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30" r:id="rId1"/>
  </p:sldMasterIdLst>
  <p:notesMasterIdLst>
    <p:notesMasterId r:id="rId10"/>
  </p:notesMasterIdLst>
  <p:sldIdLst>
    <p:sldId id="256" r:id="rId2"/>
    <p:sldId id="257" r:id="rId3"/>
    <p:sldId id="260" r:id="rId4"/>
    <p:sldId id="264" r:id="rId5"/>
    <p:sldId id="263" r:id="rId6"/>
    <p:sldId id="259" r:id="rId7"/>
    <p:sldId id="261" r:id="rId8"/>
    <p:sldId id="262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C5DAD"/>
    <a:srgbClr val="133B13"/>
    <a:srgbClr val="353537"/>
    <a:srgbClr val="738896"/>
    <a:srgbClr val="433E6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96D72D-540F-4601-9ED2-931DF59B266E}" type="datetimeFigureOut">
              <a:rPr lang="ru-RU" smtClean="0"/>
              <a:t>02.02.2023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F165CE-60B5-4FB7-B311-7DD40B3F8D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02131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61872" y="758952"/>
            <a:ext cx="9418320" cy="4041648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720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61872" y="4800600"/>
            <a:ext cx="9418320" cy="1691640"/>
          </a:xfrm>
        </p:spPr>
        <p:txBody>
          <a:bodyPr>
            <a:normAutofit/>
          </a:bodyPr>
          <a:lstStyle>
            <a:lvl1pPr marL="0" indent="0" algn="l">
              <a:buNone/>
              <a:defRPr sz="2200" baseline="0">
                <a:solidFill>
                  <a:schemeClr val="tx1">
                    <a:lumMod val="75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fld id="{1B617C4E-06C6-48EC-B7D7-3E89B9ACC542}" type="datetimeFigureOut">
              <a:rPr lang="ru-RU" smtClean="0"/>
              <a:t>02.02.2023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fld id="{39913558-68D0-4E45-B3AA-1ACB91E28D9D}" type="slidenum">
              <a:rPr lang="ru-RU" smtClean="0"/>
              <a:t>‹#›</a:t>
            </a:fld>
            <a:endParaRPr lang="ru-RU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16872266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17C4E-06C6-48EC-B7D7-3E89B9ACC542}" type="datetimeFigureOut">
              <a:rPr lang="ru-RU" smtClean="0"/>
              <a:t>02.02.2023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13558-68D0-4E45-B3AA-1ACB91E28D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3766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48700" y="381000"/>
            <a:ext cx="2476500" cy="58975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62000" y="381000"/>
            <a:ext cx="7734300" cy="58975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17C4E-06C6-48EC-B7D7-3E89B9ACC542}" type="datetimeFigureOut">
              <a:rPr lang="ru-RU" smtClean="0"/>
              <a:t>02.02.2023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13558-68D0-4E45-B3AA-1ACB91E28D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95017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17C4E-06C6-48EC-B7D7-3E89B9ACC542}" type="datetimeFigureOut">
              <a:rPr lang="ru-RU" smtClean="0"/>
              <a:t>02.02.2023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13558-68D0-4E45-B3AA-1ACB91E28D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16037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1872" y="758952"/>
            <a:ext cx="9418320" cy="4041648"/>
          </a:xfrm>
        </p:spPr>
        <p:txBody>
          <a:bodyPr anchor="b">
            <a:normAutofit/>
          </a:bodyPr>
          <a:lstStyle>
            <a:lvl1pPr>
              <a:lnSpc>
                <a:spcPct val="85000"/>
              </a:lnSpc>
              <a:defRPr sz="7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4800600"/>
            <a:ext cx="9418320" cy="1691640"/>
          </a:xfrm>
        </p:spPr>
        <p:txBody>
          <a:bodyPr anchor="t">
            <a:normAutofit/>
          </a:bodyPr>
          <a:lstStyle>
            <a:lvl1pPr marL="0" indent="0">
              <a:buNone/>
              <a:defRPr sz="2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17C4E-06C6-48EC-B7D7-3E89B9ACC542}" type="datetimeFigureOut">
              <a:rPr lang="ru-RU" smtClean="0"/>
              <a:t>02.02.2023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13558-68D0-4E45-B3AA-1ACB91E28D9D}" type="slidenum">
              <a:rPr lang="ru-RU" smtClean="0"/>
              <a:t>‹#›</a:t>
            </a:fld>
            <a:endParaRPr lang="ru-RU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308368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61872" y="1828800"/>
            <a:ext cx="4480560" cy="435133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26480" y="1828800"/>
            <a:ext cx="4480560" cy="435133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17C4E-06C6-48EC-B7D7-3E89B9ACC542}" type="datetimeFigureOut">
              <a:rPr lang="ru-RU" smtClean="0"/>
              <a:t>02.02.2023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13558-68D0-4E45-B3AA-1ACB91E28D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03612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1713655"/>
            <a:ext cx="4480560" cy="7315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61872" y="2507550"/>
            <a:ext cx="448056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26480" y="1713655"/>
            <a:ext cx="4480560" cy="731520"/>
          </a:xfrm>
        </p:spPr>
        <p:txBody>
          <a:bodyPr anchor="b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lang="en-US" sz="2000" b="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2000"/>
              </a:spcBef>
              <a:buFontTx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26480" y="2507550"/>
            <a:ext cx="448056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17C4E-06C6-48EC-B7D7-3E89B9ACC542}" type="datetimeFigureOut">
              <a:rPr lang="ru-RU" smtClean="0"/>
              <a:t>02.02.2023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13558-68D0-4E45-B3AA-1ACB91E28D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3334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17C4E-06C6-48EC-B7D7-3E89B9ACC542}" type="datetimeFigureOut">
              <a:rPr lang="ru-RU" smtClean="0"/>
              <a:t>02.02.2023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13558-68D0-4E45-B3AA-1ACB91E28D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40416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17C4E-06C6-48EC-B7D7-3E89B9ACC542}" type="datetimeFigureOut">
              <a:rPr lang="ru-RU" smtClean="0"/>
              <a:t>02.02.2023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13558-68D0-4E45-B3AA-1ACB91E28D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74582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200400" cy="1600197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04267" y="685800"/>
            <a:ext cx="6079066" cy="54864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99734"/>
            <a:ext cx="3200400" cy="3810001"/>
          </a:xfrm>
        </p:spPr>
        <p:txBody>
          <a:bodyPr>
            <a:normAutofit/>
          </a:bodyPr>
          <a:lstStyle>
            <a:lvl1pPr marL="0" indent="0">
              <a:lnSpc>
                <a:spcPct val="114000"/>
              </a:lnSpc>
              <a:spcBef>
                <a:spcPts val="800"/>
              </a:spcBef>
              <a:buNone/>
              <a:defRPr sz="13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17C4E-06C6-48EC-B7D7-3E89B9ACC542}" type="datetimeFigureOut">
              <a:rPr lang="ru-RU" smtClean="0"/>
              <a:t>02.02.2023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13558-68D0-4E45-B3AA-1ACB91E28D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51796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5105400"/>
            <a:ext cx="11292840" cy="17526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257800"/>
            <a:ext cx="9982200" cy="914400"/>
          </a:xfrm>
        </p:spPr>
        <p:txBody>
          <a:bodyPr anchor="b">
            <a:normAutofit/>
          </a:bodyPr>
          <a:lstStyle>
            <a:lvl1pPr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1292840" cy="5128923"/>
          </a:xfrm>
          <a:solidFill>
            <a:schemeClr val="accent1"/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6108589"/>
            <a:ext cx="9982200" cy="59701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300"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17C4E-06C6-48EC-B7D7-3E89B9ACC542}" type="datetimeFigureOut">
              <a:rPr lang="ru-RU" smtClean="0"/>
              <a:t>02.02.2023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13558-68D0-4E45-B3AA-1ACB91E28D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64139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61872" y="365760"/>
            <a:ext cx="9692640" cy="13255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1828800"/>
            <a:ext cx="859536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10797542" y="998537"/>
            <a:ext cx="1904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fld id="{1B617C4E-06C6-48EC-B7D7-3E89B9ACC542}" type="datetimeFigureOut">
              <a:rPr lang="ru-RU" smtClean="0"/>
              <a:t>02.02.2023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9959341" y="4046537"/>
            <a:ext cx="358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92840" y="6172200"/>
            <a:ext cx="914400" cy="593725"/>
          </a:xfrm>
          <a:prstGeom prst="rect">
            <a:avLst/>
          </a:prstGeom>
        </p:spPr>
        <p:txBody>
          <a:bodyPr vert="horz" lIns="45720" tIns="45720" rIns="45720" bIns="45720" rtlCol="0" anchor="ctr">
            <a:normAutofit/>
          </a:bodyPr>
          <a:lstStyle>
            <a:lvl1pPr algn="ctr">
              <a:defRPr sz="3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39913558-68D0-4E45-B3AA-1ACB91E28D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13597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1" r:id="rId1"/>
    <p:sldLayoutId id="2147483932" r:id="rId2"/>
    <p:sldLayoutId id="2147483933" r:id="rId3"/>
    <p:sldLayoutId id="2147483934" r:id="rId4"/>
    <p:sldLayoutId id="2147483935" r:id="rId5"/>
    <p:sldLayoutId id="2147483936" r:id="rId6"/>
    <p:sldLayoutId id="2147483937" r:id="rId7"/>
    <p:sldLayoutId id="2147483938" r:id="rId8"/>
    <p:sldLayoutId id="2147483939" r:id="rId9"/>
    <p:sldLayoutId id="2147483940" r:id="rId10"/>
    <p:sldLayoutId id="214748394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spc="-5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5000"/>
        </a:lnSpc>
        <a:spcBef>
          <a:spcPts val="1400"/>
        </a:spcBef>
        <a:spcAft>
          <a:spcPts val="200"/>
        </a:spcAft>
        <a:buClr>
          <a:schemeClr val="accent1"/>
        </a:buClr>
        <a:buSzPct val="80000"/>
        <a:buFont typeface="Arial" pitchFamily="34" charset="0"/>
        <a:buChar char="•"/>
        <a:defRPr sz="1800" kern="1200" spc="1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jpe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jpe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jpe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8.png"/><Relationship Id="rId7" Type="http://schemas.openxmlformats.org/officeDocument/2006/relationships/image" Target="../media/image30.png"/><Relationship Id="rId12" Type="http://schemas.microsoft.com/office/2007/relationships/hdphoto" Target="../media/hdphoto5.wdp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32.png"/><Relationship Id="rId5" Type="http://schemas.openxmlformats.org/officeDocument/2006/relationships/image" Target="../media/image29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B9EB28-293D-F2FE-F593-98DC4AB77C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6369" y="384509"/>
            <a:ext cx="9152664" cy="2287038"/>
          </a:xfrm>
        </p:spPr>
        <p:txBody>
          <a:bodyPr>
            <a:noAutofit/>
          </a:bodyPr>
          <a:lstStyle/>
          <a:p>
            <a:r>
              <a:rPr lang="ru-RU" sz="5400" dirty="0">
                <a:latin typeface="Bahnschrift Light SemiCondensed" panose="020B0502040204020203" pitchFamily="34" charset="0"/>
              </a:rPr>
              <a:t>Измерительный комплекс для оценки силы захвата передних конечностей грызунов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FD0D8C8-E2D9-E75F-FDF5-7D03B65F7F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6369" y="4186454"/>
            <a:ext cx="4949631" cy="2200483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20000"/>
              </a:lnSpc>
            </a:pPr>
            <a:r>
              <a:rPr lang="ru-RU" sz="1800" u="sng" dirty="0">
                <a:effectLst/>
                <a:latin typeface="Bahnschrift Light SemiCondensed" panose="020B0502040204020203" pitchFamily="34" charset="0"/>
                <a:ea typeface="Calibri" panose="020F0502020204030204" pitchFamily="34" charset="0"/>
              </a:rPr>
              <a:t>Состав команды</a:t>
            </a:r>
            <a:r>
              <a:rPr lang="ru-RU" sz="1800" dirty="0">
                <a:effectLst/>
                <a:latin typeface="Bahnschrift Light SemiCondensed" panose="020B0502040204020203" pitchFamily="34" charset="0"/>
                <a:ea typeface="Calibri" panose="020F0502020204030204" pitchFamily="34" charset="0"/>
              </a:rPr>
              <a:t>: </a:t>
            </a:r>
            <a:br>
              <a:rPr lang="ru-RU" sz="1800" dirty="0">
                <a:effectLst/>
                <a:latin typeface="Bahnschrift Light SemiCondensed" panose="020B0502040204020203" pitchFamily="34" charset="0"/>
                <a:ea typeface="Calibri" panose="020F0502020204030204" pitchFamily="34" charset="0"/>
              </a:rPr>
            </a:br>
            <a:r>
              <a:rPr lang="ru-RU" sz="1800" dirty="0">
                <a:effectLst/>
                <a:latin typeface="Bahnschrift Light SemiCondensed" panose="020B0502040204020203" pitchFamily="34" charset="0"/>
                <a:ea typeface="Calibri" panose="020F0502020204030204" pitchFamily="34" charset="0"/>
              </a:rPr>
              <a:t>Дмитрий Олегович Понкин, </a:t>
            </a:r>
            <a:r>
              <a:rPr lang="ru-RU" sz="1800" dirty="0">
                <a:latin typeface="Bahnschrift Light SemiCondensed" panose="020B0502040204020203" pitchFamily="34" charset="0"/>
                <a:ea typeface="Calibri" panose="020F0502020204030204" pitchFamily="34" charset="0"/>
              </a:rPr>
              <a:t>ЛФВЭ</a:t>
            </a:r>
            <a:br>
              <a:rPr lang="ru-RU" sz="1800" dirty="0">
                <a:latin typeface="Bahnschrift Light SemiCondensed" panose="020B0502040204020203" pitchFamily="34" charset="0"/>
                <a:ea typeface="Calibri" panose="020F0502020204030204" pitchFamily="34" charset="0"/>
              </a:rPr>
            </a:br>
            <a:r>
              <a:rPr lang="ru-RU" sz="1800" dirty="0">
                <a:effectLst/>
                <a:latin typeface="Bahnschrift Light SemiCondensed" panose="020B0502040204020203" pitchFamily="34" charset="0"/>
                <a:ea typeface="Calibri" panose="020F0502020204030204" pitchFamily="34" charset="0"/>
              </a:rPr>
              <a:t>Юрий Сергеевич Северюхин, ЛРБ</a:t>
            </a:r>
            <a:br>
              <a:rPr lang="ru-RU" sz="1800" dirty="0">
                <a:effectLst/>
                <a:latin typeface="Bahnschrift Light SemiCondensed" panose="020B0502040204020203" pitchFamily="34" charset="0"/>
                <a:ea typeface="Calibri" panose="020F0502020204030204" pitchFamily="34" charset="0"/>
              </a:rPr>
            </a:br>
            <a:r>
              <a:rPr lang="ru-RU" sz="1800" dirty="0">
                <a:effectLst/>
                <a:latin typeface="Bahnschrift Light SemiCondensed" panose="020B0502040204020203" pitchFamily="34" charset="0"/>
                <a:ea typeface="Calibri" panose="020F0502020204030204" pitchFamily="34" charset="0"/>
              </a:rPr>
              <a:t>Мария Лалковичова, ЛРБ</a:t>
            </a:r>
            <a:br>
              <a:rPr lang="ru-RU" sz="1800" dirty="0">
                <a:effectLst/>
                <a:latin typeface="Bahnschrift Light SemiCondensed" panose="020B0502040204020203" pitchFamily="34" charset="0"/>
                <a:ea typeface="Calibri" panose="020F0502020204030204" pitchFamily="34" charset="0"/>
              </a:rPr>
            </a:br>
            <a:r>
              <a:rPr lang="ru-RU" sz="1800" dirty="0">
                <a:effectLst/>
                <a:latin typeface="Bahnschrift Light Semi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Малышев Николай Андреевич, </a:t>
            </a:r>
            <a:r>
              <a:rPr lang="ru-RU" sz="1800" dirty="0">
                <a:latin typeface="Bahnschrift Light SemiCondensed" panose="020B0502040204020203" pitchFamily="34" charset="0"/>
                <a:ea typeface="Calibri" panose="020F0502020204030204" pitchFamily="34" charset="0"/>
              </a:rPr>
              <a:t>ЛФВЭ</a:t>
            </a:r>
            <a:br>
              <a:rPr lang="ru-RU" sz="1800" dirty="0">
                <a:effectLst/>
                <a:latin typeface="Bahnschrift Light Semi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800" dirty="0">
                <a:latin typeface="Bahnschrift Light Semi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Ерёмкина Ирина Николаевна, </a:t>
            </a:r>
            <a:r>
              <a:rPr lang="ru-RU" sz="1800" dirty="0">
                <a:latin typeface="Bahnschrift Light SemiCondensed" panose="020B0502040204020203" pitchFamily="34" charset="0"/>
                <a:ea typeface="Calibri" panose="020F0502020204030204" pitchFamily="34" charset="0"/>
              </a:rPr>
              <a:t>ЛФВЭ</a:t>
            </a:r>
            <a:br>
              <a:rPr lang="ru-RU" sz="1800" dirty="0">
                <a:latin typeface="Bahnschrift Light Semi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800" dirty="0">
                <a:latin typeface="Bahnschrift Light Semi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Бутенко </a:t>
            </a:r>
            <a:r>
              <a:rPr lang="ru-RU" sz="1800" dirty="0">
                <a:effectLst/>
                <a:latin typeface="Bahnschrift Light Semi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Елизавета Андреевна, </a:t>
            </a:r>
            <a:r>
              <a:rPr lang="ru-RU" sz="1800" dirty="0">
                <a:latin typeface="Bahnschrift Light SemiCondensed" panose="020B0502040204020203" pitchFamily="34" charset="0"/>
                <a:ea typeface="Calibri" panose="020F0502020204030204" pitchFamily="34" charset="0"/>
              </a:rPr>
              <a:t>ЛФВЭ</a:t>
            </a:r>
            <a:br>
              <a:rPr lang="ru-RU" sz="1800" dirty="0">
                <a:effectLst/>
                <a:latin typeface="Bahnschrift Light Semi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800" dirty="0">
                <a:effectLst/>
                <a:latin typeface="Bahnschrift Light Semi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Матюханов Евгений Сергеевич, </a:t>
            </a:r>
            <a:r>
              <a:rPr lang="ru-RU" sz="1800" dirty="0">
                <a:latin typeface="Bahnschrift Light SemiCondensed" panose="020B0502040204020203" pitchFamily="34" charset="0"/>
                <a:ea typeface="Calibri" panose="020F0502020204030204" pitchFamily="34" charset="0"/>
              </a:rPr>
              <a:t>ЛФВЭ</a:t>
            </a:r>
            <a:endParaRPr lang="ru-RU" sz="1800" dirty="0">
              <a:effectLst/>
              <a:latin typeface="Bahnschrift Light SemiCondensed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1026" name="Picture 2" descr="2023">
            <a:extLst>
              <a:ext uri="{FF2B5EF4-FFF2-40B4-BE49-F238E27FC236}">
                <a16:creationId xmlns:a16="http://schemas.microsoft.com/office/drawing/2014/main" id="{C574A101-29F6-4B9E-99BD-F3558212AA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0940" y="137999"/>
            <a:ext cx="1506529" cy="847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3">
            <a:extLst>
              <a:ext uri="{FF2B5EF4-FFF2-40B4-BE49-F238E27FC236}">
                <a16:creationId xmlns:a16="http://schemas.microsoft.com/office/drawing/2014/main" id="{D4F4B66E-560F-6B6A-5686-9CFDDF5BA6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39" t="12262" b="14113"/>
          <a:stretch>
            <a:fillRect/>
          </a:stretch>
        </p:blipFill>
        <p:spPr bwMode="auto">
          <a:xfrm>
            <a:off x="10670954" y="1079870"/>
            <a:ext cx="1326499" cy="448158"/>
          </a:xfrm>
          <a:prstGeom prst="rect">
            <a:avLst/>
          </a:prstGeom>
          <a:noFill/>
          <a:ln w="12700">
            <a:solidFill>
              <a:srgbClr val="73889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8">
            <a:extLst>
              <a:ext uri="{FF2B5EF4-FFF2-40B4-BE49-F238E27FC236}">
                <a16:creationId xmlns:a16="http://schemas.microsoft.com/office/drawing/2014/main" id="{6E6F8976-932C-2497-2B91-06BC7C2D18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3208" y="3298836"/>
            <a:ext cx="4119613" cy="3088101"/>
          </a:xfrm>
          <a:prstGeom prst="rect">
            <a:avLst/>
          </a:prstGeom>
          <a:ln w="127000" cap="sq">
            <a:solidFill>
              <a:srgbClr val="738896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04572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174C179-301F-548A-B00C-94811C9075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77" r="57254" b="61111"/>
          <a:stretch>
            <a:fillRect/>
          </a:stretch>
        </p:blipFill>
        <p:spPr bwMode="auto">
          <a:xfrm>
            <a:off x="7204595" y="1376363"/>
            <a:ext cx="3457055" cy="2494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Овал 2">
            <a:extLst>
              <a:ext uri="{FF2B5EF4-FFF2-40B4-BE49-F238E27FC236}">
                <a16:creationId xmlns:a16="http://schemas.microsoft.com/office/drawing/2014/main" id="{B0643847-073C-B229-8500-5DF5B1315075}"/>
              </a:ext>
            </a:extLst>
          </p:cNvPr>
          <p:cNvSpPr/>
          <p:nvPr/>
        </p:nvSpPr>
        <p:spPr>
          <a:xfrm>
            <a:off x="8742622" y="1761491"/>
            <a:ext cx="228600" cy="2286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S</a:t>
            </a:r>
            <a:endParaRPr lang="ru-RU" dirty="0"/>
          </a:p>
        </p:txBody>
      </p:sp>
      <p:cxnSp>
        <p:nvCxnSpPr>
          <p:cNvPr id="6" name="Прямая соединительная линия 4">
            <a:extLst>
              <a:ext uri="{FF2B5EF4-FFF2-40B4-BE49-F238E27FC236}">
                <a16:creationId xmlns:a16="http://schemas.microsoft.com/office/drawing/2014/main" id="{6E2B7256-2CA2-7E7F-E99B-19436C7E67D8}"/>
              </a:ext>
            </a:extLst>
          </p:cNvPr>
          <p:cNvCxnSpPr>
            <a:cxnSpLocks/>
            <a:stCxn id="5" idx="6"/>
          </p:cNvCxnSpPr>
          <p:nvPr/>
        </p:nvCxnSpPr>
        <p:spPr>
          <a:xfrm>
            <a:off x="8971222" y="1875791"/>
            <a:ext cx="461703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50C7DA8D-02F6-D134-24F5-259C885BB45B}"/>
              </a:ext>
            </a:extLst>
          </p:cNvPr>
          <p:cNvSpPr/>
          <p:nvPr/>
        </p:nvSpPr>
        <p:spPr>
          <a:xfrm>
            <a:off x="7671059" y="1761491"/>
            <a:ext cx="723900" cy="2286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600" dirty="0"/>
              <a:t>logic</a:t>
            </a:r>
            <a:endParaRPr lang="ru-RU" sz="1600" dirty="0"/>
          </a:p>
        </p:txBody>
      </p:sp>
      <p:cxnSp>
        <p:nvCxnSpPr>
          <p:cNvPr id="8" name="Прямая со стрелкой 9">
            <a:extLst>
              <a:ext uri="{FF2B5EF4-FFF2-40B4-BE49-F238E27FC236}">
                <a16:creationId xmlns:a16="http://schemas.microsoft.com/office/drawing/2014/main" id="{8CE5EB29-B6CB-9F1B-7A04-E27A07FF4C69}"/>
              </a:ext>
            </a:extLst>
          </p:cNvPr>
          <p:cNvCxnSpPr>
            <a:cxnSpLocks/>
            <a:stCxn id="5" idx="2"/>
            <a:endCxn id="7" idx="3"/>
          </p:cNvCxnSpPr>
          <p:nvPr/>
        </p:nvCxnSpPr>
        <p:spPr>
          <a:xfrm flipH="1">
            <a:off x="8394959" y="1875791"/>
            <a:ext cx="347663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2" name="Title 1">
            <a:extLst>
              <a:ext uri="{FF2B5EF4-FFF2-40B4-BE49-F238E27FC236}">
                <a16:creationId xmlns:a16="http://schemas.microsoft.com/office/drawing/2014/main" id="{7402865C-EC9F-359F-739A-070B009554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4980" y="365760"/>
            <a:ext cx="9692640" cy="710247"/>
          </a:xfrm>
        </p:spPr>
        <p:txBody>
          <a:bodyPr/>
          <a:lstStyle/>
          <a:p>
            <a:r>
              <a:rPr lang="ru-RU" spc="0" dirty="0">
                <a:ln w="0"/>
                <a:solidFill>
                  <a:srgbClr val="3535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Актуальность</a:t>
            </a:r>
            <a:endParaRPr lang="ru-RU" dirty="0">
              <a:solidFill>
                <a:srgbClr val="35353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BEFB05D-12F5-7C76-8CD5-E9E29DCD2C8D}"/>
              </a:ext>
            </a:extLst>
          </p:cNvPr>
          <p:cNvSpPr txBox="1"/>
          <p:nvPr/>
        </p:nvSpPr>
        <p:spPr>
          <a:xfrm>
            <a:off x="441679" y="1360553"/>
            <a:ext cx="5169008" cy="4253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 биомедицинских исследованиях широкое применение имеет оценка </a:t>
            </a:r>
            <a:r>
              <a:rPr lang="ru-RU" sz="1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физической выносливости, двигательной функции мелких лабораторных животных. Для этого используют тест на силу хватки передних и задних конечностей грызунов. Это позволяет оценить нервно-мышечную функцию при заболеваниях, нейротоксичность</a:t>
            </a:r>
            <a:r>
              <a:rPr lang="ru-RU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некоторых фармакологических </a:t>
            </a:r>
            <a:r>
              <a:rPr lang="ru-RU" sz="1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средств, дефицит двигательной функции после травм. </a:t>
            </a:r>
          </a:p>
          <a:p>
            <a:pPr algn="just">
              <a:lnSpc>
                <a:spcPct val="150000"/>
              </a:lnSpc>
            </a:pPr>
            <a:endParaRPr lang="ru-RU" sz="1400" b="1" u="sng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ru-RU" sz="1400" b="1" u="sng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Цель работы</a:t>
            </a:r>
            <a:r>
              <a:rPr lang="ru-RU" sz="1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1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– разработка измерительного модуля и создание программного обеспечения в составе комплекса для анализа мышечной атрофии мелких лабораторных животных.</a:t>
            </a:r>
          </a:p>
        </p:txBody>
      </p:sp>
      <p:pic>
        <p:nvPicPr>
          <p:cNvPr id="15" name="Рисунок 2">
            <a:extLst>
              <a:ext uri="{FF2B5EF4-FFF2-40B4-BE49-F238E27FC236}">
                <a16:creationId xmlns:a16="http://schemas.microsoft.com/office/drawing/2014/main" id="{C22383C4-E410-93D3-0813-30E1F58478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6" t="7968" r="38542" b="16839"/>
          <a:stretch/>
        </p:blipFill>
        <p:spPr bwMode="auto">
          <a:xfrm>
            <a:off x="6562125" y="4286379"/>
            <a:ext cx="4360993" cy="2416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12194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5">
            <a:extLst>
              <a:ext uri="{FF2B5EF4-FFF2-40B4-BE49-F238E27FC236}">
                <a16:creationId xmlns:a16="http://schemas.microsoft.com/office/drawing/2014/main" id="{6521ECDA-89BD-AA62-BFE0-6155B84F3B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930"/>
          <a:stretch/>
        </p:blipFill>
        <p:spPr bwMode="auto">
          <a:xfrm>
            <a:off x="4153895" y="1076007"/>
            <a:ext cx="5299732" cy="2983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4">
            <a:extLst>
              <a:ext uri="{FF2B5EF4-FFF2-40B4-BE49-F238E27FC236}">
                <a16:creationId xmlns:a16="http://schemas.microsoft.com/office/drawing/2014/main" id="{ADEB4FDE-AC0C-3343-2471-386EE6B295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01696" y="3385660"/>
            <a:ext cx="1524000" cy="381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b"/>
          <a:lstStyle>
            <a:defPPr>
              <a:defRPr lang="th-TH"/>
            </a:defPPr>
            <a:lvl1pPr algn="ctr" eaLnBrk="1" hangingPunct="1">
              <a:defRPr sz="4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>
              <a:defRPr sz="4400">
                <a:solidFill>
                  <a:schemeClr val="tx2"/>
                </a:solidFill>
                <a:latin typeface="Garamond" pitchFamily="18" charset="0"/>
                <a:cs typeface="Angsana New" pitchFamily="18" charset="-34"/>
              </a:defRPr>
            </a:lvl2pPr>
            <a:lvl3pPr>
              <a:defRPr sz="4400">
                <a:solidFill>
                  <a:schemeClr val="tx2"/>
                </a:solidFill>
                <a:latin typeface="Garamond" pitchFamily="18" charset="0"/>
                <a:cs typeface="Angsana New" pitchFamily="18" charset="-34"/>
              </a:defRPr>
            </a:lvl3pPr>
            <a:lvl4pPr>
              <a:defRPr sz="4400">
                <a:solidFill>
                  <a:schemeClr val="tx2"/>
                </a:solidFill>
                <a:latin typeface="Garamond" pitchFamily="18" charset="0"/>
                <a:cs typeface="Angsana New" pitchFamily="18" charset="-34"/>
              </a:defRPr>
            </a:lvl4pPr>
            <a:lvl5pPr>
              <a:defRPr sz="4400">
                <a:solidFill>
                  <a:schemeClr val="tx2"/>
                </a:solidFill>
                <a:latin typeface="Garamond" pitchFamily="18" charset="0"/>
                <a:cs typeface="Angsana New" pitchFamily="18" charset="-34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  <a:cs typeface="Angsana New" pitchFamily="18" charset="-34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  <a:cs typeface="Angsana New" pitchFamily="18" charset="-34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  <a:cs typeface="Angsana New" pitchFamily="18" charset="-34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  <a:cs typeface="Angsana New" pitchFamily="18" charset="-34"/>
              </a:defRPr>
            </a:lvl9pPr>
          </a:lstStyle>
          <a:p>
            <a:pPr>
              <a:defRPr/>
            </a:pPr>
            <a:r>
              <a:rPr lang="en-US" sz="2400" dirty="0">
                <a:solidFill>
                  <a:schemeClr val="bg1"/>
                </a:solidFill>
              </a:rPr>
              <a:t>logic</a:t>
            </a:r>
            <a:endParaRPr lang="ru-RU" sz="2400" dirty="0">
              <a:solidFill>
                <a:schemeClr val="bg1"/>
              </a:solidFill>
            </a:endParaRPr>
          </a:p>
        </p:txBody>
      </p:sp>
      <p:pic>
        <p:nvPicPr>
          <p:cNvPr id="14" name="Рисунок 2">
            <a:extLst>
              <a:ext uri="{FF2B5EF4-FFF2-40B4-BE49-F238E27FC236}">
                <a16:creationId xmlns:a16="http://schemas.microsoft.com/office/drawing/2014/main" id="{5CF42829-C3A8-4843-4566-C213E96919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157"/>
          <a:stretch/>
        </p:blipFill>
        <p:spPr bwMode="auto">
          <a:xfrm>
            <a:off x="4759154" y="4851407"/>
            <a:ext cx="6202466" cy="1767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Arrow: Down 15">
            <a:extLst>
              <a:ext uri="{FF2B5EF4-FFF2-40B4-BE49-F238E27FC236}">
                <a16:creationId xmlns:a16="http://schemas.microsoft.com/office/drawing/2014/main" id="{BE9F2407-8044-A695-AC4D-CF8C1E9E9312}"/>
              </a:ext>
            </a:extLst>
          </p:cNvPr>
          <p:cNvSpPr/>
          <p:nvPr/>
        </p:nvSpPr>
        <p:spPr>
          <a:xfrm>
            <a:off x="6777241" y="3394538"/>
            <a:ext cx="346512" cy="135712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D2348A2-AB79-11AE-BE08-C847749BFF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20041" y="3385660"/>
            <a:ext cx="1371600" cy="381001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b"/>
          <a:lstStyle>
            <a:defPPr>
              <a:defRPr lang="th-TH"/>
            </a:defPPr>
            <a:lvl1pPr algn="ctr" eaLnBrk="1" hangingPunct="1">
              <a:defRPr sz="4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>
              <a:defRPr sz="4400">
                <a:solidFill>
                  <a:schemeClr val="tx2"/>
                </a:solidFill>
                <a:latin typeface="Garamond" pitchFamily="18" charset="0"/>
                <a:cs typeface="Angsana New" pitchFamily="18" charset="-34"/>
              </a:defRPr>
            </a:lvl2pPr>
            <a:lvl3pPr>
              <a:defRPr sz="4400">
                <a:solidFill>
                  <a:schemeClr val="tx2"/>
                </a:solidFill>
                <a:latin typeface="Garamond" pitchFamily="18" charset="0"/>
                <a:cs typeface="Angsana New" pitchFamily="18" charset="-34"/>
              </a:defRPr>
            </a:lvl3pPr>
            <a:lvl4pPr>
              <a:defRPr sz="4400">
                <a:solidFill>
                  <a:schemeClr val="tx2"/>
                </a:solidFill>
                <a:latin typeface="Garamond" pitchFamily="18" charset="0"/>
                <a:cs typeface="Angsana New" pitchFamily="18" charset="-34"/>
              </a:defRPr>
            </a:lvl4pPr>
            <a:lvl5pPr>
              <a:defRPr sz="4400">
                <a:solidFill>
                  <a:schemeClr val="tx2"/>
                </a:solidFill>
                <a:latin typeface="Garamond" pitchFamily="18" charset="0"/>
                <a:cs typeface="Angsana New" pitchFamily="18" charset="-34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  <a:cs typeface="Angsana New" pitchFamily="18" charset="-34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  <a:cs typeface="Angsana New" pitchFamily="18" charset="-34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  <a:cs typeface="Angsana New" pitchFamily="18" charset="-34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  <a:cs typeface="Angsana New" pitchFamily="18" charset="-34"/>
              </a:defRPr>
            </a:lvl9pPr>
          </a:lstStyle>
          <a:p>
            <a:pPr>
              <a:defRPr/>
            </a:pPr>
            <a:r>
              <a:rPr lang="en-US" sz="2400" dirty="0">
                <a:solidFill>
                  <a:schemeClr val="bg1"/>
                </a:solidFill>
              </a:rPr>
              <a:t>sensor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17" name="Arrow: Down 16">
            <a:extLst>
              <a:ext uri="{FF2B5EF4-FFF2-40B4-BE49-F238E27FC236}">
                <a16:creationId xmlns:a16="http://schemas.microsoft.com/office/drawing/2014/main" id="{813C88AC-4413-D39D-7C52-01DB7DBE2B4A}"/>
              </a:ext>
            </a:extLst>
          </p:cNvPr>
          <p:cNvSpPr/>
          <p:nvPr/>
        </p:nvSpPr>
        <p:spPr>
          <a:xfrm rot="16200000">
            <a:off x="8658064" y="5599298"/>
            <a:ext cx="319936" cy="120536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7">
            <a:extLst>
              <a:ext uri="{FF2B5EF4-FFF2-40B4-BE49-F238E27FC236}">
                <a16:creationId xmlns:a16="http://schemas.microsoft.com/office/drawing/2014/main" id="{0A8AC5A7-8ACA-8E0B-3A3B-00BB956E21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98883" y="1744668"/>
            <a:ext cx="1351856" cy="1357129"/>
          </a:xfrm>
          <a:prstGeom prst="rect">
            <a:avLst/>
          </a:prstGeom>
          <a:ln w="762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Rectangle 4">
            <a:extLst>
              <a:ext uri="{FF2B5EF4-FFF2-40B4-BE49-F238E27FC236}">
                <a16:creationId xmlns:a16="http://schemas.microsoft.com/office/drawing/2014/main" id="{58EBDF59-6884-C6BC-5746-A46A50CC01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80280" y="3137621"/>
            <a:ext cx="1389062" cy="39052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b"/>
          <a:lstStyle>
            <a:defPPr>
              <a:defRPr lang="th-TH"/>
            </a:defPPr>
            <a:lvl1pPr algn="ctr" eaLnBrk="1" hangingPunct="1">
              <a:defRPr sz="4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>
              <a:defRPr sz="4400">
                <a:solidFill>
                  <a:schemeClr val="tx2"/>
                </a:solidFill>
                <a:latin typeface="Garamond" pitchFamily="18" charset="0"/>
                <a:cs typeface="Angsana New" pitchFamily="18" charset="-34"/>
              </a:defRPr>
            </a:lvl2pPr>
            <a:lvl3pPr>
              <a:defRPr sz="4400">
                <a:solidFill>
                  <a:schemeClr val="tx2"/>
                </a:solidFill>
                <a:latin typeface="Garamond" pitchFamily="18" charset="0"/>
                <a:cs typeface="Angsana New" pitchFamily="18" charset="-34"/>
              </a:defRPr>
            </a:lvl3pPr>
            <a:lvl4pPr>
              <a:defRPr sz="4400">
                <a:solidFill>
                  <a:schemeClr val="tx2"/>
                </a:solidFill>
                <a:latin typeface="Garamond" pitchFamily="18" charset="0"/>
                <a:cs typeface="Angsana New" pitchFamily="18" charset="-34"/>
              </a:defRPr>
            </a:lvl4pPr>
            <a:lvl5pPr>
              <a:defRPr sz="4400">
                <a:solidFill>
                  <a:schemeClr val="tx2"/>
                </a:solidFill>
                <a:latin typeface="Garamond" pitchFamily="18" charset="0"/>
                <a:cs typeface="Angsana New" pitchFamily="18" charset="-34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  <a:cs typeface="Angsana New" pitchFamily="18" charset="-34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  <a:cs typeface="Angsana New" pitchFamily="18" charset="-34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  <a:cs typeface="Angsana New" pitchFamily="18" charset="-34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  <a:cs typeface="Angsana New" pitchFamily="18" charset="-34"/>
              </a:defRPr>
            </a:lvl9pPr>
          </a:lstStyle>
          <a:p>
            <a:pPr>
              <a:defRPr/>
            </a:pPr>
            <a:r>
              <a:rPr lang="en-US" sz="2800" dirty="0">
                <a:solidFill>
                  <a:schemeClr val="bg1"/>
                </a:solidFill>
              </a:rPr>
              <a:t>sensor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CEBB0F8-F322-931C-2AB8-0C31E1DA38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4980" y="365760"/>
            <a:ext cx="9692640" cy="710247"/>
          </a:xfrm>
        </p:spPr>
        <p:txBody>
          <a:bodyPr/>
          <a:lstStyle/>
          <a:p>
            <a:r>
              <a:rPr lang="ru-RU" dirty="0">
                <a:solidFill>
                  <a:srgbClr val="3535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Продукт</a:t>
            </a:r>
          </a:p>
        </p:txBody>
      </p:sp>
      <p:pic>
        <p:nvPicPr>
          <p:cNvPr id="12" name="Рисунок 4">
            <a:extLst>
              <a:ext uri="{FF2B5EF4-FFF2-40B4-BE49-F238E27FC236}">
                <a16:creationId xmlns:a16="http://schemas.microsoft.com/office/drawing/2014/main" id="{4ABD1A94-D442-012D-FED9-E3778C4A81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82" r="14681" b="34917"/>
          <a:stretch/>
        </p:blipFill>
        <p:spPr bwMode="auto">
          <a:xfrm>
            <a:off x="219507" y="2888295"/>
            <a:ext cx="4189862" cy="2812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218637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EC079C-D36B-662D-D5C8-5944A891C5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4980" y="365760"/>
            <a:ext cx="9692640" cy="710247"/>
          </a:xfrm>
        </p:spPr>
        <p:txBody>
          <a:bodyPr/>
          <a:lstStyle/>
          <a:p>
            <a:r>
              <a:rPr lang="ru-RU" dirty="0">
                <a:solidFill>
                  <a:srgbClr val="3535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Продукт</a:t>
            </a:r>
          </a:p>
        </p:txBody>
      </p:sp>
      <p:pic>
        <p:nvPicPr>
          <p:cNvPr id="7" name="Рисунок 2">
            <a:extLst>
              <a:ext uri="{FF2B5EF4-FFF2-40B4-BE49-F238E27FC236}">
                <a16:creationId xmlns:a16="http://schemas.microsoft.com/office/drawing/2014/main" id="{2510CE66-2DEF-4840-879E-23CF771146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44" r="1802"/>
          <a:stretch/>
        </p:blipFill>
        <p:spPr bwMode="auto">
          <a:xfrm>
            <a:off x="6198777" y="1447132"/>
            <a:ext cx="4353962" cy="2773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4">
            <a:extLst>
              <a:ext uri="{FF2B5EF4-FFF2-40B4-BE49-F238E27FC236}">
                <a16:creationId xmlns:a16="http://schemas.microsoft.com/office/drawing/2014/main" id="{C46DA6EA-40A7-3956-22E4-7BAB1F884C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3" t="68463"/>
          <a:stretch/>
        </p:blipFill>
        <p:spPr bwMode="auto">
          <a:xfrm>
            <a:off x="1331589" y="4591448"/>
            <a:ext cx="8989449" cy="2087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2">
            <a:extLst>
              <a:ext uri="{FF2B5EF4-FFF2-40B4-BE49-F238E27FC236}">
                <a16:creationId xmlns:a16="http://schemas.microsoft.com/office/drawing/2014/main" id="{2510CE66-2DEF-4840-879E-23CF771146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290"/>
          <a:stretch/>
        </p:blipFill>
        <p:spPr bwMode="auto">
          <a:xfrm>
            <a:off x="1178171" y="1448657"/>
            <a:ext cx="4648143" cy="2770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13397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4F281A85-D3A3-0961-FB40-019DA03ADC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4980" y="365760"/>
            <a:ext cx="9692640" cy="710247"/>
          </a:xfrm>
        </p:spPr>
        <p:txBody>
          <a:bodyPr/>
          <a:lstStyle/>
          <a:p>
            <a:r>
              <a:rPr lang="ru-RU" dirty="0">
                <a:solidFill>
                  <a:srgbClr val="3535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Сравнение с аналогами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0F82A95-91D7-9431-B304-9060E8E75F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8846" y="1170478"/>
            <a:ext cx="2230700" cy="1420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Grip Strength Meter">
            <a:extLst>
              <a:ext uri="{FF2B5EF4-FFF2-40B4-BE49-F238E27FC236}">
                <a16:creationId xmlns:a16="http://schemas.microsoft.com/office/drawing/2014/main" id="{DDE8BAB7-D8AE-89E9-AB58-AA713DE10C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9592" y="2060506"/>
            <a:ext cx="2208210" cy="2208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Grip test activity monitor - All medical device manufacturers">
            <a:extLst>
              <a:ext uri="{FF2B5EF4-FFF2-40B4-BE49-F238E27FC236}">
                <a16:creationId xmlns:a16="http://schemas.microsoft.com/office/drawing/2014/main" id="{16224D7B-3A16-C8DC-5314-9CD8FC4E1B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1670" y="2978678"/>
            <a:ext cx="2094021" cy="2094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Grip Strength Meter | Surgical Instruments, Research Instruments,  Laboratory Equipment | WPI">
            <a:extLst>
              <a:ext uri="{FF2B5EF4-FFF2-40B4-BE49-F238E27FC236}">
                <a16:creationId xmlns:a16="http://schemas.microsoft.com/office/drawing/2014/main" id="{4F6F84CE-BF6F-20FB-B7ED-94A657DF8D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9952" y="4830956"/>
            <a:ext cx="3117357" cy="1447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85FF9DA-86C2-1542-37A8-6BBECCAEBD51}"/>
              </a:ext>
            </a:extLst>
          </p:cNvPr>
          <p:cNvSpPr txBox="1"/>
          <p:nvPr/>
        </p:nvSpPr>
        <p:spPr>
          <a:xfrm>
            <a:off x="277601" y="1137401"/>
            <a:ext cx="5754502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1400" b="1" u="sng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</a:t>
            </a:r>
            <a:r>
              <a:rPr lang="ru-RU" sz="1400" b="1" u="sng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едостатки существующих устройств</a:t>
            </a:r>
            <a:r>
              <a:rPr lang="ru-RU" sz="1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</a:p>
          <a:p>
            <a:pPr marL="171450" indent="-1714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конструктивное исполнение измерительных модулей, </a:t>
            </a:r>
          </a:p>
          <a:p>
            <a:pPr marL="171450" indent="-1714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недостаточно </a:t>
            </a:r>
            <a:r>
              <a:rPr lang="ru-RU" sz="1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точные измерения, </a:t>
            </a:r>
          </a:p>
          <a:p>
            <a:pPr marL="171450" indent="-1714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</a:t>
            </a:r>
            <a:r>
              <a:rPr lang="ru-RU" sz="1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тсутствие анализа метрологических характеристик, </a:t>
            </a:r>
          </a:p>
          <a:p>
            <a:pPr marL="171450" indent="-1714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</a:t>
            </a:r>
            <a:r>
              <a:rPr lang="ru-RU" sz="1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еудобство программного обеспечения,</a:t>
            </a:r>
          </a:p>
          <a:p>
            <a:pPr marL="171450" indent="-1714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наличие барьеров логистики. </a:t>
            </a:r>
          </a:p>
          <a:p>
            <a:pPr algn="just">
              <a:lnSpc>
                <a:spcPct val="150000"/>
              </a:lnSpc>
            </a:pPr>
            <a:endParaRPr lang="ru-RU" sz="140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ru-RU" sz="1400" b="1" u="sng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Преимущества разработанного измерительного комплекса</a:t>
            </a:r>
            <a:r>
              <a:rPr lang="ru-RU" sz="1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</a:p>
          <a:p>
            <a:pPr marL="171450" indent="-1714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</a:t>
            </a:r>
            <a:r>
              <a:rPr lang="ru-RU" sz="1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тоимость (дешевле в 10 раз),</a:t>
            </a:r>
          </a:p>
          <a:p>
            <a:pPr marL="171450" indent="-1714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 России нет подобных аналогов, </a:t>
            </a:r>
            <a:r>
              <a:rPr lang="ru-RU" sz="1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развитие </a:t>
            </a:r>
            <a:r>
              <a:rPr lang="ru-RU" sz="1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импортозамещения</a:t>
            </a:r>
            <a:r>
              <a:rPr lang="ru-RU" sz="1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br>
              <a:rPr lang="ru-RU" sz="1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ru-RU" sz="1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(комплекс разработан на отечественной микроэлектронике), </a:t>
            </a:r>
          </a:p>
          <a:p>
            <a:pPr marL="171450" indent="-1714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програмное обеспечение позволяет провести регистрацию значений прибора в динамике (необходимо для </a:t>
            </a:r>
            <a:r>
              <a:rPr lang="ru-RU" sz="1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анализа нескольких поведенческих актов</a:t>
            </a:r>
            <a:r>
              <a:rPr lang="ru-RU" sz="1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),</a:t>
            </a:r>
          </a:p>
          <a:p>
            <a:pPr marL="171450" indent="-1714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возможность проводить измерения на двух животных моделях с максимальной чувствительностью (мыши и крысы).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644EF30-8AF9-BFE2-22F5-AF8295507924}"/>
              </a:ext>
            </a:extLst>
          </p:cNvPr>
          <p:cNvSpPr txBox="1"/>
          <p:nvPr/>
        </p:nvSpPr>
        <p:spPr>
          <a:xfrm>
            <a:off x="10142719" y="3807051"/>
            <a:ext cx="935084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BIOSEB (Франция)</a:t>
            </a:r>
            <a:endParaRPr lang="ru-RU" sz="12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39FB71E-F476-2F10-6338-A6A1E0EFBB26}"/>
              </a:ext>
            </a:extLst>
          </p:cNvPr>
          <p:cNvSpPr txBox="1"/>
          <p:nvPr/>
        </p:nvSpPr>
        <p:spPr>
          <a:xfrm>
            <a:off x="9228582" y="6270285"/>
            <a:ext cx="760095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WPI</a:t>
            </a:r>
            <a:r>
              <a:rPr lang="ru-RU" sz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(США)</a:t>
            </a:r>
            <a:endParaRPr lang="ru-RU" sz="12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C6B2F11-754A-2E02-F21F-BF3354E6C72D}"/>
              </a:ext>
            </a:extLst>
          </p:cNvPr>
          <p:cNvSpPr txBox="1"/>
          <p:nvPr/>
        </p:nvSpPr>
        <p:spPr>
          <a:xfrm>
            <a:off x="6804217" y="4596646"/>
            <a:ext cx="1115550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Columbus Instruments (США)</a:t>
            </a:r>
            <a:endParaRPr lang="ru-RU" sz="12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E3A71A3-F20E-BDD2-4C4E-19273BEA8950}"/>
              </a:ext>
            </a:extLst>
          </p:cNvPr>
          <p:cNvSpPr txBox="1"/>
          <p:nvPr/>
        </p:nvSpPr>
        <p:spPr>
          <a:xfrm>
            <a:off x="6853719" y="2649733"/>
            <a:ext cx="1702257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IITC Life Science Inc. (США)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21943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BC45F1B3-B57F-0551-5A00-4AE37B939A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4980" y="365760"/>
            <a:ext cx="9692640" cy="710247"/>
          </a:xfrm>
        </p:spPr>
        <p:txBody>
          <a:bodyPr/>
          <a:lstStyle/>
          <a:p>
            <a:r>
              <a:rPr lang="ru-RU" dirty="0">
                <a:solidFill>
                  <a:srgbClr val="3535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Развитие проекта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474980" y="1306036"/>
            <a:ext cx="6096000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Регистрация патента на прибор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74980" y="2110224"/>
            <a:ext cx="6096000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342900" indent="-342900">
              <a:buFont typeface="+mj-lt"/>
              <a:buAutoNum type="arabicPeriod" startAt="2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Совершенствование модуля для захвата лап </a:t>
            </a:r>
            <a:b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(более широкая рейка или крупная сетка)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74980" y="3000333"/>
            <a:ext cx="6096000" cy="5604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342900" indent="-342900">
              <a:lnSpc>
                <a:spcPct val="200000"/>
              </a:lnSpc>
              <a:buFont typeface="+mj-lt"/>
              <a:buAutoNum type="arabicPeriod" startAt="3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Совершенствование ПО - вывод пиковых значений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74980" y="3804521"/>
            <a:ext cx="6096000" cy="5604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342900" indent="-342900">
              <a:lnSpc>
                <a:spcPct val="200000"/>
              </a:lnSpc>
              <a:buFont typeface="+mj-lt"/>
              <a:buAutoNum type="arabicPeriod" startAt="4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Установка блока питания - для мобильности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74980" y="5482854"/>
            <a:ext cx="6096000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6.  Подготовка к серийному изготовлению и внедрение       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    в лаборатории-партнеры по РФ и СНГ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74980" y="4608709"/>
            <a:ext cx="6096000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spAutoFit/>
          </a:bodyPr>
          <a:lstStyle/>
          <a:p>
            <a:endParaRPr lang="ru-RU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 Проведение комплекса исследований на грызунах 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0" name="Стрелка вниз 9"/>
          <p:cNvSpPr/>
          <p:nvPr/>
        </p:nvSpPr>
        <p:spPr>
          <a:xfrm>
            <a:off x="7137400" y="1629201"/>
            <a:ext cx="800100" cy="40259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Picture 11" descr="Общелабораторный семинар – ЛАБОРАТОРИЯ ФИЗИКИ ВЫСОКИХ ЭНЕРГИЙ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1721" y="1054813"/>
            <a:ext cx="2089407" cy="1169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3" descr="ОИЯИ :: ЛАБОРАТОРИЯ РАДИАЦИОННОЙ БИОЛОГИИ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3924" y="2693181"/>
            <a:ext cx="1872994" cy="147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9" descr="JINR University centr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3924" y="4203114"/>
            <a:ext cx="19050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102016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5842ECF8-6169-3C2A-E861-C978C013CB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4980" y="365760"/>
            <a:ext cx="9692640" cy="710247"/>
          </a:xfrm>
        </p:spPr>
        <p:txBody>
          <a:bodyPr/>
          <a:lstStyle/>
          <a:p>
            <a:r>
              <a:rPr lang="ru-RU" dirty="0">
                <a:solidFill>
                  <a:srgbClr val="3535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Потенциальные заказчики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980" y="1577168"/>
            <a:ext cx="3676650" cy="914400"/>
          </a:xfrm>
          <a:prstGeom prst="rect">
            <a:avLst/>
          </a:prstGeom>
        </p:spPr>
      </p:pic>
      <p:pic>
        <p:nvPicPr>
          <p:cNvPr id="1026" name="Picture 2" descr="ФМБА | mfc-volokolams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330" y="2811206"/>
            <a:ext cx="4044503" cy="1088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/>
          <a:srcRect b="24074"/>
          <a:stretch/>
        </p:blipFill>
        <p:spPr>
          <a:xfrm>
            <a:off x="474980" y="4081280"/>
            <a:ext cx="3857869" cy="1094280"/>
          </a:xfrm>
          <a:prstGeom prst="rect">
            <a:avLst/>
          </a:prstGeom>
        </p:spPr>
      </p:pic>
      <p:pic>
        <p:nvPicPr>
          <p:cNvPr id="5" name="Picture 4" descr="О ФЦМН - ФГБУ «Федеральный центр мозга и нейротехнологий» ФМБА России ФЦМН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7" t="26312" b="37070"/>
          <a:stretch/>
        </p:blipFill>
        <p:spPr bwMode="auto">
          <a:xfrm>
            <a:off x="5527341" y="1438700"/>
            <a:ext cx="5514677" cy="1191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Группа 12"/>
          <p:cNvGrpSpPr/>
          <p:nvPr/>
        </p:nvGrpSpPr>
        <p:grpSpPr>
          <a:xfrm>
            <a:off x="5527341" y="2797965"/>
            <a:ext cx="5312109" cy="1115388"/>
            <a:chOff x="5527341" y="3293265"/>
            <a:chExt cx="5312109" cy="1115388"/>
          </a:xfrm>
        </p:grpSpPr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527341" y="3293265"/>
              <a:ext cx="1119119" cy="1115388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6712828" y="3543182"/>
              <a:ext cx="412662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200" b="1" dirty="0">
                  <a:solidFill>
                    <a:srgbClr val="133B1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Казанский государственный медицинский университет им. Шота Руставели</a:t>
              </a:r>
            </a:p>
          </p:txBody>
        </p:sp>
      </p:grpSp>
      <p:grpSp>
        <p:nvGrpSpPr>
          <p:cNvPr id="19" name="Группа 18"/>
          <p:cNvGrpSpPr/>
          <p:nvPr/>
        </p:nvGrpSpPr>
        <p:grpSpPr>
          <a:xfrm>
            <a:off x="5527340" y="4081280"/>
            <a:ext cx="5514678" cy="1119119"/>
            <a:chOff x="5527340" y="4576580"/>
            <a:chExt cx="5514678" cy="1119119"/>
          </a:xfrm>
        </p:grpSpPr>
        <p:pic>
          <p:nvPicPr>
            <p:cNvPr id="17" name="Рисунок 1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527340" y="4576580"/>
              <a:ext cx="1119119" cy="1119119"/>
            </a:xfrm>
            <a:prstGeom prst="rect">
              <a:avLst/>
            </a:prstGeom>
          </p:spPr>
        </p:pic>
        <p:sp>
          <p:nvSpPr>
            <p:cNvPr id="18" name="Прямоугольник 17"/>
            <p:cNvSpPr/>
            <p:nvPr/>
          </p:nvSpPr>
          <p:spPr>
            <a:xfrm>
              <a:off x="6712828" y="4874529"/>
              <a:ext cx="4329190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400" b="1" dirty="0">
                  <a:solidFill>
                    <a:srgbClr val="3C5DA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Институт медико-биологических проблем Российской академии наук</a:t>
              </a:r>
              <a:endParaRPr lang="ru-RU" sz="1400" b="1" i="0" dirty="0">
                <a:solidFill>
                  <a:srgbClr val="3C5DAD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6" name="Группа 25"/>
          <p:cNvGrpSpPr/>
          <p:nvPr/>
        </p:nvGrpSpPr>
        <p:grpSpPr>
          <a:xfrm>
            <a:off x="5605445" y="5306708"/>
            <a:ext cx="4044503" cy="1122188"/>
            <a:chOff x="474980" y="5695699"/>
            <a:chExt cx="4044503" cy="1122188"/>
          </a:xfrm>
        </p:grpSpPr>
        <p:pic>
          <p:nvPicPr>
            <p:cNvPr id="24" name="Рисунок 23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74980" y="5695699"/>
              <a:ext cx="1087120" cy="1122188"/>
            </a:xfrm>
            <a:prstGeom prst="rect">
              <a:avLst/>
            </a:prstGeom>
          </p:spPr>
        </p:pic>
        <p:pic>
          <p:nvPicPr>
            <p:cNvPr id="25" name="Picture 12" descr="Партнёры - Научно-исследовательский институт кардиологии"/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850"/>
            <a:stretch/>
          </p:blipFill>
          <p:spPr bwMode="auto">
            <a:xfrm>
              <a:off x="1702231" y="5837435"/>
              <a:ext cx="2817252" cy="8407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7" name="Рисунок 2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3330" y="5448444"/>
            <a:ext cx="3932740" cy="882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7542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C96AAA96-43DE-8A2D-A750-F41C320100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4980" y="365760"/>
            <a:ext cx="9692640" cy="710247"/>
          </a:xfrm>
        </p:spPr>
        <p:txBody>
          <a:bodyPr/>
          <a:lstStyle/>
          <a:p>
            <a:r>
              <a:rPr lang="ru-RU">
                <a:solidFill>
                  <a:srgbClr val="3535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Наши контакты</a:t>
            </a:r>
            <a:endParaRPr lang="ru-RU" dirty="0">
              <a:solidFill>
                <a:srgbClr val="35353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A6E13138-D865-8EC5-8F76-7C5D1382070F}"/>
              </a:ext>
            </a:extLst>
          </p:cNvPr>
          <p:cNvGrpSpPr/>
          <p:nvPr/>
        </p:nvGrpSpPr>
        <p:grpSpPr>
          <a:xfrm>
            <a:off x="596766" y="1530417"/>
            <a:ext cx="3243713" cy="4653815"/>
            <a:chOff x="596766" y="1530417"/>
            <a:chExt cx="3243713" cy="4653815"/>
          </a:xfrm>
          <a:solidFill>
            <a:srgbClr val="353537"/>
          </a:solidFill>
        </p:grpSpPr>
        <p:sp>
          <p:nvSpPr>
            <p:cNvPr id="12" name="Прямоугольник: один усеченный угол 11">
              <a:extLst>
                <a:ext uri="{FF2B5EF4-FFF2-40B4-BE49-F238E27FC236}">
                  <a16:creationId xmlns:a16="http://schemas.microsoft.com/office/drawing/2014/main" id="{66B46BE4-A3EA-D579-34A5-40F9743DEDFC}"/>
                </a:ext>
              </a:extLst>
            </p:cNvPr>
            <p:cNvSpPr/>
            <p:nvPr/>
          </p:nvSpPr>
          <p:spPr>
            <a:xfrm>
              <a:off x="596766" y="1530417"/>
              <a:ext cx="3243713" cy="4653815"/>
            </a:xfrm>
            <a:prstGeom prst="snip1Rect">
              <a:avLst/>
            </a:prstGeom>
            <a:grpFill/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738896"/>
                </a:solidFill>
              </a:endParaRPr>
            </a:p>
          </p:txBody>
        </p:sp>
        <p:pic>
          <p:nvPicPr>
            <p:cNvPr id="2050" name="Picture 2">
              <a:extLst>
                <a:ext uri="{FF2B5EF4-FFF2-40B4-BE49-F238E27FC236}">
                  <a16:creationId xmlns:a16="http://schemas.microsoft.com/office/drawing/2014/main" id="{05B9E9CE-C9A9-4EF3-662B-B2C003E7820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9016" y="1910549"/>
              <a:ext cx="2249195" cy="2247633"/>
            </a:xfrm>
            <a:prstGeom prst="ellipse">
              <a:avLst/>
            </a:prstGeom>
            <a:grpFill/>
            <a:ln w="190500" cap="rnd">
              <a:noFill/>
              <a:prstDash val="solid"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CD99630-164F-B190-3DCA-E09198D4B786}"/>
                </a:ext>
              </a:extLst>
            </p:cNvPr>
            <p:cNvSpPr txBox="1"/>
            <p:nvPr/>
          </p:nvSpPr>
          <p:spPr>
            <a:xfrm>
              <a:off x="750771" y="4244272"/>
              <a:ext cx="2652829" cy="646331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r>
                <a:rPr lang="ru-RU" sz="1800" b="1" dirty="0">
                  <a:solidFill>
                    <a:schemeClr val="bg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Юрий</a:t>
              </a:r>
            </a:p>
            <a:p>
              <a:r>
                <a:rPr lang="ru-RU" sz="1800" b="1" dirty="0">
                  <a:solidFill>
                    <a:schemeClr val="bg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Северюхин</a:t>
              </a:r>
              <a:endParaRPr lang="ru-RU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endParaRPr>
            </a:p>
          </p:txBody>
        </p:sp>
        <p:grpSp>
          <p:nvGrpSpPr>
            <p:cNvPr id="21" name="Группа 20">
              <a:extLst>
                <a:ext uri="{FF2B5EF4-FFF2-40B4-BE49-F238E27FC236}">
                  <a16:creationId xmlns:a16="http://schemas.microsoft.com/office/drawing/2014/main" id="{19B3B01A-4204-70FA-99EA-F54F5A396C8F}"/>
                </a:ext>
              </a:extLst>
            </p:cNvPr>
            <p:cNvGrpSpPr/>
            <p:nvPr/>
          </p:nvGrpSpPr>
          <p:grpSpPr>
            <a:xfrm>
              <a:off x="843675" y="5430378"/>
              <a:ext cx="1537120" cy="215444"/>
              <a:chOff x="843675" y="5358936"/>
              <a:chExt cx="1537120" cy="215444"/>
            </a:xfrm>
            <a:grpFill/>
          </p:grpSpPr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16991DC9-86BA-190E-FEFA-C3B59E1FEBA5}"/>
                  </a:ext>
                </a:extLst>
              </p:cNvPr>
              <p:cNvSpPr txBox="1"/>
              <p:nvPr/>
            </p:nvSpPr>
            <p:spPr>
              <a:xfrm>
                <a:off x="1054911" y="5358936"/>
                <a:ext cx="1325884" cy="215444"/>
              </a:xfrm>
              <a:prstGeom prst="rect">
                <a:avLst/>
              </a:prstGeom>
              <a:grpFill/>
            </p:spPr>
            <p:txBody>
              <a:bodyPr wrap="square">
                <a:spAutoFit/>
              </a:bodyPr>
              <a:lstStyle/>
              <a:p>
                <a:r>
                  <a:rPr lang="ru-RU" sz="800" b="0" i="1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8 (916) 094 33-34</a:t>
                </a:r>
                <a:endParaRPr lang="ru-RU" sz="8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2060" name="Picture 12" descr="значок вектор активного вызова PNG , значки вызова, активные значки, значок  телефона PNG картинки и пнг рисунок для бесплатной загрузки">
                <a:extLst>
                  <a:ext uri="{FF2B5EF4-FFF2-40B4-BE49-F238E27FC236}">
                    <a16:creationId xmlns:a16="http://schemas.microsoft.com/office/drawing/2014/main" id="{88C71037-186A-A798-06F7-37DA6D6956F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hqprint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0000" b="90000" l="10000" r="90000">
                            <a14:foregroundMark x1="32500" y1="23125" x2="32500" y2="23125"/>
                            <a14:foregroundMark x1="37344" y1="34531" x2="37344" y2="34531"/>
                            <a14:foregroundMark x1="47813" y1="41406" x2="47813" y2="4140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43675" y="5364452"/>
                <a:ext cx="204412" cy="204412"/>
              </a:xfrm>
              <a:prstGeom prst="rect">
                <a:avLst/>
              </a:prstGeom>
              <a:grpFill/>
            </p:spPr>
          </p:pic>
        </p:grpSp>
        <p:grpSp>
          <p:nvGrpSpPr>
            <p:cNvPr id="22" name="Группа 21">
              <a:extLst>
                <a:ext uri="{FF2B5EF4-FFF2-40B4-BE49-F238E27FC236}">
                  <a16:creationId xmlns:a16="http://schemas.microsoft.com/office/drawing/2014/main" id="{531E24AE-F854-82B6-CC4F-166E909373E5}"/>
                </a:ext>
              </a:extLst>
            </p:cNvPr>
            <p:cNvGrpSpPr/>
            <p:nvPr/>
          </p:nvGrpSpPr>
          <p:grpSpPr>
            <a:xfrm>
              <a:off x="856705" y="5739259"/>
              <a:ext cx="1524090" cy="215444"/>
              <a:chOff x="856705" y="5739259"/>
              <a:chExt cx="1524090" cy="215444"/>
            </a:xfrm>
            <a:grpFill/>
          </p:grpSpPr>
          <p:pic>
            <p:nvPicPr>
              <p:cNvPr id="2062" name="Picture 14" descr="Линия значок почты иллюстрация вектора. иллюстрации насчитывающей  художничества - 137644904">
                <a:extLst>
                  <a:ext uri="{FF2B5EF4-FFF2-40B4-BE49-F238E27FC236}">
                    <a16:creationId xmlns:a16="http://schemas.microsoft.com/office/drawing/2014/main" id="{216B9844-F5C2-40FE-6265-350801603DE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hqprint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10000" b="90000" l="10000" r="90000">
                            <a14:foregroundMark x1="46250" y1="31382" x2="46250" y2="31382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56705" y="5750798"/>
                <a:ext cx="180209" cy="192366"/>
              </a:xfrm>
              <a:prstGeom prst="rect">
                <a:avLst/>
              </a:prstGeom>
              <a:grpFill/>
            </p:spPr>
          </p:pic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F7859347-2B15-3B03-66A3-A0BF1155019A}"/>
                  </a:ext>
                </a:extLst>
              </p:cNvPr>
              <p:cNvSpPr txBox="1"/>
              <p:nvPr/>
            </p:nvSpPr>
            <p:spPr>
              <a:xfrm>
                <a:off x="1054911" y="5739259"/>
                <a:ext cx="1325884" cy="215444"/>
              </a:xfrm>
              <a:prstGeom prst="rect">
                <a:avLst/>
              </a:prstGeom>
              <a:grpFill/>
            </p:spPr>
            <p:txBody>
              <a:bodyPr wrap="square">
                <a:spAutoFit/>
              </a:bodyPr>
              <a:lstStyle/>
              <a:p>
                <a:r>
                  <a:rPr lang="en-US" sz="800" i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@jinr.ru</a:t>
                </a:r>
                <a:endParaRPr lang="ru-RU" sz="8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cxnSp>
          <p:nvCxnSpPr>
            <p:cNvPr id="19" name="Прямая соединительная линия 18">
              <a:extLst>
                <a:ext uri="{FF2B5EF4-FFF2-40B4-BE49-F238E27FC236}">
                  <a16:creationId xmlns:a16="http://schemas.microsoft.com/office/drawing/2014/main" id="{C1D20F9E-BD5F-967E-D03A-CA21F84E0CDC}"/>
                </a:ext>
              </a:extLst>
            </p:cNvPr>
            <p:cNvCxnSpPr/>
            <p:nvPr/>
          </p:nvCxnSpPr>
          <p:spPr>
            <a:xfrm>
              <a:off x="852486" y="4890603"/>
              <a:ext cx="757238" cy="0"/>
            </a:xfrm>
            <a:prstGeom prst="lin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grpSp>
          <p:nvGrpSpPr>
            <p:cNvPr id="23" name="Группа 22">
              <a:extLst>
                <a:ext uri="{FF2B5EF4-FFF2-40B4-BE49-F238E27FC236}">
                  <a16:creationId xmlns:a16="http://schemas.microsoft.com/office/drawing/2014/main" id="{93390292-7BA1-2E00-DFE2-CD08B755866E}"/>
                </a:ext>
              </a:extLst>
            </p:cNvPr>
            <p:cNvGrpSpPr/>
            <p:nvPr/>
          </p:nvGrpSpPr>
          <p:grpSpPr>
            <a:xfrm>
              <a:off x="843675" y="4948722"/>
              <a:ext cx="2996804" cy="338554"/>
              <a:chOff x="843675" y="4948722"/>
              <a:chExt cx="2996804" cy="338554"/>
            </a:xfrm>
            <a:grpFill/>
          </p:grpSpPr>
          <p:pic>
            <p:nvPicPr>
              <p:cNvPr id="2066" name="Picture 18" descr="Tarjeta de empleado, vcard vector icono: vector de stock (libre de  regalías) 1503130934 | Shutterstock">
                <a:extLst>
                  <a:ext uri="{FF2B5EF4-FFF2-40B4-BE49-F238E27FC236}">
                    <a16:creationId xmlns:a16="http://schemas.microsoft.com/office/drawing/2014/main" id="{4964CB66-43BB-25E6-D62D-59D6B6CE6D3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7" cstate="hqprint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10000" b="90000" l="10000" r="90000">
                            <a14:foregroundMark x1="36538" y1="41071" x2="36538" y2="41071"/>
                            <a14:foregroundMark x1="40000" y1="53571" x2="40000" y2="53571"/>
                            <a14:foregroundMark x1="65000" y1="37857" x2="65000" y2="37857"/>
                            <a14:foregroundMark x1="68077" y1="46429" x2="68077" y2="46429"/>
                            <a14:foregroundMark x1="68462" y1="55000" x2="68462" y2="55000"/>
                          </a14:backgroundRemoval>
                        </a14:imgEffect>
                        <a14:imgEffect>
                          <a14:colorTemperature colorTemp="59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473" t="20613" r="10526" b="28002"/>
              <a:stretch/>
            </p:blipFill>
            <p:spPr bwMode="auto">
              <a:xfrm>
                <a:off x="843675" y="5026070"/>
                <a:ext cx="214866" cy="156447"/>
              </a:xfrm>
              <a:prstGeom prst="rect">
                <a:avLst/>
              </a:prstGeom>
              <a:grpFill/>
            </p:spPr>
          </p:pic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4D8B6E97-7186-1478-764C-5F14A6F511EA}"/>
                  </a:ext>
                </a:extLst>
              </p:cNvPr>
              <p:cNvSpPr txBox="1"/>
              <p:nvPr/>
            </p:nvSpPr>
            <p:spPr>
              <a:xfrm>
                <a:off x="1054911" y="4948722"/>
                <a:ext cx="2785568" cy="338554"/>
              </a:xfrm>
              <a:prstGeom prst="rect">
                <a:avLst/>
              </a:prstGeom>
              <a:grpFill/>
            </p:spPr>
            <p:txBody>
              <a:bodyPr wrap="square">
                <a:spAutoFit/>
              </a:bodyPr>
              <a:lstStyle/>
              <a:p>
                <a:r>
                  <a:rPr lang="ru-RU" sz="800" b="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ОИЯИ, Отдел радиационной биологии и физиологии, </a:t>
                </a:r>
              </a:p>
              <a:p>
                <a:r>
                  <a:rPr lang="ru-RU" sz="800" b="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Сектор №3 радиационной физиологии</a:t>
                </a:r>
              </a:p>
            </p:txBody>
          </p:sp>
        </p:grpSp>
      </p:grpSp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03300136-50C8-CB81-8496-3E937DC3AB24}"/>
              </a:ext>
            </a:extLst>
          </p:cNvPr>
          <p:cNvGrpSpPr/>
          <p:nvPr/>
        </p:nvGrpSpPr>
        <p:grpSpPr>
          <a:xfrm>
            <a:off x="4096199" y="1530417"/>
            <a:ext cx="3243713" cy="4653815"/>
            <a:chOff x="596766" y="1530417"/>
            <a:chExt cx="3243713" cy="4653815"/>
          </a:xfrm>
          <a:solidFill>
            <a:srgbClr val="353537"/>
          </a:solidFill>
        </p:grpSpPr>
        <p:sp>
          <p:nvSpPr>
            <p:cNvPr id="26" name="Прямоугольник: один усеченный угол 25">
              <a:extLst>
                <a:ext uri="{FF2B5EF4-FFF2-40B4-BE49-F238E27FC236}">
                  <a16:creationId xmlns:a16="http://schemas.microsoft.com/office/drawing/2014/main" id="{ACB7ECF3-1D31-38DC-BA94-38FF0BB46ED4}"/>
                </a:ext>
              </a:extLst>
            </p:cNvPr>
            <p:cNvSpPr/>
            <p:nvPr/>
          </p:nvSpPr>
          <p:spPr>
            <a:xfrm>
              <a:off x="596766" y="1530417"/>
              <a:ext cx="3243713" cy="4653815"/>
            </a:xfrm>
            <a:prstGeom prst="snip1Rect">
              <a:avLst/>
            </a:prstGeom>
            <a:grpFill/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738896"/>
                </a:solidFill>
              </a:endParaRPr>
            </a:p>
          </p:txBody>
        </p:sp>
        <p:pic>
          <p:nvPicPr>
            <p:cNvPr id="27" name="Picture 2">
              <a:extLst>
                <a:ext uri="{FF2B5EF4-FFF2-40B4-BE49-F238E27FC236}">
                  <a16:creationId xmlns:a16="http://schemas.microsoft.com/office/drawing/2014/main" id="{6F3B1E36-499E-9C54-59DC-880C1E3DE21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bright="-2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059852" y="1910549"/>
              <a:ext cx="2227524" cy="2247633"/>
            </a:xfrm>
            <a:prstGeom prst="ellipse">
              <a:avLst/>
            </a:prstGeom>
            <a:grpFill/>
            <a:ln w="190500" cap="rnd">
              <a:noFill/>
              <a:prstDash val="solid"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716771C5-F5CC-5331-3B5F-FBA6BD2D3A43}"/>
                </a:ext>
              </a:extLst>
            </p:cNvPr>
            <p:cNvSpPr txBox="1"/>
            <p:nvPr/>
          </p:nvSpPr>
          <p:spPr>
            <a:xfrm>
              <a:off x="750771" y="4244272"/>
              <a:ext cx="2652829" cy="646331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r>
                <a:rPr lang="ru-RU" sz="1800" b="1" dirty="0">
                  <a:solidFill>
                    <a:schemeClr val="bg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Ирина</a:t>
              </a:r>
            </a:p>
            <a:p>
              <a:r>
                <a:rPr lang="ru-RU" sz="1800" b="1" dirty="0">
                  <a:solidFill>
                    <a:schemeClr val="bg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Еремкина</a:t>
              </a:r>
              <a:endParaRPr lang="ru-RU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endParaRPr>
            </a:p>
          </p:txBody>
        </p:sp>
        <p:grpSp>
          <p:nvGrpSpPr>
            <p:cNvPr id="29" name="Группа 28">
              <a:extLst>
                <a:ext uri="{FF2B5EF4-FFF2-40B4-BE49-F238E27FC236}">
                  <a16:creationId xmlns:a16="http://schemas.microsoft.com/office/drawing/2014/main" id="{9C2A9C3C-52A5-C546-D23E-1D355C77FB7F}"/>
                </a:ext>
              </a:extLst>
            </p:cNvPr>
            <p:cNvGrpSpPr/>
            <p:nvPr/>
          </p:nvGrpSpPr>
          <p:grpSpPr>
            <a:xfrm>
              <a:off x="843675" y="5430378"/>
              <a:ext cx="1537120" cy="215444"/>
              <a:chOff x="843675" y="5358936"/>
              <a:chExt cx="1537120" cy="215444"/>
            </a:xfrm>
            <a:grpFill/>
          </p:grpSpPr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0669B8B2-4AC6-53CE-30CA-0BCE32CA3286}"/>
                  </a:ext>
                </a:extLst>
              </p:cNvPr>
              <p:cNvSpPr txBox="1"/>
              <p:nvPr/>
            </p:nvSpPr>
            <p:spPr>
              <a:xfrm>
                <a:off x="1054911" y="5358936"/>
                <a:ext cx="1325884" cy="215444"/>
              </a:xfrm>
              <a:prstGeom prst="rect">
                <a:avLst/>
              </a:prstGeom>
              <a:grpFill/>
            </p:spPr>
            <p:txBody>
              <a:bodyPr wrap="square">
                <a:spAutoFit/>
              </a:bodyPr>
              <a:lstStyle/>
              <a:p>
                <a:r>
                  <a:rPr lang="ru-RU" sz="800" b="0" i="1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8 (910) 403 07-49</a:t>
                </a:r>
                <a:endParaRPr lang="ru-RU" sz="8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38" name="Picture 12" descr="значок вектор активного вызова PNG , значки вызова, активные значки, значок  телефона PNG картинки и пнг рисунок для бесплатной загрузки">
                <a:extLst>
                  <a:ext uri="{FF2B5EF4-FFF2-40B4-BE49-F238E27FC236}">
                    <a16:creationId xmlns:a16="http://schemas.microsoft.com/office/drawing/2014/main" id="{AA1791D0-410E-07F5-EB91-9D436A3F940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hqprint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0000" b="90000" l="10000" r="90000">
                            <a14:foregroundMark x1="32500" y1="23125" x2="32500" y2="23125"/>
                            <a14:foregroundMark x1="37344" y1="34531" x2="37344" y2="34531"/>
                            <a14:foregroundMark x1="47813" y1="41406" x2="47813" y2="4140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43675" y="5364452"/>
                <a:ext cx="204412" cy="204412"/>
              </a:xfrm>
              <a:prstGeom prst="rect">
                <a:avLst/>
              </a:prstGeom>
              <a:grpFill/>
            </p:spPr>
          </p:pic>
        </p:grpSp>
        <p:grpSp>
          <p:nvGrpSpPr>
            <p:cNvPr id="30" name="Группа 29">
              <a:extLst>
                <a:ext uri="{FF2B5EF4-FFF2-40B4-BE49-F238E27FC236}">
                  <a16:creationId xmlns:a16="http://schemas.microsoft.com/office/drawing/2014/main" id="{496961B8-35AF-73BB-F54F-195FE1861A02}"/>
                </a:ext>
              </a:extLst>
            </p:cNvPr>
            <p:cNvGrpSpPr/>
            <p:nvPr/>
          </p:nvGrpSpPr>
          <p:grpSpPr>
            <a:xfrm>
              <a:off x="856705" y="5739259"/>
              <a:ext cx="1524090" cy="215444"/>
              <a:chOff x="856705" y="5739259"/>
              <a:chExt cx="1524090" cy="215444"/>
            </a:xfrm>
            <a:grpFill/>
          </p:grpSpPr>
          <p:pic>
            <p:nvPicPr>
              <p:cNvPr id="35" name="Picture 14" descr="Линия значок почты иллюстрация вектора. иллюстрации насчитывающей  художничества - 137644904">
                <a:extLst>
                  <a:ext uri="{FF2B5EF4-FFF2-40B4-BE49-F238E27FC236}">
                    <a16:creationId xmlns:a16="http://schemas.microsoft.com/office/drawing/2014/main" id="{728C2C99-43F9-25F7-9A62-0F15F93B6D4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hqprint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10000" b="90000" l="10000" r="90000">
                            <a14:foregroundMark x1="46250" y1="31382" x2="46250" y2="31382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56705" y="5750798"/>
                <a:ext cx="180209" cy="192366"/>
              </a:xfrm>
              <a:prstGeom prst="rect">
                <a:avLst/>
              </a:prstGeom>
              <a:grpFill/>
            </p:spPr>
          </p:pic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61C5A728-7531-0E47-DF64-2D81A4499E0B}"/>
                  </a:ext>
                </a:extLst>
              </p:cNvPr>
              <p:cNvSpPr txBox="1"/>
              <p:nvPr/>
            </p:nvSpPr>
            <p:spPr>
              <a:xfrm>
                <a:off x="1054911" y="5739259"/>
                <a:ext cx="1325884" cy="215444"/>
              </a:xfrm>
              <a:prstGeom prst="rect">
                <a:avLst/>
              </a:prstGeom>
              <a:grpFill/>
            </p:spPr>
            <p:txBody>
              <a:bodyPr wrap="square">
                <a:spAutoFit/>
              </a:bodyPr>
              <a:lstStyle/>
              <a:p>
                <a:r>
                  <a:rPr lang="en-US" sz="800" i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eremkina@jinr.ru </a:t>
                </a:r>
                <a:endParaRPr lang="ru-RU" sz="8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cxnSp>
          <p:nvCxnSpPr>
            <p:cNvPr id="31" name="Прямая соединительная линия 30">
              <a:extLst>
                <a:ext uri="{FF2B5EF4-FFF2-40B4-BE49-F238E27FC236}">
                  <a16:creationId xmlns:a16="http://schemas.microsoft.com/office/drawing/2014/main" id="{1A5E7AA3-1DB3-0241-1ACA-14403ED18810}"/>
                </a:ext>
              </a:extLst>
            </p:cNvPr>
            <p:cNvCxnSpPr/>
            <p:nvPr/>
          </p:nvCxnSpPr>
          <p:spPr>
            <a:xfrm>
              <a:off x="852486" y="4890603"/>
              <a:ext cx="757238" cy="0"/>
            </a:xfrm>
            <a:prstGeom prst="lin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grpSp>
          <p:nvGrpSpPr>
            <p:cNvPr id="32" name="Группа 31">
              <a:extLst>
                <a:ext uri="{FF2B5EF4-FFF2-40B4-BE49-F238E27FC236}">
                  <a16:creationId xmlns:a16="http://schemas.microsoft.com/office/drawing/2014/main" id="{F62682B6-3108-03F8-6CBA-F64D6D21F9CF}"/>
                </a:ext>
              </a:extLst>
            </p:cNvPr>
            <p:cNvGrpSpPr/>
            <p:nvPr/>
          </p:nvGrpSpPr>
          <p:grpSpPr>
            <a:xfrm>
              <a:off x="843675" y="4948722"/>
              <a:ext cx="2996804" cy="461665"/>
              <a:chOff x="843675" y="4948722"/>
              <a:chExt cx="2996804" cy="461665"/>
            </a:xfrm>
            <a:grpFill/>
          </p:grpSpPr>
          <p:pic>
            <p:nvPicPr>
              <p:cNvPr id="33" name="Picture 18" descr="Tarjeta de empleado, vcard vector icono: vector de stock (libre de  regalías) 1503130934 | Shutterstock">
                <a:extLst>
                  <a:ext uri="{FF2B5EF4-FFF2-40B4-BE49-F238E27FC236}">
                    <a16:creationId xmlns:a16="http://schemas.microsoft.com/office/drawing/2014/main" id="{214933EE-DF56-FACB-CD9E-0D6598700C7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7" cstate="hqprint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10000" b="90000" l="10000" r="90000">
                            <a14:foregroundMark x1="36538" y1="41071" x2="36538" y2="41071"/>
                            <a14:foregroundMark x1="40000" y1="53571" x2="40000" y2="53571"/>
                            <a14:foregroundMark x1="65000" y1="37857" x2="65000" y2="37857"/>
                            <a14:foregroundMark x1="68077" y1="46429" x2="68077" y2="46429"/>
                            <a14:foregroundMark x1="68462" y1="55000" x2="68462" y2="55000"/>
                          </a14:backgroundRemoval>
                        </a14:imgEffect>
                        <a14:imgEffect>
                          <a14:colorTemperature colorTemp="59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473" t="20613" r="10526" b="28002"/>
              <a:stretch/>
            </p:blipFill>
            <p:spPr bwMode="auto">
              <a:xfrm>
                <a:off x="843675" y="5026070"/>
                <a:ext cx="214866" cy="156447"/>
              </a:xfrm>
              <a:prstGeom prst="rect">
                <a:avLst/>
              </a:prstGeom>
              <a:grpFill/>
            </p:spPr>
          </p:pic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7E70F163-79E7-E4FC-A262-B6C59BB7C20E}"/>
                  </a:ext>
                </a:extLst>
              </p:cNvPr>
              <p:cNvSpPr txBox="1"/>
              <p:nvPr/>
            </p:nvSpPr>
            <p:spPr>
              <a:xfrm>
                <a:off x="1054911" y="4948722"/>
                <a:ext cx="2785568" cy="461665"/>
              </a:xfrm>
              <a:prstGeom prst="rect">
                <a:avLst/>
              </a:prstGeom>
              <a:grpFill/>
            </p:spPr>
            <p:txBody>
              <a:bodyPr wrap="square">
                <a:spAutoFit/>
              </a:bodyPr>
              <a:lstStyle/>
              <a:p>
                <a:r>
                  <a:rPr lang="ru-RU" sz="800" b="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ОИЯИ, Научно-экспериментальный отдел физики тяжелых ионов на RHIC, Сектор №2 анализа ядро-ядерных взаимодействий</a:t>
                </a:r>
              </a:p>
            </p:txBody>
          </p:sp>
        </p:grpSp>
      </p:grpSp>
      <p:grpSp>
        <p:nvGrpSpPr>
          <p:cNvPr id="39" name="Группа 38">
            <a:extLst>
              <a:ext uri="{FF2B5EF4-FFF2-40B4-BE49-F238E27FC236}">
                <a16:creationId xmlns:a16="http://schemas.microsoft.com/office/drawing/2014/main" id="{83FF713E-77B7-F3CD-8BCD-F6C34651F1F9}"/>
              </a:ext>
            </a:extLst>
          </p:cNvPr>
          <p:cNvGrpSpPr/>
          <p:nvPr/>
        </p:nvGrpSpPr>
        <p:grpSpPr>
          <a:xfrm>
            <a:off x="7597176" y="1530417"/>
            <a:ext cx="3243713" cy="4653815"/>
            <a:chOff x="596766" y="1530417"/>
            <a:chExt cx="3243713" cy="4653815"/>
          </a:xfrm>
          <a:solidFill>
            <a:srgbClr val="353537"/>
          </a:solidFill>
        </p:grpSpPr>
        <p:sp>
          <p:nvSpPr>
            <p:cNvPr id="40" name="Прямоугольник: один усеченный угол 39">
              <a:extLst>
                <a:ext uri="{FF2B5EF4-FFF2-40B4-BE49-F238E27FC236}">
                  <a16:creationId xmlns:a16="http://schemas.microsoft.com/office/drawing/2014/main" id="{9CDD700A-E151-7410-949F-74D2DD633E26}"/>
                </a:ext>
              </a:extLst>
            </p:cNvPr>
            <p:cNvSpPr/>
            <p:nvPr/>
          </p:nvSpPr>
          <p:spPr>
            <a:xfrm>
              <a:off x="596766" y="1530417"/>
              <a:ext cx="3243713" cy="4653815"/>
            </a:xfrm>
            <a:prstGeom prst="snip1Rect">
              <a:avLst/>
            </a:prstGeom>
            <a:grpFill/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738896"/>
                </a:solidFill>
              </a:endParaRPr>
            </a:p>
          </p:txBody>
        </p:sp>
        <p:pic>
          <p:nvPicPr>
            <p:cNvPr id="41" name="Picture 2">
              <a:extLst>
                <a:ext uri="{FF2B5EF4-FFF2-40B4-BE49-F238E27FC236}">
                  <a16:creationId xmlns:a16="http://schemas.microsoft.com/office/drawing/2014/main" id="{88A363EF-8A8A-3043-5890-D339F66C899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rightnessContrast bright="9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129281" y="1910549"/>
              <a:ext cx="2088664" cy="2247633"/>
            </a:xfrm>
            <a:prstGeom prst="ellipse">
              <a:avLst/>
            </a:prstGeom>
            <a:grpFill/>
            <a:ln w="190500" cap="rnd">
              <a:noFill/>
              <a:prstDash val="solid"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5D5A295F-31C0-5669-1D3C-3552FF554944}"/>
                </a:ext>
              </a:extLst>
            </p:cNvPr>
            <p:cNvSpPr txBox="1"/>
            <p:nvPr/>
          </p:nvSpPr>
          <p:spPr>
            <a:xfrm>
              <a:off x="750771" y="4244272"/>
              <a:ext cx="2652829" cy="646331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r>
                <a:rPr lang="ru-RU" sz="1800" b="1" dirty="0">
                  <a:solidFill>
                    <a:schemeClr val="bg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Дмитрий</a:t>
              </a:r>
            </a:p>
            <a:p>
              <a:r>
                <a:rPr lang="ru-RU" sz="1800" b="1" dirty="0">
                  <a:solidFill>
                    <a:schemeClr val="bg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Понкин</a:t>
              </a:r>
              <a:endParaRPr lang="ru-RU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endParaRPr>
            </a:p>
          </p:txBody>
        </p:sp>
        <p:grpSp>
          <p:nvGrpSpPr>
            <p:cNvPr id="43" name="Группа 42">
              <a:extLst>
                <a:ext uri="{FF2B5EF4-FFF2-40B4-BE49-F238E27FC236}">
                  <a16:creationId xmlns:a16="http://schemas.microsoft.com/office/drawing/2014/main" id="{E67EFCFC-1042-9A3C-EAC9-A850F648547D}"/>
                </a:ext>
              </a:extLst>
            </p:cNvPr>
            <p:cNvGrpSpPr/>
            <p:nvPr/>
          </p:nvGrpSpPr>
          <p:grpSpPr>
            <a:xfrm>
              <a:off x="843675" y="5430378"/>
              <a:ext cx="1537120" cy="215444"/>
              <a:chOff x="843675" y="5358936"/>
              <a:chExt cx="1537120" cy="215444"/>
            </a:xfrm>
            <a:grpFill/>
          </p:grpSpPr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23DF58FF-BCA1-F7E7-9BD8-912361B48F4B}"/>
                  </a:ext>
                </a:extLst>
              </p:cNvPr>
              <p:cNvSpPr txBox="1"/>
              <p:nvPr/>
            </p:nvSpPr>
            <p:spPr>
              <a:xfrm>
                <a:off x="1054911" y="5358936"/>
                <a:ext cx="1325884" cy="215444"/>
              </a:xfrm>
              <a:prstGeom prst="rect">
                <a:avLst/>
              </a:prstGeom>
              <a:grpFill/>
            </p:spPr>
            <p:txBody>
              <a:bodyPr wrap="square">
                <a:spAutoFit/>
              </a:bodyPr>
              <a:lstStyle/>
              <a:p>
                <a:r>
                  <a:rPr lang="ru-RU" sz="800" b="0" i="1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8 (9</a:t>
                </a:r>
                <a:r>
                  <a:rPr lang="en-US" sz="800" b="0" i="1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r>
                  <a:rPr lang="ru-RU" sz="800" b="0" i="1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6) </a:t>
                </a:r>
                <a:r>
                  <a:rPr lang="en-US" sz="800" b="0" i="1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661</a:t>
                </a:r>
                <a:r>
                  <a:rPr lang="ru-RU" sz="800" b="0" i="1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3</a:t>
                </a:r>
                <a:r>
                  <a:rPr lang="en-US" sz="800" b="0" i="1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5</a:t>
                </a:r>
                <a:r>
                  <a:rPr lang="ru-RU" sz="800" b="0" i="1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-</a:t>
                </a:r>
                <a:r>
                  <a:rPr lang="en-US" sz="800" b="0" i="1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01</a:t>
                </a:r>
                <a:endParaRPr lang="ru-RU" sz="8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52" name="Picture 12" descr="значок вектор активного вызова PNG , значки вызова, активные значки, значок  телефона PNG картинки и пнг рисунок для бесплатной загрузки">
                <a:extLst>
                  <a:ext uri="{FF2B5EF4-FFF2-40B4-BE49-F238E27FC236}">
                    <a16:creationId xmlns:a16="http://schemas.microsoft.com/office/drawing/2014/main" id="{2AFDC45A-9DF8-00A1-9ABA-954831A9917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hqprint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0000" b="90000" l="10000" r="90000">
                            <a14:foregroundMark x1="32500" y1="23125" x2="32500" y2="23125"/>
                            <a14:foregroundMark x1="37344" y1="34531" x2="37344" y2="34531"/>
                            <a14:foregroundMark x1="47813" y1="41406" x2="47813" y2="4140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43675" y="5364452"/>
                <a:ext cx="204412" cy="204412"/>
              </a:xfrm>
              <a:prstGeom prst="rect">
                <a:avLst/>
              </a:prstGeom>
              <a:grpFill/>
            </p:spPr>
          </p:pic>
        </p:grpSp>
        <p:grpSp>
          <p:nvGrpSpPr>
            <p:cNvPr id="44" name="Группа 43">
              <a:extLst>
                <a:ext uri="{FF2B5EF4-FFF2-40B4-BE49-F238E27FC236}">
                  <a16:creationId xmlns:a16="http://schemas.microsoft.com/office/drawing/2014/main" id="{029D67F6-43B1-5908-9417-EFC56DFA2124}"/>
                </a:ext>
              </a:extLst>
            </p:cNvPr>
            <p:cNvGrpSpPr/>
            <p:nvPr/>
          </p:nvGrpSpPr>
          <p:grpSpPr>
            <a:xfrm>
              <a:off x="856705" y="5739259"/>
              <a:ext cx="1524090" cy="215444"/>
              <a:chOff x="856705" y="5739259"/>
              <a:chExt cx="1524090" cy="215444"/>
            </a:xfrm>
            <a:grpFill/>
          </p:grpSpPr>
          <p:pic>
            <p:nvPicPr>
              <p:cNvPr id="49" name="Picture 14" descr="Линия значок почты иллюстрация вектора. иллюстрации насчитывающей  художничества - 137644904">
                <a:extLst>
                  <a:ext uri="{FF2B5EF4-FFF2-40B4-BE49-F238E27FC236}">
                    <a16:creationId xmlns:a16="http://schemas.microsoft.com/office/drawing/2014/main" id="{4F44CA1C-7052-FF8A-4DFB-1C32E4FD891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hqprint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10000" b="90000" l="10000" r="90000">
                            <a14:foregroundMark x1="46250" y1="31382" x2="46250" y2="31382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56705" y="5750798"/>
                <a:ext cx="180209" cy="192366"/>
              </a:xfrm>
              <a:prstGeom prst="rect">
                <a:avLst/>
              </a:prstGeom>
              <a:grpFill/>
            </p:spPr>
          </p:pic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B08ECBDC-12EB-6A80-EA07-93C826BF0BF4}"/>
                  </a:ext>
                </a:extLst>
              </p:cNvPr>
              <p:cNvSpPr txBox="1"/>
              <p:nvPr/>
            </p:nvSpPr>
            <p:spPr>
              <a:xfrm>
                <a:off x="1054911" y="5739259"/>
                <a:ext cx="1325884" cy="215444"/>
              </a:xfrm>
              <a:prstGeom prst="rect">
                <a:avLst/>
              </a:prstGeom>
              <a:grpFill/>
            </p:spPr>
            <p:txBody>
              <a:bodyPr wrap="square">
                <a:spAutoFit/>
              </a:bodyPr>
              <a:lstStyle/>
              <a:p>
                <a:r>
                  <a:rPr lang="en-US" sz="800" b="0" i="1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ponkin@jinr.ru</a:t>
                </a:r>
                <a:endParaRPr lang="ru-RU" sz="8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cxnSp>
          <p:nvCxnSpPr>
            <p:cNvPr id="45" name="Прямая соединительная линия 44">
              <a:extLst>
                <a:ext uri="{FF2B5EF4-FFF2-40B4-BE49-F238E27FC236}">
                  <a16:creationId xmlns:a16="http://schemas.microsoft.com/office/drawing/2014/main" id="{EAB5B2E0-C253-F2B8-73C1-DAA982CD29E7}"/>
                </a:ext>
              </a:extLst>
            </p:cNvPr>
            <p:cNvCxnSpPr/>
            <p:nvPr/>
          </p:nvCxnSpPr>
          <p:spPr>
            <a:xfrm>
              <a:off x="852486" y="4890603"/>
              <a:ext cx="757238" cy="0"/>
            </a:xfrm>
            <a:prstGeom prst="lin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grpSp>
          <p:nvGrpSpPr>
            <p:cNvPr id="46" name="Группа 45">
              <a:extLst>
                <a:ext uri="{FF2B5EF4-FFF2-40B4-BE49-F238E27FC236}">
                  <a16:creationId xmlns:a16="http://schemas.microsoft.com/office/drawing/2014/main" id="{62DD4E19-EC3F-6880-470D-D87EA60ABECD}"/>
                </a:ext>
              </a:extLst>
            </p:cNvPr>
            <p:cNvGrpSpPr/>
            <p:nvPr/>
          </p:nvGrpSpPr>
          <p:grpSpPr>
            <a:xfrm>
              <a:off x="843675" y="4948722"/>
              <a:ext cx="2996804" cy="461665"/>
              <a:chOff x="843675" y="4948722"/>
              <a:chExt cx="2996804" cy="461665"/>
            </a:xfrm>
            <a:grpFill/>
          </p:grpSpPr>
          <p:pic>
            <p:nvPicPr>
              <p:cNvPr id="47" name="Picture 18" descr="Tarjeta de empleado, vcard vector icono: vector de stock (libre de  regalías) 1503130934 | Shutterstock">
                <a:extLst>
                  <a:ext uri="{FF2B5EF4-FFF2-40B4-BE49-F238E27FC236}">
                    <a16:creationId xmlns:a16="http://schemas.microsoft.com/office/drawing/2014/main" id="{00912A43-6268-8859-FBF3-7CEF39A972A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7" cstate="hqprint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10000" b="90000" l="10000" r="90000">
                            <a14:foregroundMark x1="36538" y1="41071" x2="36538" y2="41071"/>
                            <a14:foregroundMark x1="40000" y1="53571" x2="40000" y2="53571"/>
                            <a14:foregroundMark x1="65000" y1="37857" x2="65000" y2="37857"/>
                            <a14:foregroundMark x1="68077" y1="46429" x2="68077" y2="46429"/>
                            <a14:foregroundMark x1="68462" y1="55000" x2="68462" y2="55000"/>
                          </a14:backgroundRemoval>
                        </a14:imgEffect>
                        <a14:imgEffect>
                          <a14:colorTemperature colorTemp="59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473" t="20613" r="10526" b="28002"/>
              <a:stretch/>
            </p:blipFill>
            <p:spPr bwMode="auto">
              <a:xfrm>
                <a:off x="843675" y="5026070"/>
                <a:ext cx="214866" cy="156447"/>
              </a:xfrm>
              <a:prstGeom prst="rect">
                <a:avLst/>
              </a:prstGeom>
              <a:grpFill/>
            </p:spPr>
          </p:pic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6AF7F4DB-3D14-0C77-5E8A-F68424CA8249}"/>
                  </a:ext>
                </a:extLst>
              </p:cNvPr>
              <p:cNvSpPr txBox="1"/>
              <p:nvPr/>
            </p:nvSpPr>
            <p:spPr>
              <a:xfrm>
                <a:off x="1054911" y="4948722"/>
                <a:ext cx="2785568" cy="461665"/>
              </a:xfrm>
              <a:prstGeom prst="rect">
                <a:avLst/>
              </a:prstGeom>
              <a:grpFill/>
            </p:spPr>
            <p:txBody>
              <a:bodyPr wrap="square">
                <a:spAutoFit/>
              </a:bodyPr>
              <a:lstStyle/>
              <a:p>
                <a:r>
                  <a:rPr lang="ru-RU" sz="800" b="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ОИЯИ, Научно-экспериментальный отдел инжекции и кольца Нуклотрона, Сектор №3 электронно-лучевого источника ионов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60058438"/>
      </p:ext>
    </p:extLst>
  </p:cSld>
  <p:clrMapOvr>
    <a:masterClrMapping/>
  </p:clrMapOvr>
</p:sld>
</file>

<file path=ppt/theme/theme1.xml><?xml version="1.0" encoding="utf-8"?>
<a:theme xmlns:a="http://schemas.openxmlformats.org/drawingml/2006/main" name="View">
  <a:themeElements>
    <a:clrScheme name="View">
      <a:dk1>
        <a:srgbClr val="000000"/>
      </a:dk1>
      <a:lt1>
        <a:srgbClr val="FFFFFF"/>
      </a:lt1>
      <a:dk2>
        <a:srgbClr val="46464A"/>
      </a:dk2>
      <a:lt2>
        <a:srgbClr val="D6D3CC"/>
      </a:lt2>
      <a:accent1>
        <a:srgbClr val="6F6F74"/>
      </a:accent1>
      <a:accent2>
        <a:srgbClr val="92A9B9"/>
      </a:accent2>
      <a:accent3>
        <a:srgbClr val="A7B789"/>
      </a:accent3>
      <a:accent4>
        <a:srgbClr val="B9A489"/>
      </a:accent4>
      <a:accent5>
        <a:srgbClr val="8D6374"/>
      </a:accent5>
      <a:accent6>
        <a:srgbClr val="9B7362"/>
      </a:accent6>
      <a:hlink>
        <a:srgbClr val="67AABF"/>
      </a:hlink>
      <a:folHlink>
        <a:srgbClr val="ABAFA5"/>
      </a:folHlink>
    </a:clrScheme>
    <a:fontScheme name="View">
      <a:maj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View">
      <a:fillStyleLst>
        <a:solidFill>
          <a:schemeClr val="phClr"/>
        </a:solidFill>
        <a:solidFill>
          <a:schemeClr val="phClr">
            <a:tint val="60000"/>
            <a:satMod val="120000"/>
          </a:schemeClr>
        </a:solidFill>
        <a:solidFill>
          <a:schemeClr val="phClr">
            <a:shade val="75000"/>
            <a:satMod val="16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3970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95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240" dir="5400000" algn="tl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9525" prstMaterial="flat">
            <a:bevelT w="0" h="0" prst="coolSlant"/>
            <a:contourClr>
              <a:schemeClr val="phClr">
                <a:shade val="35000"/>
                <a:satMod val="130000"/>
              </a:schemeClr>
            </a:contourClr>
          </a:sp3d>
        </a:effectStyle>
        <a:effectStyle>
          <a:effectLst>
            <a:outerShdw blurRad="76200" dist="25400" dir="5400000" algn="tl" rotWithShape="0">
              <a:srgbClr val="000000">
                <a:alpha val="5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9050" prstMaterial="flat">
            <a:bevelT w="0" h="0" prst="coolSlant"/>
            <a:contourClr>
              <a:schemeClr val="phClr">
                <a:shade val="25000"/>
                <a:satMod val="14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4000"/>
                <a:shade val="98000"/>
                <a:satMod val="130000"/>
                <a:lumMod val="102000"/>
              </a:schemeClr>
            </a:gs>
            <a:gs pos="100000">
              <a:schemeClr val="phClr">
                <a:tint val="98000"/>
                <a:shade val="78000"/>
                <a:satMod val="14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iew" id="{BA0EB5A6-F2D4-4F82-977B-64ADEE4A2A69}" vid="{3969A8A2-35DB-4E3B-8885-16FD20568674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TM03457515[[fn=View]]</Template>
  <TotalTime>875</TotalTime>
  <Words>399</Words>
  <Application>Microsoft Office PowerPoint</Application>
  <PresentationFormat>Широкоэкранный</PresentationFormat>
  <Paragraphs>59</Paragraphs>
  <Slides>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5" baseType="lpstr">
      <vt:lpstr>Arial</vt:lpstr>
      <vt:lpstr>Bahnschrift Light SemiCondensed</vt:lpstr>
      <vt:lpstr>Calibri</vt:lpstr>
      <vt:lpstr>Century Schoolbook</vt:lpstr>
      <vt:lpstr>Verdana</vt:lpstr>
      <vt:lpstr>Wingdings 2</vt:lpstr>
      <vt:lpstr>View</vt:lpstr>
      <vt:lpstr>Измерительный комплекс для оценки силы захвата передних конечностей грызунов </vt:lpstr>
      <vt:lpstr>Актуальность</vt:lpstr>
      <vt:lpstr>Продукт</vt:lpstr>
      <vt:lpstr>Продукт</vt:lpstr>
      <vt:lpstr>Сравнение с аналогами</vt:lpstr>
      <vt:lpstr>Развитие проекта</vt:lpstr>
      <vt:lpstr>Потенциальные заказчики</vt:lpstr>
      <vt:lpstr>Наши контакты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Измерительный комплекс для измерения силы захвата передних конечностей грызунов</dc:title>
  <dc:creator>Ирина Еремкина</dc:creator>
  <cp:lastModifiedBy>Ирина Еремкина</cp:lastModifiedBy>
  <cp:revision>30</cp:revision>
  <dcterms:created xsi:type="dcterms:W3CDTF">2022-11-14T10:54:46Z</dcterms:created>
  <dcterms:modified xsi:type="dcterms:W3CDTF">2023-02-02T07:45:17Z</dcterms:modified>
</cp:coreProperties>
</file>