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</p:sldMasterIdLst>
  <p:notesMasterIdLst>
    <p:notesMasterId r:id="rId57"/>
  </p:notesMasterIdLst>
  <p:sldIdLst>
    <p:sldId id="257" r:id="rId3"/>
    <p:sldId id="816" r:id="rId4"/>
    <p:sldId id="818" r:id="rId5"/>
    <p:sldId id="817" r:id="rId6"/>
    <p:sldId id="819" r:id="rId7"/>
    <p:sldId id="821" r:id="rId8"/>
    <p:sldId id="822" r:id="rId9"/>
    <p:sldId id="823" r:id="rId10"/>
    <p:sldId id="824" r:id="rId11"/>
    <p:sldId id="825" r:id="rId12"/>
    <p:sldId id="882" r:id="rId13"/>
    <p:sldId id="830" r:id="rId14"/>
    <p:sldId id="828" r:id="rId15"/>
    <p:sldId id="883" r:id="rId16"/>
    <p:sldId id="831" r:id="rId17"/>
    <p:sldId id="884" r:id="rId18"/>
    <p:sldId id="885" r:id="rId19"/>
    <p:sldId id="841" r:id="rId20"/>
    <p:sldId id="843" r:id="rId21"/>
    <p:sldId id="845" r:id="rId22"/>
    <p:sldId id="846" r:id="rId23"/>
    <p:sldId id="855" r:id="rId24"/>
    <p:sldId id="892" r:id="rId25"/>
    <p:sldId id="895" r:id="rId26"/>
    <p:sldId id="893" r:id="rId27"/>
    <p:sldId id="894" r:id="rId28"/>
    <p:sldId id="862" r:id="rId29"/>
    <p:sldId id="863" r:id="rId30"/>
    <p:sldId id="864" r:id="rId31"/>
    <p:sldId id="865" r:id="rId32"/>
    <p:sldId id="875" r:id="rId33"/>
    <p:sldId id="887" r:id="rId34"/>
    <p:sldId id="866" r:id="rId35"/>
    <p:sldId id="867" r:id="rId36"/>
    <p:sldId id="869" r:id="rId37"/>
    <p:sldId id="876" r:id="rId38"/>
    <p:sldId id="873" r:id="rId39"/>
    <p:sldId id="874" r:id="rId40"/>
    <p:sldId id="695" r:id="rId41"/>
    <p:sldId id="697" r:id="rId42"/>
    <p:sldId id="896" r:id="rId43"/>
    <p:sldId id="701" r:id="rId44"/>
    <p:sldId id="706" r:id="rId45"/>
    <p:sldId id="897" r:id="rId46"/>
    <p:sldId id="898" r:id="rId47"/>
    <p:sldId id="899" r:id="rId48"/>
    <p:sldId id="900" r:id="rId49"/>
    <p:sldId id="812" r:id="rId50"/>
    <p:sldId id="813" r:id="rId51"/>
    <p:sldId id="815" r:id="rId52"/>
    <p:sldId id="901" r:id="rId53"/>
    <p:sldId id="814" r:id="rId54"/>
    <p:sldId id="274" r:id="rId55"/>
    <p:sldId id="903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C3520"/>
    <a:srgbClr val="EF1903"/>
    <a:srgbClr val="E87F6A"/>
    <a:srgbClr val="CCCCFF"/>
    <a:srgbClr val="99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106" d="100"/>
          <a:sy n="106" d="100"/>
        </p:scale>
        <p:origin x="178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C967BF-02C5-4669-9610-8C47ED7F8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15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29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306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61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81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987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608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27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108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46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93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22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001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76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576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69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69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583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435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10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87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5375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2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84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06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81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9121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4562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701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431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6307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746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790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70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6850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686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5850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8080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588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264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030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928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803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1691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260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3068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011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102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36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8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787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109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82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12C59-44FB-40FA-8E03-7967C36DE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C30D5-1F5C-42AE-ABB4-87DA44A90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BFA3B-1BC7-4003-BF30-CC5FCBD8E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FDDAC-7E2A-4C68-B4AF-CF58C32BD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FEE64-07F6-4F62-9EE6-376B7D9BE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A0F4D5-DC23-443F-B86B-08BFA5A60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9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70EC4-A2F5-4E28-8041-9F21FEB9D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882F6-DE83-4417-881E-18B39CB6E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A8C6D-0C72-4A47-91A0-F8259906A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5320-771B-4A74-BCC1-5953B97C8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E3E82-E391-4810-BF04-524EA82519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A047-FD5D-41C1-B0F6-188299E68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EF8E-F351-4EE5-9249-5011D647B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8DC6B00-EE54-45EA-A848-FBBCFD5C4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8DC6B00-EE54-45EA-A848-FBBCFD5C4A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7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microsoft.com/office/2007/relationships/hdphoto" Target="../media/hdphoto9.wdp"/><Relationship Id="rId4" Type="http://schemas.openxmlformats.org/officeDocument/2006/relationships/image" Target="../media/image55.png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jpg"/><Relationship Id="rId7" Type="http://schemas.microsoft.com/office/2007/relationships/hdphoto" Target="../media/hdphoto1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microsoft.com/office/2007/relationships/hdphoto" Target="../media/hdphoto11.wdp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emf"/><Relationship Id="rId11" Type="http://schemas.microsoft.com/office/2007/relationships/hdphoto" Target="../media/hdphoto15.wdp"/><Relationship Id="rId5" Type="http://schemas.openxmlformats.org/officeDocument/2006/relationships/image" Target="../media/image72.jpg"/><Relationship Id="rId10" Type="http://schemas.openxmlformats.org/officeDocument/2006/relationships/image" Target="../media/image76.png"/><Relationship Id="rId4" Type="http://schemas.microsoft.com/office/2007/relationships/hdphoto" Target="../media/hdphoto13.wdp"/><Relationship Id="rId9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7.wdp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emf"/><Relationship Id="rId4" Type="http://schemas.microsoft.com/office/2007/relationships/hdphoto" Target="../media/hdphoto18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0.wdp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emf"/><Relationship Id="rId4" Type="http://schemas.microsoft.com/office/2007/relationships/hdphoto" Target="../media/hdphoto2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emf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0825" y="1916832"/>
            <a:ext cx="8686800" cy="31393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</a:t>
            </a:r>
            <a:r>
              <a:rPr lang="en-US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/>
            </a:r>
            <a:br>
              <a:rPr lang="en-US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ИНЖЕКЦИЯ ПУЧКОВ ТЯЖЕЛЫХ ИОНОВ </a:t>
            </a:r>
          </a:p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В СВЕРХПРОВОДЯЩИЙ БУСТЕРНЫЙ СИНХРОТРОН</a:t>
            </a:r>
          </a:p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УСКОРИТЕЛЬНОГО КОМПЛЕКСА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NICA</a:t>
            </a:r>
            <a:endParaRPr lang="ru-RU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algn="ctr" eaLnBrk="1" hangingPunct="1">
              <a:defRPr/>
            </a:pPr>
            <a:endParaRPr lang="ru-RU" sz="24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r>
              <a:rPr lang="ru-RU" sz="1400" b="1" i="1" dirty="0" smtClean="0">
                <a:solidFill>
                  <a:schemeClr val="tx2"/>
                </a:solidFill>
                <a:latin typeface="Tahoma" pitchFamily="34" charset="0"/>
              </a:rPr>
              <a:t>А.В. Тузиков, ЛФВЭ ОИЯИ</a:t>
            </a:r>
          </a:p>
          <a:p>
            <a:pPr algn="ctr"/>
            <a:endParaRPr lang="ru-RU" sz="1400" b="1" i="1" dirty="0" smtClean="0">
              <a:solidFill>
                <a:schemeClr val="tx2"/>
              </a:solidFill>
              <a:latin typeface="Tahoma" pitchFamily="34" charset="0"/>
            </a:endParaRPr>
          </a:p>
          <a:p>
            <a:pPr algn="ctr"/>
            <a:endParaRPr lang="ru-RU" sz="1400" b="1" i="1" dirty="0">
              <a:solidFill>
                <a:schemeClr val="tx2"/>
              </a:solidFill>
              <a:latin typeface="Tahoma" pitchFamily="34" charset="0"/>
            </a:endParaRPr>
          </a:p>
          <a:p>
            <a:pPr algn="ctr"/>
            <a:r>
              <a:rPr lang="ru-RU" sz="2000" dirty="0">
                <a:latin typeface="Times New Roman" pitchFamily="18" charset="0"/>
              </a:rPr>
              <a:t>Специальность </a:t>
            </a:r>
            <a:r>
              <a:rPr lang="ru-RU" sz="2000" dirty="0" smtClean="0">
                <a:latin typeface="Times New Roman" pitchFamily="18" charset="0"/>
              </a:rPr>
              <a:t>1.3.18 </a:t>
            </a:r>
          </a:p>
          <a:p>
            <a:pPr algn="ctr"/>
            <a:r>
              <a:rPr lang="ru-RU" sz="2000" dirty="0" smtClean="0">
                <a:latin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</a:rPr>
              <a:t>Физика пучков заряженных частиц и ускорительная техника»</a:t>
            </a:r>
            <a:endParaRPr lang="ru-RU" sz="2000" dirty="0" smtClean="0">
              <a:latin typeface="Times New Roman" pitchFamily="18" charset="0"/>
            </a:endParaRPr>
          </a:p>
        </p:txBody>
      </p:sp>
      <p:pic>
        <p:nvPicPr>
          <p:cNvPr id="28675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" y="3906830"/>
            <a:ext cx="8495350" cy="225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7" name="Text Box 45"/>
          <p:cNvSpPr txBox="1">
            <a:spLocks noChangeArrowheads="1"/>
          </p:cNvSpPr>
          <p:nvPr/>
        </p:nvSpPr>
        <p:spPr bwMode="auto">
          <a:xfrm>
            <a:off x="323528" y="1916832"/>
            <a:ext cx="8496941" cy="187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Состав</a:t>
            </a:r>
            <a:endParaRPr lang="en-US" b="1" u="sng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электростатический </a:t>
            </a:r>
            <a:r>
              <a:rPr lang="ru-RU" sz="1600" dirty="0" err="1"/>
              <a:t>септум</a:t>
            </a:r>
            <a:r>
              <a:rPr lang="ru-RU" sz="1600" dirty="0"/>
              <a:t> ИЭС;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три модуля электрических </a:t>
            </a:r>
            <a:r>
              <a:rPr lang="ru-RU" sz="1600" dirty="0" err="1"/>
              <a:t>кикеров</a:t>
            </a:r>
            <a:r>
              <a:rPr lang="ru-RU" sz="1600" dirty="0"/>
              <a:t> – </a:t>
            </a:r>
            <a:r>
              <a:rPr lang="ru-RU" sz="1600" dirty="0" err="1"/>
              <a:t>инфлекторных</a:t>
            </a:r>
            <a:r>
              <a:rPr lang="ru-RU" sz="1600" dirty="0"/>
              <a:t> пластин ИП1–ИП3</a:t>
            </a:r>
            <a:r>
              <a:rPr lang="ru-RU" sz="1600" dirty="0" smtClean="0"/>
              <a:t>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 </a:t>
            </a:r>
            <a:endParaRPr lang="ru-RU" sz="1600" dirty="0"/>
          </a:p>
          <a:p>
            <a:pPr algn="ctr"/>
            <a:r>
              <a:rPr lang="ru-RU" b="1" u="sng" dirty="0" smtClean="0"/>
              <a:t>Функционал</a:t>
            </a:r>
            <a:endParaRPr lang="en-US" sz="1600" b="1" u="sng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Импульсный локальный </a:t>
            </a:r>
            <a:r>
              <a:rPr lang="ru-RU" sz="1600" dirty="0" err="1" smtClean="0"/>
              <a:t>бамп</a:t>
            </a:r>
            <a:r>
              <a:rPr lang="ru-RU" sz="1600" dirty="0" smtClean="0"/>
              <a:t> замкнутой орбиты</a:t>
            </a:r>
            <a:r>
              <a:rPr lang="en-US" sz="1600" dirty="0" smtClean="0"/>
              <a:t>.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Быстрое изменение электрического поля в </a:t>
            </a:r>
            <a:r>
              <a:rPr lang="ru-RU" sz="1600" dirty="0" err="1" smtClean="0"/>
              <a:t>инфлекторных</a:t>
            </a:r>
            <a:r>
              <a:rPr lang="ru-RU" sz="1600" dirty="0" smtClean="0"/>
              <a:t> пластинах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10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8576" y="652542"/>
            <a:ext cx="6313784" cy="1264290"/>
          </a:xfrm>
          <a:prstGeom prst="rect">
            <a:avLst/>
          </a:prstGeom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500278" y="5776721"/>
            <a:ext cx="914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ИП2 </a:t>
            </a:r>
            <a:endParaRPr lang="ru-RU" sz="1200" b="1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782183" y="5767756"/>
            <a:ext cx="914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ИП3 </a:t>
            </a:r>
            <a:endParaRPr lang="ru-RU" sz="1200" b="1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142511" y="5776721"/>
            <a:ext cx="914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ИП1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12261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11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81000" y="692696"/>
            <a:ext cx="853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Двухступенчатый импульс </a:t>
            </a:r>
            <a:r>
              <a:rPr lang="ru-RU" b="1" u="sng" dirty="0" err="1" smtClean="0"/>
              <a:t>инфлекторных</a:t>
            </a:r>
            <a:r>
              <a:rPr lang="ru-RU" b="1" u="sng" dirty="0" smtClean="0"/>
              <a:t> пластин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1</a:t>
            </a:r>
            <a:r>
              <a:rPr lang="ru-RU" b="1" u="sng" dirty="0" smtClean="0"/>
              <a:t> -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3</a:t>
            </a:r>
            <a:endParaRPr lang="ru-RU" b="1" u="sng" dirty="0"/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65138" y="1732508"/>
            <a:ext cx="34591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/>
              <a:t>Импульс на пластине </a:t>
            </a:r>
            <a:r>
              <a:rPr lang="ru-RU" sz="1600" b="1" dirty="0"/>
              <a:t>№</a:t>
            </a:r>
            <a:r>
              <a:rPr lang="en-US" sz="1600" b="1" dirty="0"/>
              <a:t>1</a:t>
            </a:r>
            <a:endParaRPr lang="ru-RU" sz="1600" b="1" dirty="0"/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438152" y="5259933"/>
            <a:ext cx="348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/>
              <a:t>Разностный импульс</a:t>
            </a:r>
            <a:endParaRPr lang="ru-RU" sz="1600" b="1" dirty="0"/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68313" y="3388271"/>
            <a:ext cx="3459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/>
              <a:t>Импульс на пластине №</a:t>
            </a:r>
            <a:r>
              <a:rPr lang="en-US" sz="1600" b="1" dirty="0"/>
              <a:t>2</a:t>
            </a:r>
            <a:endParaRPr lang="ru-RU" sz="1600" b="1" dirty="0"/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764" y="1340768"/>
            <a:ext cx="5184576" cy="5116641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2053754" y="579711"/>
            <a:ext cx="5182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Концепция многооборотной инжекции</a:t>
            </a:r>
            <a:endParaRPr lang="ru-RU" b="1" u="sng" dirty="0"/>
          </a:p>
        </p:txBody>
      </p:sp>
      <p:sp>
        <p:nvSpPr>
          <p:cNvPr id="13" name="TextBox 63"/>
          <p:cNvSpPr txBox="1">
            <a:spLocks noChangeArrowheads="1"/>
          </p:cNvSpPr>
          <p:nvPr/>
        </p:nvSpPr>
        <p:spPr bwMode="auto">
          <a:xfrm>
            <a:off x="4648200" y="2132726"/>
            <a:ext cx="426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Двухступенчатый </a:t>
            </a:r>
            <a:r>
              <a:rPr lang="ru-RU" sz="1600" b="1" dirty="0"/>
              <a:t>импульс</a:t>
            </a:r>
          </a:p>
        </p:txBody>
      </p:sp>
      <p:sp>
        <p:nvSpPr>
          <p:cNvPr id="14" name="TextBox 64"/>
          <p:cNvSpPr txBox="1">
            <a:spLocks noChangeArrowheads="1"/>
          </p:cNvSpPr>
          <p:nvPr/>
        </p:nvSpPr>
        <p:spPr bwMode="auto">
          <a:xfrm>
            <a:off x="304800" y="2132726"/>
            <a:ext cx="426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Одноступенчатый импульс</a:t>
            </a:r>
            <a:endParaRPr lang="ru-RU" sz="1600" b="1" dirty="0"/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407057" y="952720"/>
            <a:ext cx="8341408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9050" indent="158750" algn="just" eaLnBrk="1" hangingPunct="1">
              <a:buFont typeface="Arial" pitchFamily="34" charset="0"/>
              <a:buChar char="•"/>
            </a:pPr>
            <a:r>
              <a:rPr lang="ru-RU" sz="1600" dirty="0" smtClean="0"/>
              <a:t>Накопление пучка на горизонтальной фазовой плоскости в течение нескольких оборотов.</a:t>
            </a:r>
          </a:p>
          <a:p>
            <a:pPr marL="19050" indent="158750" algn="just" eaLnBrk="1" hangingPunct="1">
              <a:buFont typeface="Arial" pitchFamily="34" charset="0"/>
              <a:buChar char="•"/>
            </a:pPr>
            <a:r>
              <a:rPr lang="ru-RU" sz="1600" dirty="0" smtClean="0"/>
              <a:t>Горизонтальный </a:t>
            </a:r>
            <a:r>
              <a:rPr lang="ru-RU" sz="1600" dirty="0" err="1" smtClean="0"/>
              <a:t>эмиттанс</a:t>
            </a:r>
            <a:r>
              <a:rPr lang="ru-RU" sz="1600" dirty="0" smtClean="0"/>
              <a:t> накопленного пучка зависит от числа оборотов инжекции и частоты бетатронных колебаний.</a:t>
            </a:r>
            <a:endParaRPr lang="en-US" sz="1600" dirty="0" smtClean="0"/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324" y="2437054"/>
            <a:ext cx="2696151" cy="2238907"/>
          </a:xfrm>
          <a:prstGeom prst="rect">
            <a:avLst/>
          </a:prstGeom>
        </p:spPr>
      </p:pic>
      <p:sp>
        <p:nvSpPr>
          <p:cNvPr id="19" name="TextBox 63"/>
          <p:cNvSpPr txBox="1">
            <a:spLocks noChangeArrowheads="1"/>
          </p:cNvSpPr>
          <p:nvPr/>
        </p:nvSpPr>
        <p:spPr bwMode="auto">
          <a:xfrm>
            <a:off x="1477690" y="4610272"/>
            <a:ext cx="63346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/>
              <a:t>Оптимизация схем многооборотной инжекции  </a:t>
            </a:r>
            <a:endParaRPr lang="ru-RU" sz="1600" b="1" u="sng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361051"/>
            <a:ext cx="2625290" cy="2314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710122" y="4948826"/>
                <a:ext cx="3350469" cy="567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𝑖𝑛𝑗</m:t>
                        </m:r>
                      </m:sub>
                    </m:sSub>
                    <m:r>
                      <a:rPr lang="ru-RU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𝑖𝑛𝑗</m:t>
                            </m:r>
                          </m:sub>
                        </m:sSub>
                      </m:e>
                    </m:rad>
                    <m:r>
                      <a:rPr lang="ru-RU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𝑠𝑒𝑝</m:t>
                            </m:r>
                          </m:sub>
                        </m:sSub>
                      </m:num>
                      <m:den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ru-RU" sz="16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𝑠𝑒𝑝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ru-RU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𝑖𝑛𝑗</m:t>
                        </m:r>
                      </m:sub>
                      <m:sup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ru-RU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𝑖𝑛𝑗</m:t>
                            </m:r>
                          </m:sub>
                        </m:sSub>
                      </m:num>
                      <m:den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𝑡𝑔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22" y="4948826"/>
                <a:ext cx="3350469" cy="5673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436492" y="5418644"/>
                <a:ext cx="3910814" cy="9417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ru-RU" sz="1600" i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ru-RU" sz="1600" i="0">
                                              <a:latin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num>
                                        <m:den>
                                          <m:r>
                                            <a:rPr lang="ru-RU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func>
                                </m:den>
                              </m:f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𝑖𝑛𝑗</m:t>
                                          </m:r>
                                        </m:sub>
                                      </m:sSub>
                                    </m:e>
                                  </m:rad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𝑠𝑒𝑝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ru-RU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𝑠𝑒𝑝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𝑖𝑛𝑗</m:t>
                                      </m:r>
                                    </m:sub>
                                  </m:sSub>
                                </m:e>
                              </m:rad>
                            </m:e>
                          </m:d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92" y="5418644"/>
                <a:ext cx="3910814" cy="94173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5508104" y="4993329"/>
                <a:ext cx="2342885" cy="567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sub>
                    </m:sSub>
                    <m:r>
                      <a:rPr lang="ru-RU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ru-RU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sub>
                      <m:sup>
                        <m:r>
                          <a:rPr lang="ru-RU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ru-RU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𝑖𝑛𝑗</m:t>
                            </m:r>
                          </m:sub>
                        </m:sSub>
                      </m:num>
                      <m:den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𝑡𝑔</m:t>
                        </m:r>
                        <m:r>
                          <a:rPr lang="en-GB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ru-RU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en-GB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ru-RU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4993329"/>
                <a:ext cx="2342885" cy="56733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5426629" y="5531110"/>
                <a:ext cx="2481512" cy="7795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ru-RU" sz="1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𝑖𝑛𝑗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lang="ru-RU" sz="16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𝑠𝑒𝑝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ru-RU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𝑠𝑒𝑝</m:t>
                                          </m:r>
                                        </m:sub>
                                      </m:sSub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ru-RU" sz="16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629" y="5531110"/>
                <a:ext cx="2481512" cy="77957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6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TextBox 63"/>
          <p:cNvSpPr txBox="1">
            <a:spLocks noChangeArrowheads="1"/>
          </p:cNvSpPr>
          <p:nvPr/>
        </p:nvSpPr>
        <p:spPr bwMode="auto">
          <a:xfrm>
            <a:off x="4648200" y="2492896"/>
            <a:ext cx="426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Двухступенчатый </a:t>
            </a:r>
            <a:r>
              <a:rPr lang="ru-RU" sz="1600" b="1" dirty="0"/>
              <a:t>импульс</a:t>
            </a:r>
          </a:p>
        </p:txBody>
      </p:sp>
      <p:sp>
        <p:nvSpPr>
          <p:cNvPr id="14" name="TextBox 64"/>
          <p:cNvSpPr txBox="1">
            <a:spLocks noChangeArrowheads="1"/>
          </p:cNvSpPr>
          <p:nvPr/>
        </p:nvSpPr>
        <p:spPr bwMode="auto">
          <a:xfrm>
            <a:off x="304800" y="2492896"/>
            <a:ext cx="4267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Одноступенчатый импульс</a:t>
            </a:r>
            <a:endParaRPr lang="ru-RU" sz="1600" b="1" dirty="0"/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2197770" y="622576"/>
            <a:ext cx="4894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/>
              <a:t>Концепция </a:t>
            </a:r>
            <a:r>
              <a:rPr lang="ru-RU" b="1" u="sng" dirty="0" smtClean="0"/>
              <a:t>многократной </a:t>
            </a:r>
            <a:r>
              <a:rPr lang="ru-RU" b="1" u="sng" dirty="0"/>
              <a:t>инжекции</a:t>
            </a: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407057" y="995584"/>
            <a:ext cx="8341408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9050" indent="158750" algn="just" eaLnBrk="1" hangingPunct="1">
              <a:buFont typeface="Arial" pitchFamily="34" charset="0"/>
              <a:buChar char="•"/>
            </a:pPr>
            <a:r>
              <a:rPr lang="ru-RU" sz="1600" dirty="0"/>
              <a:t>Переменный фазовый портрет инжектируемого пучка позволяет компактнее заполнять фазовую плоскость (динамический режим ввода </a:t>
            </a:r>
            <a:r>
              <a:rPr lang="ru-RU" sz="1600" dirty="0" smtClean="0"/>
              <a:t>пучка – перестройка оптики канала транспортировки с частотой 10 Гц). </a:t>
            </a:r>
            <a:endParaRPr lang="en-US" sz="1600" dirty="0"/>
          </a:p>
          <a:p>
            <a:pPr marL="19050" indent="158750" algn="just" eaLnBrk="1" hangingPunct="1">
              <a:buFont typeface="Arial" pitchFamily="34" charset="0"/>
              <a:buChar char="•"/>
            </a:pPr>
            <a:r>
              <a:rPr lang="ru-RU" sz="1600" dirty="0"/>
              <a:t>Горизонтальный </a:t>
            </a:r>
            <a:r>
              <a:rPr lang="ru-RU" sz="1600" dirty="0" err="1"/>
              <a:t>эмиттанс</a:t>
            </a:r>
            <a:r>
              <a:rPr lang="ru-RU" sz="1600" dirty="0"/>
              <a:t> накопленного пучка зависит от числа повторения инжекции.</a:t>
            </a:r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567" y="2831966"/>
            <a:ext cx="2709665" cy="21809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2279" y="2811091"/>
            <a:ext cx="2899042" cy="23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045992"/>
              </p:ext>
            </p:extLst>
          </p:nvPr>
        </p:nvGraphicFramePr>
        <p:xfrm>
          <a:off x="683568" y="836712"/>
          <a:ext cx="7929264" cy="4661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8512"/>
                <a:gridCol w="332075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Схема инжекции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Горизонтальный </a:t>
                      </a:r>
                      <a:r>
                        <a:rPr lang="ru-RU" sz="1400" dirty="0" err="1">
                          <a:effectLst/>
                        </a:rPr>
                        <a:t>эмиттанс</a:t>
                      </a:r>
                      <a:r>
                        <a:rPr lang="ru-RU" sz="1400" dirty="0">
                          <a:effectLst/>
                        </a:rPr>
                        <a:t> накопленного пучка, π∙</a:t>
                      </a:r>
                      <a:r>
                        <a:rPr lang="ru-RU" sz="1400" dirty="0" err="1">
                          <a:effectLst/>
                        </a:rPr>
                        <a:t>мм∙мрад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Однооборотная инжекция.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Многооборотная инжекция с одноступенчатым импульсом.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 err="1">
                          <a:effectLst/>
                        </a:rPr>
                        <a:t>Двухоборотная</a:t>
                      </a:r>
                      <a:r>
                        <a:rPr lang="ru-RU" sz="1400" dirty="0">
                          <a:effectLst/>
                        </a:rPr>
                        <a:t> инжекция с двухступенчатым импульсом.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одноступенчатым импульсом без </a:t>
                      </a:r>
                      <a:r>
                        <a:rPr lang="ru-RU" sz="1400" dirty="0" smtClean="0">
                          <a:effectLst/>
                        </a:rPr>
                        <a:t>дин. перестройки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135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одноступенчатым импульсом с </a:t>
                      </a:r>
                      <a:r>
                        <a:rPr lang="ru-RU" sz="1400" dirty="0" smtClean="0">
                          <a:effectLst/>
                        </a:rPr>
                        <a:t>дин. перестройкой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двухступенчатым импульсом без </a:t>
                      </a:r>
                      <a:r>
                        <a:rPr lang="ru-RU" sz="1400" dirty="0" smtClean="0">
                          <a:effectLst/>
                        </a:rPr>
                        <a:t>дин. перестройки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двухступенчатым импульсом с </a:t>
                      </a:r>
                      <a:r>
                        <a:rPr lang="ru-RU" sz="1400" dirty="0" smtClean="0">
                          <a:effectLst/>
                        </a:rPr>
                        <a:t>дин. перестройкой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8) </a:t>
                      </a:r>
                      <a:r>
                        <a:rPr lang="ru-RU" sz="1400" dirty="0">
                          <a:effectLst/>
                        </a:rPr>
                        <a:t>Трехкратная инжекция с двухступенчатым импульсом без </a:t>
                      </a:r>
                      <a:r>
                        <a:rPr lang="ru-RU" sz="1400" dirty="0" smtClean="0">
                          <a:effectLst/>
                        </a:rPr>
                        <a:t>дин. перестройки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135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9) </a:t>
                      </a:r>
                      <a:r>
                        <a:rPr lang="ru-RU" sz="1400" dirty="0">
                          <a:effectLst/>
                        </a:rPr>
                        <a:t>Трехкратная инжекция с двухступенчатым импульсом с </a:t>
                      </a:r>
                      <a:r>
                        <a:rPr lang="ru-RU" sz="1400" dirty="0" smtClean="0">
                          <a:effectLst/>
                        </a:rPr>
                        <a:t>дин. перестройкой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70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620502" y="1313473"/>
            <a:ext cx="8064500" cy="255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sz="1600" dirty="0" smtClean="0"/>
              <a:t> </a:t>
            </a:r>
            <a:r>
              <a:rPr lang="ru-RU" sz="1600" dirty="0" smtClean="0"/>
              <a:t>Длительность одной стадии инжекции</a:t>
            </a:r>
            <a:r>
              <a:rPr lang="en-US" sz="1600" dirty="0" smtClean="0"/>
              <a:t> – </a:t>
            </a:r>
            <a:r>
              <a:rPr lang="ru-RU" sz="1600" dirty="0" smtClean="0"/>
              <a:t>менее 8,5</a:t>
            </a:r>
            <a:r>
              <a:rPr lang="en-US" sz="1600" dirty="0" smtClean="0"/>
              <a:t> </a:t>
            </a:r>
            <a:r>
              <a:rPr lang="ru-RU" sz="1600" dirty="0" err="1" smtClean="0"/>
              <a:t>мкс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pPr algn="just" eaLnBrk="1" hangingPunct="1">
              <a:buFontTx/>
              <a:buChar char="•"/>
            </a:pPr>
            <a:r>
              <a:rPr lang="ru-RU" sz="1600" dirty="0"/>
              <a:t> </a:t>
            </a:r>
            <a:r>
              <a:rPr lang="ru-RU" sz="1600" dirty="0" smtClean="0"/>
              <a:t>Период повторения инжекций – 100 </a:t>
            </a:r>
            <a:r>
              <a:rPr lang="ru-RU" sz="1600" dirty="0" err="1" smtClean="0"/>
              <a:t>мс</a:t>
            </a:r>
            <a:r>
              <a:rPr lang="ru-RU" sz="1600" dirty="0" smtClean="0"/>
              <a:t>.</a:t>
            </a:r>
          </a:p>
          <a:p>
            <a:pPr algn="just" eaLnBrk="1" hangingPunct="1">
              <a:buFontTx/>
              <a:buChar char="•"/>
            </a:pPr>
            <a:r>
              <a:rPr lang="ru-RU" sz="1600" dirty="0"/>
              <a:t> </a:t>
            </a:r>
            <a:r>
              <a:rPr lang="ru-RU" sz="1600" dirty="0" smtClean="0"/>
              <a:t>Полная длительность – 100 или 200 </a:t>
            </a:r>
            <a:r>
              <a:rPr lang="ru-RU" sz="1600" dirty="0" err="1" smtClean="0"/>
              <a:t>мс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pPr algn="just" eaLnBrk="1" hangingPunct="1">
              <a:buFontTx/>
              <a:buChar char="•"/>
            </a:pPr>
            <a:r>
              <a:rPr lang="en-US" sz="1600" dirty="0"/>
              <a:t> </a:t>
            </a:r>
            <a:r>
              <a:rPr lang="ru-RU" sz="1600" dirty="0" smtClean="0"/>
              <a:t>Горизонтальный </a:t>
            </a:r>
            <a:r>
              <a:rPr lang="ru-RU" sz="1600" dirty="0" err="1" smtClean="0"/>
              <a:t>эмиттанс</a:t>
            </a:r>
            <a:r>
              <a:rPr lang="ru-RU" sz="1600" dirty="0" smtClean="0"/>
              <a:t> при двукратной инжекции</a:t>
            </a:r>
            <a:r>
              <a:rPr lang="en-US" sz="1600" dirty="0" smtClean="0"/>
              <a:t> – </a:t>
            </a:r>
            <a:r>
              <a:rPr lang="ru-RU" sz="1600" dirty="0" smtClean="0"/>
              <a:t>52</a:t>
            </a:r>
            <a:r>
              <a:rPr lang="en-US" sz="1600" dirty="0" smtClean="0"/>
              <a:t> </a:t>
            </a:r>
            <a:r>
              <a:rPr lang="el-GR" sz="1600" dirty="0" smtClean="0"/>
              <a:t>π·</a:t>
            </a:r>
            <a:r>
              <a:rPr lang="ru-RU" sz="1600" dirty="0" smtClean="0"/>
              <a:t>мм</a:t>
            </a:r>
            <a:r>
              <a:rPr lang="el-GR" sz="1600" dirty="0" smtClean="0"/>
              <a:t>·</a:t>
            </a:r>
            <a:r>
              <a:rPr lang="ru-RU" sz="1600" dirty="0" smtClean="0"/>
              <a:t>мрад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pPr algn="just" eaLnBrk="1" hangingPunct="1">
              <a:buFontTx/>
              <a:buChar char="•"/>
            </a:pPr>
            <a:r>
              <a:rPr lang="en-US" sz="1600" dirty="0"/>
              <a:t> </a:t>
            </a:r>
            <a:r>
              <a:rPr lang="ru-RU" sz="1600" dirty="0"/>
              <a:t>Горизонтальный </a:t>
            </a:r>
            <a:r>
              <a:rPr lang="ru-RU" sz="1600" dirty="0" err="1"/>
              <a:t>эмиттанс</a:t>
            </a:r>
            <a:r>
              <a:rPr lang="ru-RU" sz="1600" dirty="0"/>
              <a:t> при </a:t>
            </a:r>
            <a:r>
              <a:rPr lang="ru-RU" sz="1600" dirty="0" smtClean="0"/>
              <a:t>трехкратной </a:t>
            </a:r>
            <a:r>
              <a:rPr lang="ru-RU" sz="1600" dirty="0"/>
              <a:t>инжекции</a:t>
            </a:r>
            <a:r>
              <a:rPr lang="en-US" sz="1600" dirty="0"/>
              <a:t> – </a:t>
            </a:r>
            <a:r>
              <a:rPr lang="ru-RU" sz="1600" dirty="0" smtClean="0"/>
              <a:t>102</a:t>
            </a:r>
            <a:r>
              <a:rPr lang="en-US" sz="1600" dirty="0" smtClean="0"/>
              <a:t> </a:t>
            </a:r>
            <a:r>
              <a:rPr lang="el-GR" sz="1600" dirty="0"/>
              <a:t>π·</a:t>
            </a:r>
            <a:r>
              <a:rPr lang="ru-RU" sz="1600" dirty="0"/>
              <a:t>мм</a:t>
            </a:r>
            <a:r>
              <a:rPr lang="el-GR" sz="1600" dirty="0"/>
              <a:t>·</a:t>
            </a:r>
            <a:r>
              <a:rPr lang="ru-RU" sz="1600" dirty="0"/>
              <a:t>мрад</a:t>
            </a:r>
            <a:r>
              <a:rPr lang="en-US" sz="1600" dirty="0"/>
              <a:t>.</a:t>
            </a:r>
          </a:p>
          <a:p>
            <a:pPr algn="just" eaLnBrk="1" hangingPunct="1">
              <a:buFontTx/>
              <a:buChar char="•"/>
            </a:pPr>
            <a:r>
              <a:rPr lang="en-US" sz="1600" dirty="0" smtClean="0"/>
              <a:t> </a:t>
            </a:r>
            <a:r>
              <a:rPr lang="ru-RU" sz="1600" dirty="0" smtClean="0"/>
              <a:t>Вертикальный </a:t>
            </a:r>
            <a:r>
              <a:rPr lang="ru-RU" sz="1600" dirty="0" err="1" smtClean="0"/>
              <a:t>эмиттанс</a:t>
            </a:r>
            <a:r>
              <a:rPr lang="en-US" sz="1600" dirty="0" smtClean="0"/>
              <a:t> – 1</a:t>
            </a:r>
            <a:r>
              <a:rPr lang="ru-RU" sz="1600" dirty="0" smtClean="0"/>
              <a:t>5</a:t>
            </a:r>
            <a:r>
              <a:rPr lang="en-US" sz="1600" dirty="0" smtClean="0"/>
              <a:t> </a:t>
            </a:r>
            <a:r>
              <a:rPr lang="el-GR" sz="1600" dirty="0" smtClean="0"/>
              <a:t>π·</a:t>
            </a:r>
            <a:r>
              <a:rPr lang="ru-RU" sz="1600" dirty="0" smtClean="0"/>
              <a:t>мм</a:t>
            </a:r>
            <a:r>
              <a:rPr lang="el-GR" sz="1600" dirty="0" smtClean="0"/>
              <a:t>·</a:t>
            </a:r>
            <a:r>
              <a:rPr lang="ru-RU" sz="1600" dirty="0" smtClean="0"/>
              <a:t>мрад</a:t>
            </a:r>
            <a:r>
              <a:rPr lang="en-US" sz="1600" dirty="0" smtClean="0"/>
              <a:t>. </a:t>
            </a:r>
            <a:endParaRPr lang="ru-RU" sz="1600" dirty="0" smtClean="0"/>
          </a:p>
          <a:p>
            <a:pPr algn="just" eaLnBrk="1" hangingPunct="1">
              <a:buFontTx/>
              <a:buChar char="•"/>
            </a:pPr>
            <a:r>
              <a:rPr lang="ru-RU" sz="1600" dirty="0" smtClean="0"/>
              <a:t> </a:t>
            </a:r>
            <a:r>
              <a:rPr lang="ru-RU" sz="1600" dirty="0"/>
              <a:t>Параметры пучка на выходе </a:t>
            </a:r>
            <a:r>
              <a:rPr lang="ru-RU" sz="1600" dirty="0" err="1" smtClean="0"/>
              <a:t>септума</a:t>
            </a:r>
            <a:r>
              <a:rPr lang="ru-RU" sz="1600" dirty="0" smtClean="0"/>
              <a:t> при 1-ой инжекции: </a:t>
            </a:r>
            <a:r>
              <a:rPr lang="el-GR" sz="1600" dirty="0"/>
              <a:t>β</a:t>
            </a:r>
            <a:r>
              <a:rPr lang="en-US" sz="1600" baseline="-25000" dirty="0"/>
              <a:t>x</a:t>
            </a:r>
            <a:r>
              <a:rPr lang="en-US" sz="1600" dirty="0"/>
              <a:t> = </a:t>
            </a:r>
            <a:r>
              <a:rPr lang="ru-RU" sz="1600" dirty="0"/>
              <a:t>7 м, </a:t>
            </a:r>
            <a:r>
              <a:rPr lang="el-GR" sz="1600" dirty="0"/>
              <a:t>α</a:t>
            </a:r>
            <a:r>
              <a:rPr lang="en-US" sz="1600" baseline="-25000" dirty="0"/>
              <a:t>x</a:t>
            </a:r>
            <a:r>
              <a:rPr lang="ru-RU" sz="1600" dirty="0"/>
              <a:t> = 0,56 </a:t>
            </a:r>
            <a:r>
              <a:rPr lang="ru-RU" sz="1600" dirty="0" smtClean="0"/>
              <a:t>(пучок согласован со структурными функциями Бустера).</a:t>
            </a:r>
          </a:p>
          <a:p>
            <a:pPr algn="just" eaLnBrk="1" hangingPunct="1">
              <a:buFontTx/>
              <a:buChar char="•"/>
            </a:pPr>
            <a:r>
              <a:rPr lang="ru-RU" sz="1600" dirty="0" smtClean="0"/>
              <a:t> Параметры </a:t>
            </a:r>
            <a:r>
              <a:rPr lang="ru-RU" sz="1600" dirty="0"/>
              <a:t>пучка на выходе </a:t>
            </a:r>
            <a:r>
              <a:rPr lang="ru-RU" sz="1600" dirty="0" err="1"/>
              <a:t>септума</a:t>
            </a:r>
            <a:r>
              <a:rPr lang="ru-RU" sz="1600" dirty="0"/>
              <a:t> при </a:t>
            </a:r>
            <a:r>
              <a:rPr lang="ru-RU" sz="1600" dirty="0" smtClean="0"/>
              <a:t>2-ой </a:t>
            </a:r>
            <a:r>
              <a:rPr lang="ru-RU" sz="1600" dirty="0"/>
              <a:t>инжекции: </a:t>
            </a:r>
            <a:r>
              <a:rPr lang="el-GR" sz="1600" dirty="0"/>
              <a:t>β</a:t>
            </a:r>
            <a:r>
              <a:rPr lang="en-US" sz="1600" baseline="-25000" dirty="0"/>
              <a:t>x</a:t>
            </a:r>
            <a:r>
              <a:rPr lang="en-US" sz="1600" dirty="0"/>
              <a:t> = </a:t>
            </a:r>
            <a:r>
              <a:rPr lang="ru-RU" sz="1600" dirty="0" smtClean="0"/>
              <a:t>3,4 </a:t>
            </a:r>
            <a:r>
              <a:rPr lang="ru-RU" sz="1600" dirty="0"/>
              <a:t>м, </a:t>
            </a:r>
            <a:r>
              <a:rPr lang="el-GR" sz="1600" dirty="0"/>
              <a:t>α</a:t>
            </a:r>
            <a:r>
              <a:rPr lang="en-US" sz="1600" baseline="-25000" dirty="0"/>
              <a:t>x</a:t>
            </a:r>
            <a:r>
              <a:rPr lang="ru-RU" sz="1600" dirty="0"/>
              <a:t> = </a:t>
            </a:r>
            <a:r>
              <a:rPr lang="ru-RU" sz="1600" dirty="0" smtClean="0"/>
              <a:t>0,27.</a:t>
            </a:r>
          </a:p>
          <a:p>
            <a:pPr algn="just" eaLnBrk="1" hangingPunct="1">
              <a:buFontTx/>
              <a:buChar char="•"/>
            </a:pPr>
            <a:r>
              <a:rPr lang="ru-RU" sz="1600" dirty="0"/>
              <a:t> Параметры пучка на выходе </a:t>
            </a:r>
            <a:r>
              <a:rPr lang="ru-RU" sz="1600" dirty="0" err="1"/>
              <a:t>септума</a:t>
            </a:r>
            <a:r>
              <a:rPr lang="ru-RU" sz="1600" dirty="0"/>
              <a:t> при </a:t>
            </a:r>
            <a:r>
              <a:rPr lang="ru-RU" sz="1600" dirty="0" smtClean="0"/>
              <a:t>3-ей </a:t>
            </a:r>
            <a:r>
              <a:rPr lang="ru-RU" sz="1600" dirty="0"/>
              <a:t>инжекции: </a:t>
            </a:r>
            <a:r>
              <a:rPr lang="el-GR" sz="1600" dirty="0"/>
              <a:t>β</a:t>
            </a:r>
            <a:r>
              <a:rPr lang="en-US" sz="1600" baseline="-25000" dirty="0"/>
              <a:t>x</a:t>
            </a:r>
            <a:r>
              <a:rPr lang="en-US" sz="1600" dirty="0"/>
              <a:t> = </a:t>
            </a:r>
            <a:r>
              <a:rPr lang="ru-RU" sz="1600" dirty="0"/>
              <a:t>3 м, </a:t>
            </a:r>
            <a:r>
              <a:rPr lang="el-GR" sz="1600" dirty="0"/>
              <a:t>α</a:t>
            </a:r>
            <a:r>
              <a:rPr lang="en-US" sz="1600" baseline="-25000" dirty="0"/>
              <a:t>x</a:t>
            </a:r>
            <a:r>
              <a:rPr lang="ru-RU" sz="1600" dirty="0"/>
              <a:t> = 0,24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759767" y="4607784"/>
          <a:ext cx="7776866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9636"/>
                <a:gridCol w="2072517"/>
                <a:gridCol w="2376264"/>
                <a:gridCol w="230844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Напряжение,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Напряженность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r>
                        <a:rPr lang="en-US" sz="1400" dirty="0" smtClean="0">
                          <a:effectLst/>
                        </a:rPr>
                        <a:t>/</a:t>
                      </a:r>
                      <a:r>
                        <a:rPr lang="ru-RU" sz="1400" dirty="0" smtClean="0">
                          <a:effectLst/>
                        </a:rPr>
                        <a:t>см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Угол,</a:t>
                      </a:r>
                      <a:r>
                        <a:rPr lang="ru-RU" sz="1400" baseline="0" dirty="0" smtClean="0">
                          <a:effectLst/>
                        </a:rPr>
                        <a:t> мрад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469156" y="540731"/>
            <a:ext cx="83513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Многократная инжекция с двухступенчатым импульсом </a:t>
            </a:r>
          </a:p>
          <a:p>
            <a:pPr algn="ctr"/>
            <a:r>
              <a:rPr lang="ru-RU" b="1" u="sng" dirty="0" smtClean="0"/>
              <a:t>с динамической перестройкой канала инжекции</a:t>
            </a:r>
            <a:endParaRPr lang="ru-RU" b="1" u="sng" dirty="0"/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2744577" y="4098558"/>
            <a:ext cx="38163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1600" u="sng" dirty="0" smtClean="0"/>
              <a:t>1-я стадия инжекции</a:t>
            </a:r>
            <a:endParaRPr lang="ru-RU" sz="1600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9E452943-35C7-4469-82A3-A26F89CF963E}" type="slidenum">
              <a:rPr lang="ru-RU" sz="1400" smtClean="0">
                <a:solidFill>
                  <a:schemeClr val="tx1"/>
                </a:solidFill>
              </a:rPr>
              <a:pPr algn="r"/>
              <a:t>15</a:t>
            </a:fld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47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122761"/>
              </p:ext>
            </p:extLst>
          </p:nvPr>
        </p:nvGraphicFramePr>
        <p:xfrm>
          <a:off x="759767" y="1542504"/>
          <a:ext cx="7776866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9636"/>
                <a:gridCol w="2072517"/>
                <a:gridCol w="2376264"/>
                <a:gridCol w="230844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Напряжение,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Напряженность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r>
                        <a:rPr lang="en-US" sz="1400" dirty="0" smtClean="0">
                          <a:effectLst/>
                        </a:rPr>
                        <a:t>/</a:t>
                      </a:r>
                      <a:r>
                        <a:rPr lang="ru-RU" sz="1400" dirty="0" smtClean="0">
                          <a:effectLst/>
                        </a:rPr>
                        <a:t>см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Угол,</a:t>
                      </a:r>
                      <a:r>
                        <a:rPr lang="ru-RU" sz="1400" baseline="0" dirty="0" smtClean="0">
                          <a:effectLst/>
                        </a:rPr>
                        <a:t> мрад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19 → 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 → 2,7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-4,1 → -5,4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34 → 45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3,4 → 4,5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4,3 → 5,7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2735304" y="1196752"/>
            <a:ext cx="38163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1600" u="sng" dirty="0" smtClean="0"/>
              <a:t>2-я стадия инжекции</a:t>
            </a:r>
            <a:endParaRPr lang="ru-RU" sz="160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9E452943-35C7-4469-82A3-A26F89CF963E}" type="slidenum">
              <a:rPr lang="ru-RU" sz="1400" smtClean="0">
                <a:solidFill>
                  <a:schemeClr val="tx1"/>
                </a:solidFill>
              </a:rPr>
              <a:pPr algn="r"/>
              <a:t>16</a:t>
            </a:fld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469156" y="540731"/>
            <a:ext cx="83513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Многократная инжекция с двухступенчатым импульсом </a:t>
            </a:r>
          </a:p>
          <a:p>
            <a:pPr algn="ctr"/>
            <a:r>
              <a:rPr lang="ru-RU" b="1" u="sng" dirty="0" smtClean="0"/>
              <a:t>с динамической перестройкой канала инжекции</a:t>
            </a:r>
            <a:endParaRPr lang="ru-RU" b="1" u="sng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30" y="2564904"/>
            <a:ext cx="8397128" cy="22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1648871" y="5579443"/>
            <a:ext cx="26934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1600" u="sng" dirty="0" smtClean="0"/>
              <a:t>2-я </a:t>
            </a:r>
            <a:r>
              <a:rPr lang="ru-RU" sz="1600" u="sng" dirty="0"/>
              <a:t>стадия </a:t>
            </a:r>
            <a:r>
              <a:rPr lang="ru-RU" sz="1600" u="sng" dirty="0" smtClean="0"/>
              <a:t>инжекции</a:t>
            </a:r>
            <a:r>
              <a:rPr lang="en-US" sz="1600" dirty="0" smtClean="0"/>
              <a:t>: </a:t>
            </a:r>
            <a:r>
              <a:rPr lang="ru-RU" sz="1600" dirty="0" smtClean="0"/>
              <a:t>фазовый портрет</a:t>
            </a:r>
            <a:endParaRPr lang="ru-RU" sz="16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20" y="4865130"/>
            <a:ext cx="3606698" cy="184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7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99" y="4865130"/>
            <a:ext cx="3606699" cy="184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2735304" y="1196752"/>
            <a:ext cx="38163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1600" u="sng" dirty="0"/>
              <a:t>3</a:t>
            </a:r>
            <a:r>
              <a:rPr lang="ru-RU" sz="1600" u="sng" dirty="0" smtClean="0"/>
              <a:t>-я стадия инжекции</a:t>
            </a:r>
            <a:endParaRPr lang="ru-RU" sz="1600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9E452943-35C7-4469-82A3-A26F89CF963E}" type="slidenum">
              <a:rPr lang="ru-RU" sz="1400" smtClean="0">
                <a:solidFill>
                  <a:schemeClr val="tx1"/>
                </a:solidFill>
              </a:rPr>
              <a:pPr algn="r"/>
              <a:t>17</a:t>
            </a:fld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469156" y="540731"/>
            <a:ext cx="83513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Многократная инжекция с двухступенчатым импульсом </a:t>
            </a:r>
          </a:p>
          <a:p>
            <a:pPr algn="ctr"/>
            <a:r>
              <a:rPr lang="ru-RU" b="1" u="sng" dirty="0" smtClean="0"/>
              <a:t>с динамической перестройкой канала инжекции</a:t>
            </a:r>
            <a:endParaRPr lang="ru-RU" b="1" u="sng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1648871" y="5579443"/>
            <a:ext cx="26934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1600" u="sng" dirty="0"/>
              <a:t>3</a:t>
            </a:r>
            <a:r>
              <a:rPr lang="ru-RU" sz="1600" u="sng" dirty="0" smtClean="0"/>
              <a:t>-я </a:t>
            </a:r>
            <a:r>
              <a:rPr lang="ru-RU" sz="1600" u="sng" dirty="0"/>
              <a:t>стадия </a:t>
            </a:r>
            <a:r>
              <a:rPr lang="ru-RU" sz="1600" u="sng" dirty="0" smtClean="0"/>
              <a:t>инжекции</a:t>
            </a:r>
            <a:r>
              <a:rPr lang="en-US" sz="1600" dirty="0" smtClean="0"/>
              <a:t>: </a:t>
            </a:r>
            <a:r>
              <a:rPr lang="ru-RU" sz="1600" dirty="0" smtClean="0"/>
              <a:t>фазовый портрет</a:t>
            </a:r>
            <a:endParaRPr lang="ru-RU" sz="16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242831"/>
              </p:ext>
            </p:extLst>
          </p:nvPr>
        </p:nvGraphicFramePr>
        <p:xfrm>
          <a:off x="759767" y="1540016"/>
          <a:ext cx="7776866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9636"/>
                <a:gridCol w="2072517"/>
                <a:gridCol w="2376264"/>
                <a:gridCol w="230844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Напряжение,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Напряженность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r>
                        <a:rPr lang="en-US" sz="1400" dirty="0" smtClean="0">
                          <a:effectLst/>
                        </a:rPr>
                        <a:t>/</a:t>
                      </a:r>
                      <a:r>
                        <a:rPr lang="ru-RU" sz="1400" dirty="0" smtClean="0">
                          <a:effectLst/>
                        </a:rPr>
                        <a:t>см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Угол,</a:t>
                      </a:r>
                      <a:r>
                        <a:rPr lang="ru-RU" sz="1400" baseline="0" dirty="0" smtClean="0">
                          <a:effectLst/>
                        </a:rPr>
                        <a:t> мрад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13 → 18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1,4 → 1,9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-2,8 → -3,9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23 → 33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2,3 → 3,3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2,9 → 4,2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31" y="2564904"/>
            <a:ext cx="8397126" cy="22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1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705226"/>
              </p:ext>
            </p:extLst>
          </p:nvPr>
        </p:nvGraphicFramePr>
        <p:xfrm>
          <a:off x="468424" y="1111024"/>
          <a:ext cx="8352000" cy="5064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000"/>
                <a:gridCol w="1008000"/>
                <a:gridCol w="1008000"/>
                <a:gridCol w="1008000"/>
                <a:gridCol w="1008000"/>
              </a:tblGrid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Схема инжекции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X</a:t>
                      </a:r>
                      <a:r>
                        <a:rPr lang="ru-RU" sz="1400" dirty="0" smtClean="0">
                          <a:effectLst/>
                        </a:rPr>
                        <a:t>, мм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X’</a:t>
                      </a:r>
                      <a:r>
                        <a:rPr lang="ru-RU" sz="1400" dirty="0" smtClean="0">
                          <a:effectLst/>
                        </a:rPr>
                        <a:t>, мрад</a:t>
                      </a:r>
                      <a:endParaRPr lang="ru-RU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</a:t>
                      </a:r>
                      <a:r>
                        <a:rPr lang="en-US" sz="14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</a:t>
                      </a:r>
                      <a:r>
                        <a:rPr lang="en-US" sz="14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ru-RU" sz="1400" b="1" kern="1200" baseline="-250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Однооборотная инжекция.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-9,98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Многооборотная инжекция с одноступенчатым импульсом.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48,5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-1,58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 err="1">
                          <a:effectLst/>
                        </a:rPr>
                        <a:t>Двухоборотная</a:t>
                      </a:r>
                      <a:r>
                        <a:rPr lang="ru-RU" sz="1400" dirty="0">
                          <a:effectLst/>
                        </a:rPr>
                        <a:t> инжекция с двухступенчатым импульсом.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48,5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-1,58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одноступенчатым импульсом без </a:t>
                      </a:r>
                      <a:r>
                        <a:rPr lang="ru-RU" sz="1400" dirty="0" smtClean="0">
                          <a:effectLst/>
                        </a:rPr>
                        <a:t>дин. перестройки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-9,35;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-3,59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одноступенчатым импульсом с </a:t>
                      </a:r>
                      <a:r>
                        <a:rPr lang="ru-RU" sz="1400" dirty="0" smtClean="0">
                          <a:effectLst/>
                        </a:rPr>
                        <a:t>дин. перестройкой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44,4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-9,98;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-3,46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0,56;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двухступенчатым импульсом без </a:t>
                      </a:r>
                      <a:r>
                        <a:rPr lang="ru-RU" sz="1400" dirty="0" smtClean="0">
                          <a:effectLst/>
                        </a:rPr>
                        <a:t>дин. перестройки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48,5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-9,98;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-3,78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двухступенчатым импульсом с </a:t>
                      </a:r>
                      <a:r>
                        <a:rPr lang="ru-RU" sz="1400" dirty="0" smtClean="0">
                          <a:effectLst/>
                        </a:rPr>
                        <a:t>дин. перестройкой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45,4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-9,98;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-3,54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0,56;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0,27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8) </a:t>
                      </a:r>
                      <a:r>
                        <a:rPr lang="ru-RU" sz="1400" dirty="0">
                          <a:effectLst/>
                        </a:rPr>
                        <a:t>Трехкратная инжекция с двухступенчатым импульсом без </a:t>
                      </a:r>
                      <a:r>
                        <a:rPr lang="ru-RU" sz="1400" dirty="0" smtClean="0">
                          <a:effectLst/>
                        </a:rPr>
                        <a:t>дин. перестройки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-9,35;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-3,59;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-3,62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9) </a:t>
                      </a:r>
                      <a:r>
                        <a:rPr lang="ru-RU" sz="1400" dirty="0">
                          <a:effectLst/>
                        </a:rPr>
                        <a:t>Трехкратная инжекция с двухступенчатым импульсом с </a:t>
                      </a:r>
                      <a:r>
                        <a:rPr lang="ru-RU" sz="1400" dirty="0" smtClean="0">
                          <a:effectLst/>
                        </a:rPr>
                        <a:t>дин. перестройкой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45,4;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44,9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-9,98;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-3,54;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-3,53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3,4;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0,56;</a:t>
                      </a:r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0,27;</a:t>
                      </a:r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0,24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47"/>
          <p:cNvSpPr>
            <a:spLocks noChangeArrowheads="1"/>
          </p:cNvSpPr>
          <p:nvPr/>
        </p:nvSpPr>
        <p:spPr bwMode="auto">
          <a:xfrm>
            <a:off x="469156" y="679230"/>
            <a:ext cx="83513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Параметры пучка на выходе электростатического </a:t>
            </a:r>
            <a:r>
              <a:rPr lang="ru-RU" b="1" u="sng" dirty="0" err="1" smtClean="0"/>
              <a:t>септума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624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Ввод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620502" y="764704"/>
            <a:ext cx="80645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sz="1600" dirty="0" smtClean="0"/>
              <a:t>Диапазон варьирования напряжения на катоде ЭСС для различных схем </a:t>
            </a:r>
            <a:r>
              <a:rPr lang="ru-RU" sz="1600" dirty="0"/>
              <a:t>инжекции </a:t>
            </a:r>
            <a:r>
              <a:rPr lang="ru-RU" sz="1600" dirty="0" smtClean="0"/>
              <a:t>– от 116 до 125 </a:t>
            </a:r>
            <a:r>
              <a:rPr lang="ru-RU" sz="1600" dirty="0" err="1" smtClean="0"/>
              <a:t>кВ.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66" y="2527802"/>
            <a:ext cx="5924834" cy="4237904"/>
          </a:xfrm>
          <a:prstGeom prst="rect">
            <a:avLst/>
          </a:prstGeom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5871577" y="1440038"/>
            <a:ext cx="2560586" cy="685400"/>
            <a:chOff x="3523582" y="6093296"/>
            <a:chExt cx="2560586" cy="685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5" t="12048" b="59282"/>
            <a:stretch/>
          </p:blipFill>
          <p:spPr bwMode="auto">
            <a:xfrm flipH="1">
              <a:off x="3523582" y="6093296"/>
              <a:ext cx="2560586" cy="685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Овал 10"/>
            <p:cNvSpPr/>
            <p:nvPr/>
          </p:nvSpPr>
          <p:spPr>
            <a:xfrm>
              <a:off x="4633147" y="6144909"/>
              <a:ext cx="312815" cy="49987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9692"/>
          <a:stretch/>
        </p:blipFill>
        <p:spPr bwMode="auto">
          <a:xfrm>
            <a:off x="620502" y="1396089"/>
            <a:ext cx="4459680" cy="246495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Line 89"/>
          <p:cNvSpPr>
            <a:spLocks noChangeShapeType="1"/>
          </p:cNvSpPr>
          <p:nvPr/>
        </p:nvSpPr>
        <p:spPr bwMode="auto">
          <a:xfrm>
            <a:off x="7162524" y="2014565"/>
            <a:ext cx="1024164" cy="96809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5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Ускорительный комплекс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NICA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8208"/>
          <a:stretch/>
        </p:blipFill>
        <p:spPr>
          <a:xfrm>
            <a:off x="1196008" y="845059"/>
            <a:ext cx="690438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3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20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9167" y="614708"/>
            <a:ext cx="6763292" cy="216622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2" b="12724"/>
          <a:stretch/>
        </p:blipFill>
        <p:spPr bwMode="auto">
          <a:xfrm>
            <a:off x="1828800" y="2825723"/>
            <a:ext cx="5638800" cy="18986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15441"/>
          <a:stretch/>
        </p:blipFill>
        <p:spPr bwMode="auto">
          <a:xfrm>
            <a:off x="1795463" y="4769168"/>
            <a:ext cx="5734050" cy="1847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84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7"/>
          <p:cNvSpPr>
            <a:spLocks noChangeArrowheads="1"/>
          </p:cNvSpPr>
          <p:nvPr/>
        </p:nvSpPr>
        <p:spPr bwMode="auto">
          <a:xfrm>
            <a:off x="2159617" y="727800"/>
            <a:ext cx="477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u="sng" dirty="0" smtClean="0"/>
              <a:t>Базовая настройка канала</a:t>
            </a:r>
            <a:endParaRPr lang="ru-RU" b="1" u="sng" dirty="0"/>
          </a:p>
        </p:txBody>
      </p:sp>
      <p:sp>
        <p:nvSpPr>
          <p:cNvPr id="5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21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6556579"/>
                  </p:ext>
                </p:extLst>
              </p:nvPr>
            </p:nvGraphicFramePr>
            <p:xfrm>
              <a:off x="395536" y="1196752"/>
              <a:ext cx="4644000" cy="15831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24000"/>
                    <a:gridCol w="1620000"/>
                    <a:gridCol w="1800000"/>
                  </a:tblGrid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параметр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вход канала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выход </a:t>
                          </a:r>
                          <a:r>
                            <a:rPr lang="ru-RU" sz="1200" dirty="0" err="1" smtClean="0">
                              <a:effectLst/>
                            </a:rPr>
                            <a:t>септума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200" dirty="0">
                              <a:effectLst/>
                            </a:rPr>
                            <a:t>, </a:t>
                          </a:r>
                          <a:r>
                            <a:rPr lang="ru-RU" sz="1200" dirty="0" smtClean="0">
                              <a:effectLst/>
                            </a:rPr>
                            <a:t>м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10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7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</a:t>
                          </a:r>
                          <a:r>
                            <a:rPr lang="ru-RU" sz="1200" dirty="0" smtClean="0">
                              <a:effectLst/>
                            </a:rPr>
                            <a:t>7,3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0,56</a:t>
                          </a:r>
                          <a:endParaRPr lang="ru-RU" sz="12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200" dirty="0">
                              <a:effectLst/>
                            </a:rPr>
                            <a:t>, </a:t>
                          </a:r>
                          <a:r>
                            <a:rPr lang="ru-RU" sz="1200" dirty="0" smtClean="0">
                              <a:effectLst/>
                            </a:rPr>
                            <a:t>м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-0,108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0,009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200" dirty="0">
                              <a:effectLst/>
                            </a:rPr>
                            <a:t>, </a:t>
                          </a:r>
                          <a:r>
                            <a:rPr lang="ru-RU" sz="1200" dirty="0" smtClean="0">
                              <a:effectLst/>
                            </a:rPr>
                            <a:t>м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6,5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2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</a:t>
                          </a:r>
                          <a:r>
                            <a:rPr lang="ru-RU" sz="1200" dirty="0" smtClean="0">
                              <a:effectLst/>
                            </a:rPr>
                            <a:t>2,4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-0,55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6556579"/>
                  </p:ext>
                </p:extLst>
              </p:nvPr>
            </p:nvGraphicFramePr>
            <p:xfrm>
              <a:off x="395536" y="1196752"/>
              <a:ext cx="4644000" cy="15831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24000"/>
                    <a:gridCol w="1620000"/>
                    <a:gridCol w="1800000"/>
                  </a:tblGrid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параметр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вход канала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выход </a:t>
                          </a:r>
                          <a:r>
                            <a:rPr lang="ru-RU" sz="1200" dirty="0" err="1" smtClean="0">
                              <a:effectLst/>
                            </a:rPr>
                            <a:t>септума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031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137143" r="-281592" b="-54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10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7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031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237143" r="-281592" b="-44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</a:t>
                          </a:r>
                          <a:r>
                            <a:rPr lang="ru-RU" sz="1200" dirty="0" smtClean="0">
                              <a:effectLst/>
                            </a:rPr>
                            <a:t>7,3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0,56</a:t>
                          </a:r>
                          <a:endParaRPr lang="ru-RU" sz="12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031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347059" r="-281592" b="-3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-0,108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031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434286" r="-281592" b="-24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0,009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694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492105" r="-281592" b="-1289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6,5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694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608108" r="-281592" b="-324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</a:t>
                          </a:r>
                          <a:r>
                            <a:rPr lang="ru-RU" sz="1200" dirty="0" smtClean="0">
                              <a:effectLst/>
                            </a:rPr>
                            <a:t>2,4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-0,55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880397"/>
              </p:ext>
            </p:extLst>
          </p:nvPr>
        </p:nvGraphicFramePr>
        <p:xfrm>
          <a:off x="5350817" y="1189005"/>
          <a:ext cx="3168000" cy="1760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4000"/>
                <a:gridCol w="1764000"/>
              </a:tblGrid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линза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градиент, Тл/м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-7.8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2596952" y="6241650"/>
            <a:ext cx="4680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Горизонтальный и вертикальный </a:t>
            </a:r>
            <a:r>
              <a:rPr lang="ru-RU" sz="1600" b="1" dirty="0" err="1" smtClean="0"/>
              <a:t>аксептансы</a:t>
            </a:r>
            <a:r>
              <a:rPr lang="ru-RU" sz="1600" b="1" dirty="0" smtClean="0"/>
              <a:t> </a:t>
            </a:r>
            <a:r>
              <a:rPr lang="en-US" sz="1600" b="1" dirty="0" smtClean="0"/>
              <a:t>– </a:t>
            </a:r>
            <a:r>
              <a:rPr lang="ru-RU" sz="1600" b="1" dirty="0" smtClean="0"/>
              <a:t> более </a:t>
            </a:r>
            <a:r>
              <a:rPr lang="en-US" sz="1600" b="1" dirty="0" smtClean="0"/>
              <a:t>3</a:t>
            </a:r>
            <a:r>
              <a:rPr lang="ru-RU" sz="1600" b="1" dirty="0" smtClean="0"/>
              <a:t>0</a:t>
            </a:r>
            <a:r>
              <a:rPr lang="en-US" sz="1600" b="1" dirty="0" smtClean="0"/>
              <a:t> </a:t>
            </a:r>
            <a:r>
              <a:rPr lang="el-GR" sz="1600" b="1" dirty="0" smtClean="0"/>
              <a:t>π·</a:t>
            </a:r>
            <a:r>
              <a:rPr lang="ru-RU" sz="1600" b="1" dirty="0" smtClean="0"/>
              <a:t>мм</a:t>
            </a:r>
            <a:r>
              <a:rPr lang="el-GR" sz="1600" b="1" dirty="0" smtClean="0"/>
              <a:t>·</a:t>
            </a:r>
            <a:r>
              <a:rPr lang="ru-RU" sz="1600" b="1" dirty="0" smtClean="0"/>
              <a:t>мрад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15" name="Рисунок 14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 t="6281" r="19431" b="3909"/>
          <a:stretch/>
        </p:blipFill>
        <p:spPr bwMode="auto">
          <a:xfrm>
            <a:off x="395288" y="2823791"/>
            <a:ext cx="3840124" cy="3460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0" t="7739" r="16176" b="2419"/>
          <a:stretch/>
        </p:blipFill>
        <p:spPr bwMode="auto">
          <a:xfrm>
            <a:off x="4937212" y="2992053"/>
            <a:ext cx="3602990" cy="3209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84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7"/>
          <p:cNvSpPr>
            <a:spLocks noChangeArrowheads="1"/>
          </p:cNvSpPr>
          <p:nvPr/>
        </p:nvSpPr>
        <p:spPr bwMode="auto">
          <a:xfrm>
            <a:off x="2159617" y="727800"/>
            <a:ext cx="477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u="sng" dirty="0" err="1" smtClean="0"/>
              <a:t>Дебанчировка</a:t>
            </a:r>
            <a:r>
              <a:rPr lang="ru-RU" b="1" u="sng" dirty="0" smtClean="0"/>
              <a:t> пучка</a:t>
            </a:r>
            <a:endParaRPr lang="ru-RU" b="1" u="sng" dirty="0"/>
          </a:p>
        </p:txBody>
      </p:sp>
      <p:sp>
        <p:nvSpPr>
          <p:cNvPr id="5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22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395536" y="3059112"/>
            <a:ext cx="851986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Сепарация и поглощение нецелевых </a:t>
            </a:r>
            <a:r>
              <a:rPr lang="ru-RU" b="1" u="sng" dirty="0" err="1" smtClean="0"/>
              <a:t>зарядностей</a:t>
            </a:r>
            <a:endParaRPr lang="ru-RU" b="1" u="sng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41957"/>
            <a:ext cx="2488636" cy="1597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41957"/>
            <a:ext cx="2301111" cy="16840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2" t="9269" r="16054" b="2742"/>
          <a:stretch/>
        </p:blipFill>
        <p:spPr bwMode="auto">
          <a:xfrm>
            <a:off x="2793542" y="3436456"/>
            <a:ext cx="3709316" cy="3362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33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однократной однооборотной инжекции</a:t>
            </a:r>
          </a:p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однокомпонентного ионного пучка</a:t>
            </a:r>
            <a:endParaRPr lang="ru-RU" sz="1600" b="1" dirty="0">
              <a:latin typeface="+mn-lt"/>
            </a:endParaRPr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начальной части канала транспортировки </a:t>
            </a:r>
            <a:r>
              <a:rPr lang="ru-RU" sz="1600" dirty="0" smtClean="0"/>
              <a:t>с коррекцией </a:t>
            </a:r>
            <a:r>
              <a:rPr lang="ru-RU" sz="1600" dirty="0"/>
              <a:t>траектории пучка на участке перед </a:t>
            </a:r>
            <a:r>
              <a:rPr lang="ru-RU" sz="1600" dirty="0" err="1"/>
              <a:t>дебанчером</a:t>
            </a:r>
            <a:r>
              <a:rPr lang="ru-RU" sz="1600" dirty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шиканы</a:t>
            </a:r>
            <a:r>
              <a:rPr lang="ru-RU" sz="1600" dirty="0"/>
              <a:t> канала </a:t>
            </a:r>
            <a:r>
              <a:rPr lang="ru-RU" sz="1600" dirty="0" smtClean="0"/>
              <a:t>транспортировки.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финальной части канала </a:t>
            </a:r>
            <a:r>
              <a:rPr lang="ru-RU" sz="1600" dirty="0" smtClean="0"/>
              <a:t>транспортировки с коррекцией </a:t>
            </a:r>
            <a:r>
              <a:rPr lang="ru-RU" sz="1600" dirty="0"/>
              <a:t>траектории пучка на участке перед электростатическим </a:t>
            </a:r>
            <a:r>
              <a:rPr lang="ru-RU" sz="1600" dirty="0" err="1"/>
              <a:t>септумом</a:t>
            </a:r>
            <a:r>
              <a:rPr lang="ru-RU" sz="1600" dirty="0" smtClean="0"/>
              <a:t>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 smtClean="0"/>
              <a:t>дебанчера</a:t>
            </a:r>
            <a:r>
              <a:rPr lang="ru-RU" sz="1600" dirty="0"/>
              <a:t> по влиянию на горизонтальные положение и профиль пучка</a:t>
            </a:r>
            <a:r>
              <a:rPr lang="ru-RU" sz="1600" dirty="0" smtClean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электростатического </a:t>
            </a:r>
            <a:r>
              <a:rPr lang="ru-RU" sz="1600" dirty="0" err="1"/>
              <a:t>септума</a:t>
            </a:r>
            <a:r>
              <a:rPr lang="ru-RU" sz="1600" dirty="0"/>
              <a:t> и направляющего корректора </a:t>
            </a:r>
            <a:r>
              <a:rPr lang="en-US" sz="1600" dirty="0"/>
              <a:t>CM</a:t>
            </a:r>
            <a:r>
              <a:rPr lang="ru-RU" sz="1600" dirty="0"/>
              <a:t>5 в канале </a:t>
            </a:r>
            <a:r>
              <a:rPr lang="ru-RU" sz="1600" dirty="0" smtClean="0"/>
              <a:t>транспортировки.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ведущего магнитного поля, рабочей точки и корректоров с целью получения циркуляции пучка с минимальными потерями на первых оборотах.</a:t>
            </a:r>
          </a:p>
          <a:p>
            <a:pPr marL="342900" indent="-342900" algn="just" eaLnBrk="1" hangingPunct="1">
              <a:buAutoNum type="arabicParenR"/>
              <a:defRPr/>
            </a:pPr>
            <a:endParaRPr lang="ru-RU" sz="1600" dirty="0" smtClean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8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381000" y="746841"/>
                <a:ext cx="8535988" cy="3687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>
                <a:spAutoFit/>
              </a:bodyPr>
              <a:lstStyle>
                <a:lvl1pPr indent="36036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indent="0" algn="ctr" eaLnBrk="1" hangingPunct="1">
                  <a:defRPr/>
                </a:pPr>
                <a:r>
                  <a:rPr lang="ru-RU" sz="1600" b="1" dirty="0" smtClean="0">
                    <a:latin typeface="+mn-lt"/>
                  </a:rPr>
                  <a:t>Методика настройки однократной однооборотной инжекции</a:t>
                </a:r>
              </a:p>
              <a:p>
                <a:pPr indent="0" algn="ctr" eaLnBrk="1" hangingPunct="1">
                  <a:defRPr/>
                </a:pPr>
                <a:r>
                  <a:rPr lang="ru-RU" sz="1600" b="1" dirty="0" smtClean="0">
                    <a:latin typeface="+mn-lt"/>
                  </a:rPr>
                  <a:t>однокомпонентного ионного пучка</a:t>
                </a:r>
                <a:endParaRPr lang="ru-RU" sz="1600" b="1" dirty="0">
                  <a:latin typeface="+mn-lt"/>
                </a:endParaRPr>
              </a:p>
              <a:p>
                <a:pPr algn="ctr" eaLnBrk="1" hangingPunct="1">
                  <a:defRPr/>
                </a:pPr>
                <a:endParaRPr lang="en-US" sz="1600" b="1" dirty="0">
                  <a:latin typeface="+mn-lt"/>
                </a:endParaRPr>
              </a:p>
              <a:p>
                <a:pPr marL="342900" indent="-342900" algn="just" eaLnBrk="1" hangingPunct="1">
                  <a:buFont typeface="+mj-lt"/>
                  <a:buAutoNum type="arabicParenR" startAt="7"/>
                  <a:defRPr/>
                </a:pPr>
                <a:r>
                  <a:rPr lang="ru-RU" sz="1600" dirty="0" smtClean="0"/>
                  <a:t>Измерение положения и угла движения циркулирующего пучка на выходе </a:t>
                </a:r>
                <a:r>
                  <a:rPr lang="ru-RU" sz="1600" dirty="0" err="1" smtClean="0"/>
                  <a:t>септума</a:t>
                </a:r>
                <a:r>
                  <a:rPr lang="ru-RU" sz="1600" dirty="0" smtClean="0"/>
                  <a:t> на первых </a:t>
                </a:r>
                <a:r>
                  <a:rPr lang="en-US" sz="1600" i="1" dirty="0"/>
                  <a:t>N</a:t>
                </a:r>
                <a:r>
                  <a:rPr lang="en-US" sz="1600" dirty="0"/>
                  <a:t> </a:t>
                </a:r>
                <a:r>
                  <a:rPr lang="ru-RU" sz="1600" dirty="0" smtClean="0"/>
                  <a:t>оборотах. Коррекция рабочей точки в случае, если наблюдается резонанс.</a:t>
                </a:r>
                <a:endParaRPr lang="ru-RU" sz="1600" i="1" dirty="0" smtClean="0"/>
              </a:p>
              <a:p>
                <a:pPr indent="0" algn="just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ru-RU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  <m:sup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d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𝑠𝑒𝑝</m:t>
                                    </m:r>
                                    <m: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  <m:t>→2</m:t>
                                    </m:r>
                                  </m:sub>
                                </m:sSub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  <m:t>1→</m:t>
                                    </m:r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𝑠𝑒𝑝</m:t>
                                    </m:r>
                                  </m:sub>
                                </m:sSub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ru-RU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ru-RU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𝑠𝑒𝑝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𝑠𝑒𝑝</m:t>
                                              </m:r>
                                            </m:sub>
                                            <m:sup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d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  <m:t>1→</m:t>
                                    </m:r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𝑠𝑒𝑝</m:t>
                                    </m:r>
                                  </m:sub>
                                </m:sSub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ru-RU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1600" dirty="0" smtClean="0"/>
              </a:p>
              <a:p>
                <a:pPr indent="0" algn="just" eaLnBrk="1" hangingPunct="1">
                  <a:defRPr/>
                </a:pPr>
                <a:endParaRPr lang="ru-RU" sz="1600" dirty="0"/>
              </a:p>
              <a:p>
                <a:pPr indent="0" algn="just" eaLnBrk="1" hangingPunct="1">
                  <a:defRPr/>
                </a:pPr>
                <a:endParaRPr lang="ru-RU" sz="1600" dirty="0" smtClean="0"/>
              </a:p>
              <a:p>
                <a:pPr indent="0" algn="just" eaLnBrk="1" hangingPunct="1">
                  <a:defRPr/>
                </a:pPr>
                <a:endParaRPr lang="ru-RU" sz="1600" dirty="0"/>
              </a:p>
              <a:p>
                <a:pPr indent="0" algn="just" eaLnBrk="1" hangingPunct="1">
                  <a:defRPr/>
                </a:pPr>
                <a:endParaRPr lang="ru-RU" sz="1600" dirty="0" smtClean="0"/>
              </a:p>
            </p:txBody>
          </p:sp>
        </mc:Choice>
        <mc:Fallback xmlns="">
          <p:sp>
            <p:nvSpPr>
              <p:cNvPr id="1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746841"/>
                <a:ext cx="8535988" cy="3687676"/>
              </a:xfrm>
              <a:prstGeom prst="rect">
                <a:avLst/>
              </a:prstGeom>
              <a:blipFill rotWithShape="0">
                <a:blip r:embed="rId3"/>
                <a:stretch>
                  <a:fillRect l="-286" t="-662" r="-35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7" y="3452596"/>
            <a:ext cx="8356926" cy="987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58" r="66016" b="40171"/>
          <a:stretch/>
        </p:blipFill>
        <p:spPr bwMode="auto">
          <a:xfrm>
            <a:off x="2965081" y="4512678"/>
            <a:ext cx="3366238" cy="2238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368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25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381000" y="746841"/>
                <a:ext cx="8535988" cy="5704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>
                <a:spAutoFit/>
              </a:bodyPr>
              <a:lstStyle>
                <a:lvl1pPr indent="36036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indent="0" algn="ctr" eaLnBrk="1" hangingPunct="1">
                  <a:defRPr/>
                </a:pPr>
                <a:r>
                  <a:rPr lang="ru-RU" sz="1600" b="1" dirty="0" smtClean="0">
                    <a:latin typeface="+mn-lt"/>
                  </a:rPr>
                  <a:t>Методика настройки однократной однооборотной инжекции</a:t>
                </a:r>
                <a:endParaRPr lang="ru-RU" sz="1600" b="1" dirty="0">
                  <a:latin typeface="+mn-lt"/>
                </a:endParaRPr>
              </a:p>
              <a:p>
                <a:pPr algn="ctr" eaLnBrk="1" hangingPunct="1">
                  <a:defRPr/>
                </a:pPr>
                <a:endParaRPr lang="en-US" sz="1600" b="1" dirty="0">
                  <a:latin typeface="+mn-lt"/>
                </a:endParaRPr>
              </a:p>
              <a:p>
                <a:pPr marL="342900" indent="-342900" algn="just" eaLnBrk="1" hangingPunct="1">
                  <a:buFont typeface="+mj-lt"/>
                  <a:buAutoNum type="arabicParenR" startAt="8"/>
                  <a:defRPr/>
                </a:pPr>
                <a:r>
                  <a:rPr lang="ru-RU" sz="1600" dirty="0" smtClean="0"/>
                  <a:t>Вычисление замкнутой орбиты и структурных функций на выходе </a:t>
                </a:r>
                <a:r>
                  <a:rPr lang="ru-RU" sz="1600" dirty="0" err="1" smtClean="0"/>
                  <a:t>септума</a:t>
                </a:r>
                <a:r>
                  <a:rPr lang="ru-RU" sz="1600" dirty="0" smtClean="0"/>
                  <a:t>, а также  частот бетатронных колебаний (дробная часть).</a:t>
                </a:r>
              </a:p>
              <a:p>
                <a:pPr indent="0" algn="ctr" eaLnBrk="1" hangingPunct="1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𝐶𝑂</m:t>
                        </m:r>
                      </m:sub>
                    </m:sSub>
                    <m:r>
                      <a:rPr lang="ru-RU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𝑠𝑒𝑝</m:t>
                            </m:r>
                            <m:r>
                              <a:rPr lang="ru-RU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ru-RU" sz="1600" i="1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𝑠𝑒𝑝</m:t>
                        </m:r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ru-RU" sz="1600" i="1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𝑠𝑒𝑝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𝑠𝑒𝑝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r>
                      <a:rPr lang="ru-RU" sz="1600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ru-RU" sz="1600" dirty="0"/>
                  <a:t> </a:t>
                </a:r>
                <a:endParaRPr lang="ru-RU" sz="1600" dirty="0" smtClean="0"/>
              </a:p>
              <a:p>
                <a:pPr indent="0"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ru-RU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𝑠𝑒𝑝</m:t>
                                      </m:r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𝐶𝑂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𝑠𝑒𝑝</m:t>
                                          </m:r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𝐶𝑂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unc>
                                <m:func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det</m:t>
                                  </m:r>
                                </m:fName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𝑠𝑒𝑝</m:t>
                                              </m:r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𝐶𝑂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∙</m:t>
                                      </m:r>
                                      <m:sSup>
                                        <m:s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𝑠𝑒𝑝</m:t>
                                                  </m:r>
                                                  <m:r>
                                                    <a:rPr lang="ru-RU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GB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𝐶𝑂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rad>
                        </m:den>
                      </m:f>
                      <m:r>
                        <a:rPr lang="ru-RU" sz="1600" i="1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=1,…,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1600" dirty="0" smtClean="0"/>
              </a:p>
              <a:p>
                <a:pPr indent="0"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arctan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  <m:sup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arctan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ru-RU" sz="1600" i="1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=1,…,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1600" dirty="0" smtClean="0"/>
              </a:p>
              <a:p>
                <a:pPr marL="342900" indent="-342900" algn="just" eaLnBrk="1" hangingPunct="1">
                  <a:buFont typeface="+mj-lt"/>
                  <a:buAutoNum type="arabicParenR" startAt="8"/>
                  <a:defRPr/>
                </a:pPr>
                <a:endParaRPr lang="ru-RU" sz="1600" dirty="0" smtClean="0"/>
              </a:p>
              <a:p>
                <a:pPr marL="342900" indent="-342900" algn="just" eaLnBrk="1" hangingPunct="1">
                  <a:buFont typeface="+mj-lt"/>
                  <a:buAutoNum type="arabicParenR" startAt="9"/>
                  <a:defRPr/>
                </a:pPr>
                <a:r>
                  <a:rPr lang="ru-RU" sz="1600" dirty="0"/>
                  <a:t>Вычисление «нулевого» положения пучка на выходе </a:t>
                </a:r>
                <a:r>
                  <a:rPr lang="ru-RU" sz="1600" dirty="0" err="1"/>
                  <a:t>септума</a:t>
                </a:r>
                <a:r>
                  <a:rPr lang="ru-RU" sz="1600" dirty="0"/>
                  <a:t> – мнимого положения инжектированного пучка, получаемого трассировкой в обратном направлении координат пучка на выходе ИП3 на первом обороте</a:t>
                </a:r>
                <a:r>
                  <a:rPr lang="ru-RU" sz="1600" dirty="0" smtClean="0"/>
                  <a:t>.</a:t>
                </a:r>
              </a:p>
              <a:p>
                <a:pPr indent="0" algn="just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arctan</m:t>
                          </m:r>
                        </m:fName>
                        <m:e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ru-RU" sz="1600" dirty="0" smtClean="0"/>
              </a:p>
              <a:p>
                <a:pPr indent="0" algn="ctr" eaLnBrk="1" hangingPunct="1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1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2 </m:t>
                        </m:r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rad>
                    <m:func>
                      <m:func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ru-RU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func>
                  </m:oMath>
                </a14:m>
                <a:r>
                  <a:rPr lang="ru-RU" sz="1600" dirty="0"/>
                  <a:t> ,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ru-RU" sz="1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600" i="1">
                                <a:latin typeface="Cambria Math" panose="02040503050406030204" pitchFamily="18" charset="0"/>
                              </a:rPr>
                              <m:t>2 </m:t>
                            </m:r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func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func>
                          <m:func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endParaRPr lang="ru-RU" sz="1600" dirty="0" smtClean="0"/>
              </a:p>
              <a:p>
                <a:pPr indent="0"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𝑠𝑒𝑝</m:t>
                                          </m:r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𝐶𝑂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𝑠𝑒𝑝</m:t>
                                              </m:r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𝐶𝑂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746841"/>
                <a:ext cx="8535988" cy="5704895"/>
              </a:xfrm>
              <a:prstGeom prst="rect">
                <a:avLst/>
              </a:prstGeom>
              <a:blipFill rotWithShape="0">
                <a:blip r:embed="rId3"/>
                <a:stretch>
                  <a:fillRect l="-286" t="-428" r="-35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0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однократной однооборотной инжекции</a:t>
            </a: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6336" y="1187671"/>
            <a:ext cx="1319064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380546" y="1099585"/>
                <a:ext cx="7215790" cy="3312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>
                <a:spAutoFit/>
              </a:bodyPr>
              <a:lstStyle>
                <a:lvl1pPr indent="36036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342900" indent="-342900" algn="just" eaLnBrk="1" hangingPunct="1">
                  <a:buFont typeface="+mj-lt"/>
                  <a:buAutoNum type="arabicParenR" startAt="10"/>
                  <a:defRPr/>
                </a:pPr>
                <a:r>
                  <a:rPr lang="ru-RU" sz="1600" dirty="0" smtClean="0"/>
                  <a:t>Подстройкой </a:t>
                </a:r>
                <a:r>
                  <a:rPr lang="ru-RU" sz="1600" dirty="0" err="1"/>
                  <a:t>септума</a:t>
                </a:r>
                <a:r>
                  <a:rPr lang="ru-RU" sz="1600" dirty="0"/>
                  <a:t> и модуля ИП3 начальное положение пучка подводится к оси 1-го прямолинейного промежутка, далее производится локальная коррекция замкнутой орбиты с целью совмещения орбиты с начальным положением инжектированного </a:t>
                </a:r>
                <a:r>
                  <a:rPr lang="ru-RU" sz="1600" dirty="0" smtClean="0"/>
                  <a:t>пучка. </a:t>
                </a:r>
              </a:p>
              <a:p>
                <a:pPr indent="0" algn="just" eaLnBrk="1" hangingPunct="1">
                  <a:defRPr/>
                </a:pPr>
                <a:endParaRPr lang="ru-RU" sz="1600" dirty="0"/>
              </a:p>
              <a:p>
                <a:pPr indent="0" algn="just" eaLnBrk="1" hangingPunct="1">
                  <a:defRPr/>
                </a:pPr>
                <a:r>
                  <a:rPr lang="ru-RU" sz="1600" dirty="0" smtClean="0"/>
                  <a:t>Для </a:t>
                </a:r>
                <a:r>
                  <a:rPr lang="ru-RU" sz="1600" dirty="0"/>
                  <a:t>локальной коррекции орбиты применяются </a:t>
                </a:r>
                <a:r>
                  <a:rPr lang="ru-RU" sz="1600" dirty="0" smtClean="0"/>
                  <a:t>корректоры </a:t>
                </a:r>
                <a:r>
                  <a:rPr lang="ru-RU" sz="1600" dirty="0"/>
                  <a:t>4</a:t>
                </a:r>
                <a:r>
                  <a:rPr lang="en-US" sz="1600" dirty="0"/>
                  <a:t>S</a:t>
                </a:r>
                <a:r>
                  <a:rPr lang="ru-RU" sz="1600" dirty="0"/>
                  <a:t>5, 4</a:t>
                </a:r>
                <a:r>
                  <a:rPr lang="en-US" sz="1600" dirty="0"/>
                  <a:t>S</a:t>
                </a:r>
                <a:r>
                  <a:rPr lang="ru-RU" sz="1600" dirty="0"/>
                  <a:t>6, 1</a:t>
                </a:r>
                <a:r>
                  <a:rPr lang="en-US" sz="1600" dirty="0"/>
                  <a:t>S</a:t>
                </a:r>
                <a:r>
                  <a:rPr lang="ru-RU" sz="1600" dirty="0"/>
                  <a:t>1 и 1</a:t>
                </a:r>
                <a:r>
                  <a:rPr lang="en-US" sz="1600" dirty="0"/>
                  <a:t>S</a:t>
                </a:r>
                <a:r>
                  <a:rPr lang="ru-RU" sz="1600" dirty="0" smtClean="0"/>
                  <a:t>2.  </a:t>
                </a:r>
              </a:p>
              <a:p>
                <a:pPr indent="0" algn="just" eaLnBrk="1" hangingPunct="1">
                  <a:defRPr/>
                </a:pPr>
                <a:r>
                  <a:rPr lang="ru-RU" sz="1600" dirty="0"/>
                  <a:t>Изменение тока в корректоре задается в виде:</a:t>
                </a:r>
              </a:p>
              <a:p>
                <a:pPr indent="0"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∆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  <a:p>
                <a:pPr indent="0" algn="just" eaLnBrk="1" hangingPunct="1">
                  <a:defRPr/>
                </a:pPr>
                <a:r>
                  <a:rPr lang="ru-RU" sz="1600" dirty="0"/>
                  <a:t>где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ru-RU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ru-RU" sz="1600" dirty="0"/>
                  <a:t> - изменение тока в горизонтальной и вертикальной обмотках корректора</a:t>
                </a:r>
                <a:r>
                  <a:rPr lang="ru-RU" sz="1600" dirty="0" smtClean="0"/>
                  <a:t>;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ru-RU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ru-RU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ru-RU" sz="1600" dirty="0"/>
                  <a:t> - требуемое смещение замкнутой орбиты на выходе </a:t>
                </a:r>
                <a:r>
                  <a:rPr lang="ru-RU" sz="1600" dirty="0" err="1"/>
                  <a:t>септума</a:t>
                </a:r>
                <a:r>
                  <a:rPr lang="ru-RU" sz="1600" dirty="0" smtClean="0"/>
                  <a:t>.</a:t>
                </a:r>
              </a:p>
            </p:txBody>
          </p:sp>
        </mc:Choice>
        <mc:Fallback xmlns="">
          <p:sp>
            <p:nvSpPr>
              <p:cNvPr id="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546" y="1099585"/>
                <a:ext cx="7215790" cy="3312638"/>
              </a:xfrm>
              <a:prstGeom prst="rect">
                <a:avLst/>
              </a:prstGeom>
              <a:blipFill rotWithShape="0">
                <a:blip r:embed="rId5"/>
                <a:stretch>
                  <a:fillRect l="-422" t="-551" r="-507" b="-147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79843"/>
              </p:ext>
            </p:extLst>
          </p:nvPr>
        </p:nvGraphicFramePr>
        <p:xfrm>
          <a:off x="474628" y="4455120"/>
          <a:ext cx="402536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788"/>
                <a:gridCol w="1341788"/>
                <a:gridCol w="13417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Корректор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</a:t>
                      </a:r>
                      <a:r>
                        <a:rPr lang="en-US" sz="1400" baseline="-25000" dirty="0" smtClean="0"/>
                        <a:t>x</a:t>
                      </a:r>
                      <a:endParaRPr lang="ru-RU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B</a:t>
                      </a:r>
                      <a:r>
                        <a:rPr lang="en-US" sz="1400" baseline="-25000" dirty="0" err="1" smtClean="0"/>
                        <a:t>x</a:t>
                      </a:r>
                      <a:endParaRPr lang="ru-RU" sz="1400" baseline="-25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4S5H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4S6H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3,04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1S1H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325</a:t>
                      </a:r>
                      <a:endParaRPr lang="ru-RU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-2,98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1S2H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ru-RU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2,36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731080"/>
              </p:ext>
            </p:extLst>
          </p:nvPr>
        </p:nvGraphicFramePr>
        <p:xfrm>
          <a:off x="4723100" y="4455120"/>
          <a:ext cx="402536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788"/>
                <a:gridCol w="1341788"/>
                <a:gridCol w="13417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Корректор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</a:t>
                      </a:r>
                      <a:r>
                        <a:rPr lang="en-US" sz="1400" baseline="-25000" dirty="0" smtClean="0"/>
                        <a:t>y</a:t>
                      </a:r>
                      <a:endParaRPr lang="ru-RU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r>
                        <a:rPr lang="en-US" sz="1400" baseline="-25000" dirty="0" smtClean="0"/>
                        <a:t>y</a:t>
                      </a:r>
                      <a:endParaRPr lang="ru-RU" sz="1400" baseline="-25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4S5V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-2,08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4S6V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2,54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1S1V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-2,86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1S2V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0,285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1,32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7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31100" r="20075" b="5901"/>
          <a:stretch/>
        </p:blipFill>
        <p:spPr>
          <a:xfrm>
            <a:off x="4807409" y="1484785"/>
            <a:ext cx="1425581" cy="1187984"/>
          </a:xfrm>
          <a:prstGeom prst="rect">
            <a:avLst/>
          </a:prstGeom>
        </p:spPr>
      </p:pic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27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Параметры основных элементов (магниты </a:t>
            </a:r>
            <a:r>
              <a:rPr lang="en-US" b="1" u="sng" dirty="0" err="1" smtClean="0"/>
              <a:t>AmPS</a:t>
            </a:r>
            <a:r>
              <a:rPr lang="ru-RU" b="1" u="sng" dirty="0" smtClean="0"/>
              <a:t>)</a:t>
            </a:r>
            <a:endParaRPr lang="ru-RU" b="1" u="sng" dirty="0"/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2311837" y="2762292"/>
            <a:ext cx="456441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Квадрупольные линзы</a:t>
            </a:r>
            <a:endParaRPr lang="ru-RU" sz="1400" b="1" u="sng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611560" y="3123914"/>
          <a:ext cx="3600400" cy="1038801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05294"/>
                <a:gridCol w="1195106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Эффективная</a:t>
                      </a:r>
                      <a:r>
                        <a:rPr lang="ru-RU" sz="1400" baseline="0" dirty="0" smtClean="0">
                          <a:effectLst/>
                        </a:rPr>
                        <a:t> длина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</a:rPr>
                        <a:t>29 / 0</a:t>
                      </a:r>
                      <a:r>
                        <a:rPr lang="ru-RU" sz="1400" kern="1200" dirty="0" smtClean="0">
                          <a:effectLst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</a:rPr>
                        <a:t>21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Макс. градиент</a:t>
                      </a:r>
                      <a:r>
                        <a:rPr lang="en-US" sz="1400" baseline="0" dirty="0" smtClean="0">
                          <a:effectLst/>
                        </a:rPr>
                        <a:t>, </a:t>
                      </a:r>
                      <a:r>
                        <a:rPr lang="ru-RU" sz="1400" baseline="0" dirty="0" smtClean="0">
                          <a:effectLst/>
                        </a:rPr>
                        <a:t>Тл</a:t>
                      </a:r>
                      <a:r>
                        <a:rPr lang="en-US" sz="1400" baseline="0" dirty="0" smtClean="0">
                          <a:effectLst/>
                        </a:rPr>
                        <a:t>/</a:t>
                      </a:r>
                      <a:r>
                        <a:rPr lang="ru-RU" sz="1400" baseline="0" dirty="0" smtClean="0">
                          <a:effectLst/>
                        </a:rPr>
                        <a:t>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10 / 19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Зазор</a:t>
                      </a:r>
                      <a:r>
                        <a:rPr lang="en-US" sz="1400" baseline="0" dirty="0" smtClean="0">
                          <a:effectLst/>
                        </a:rPr>
                        <a:t> (</a:t>
                      </a:r>
                      <a:r>
                        <a:rPr lang="ru-RU" sz="1400" baseline="0" dirty="0" smtClean="0">
                          <a:effectLst/>
                        </a:rPr>
                        <a:t>диаметр</a:t>
                      </a:r>
                      <a:r>
                        <a:rPr lang="en-US" sz="1400" baseline="0" dirty="0" smtClean="0">
                          <a:effectLst/>
                        </a:rPr>
                        <a:t>)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95 / 71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2365042" y="1146230"/>
            <a:ext cx="436719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Дипольные магниты</a:t>
            </a:r>
            <a:endParaRPr lang="ru-RU" sz="1400" b="1" u="sng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611560" y="1506270"/>
          <a:ext cx="3600400" cy="1038801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30271"/>
                <a:gridCol w="1170129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Эффективная</a:t>
                      </a:r>
                      <a:r>
                        <a:rPr lang="ru-RU" sz="1400" baseline="0" dirty="0" smtClean="0">
                          <a:effectLst/>
                        </a:rPr>
                        <a:t> длина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</a:rPr>
                        <a:t>65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поле</a:t>
                      </a:r>
                      <a:r>
                        <a:rPr lang="en-US" sz="1400" baseline="0" dirty="0" smtClean="0">
                          <a:effectLst/>
                        </a:rPr>
                        <a:t>, </a:t>
                      </a:r>
                      <a:r>
                        <a:rPr lang="ru-RU" sz="1400" baseline="0" dirty="0" smtClean="0">
                          <a:effectLst/>
                        </a:rPr>
                        <a:t>Тл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Зазор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45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82588" y="4474166"/>
            <a:ext cx="8532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u="sng" dirty="0" smtClean="0"/>
              <a:t>Корректоры</a:t>
            </a:r>
            <a:endParaRPr lang="ru-RU" sz="1400" b="1" u="sng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539552" y="5091549"/>
          <a:ext cx="3758952" cy="1038801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511216"/>
                <a:gridCol w="1247736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Эффективная</a:t>
                      </a:r>
                      <a:r>
                        <a:rPr lang="ru-RU" sz="1400" baseline="0" dirty="0" smtClean="0">
                          <a:effectLst/>
                        </a:rPr>
                        <a:t> длина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</a:rPr>
                        <a:t>25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поле</a:t>
                      </a:r>
                      <a:r>
                        <a:rPr lang="en-US" sz="1400" baseline="0" dirty="0" smtClean="0">
                          <a:effectLst/>
                        </a:rPr>
                        <a:t>, </a:t>
                      </a:r>
                      <a:r>
                        <a:rPr lang="ru-RU" sz="1400" baseline="0" dirty="0" smtClean="0">
                          <a:effectLst/>
                        </a:rPr>
                        <a:t>Тл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</a:rPr>
                        <a:t>05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Зазор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125 × 110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21204" r="22807" b="37400"/>
          <a:stretch/>
        </p:blipFill>
        <p:spPr>
          <a:xfrm>
            <a:off x="4788024" y="4869160"/>
            <a:ext cx="1505218" cy="17696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18500" r="9400" b="6951"/>
          <a:stretch/>
        </p:blipFill>
        <p:spPr>
          <a:xfrm>
            <a:off x="4788025" y="3070268"/>
            <a:ext cx="1080120" cy="13222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15350" r="10937" b="16554"/>
          <a:stretch/>
        </p:blipFill>
        <p:spPr>
          <a:xfrm>
            <a:off x="6097611" y="3070268"/>
            <a:ext cx="1138685" cy="1323320"/>
          </a:xfrm>
          <a:prstGeom prst="rect">
            <a:avLst/>
          </a:prstGeom>
        </p:spPr>
      </p:pic>
      <p:sp>
        <p:nvSpPr>
          <p:cNvPr id="18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6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28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Параметры основных элементов (источники питания)</a:t>
            </a:r>
            <a:endParaRPr lang="ru-RU" b="1" u="sng" dirty="0"/>
          </a:p>
        </p:txBody>
      </p:sp>
      <p:pic>
        <p:nvPicPr>
          <p:cNvPr id="18" name="Рисунок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" b="5275"/>
          <a:stretch/>
        </p:blipFill>
        <p:spPr bwMode="auto">
          <a:xfrm>
            <a:off x="4627130" y="1196752"/>
            <a:ext cx="1745070" cy="3672408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r="16734"/>
          <a:stretch/>
        </p:blipFill>
        <p:spPr>
          <a:xfrm>
            <a:off x="6553200" y="2007600"/>
            <a:ext cx="2310820" cy="2223042"/>
          </a:xfrm>
          <a:prstGeom prst="rect">
            <a:avLst/>
          </a:prstGeom>
        </p:spPr>
      </p:pic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611561" y="3042172"/>
            <a:ext cx="360039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Квадрупольные линзы</a:t>
            </a:r>
            <a:endParaRPr lang="ru-RU" sz="1400" b="1" u="sng" dirty="0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611560" y="3340076"/>
          <a:ext cx="3888432" cy="138506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597718"/>
                <a:gridCol w="1290714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ток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230 А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Нестабильность тока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± 1·10</a:t>
                      </a:r>
                      <a:r>
                        <a:rPr lang="en-US" sz="1400" kern="1200" baseline="30000" dirty="0" smtClean="0">
                          <a:effectLst/>
                        </a:rPr>
                        <a:t>-</a:t>
                      </a:r>
                      <a:r>
                        <a:rPr lang="ru-RU" sz="1400" kern="1200" baseline="30000" dirty="0" smtClean="0">
                          <a:effectLst/>
                        </a:rPr>
                        <a:t>3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Сопротивление нагрузки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55 </a:t>
                      </a:r>
                      <a:r>
                        <a:rPr lang="en-US" sz="1400" kern="1200" dirty="0" smtClean="0">
                          <a:effectLst/>
                        </a:rPr>
                        <a:t>/</a:t>
                      </a:r>
                      <a:r>
                        <a:rPr lang="ru-RU" sz="1400" kern="1200" dirty="0" smtClean="0">
                          <a:effectLst/>
                        </a:rPr>
                        <a:t> 40 мОм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Индуктивность нагрузки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/ 11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мГн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611560" y="1081994"/>
            <a:ext cx="36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Дипольные магниты</a:t>
            </a:r>
            <a:endParaRPr lang="ru-RU" sz="1400" b="1" u="sng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611560" y="1395860"/>
          <a:ext cx="3888432" cy="138506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624693"/>
                <a:gridCol w="1263739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ток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 А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Нестабильность тока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± 1,5·10</a:t>
                      </a:r>
                      <a:r>
                        <a:rPr lang="en-US" sz="1400" kern="1200" baseline="30000" dirty="0" smtClean="0">
                          <a:effectLst/>
                        </a:rPr>
                        <a:t>-4</a:t>
                      </a:r>
                      <a:endParaRPr lang="ru-RU" sz="1400" kern="12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Сопротивление нагрузки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5</a:t>
                      </a:r>
                      <a:r>
                        <a:rPr lang="ru-RU" sz="1400" kern="1200" dirty="0" smtClean="0">
                          <a:effectLst/>
                        </a:rPr>
                        <a:t>0 мОм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Индуктивность нагрузки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мГн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611560" y="4969557"/>
            <a:ext cx="360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Корректоры</a:t>
            </a:r>
            <a:endParaRPr lang="ru-RU" sz="1400" b="1" u="sng" dirty="0"/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/>
          </p:nvPr>
        </p:nvGraphicFramePr>
        <p:xfrm>
          <a:off x="611560" y="5256746"/>
          <a:ext cx="3758952" cy="692534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511216"/>
                <a:gridCol w="1247736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ток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10 А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Нестабильность тока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± 1·10</a:t>
                      </a:r>
                      <a:r>
                        <a:rPr lang="en-US" sz="1400" kern="1200" baseline="30000" dirty="0" smtClean="0">
                          <a:effectLst/>
                        </a:rPr>
                        <a:t>-</a:t>
                      </a:r>
                      <a:r>
                        <a:rPr lang="ru-RU" sz="1400" kern="1200" baseline="30000" dirty="0" smtClean="0">
                          <a:effectLst/>
                        </a:rPr>
                        <a:t>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5013176"/>
            <a:ext cx="2120465" cy="1131798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9618" y="4969557"/>
            <a:ext cx="9108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816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29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err="1" smtClean="0"/>
              <a:t>Дебанчер</a:t>
            </a:r>
            <a:endParaRPr lang="ru-RU" b="1" u="sng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611560" y="1196752"/>
          <a:ext cx="3888432" cy="1038801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624693"/>
                <a:gridCol w="1263739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Длина, м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Частота ВЧ, МГц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100,625</a:t>
                      </a:r>
                      <a:endParaRPr lang="ru-RU" sz="1400" kern="12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Амплитуда ВЧ,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65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4932040" y="5471646"/>
            <a:ext cx="3983360" cy="261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/>
              <a:t>Спроектировано и изготовлено </a:t>
            </a:r>
            <a:r>
              <a:rPr lang="en-US" sz="1100" b="1" dirty="0" err="1" smtClean="0"/>
              <a:t>Bevatech</a:t>
            </a:r>
            <a:r>
              <a:rPr lang="ru-RU" sz="1100" b="1" dirty="0" smtClean="0"/>
              <a:t>, Германия</a:t>
            </a:r>
            <a:endParaRPr lang="en-US" sz="1100" b="1" dirty="0"/>
          </a:p>
        </p:txBody>
      </p:sp>
      <p:pic>
        <p:nvPicPr>
          <p:cNvPr id="17" name="Рисунок 16"/>
          <p:cNvPicPr/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88080"/>
            <a:ext cx="3983360" cy="40411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14618" b="32441"/>
          <a:stretch/>
        </p:blipFill>
        <p:spPr bwMode="auto">
          <a:xfrm>
            <a:off x="1047288" y="2418666"/>
            <a:ext cx="2963695" cy="348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09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Актуальность работы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8208"/>
          <a:stretch/>
        </p:blipFill>
        <p:spPr>
          <a:xfrm>
            <a:off x="3347864" y="692695"/>
            <a:ext cx="5567535" cy="4180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0038" y="654453"/>
            <a:ext cx="34617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Необходимость разработки методов </a:t>
            </a:r>
            <a:r>
              <a:rPr lang="ru-RU" sz="1600" b="1" dirty="0"/>
              <a:t>достижения проектной интенсивности </a:t>
            </a:r>
            <a:r>
              <a:rPr lang="ru-RU" sz="1600" b="1" dirty="0" smtClean="0"/>
              <a:t>ускоренного </a:t>
            </a:r>
            <a:r>
              <a:rPr lang="ru-RU" sz="1600" b="1" dirty="0"/>
              <a:t>в </a:t>
            </a:r>
            <a:r>
              <a:rPr lang="ru-RU" sz="1600" b="1" dirty="0" smtClean="0"/>
              <a:t>Бустере пучка.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Создание </a:t>
            </a:r>
            <a:r>
              <a:rPr lang="ru-RU" sz="1600" b="1" dirty="0"/>
              <a:t>и </a:t>
            </a:r>
            <a:r>
              <a:rPr lang="ru-RU" sz="1600" b="1" dirty="0" smtClean="0"/>
              <a:t>физический пуск </a:t>
            </a:r>
            <a:r>
              <a:rPr lang="ru-RU" sz="1600" b="1" dirty="0"/>
              <a:t>систем инжекции пучка из линейного </a:t>
            </a:r>
            <a:r>
              <a:rPr lang="ru-RU" sz="1600" b="1" dirty="0" smtClean="0"/>
              <a:t>ускорителя ЛУТИ </a:t>
            </a:r>
            <a:r>
              <a:rPr lang="ru-RU" sz="1600" b="1" dirty="0"/>
              <a:t>в </a:t>
            </a:r>
            <a:r>
              <a:rPr lang="ru-RU" sz="1600" b="1" dirty="0" smtClean="0"/>
              <a:t>Бустер.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7640" y="4979411"/>
            <a:ext cx="565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Для получения проектной светимости </a:t>
            </a:r>
            <a:r>
              <a:rPr lang="ru-RU" sz="1600" b="1" dirty="0" err="1"/>
              <a:t>Коллайдера</a:t>
            </a:r>
            <a:r>
              <a:rPr lang="ru-RU" sz="1600" b="1" dirty="0"/>
              <a:t> </a:t>
            </a:r>
            <a:r>
              <a:rPr lang="ru-RU" sz="1600" b="1" dirty="0" smtClean="0"/>
              <a:t>NICA интенсивность </a:t>
            </a:r>
            <a:r>
              <a:rPr lang="ru-RU" sz="1600" b="1" dirty="0"/>
              <a:t>пучка, инжектируемого в </a:t>
            </a:r>
            <a:r>
              <a:rPr lang="ru-RU" sz="1600" b="1" dirty="0" err="1"/>
              <a:t>Коллайдер</a:t>
            </a:r>
            <a:r>
              <a:rPr lang="ru-RU" sz="1600" b="1" dirty="0"/>
              <a:t>, </a:t>
            </a:r>
            <a:r>
              <a:rPr lang="ru-RU" sz="1600" b="1" dirty="0" smtClean="0"/>
              <a:t>должна быть достаточна </a:t>
            </a:r>
            <a:r>
              <a:rPr lang="ru-RU" sz="1600" b="1" dirty="0" smtClean="0"/>
              <a:t>для накопления </a:t>
            </a:r>
            <a:r>
              <a:rPr lang="ru-RU" sz="1600" b="1" dirty="0"/>
              <a:t>требуемого числа ионов, что во многом определяется интенсивностью пучка</a:t>
            </a:r>
            <a:r>
              <a:rPr lang="ru-RU" sz="1600" b="1" dirty="0" smtClean="0"/>
              <a:t>, ускоренного </a:t>
            </a:r>
            <a:r>
              <a:rPr lang="ru-RU" sz="1600" b="1" dirty="0"/>
              <a:t>в </a:t>
            </a:r>
            <a:r>
              <a:rPr lang="ru-RU" sz="1600" b="1" dirty="0" smtClean="0"/>
              <a:t>Бустере.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6444208" y="4725144"/>
            <a:ext cx="648072" cy="254267"/>
          </a:xfrm>
          <a:prstGeom prst="straightConnector1">
            <a:avLst/>
          </a:prstGeom>
          <a:ln w="47625">
            <a:solidFill>
              <a:schemeClr val="accent3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131840" y="908720"/>
            <a:ext cx="773872" cy="144016"/>
          </a:xfrm>
          <a:prstGeom prst="straightConnector1">
            <a:avLst/>
          </a:prstGeom>
          <a:ln w="47625">
            <a:solidFill>
              <a:schemeClr val="accent3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трелка углом 12"/>
          <p:cNvSpPr/>
          <p:nvPr/>
        </p:nvSpPr>
        <p:spPr>
          <a:xfrm rot="16200000">
            <a:off x="620738" y="3283443"/>
            <a:ext cx="3186001" cy="2052229"/>
          </a:xfrm>
          <a:prstGeom prst="bentArrow">
            <a:avLst>
              <a:gd name="adj1" fmla="val 19360"/>
              <a:gd name="adj2" fmla="val 21963"/>
              <a:gd name="adj3" fmla="val 50000"/>
              <a:gd name="adj4" fmla="val 86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6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30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Диагностика пучка</a:t>
            </a:r>
            <a:endParaRPr lang="ru-RU" b="1" u="sng" dirty="0"/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383852" y="1136686"/>
            <a:ext cx="4980236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Цилиндры Фарадея – 4 шт. </a:t>
            </a:r>
          </a:p>
          <a:p>
            <a:pPr algn="just"/>
            <a:r>
              <a:rPr lang="ru-RU" sz="1600" dirty="0" smtClean="0"/>
              <a:t>	Изготовитель – ЛФВЭ ОИЯИ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Трансформаторы тока – 3 </a:t>
            </a:r>
            <a:r>
              <a:rPr lang="ru-RU" sz="1600" dirty="0"/>
              <a:t>шт. </a:t>
            </a:r>
            <a:endParaRPr lang="ru-RU" sz="1600" dirty="0" smtClean="0"/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Изготовитель </a:t>
            </a:r>
            <a:r>
              <a:rPr lang="ru-RU" sz="1600" dirty="0"/>
              <a:t>– </a:t>
            </a:r>
            <a:r>
              <a:rPr lang="en-US" sz="1600" dirty="0" err="1" smtClean="0"/>
              <a:t>Bergoz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Коробчатые пикапы – 5 </a:t>
            </a:r>
            <a:r>
              <a:rPr lang="ru-RU" sz="1600" dirty="0"/>
              <a:t>шт. </a:t>
            </a:r>
            <a:endParaRPr lang="ru-RU" sz="1600" dirty="0" smtClean="0"/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Изготовитель </a:t>
            </a:r>
            <a:r>
              <a:rPr lang="ru-RU" sz="1600" dirty="0"/>
              <a:t>– </a:t>
            </a:r>
            <a:r>
              <a:rPr lang="ru-RU" sz="1600" dirty="0" smtClean="0"/>
              <a:t>ИЯФ СО РАН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Кнопочные пикапы – 4 </a:t>
            </a:r>
            <a:r>
              <a:rPr lang="ru-RU" sz="1600" dirty="0"/>
              <a:t>шт. </a:t>
            </a:r>
            <a:endParaRPr lang="ru-RU" sz="1600" dirty="0" smtClean="0"/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Изготовитель </a:t>
            </a:r>
            <a:r>
              <a:rPr lang="ru-RU" sz="1600" dirty="0"/>
              <a:t>– </a:t>
            </a:r>
            <a:r>
              <a:rPr lang="en-US" sz="1600" dirty="0" err="1" smtClean="0"/>
              <a:t>Bevatech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Измеритель фазы пучка – 1 </a:t>
            </a:r>
            <a:r>
              <a:rPr lang="ru-RU" sz="1600" dirty="0"/>
              <a:t>шт. </a:t>
            </a:r>
            <a:endParaRPr lang="ru-RU" sz="1600" dirty="0" smtClean="0"/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Изготовитель </a:t>
            </a:r>
            <a:r>
              <a:rPr lang="ru-RU" sz="1600" dirty="0"/>
              <a:t>– </a:t>
            </a:r>
            <a:r>
              <a:rPr lang="en-US" sz="1600" dirty="0" err="1" smtClean="0"/>
              <a:t>Bevatech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Многопроволочные </a:t>
            </a:r>
            <a:r>
              <a:rPr lang="ru-RU" sz="1600" dirty="0" smtClean="0"/>
              <a:t>профилометры </a:t>
            </a:r>
            <a:r>
              <a:rPr lang="ru-RU" sz="1600" dirty="0" smtClean="0"/>
              <a:t>– 6 </a:t>
            </a:r>
            <a:r>
              <a:rPr lang="ru-RU" sz="1600" dirty="0"/>
              <a:t>шт. </a:t>
            </a:r>
            <a:endParaRPr lang="ru-RU" sz="1600" dirty="0" smtClean="0"/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Изготовители </a:t>
            </a:r>
            <a:r>
              <a:rPr lang="ru-RU" sz="1600" dirty="0"/>
              <a:t>– </a:t>
            </a:r>
            <a:r>
              <a:rPr lang="ru-RU" sz="1600" dirty="0" smtClean="0"/>
              <a:t>ИЯИЯЭ БАН, Болгария; </a:t>
            </a:r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ООО «</a:t>
            </a:r>
            <a:r>
              <a:rPr lang="ru-RU" sz="1600" dirty="0" err="1" smtClean="0"/>
              <a:t>ЭрЭнДи</a:t>
            </a:r>
            <a:r>
              <a:rPr lang="ru-RU" sz="1600" dirty="0" smtClean="0"/>
              <a:t> Вакуум», Белгород; </a:t>
            </a:r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ЛФВЭ ОИЯИ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b="27141"/>
          <a:stretch/>
        </p:blipFill>
        <p:spPr>
          <a:xfrm>
            <a:off x="5436095" y="4729093"/>
            <a:ext cx="2564621" cy="1312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7500" t="8109" r="20000" b="16204"/>
          <a:stretch/>
        </p:blipFill>
        <p:spPr>
          <a:xfrm>
            <a:off x="5436096" y="3008894"/>
            <a:ext cx="1414443" cy="1584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547" y="3008894"/>
            <a:ext cx="1078170" cy="1584176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98" y="1215700"/>
            <a:ext cx="1550050" cy="172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1841" r="22375" b="18048"/>
          <a:stretch/>
        </p:blipFill>
        <p:spPr bwMode="auto">
          <a:xfrm>
            <a:off x="6948264" y="1124744"/>
            <a:ext cx="1442096" cy="1828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442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107504" y="536472"/>
            <a:ext cx="9019048" cy="3900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1" y="1203152"/>
            <a:ext cx="5331552" cy="3998664"/>
          </a:xfrm>
          <a:prstGeom prst="rect">
            <a:avLst/>
          </a:prstGeom>
        </p:spPr>
      </p:pic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31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4590"/>
            <a:ext cx="5532107" cy="4149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04" y="1203152"/>
            <a:ext cx="3867894" cy="5157192"/>
          </a:xfrm>
          <a:prstGeom prst="rect">
            <a:avLst/>
          </a:prstGeom>
        </p:spPr>
      </p:pic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865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052513" y="2348880"/>
            <a:ext cx="7191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 dirty="0" smtClean="0"/>
              <a:t>Основные параметры элементов</a:t>
            </a:r>
            <a:endParaRPr lang="ru-RU" b="1" u="sng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496113"/>
              </p:ext>
            </p:extLst>
          </p:nvPr>
        </p:nvGraphicFramePr>
        <p:xfrm>
          <a:off x="381000" y="2780928"/>
          <a:ext cx="8382000" cy="21013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7068"/>
                <a:gridCol w="1155954"/>
                <a:gridCol w="1255088"/>
                <a:gridCol w="1264938"/>
                <a:gridCol w="1440160"/>
                <a:gridCol w="2318792"/>
              </a:tblGrid>
              <a:tr h="716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Длина, 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Зазор, мм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X</a:t>
                      </a:r>
                      <a:r>
                        <a:rPr lang="en-US" sz="1400" baseline="-25000" dirty="0">
                          <a:effectLst/>
                        </a:rPr>
                        <a:t>1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X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напряжение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0,45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-51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+51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0,8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-36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+57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5</a:t>
                      </a:r>
                      <a:r>
                        <a:rPr lang="ru-RU" sz="1400" dirty="0" smtClean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0,45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-51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+51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ИЭС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35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[+38;</a:t>
                      </a:r>
                      <a:r>
                        <a:rPr lang="en-US" sz="1400" kern="1200" baseline="0" dirty="0" smtClean="0">
                          <a:effectLst/>
                        </a:rPr>
                        <a:t> </a:t>
                      </a:r>
                      <a:r>
                        <a:rPr lang="en-US" sz="1400" kern="1200" dirty="0" smtClean="0">
                          <a:effectLst/>
                        </a:rPr>
                        <a:t>+195]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[+</a:t>
                      </a:r>
                      <a:r>
                        <a:rPr lang="ru-RU" sz="1400" kern="1200" dirty="0" smtClean="0">
                          <a:effectLst/>
                        </a:rPr>
                        <a:t>7</a:t>
                      </a:r>
                      <a:r>
                        <a:rPr lang="en-US" sz="1400" kern="1200" dirty="0" smtClean="0">
                          <a:effectLst/>
                        </a:rPr>
                        <a:t>3; +230]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</a:t>
                      </a:r>
                      <a:r>
                        <a:rPr lang="ru-RU" sz="1400" kern="1200" dirty="0" smtClean="0">
                          <a:effectLst/>
                        </a:rPr>
                        <a:t>30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268" y="692696"/>
            <a:ext cx="8062664" cy="16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62" y="3205406"/>
            <a:ext cx="2800350" cy="2286000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2453"/>
          <a:stretch/>
        </p:blipFill>
        <p:spPr bwMode="auto">
          <a:xfrm>
            <a:off x="3466270" y="3256248"/>
            <a:ext cx="2845435" cy="2104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565051" y="682849"/>
            <a:ext cx="81662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Электростатический </a:t>
            </a:r>
            <a:r>
              <a:rPr lang="ru-RU" b="1" u="sng" dirty="0" err="1" smtClean="0"/>
              <a:t>септум</a:t>
            </a:r>
            <a:endParaRPr lang="ru-RU" b="1" u="sng" dirty="0"/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3635896" y="5539881"/>
            <a:ext cx="5279504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Неоднородность поля внутри прямоугольной области - ±1%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821546" y="2942700"/>
            <a:ext cx="396000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752843" y="4207388"/>
            <a:ext cx="1691365" cy="71076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163625" y="5551602"/>
            <a:ext cx="3332625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Напряженность поля на катоде</a:t>
            </a:r>
          </a:p>
          <a:p>
            <a:pPr algn="ctr"/>
            <a:r>
              <a:rPr lang="ru-RU" sz="1600" b="1" dirty="0" smtClean="0"/>
              <a:t>не превышает 80 </a:t>
            </a:r>
            <a:r>
              <a:rPr lang="ru-RU" sz="1600" b="1" dirty="0" err="1" smtClean="0"/>
              <a:t>кВ</a:t>
            </a:r>
            <a:r>
              <a:rPr lang="ru-RU" sz="1600" b="1" dirty="0" smtClean="0"/>
              <a:t>/см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25" y="1101392"/>
            <a:ext cx="3150939" cy="18677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06" y="1185165"/>
            <a:ext cx="3295714" cy="170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60" y="1129050"/>
            <a:ext cx="2397452" cy="1823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7" name="Рисунок 26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/>
          <a:stretch/>
        </p:blipFill>
        <p:spPr bwMode="auto">
          <a:xfrm>
            <a:off x="166945" y="3384383"/>
            <a:ext cx="3329305" cy="17881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2" name="Прямая со стрелкой 21"/>
          <p:cNvCxnSpPr/>
          <p:nvPr/>
        </p:nvCxnSpPr>
        <p:spPr>
          <a:xfrm flipH="1" flipV="1">
            <a:off x="4752843" y="4348406"/>
            <a:ext cx="1535233" cy="123262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76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53"/>
          <a:stretch/>
        </p:blipFill>
        <p:spPr bwMode="auto">
          <a:xfrm>
            <a:off x="6167699" y="1263093"/>
            <a:ext cx="2847340" cy="201803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99" y="3797796"/>
            <a:ext cx="2910840" cy="1940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65051" y="682849"/>
            <a:ext cx="81662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Модули </a:t>
            </a:r>
            <a:r>
              <a:rPr lang="ru-RU" b="1" u="sng" dirty="0" err="1" smtClean="0"/>
              <a:t>инфлекторных</a:t>
            </a:r>
            <a:r>
              <a:rPr lang="ru-RU" b="1" u="sng" dirty="0" smtClean="0"/>
              <a:t> пластин ИП1-ИП3</a:t>
            </a:r>
            <a:endParaRPr lang="ru-RU" b="1" u="sng" dirty="0"/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2941351" y="6156604"/>
            <a:ext cx="4414593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Неоднородность поля внутри прямоугольных областей - ±1%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6458896" y="2339516"/>
            <a:ext cx="1053017" cy="3817088"/>
          </a:xfrm>
          <a:prstGeom prst="straightConnector1">
            <a:avLst/>
          </a:prstGeom>
          <a:ln w="190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107505" y="2039861"/>
            <a:ext cx="8255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ИП1, </a:t>
            </a:r>
          </a:p>
          <a:p>
            <a:pPr algn="ctr"/>
            <a:r>
              <a:rPr lang="ru-RU" b="1" dirty="0" smtClean="0"/>
              <a:t>ИП3</a:t>
            </a:r>
            <a:endParaRPr lang="ru-RU" b="1" dirty="0"/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84398" y="4580942"/>
            <a:ext cx="825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ИП2</a:t>
            </a:r>
            <a:endParaRPr lang="ru-RU" b="1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6683908" y="4835258"/>
            <a:ext cx="840420" cy="1321347"/>
          </a:xfrm>
          <a:prstGeom prst="straightConnector1">
            <a:avLst/>
          </a:prstGeom>
          <a:ln w="190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6076" y="3664504"/>
            <a:ext cx="2183724" cy="20738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6719" y="1248914"/>
            <a:ext cx="2304256" cy="2067532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80" y="3812610"/>
            <a:ext cx="2667000" cy="2134870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44095" b="33259"/>
          <a:stretch/>
        </p:blipFill>
        <p:spPr bwMode="auto">
          <a:xfrm>
            <a:off x="933080" y="1244806"/>
            <a:ext cx="2470920" cy="2265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748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35</a:t>
            </a:fld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614641"/>
              </p:ext>
            </p:extLst>
          </p:nvPr>
        </p:nvGraphicFramePr>
        <p:xfrm>
          <a:off x="485775" y="1052736"/>
          <a:ext cx="82089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368152"/>
                <a:gridCol w="1368152"/>
                <a:gridCol w="1368152"/>
                <a:gridCol w="1368152"/>
                <a:gridCol w="136815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ИП1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ИП2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ИП3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№2</a:t>
                      </a:r>
                      <a:endParaRPr lang="ru-RU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626214"/>
              </p:ext>
            </p:extLst>
          </p:nvPr>
        </p:nvGraphicFramePr>
        <p:xfrm>
          <a:off x="3409921" y="2575814"/>
          <a:ext cx="2376263" cy="90608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858094"/>
                <a:gridCol w="1518169"/>
              </a:tblGrid>
              <a:tr h="302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T</a:t>
                      </a:r>
                      <a:r>
                        <a:rPr lang="en-US" sz="1400" baseline="-25000" dirty="0" err="1" smtClean="0">
                          <a:effectLst/>
                        </a:rPr>
                        <a:t>rise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~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мс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T</a:t>
                      </a:r>
                      <a:r>
                        <a:rPr lang="en-US" sz="1400" baseline="-25000" dirty="0" err="1" smtClean="0">
                          <a:effectLst/>
                        </a:rPr>
                        <a:t>pl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8</a:t>
                      </a:r>
                      <a:r>
                        <a:rPr lang="en-US" sz="1400" baseline="0" dirty="0" smtClean="0">
                          <a:effectLst/>
                        </a:rPr>
                        <a:t> ÷ 30 </a:t>
                      </a:r>
                      <a:r>
                        <a:rPr lang="ru-RU" sz="1400" baseline="0" dirty="0" err="1" smtClean="0">
                          <a:effectLst/>
                        </a:rPr>
                        <a:t>мкс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T</a:t>
                      </a:r>
                      <a:r>
                        <a:rPr lang="en-US" sz="1400" baseline="-25000" dirty="0" err="1" smtClean="0">
                          <a:effectLst/>
                        </a:rPr>
                        <a:t>fall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</a:rPr>
                        <a:t>~0.1 </a:t>
                      </a:r>
                      <a:r>
                        <a:rPr lang="ru-RU" sz="1400" baseline="0" dirty="0" err="1" smtClean="0">
                          <a:effectLst/>
                        </a:rPr>
                        <a:t>мкс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16147" y="2218707"/>
            <a:ext cx="2740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Импульс</a:t>
            </a:r>
            <a:endParaRPr lang="ru-RU" sz="1600" b="1" dirty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060104" y="692696"/>
            <a:ext cx="5176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Питание </a:t>
            </a:r>
            <a:r>
              <a:rPr lang="ru-RU" b="1" u="sng" dirty="0" err="1" smtClean="0"/>
              <a:t>инфлекторных</a:t>
            </a:r>
            <a:r>
              <a:rPr lang="ru-RU" b="1" u="sng" dirty="0" smtClean="0"/>
              <a:t> пластин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1</a:t>
            </a:r>
            <a:r>
              <a:rPr lang="ru-RU" b="1" u="sng" dirty="0" smtClean="0"/>
              <a:t> -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3</a:t>
            </a:r>
            <a:endParaRPr lang="ru-RU" b="1" u="sng" dirty="0"/>
          </a:p>
        </p:txBody>
      </p:sp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6048" y="3644682"/>
            <a:ext cx="6184304" cy="26882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399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 smtClean="0">
                <a:solidFill>
                  <a:schemeClr val="tx1"/>
                </a:solidFill>
              </a:rPr>
              <a:pPr algn="r"/>
              <a:t>36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8676" y="1889611"/>
            <a:ext cx="5475591" cy="3075795"/>
          </a:xfrm>
          <a:prstGeom prst="rect">
            <a:avLst/>
          </a:prstGeom>
        </p:spPr>
      </p:pic>
      <p:pic>
        <p:nvPicPr>
          <p:cNvPr id="1026" name="Picture 2" descr="IMG_99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89711"/>
            <a:ext cx="3171778" cy="238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01"/>
          <a:stretch/>
        </p:blipFill>
        <p:spPr>
          <a:xfrm>
            <a:off x="1259633" y="3172532"/>
            <a:ext cx="3171778" cy="2992772"/>
          </a:xfrm>
          <a:prstGeom prst="rect">
            <a:avLst/>
          </a:prstGeom>
        </p:spPr>
      </p:pic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1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Участок инжекции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37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88"/>
          <a:stretch/>
        </p:blipFill>
        <p:spPr bwMode="auto">
          <a:xfrm>
            <a:off x="379413" y="1015826"/>
            <a:ext cx="85359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014413" y="645939"/>
            <a:ext cx="566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IP1</a:t>
            </a:r>
            <a:endParaRPr lang="ru-RU" dirty="0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499993" y="684039"/>
            <a:ext cx="872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ESS</a:t>
            </a:r>
            <a:endParaRPr lang="ru-RU" dirty="0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529263" y="671339"/>
            <a:ext cx="56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IP2</a:t>
            </a:r>
            <a:endParaRPr lang="ru-RU" dirty="0"/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7245350" y="679276"/>
            <a:ext cx="566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IP3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32931" y="1243913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93577"/>
            <a:ext cx="3658528" cy="27438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4" y="2060848"/>
            <a:ext cx="3277630" cy="4370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7" y="2052089"/>
            <a:ext cx="3248963" cy="433195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949807" y="5013585"/>
            <a:ext cx="5128608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Испытания ИП3: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изоляционный вакуум 1∙10</a:t>
            </a:r>
            <a:r>
              <a:rPr lang="ru-RU" sz="2000" b="1" baseline="30000" dirty="0" smtClean="0">
                <a:solidFill>
                  <a:srgbClr val="FF0000"/>
                </a:solidFill>
              </a:rPr>
              <a:t>-5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Торр</a:t>
            </a:r>
            <a:r>
              <a:rPr lang="ru-RU" sz="2000" b="1" dirty="0" smtClean="0">
                <a:solidFill>
                  <a:srgbClr val="FF0000"/>
                </a:solidFill>
              </a:rPr>
              <a:t>;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напряжение на пластинах 62 </a:t>
            </a:r>
            <a:r>
              <a:rPr lang="ru-RU" sz="2000" b="1" dirty="0" err="1" smtClean="0">
                <a:solidFill>
                  <a:srgbClr val="FF0000"/>
                </a:solidFill>
              </a:rPr>
              <a:t>кВ</a:t>
            </a:r>
            <a:r>
              <a:rPr lang="ru-RU" sz="2000" b="1" dirty="0" smtClean="0">
                <a:solidFill>
                  <a:srgbClr val="FF0000"/>
                </a:solidFill>
              </a:rPr>
              <a:t>;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длительность импульса 1 </a:t>
            </a:r>
            <a:r>
              <a:rPr lang="ru-RU" sz="2000" b="1" dirty="0" err="1" smtClean="0">
                <a:solidFill>
                  <a:srgbClr val="FF0000"/>
                </a:solidFill>
              </a:rPr>
              <a:t>мс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8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3" y="2368513"/>
            <a:ext cx="3887770" cy="26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Участок инжекции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835696" y="5661248"/>
            <a:ext cx="5455492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Испытания </a:t>
            </a:r>
            <a:r>
              <a:rPr lang="ru-RU" sz="2400" b="1" dirty="0" err="1" smtClean="0">
                <a:solidFill>
                  <a:srgbClr val="FF0000"/>
                </a:solidFill>
              </a:rPr>
              <a:t>септума</a:t>
            </a:r>
            <a:r>
              <a:rPr lang="ru-RU" sz="2400" b="1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напряжение на электродах 130 </a:t>
            </a:r>
            <a:r>
              <a:rPr lang="ru-RU" sz="2400" b="1" dirty="0" err="1" smtClean="0">
                <a:solidFill>
                  <a:srgbClr val="FF0000"/>
                </a:solidFill>
              </a:rPr>
              <a:t>кВ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385902" y="603436"/>
            <a:ext cx="8524596" cy="1114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6" y="1721060"/>
            <a:ext cx="8365380" cy="3863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1260" y="1004857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0377" y="1006606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00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Пучок в канале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47664" y="5606492"/>
            <a:ext cx="6501258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Первый пучок в канале – декабрь 2019 г.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612368" y="578539"/>
            <a:ext cx="7920072" cy="4250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8" t="28970" b="15283"/>
          <a:stretch/>
        </p:blipFill>
        <p:spPr>
          <a:xfrm>
            <a:off x="4113763" y="2861148"/>
            <a:ext cx="4793366" cy="27280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 t="9563" b="12861"/>
          <a:stretch/>
        </p:blipFill>
        <p:spPr>
          <a:xfrm>
            <a:off x="251520" y="2864882"/>
            <a:ext cx="3844873" cy="2724357"/>
          </a:xfrm>
          <a:prstGeom prst="rect">
            <a:avLst/>
          </a:prstGeom>
        </p:spPr>
      </p:pic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53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Основные цели и задачи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528" y="654453"/>
            <a:ext cx="85102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1) Разработка </a:t>
            </a:r>
            <a:r>
              <a:rPr lang="ru-RU" sz="2000" b="1" dirty="0" smtClean="0"/>
              <a:t>методов </a:t>
            </a:r>
            <a:r>
              <a:rPr lang="ru-RU" sz="2000" b="1" dirty="0"/>
              <a:t>инжекции пучка в Бустер </a:t>
            </a:r>
            <a:r>
              <a:rPr lang="ru-RU" sz="2000" b="1" dirty="0" smtClean="0"/>
              <a:t>и его </a:t>
            </a:r>
            <a:r>
              <a:rPr lang="ru-RU" sz="2000" b="1" dirty="0"/>
              <a:t>накопления в </a:t>
            </a:r>
            <a:r>
              <a:rPr lang="ru-RU" sz="2000" b="1" dirty="0" smtClean="0"/>
              <a:t>Бустере </a:t>
            </a:r>
            <a:r>
              <a:rPr lang="ru-RU" sz="2000" b="1" dirty="0"/>
              <a:t>(включая расчёт и численное моделирование)</a:t>
            </a:r>
            <a:r>
              <a:rPr lang="ru-RU" sz="2000" b="1" dirty="0" smtClean="0"/>
              <a:t>;</a:t>
            </a:r>
            <a:endParaRPr lang="ru-RU" sz="2000" b="1" dirty="0"/>
          </a:p>
          <a:p>
            <a:pPr algn="just"/>
            <a:r>
              <a:rPr lang="ru-RU" sz="2000" b="1" dirty="0"/>
              <a:t>2) </a:t>
            </a:r>
            <a:r>
              <a:rPr lang="ru-RU" sz="2000" b="1" dirty="0" smtClean="0"/>
              <a:t>Физическое обоснование, разработка </a:t>
            </a:r>
            <a:r>
              <a:rPr lang="ru-RU" sz="2000" b="1" dirty="0"/>
              <a:t>и создание схемы и элементов </a:t>
            </a:r>
            <a:r>
              <a:rPr lang="ru-RU" sz="2000" b="1" dirty="0" smtClean="0"/>
              <a:t>системы инжекции </a:t>
            </a:r>
            <a:r>
              <a:rPr lang="ru-RU" sz="2000" b="1" dirty="0"/>
              <a:t>пучка в Бустер</a:t>
            </a:r>
            <a:r>
              <a:rPr lang="ru-RU" sz="2000" b="1" dirty="0" smtClean="0"/>
              <a:t>;</a:t>
            </a:r>
            <a:endParaRPr lang="ru-RU" sz="2000" b="1" dirty="0"/>
          </a:p>
          <a:p>
            <a:pPr algn="just"/>
            <a:r>
              <a:rPr lang="ru-RU" sz="2000" b="1" dirty="0"/>
              <a:t>3) Физическое обоснование, разработка и создание канала транспортировки пучка из ЛУТИ </a:t>
            </a:r>
            <a:r>
              <a:rPr lang="ru-RU" sz="2000" b="1" dirty="0" smtClean="0"/>
              <a:t>в Бустер</a:t>
            </a:r>
            <a:r>
              <a:rPr lang="ru-RU" sz="2000" b="1" dirty="0"/>
              <a:t>;</a:t>
            </a:r>
          </a:p>
          <a:p>
            <a:pPr algn="just"/>
            <a:r>
              <a:rPr lang="ru-RU" sz="2000" b="1" dirty="0"/>
              <a:t>4) Разработка и создание стартового варианта системы инжекции пучка в Бустер;</a:t>
            </a:r>
          </a:p>
          <a:p>
            <a:pPr algn="just"/>
            <a:r>
              <a:rPr lang="ru-RU" sz="2000" b="1" dirty="0"/>
              <a:t>5) Проведение стендовых испытаний разработанного оборудования;</a:t>
            </a:r>
          </a:p>
          <a:p>
            <a:pPr algn="just"/>
            <a:r>
              <a:rPr lang="ru-RU" sz="2000" b="1" dirty="0"/>
              <a:t>6) Проведение </a:t>
            </a:r>
            <a:r>
              <a:rPr lang="ru-RU" sz="2000" b="1" dirty="0" smtClean="0"/>
              <a:t>пусконаладочных </a:t>
            </a:r>
            <a:r>
              <a:rPr lang="ru-RU" sz="2000" b="1" dirty="0"/>
              <a:t>работ на разработанном оборудовании как неотъемлемой </a:t>
            </a:r>
            <a:r>
              <a:rPr lang="ru-RU" sz="2000" b="1" dirty="0" smtClean="0"/>
              <a:t>части осуществления </a:t>
            </a:r>
            <a:r>
              <a:rPr lang="ru-RU" sz="2000" b="1" dirty="0"/>
              <a:t>физического пуска Бустера</a:t>
            </a:r>
            <a:r>
              <a:rPr lang="ru-RU" sz="2000" b="1" dirty="0" smtClean="0"/>
              <a:t>.</a:t>
            </a:r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466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Пучок в канале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40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20620" b="47997"/>
          <a:stretch/>
        </p:blipFill>
        <p:spPr>
          <a:xfrm>
            <a:off x="107504" y="594810"/>
            <a:ext cx="9019048" cy="122413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8282" y="1843843"/>
            <a:ext cx="6299835" cy="4199890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395536" y="1484784"/>
            <a:ext cx="4392488" cy="2088232"/>
          </a:xfrm>
          <a:prstGeom prst="straightConnector1">
            <a:avLst/>
          </a:prstGeom>
          <a:ln w="2540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436096" y="1484784"/>
            <a:ext cx="2160240" cy="2459004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42154" y="5733256"/>
            <a:ext cx="703624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Прохождение пучка в канале – не менее 90%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10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Пучок в канале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41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2154" y="5538386"/>
            <a:ext cx="7036246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Профили пучка на профилометрах П2 и П5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– совпадение не хуже 30% с теорией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739" y="1888638"/>
            <a:ext cx="7401076" cy="36306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20620" b="47997"/>
          <a:stretch/>
        </p:blipFill>
        <p:spPr>
          <a:xfrm>
            <a:off x="-16094" y="615619"/>
            <a:ext cx="9019048" cy="1224136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2987824" y="1505594"/>
            <a:ext cx="20418" cy="1707382"/>
          </a:xfrm>
          <a:prstGeom prst="straightConnector1">
            <a:avLst/>
          </a:prstGeom>
          <a:ln w="2540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563888" y="1410951"/>
            <a:ext cx="3960440" cy="2540842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Инжекция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528" y="654453"/>
            <a:ext cx="85102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19 декабря 2020 г. </a:t>
            </a:r>
          </a:p>
          <a:p>
            <a:pPr algn="just"/>
            <a:r>
              <a:rPr lang="ru-RU" sz="2400" b="1" dirty="0" smtClean="0"/>
              <a:t>после открывания проходного затвора на входе </a:t>
            </a:r>
            <a:r>
              <a:rPr lang="ru-RU" sz="2400" b="1" dirty="0" err="1" smtClean="0"/>
              <a:t>септума</a:t>
            </a:r>
            <a:r>
              <a:rPr lang="ru-RU" sz="2400" b="1" dirty="0" smtClean="0"/>
              <a:t> сразу получена циркуляция пучка в Бустере</a:t>
            </a:r>
            <a:endParaRPr lang="ru-RU" sz="2400" b="1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624117"/>
              </p:ext>
            </p:extLst>
          </p:nvPr>
        </p:nvGraphicFramePr>
        <p:xfrm>
          <a:off x="360805" y="1988840"/>
          <a:ext cx="8498847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3203"/>
                <a:gridCol w="2088232"/>
                <a:gridCol w="212741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Теория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Настройка 19.12.2020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Ток в цепи питания магнитов Бустера, 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Напряжение на катоде </a:t>
                      </a:r>
                      <a:r>
                        <a:rPr lang="ru-RU" sz="1400" dirty="0" err="1" smtClean="0">
                          <a:effectLst/>
                        </a:rPr>
                        <a:t>септума</a:t>
                      </a:r>
                      <a:r>
                        <a:rPr lang="ru-RU" sz="1400" dirty="0" smtClean="0">
                          <a:effectLst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Напряжение на пластинах ИП3,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78" y="2996952"/>
            <a:ext cx="6617844" cy="3233092"/>
          </a:xfrm>
          <a:prstGeom prst="rect">
            <a:avLst/>
          </a:prstGeom>
        </p:spPr>
      </p:pic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48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Бустере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528" y="654453"/>
            <a:ext cx="8510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26</a:t>
            </a:r>
            <a:r>
              <a:rPr lang="en-US" sz="2800" b="1" dirty="0" smtClean="0">
                <a:solidFill>
                  <a:srgbClr val="FF0000"/>
                </a:solidFill>
              </a:rPr>
              <a:t>-29</a:t>
            </a:r>
            <a:r>
              <a:rPr lang="ru-RU" sz="2800" b="1" dirty="0" smtClean="0">
                <a:solidFill>
                  <a:srgbClr val="FF0000"/>
                </a:solidFill>
              </a:rPr>
              <a:t> декабря 2020 г. </a:t>
            </a:r>
          </a:p>
          <a:p>
            <a:pPr algn="just"/>
            <a:r>
              <a:rPr lang="ru-RU" sz="2400" b="1" dirty="0" smtClean="0"/>
              <a:t>получена максимальная в пусконаладочном сеансе интенсивность циркулирующего  пучка в Бустере</a:t>
            </a:r>
          </a:p>
          <a:p>
            <a:pPr algn="ctr"/>
            <a:r>
              <a:rPr lang="ru-RU" sz="2400" b="1" dirty="0" smtClean="0"/>
              <a:t>до 7∙10</a:t>
            </a:r>
            <a:r>
              <a:rPr lang="ru-RU" sz="2400" b="1" baseline="30000" dirty="0" smtClean="0"/>
              <a:t>10</a:t>
            </a:r>
            <a:r>
              <a:rPr lang="ru-RU" sz="2400" b="1" dirty="0" smtClean="0"/>
              <a:t> ионов </a:t>
            </a:r>
            <a:r>
              <a:rPr lang="en-US" sz="2400" b="1" dirty="0" smtClean="0"/>
              <a:t>He</a:t>
            </a:r>
            <a:r>
              <a:rPr lang="ru-RU" sz="2400" b="1" baseline="30000" dirty="0" smtClean="0"/>
              <a:t>1+</a:t>
            </a:r>
            <a:r>
              <a:rPr lang="ru-RU" sz="2400" b="1" dirty="0" smtClean="0"/>
              <a:t> (средний ток 1,3 мА)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400" r="3538" b="17801"/>
          <a:stretch/>
        </p:blipFill>
        <p:spPr>
          <a:xfrm>
            <a:off x="251520" y="2276872"/>
            <a:ext cx="8568952" cy="4104456"/>
          </a:xfrm>
          <a:prstGeom prst="rect">
            <a:avLst/>
          </a:prstGeom>
        </p:spPr>
      </p:pic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91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4534" y="5445681"/>
            <a:ext cx="477373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Измерение замкнутой орбиты на участке инжекции: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до подстройки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385902" y="603436"/>
            <a:ext cx="8524596" cy="1114084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1262632" y="1509756"/>
            <a:ext cx="288032" cy="20776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740352" y="1494449"/>
            <a:ext cx="288032" cy="22307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85" r="11236" b="40118"/>
          <a:stretch/>
        </p:blipFill>
        <p:spPr bwMode="auto">
          <a:xfrm>
            <a:off x="547698" y="1751043"/>
            <a:ext cx="8201004" cy="3512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21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52" r="10737" b="44274"/>
          <a:stretch/>
        </p:blipFill>
        <p:spPr bwMode="auto">
          <a:xfrm>
            <a:off x="584522" y="1747170"/>
            <a:ext cx="8081666" cy="3497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45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4534" y="5445681"/>
            <a:ext cx="477373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Измерение замкнутой орбиты на участке инжекции: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после подстройки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385902" y="603436"/>
            <a:ext cx="8524596" cy="1114084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1262632" y="1509756"/>
            <a:ext cx="288032" cy="20776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740352" y="1494449"/>
            <a:ext cx="288032" cy="22307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4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4534" y="5949280"/>
            <a:ext cx="477373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Измерения с пикапа 1</a:t>
            </a:r>
            <a:r>
              <a:rPr lang="en-US" sz="2400" b="1" dirty="0" smtClean="0">
                <a:solidFill>
                  <a:srgbClr val="FF0000"/>
                </a:solidFill>
              </a:rPr>
              <a:t>P1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40"/>
          <a:stretch/>
        </p:blipFill>
        <p:spPr bwMode="auto">
          <a:xfrm>
            <a:off x="1578620" y="625392"/>
            <a:ext cx="6139160" cy="52639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388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Циркуляция пучка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6502" y="5445681"/>
            <a:ext cx="534979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Измерение бетатронных частот и структурных функций на выходе </a:t>
            </a:r>
            <a:r>
              <a:rPr lang="ru-RU" sz="2400" b="1" dirty="0" err="1" smtClean="0">
                <a:solidFill>
                  <a:srgbClr val="FF0000"/>
                </a:solidFill>
              </a:rPr>
              <a:t>септума</a:t>
            </a:r>
            <a:r>
              <a:rPr lang="ru-RU" sz="2400" b="1" dirty="0" smtClean="0">
                <a:solidFill>
                  <a:srgbClr val="FF0000"/>
                </a:solidFill>
              </a:rPr>
              <a:t>: ± 5% от теории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385902" y="603436"/>
            <a:ext cx="8524596" cy="1114084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1262632" y="1509756"/>
            <a:ext cx="288032" cy="20776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7740352" y="1494449"/>
            <a:ext cx="288032" cy="22307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58" r="66016" b="40171"/>
          <a:stretch/>
        </p:blipFill>
        <p:spPr bwMode="auto">
          <a:xfrm>
            <a:off x="395536" y="1896857"/>
            <a:ext cx="2893060" cy="1924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13" t="19658" r="16649" b="40171"/>
          <a:stretch/>
        </p:blipFill>
        <p:spPr bwMode="auto">
          <a:xfrm>
            <a:off x="5921474" y="1822478"/>
            <a:ext cx="2809875" cy="1887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26" t="68661" r="39419" b="8547"/>
          <a:stretch/>
        </p:blipFill>
        <p:spPr bwMode="auto">
          <a:xfrm>
            <a:off x="2868489" y="3282787"/>
            <a:ext cx="3385820" cy="2051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54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</a:rPr>
              <a:t>На защиту выносится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528" y="654453"/>
            <a:ext cx="85102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1) физический проект перестраиваемой системы инжекции пучка в Бустер, позволяющей осуществлять инжекцию пучка несколькими альтернативными методами;</a:t>
            </a:r>
          </a:p>
          <a:p>
            <a:pPr algn="just"/>
            <a:r>
              <a:rPr lang="ru-RU" sz="2000" b="1" dirty="0"/>
              <a:t>2) физический проект канала транспортировки пучка ЛУТИ-Бустер, обеспечивающего получение требуемых для проектных режимов инжекции продольных и поперечных параметров пучка с возможностью сепарации и поглощения ионов нецелевых </a:t>
            </a:r>
            <a:r>
              <a:rPr lang="ru-RU" sz="2000" b="1" dirty="0" err="1"/>
              <a:t>зарядностей</a:t>
            </a:r>
            <a:r>
              <a:rPr lang="ru-RU" sz="2000" b="1" dirty="0"/>
              <a:t>;</a:t>
            </a:r>
          </a:p>
          <a:p>
            <a:pPr algn="just"/>
            <a:r>
              <a:rPr lang="ru-RU" sz="2000" b="1" dirty="0"/>
              <a:t>3) физический проект и результаты стендовых испытаний устройств системы инжекции пучка в Бустер – электростатического </a:t>
            </a:r>
            <a:r>
              <a:rPr lang="ru-RU" sz="2000" b="1" dirty="0" err="1"/>
              <a:t>септума</a:t>
            </a:r>
            <a:r>
              <a:rPr lang="ru-RU" sz="2000" b="1" dirty="0"/>
              <a:t> и модулей </a:t>
            </a:r>
            <a:r>
              <a:rPr lang="ru-RU" sz="2000" b="1" dirty="0" err="1"/>
              <a:t>инфлекторных</a:t>
            </a:r>
            <a:r>
              <a:rPr lang="ru-RU" sz="2000" b="1" dirty="0"/>
              <a:t> пластин с системой питания, допускающей режимы одноступенчатых и двухступенчатых импульсов электрического поля (импульсов с одним и двумя уровнями плато);</a:t>
            </a:r>
          </a:p>
          <a:p>
            <a:pPr algn="just"/>
            <a:r>
              <a:rPr lang="ru-RU" sz="2000" b="1" dirty="0"/>
              <a:t>4) результаты физического пуска канала транспортировки пучка ЛУТИ-Бустер и стартовой конфигурации системы инжекции пучка, подтвердившие правильность проектных решений и работоспособность построенной системы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9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</a:rPr>
              <a:t>Научная новизна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528" y="654453"/>
            <a:ext cx="85102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Предложены и разработаны:</a:t>
            </a:r>
          </a:p>
          <a:p>
            <a:pPr algn="just"/>
            <a:r>
              <a:rPr lang="ru-RU" sz="2000" b="1" dirty="0"/>
              <a:t>1) концепция перестраиваемой системы инжекции пучка в Бустер, позволяющей осуществлять инжекцию пучка несколькими альтернативными методами, и физический проект системы, воплощающей данную концепцию;</a:t>
            </a:r>
          </a:p>
          <a:p>
            <a:pPr algn="just"/>
            <a:r>
              <a:rPr lang="ru-RU" sz="2000" b="1" dirty="0"/>
              <a:t>2) физический проект электрических импульсных устройств - </a:t>
            </a:r>
            <a:r>
              <a:rPr lang="ru-RU" sz="2000" b="1" dirty="0" err="1"/>
              <a:t>инфлекторных</a:t>
            </a:r>
            <a:r>
              <a:rPr lang="ru-RU" sz="2000" b="1" dirty="0"/>
              <a:t> пластин и их системы питания, работающих в режимах одноступенчатых и двухступенчатых (со скачкообразным ростом напряженности электрического поля в зазоре между пластинами) импульсов, что позволяет минимизировать </a:t>
            </a:r>
            <a:r>
              <a:rPr lang="ru-RU" sz="2000" b="1" dirty="0" err="1"/>
              <a:t>эмиттанс</a:t>
            </a:r>
            <a:r>
              <a:rPr lang="ru-RU" sz="2000" b="1" dirty="0"/>
              <a:t> накопленного пучка; </a:t>
            </a:r>
          </a:p>
          <a:p>
            <a:pPr algn="just"/>
            <a:r>
              <a:rPr lang="ru-RU" sz="2000" b="1" dirty="0"/>
              <a:t>3) физический проект канала транспортировки пучка ЛУТИ-Бустер, обеспечивающий инжекцию пучка в Бустер несколькими разработанными методами, а также сепарацию и поглощение ионов нецелевых </a:t>
            </a:r>
            <a:r>
              <a:rPr lang="ru-RU" sz="2000" b="1" dirty="0" err="1"/>
              <a:t>зарядностей</a:t>
            </a:r>
            <a:r>
              <a:rPr lang="ru-RU" sz="2000" b="1" dirty="0"/>
              <a:t>.</a:t>
            </a:r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9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b="14047"/>
          <a:stretch/>
        </p:blipFill>
        <p:spPr>
          <a:xfrm>
            <a:off x="434865" y="3957810"/>
            <a:ext cx="2536678" cy="22744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5" y="1916832"/>
            <a:ext cx="2536678" cy="1902508"/>
          </a:xfrm>
          <a:prstGeom prst="rect">
            <a:avLst/>
          </a:prstGeom>
        </p:spPr>
      </p:pic>
      <p:pic>
        <p:nvPicPr>
          <p:cNvPr id="3174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l="3719" r="17640"/>
          <a:stretch/>
        </p:blipFill>
        <p:spPr bwMode="auto">
          <a:xfrm>
            <a:off x="5576044" y="2622417"/>
            <a:ext cx="3312368" cy="271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Перевод пучка из ЛУТИ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5072062" y="879576"/>
            <a:ext cx="381635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Цель</a:t>
            </a:r>
            <a:endParaRPr lang="en-US" sz="1600" b="1" dirty="0">
              <a:latin typeface="+mn-lt"/>
            </a:endParaRPr>
          </a:p>
          <a:p>
            <a:pPr algn="just" eaLnBrk="1" hangingPunct="1">
              <a:buFontTx/>
              <a:buChar char="•"/>
              <a:defRPr/>
            </a:pPr>
            <a:r>
              <a:rPr lang="ru-RU" sz="1600" dirty="0"/>
              <a:t>накопление ионов при энергии инжекции (до 2•10</a:t>
            </a:r>
            <a:r>
              <a:rPr lang="ru-RU" sz="1600" baseline="30000" dirty="0"/>
              <a:t>9</a:t>
            </a:r>
            <a:r>
              <a:rPr lang="ru-RU" sz="1600" dirty="0"/>
              <a:t> ионов Au</a:t>
            </a:r>
            <a:r>
              <a:rPr lang="ru-RU" sz="1600" baseline="30000" dirty="0"/>
              <a:t>31</a:t>
            </a:r>
            <a:r>
              <a:rPr lang="ru-RU" sz="1600" baseline="30000" dirty="0" smtClean="0"/>
              <a:t>+</a:t>
            </a:r>
            <a:r>
              <a:rPr lang="ru-RU" sz="1600" dirty="0" smtClean="0"/>
              <a:t>)</a:t>
            </a:r>
            <a:r>
              <a:rPr lang="en-US" sz="1600" dirty="0" smtClean="0"/>
              <a:t>.</a:t>
            </a:r>
            <a:endParaRPr lang="en-US" sz="1600" dirty="0" smtClean="0">
              <a:latin typeface="+mn-lt"/>
            </a:endParaRPr>
          </a:p>
        </p:txBody>
      </p:sp>
      <p:sp>
        <p:nvSpPr>
          <p:cNvPr id="31749" name="Oval 9"/>
          <p:cNvSpPr>
            <a:spLocks noChangeArrowheads="1"/>
          </p:cNvSpPr>
          <p:nvPr/>
        </p:nvSpPr>
        <p:spPr bwMode="auto">
          <a:xfrm rot="4324507">
            <a:off x="7910350" y="4291234"/>
            <a:ext cx="1127125" cy="3905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51" name="TextBox 2"/>
          <p:cNvSpPr txBox="1">
            <a:spLocks noChangeArrowheads="1"/>
          </p:cNvSpPr>
          <p:nvPr/>
        </p:nvSpPr>
        <p:spPr bwMode="auto">
          <a:xfrm>
            <a:off x="733425" y="661313"/>
            <a:ext cx="3816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u="sng" dirty="0" smtClean="0"/>
              <a:t>Параметры пучка</a:t>
            </a:r>
            <a:endParaRPr lang="ru-RU" sz="1400" b="1" u="sng" dirty="0"/>
          </a:p>
        </p:txBody>
      </p:sp>
      <p:graphicFrame>
        <p:nvGraphicFramePr>
          <p:cNvPr id="31777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00422"/>
              </p:ext>
            </p:extLst>
          </p:nvPr>
        </p:nvGraphicFramePr>
        <p:xfrm>
          <a:off x="733425" y="969288"/>
          <a:ext cx="3838575" cy="731520"/>
        </p:xfrm>
        <a:graphic>
          <a:graphicData uri="http://schemas.openxmlformats.org/drawingml/2006/table">
            <a:tbl>
              <a:tblPr/>
              <a:tblGrid>
                <a:gridCol w="2374900"/>
                <a:gridCol w="1463675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Ионы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Au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31+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Энергия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МэВ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Магнитная жесткость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Тл*м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Электрическая жесткость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МВ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74" name="TextBox 3"/>
          <p:cNvSpPr txBox="1">
            <a:spLocks noChangeArrowheads="1"/>
          </p:cNvSpPr>
          <p:nvPr/>
        </p:nvSpPr>
        <p:spPr bwMode="auto">
          <a:xfrm>
            <a:off x="348436" y="1962364"/>
            <a:ext cx="10080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 b="1" dirty="0" smtClean="0"/>
              <a:t>ЛУТИ</a:t>
            </a:r>
            <a:endParaRPr lang="ru-RU" sz="1100" b="1" dirty="0"/>
          </a:p>
        </p:txBody>
      </p:sp>
      <p:sp>
        <p:nvSpPr>
          <p:cNvPr id="31775" name="TextBox 12"/>
          <p:cNvSpPr txBox="1">
            <a:spLocks noChangeArrowheads="1"/>
          </p:cNvSpPr>
          <p:nvPr/>
        </p:nvSpPr>
        <p:spPr bwMode="auto">
          <a:xfrm>
            <a:off x="340088" y="4053883"/>
            <a:ext cx="10080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 b="1" dirty="0" smtClean="0"/>
              <a:t>Бустер</a:t>
            </a:r>
            <a:endParaRPr lang="ru-RU" sz="1100" b="1" dirty="0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4FE4B0B1-0D60-4C08-ABFB-15D0FBC2C8AF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</a:t>
            </a:fld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073567" y="3185534"/>
            <a:ext cx="20880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/>
              <a:t>КРИОН – </a:t>
            </a:r>
            <a:r>
              <a:rPr lang="en-US" sz="1200" b="1" dirty="0" smtClean="0"/>
              <a:t>RFQ</a:t>
            </a:r>
            <a:r>
              <a:rPr lang="ru-RU" sz="1200" b="1" dirty="0" smtClean="0"/>
              <a:t> – </a:t>
            </a:r>
            <a:r>
              <a:rPr lang="en-US" sz="1200" b="1" dirty="0" smtClean="0"/>
              <a:t>IH1 – IH2</a:t>
            </a:r>
            <a:r>
              <a:rPr lang="ru-RU" sz="1200" b="1" dirty="0" smtClean="0"/>
              <a:t> </a:t>
            </a:r>
            <a:endParaRPr lang="ru-RU" sz="1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42" y="1907987"/>
            <a:ext cx="3168352" cy="1264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343" y="3957811"/>
            <a:ext cx="2472250" cy="1847454"/>
          </a:xfrm>
          <a:prstGeom prst="rect">
            <a:avLst/>
          </a:prstGeom>
        </p:spPr>
      </p:pic>
      <p:sp>
        <p:nvSpPr>
          <p:cNvPr id="18" name="Line 89"/>
          <p:cNvSpPr>
            <a:spLocks noChangeShapeType="1"/>
          </p:cNvSpPr>
          <p:nvPr/>
        </p:nvSpPr>
        <p:spPr bwMode="auto">
          <a:xfrm flipH="1" flipV="1">
            <a:off x="7116468" y="1710572"/>
            <a:ext cx="1185090" cy="224723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246441" y="5771912"/>
            <a:ext cx="20880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DFO</a:t>
            </a:r>
            <a:r>
              <a:rPr lang="ru-RU" sz="1200" b="1" dirty="0" smtClean="0"/>
              <a:t>-структура</a:t>
            </a:r>
          </a:p>
          <a:p>
            <a:pPr algn="ctr"/>
            <a:r>
              <a:rPr lang="ru-RU" sz="1200" b="1" dirty="0" smtClean="0"/>
              <a:t>4 </a:t>
            </a:r>
            <a:r>
              <a:rPr lang="ru-RU" sz="1200" b="1" dirty="0" err="1" smtClean="0"/>
              <a:t>суперпериода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3493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</a:rPr>
              <a:t>Публикации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50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528" y="654453"/>
            <a:ext cx="85102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1</a:t>
            </a:r>
            <a:r>
              <a:rPr lang="ru-RU" sz="1400" b="1" dirty="0"/>
              <a:t>. Волков В.И. и др. Концептуальный проект системы инжекции пучков тяжелых ионов в бустер ускорительного комплекса </a:t>
            </a:r>
            <a:r>
              <a:rPr lang="en-US" sz="1400" b="1" dirty="0"/>
              <a:t>NICA // </a:t>
            </a:r>
            <a:r>
              <a:rPr lang="ru-RU" sz="1400" b="1" dirty="0"/>
              <a:t>Письма в ЭЧАЯ, </a:t>
            </a:r>
            <a:r>
              <a:rPr lang="en-US" sz="1400" b="1" dirty="0"/>
              <a:t>ISSN:1814-5957, eISSN:1814-5973, </a:t>
            </a:r>
            <a:r>
              <a:rPr lang="ru-RU" sz="1400" b="1" dirty="0" err="1"/>
              <a:t>Изд:ОИЯИ</a:t>
            </a:r>
            <a:r>
              <a:rPr lang="ru-RU" sz="1400" b="1" dirty="0"/>
              <a:t>, 11, 5(189), 1045-1067, 2014.</a:t>
            </a:r>
          </a:p>
          <a:p>
            <a:pPr algn="just"/>
            <a:r>
              <a:rPr lang="ru-RU" sz="1400" b="1" dirty="0"/>
              <a:t>2. Буланов В.А. и др. Концептуальный проект системы питания отклоняющих пластин многовариантной инжекции в бустер ускорительного комплекса </a:t>
            </a:r>
            <a:r>
              <a:rPr lang="en-US" sz="1400" b="1" dirty="0"/>
              <a:t>NICA // </a:t>
            </a:r>
            <a:r>
              <a:rPr lang="ru-RU" sz="1400" b="1" dirty="0"/>
              <a:t>Письма в ЭЧАЯ, </a:t>
            </a:r>
            <a:r>
              <a:rPr lang="en-US" sz="1400" b="1" dirty="0"/>
              <a:t>ISSN:1814-5957, eISSN:1814-5973, </a:t>
            </a:r>
            <a:r>
              <a:rPr lang="ru-RU" sz="1400" b="1" dirty="0" err="1"/>
              <a:t>Изд:ОИЯИ</a:t>
            </a:r>
            <a:r>
              <a:rPr lang="ru-RU" sz="1400" b="1" dirty="0"/>
              <a:t>, 11, 5(189), 1074-1078, 2014.</a:t>
            </a:r>
          </a:p>
          <a:p>
            <a:pPr algn="just"/>
            <a:r>
              <a:rPr lang="ru-RU" sz="1400" b="1" dirty="0"/>
              <a:t>3. Бутенко А.В. и др. Каналы транспортировки, системы инжекции и вывода пучка в ускорительном комплексе </a:t>
            </a:r>
            <a:r>
              <a:rPr lang="en-US" sz="1400" b="1" dirty="0"/>
              <a:t>NICA // </a:t>
            </a:r>
            <a:r>
              <a:rPr lang="ru-RU" sz="1400" b="1" dirty="0"/>
              <a:t>Письма в ЭЧАЯ, </a:t>
            </a:r>
            <a:r>
              <a:rPr lang="en-US" sz="1400" b="1" dirty="0"/>
              <a:t>ISSN:1814-5957, eISSN:1814-5973, </a:t>
            </a:r>
            <a:r>
              <a:rPr lang="ru-RU" sz="1400" b="1" dirty="0" err="1"/>
              <a:t>Изд:ОИЯИ</a:t>
            </a:r>
            <a:r>
              <a:rPr lang="ru-RU" sz="1400" b="1" dirty="0"/>
              <a:t>, 13, 7 (205), 1507-1526, 2016.</a:t>
            </a:r>
          </a:p>
          <a:p>
            <a:pPr algn="just"/>
            <a:r>
              <a:rPr lang="ru-RU" sz="1400" b="1" dirty="0"/>
              <a:t>4. В.В. </a:t>
            </a:r>
            <a:r>
              <a:rPr lang="ru-RU" sz="1400" b="1" dirty="0" err="1"/>
              <a:t>Косухин</a:t>
            </a:r>
            <a:r>
              <a:rPr lang="ru-RU" sz="1400" b="1" dirty="0"/>
              <a:t>, А.И. Сидоров, А.В. Тузиков, В.С. Швецов. Модуль устройств для инжекции пучка в Бустер ускорительного комплекса </a:t>
            </a:r>
            <a:r>
              <a:rPr lang="en-US" sz="1400" b="1" dirty="0"/>
              <a:t>NICA // </a:t>
            </a:r>
            <a:r>
              <a:rPr lang="ru-RU" sz="1400" b="1" dirty="0"/>
              <a:t>Письма в ЭЧАЯ, </a:t>
            </a:r>
            <a:r>
              <a:rPr lang="en-US" sz="1400" b="1" dirty="0"/>
              <a:t>ISSN:1814-5957, </a:t>
            </a:r>
            <a:r>
              <a:rPr lang="ru-RU" sz="1400" b="1" dirty="0" err="1"/>
              <a:t>Изд:ОИЯИ</a:t>
            </a:r>
            <a:r>
              <a:rPr lang="ru-RU" sz="1400" b="1" dirty="0"/>
              <a:t>, Россия, Дубна, 15, 7, 887-891, 2018.</a:t>
            </a:r>
          </a:p>
          <a:p>
            <a:pPr algn="just"/>
            <a:r>
              <a:rPr lang="ru-RU" sz="1400" b="1" dirty="0"/>
              <a:t>5. В.В. </a:t>
            </a:r>
            <a:r>
              <a:rPr lang="ru-RU" sz="1400" b="1" dirty="0" err="1"/>
              <a:t>Косухин</a:t>
            </a:r>
            <a:r>
              <a:rPr lang="ru-RU" sz="1400" b="1" dirty="0"/>
              <a:t> и др. Вакуумная система модуля устройств для инжекции пучка в бустер ускорительного комплекса </a:t>
            </a:r>
            <a:r>
              <a:rPr lang="en-US" sz="1400" b="1" dirty="0"/>
              <a:t>NICA // </a:t>
            </a:r>
            <a:r>
              <a:rPr lang="ru-RU" sz="1400" b="1" dirty="0"/>
              <a:t>Письма в ЭЧАЯ, </a:t>
            </a:r>
            <a:r>
              <a:rPr lang="en-US" sz="1400" b="1" dirty="0"/>
              <a:t>ISSN:1814-5957, </a:t>
            </a:r>
            <a:r>
              <a:rPr lang="ru-RU" sz="1400" b="1" dirty="0" err="1"/>
              <a:t>Изд:ОИЯИ</a:t>
            </a:r>
            <a:r>
              <a:rPr lang="ru-RU" sz="1400" b="1" dirty="0"/>
              <a:t>, Россия, Дубна, 15, 7, 807-810, 2018.</a:t>
            </a:r>
          </a:p>
          <a:p>
            <a:pPr algn="just"/>
            <a:r>
              <a:rPr lang="ru-RU" sz="1400" b="1" dirty="0"/>
              <a:t>6. Бутенко А.В. и др. Вакуумные условия и время жизни пучка однозарядных ионов гелия в Бустере </a:t>
            </a:r>
            <a:r>
              <a:rPr lang="en-US" sz="1400" b="1" dirty="0"/>
              <a:t>NICA (</a:t>
            </a:r>
            <a:r>
              <a:rPr lang="ru-RU" sz="1400" b="1" dirty="0"/>
              <a:t>Первый сеанс) // Письма в ЖЭТФ, том 113, </a:t>
            </a:r>
            <a:r>
              <a:rPr lang="ru-RU" sz="1400" b="1" dirty="0" err="1"/>
              <a:t>вып</a:t>
            </a:r>
            <a:r>
              <a:rPr lang="ru-RU" sz="1400" b="1" dirty="0"/>
              <a:t>. 12, с. 784 – 788, 2021.</a:t>
            </a:r>
          </a:p>
          <a:p>
            <a:pPr algn="just"/>
            <a:r>
              <a:rPr lang="ru-RU" sz="1400" b="1" dirty="0" smtClean="0"/>
              <a:t>7</a:t>
            </a:r>
            <a:r>
              <a:rPr lang="ru-RU" sz="1400" b="1" dirty="0"/>
              <a:t>. </a:t>
            </a:r>
            <a:r>
              <a:rPr lang="en-US" sz="1400" b="1" dirty="0"/>
              <a:t>A. </a:t>
            </a:r>
            <a:r>
              <a:rPr lang="en-US" sz="1400" b="1" dirty="0" err="1"/>
              <a:t>Valkovich</a:t>
            </a:r>
            <a:r>
              <a:rPr lang="en-US" sz="1400" b="1" dirty="0"/>
              <a:t> et al. Progress in NICA booster design // Proceedings of </a:t>
            </a:r>
            <a:r>
              <a:rPr lang="en-US" sz="1400" b="1" dirty="0" err="1"/>
              <a:t>RuPAC</a:t>
            </a:r>
            <a:r>
              <a:rPr lang="en-US" sz="1400" b="1" dirty="0"/>
              <a:t> 2012, 2012.</a:t>
            </a:r>
          </a:p>
          <a:p>
            <a:pPr algn="just"/>
            <a:r>
              <a:rPr lang="en-US" sz="1400" b="1" dirty="0"/>
              <a:t>8. </a:t>
            </a:r>
            <a:r>
              <a:rPr lang="ru-RU" sz="1400" b="1" dirty="0" err="1"/>
              <a:t>Аверичев</a:t>
            </a:r>
            <a:r>
              <a:rPr lang="ru-RU" sz="1400" b="1" dirty="0"/>
              <a:t> А.С. и др. Технический проект ускорительного комплекса </a:t>
            </a:r>
            <a:r>
              <a:rPr lang="en-US" sz="1400" b="1" dirty="0"/>
              <a:t>NICA // </a:t>
            </a:r>
            <a:r>
              <a:rPr lang="ru-RU" sz="1400" b="1" dirty="0"/>
              <a:t>Издательский отдел Объединённого института ядерных исследований, Дубна, 2015.</a:t>
            </a:r>
          </a:p>
          <a:p>
            <a:pPr algn="just"/>
            <a:r>
              <a:rPr lang="ru-RU" sz="1400" b="1" dirty="0"/>
              <a:t>9. </a:t>
            </a:r>
            <a:r>
              <a:rPr lang="en-US" sz="1400" b="1" dirty="0"/>
              <a:t>A. </a:t>
            </a:r>
            <a:r>
              <a:rPr lang="en-US" sz="1400" b="1" dirty="0" err="1"/>
              <a:t>Tuzikov</a:t>
            </a:r>
            <a:r>
              <a:rPr lang="en-US" sz="1400" b="1" dirty="0"/>
              <a:t> et al. Booster synchrotron at NICA accelerator complex // Proceedings of </a:t>
            </a:r>
            <a:r>
              <a:rPr lang="en-US" sz="1400" b="1" dirty="0" err="1"/>
              <a:t>RuPAC</a:t>
            </a:r>
            <a:r>
              <a:rPr lang="en-US" sz="1400" b="1" dirty="0"/>
              <a:t> 2016, 2016.</a:t>
            </a:r>
          </a:p>
          <a:p>
            <a:pPr algn="just"/>
            <a:r>
              <a:rPr lang="en-US" sz="1400" b="1" dirty="0"/>
              <a:t>10. A. </a:t>
            </a:r>
            <a:r>
              <a:rPr lang="en-US" sz="1400" b="1" dirty="0" err="1"/>
              <a:t>Tuzikov</a:t>
            </a:r>
            <a:r>
              <a:rPr lang="en-US" sz="1400" b="1" dirty="0"/>
              <a:t> et al. Beam transfer from heavy-ion linear accelerator HILAC into Booster of NICA accelerator complex // Proceedings of </a:t>
            </a:r>
            <a:r>
              <a:rPr lang="en-US" sz="1400" b="1" dirty="0" err="1"/>
              <a:t>RuPAC</a:t>
            </a:r>
            <a:r>
              <a:rPr lang="en-US" sz="1400" b="1" dirty="0"/>
              <a:t> 2016, 2016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98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</a:rPr>
              <a:t>Публикации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51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528" y="654453"/>
            <a:ext cx="851024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11</a:t>
            </a:r>
            <a:r>
              <a:rPr lang="en-US" sz="1400" b="1" dirty="0"/>
              <a:t>. E. </a:t>
            </a:r>
            <a:r>
              <a:rPr lang="en-US" sz="1400" b="1" dirty="0" err="1"/>
              <a:t>Syresin</a:t>
            </a:r>
            <a:r>
              <a:rPr lang="en-US" sz="1400" b="1" dirty="0"/>
              <a:t> et al. Status of accelerator complex NICA // Proceedings of </a:t>
            </a:r>
            <a:r>
              <a:rPr lang="en-US" sz="1400" b="1" dirty="0" err="1"/>
              <a:t>RuPAC</a:t>
            </a:r>
            <a:r>
              <a:rPr lang="en-US" sz="1400" b="1" dirty="0"/>
              <a:t> 2018, 2018.</a:t>
            </a:r>
          </a:p>
          <a:p>
            <a:pPr algn="just"/>
            <a:r>
              <a:rPr lang="en-US" sz="1400" b="1" dirty="0"/>
              <a:t>12. A. </a:t>
            </a:r>
            <a:r>
              <a:rPr lang="en-US" sz="1400" b="1" dirty="0" err="1"/>
              <a:t>Tuzikov</a:t>
            </a:r>
            <a:r>
              <a:rPr lang="en-US" sz="1400" b="1" dirty="0"/>
              <a:t> et al. Heavy ion injection chain of NICA Collider // Proceedings of </a:t>
            </a:r>
            <a:r>
              <a:rPr lang="en-US" sz="1400" b="1" dirty="0" err="1"/>
              <a:t>RuPAC</a:t>
            </a:r>
            <a:r>
              <a:rPr lang="en-US" sz="1400" b="1" dirty="0"/>
              <a:t> 2018, 2018.</a:t>
            </a:r>
          </a:p>
          <a:p>
            <a:pPr algn="just"/>
            <a:r>
              <a:rPr lang="en-US" sz="1400" b="1" dirty="0"/>
              <a:t>13. A. </a:t>
            </a:r>
            <a:r>
              <a:rPr lang="en-US" sz="1400" b="1" dirty="0" err="1"/>
              <a:t>Bogatov</a:t>
            </a:r>
            <a:r>
              <a:rPr lang="en-US" sz="1400" b="1" dirty="0"/>
              <a:t> et al. HILAC-Booster Transport Channel: the Magnetic Elements Power Supply and Beam Profile Measurements // AIP Conference Proceedings, </a:t>
            </a:r>
            <a:r>
              <a:rPr lang="ru-RU" sz="1400" b="1" dirty="0" err="1"/>
              <a:t>Изд</a:t>
            </a:r>
            <a:r>
              <a:rPr lang="ru-RU" sz="1400" b="1" dirty="0"/>
              <a:t>:</a:t>
            </a:r>
            <a:r>
              <a:rPr lang="en-US" sz="1400" b="1" dirty="0"/>
              <a:t>AIP Publishing, 2163, 080002, 1-5, 2019.</a:t>
            </a:r>
          </a:p>
          <a:p>
            <a:pPr algn="just"/>
            <a:r>
              <a:rPr lang="en-US" sz="1400" b="1" dirty="0"/>
              <a:t>14. A. </a:t>
            </a:r>
            <a:r>
              <a:rPr lang="en-US" sz="1400" b="1" dirty="0" err="1"/>
              <a:t>Butenko</a:t>
            </a:r>
            <a:r>
              <a:rPr lang="en-US" sz="1400" b="1" dirty="0"/>
              <a:t> et al. First experiments with accelerated ion beams in the Booster of the NICA accelerator complex // Proceedings of IPAC 2021, 2021.</a:t>
            </a:r>
          </a:p>
          <a:p>
            <a:pPr algn="just"/>
            <a:r>
              <a:rPr lang="en-US" sz="1400" b="1" dirty="0"/>
              <a:t>15. V. </a:t>
            </a:r>
            <a:r>
              <a:rPr lang="en-US" sz="1400" b="1" dirty="0" err="1"/>
              <a:t>Akimov</a:t>
            </a:r>
            <a:r>
              <a:rPr lang="en-US" sz="1400" b="1" dirty="0"/>
              <a:t> et al. Acceleration of He+ beams for injection into NICA Booster during its first run // Proceedings of IPAC 2021, 2021.</a:t>
            </a:r>
          </a:p>
          <a:p>
            <a:pPr algn="just"/>
            <a:r>
              <a:rPr lang="en-US" sz="1400" b="1" dirty="0"/>
              <a:t>16. A. </a:t>
            </a:r>
            <a:r>
              <a:rPr lang="en-US" sz="1400" b="1" dirty="0" err="1"/>
              <a:t>Butenko</a:t>
            </a:r>
            <a:r>
              <a:rPr lang="en-US" sz="1400" b="1" dirty="0"/>
              <a:t> et al. The NICA complex injection facility // Proceedings of </a:t>
            </a:r>
            <a:r>
              <a:rPr lang="en-US" sz="1400" b="1" dirty="0" err="1"/>
              <a:t>RuPAC</a:t>
            </a:r>
            <a:r>
              <a:rPr lang="en-US" sz="1400" b="1" dirty="0"/>
              <a:t> 2021, 2021.</a:t>
            </a:r>
          </a:p>
          <a:p>
            <a:pPr algn="just"/>
            <a:r>
              <a:rPr lang="en-US" sz="1400" b="1" dirty="0"/>
              <a:t>17. A. </a:t>
            </a:r>
            <a:r>
              <a:rPr lang="en-US" sz="1400" b="1" dirty="0" err="1"/>
              <a:t>Tuzikov</a:t>
            </a:r>
            <a:r>
              <a:rPr lang="en-US" sz="1400" b="1" dirty="0"/>
              <a:t> et al. Beam transfer systems of NICA facility: from HILAC to Booster // Proceedings of </a:t>
            </a:r>
            <a:r>
              <a:rPr lang="en-US" sz="1400" b="1" dirty="0" err="1"/>
              <a:t>RuPAC</a:t>
            </a:r>
            <a:r>
              <a:rPr lang="en-US" sz="1400" b="1" dirty="0"/>
              <a:t> 2021, 2021.</a:t>
            </a:r>
          </a:p>
          <a:p>
            <a:pPr algn="just"/>
            <a:r>
              <a:rPr lang="en-US" sz="1400" b="1" dirty="0"/>
              <a:t>18. V. </a:t>
            </a:r>
            <a:r>
              <a:rPr lang="en-US" sz="1400" b="1" dirty="0" err="1"/>
              <a:t>Akimov</a:t>
            </a:r>
            <a:r>
              <a:rPr lang="en-US" sz="1400" b="1" dirty="0"/>
              <a:t> et al. Acceleration the beams of He+ and Fe14+ ions by HILAC and its injection into NICA Booster in its second run // Proceedings of </a:t>
            </a:r>
            <a:r>
              <a:rPr lang="en-US" sz="1400" b="1" dirty="0" err="1"/>
              <a:t>RuPAC</a:t>
            </a:r>
            <a:r>
              <a:rPr lang="en-US" sz="1400" b="1" dirty="0"/>
              <a:t> 2021, 2021.</a:t>
            </a:r>
          </a:p>
          <a:p>
            <a:pPr algn="just"/>
            <a:r>
              <a:rPr lang="en-US" sz="1400" b="1" dirty="0"/>
              <a:t>19. E. </a:t>
            </a:r>
            <a:r>
              <a:rPr lang="en-US" sz="1400" b="1" dirty="0" err="1"/>
              <a:t>Syresin</a:t>
            </a:r>
            <a:r>
              <a:rPr lang="en-US" sz="1400" b="1" dirty="0"/>
              <a:t> et al. NICA ion collider at JINR // Proceedings of </a:t>
            </a:r>
            <a:r>
              <a:rPr lang="en-US" sz="1400" b="1" dirty="0" err="1"/>
              <a:t>RuPAC</a:t>
            </a:r>
            <a:r>
              <a:rPr lang="en-US" sz="1400" b="1" dirty="0"/>
              <a:t> 2021, 2021.</a:t>
            </a:r>
          </a:p>
          <a:p>
            <a:pPr algn="just"/>
            <a:r>
              <a:rPr lang="en-US" sz="1400" b="1" dirty="0"/>
              <a:t>20. E. </a:t>
            </a:r>
            <a:r>
              <a:rPr lang="en-US" sz="1400" b="1" dirty="0" err="1"/>
              <a:t>Syresin</a:t>
            </a:r>
            <a:r>
              <a:rPr lang="en-US" sz="1400" b="1" dirty="0"/>
              <a:t> et al. NICA ion collider and plans of its first operations // Proceedings of IPAC 2022, 2022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87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Times New Roman" pitchFamily="18" charset="0"/>
              </a:rPr>
              <a:t>Апробация работы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52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528" y="654453"/>
            <a:ext cx="85102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Основные результаты диссертации докладывались и обсуждались на Международных конференциях по ускорителям заряженных частиц IPAC, Всероссийских конференциях по ускорителям заряженных частиц </a:t>
            </a:r>
            <a:r>
              <a:rPr lang="ru-RU" sz="2000" b="1" dirty="0" err="1"/>
              <a:t>RuPAC</a:t>
            </a:r>
            <a:r>
              <a:rPr lang="ru-RU" sz="2000" b="1" dirty="0"/>
              <a:t>, Международных семинарах по проблемам ускорителей заряженных частиц памяти В.П. Саранцева, международной сессии-конференции Секции ядерной физики ОФН РАН "Физика фундаментальных взаимодействий", международных семинарах «</a:t>
            </a:r>
            <a:r>
              <a:rPr lang="ru-RU" sz="2000" b="1" dirty="0" err="1"/>
              <a:t>The</a:t>
            </a:r>
            <a:r>
              <a:rPr lang="ru-RU" sz="2000" b="1" dirty="0"/>
              <a:t> </a:t>
            </a:r>
            <a:r>
              <a:rPr lang="ru-RU" sz="2000" b="1" dirty="0" err="1"/>
              <a:t>International</a:t>
            </a:r>
            <a:r>
              <a:rPr lang="ru-RU" sz="2000" b="1" dirty="0"/>
              <a:t> </a:t>
            </a:r>
            <a:r>
              <a:rPr lang="ru-RU" sz="2000" b="1" dirty="0" err="1"/>
              <a:t>Workshop</a:t>
            </a:r>
            <a:r>
              <a:rPr lang="ru-RU" sz="2000" b="1" dirty="0"/>
              <a:t> “NICA </a:t>
            </a:r>
            <a:r>
              <a:rPr lang="ru-RU" sz="2000" b="1" dirty="0" err="1"/>
              <a:t>Accelerating</a:t>
            </a:r>
            <a:r>
              <a:rPr lang="ru-RU" sz="2000" b="1" dirty="0"/>
              <a:t> </a:t>
            </a:r>
            <a:r>
              <a:rPr lang="ru-RU" sz="2000" b="1" dirty="0" err="1"/>
              <a:t>Complex</a:t>
            </a:r>
            <a:r>
              <a:rPr lang="ru-RU" sz="2000" b="1" dirty="0"/>
              <a:t>: </a:t>
            </a:r>
            <a:r>
              <a:rPr lang="ru-RU" sz="2000" b="1" dirty="0" err="1"/>
              <a:t>Problems</a:t>
            </a:r>
            <a:r>
              <a:rPr lang="ru-RU" sz="2000" b="1" dirty="0"/>
              <a:t> </a:t>
            </a:r>
            <a:r>
              <a:rPr lang="ru-RU" sz="2000" b="1" dirty="0" err="1"/>
              <a:t>and</a:t>
            </a:r>
            <a:r>
              <a:rPr lang="ru-RU" sz="2000" b="1" dirty="0"/>
              <a:t> </a:t>
            </a:r>
            <a:r>
              <a:rPr lang="ru-RU" sz="2000" b="1" dirty="0" err="1"/>
              <a:t>Solutions</a:t>
            </a:r>
            <a:r>
              <a:rPr lang="ru-RU" sz="2000" b="1" dirty="0"/>
              <a:t>”, Международных научных конференциях молодых ученых и специалистов ОИЯИ, научных семинарах в ОИЯИ и рабочих совещаниях </a:t>
            </a:r>
            <a:r>
              <a:rPr lang="ru-RU" sz="2000" b="1" dirty="0" err="1"/>
              <a:t>Machine</a:t>
            </a:r>
            <a:r>
              <a:rPr lang="ru-RU" sz="2000" b="1" dirty="0"/>
              <a:t> </a:t>
            </a:r>
            <a:r>
              <a:rPr lang="ru-RU" sz="2000" b="1" dirty="0" err="1"/>
              <a:t>Advisory</a:t>
            </a:r>
            <a:r>
              <a:rPr lang="ru-RU" sz="2000" b="1" dirty="0"/>
              <a:t> </a:t>
            </a:r>
            <a:r>
              <a:rPr lang="ru-RU" sz="2000" b="1" dirty="0" err="1"/>
              <a:t>Committee</a:t>
            </a:r>
            <a:r>
              <a:rPr lang="ru-RU" sz="2000" b="1" dirty="0"/>
              <a:t> проекта NICA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16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996950" y="2971800"/>
            <a:ext cx="7607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</a:rPr>
              <a:t>СПАСИБО ЗА ВНИМАНИЕ</a:t>
            </a:r>
            <a:endParaRPr lang="ru-RU" sz="3200" dirty="0">
              <a:latin typeface="Times New Roman" pitchFamily="18" charset="0"/>
            </a:endParaRPr>
          </a:p>
        </p:txBody>
      </p:sp>
      <p:pic>
        <p:nvPicPr>
          <p:cNvPr id="59395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54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1189658" y="579711"/>
            <a:ext cx="6910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err="1" smtClean="0"/>
              <a:t>Двухоборотная</a:t>
            </a:r>
            <a:r>
              <a:rPr lang="ru-RU" b="1" u="sng" dirty="0" smtClean="0"/>
              <a:t> инжекция с помощью ИП2 и ИП3</a:t>
            </a:r>
            <a:endParaRPr lang="ru-RU" b="1" u="sng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9" r="2055" b="25175"/>
          <a:stretch/>
        </p:blipFill>
        <p:spPr>
          <a:xfrm>
            <a:off x="757164" y="1124744"/>
            <a:ext cx="777572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Инжектор тяжелых ионов</a:t>
            </a: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1001" y="620688"/>
            <a:ext cx="85344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КРИОН </a:t>
            </a:r>
            <a:r>
              <a:rPr lang="ru-RU" sz="1600" dirty="0" smtClean="0"/>
              <a:t>– широкий зарядовый спектр ионного пучка, зависимость </a:t>
            </a:r>
            <a:r>
              <a:rPr lang="ru-RU" sz="1600" dirty="0" err="1" smtClean="0"/>
              <a:t>эмиттанса</a:t>
            </a:r>
            <a:r>
              <a:rPr lang="ru-RU" sz="1600" dirty="0" smtClean="0"/>
              <a:t> пучка от длительности вывода ионов.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ЛУТИ, каналы транспортировки пучков низких и средних энергий – рост </a:t>
            </a:r>
            <a:r>
              <a:rPr lang="ru-RU" sz="1600" dirty="0" err="1" smtClean="0"/>
              <a:t>эмиттанса</a:t>
            </a:r>
            <a:r>
              <a:rPr lang="ru-RU" sz="1600" dirty="0" smtClean="0"/>
              <a:t> и потери вследствие эффектов пространственного заряда</a:t>
            </a:r>
            <a:r>
              <a:rPr lang="en-US" sz="1600" dirty="0" smtClean="0"/>
              <a:t>, </a:t>
            </a:r>
            <a:r>
              <a:rPr lang="ru-RU" sz="1600" dirty="0" smtClean="0"/>
              <a:t>несколько </a:t>
            </a:r>
            <a:r>
              <a:rPr lang="ru-RU" sz="1600" dirty="0" err="1" smtClean="0"/>
              <a:t>зарядностей</a:t>
            </a:r>
            <a:r>
              <a:rPr lang="ru-RU" sz="1600" dirty="0" smtClean="0"/>
              <a:t> ионов на выходе</a:t>
            </a:r>
            <a:endParaRPr lang="ru-RU" sz="1600" dirty="0"/>
          </a:p>
        </p:txBody>
      </p:sp>
      <p:pic>
        <p:nvPicPr>
          <p:cNvPr id="8" name="image29.pn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35" t="35391" r="43147" b="13584"/>
          <a:stretch/>
        </p:blipFill>
        <p:spPr bwMode="auto">
          <a:xfrm>
            <a:off x="662320" y="3824771"/>
            <a:ext cx="2600914" cy="2465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 rot="2572867">
            <a:off x="881305" y="4679360"/>
            <a:ext cx="1855759" cy="3905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424" y="3824772"/>
            <a:ext cx="4111352" cy="2587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Line 89"/>
          <p:cNvSpPr>
            <a:spLocks noChangeShapeType="1"/>
          </p:cNvSpPr>
          <p:nvPr/>
        </p:nvSpPr>
        <p:spPr bwMode="auto">
          <a:xfrm flipV="1">
            <a:off x="2843808" y="5081846"/>
            <a:ext cx="1566616" cy="528806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2033259"/>
            <a:ext cx="6135587" cy="1656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Line 89"/>
          <p:cNvSpPr>
            <a:spLocks noChangeShapeType="1"/>
          </p:cNvSpPr>
          <p:nvPr/>
        </p:nvSpPr>
        <p:spPr bwMode="auto">
          <a:xfrm flipV="1">
            <a:off x="2048796" y="3573015"/>
            <a:ext cx="573181" cy="121492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7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</a:rPr>
              <a:t>Бустерный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 синхротрон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316980" y="620688"/>
            <a:ext cx="284343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Структурные функции</a:t>
            </a:r>
            <a:endParaRPr lang="ru-RU" b="1" u="sng" dirty="0"/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957139" y="3298416"/>
            <a:ext cx="356351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Огибающие пучка</a:t>
            </a:r>
            <a:endParaRPr lang="ru-RU" b="1" u="sng" dirty="0"/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6112744" y="629557"/>
            <a:ext cx="3059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Бетатронные частоты</a:t>
            </a:r>
            <a:endParaRPr lang="ru-RU" b="1" u="sng" dirty="0"/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563" y="3658515"/>
            <a:ext cx="3510644" cy="2294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705" y="977536"/>
            <a:ext cx="2673985" cy="2238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7" y="3653900"/>
            <a:ext cx="4246738" cy="22893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54" y="968827"/>
            <a:ext cx="2306436" cy="2230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47"/>
          <p:cNvSpPr>
            <a:spLocks noChangeArrowheads="1"/>
          </p:cNvSpPr>
          <p:nvPr/>
        </p:nvSpPr>
        <p:spPr bwMode="auto">
          <a:xfrm>
            <a:off x="3124920" y="625684"/>
            <a:ext cx="3059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Цикл МП</a:t>
            </a:r>
            <a:endParaRPr lang="ru-RU" b="1" u="sng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12" y="1025022"/>
            <a:ext cx="2985192" cy="196895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1710121" y="6028566"/>
            <a:ext cx="60383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Горизонтальный </a:t>
            </a:r>
            <a:r>
              <a:rPr lang="ru-RU" sz="1600" b="1" dirty="0" err="1" smtClean="0"/>
              <a:t>адмиттанс</a:t>
            </a:r>
            <a:r>
              <a:rPr lang="ru-RU" sz="1600" b="1" dirty="0" smtClean="0"/>
              <a:t> </a:t>
            </a:r>
            <a:r>
              <a:rPr lang="en-US" sz="1600" b="1" dirty="0" smtClean="0"/>
              <a:t>– </a:t>
            </a:r>
            <a:r>
              <a:rPr lang="ru-RU" sz="1600" b="1" dirty="0" smtClean="0"/>
              <a:t>150</a:t>
            </a:r>
            <a:r>
              <a:rPr lang="en-US" sz="1600" b="1" dirty="0" smtClean="0"/>
              <a:t> </a:t>
            </a:r>
            <a:r>
              <a:rPr lang="el-GR" sz="1600" b="1" dirty="0" smtClean="0"/>
              <a:t>π·</a:t>
            </a:r>
            <a:r>
              <a:rPr lang="ru-RU" sz="1600" b="1" dirty="0" smtClean="0"/>
              <a:t>мм</a:t>
            </a:r>
            <a:r>
              <a:rPr lang="el-GR" sz="1600" b="1" dirty="0" smtClean="0"/>
              <a:t>·</a:t>
            </a:r>
            <a:r>
              <a:rPr lang="ru-RU" sz="1600" b="1" dirty="0" smtClean="0"/>
              <a:t>мрад</a:t>
            </a:r>
          </a:p>
          <a:p>
            <a:pPr algn="ctr"/>
            <a:r>
              <a:rPr lang="ru-RU" sz="1600" b="1" dirty="0" smtClean="0"/>
              <a:t>Вертикальный </a:t>
            </a:r>
            <a:r>
              <a:rPr lang="ru-RU" sz="1600" b="1" dirty="0" err="1" smtClean="0"/>
              <a:t>адмиттанс</a:t>
            </a:r>
            <a:r>
              <a:rPr lang="ru-RU" sz="1600" b="1" dirty="0" smtClean="0"/>
              <a:t> </a:t>
            </a:r>
            <a:r>
              <a:rPr lang="en-US" sz="1600" b="1" dirty="0"/>
              <a:t>– </a:t>
            </a:r>
            <a:r>
              <a:rPr lang="ru-RU" sz="1600" b="1" dirty="0" smtClean="0"/>
              <a:t>5</a:t>
            </a:r>
            <a:r>
              <a:rPr lang="en-US" sz="1600" b="1" dirty="0" smtClean="0"/>
              <a:t>8 </a:t>
            </a:r>
            <a:r>
              <a:rPr lang="el-GR" sz="1600" b="1" dirty="0" smtClean="0"/>
              <a:t>π·</a:t>
            </a:r>
            <a:r>
              <a:rPr lang="ru-RU" sz="1600" b="1" dirty="0" smtClean="0"/>
              <a:t>мм</a:t>
            </a:r>
            <a:r>
              <a:rPr lang="el-GR" sz="1600" b="1" dirty="0" smtClean="0"/>
              <a:t>·</a:t>
            </a:r>
            <a:r>
              <a:rPr lang="ru-RU" sz="1600" b="1" dirty="0" smtClean="0"/>
              <a:t>мрад</a:t>
            </a:r>
            <a:endParaRPr lang="ru-RU" sz="1600" b="1" dirty="0"/>
          </a:p>
          <a:p>
            <a:pPr algn="ctr"/>
            <a:r>
              <a:rPr lang="ru-RU" sz="1600" b="1" dirty="0" smtClean="0"/>
              <a:t>Продольный </a:t>
            </a:r>
            <a:r>
              <a:rPr lang="ru-RU" sz="1600" b="1" dirty="0" err="1" smtClean="0"/>
              <a:t>аксептанс</a:t>
            </a:r>
            <a:r>
              <a:rPr lang="ru-RU" sz="1600" b="1" dirty="0" smtClean="0"/>
              <a:t> при инжекции – 1,5∙10</a:t>
            </a:r>
            <a:r>
              <a:rPr lang="ru-RU" sz="1600" b="1" baseline="30000" dirty="0" smtClean="0"/>
              <a:t>-3</a:t>
            </a:r>
            <a:endParaRPr lang="en-US" sz="1600" b="1" baseline="30000" dirty="0"/>
          </a:p>
        </p:txBody>
      </p:sp>
      <p:sp>
        <p:nvSpPr>
          <p:cNvPr id="24" name="Rectangle 47"/>
          <p:cNvSpPr>
            <a:spLocks noChangeArrowheads="1"/>
          </p:cNvSpPr>
          <p:nvPr/>
        </p:nvSpPr>
        <p:spPr bwMode="auto">
          <a:xfrm>
            <a:off x="5139977" y="3290350"/>
            <a:ext cx="347423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Горизонтальный </a:t>
            </a:r>
            <a:r>
              <a:rPr lang="ru-RU" b="1" u="sng" dirty="0" err="1" smtClean="0"/>
              <a:t>адмиттанс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6599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Постановка задачи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1000" y="572500"/>
            <a:ext cx="8535988" cy="3046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Факторы, снижающие интенсивность пучка в Бустере</a:t>
            </a:r>
            <a:endParaRPr lang="ru-RU" sz="1600" b="1" dirty="0">
              <a:latin typeface="+mn-lt"/>
            </a:endParaRPr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algn="just" eaLnBrk="1" hangingPunct="1">
              <a:buFontTx/>
              <a:buChar char="•"/>
              <a:defRPr/>
            </a:pPr>
            <a:r>
              <a:rPr lang="ru-RU" sz="1600" dirty="0"/>
              <a:t>ограничения на ток пучка ионов целевой </a:t>
            </a:r>
            <a:r>
              <a:rPr lang="ru-RU" sz="1600" dirty="0" err="1"/>
              <a:t>зарядности</a:t>
            </a:r>
            <a:r>
              <a:rPr lang="ru-RU" sz="1600" dirty="0"/>
              <a:t> на выходе источника КРИОН и в канале транспортировки пучков низких энергий, обусловленные широким зарядовым спектром многокомпонентного пучка тяжелых ионов и эффектами пространственного </a:t>
            </a:r>
            <a:r>
              <a:rPr lang="ru-RU" sz="1600" dirty="0" smtClean="0"/>
              <a:t>заряда;</a:t>
            </a:r>
            <a:endParaRPr lang="ru-RU" sz="1600" dirty="0"/>
          </a:p>
          <a:p>
            <a:pPr algn="just" eaLnBrk="1" hangingPunct="1">
              <a:buFontTx/>
              <a:buChar char="•"/>
              <a:defRPr/>
            </a:pPr>
            <a:r>
              <a:rPr lang="ru-RU" sz="1600" dirty="0"/>
              <a:t>ограничения на характеристики пучка, инжектированного и накопленного в </a:t>
            </a:r>
            <a:r>
              <a:rPr lang="ru-RU" sz="1600" dirty="0" smtClean="0"/>
              <a:t>Бустере:</a:t>
            </a:r>
          </a:p>
          <a:p>
            <a:pPr indent="0" algn="just" eaLnBrk="1" hangingPunct="1">
              <a:defRPr/>
            </a:pPr>
            <a:r>
              <a:rPr lang="ru-RU" sz="1600" dirty="0"/>
              <a:t>1. Интенсивность пучка не менее 2∙10</a:t>
            </a:r>
            <a:r>
              <a:rPr lang="ru-RU" sz="1600" baseline="30000" dirty="0"/>
              <a:t>9</a:t>
            </a:r>
            <a:r>
              <a:rPr lang="ru-RU" sz="1600" dirty="0"/>
              <a:t> ионов.</a:t>
            </a:r>
          </a:p>
          <a:p>
            <a:pPr indent="0" algn="just" eaLnBrk="1" hangingPunct="1">
              <a:defRPr/>
            </a:pPr>
            <a:r>
              <a:rPr lang="ru-RU" sz="1600" dirty="0"/>
              <a:t>2. Продольный импульсный разброс менее 1,5∙10</a:t>
            </a:r>
            <a:r>
              <a:rPr lang="ru-RU" sz="1600" baseline="30000" dirty="0"/>
              <a:t>-3</a:t>
            </a:r>
            <a:r>
              <a:rPr lang="ru-RU" sz="1600" dirty="0"/>
              <a:t>.</a:t>
            </a:r>
          </a:p>
          <a:p>
            <a:pPr indent="0" algn="just" eaLnBrk="1" hangingPunct="1">
              <a:defRPr/>
            </a:pPr>
            <a:r>
              <a:rPr lang="ru-RU" sz="1600" dirty="0"/>
              <a:t>3. Максимальные горизонтальные и вертикальные инварианты бетатронных колебаний ионов не превышают значений </a:t>
            </a:r>
            <a:r>
              <a:rPr lang="ru-RU" sz="1600" dirty="0" smtClean="0"/>
              <a:t>150 </a:t>
            </a:r>
            <a:r>
              <a:rPr lang="ru-RU" sz="1600" dirty="0"/>
              <a:t>π∙</a:t>
            </a:r>
            <a:r>
              <a:rPr lang="ru-RU" sz="1600" dirty="0" err="1"/>
              <a:t>мм•мрад</a:t>
            </a:r>
            <a:r>
              <a:rPr lang="ru-RU" sz="1600" dirty="0"/>
              <a:t> и 58 π∙</a:t>
            </a:r>
            <a:r>
              <a:rPr lang="ru-RU" sz="1600" dirty="0" err="1"/>
              <a:t>мм•мрад</a:t>
            </a:r>
            <a:r>
              <a:rPr lang="ru-RU" sz="1600" dirty="0"/>
              <a:t> соответственно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2370" y="3617016"/>
            <a:ext cx="8535988" cy="2800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just" eaLnBrk="1" hangingPunct="1">
              <a:defRPr/>
            </a:pPr>
            <a:r>
              <a:rPr lang="ru-RU" sz="1600" b="1" dirty="0" smtClean="0">
                <a:latin typeface="+mn-lt"/>
              </a:rPr>
              <a:t>Задача: разработать проект системы инжекции пучка в Бустер и канала транспортировки пучка ЛУТИ-Бустер, позволяющих</a:t>
            </a:r>
            <a:endParaRPr lang="ru-RU" sz="1600" b="1" dirty="0">
              <a:latin typeface="+mn-lt"/>
            </a:endParaRPr>
          </a:p>
          <a:p>
            <a:pPr algn="just" eaLnBrk="1" hangingPunct="1">
              <a:buFontTx/>
              <a:buChar char="•"/>
              <a:defRPr/>
            </a:pPr>
            <a:r>
              <a:rPr lang="ru-RU" sz="1600" dirty="0" smtClean="0"/>
              <a:t>выполнить требования </a:t>
            </a:r>
            <a:r>
              <a:rPr lang="ru-RU" sz="1600" dirty="0"/>
              <a:t>на параметры пучка независимо от наличия факторов, ограничивающих интенсивность пучка, и с учетом расчетных характеристик пучка на выходе </a:t>
            </a:r>
            <a:r>
              <a:rPr lang="ru-RU" sz="1600" dirty="0" smtClean="0"/>
              <a:t>ЛУТИ;</a:t>
            </a:r>
            <a:endParaRPr lang="ru-RU" sz="1600" dirty="0"/>
          </a:p>
          <a:p>
            <a:pPr algn="just" eaLnBrk="1" hangingPunct="1">
              <a:buFontTx/>
              <a:buChar char="•"/>
              <a:defRPr/>
            </a:pPr>
            <a:r>
              <a:rPr lang="ru-RU" sz="1600" dirty="0" smtClean="0"/>
              <a:t>сохранить </a:t>
            </a:r>
            <a:r>
              <a:rPr lang="ru-RU" sz="1600" dirty="0" err="1" smtClean="0"/>
              <a:t>аксептанс</a:t>
            </a:r>
            <a:r>
              <a:rPr lang="ru-RU" sz="1600" dirty="0" smtClean="0"/>
              <a:t> </a:t>
            </a:r>
            <a:r>
              <a:rPr lang="ru-RU" sz="1600" dirty="0"/>
              <a:t>Бустера после размещения элементов конструкций инжекционных </a:t>
            </a:r>
            <a:r>
              <a:rPr lang="ru-RU" sz="1600" dirty="0" smtClean="0"/>
              <a:t>устройств.</a:t>
            </a:r>
          </a:p>
          <a:p>
            <a:pPr algn="just" eaLnBrk="1" hangingPunct="1">
              <a:buFontTx/>
              <a:buChar char="•"/>
              <a:defRPr/>
            </a:pPr>
            <a:endParaRPr lang="ru-RU" sz="1000" dirty="0" smtClean="0"/>
          </a:p>
          <a:p>
            <a:pPr indent="0" algn="just" eaLnBrk="1" hangingPunct="1">
              <a:defRPr/>
            </a:pPr>
            <a:r>
              <a:rPr lang="ru-RU" sz="1600" b="1" dirty="0" smtClean="0"/>
              <a:t>Решение достигается выбором</a:t>
            </a:r>
            <a:endParaRPr lang="ru-RU" sz="1600" b="1" dirty="0"/>
          </a:p>
          <a:p>
            <a:pPr algn="just" eaLnBrk="1" hangingPunct="1">
              <a:buFontTx/>
              <a:buChar char="•"/>
              <a:defRPr/>
            </a:pPr>
            <a:r>
              <a:rPr lang="ru-RU" sz="1600" dirty="0"/>
              <a:t>методов </a:t>
            </a:r>
            <a:r>
              <a:rPr lang="ru-RU" sz="1600" dirty="0" smtClean="0"/>
              <a:t>инжекции/накопления </a:t>
            </a:r>
            <a:r>
              <a:rPr lang="ru-RU" sz="1600" dirty="0"/>
              <a:t>пучка в </a:t>
            </a:r>
            <a:r>
              <a:rPr lang="ru-RU" sz="1600" dirty="0" smtClean="0"/>
              <a:t>Бустер; </a:t>
            </a:r>
          </a:p>
          <a:p>
            <a:pPr algn="just" eaLnBrk="1" hangingPunct="1">
              <a:buFontTx/>
              <a:buChar char="•"/>
              <a:defRPr/>
            </a:pPr>
            <a:r>
              <a:rPr lang="ru-RU" sz="1600" dirty="0" smtClean="0"/>
              <a:t>элементов </a:t>
            </a:r>
            <a:r>
              <a:rPr lang="ru-RU" sz="1600" dirty="0"/>
              <a:t>канала транспортировки пучка </a:t>
            </a:r>
            <a:r>
              <a:rPr lang="ru-RU" sz="1600" dirty="0" smtClean="0"/>
              <a:t>ЛУТИ-Бустер и системы инжекции.</a:t>
            </a:r>
            <a:endParaRPr lang="ru-RU" sz="1600" dirty="0"/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521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82370" y="692696"/>
            <a:ext cx="8535988" cy="3046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/>
              <a:t>Основной проектный метод инжекции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Однократная </a:t>
            </a:r>
            <a:r>
              <a:rPr lang="ru-RU" sz="1600" dirty="0"/>
              <a:t>однооборотная </a:t>
            </a:r>
            <a:r>
              <a:rPr lang="ru-RU" sz="1600" dirty="0" smtClean="0"/>
              <a:t>инжекция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ru-RU" sz="1600" dirty="0"/>
          </a:p>
          <a:p>
            <a:pPr indent="0" algn="ctr" eaLnBrk="1" hangingPunct="1">
              <a:defRPr/>
            </a:pPr>
            <a:r>
              <a:rPr lang="ru-RU" sz="1600" b="1" dirty="0"/>
              <a:t>Сценарии использования других методов инжекции</a:t>
            </a:r>
          </a:p>
          <a:p>
            <a:pPr indent="0" algn="just" eaLnBrk="1" hangingPunct="1">
              <a:defRPr/>
            </a:pPr>
            <a:r>
              <a:rPr lang="ru-RU" sz="1600" dirty="0" smtClean="0"/>
              <a:t>1) Работа с ионами, имеющими низкую интенсивность / широкий зарядовый спектр на выходе источника КРИОН. </a:t>
            </a:r>
          </a:p>
          <a:p>
            <a:pPr indent="0" algn="just" eaLnBrk="1" hangingPunct="1">
              <a:defRPr/>
            </a:pPr>
            <a:r>
              <a:rPr lang="ru-RU" sz="1600" i="1" dirty="0" smtClean="0"/>
              <a:t>Решение</a:t>
            </a:r>
            <a:r>
              <a:rPr lang="ru-RU" sz="1600" dirty="0"/>
              <a:t>: </a:t>
            </a:r>
            <a:r>
              <a:rPr lang="ru-RU" sz="1600" dirty="0" smtClean="0"/>
              <a:t>многократное повторение циклов инжекции → многократная инжекция.</a:t>
            </a:r>
            <a:endParaRPr lang="ru-RU" sz="1600" dirty="0"/>
          </a:p>
          <a:p>
            <a:pPr indent="0" algn="just" eaLnBrk="1" hangingPunct="1">
              <a:defRPr/>
            </a:pPr>
            <a:r>
              <a:rPr lang="ru-RU" sz="1600" dirty="0" smtClean="0"/>
              <a:t>2) </a:t>
            </a:r>
            <a:r>
              <a:rPr lang="ru-RU" sz="1600" dirty="0"/>
              <a:t>Уменьшение потерь ионов низких энергий вследствие эффектов пространственного заряда и оптимизация времени вывода ионов из источника КРИОН с целью получения высокоинтенсивных пучков. </a:t>
            </a:r>
            <a:endParaRPr lang="ru-RU" sz="1600" dirty="0" smtClean="0"/>
          </a:p>
          <a:p>
            <a:pPr indent="0" algn="just" eaLnBrk="1" hangingPunct="1">
              <a:defRPr/>
            </a:pPr>
            <a:r>
              <a:rPr lang="ru-RU" sz="1600" i="1" dirty="0" smtClean="0"/>
              <a:t>Решение</a:t>
            </a:r>
            <a:r>
              <a:rPr lang="ru-RU" sz="1600" dirty="0"/>
              <a:t>: увеличение длительности вывода ионов из </a:t>
            </a:r>
            <a:r>
              <a:rPr lang="ru-RU" sz="1600" dirty="0" smtClean="0"/>
              <a:t>источника КРИОН</a:t>
            </a:r>
            <a:r>
              <a:rPr lang="ru-RU" sz="1600" dirty="0"/>
              <a:t> → </a:t>
            </a:r>
            <a:r>
              <a:rPr lang="ru-RU" sz="1600" dirty="0" smtClean="0"/>
              <a:t>многооборотная </a:t>
            </a:r>
            <a:r>
              <a:rPr lang="ru-RU" sz="1600" dirty="0"/>
              <a:t>инжекция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6910" y="3745608"/>
            <a:ext cx="8528490" cy="255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just" eaLnBrk="1" hangingPunct="1">
              <a:defRPr/>
            </a:pPr>
            <a:r>
              <a:rPr lang="ru-RU" sz="1600" b="1" dirty="0" smtClean="0">
                <a:latin typeface="+mn-lt"/>
              </a:rPr>
              <a:t>Концепция перестраиваемой инжекции – </a:t>
            </a:r>
            <a:r>
              <a:rPr lang="ru-RU" sz="1600" b="1" dirty="0">
                <a:latin typeface="+mn-lt"/>
              </a:rPr>
              <a:t>концепция системы, имеющей возможность реализовать несколько альтернативных методов инжекции одним </a:t>
            </a:r>
            <a:r>
              <a:rPr lang="ru-RU" sz="1600" b="1" dirty="0" smtClean="0">
                <a:latin typeface="+mn-lt"/>
              </a:rPr>
              <a:t>набором устройств:</a:t>
            </a:r>
            <a:endParaRPr lang="ru-RU" sz="1600" b="1" dirty="0">
              <a:latin typeface="+mn-lt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бетатронное накопление ионов в горизонтальной фазовой плоскости Бустера;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 традиционный набор устройств: </a:t>
            </a:r>
            <a:r>
              <a:rPr lang="ru-RU" sz="1600" dirty="0" err="1"/>
              <a:t>септум</a:t>
            </a:r>
            <a:r>
              <a:rPr lang="ru-RU" sz="1600" dirty="0"/>
              <a:t> для ввода ионов и </a:t>
            </a:r>
            <a:r>
              <a:rPr lang="ru-RU" sz="1600" dirty="0" err="1"/>
              <a:t>кикеры</a:t>
            </a:r>
            <a:r>
              <a:rPr lang="ru-RU" sz="1600" dirty="0"/>
              <a:t> для посадки пучка на замкнутую орбиту или для создания локального </a:t>
            </a:r>
            <a:r>
              <a:rPr lang="ru-RU" sz="1600" dirty="0" err="1"/>
              <a:t>бампа</a:t>
            </a:r>
            <a:r>
              <a:rPr lang="ru-RU" sz="1600" dirty="0"/>
              <a:t> замкнутой </a:t>
            </a:r>
            <a:r>
              <a:rPr lang="ru-RU" sz="1600" dirty="0" smtClean="0"/>
              <a:t>орбиты;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сепарация </a:t>
            </a:r>
            <a:r>
              <a:rPr lang="ru-RU" sz="1600" dirty="0"/>
              <a:t>и </a:t>
            </a:r>
            <a:r>
              <a:rPr lang="ru-RU" sz="1600" dirty="0" smtClean="0"/>
              <a:t>поглощение </a:t>
            </a:r>
            <a:r>
              <a:rPr lang="ru-RU" sz="1600" dirty="0" smtClean="0"/>
              <a:t>нецелевых </a:t>
            </a:r>
            <a:r>
              <a:rPr lang="ru-RU" sz="1600" dirty="0" err="1" smtClean="0"/>
              <a:t>зарядностей</a:t>
            </a:r>
            <a:r>
              <a:rPr lang="ru-RU" sz="1600" dirty="0" smtClean="0"/>
              <a:t> </a:t>
            </a:r>
            <a:r>
              <a:rPr lang="ru-RU" sz="1600" dirty="0" smtClean="0"/>
              <a:t>в </a:t>
            </a:r>
            <a:r>
              <a:rPr lang="ru-RU" sz="1600" dirty="0"/>
              <a:t>канале </a:t>
            </a:r>
            <a:r>
              <a:rPr lang="ru-RU" sz="1600" dirty="0" smtClean="0"/>
              <a:t>транспортировки;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dirty="0" smtClean="0"/>
              <a:t>требуемый </a:t>
            </a:r>
            <a:r>
              <a:rPr lang="ru-RU" sz="1600" dirty="0"/>
              <a:t>продольный импульсный разброс, согласование поперечных параметров и траектория ввода инжектируемого пучка в Бустер обеспечиваются оптической системой канала транспортировки и электростатическим </a:t>
            </a:r>
            <a:r>
              <a:rPr lang="ru-RU" sz="1600" dirty="0" err="1" smtClean="0"/>
              <a:t>септумом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861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29376</TotalTime>
  <Words>3561</Words>
  <Application>Microsoft Office PowerPoint</Application>
  <PresentationFormat>Экран (4:3)</PresentationFormat>
  <Paragraphs>781</Paragraphs>
  <Slides>54</Slides>
  <Notes>52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64" baseType="lpstr">
      <vt:lpstr>Arial</vt:lpstr>
      <vt:lpstr>Calibri</vt:lpstr>
      <vt:lpstr>Cambria Math</vt:lpstr>
      <vt:lpstr>Georgia</vt:lpstr>
      <vt:lpstr>Tahoma</vt:lpstr>
      <vt:lpstr>Times New Roman</vt:lpstr>
      <vt:lpstr>Trebuchet MS</vt:lpstr>
      <vt:lpstr>Vivaldi</vt:lpstr>
      <vt:lpstr>Оформление по умолчанию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kazarinov</dc:creator>
  <cp:lastModifiedBy>Alexey</cp:lastModifiedBy>
  <cp:revision>4326</cp:revision>
  <cp:lastPrinted>2013-10-16T18:17:09Z</cp:lastPrinted>
  <dcterms:created xsi:type="dcterms:W3CDTF">2008-04-02T06:03:17Z</dcterms:created>
  <dcterms:modified xsi:type="dcterms:W3CDTF">2023-02-16T07:55:55Z</dcterms:modified>
</cp:coreProperties>
</file>