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B8173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solidFill>
                <a:srgbClr val="8B817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070100" y="2070100"/>
            <a:ext cx="20243800" cy="5003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70100" y="7061200"/>
            <a:ext cx="202438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774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2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5976342"/>
            <a:ext cx="19621500" cy="1016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ClrTx/>
              <a:buSzTx/>
              <a:buNone/>
              <a:defRPr sz="5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Wooden spoon in a bowl of risotto"/>
          <p:cNvSpPr>
            <a:spLocks noGrp="1"/>
          </p:cNvSpPr>
          <p:nvPr>
            <p:ph type="pic" idx="21"/>
          </p:nvPr>
        </p:nvSpPr>
        <p:spPr>
          <a:xfrm>
            <a:off x="-401356" y="-466091"/>
            <a:ext cx="24858146" cy="16572100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5191125" y="357187"/>
            <a:ext cx="14716125" cy="3303985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71437" tIns="71437" rIns="71437" bIns="71437">
            <a:noAutofit/>
          </a:bodyPr>
          <a:lstStyle>
            <a:lvl1pPr defTabSz="821531">
              <a:buClrTx/>
              <a:defRPr sz="10800">
                <a:solidFill>
                  <a:srgbClr val="6E603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91125" y="3839765"/>
            <a:ext cx="14716125" cy="84832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956185" indent="-638685" defTabSz="821531">
              <a:spcBef>
                <a:spcPts val="47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400685" indent="-638685" defTabSz="821531">
              <a:spcBef>
                <a:spcPts val="47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845185" indent="-638685" defTabSz="821531">
              <a:spcBef>
                <a:spcPts val="47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289685" indent="-638685" defTabSz="821531">
              <a:spcBef>
                <a:spcPts val="47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734185" indent="-638685" defTabSz="821531">
              <a:spcBef>
                <a:spcPts val="47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2680156"/>
            <a:ext cx="460376" cy="549276"/>
          </a:xfrm>
          <a:prstGeom prst="rect">
            <a:avLst/>
          </a:prstGeom>
        </p:spPr>
        <p:txBody>
          <a:bodyPr lIns="71437" tIns="71437" rIns="71437" bIns="71437" anchor="t"/>
          <a:lstStyle>
            <a:lvl1pPr marR="964406" defTabSz="821531">
              <a:buClrTx/>
              <a:defRPr b="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3940968" y="535781"/>
            <a:ext cx="16502064" cy="232171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buClrTx/>
              <a:defRPr sz="11200">
                <a:solidFill>
                  <a:srgbClr val="39362D"/>
                </a:solidFill>
                <a:latin typeface="Copperplate Light"/>
                <a:ea typeface="Copperplate Light"/>
                <a:cs typeface="Copperplate Light"/>
                <a:sym typeface="Copperplat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3940968" y="3018234"/>
            <a:ext cx="16502064" cy="942975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6777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  <a:lvl2pPr marL="11222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2pPr>
            <a:lvl3pPr marL="15667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3pPr>
            <a:lvl4pPr marL="20112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4pPr>
            <a:lvl5pPr marL="24557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9050" y="13095521"/>
            <a:ext cx="528041" cy="44188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buClrTx/>
              <a:defRPr b="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3940968" y="535781"/>
            <a:ext cx="16502064" cy="232171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buClrTx/>
              <a:defRPr sz="11200">
                <a:solidFill>
                  <a:srgbClr val="39362D"/>
                </a:solidFill>
                <a:latin typeface="Copperplate Light"/>
                <a:ea typeface="Copperplate Light"/>
                <a:cs typeface="Copperplate Light"/>
                <a:sym typeface="Copperplat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/>
          </p:nvPr>
        </p:nvSpPr>
        <p:spPr>
          <a:xfrm>
            <a:off x="3940968" y="3018234"/>
            <a:ext cx="16502064" cy="942975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6777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  <a:lvl2pPr marL="11222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2pPr>
            <a:lvl3pPr marL="15667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3pPr>
            <a:lvl4pPr marL="20112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4pPr>
            <a:lvl5pPr marL="2455778" indent="-677778" defTabSz="821531">
              <a:spcBef>
                <a:spcPts val="7000"/>
              </a:spcBef>
              <a:buClrTx/>
              <a:buSzPct val="60000"/>
              <a:buBlip>
                <a:blip r:embed="rId3"/>
              </a:buBlip>
              <a:defRPr sz="520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19050" y="13073062"/>
            <a:ext cx="528041" cy="44188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buClrTx/>
              <a:defRPr b="0">
                <a:solidFill>
                  <a:srgbClr val="39362D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4833937" y="892968"/>
            <a:ext cx="14716126" cy="2964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buClrTx/>
              <a:defRPr sz="10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964781"/>
            <a:ext cx="14716126" cy="821531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1076476" indent="-771676" defTabSz="821531">
              <a:spcBef>
                <a:spcPts val="1600"/>
              </a:spcBef>
              <a:buClrTx/>
              <a:buSzPct val="30000"/>
              <a:buBlip>
                <a:blip r:embed="rId3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774976" indent="-771676" defTabSz="821531">
              <a:spcBef>
                <a:spcPts val="1600"/>
              </a:spcBef>
              <a:buClrTx/>
              <a:buSzPct val="30000"/>
              <a:buBlip>
                <a:blip r:embed="rId3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486176" indent="-771676" defTabSz="821531">
              <a:spcBef>
                <a:spcPts val="1600"/>
              </a:spcBef>
              <a:buClrTx/>
              <a:buSzPct val="30000"/>
              <a:buBlip>
                <a:blip r:embed="rId3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3197376" indent="-771676" defTabSz="821531">
              <a:spcBef>
                <a:spcPts val="1600"/>
              </a:spcBef>
              <a:buClrTx/>
              <a:buSzPct val="30000"/>
              <a:buBlip>
                <a:blip r:embed="rId3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921276" indent="-771676" defTabSz="821531">
              <a:spcBef>
                <a:spcPts val="1600"/>
              </a:spcBef>
              <a:buClrTx/>
              <a:buSzPct val="30000"/>
              <a:buBlip>
                <a:blip r:embed="rId3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034" y="13103224"/>
            <a:ext cx="434479" cy="6127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buClrTx/>
              <a:defRPr b="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buClrTx/>
              <a:defRPr sz="2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6"/>
          <p:cNvSpPr txBox="1"/>
          <p:nvPr/>
        </p:nvSpPr>
        <p:spPr>
          <a:xfrm>
            <a:off x="3047998" y="13163548"/>
            <a:ext cx="18288004" cy="525778"/>
          </a:xfrm>
          <a:prstGeom prst="rect">
            <a:avLst/>
          </a:prstGeom>
          <a:solidFill>
            <a:srgbClr val="9DC3E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buClrTx/>
              <a:defRPr sz="2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xavier.llopart@cern.ch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7467599" y="13162000"/>
            <a:ext cx="9448802" cy="525778"/>
          </a:xfrm>
          <a:prstGeom prst="rect">
            <a:avLst/>
          </a:prstGeom>
          <a:solidFill>
            <a:srgbClr val="9DC3E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defTabSz="1828800">
              <a:buClrTx/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ESE Seminar 18</a:t>
            </a:r>
            <a:r>
              <a:rPr baseline="30909"/>
              <a:t>th</a:t>
            </a:r>
            <a:r>
              <a:t> November 2019</a:t>
            </a:r>
          </a:p>
        </p:txBody>
      </p:sp>
      <p:grpSp>
        <p:nvGrpSpPr>
          <p:cNvPr id="164" name="Picture 8"/>
          <p:cNvGrpSpPr/>
          <p:nvPr/>
        </p:nvGrpSpPr>
        <p:grpSpPr>
          <a:xfrm>
            <a:off x="3077743" y="48640"/>
            <a:ext cx="1714552" cy="681615"/>
            <a:chOff x="0" y="0"/>
            <a:chExt cx="1714550" cy="681613"/>
          </a:xfrm>
        </p:grpSpPr>
        <p:sp>
          <p:nvSpPr>
            <p:cNvPr id="162" name="Прямоугольник"/>
            <p:cNvSpPr/>
            <p:nvPr/>
          </p:nvSpPr>
          <p:spPr>
            <a:xfrm>
              <a:off x="-1" y="-1"/>
              <a:ext cx="1714552" cy="681615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1828800">
                <a:buClrTx/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63" name="image1.png" descr="image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714552" cy="681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5135215" y="402807"/>
            <a:ext cx="15773402" cy="1054594"/>
          </a:xfrm>
          <a:prstGeom prst="rect">
            <a:avLst/>
          </a:prstGeom>
        </p:spPr>
        <p:txBody>
          <a:bodyPr lIns="91438" tIns="91438" rIns="91438" bIns="91438"/>
          <a:lstStyle>
            <a:lvl1pPr defTabSz="1371600">
              <a:lnSpc>
                <a:spcPct val="90000"/>
              </a:lnSpc>
              <a:buClrTx/>
              <a:defRPr sz="6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Body Level One…"/>
          <p:cNvSpPr txBox="1">
            <a:spLocks noGrp="1"/>
          </p:cNvSpPr>
          <p:nvPr>
            <p:ph type="body" idx="1"/>
          </p:nvPr>
        </p:nvSpPr>
        <p:spPr>
          <a:xfrm>
            <a:off x="5123775" y="1885719"/>
            <a:ext cx="15773402" cy="9580794"/>
          </a:xfrm>
          <a:prstGeom prst="rect">
            <a:avLst/>
          </a:prstGeom>
        </p:spPr>
        <p:txBody>
          <a:bodyPr lIns="91438" tIns="91438" rIns="91438" bIns="91438" anchor="t"/>
          <a:lstStyle>
            <a:lvl1pPr marL="310242" indent="-310242" defTabSz="1371600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indent="-361950" defTabSz="1371600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20138" indent="-434338" defTabSz="1371600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9860" indent="-501160" defTabSz="1371600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72760" indent="-501160" defTabSz="1371600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58220" y="13161999"/>
            <a:ext cx="478799" cy="525778"/>
          </a:xfrm>
          <a:prstGeom prst="rect">
            <a:avLst/>
          </a:prstGeom>
        </p:spPr>
        <p:txBody>
          <a:bodyPr lIns="91438" tIns="91438" rIns="91438" bIns="91438" anchor="t"/>
          <a:lstStyle>
            <a:lvl1pPr algn="r" defTabSz="1828800">
              <a:buClrTx/>
              <a:defRPr sz="2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5191125" y="357187"/>
            <a:ext cx="14716125" cy="3303985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71437" tIns="71437" rIns="71437" bIns="71437"/>
          <a:lstStyle>
            <a:lvl1pPr defTabSz="821531">
              <a:buClrTx/>
              <a:defRPr sz="10800">
                <a:solidFill>
                  <a:srgbClr val="6E603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91125" y="3839765"/>
            <a:ext cx="14716125" cy="8483204"/>
          </a:xfrm>
          <a:prstGeom prst="rect">
            <a:avLst/>
          </a:prstGeom>
        </p:spPr>
        <p:txBody>
          <a:bodyPr lIns="71437" tIns="71437" rIns="71437" bIns="71437"/>
          <a:lstStyle>
            <a:lvl1pPr marL="956184" indent="-638684" defTabSz="821531">
              <a:spcBef>
                <a:spcPts val="4700"/>
              </a:spcBef>
              <a:buClrTx/>
              <a:buSzPct val="45000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400684" indent="-638684" defTabSz="821531">
              <a:spcBef>
                <a:spcPts val="4700"/>
              </a:spcBef>
              <a:buClrTx/>
              <a:buSzPct val="45000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845184" indent="-638684" defTabSz="821531">
              <a:spcBef>
                <a:spcPts val="4700"/>
              </a:spcBef>
              <a:buClrTx/>
              <a:buSzPct val="45000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289684" indent="-638684" defTabSz="821531">
              <a:spcBef>
                <a:spcPts val="4700"/>
              </a:spcBef>
              <a:buClrTx/>
              <a:buSzPct val="45000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734184" indent="-638684" defTabSz="821531">
              <a:spcBef>
                <a:spcPts val="4700"/>
              </a:spcBef>
              <a:buClrTx/>
              <a:buSzPct val="45000"/>
              <a:buBlip>
                <a:blip r:embed="rId3"/>
              </a:buBlip>
              <a:defRPr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2680156"/>
            <a:ext cx="460376" cy="549276"/>
          </a:xfrm>
          <a:prstGeom prst="rect">
            <a:avLst/>
          </a:prstGeom>
        </p:spPr>
        <p:txBody>
          <a:bodyPr lIns="71437" tIns="71437" rIns="71437" bIns="71437" anchor="t"/>
          <a:lstStyle>
            <a:lvl1pPr marR="964406" defTabSz="821531">
              <a:buClrTx/>
              <a:defRPr b="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oden spoon in a bowl of risotto"/>
          <p:cNvSpPr>
            <a:spLocks noGrp="1"/>
          </p:cNvSpPr>
          <p:nvPr>
            <p:ph type="pic" idx="21"/>
          </p:nvPr>
        </p:nvSpPr>
        <p:spPr>
          <a:xfrm>
            <a:off x="2559736" y="-1609527"/>
            <a:ext cx="18834099" cy="125560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070100" y="8788400"/>
            <a:ext cx="20243800" cy="196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70100" y="10744200"/>
            <a:ext cx="202438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070100" y="4356100"/>
            <a:ext cx="20243800" cy="5003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 wooden spoon in a bowl of risotto"/>
          <p:cNvSpPr>
            <a:spLocks noGrp="1"/>
          </p:cNvSpPr>
          <p:nvPr>
            <p:ph type="pic" idx="21"/>
          </p:nvPr>
        </p:nvSpPr>
        <p:spPr>
          <a:xfrm>
            <a:off x="8592578" y="822007"/>
            <a:ext cx="18666243" cy="124441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78000" y="1104900"/>
            <a:ext cx="10223500" cy="5359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6731000"/>
            <a:ext cx="102235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070100" y="4254500"/>
            <a:ext cx="202438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pasta with pesto sauce in a white bowl"/>
          <p:cNvSpPr>
            <a:spLocks noGrp="1"/>
          </p:cNvSpPr>
          <p:nvPr>
            <p:ph type="pic" idx="21"/>
          </p:nvPr>
        </p:nvSpPr>
        <p:spPr>
          <a:xfrm>
            <a:off x="12934950" y="2257124"/>
            <a:ext cx="9525000" cy="1431758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070100" y="4254500"/>
            <a:ext cx="10007600" cy="80391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</a:lvl1pPr>
            <a:lvl2pPr>
              <a:spcBef>
                <a:spcPts val="3900"/>
              </a:spcBef>
              <a:buBlip>
                <a:blip r:embed="rId2"/>
              </a:buBlip>
            </a:lvl2pPr>
            <a:lvl3pPr>
              <a:spcBef>
                <a:spcPts val="3900"/>
              </a:spcBef>
              <a:buBlip>
                <a:blip r:embed="rId2"/>
              </a:buBlip>
            </a:lvl3pPr>
            <a:lvl4pPr>
              <a:spcBef>
                <a:spcPts val="3900"/>
              </a:spcBef>
              <a:buBlip>
                <a:blip r:embed="rId2"/>
              </a:buBlip>
            </a:lvl4pPr>
            <a:lvl5pPr>
              <a:spcBef>
                <a:spcPts val="39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tack of ravioli topped with caramelised onions on a white plate"/>
          <p:cNvSpPr>
            <a:spLocks noGrp="1"/>
          </p:cNvSpPr>
          <p:nvPr>
            <p:ph type="pic" sz="half" idx="21"/>
          </p:nvPr>
        </p:nvSpPr>
        <p:spPr>
          <a:xfrm>
            <a:off x="13652500" y="4610100"/>
            <a:ext cx="9525000" cy="103716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Wooden spoon in a bowl of risotto"/>
          <p:cNvSpPr>
            <a:spLocks noGrp="1"/>
          </p:cNvSpPr>
          <p:nvPr>
            <p:ph type="pic" sz="half" idx="22"/>
          </p:nvPr>
        </p:nvSpPr>
        <p:spPr>
          <a:xfrm>
            <a:off x="13030200" y="630755"/>
            <a:ext cx="10820400" cy="7213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Close-up of pasta with pesto sauce in a white bowl"/>
          <p:cNvSpPr>
            <a:spLocks noGrp="1"/>
          </p:cNvSpPr>
          <p:nvPr>
            <p:ph type="pic" idx="23"/>
          </p:nvPr>
        </p:nvSpPr>
        <p:spPr>
          <a:xfrm>
            <a:off x="1206500" y="-1955800"/>
            <a:ext cx="12065000" cy="181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070100" y="1320800"/>
            <a:ext cx="20243800" cy="1107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22"/>
              </a:buBlip>
            </a:lvl1pPr>
            <a:lvl2pPr>
              <a:buBlip>
                <a:blip r:embed="rId22"/>
              </a:buBlip>
            </a:lvl2pPr>
            <a:lvl3pPr>
              <a:buBlip>
                <a:blip r:embed="rId22"/>
              </a:buBlip>
            </a:lvl3pPr>
            <a:lvl4pPr>
              <a:buBlip>
                <a:blip r:embed="rId22"/>
              </a:buBlip>
            </a:lvl4pPr>
            <a:lvl5pPr>
              <a:buBlip>
                <a:blip r:embed="rId2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228625"/>
            <a:ext cx="453238" cy="48737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 b="1">
                <a:solidFill>
                  <a:srgbClr val="51573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2070100" y="800100"/>
            <a:ext cx="20243800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22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1pPr>
      <a:lvl2pPr marL="1143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22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2pPr>
      <a:lvl3pPr marL="1714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22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3pPr>
      <a:lvl4pPr marL="2286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22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4pPr>
      <a:lvl5pPr marL="2857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22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5pPr>
      <a:lvl6pPr marL="3429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22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6pPr>
      <a:lvl7pPr marL="4000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22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7pPr>
      <a:lvl8pPr marL="4572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22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8pPr>
      <a:lvl9pPr marL="5143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22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9.png"/><Relationship Id="rId7" Type="http://schemas.openxmlformats.org/officeDocument/2006/relationships/image" Target="../media/image5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От измерения распределения потоков частиц в шахте АТЛАС к компьютерной томографии"/>
          <p:cNvSpPr txBox="1">
            <a:spLocks noGrp="1"/>
          </p:cNvSpPr>
          <p:nvPr>
            <p:ph type="title"/>
          </p:nvPr>
        </p:nvSpPr>
        <p:spPr>
          <a:xfrm>
            <a:off x="4321321" y="1696153"/>
            <a:ext cx="16455733" cy="3303985"/>
          </a:xfrm>
          <a:prstGeom prst="rect">
            <a:avLst/>
          </a:prstGeom>
        </p:spPr>
        <p:txBody>
          <a:bodyPr/>
          <a:lstStyle>
            <a:lvl1pPr defTabSz="642937">
              <a:defRPr sz="6400" b="1">
                <a:solidFill>
                  <a:srgbClr val="6B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От измерения распределения потоков частиц в шахте АТЛАС к компьютерной томографии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9082" y="12680156"/>
            <a:ext cx="3079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87" name="Г.А.Шелков   -  ОИЯИ (г.Дубна)…"/>
          <p:cNvSpPr txBox="1"/>
          <p:nvPr/>
        </p:nvSpPr>
        <p:spPr>
          <a:xfrm>
            <a:off x="7828518" y="10657051"/>
            <a:ext cx="8726964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642937">
              <a:buClrTx/>
              <a:defRPr sz="4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Г.А.Шелков   -  ОИЯИ (г.Дубна)                               </a:t>
            </a:r>
          </a:p>
          <a:p>
            <a:pPr defTabSz="642937">
              <a:buClrTx/>
              <a:defRPr sz="30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chelkov@jinr.ru</a:t>
            </a:r>
          </a:p>
        </p:txBody>
      </p:sp>
      <p:sp>
        <p:nvSpPr>
          <p:cNvPr id="188" name="16 февраля 2023"/>
          <p:cNvSpPr txBox="1"/>
          <p:nvPr/>
        </p:nvSpPr>
        <p:spPr>
          <a:xfrm>
            <a:off x="9824603" y="8162471"/>
            <a:ext cx="4734794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buClrTx/>
              <a:defRPr sz="4200" b="1">
                <a:solidFill>
                  <a:srgbClr val="6B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16 февраля 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Немного об истории рентгенографии"/>
          <p:cNvSpPr txBox="1">
            <a:spLocks noGrp="1"/>
          </p:cNvSpPr>
          <p:nvPr>
            <p:ph type="title"/>
          </p:nvPr>
        </p:nvSpPr>
        <p:spPr>
          <a:xfrm>
            <a:off x="3307290" y="-614027"/>
            <a:ext cx="16502064" cy="2321720"/>
          </a:xfrm>
          <a:prstGeom prst="rect">
            <a:avLst/>
          </a:prstGeom>
        </p:spPr>
        <p:txBody>
          <a:bodyPr/>
          <a:lstStyle>
            <a:lvl1pPr>
              <a:defRPr sz="6600" b="1" i="1">
                <a:solidFill>
                  <a:srgbClr val="9421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Немного об истории рентгенографии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6288" y="13067506"/>
            <a:ext cx="553565" cy="469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30" name="200px-Wilhelm_Conrad_Röntgen_(1845--1923).jpg" descr="200px-Wilhelm_Conrad_Röntgen_(1845--19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2331" y="91347"/>
            <a:ext cx="4555235" cy="7083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180px-Roentgen-x-ray-von-kollikers-hand.jpg" descr="180px-Roentgen-x-ray-von-kollikers-h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560" y="6964233"/>
            <a:ext cx="2559636" cy="401009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Рентгенография, как средство медицинской диагностики, возникло в результате открытия Конрадом Рентгеном существования рентгеновских лучей в ходе проведения фундаментальных исследований в 1895 году."/>
          <p:cNvSpPr/>
          <p:nvPr/>
        </p:nvSpPr>
        <p:spPr>
          <a:xfrm>
            <a:off x="3225225" y="1643972"/>
            <a:ext cx="11990563" cy="207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395705" indent="-395705" algn="l" defTabSz="642937">
              <a:buClrTx/>
              <a:buSzPct val="125000"/>
              <a:buChar char="•"/>
              <a:defRPr sz="3200" b="1" i="1">
                <a:solidFill>
                  <a:srgbClr val="9421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Рентгенография, как средство медицинской диагностики, возникло в результате открытия Конрадом Рентгеном существования рентгеновских лучей в ходе проведения фундаментальных исследований в 1895 году.</a:t>
            </a:r>
          </a:p>
        </p:txBody>
      </p:sp>
      <p:sp>
        <p:nvSpPr>
          <p:cNvPr id="233" name="За это открытие К.Рентгену в 1901 г. была присуждена первая нобелевская премия по физике"/>
          <p:cNvSpPr/>
          <p:nvPr/>
        </p:nvSpPr>
        <p:spPr>
          <a:xfrm>
            <a:off x="3665684" y="4240096"/>
            <a:ext cx="11109645" cy="11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buClrTx/>
              <a:defRPr sz="3200" b="1" i="1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За это открытие К.Рентгену в 1901 г. была присуждена </a:t>
            </a:r>
            <a:r>
              <a:rPr u="sng">
                <a:solidFill>
                  <a:srgbClr val="FF2600"/>
                </a:solidFill>
              </a:rPr>
              <a:t>первая </a:t>
            </a:r>
            <a:r>
              <a:t>нобелевская премия по физике </a:t>
            </a:r>
          </a:p>
        </p:txBody>
      </p:sp>
      <p:sp>
        <p:nvSpPr>
          <p:cNvPr id="234" name="Идею компьютерной томографии (КТ) сформулировал А.Валлебен в 1900 г.…"/>
          <p:cNvSpPr/>
          <p:nvPr/>
        </p:nvSpPr>
        <p:spPr>
          <a:xfrm>
            <a:off x="3133328" y="5871019"/>
            <a:ext cx="18117344" cy="1783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95705" indent="-395705" algn="l" defTabSz="642937">
              <a:lnSpc>
                <a:spcPct val="120000"/>
              </a:lnSpc>
              <a:buClrTx/>
              <a:buSzPct val="125000"/>
              <a:buChar char="•"/>
              <a:defRPr sz="3200" b="1" i="1">
                <a:solidFill>
                  <a:srgbClr val="9421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Идею компьютерной томографии (КТ) сформулировал А.Валлебен в 1900 г.</a:t>
            </a:r>
          </a:p>
          <a:p>
            <a:pPr marL="395705" indent="-395705" algn="l" defTabSz="642937">
              <a:lnSpc>
                <a:spcPct val="120000"/>
              </a:lnSpc>
              <a:buClrTx/>
              <a:buSzPct val="125000"/>
              <a:buChar char="•"/>
              <a:defRPr sz="3200" b="1" i="1">
                <a:solidFill>
                  <a:srgbClr val="9421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Метод и его реализацию осуществили  А.Кормак и Г.Хаунсвилд (1967-1971)</a:t>
            </a:r>
          </a:p>
          <a:p>
            <a:pPr marL="395705" indent="-395705" algn="l" defTabSz="642937">
              <a:lnSpc>
                <a:spcPct val="120000"/>
              </a:lnSpc>
              <a:buClrTx/>
              <a:buSzPct val="125000"/>
              <a:buChar char="•"/>
              <a:defRPr sz="3200" b="1" i="1">
                <a:solidFill>
                  <a:srgbClr val="9421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Клинические испытания первого КТ томографа прошли </a:t>
            </a:r>
            <a:r>
              <a:rPr>
                <a:solidFill>
                  <a:srgbClr val="FF2600"/>
                </a:solidFill>
              </a:rPr>
              <a:t>в 1971 году</a:t>
            </a:r>
            <a:r>
              <a:t>.</a:t>
            </a:r>
          </a:p>
        </p:txBody>
      </p:sp>
      <p:sp>
        <p:nvSpPr>
          <p:cNvPr id="235" name="За это открытие А.Кормак и Г.Хаунсвилд получили в 1979 г. нобелевскую премию по физике"/>
          <p:cNvSpPr/>
          <p:nvPr/>
        </p:nvSpPr>
        <p:spPr>
          <a:xfrm>
            <a:off x="2848620" y="8177583"/>
            <a:ext cx="17712097" cy="999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buClrTx/>
              <a:defRPr sz="3000" b="1" i="1">
                <a:solidFill>
                  <a:srgbClr val="0433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За это открытие А.Кормак и Г.Хаунсвилд получили в 1979 г. нобелевскую премию по физике </a:t>
            </a:r>
          </a:p>
        </p:txBody>
      </p:sp>
      <p:pic>
        <p:nvPicPr>
          <p:cNvPr id="236" name="Screenshot 2020-02-07 at 11.48.24.png" descr="Screenshot 2020-02-07 at 11.48.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630" y="9207779"/>
            <a:ext cx="2917555" cy="420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creenshot 2020-02-07 at 11.49.31.png" descr="Screenshot 2020-02-07 at 11.49.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0980" y="9207779"/>
            <a:ext cx="3159591" cy="4204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А.Кормак - физик США"/>
          <p:cNvSpPr txBox="1"/>
          <p:nvPr/>
        </p:nvSpPr>
        <p:spPr>
          <a:xfrm>
            <a:off x="3804804" y="10395567"/>
            <a:ext cx="4651574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buClrTx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А.Кормак - физик США</a:t>
            </a:r>
          </a:p>
        </p:txBody>
      </p:sp>
      <p:sp>
        <p:nvSpPr>
          <p:cNvPr id="239" name="Г.Хаунсфилд - инженер -физик  фирма EMI Великобритания"/>
          <p:cNvSpPr txBox="1"/>
          <p:nvPr/>
        </p:nvSpPr>
        <p:spPr>
          <a:xfrm>
            <a:off x="15875764" y="10179667"/>
            <a:ext cx="5844801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buClrTx/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Г.Хаунсфилд - инженер -физик  фирма EMI Великобритания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Немного об истории рентгенографии"/>
          <p:cNvSpPr txBox="1">
            <a:spLocks noGrp="1"/>
          </p:cNvSpPr>
          <p:nvPr>
            <p:ph type="title"/>
          </p:nvPr>
        </p:nvSpPr>
        <p:spPr>
          <a:xfrm>
            <a:off x="5204773" y="-492610"/>
            <a:ext cx="16502064" cy="2321720"/>
          </a:xfrm>
          <a:prstGeom prst="rect">
            <a:avLst/>
          </a:prstGeom>
        </p:spPr>
        <p:txBody>
          <a:bodyPr/>
          <a:lstStyle>
            <a:lvl1pPr>
              <a:defRPr sz="6600" b="1" i="1">
                <a:solidFill>
                  <a:srgbClr val="942192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Немного об истории рентгенографии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6288" y="13067506"/>
            <a:ext cx="553565" cy="469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43" name="Rentgen_Hystory2.tiff" descr="Rentgen_Hystory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052" y="1888313"/>
            <a:ext cx="8088913" cy="6071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Screenshot 2020-02-07 at 12.08.20.png" descr="Screenshot 2020-02-07 at 12.08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1330" y="1888313"/>
            <a:ext cx="9011166" cy="607101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~ 1900 год"/>
          <p:cNvSpPr txBox="1"/>
          <p:nvPr/>
        </p:nvSpPr>
        <p:spPr>
          <a:xfrm>
            <a:off x="5794329" y="1210488"/>
            <a:ext cx="2468588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buClrTx/>
              <a:defRPr sz="36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~ 1900 год</a:t>
            </a:r>
          </a:p>
        </p:txBody>
      </p:sp>
      <p:sp>
        <p:nvSpPr>
          <p:cNvPr id="246" name="~ 2023 год"/>
          <p:cNvSpPr txBox="1"/>
          <p:nvPr/>
        </p:nvSpPr>
        <p:spPr>
          <a:xfrm>
            <a:off x="15036793" y="1210488"/>
            <a:ext cx="2468588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buClrTx/>
              <a:defRPr sz="36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~ 2023 год</a:t>
            </a:r>
          </a:p>
        </p:txBody>
      </p:sp>
      <p:sp>
        <p:nvSpPr>
          <p:cNvPr id="247" name="С момента создания первого КТ томографа в 1971 году прошло ~ 50 лет. Принципиальная схема осталась той же :…"/>
          <p:cNvSpPr txBox="1"/>
          <p:nvPr/>
        </p:nvSpPr>
        <p:spPr>
          <a:xfrm>
            <a:off x="4657279" y="8288253"/>
            <a:ext cx="17106649" cy="482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buClrTx/>
              <a:defRPr sz="3400" b="1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 момента создания первого КТ томографа в 1971 году прошло ~ 50 лет. Принципиальная схема осталась той же : </a:t>
            </a:r>
          </a:p>
          <a:p>
            <a:pPr marL="671709" lvl="1" indent="-201809" algn="l" defTabSz="642937">
              <a:buClrTx/>
              <a:buSzPct val="125000"/>
              <a:buChar char="•"/>
              <a:defRPr sz="3400" b="1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рентгеновская трубка; </a:t>
            </a:r>
            <a:endParaRPr>
              <a:solidFill>
                <a:srgbClr val="261830"/>
              </a:solidFill>
            </a:endParaRPr>
          </a:p>
          <a:p>
            <a:pPr marL="671709" lvl="1" indent="-201809" algn="l" defTabSz="642937">
              <a:buClrTx/>
              <a:buSzPct val="125000"/>
              <a:buChar char="•"/>
              <a:defRPr sz="3400" b="1">
                <a:solidFill>
                  <a:srgbClr val="94175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детектор; </a:t>
            </a:r>
            <a:endParaRPr>
              <a:solidFill>
                <a:srgbClr val="261830"/>
              </a:solidFill>
            </a:endParaRPr>
          </a:p>
          <a:p>
            <a:pPr marL="671709" lvl="1" indent="-201809" algn="l" defTabSz="642937">
              <a:buClrTx/>
              <a:buSzPct val="125000"/>
              <a:buChar char="•"/>
              <a:defRPr sz="34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узел механики; </a:t>
            </a:r>
          </a:p>
          <a:p>
            <a:pPr marL="671709" lvl="1" indent="-201809" algn="l" defTabSz="642937">
              <a:buClrTx/>
              <a:buSzPct val="125000"/>
              <a:buChar char="•"/>
              <a:defRPr sz="34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система обработки данных. </a:t>
            </a:r>
          </a:p>
          <a:p>
            <a:pPr algn="l" defTabSz="642937">
              <a:buClrTx/>
              <a:defRPr sz="34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42937">
              <a:buClrTx/>
              <a:defRPr sz="34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этом сообщении будем обсуждать ситуацию с детекторами регистрирующими рентгеновское изображение.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Что такое современный детектор для рентгенографии?"/>
          <p:cNvSpPr txBox="1">
            <a:spLocks noGrp="1"/>
          </p:cNvSpPr>
          <p:nvPr>
            <p:ph type="title"/>
          </p:nvPr>
        </p:nvSpPr>
        <p:spPr>
          <a:xfrm>
            <a:off x="4734815" y="69049"/>
            <a:ext cx="14716126" cy="2197354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6B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Что такое современный детектор для рентгенографии? </a:t>
            </a:r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51" name="В чем особенности / трудности регистрации рентгеновского изображения?…"/>
          <p:cNvSpPr txBox="1"/>
          <p:nvPr/>
        </p:nvSpPr>
        <p:spPr>
          <a:xfrm>
            <a:off x="4480998" y="2300811"/>
            <a:ext cx="15670113" cy="293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buClrTx/>
              <a:defRPr sz="32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чем особенности / трудности регистрации рентгеновского изображения?</a:t>
            </a:r>
          </a:p>
          <a:p>
            <a:pPr lvl="1" indent="228600" algn="l" defTabSz="642937">
              <a:buClrTx/>
              <a:defRPr sz="32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Идеальный детектор изображения должен быть непрозрачным для регистрируемого им вида излучения (черным телом). То есть, поглощать его целиком. </a:t>
            </a:r>
          </a:p>
          <a:p>
            <a:pPr lvl="5" indent="1143000" algn="l" defTabSz="642937">
              <a:buClrTx/>
              <a:defRPr sz="28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Примеры для видимого света: сетчатка глаза, фотопленки, CCD/ПЗС матриц (изготавливаются на основе кремния) в современных гаджета</a:t>
            </a:r>
            <a:r>
              <a:t>х.</a:t>
            </a:r>
          </a:p>
        </p:txBody>
      </p:sp>
      <p:sp>
        <p:nvSpPr>
          <p:cNvPr id="252" name="Проблема в том, что кремний (Si) прекрасно поглощает видимый свет, но практически прозрачен для рентгеновских лучей.…"/>
          <p:cNvSpPr txBox="1"/>
          <p:nvPr/>
        </p:nvSpPr>
        <p:spPr>
          <a:xfrm>
            <a:off x="4596072" y="5744491"/>
            <a:ext cx="15670114" cy="3457576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buClrTx/>
              <a:defRPr sz="24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Проблема в том, что кремний (Si) прекрасно поглощает видимый свет, но практически прозрачен для рентгеновских лучей.</a:t>
            </a:r>
          </a:p>
          <a:p>
            <a:pPr algn="l" defTabSz="642937">
              <a:buClrTx/>
              <a:defRPr sz="24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Именно поэтому в распространённых сейчас детекторах рентгеновских изображений используется двухступенчатый принцип регистрации:</a:t>
            </a:r>
          </a:p>
          <a:p>
            <a:pPr marL="304799" indent="-304799" algn="l" defTabSz="642937">
              <a:buClrTx/>
              <a:buSzPct val="100000"/>
              <a:buAutoNum type="arabicPeriod"/>
              <a:defRPr sz="24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рентгеновские лучи конвертируются в свет в тяжелых сцинтилляционных кристаллах (CsJ);</a:t>
            </a:r>
          </a:p>
          <a:p>
            <a:pPr marL="304799" indent="-304799" algn="l" defTabSz="642937">
              <a:buClrTx/>
              <a:buSzPct val="100000"/>
              <a:buAutoNum type="arabicPeriod"/>
              <a:defRPr sz="24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этот свет регистрируется в фотодетекторах на основе Si.</a:t>
            </a:r>
          </a:p>
          <a:p>
            <a:pPr algn="l" defTabSz="642937">
              <a:buClrTx/>
              <a:defRPr sz="24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42937">
              <a:buClrTx/>
              <a:defRPr sz="24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Основной недостаток такой схемы - практически теряется возможность определения энергии поглощенного рентгеновского кванта.  </a:t>
            </a:r>
            <a:r>
              <a:t> </a:t>
            </a:r>
          </a:p>
        </p:txBody>
      </p:sp>
      <p:pic>
        <p:nvPicPr>
          <p:cNvPr id="253" name="Two_registration.tiff" descr="Two_registratio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761" y="9313441"/>
            <a:ext cx="7182989" cy="41590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" name="Group"/>
          <p:cNvGrpSpPr/>
          <p:nvPr/>
        </p:nvGrpSpPr>
        <p:grpSpPr>
          <a:xfrm>
            <a:off x="13149580" y="9096375"/>
            <a:ext cx="6670993" cy="4593142"/>
            <a:chOff x="0" y="0"/>
            <a:chExt cx="6670992" cy="4593140"/>
          </a:xfrm>
        </p:grpSpPr>
        <p:grpSp>
          <p:nvGrpSpPr>
            <p:cNvPr id="260" name="Group"/>
            <p:cNvGrpSpPr/>
            <p:nvPr/>
          </p:nvGrpSpPr>
          <p:grpSpPr>
            <a:xfrm>
              <a:off x="0" y="-1"/>
              <a:ext cx="6670993" cy="4593142"/>
              <a:chOff x="0" y="0"/>
              <a:chExt cx="6670992" cy="4593140"/>
            </a:xfrm>
          </p:grpSpPr>
          <p:pic>
            <p:nvPicPr>
              <p:cNvPr id="254" name="Absorption500mkm.png" descr="Absorption500mkm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6670993" cy="45931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5" name="Line"/>
              <p:cNvSpPr/>
              <p:nvPr/>
            </p:nvSpPr>
            <p:spPr>
              <a:xfrm flipV="1">
                <a:off x="2714657" y="3423115"/>
                <a:ext cx="3260112" cy="10492"/>
              </a:xfrm>
              <a:prstGeom prst="line">
                <a:avLst/>
              </a:prstGeom>
              <a:noFill/>
              <a:ln w="25400" cap="flat">
                <a:solidFill>
                  <a:srgbClr val="B92D5D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642937">
                  <a:buClrTx/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56" name="Line"/>
              <p:cNvSpPr/>
              <p:nvPr/>
            </p:nvSpPr>
            <p:spPr>
              <a:xfrm flipH="1" flipV="1">
                <a:off x="3200886" y="3445535"/>
                <a:ext cx="9900" cy="715849"/>
              </a:xfrm>
              <a:prstGeom prst="line">
                <a:avLst/>
              </a:prstGeom>
              <a:noFill/>
              <a:ln w="25400" cap="flat">
                <a:solidFill>
                  <a:srgbClr val="B51A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642937">
                  <a:buClrTx/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57" name="Line"/>
              <p:cNvSpPr/>
              <p:nvPr/>
            </p:nvSpPr>
            <p:spPr>
              <a:xfrm flipH="1" flipV="1">
                <a:off x="4061072" y="3416981"/>
                <a:ext cx="9900" cy="715850"/>
              </a:xfrm>
              <a:prstGeom prst="line">
                <a:avLst/>
              </a:prstGeom>
              <a:noFill/>
              <a:ln w="25400" cap="flat">
                <a:solidFill>
                  <a:srgbClr val="B51A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642937">
                  <a:buClrTx/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58" name="Line"/>
              <p:cNvSpPr/>
              <p:nvPr/>
            </p:nvSpPr>
            <p:spPr>
              <a:xfrm flipH="1" flipV="1">
                <a:off x="4461764" y="3449469"/>
                <a:ext cx="22295" cy="729640"/>
              </a:xfrm>
              <a:prstGeom prst="line">
                <a:avLst/>
              </a:prstGeom>
              <a:noFill/>
              <a:ln w="25400" cap="flat">
                <a:solidFill>
                  <a:srgbClr val="B51A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642937">
                  <a:buClrTx/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59" name="20%"/>
              <p:cNvSpPr txBox="1"/>
              <p:nvPr/>
            </p:nvSpPr>
            <p:spPr>
              <a:xfrm>
                <a:off x="4851998" y="2874254"/>
                <a:ext cx="1138196" cy="7725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buClrTx/>
                  <a:defRPr sz="2800" b="1">
                    <a:solidFill>
                      <a:srgbClr val="B51A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20%</a:t>
                </a:r>
              </a:p>
            </p:txBody>
          </p:sp>
        </p:grpSp>
        <p:sp>
          <p:nvSpPr>
            <p:cNvPr id="261" name="Z(Si) = 14…"/>
            <p:cNvSpPr txBox="1"/>
            <p:nvPr/>
          </p:nvSpPr>
          <p:spPr>
            <a:xfrm>
              <a:off x="3999967" y="749109"/>
              <a:ext cx="2642687" cy="1889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 b="1">
                  <a:solidFill>
                    <a:srgbClr val="0042AA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Z</a:t>
              </a:r>
              <a:r>
                <a:rPr baseline="-5999"/>
                <a:t>(Si)</a:t>
              </a:r>
              <a:r>
                <a:t> = 14</a:t>
              </a:r>
            </a:p>
            <a:p>
              <a:pPr defTabSz="821531">
                <a:buClrTx/>
                <a:defRPr sz="3200" b="1">
                  <a:solidFill>
                    <a:srgbClr val="0042AA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Z</a:t>
              </a:r>
              <a:r>
                <a:rPr baseline="-5999"/>
                <a:t>(GaAs)</a:t>
              </a:r>
              <a:r>
                <a:t> = 32</a:t>
              </a:r>
            </a:p>
            <a:p>
              <a:pPr defTabSz="821531">
                <a:buClrTx/>
                <a:defRPr sz="3200" b="1">
                  <a:solidFill>
                    <a:srgbClr val="0042AA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Z</a:t>
              </a:r>
              <a:r>
                <a:rPr baseline="-5999"/>
                <a:t>(CdTe)</a:t>
              </a:r>
              <a:r>
                <a:t> = 50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6288" y="13073062"/>
            <a:ext cx="553565" cy="4699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65" name="Результат 20-летней работы коллаборации Medipix (данные 2019года)"/>
          <p:cNvSpPr txBox="1">
            <a:spLocks noGrp="1"/>
          </p:cNvSpPr>
          <p:nvPr>
            <p:ph type="title"/>
          </p:nvPr>
        </p:nvSpPr>
        <p:spPr>
          <a:xfrm>
            <a:off x="3714749" y="178593"/>
            <a:ext cx="17555767" cy="2321720"/>
          </a:xfrm>
          <a:prstGeom prst="rect">
            <a:avLst/>
          </a:prstGeom>
        </p:spPr>
        <p:txBody>
          <a:bodyPr/>
          <a:lstStyle/>
          <a:p>
            <a:pPr algn="ctr">
              <a:defRPr sz="5600" b="1" i="1">
                <a:solidFill>
                  <a:srgbClr val="94219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Результат 20-летней работы коллаборации Medipix </a:t>
            </a:r>
            <a:r>
              <a:rPr sz="4200"/>
              <a:t>(данные 2019года)</a:t>
            </a:r>
          </a:p>
        </p:txBody>
      </p:sp>
      <p:pic>
        <p:nvPicPr>
          <p:cNvPr id="26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26" y="2666022"/>
            <a:ext cx="12677767" cy="7818564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CEA, Paris, France…"/>
          <p:cNvSpPr txBox="1">
            <a:spLocks noGrp="1"/>
          </p:cNvSpPr>
          <p:nvPr>
            <p:ph type="body" sz="half" idx="1"/>
          </p:nvPr>
        </p:nvSpPr>
        <p:spPr>
          <a:xfrm>
            <a:off x="15589389" y="3117332"/>
            <a:ext cx="7472019" cy="9468543"/>
          </a:xfrm>
          <a:prstGeom prst="rect">
            <a:avLst/>
          </a:prstGeom>
        </p:spPr>
        <p:txBody>
          <a:bodyPr lIns="91438" tIns="91438" rIns="91438" bIns="91438" anchor="t">
            <a:normAutofit/>
          </a:bodyPr>
          <a:lstStyle/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CEA, Paris, France 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CERN, Geneva, Switzerland, 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DESY-Hamburg, Germany 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Diamond Light Source, Oxfordshire, England, UK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IEAP, Czech Technical University, Prague, Czech Republic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JINR, Dubna, Russian Federation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NIKHEF, Amsterdam, The Netherlands 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University of California, Berkeley, USA 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University of Houston, USA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University of Maastricht, The Netherlands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University of Canterbury, New Zealand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University of Oxford, England, UK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University of Geneva, Switzerland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IFAE, Barcelona, Spain</a:t>
            </a:r>
          </a:p>
          <a:p>
            <a:pPr marL="300020" indent="-308570" defTabSz="1371600">
              <a:lnSpc>
                <a:spcPct val="81000"/>
              </a:lnSpc>
              <a:spcBef>
                <a:spcPts val="1200"/>
              </a:spcBef>
              <a:buSzPct val="100000"/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University of Glasgow, UK</a:t>
            </a:r>
          </a:p>
        </p:txBody>
      </p:sp>
      <p:sp>
        <p:nvSpPr>
          <p:cNvPr id="268" name="Rectangle"/>
          <p:cNvSpPr/>
          <p:nvPr/>
        </p:nvSpPr>
        <p:spPr>
          <a:xfrm>
            <a:off x="15589389" y="5586667"/>
            <a:ext cx="5238282" cy="580521"/>
          </a:xfrm>
          <a:prstGeom prst="rect">
            <a:avLst/>
          </a:prstGeom>
          <a:ln w="88900">
            <a:solidFill>
              <a:srgbClr val="FF4015"/>
            </a:solidFill>
            <a:miter lim="400000"/>
          </a:ln>
          <a:effectLst>
            <a:outerShdw blurRad="63500" dist="25400" dir="5400000" rotWithShape="0">
              <a:srgbClr val="000000">
                <a:alpha val="25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buClrTx/>
              <a:defRPr sz="420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/>
          </a:p>
        </p:txBody>
      </p:sp>
      <p:sp>
        <p:nvSpPr>
          <p:cNvPr id="269" name="Rectangle 8"/>
          <p:cNvSpPr txBox="1"/>
          <p:nvPr/>
        </p:nvSpPr>
        <p:spPr>
          <a:xfrm>
            <a:off x="1200577" y="11213350"/>
            <a:ext cx="16750250" cy="1173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algn="l" defTabSz="1828800">
              <a:buClrTx/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Timepix4</a:t>
            </a:r>
            <a:r>
              <a:rPr b="0"/>
              <a:t>: A 4-side tillable large single threshold particle tracking detector chip with improved energy and time resolution and with high-rate imaging capabilities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Детекторы Timepix…"/>
          <p:cNvSpPr txBox="1">
            <a:spLocks noGrp="1"/>
          </p:cNvSpPr>
          <p:nvPr>
            <p:ph type="title"/>
          </p:nvPr>
        </p:nvSpPr>
        <p:spPr>
          <a:xfrm>
            <a:off x="4487308" y="206771"/>
            <a:ext cx="14716126" cy="2964658"/>
          </a:xfrm>
          <a:prstGeom prst="rect">
            <a:avLst/>
          </a:prstGeom>
        </p:spPr>
        <p:txBody>
          <a:bodyPr/>
          <a:lstStyle/>
          <a:p>
            <a:pPr algn="ctr"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Детекторы Timepix </a:t>
            </a:r>
          </a:p>
          <a:p>
            <a:pPr algn="ctr"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 сенсором из GaAs:Cr, заказанные ОИЯИ.</a:t>
            </a:r>
          </a:p>
        </p:txBody>
      </p:sp>
      <p:pic>
        <p:nvPicPr>
          <p:cNvPr id="272" name="4_ detectors_TSU.jpg" descr="4_ detectors_TS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871" y="3444633"/>
            <a:ext cx="11579403" cy="8684553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828" y="13068300"/>
            <a:ext cx="454891" cy="6477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74" name="Detector_FITPix.png" descr="Detector_FITPi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618" y="3427586"/>
            <a:ext cx="3978928" cy="9206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77" name="Возможные режимы работы микросхем Timepix/Medipix"/>
          <p:cNvSpPr txBox="1"/>
          <p:nvPr/>
        </p:nvSpPr>
        <p:spPr>
          <a:xfrm>
            <a:off x="3785136" y="323258"/>
            <a:ext cx="16479505" cy="8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indent="317500" algn="l" defTabSz="821531">
              <a:spcBef>
                <a:spcPts val="4700"/>
              </a:spcBef>
              <a:buClrTx/>
              <a:buFont typeface="American Typewriter"/>
              <a:defRPr sz="5000">
                <a:solidFill>
                  <a:srgbClr val="0119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Возможные режимы работы микросхем Timepix/Medipix</a:t>
            </a:r>
          </a:p>
        </p:txBody>
      </p:sp>
      <p:pic>
        <p:nvPicPr>
          <p:cNvPr id="278" name="TOT-TOA-counting mode.png" descr="TOT-TOA-counting m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947" y="1557169"/>
            <a:ext cx="18008246" cy="10741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3633" y="12680156"/>
            <a:ext cx="358875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569" y="2861862"/>
            <a:ext cx="7835289" cy="1045686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К настоящему времени для ОИЯИ были приобретены (мы прежде не имели документации и прав на самостоятельные разработки) свыше 30 детекторов с микросхемами семейства Timepix  и Medipix.  По материалам их интенсивного исследования были успешно защищены две к"/>
          <p:cNvSpPr txBox="1"/>
          <p:nvPr/>
        </p:nvSpPr>
        <p:spPr>
          <a:xfrm>
            <a:off x="4280247" y="581421"/>
            <a:ext cx="15823506" cy="287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buClrTx/>
              <a:defRPr sz="36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К настоящему времени для ОИЯИ были приобретены (мы прежде не имели документации и прав на самостоятельные разработки) свыше 30 детекторов с микросхемами семейства Timepix  и Medipix.  По материалам их интенсивного исследования были успешно защищены две кандидатских диссертации.</a:t>
            </a:r>
          </a:p>
        </p:txBody>
      </p:sp>
      <p:sp>
        <p:nvSpPr>
          <p:cNvPr id="283" name="В 2013 году группа ОИЯИ купила у наших коллег из Новой Зеландии микротомограф MARS, освоила технологию сканирования и обработки и наработала значительный опыт сканируя мышей, медицинские и геологические образцы."/>
          <p:cNvSpPr txBox="1"/>
          <p:nvPr/>
        </p:nvSpPr>
        <p:spPr>
          <a:xfrm>
            <a:off x="4224547" y="5834459"/>
            <a:ext cx="8640591" cy="451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buClrTx/>
              <a:defRPr sz="36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В 2013 году группа ОИЯИ купила у наших коллег из Новой Зеландии микротомограф MARS, освоила технологию сканирования и обработки и наработала значительный опыт сканируя мышей, медицинские и геологические образцы.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86" name="Screenshot 2020-03-25 at 21.11.07.png" descr="Screenshot 2020-03-25 at 21.11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777" y="3918220"/>
            <a:ext cx="11193291" cy="9394923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(3,0 х 1,2 х 1,2)m3"/>
          <p:cNvSpPr txBox="1"/>
          <p:nvPr/>
        </p:nvSpPr>
        <p:spPr>
          <a:xfrm>
            <a:off x="7433001" y="12480042"/>
            <a:ext cx="4138485" cy="734096"/>
          </a:xfrm>
          <a:prstGeom prst="rect">
            <a:avLst/>
          </a:prstGeom>
          <a:solidFill>
            <a:srgbClr val="FAE23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buClrTx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(3,0 х 1,2 х 1,2)m</a:t>
            </a:r>
            <a:r>
              <a:rPr baseline="31999"/>
              <a:t>3</a:t>
            </a:r>
          </a:p>
        </p:txBody>
      </p:sp>
      <p:sp>
        <p:nvSpPr>
          <p:cNvPr id="288" name="Rectangle"/>
          <p:cNvSpPr txBox="1"/>
          <p:nvPr/>
        </p:nvSpPr>
        <p:spPr>
          <a:xfrm>
            <a:off x="14855875" y="3784683"/>
            <a:ext cx="7831993" cy="9661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buClrTx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9" name="IMG_20210514_172627.jpg" descr="IMG_20210514_1726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875" y="3784683"/>
            <a:ext cx="4425461" cy="5900614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Для проведения НИР исследований в области рентгеновской томографии в ЛЯП ОИЯИ был создан лабораторный вариант томографа с вращающимся образцом."/>
          <p:cNvSpPr txBox="1"/>
          <p:nvPr/>
        </p:nvSpPr>
        <p:spPr>
          <a:xfrm>
            <a:off x="4360707" y="1681220"/>
            <a:ext cx="16001253" cy="216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 defTabSz="642937">
              <a:buClrTx/>
              <a:defRPr sz="4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Для проведения НИР исследований в области рентгеновской томографии в ЛЯП ОИЯИ был создан лабораторный вариант томографа с вращающимся образцом.</a:t>
            </a:r>
          </a:p>
        </p:txBody>
      </p:sp>
      <p:sp>
        <p:nvSpPr>
          <p:cNvPr id="291" name="Где и как измерять?"/>
          <p:cNvSpPr txBox="1"/>
          <p:nvPr/>
        </p:nvSpPr>
        <p:spPr>
          <a:xfrm>
            <a:off x="9768518" y="509538"/>
            <a:ext cx="5185632" cy="729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buClrTx/>
              <a:defRPr sz="4200" b="1">
                <a:solidFill>
                  <a:srgbClr val="531B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Где и как измерять?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94" name="Screenshot 2023-02-14 at 16.33.54.png" descr="Screenshot 2023-02-14 at 16.33.54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14102" y="-498677"/>
            <a:ext cx="10778011" cy="14379580"/>
          </a:xfrm>
          <a:prstGeom prst="rect">
            <a:avLst/>
          </a:prstGeom>
          <a:effectLst/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9936" y="12680156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R="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01" name="Информация для новичков в рентгенографии"/>
          <p:cNvSpPr txBox="1"/>
          <p:nvPr/>
        </p:nvSpPr>
        <p:spPr>
          <a:xfrm>
            <a:off x="6568206" y="308273"/>
            <a:ext cx="11247588" cy="729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buClrTx/>
              <a:defRPr sz="4200" b="1">
                <a:solidFill>
                  <a:srgbClr val="531B9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Информация для новичков в рентгенографии</a:t>
            </a:r>
          </a:p>
        </p:txBody>
      </p:sp>
      <p:sp>
        <p:nvSpPr>
          <p:cNvPr id="302" name="Для уменьшения аппаратурных эффектов при рентгенографических исследованиях стандартная процедура набора и обработки состоит из нескольких этапов:…"/>
          <p:cNvSpPr txBox="1"/>
          <p:nvPr/>
        </p:nvSpPr>
        <p:spPr>
          <a:xfrm>
            <a:off x="4445890" y="1105244"/>
            <a:ext cx="16206596" cy="3155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buClrTx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уменьшения аппаратурных эффектов при рентгенографических исследованиях стандартная процедура набора и обработки состоит из нескольких этапов: </a:t>
            </a:r>
          </a:p>
          <a:p>
            <a:pPr marL="882315" lvl="1" indent="-374315" algn="l" defTabSz="821531">
              <a:buClrTx/>
              <a:buSzPct val="100000"/>
              <a:buAutoNum type="arabicPeriod"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с образцом</a:t>
            </a:r>
          </a:p>
          <a:p>
            <a:pPr marL="882315" lvl="1" indent="-374315" algn="l" defTabSz="821531">
              <a:buClrTx/>
              <a:buSzPct val="100000"/>
              <a:buAutoNum type="arabicPeriod"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без образца (чистое поле или “flat field”)</a:t>
            </a:r>
          </a:p>
          <a:p>
            <a:pPr marL="882315" lvl="1" indent="-374315" algn="l" defTabSz="821531">
              <a:buClrTx/>
              <a:buSzPct val="100000"/>
              <a:buAutoNum type="arabicPeriod"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Попиксельное деление данных из набора 1 на данные набора 2 (поправка на  чистое поле или Flat Field Correction (FFC)).</a:t>
            </a:r>
          </a:p>
          <a:p>
            <a:pPr algn="l" defTabSz="821531">
              <a:buClrTx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</a:p>
        </p:txBody>
      </p:sp>
      <p:sp>
        <p:nvSpPr>
          <p:cNvPr id="303" name="Набор с образцом. Шкала Z (0-50000)"/>
          <p:cNvSpPr txBox="1"/>
          <p:nvPr/>
        </p:nvSpPr>
        <p:spPr>
          <a:xfrm>
            <a:off x="4200835" y="11984237"/>
            <a:ext cx="5810991" cy="996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882315" lvl="1" indent="-374315" algn="l" defTabSz="821531">
              <a:buClrTx/>
              <a:buSzPct val="100000"/>
              <a:buAutoNum type="arabicPeriod"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с образцом. Шкала Z (0-50000)</a:t>
            </a:r>
          </a:p>
        </p:txBody>
      </p:sp>
      <p:sp>
        <p:nvSpPr>
          <p:cNvPr id="304" name="2. Набор без образца (“flat field”). Шкала Z (0-50000)"/>
          <p:cNvSpPr txBox="1"/>
          <p:nvPr/>
        </p:nvSpPr>
        <p:spPr>
          <a:xfrm>
            <a:off x="10688805" y="10699387"/>
            <a:ext cx="3458042" cy="1860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indent="228600" algn="l" defTabSz="821531">
              <a:buClrTx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2. Набор без образца (“flat field”). Шкала Z (0-50000)</a:t>
            </a:r>
          </a:p>
        </p:txBody>
      </p:sp>
      <p:sp>
        <p:nvSpPr>
          <p:cNvPr id="305" name="3. Данные после FFC коррекции. Шкала Z (0-1)"/>
          <p:cNvSpPr txBox="1"/>
          <p:nvPr/>
        </p:nvSpPr>
        <p:spPr>
          <a:xfrm>
            <a:off x="14823827" y="11984237"/>
            <a:ext cx="5564827" cy="996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indent="228600" algn="l" defTabSz="821531">
              <a:buClrTx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3. Данные после FFC коррекции. Шкала Z (0-1)</a:t>
            </a:r>
          </a:p>
        </p:txBody>
      </p:sp>
      <p:pic>
        <p:nvPicPr>
          <p:cNvPr id="306" name="Bag_raw-ffc-Fiederle.png" descr="Bag_raw-ffc-Fieder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343" y="3628853"/>
            <a:ext cx="12612608" cy="8326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Bag_row_Fiederle.png" descr="Bag_row_Fieder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77" y="3997132"/>
            <a:ext cx="11501732" cy="7590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9082" y="12680156"/>
            <a:ext cx="3079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91" name="Как мы регистрируем невидимые частицы ?"/>
          <p:cNvSpPr txBox="1"/>
          <p:nvPr/>
        </p:nvSpPr>
        <p:spPr>
          <a:xfrm>
            <a:off x="5433695" y="457565"/>
            <a:ext cx="14230986" cy="89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buClrTx/>
              <a:defRPr sz="5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Как мы регистрируем невидимые частицы ?</a:t>
            </a:r>
          </a:p>
        </p:txBody>
      </p:sp>
      <p:sp>
        <p:nvSpPr>
          <p:cNvPr id="192" name="За исключением очень редких и экзотических случаев мы умеем регистрировать только заряженные частицы.…"/>
          <p:cNvSpPr txBox="1"/>
          <p:nvPr/>
        </p:nvSpPr>
        <p:spPr>
          <a:xfrm>
            <a:off x="5959813" y="2304047"/>
            <a:ext cx="13819041" cy="4750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buClrTx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 исключением очень редких и экзотических случаев мы умеем регистрировать только заряженные частицы. </a:t>
            </a:r>
          </a:p>
          <a:p>
            <a:pPr algn="l" defTabSz="821531">
              <a:buClrTx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l" defTabSz="821531">
              <a:buClrTx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Нейтральные частицы, прежде чем быть зарегистрированными, должны провзаимодействовать с заряженными частицами.</a:t>
            </a:r>
          </a:p>
        </p:txBody>
      </p:sp>
      <p:sp>
        <p:nvSpPr>
          <p:cNvPr id="193" name="Основные типы детекторов:…"/>
          <p:cNvSpPr txBox="1"/>
          <p:nvPr/>
        </p:nvSpPr>
        <p:spPr>
          <a:xfrm>
            <a:off x="4631557" y="8495944"/>
            <a:ext cx="15835260" cy="4143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lnSpc>
                <a:spcPct val="120000"/>
              </a:lnSpc>
              <a:buClrTx/>
              <a:defRPr sz="38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Основные типы детекторов: </a:t>
            </a:r>
          </a:p>
          <a:p>
            <a:pPr marL="310242" indent="-310242" algn="l" defTabSz="821531">
              <a:lnSpc>
                <a:spcPct val="120000"/>
              </a:lnSpc>
              <a:buClrTx/>
              <a:buSzPct val="100000"/>
              <a:buAutoNum type="arabicPeriod"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Визуализация (камеры:  Вильсона, Пузырьковая, Стримерная);</a:t>
            </a:r>
          </a:p>
          <a:p>
            <a:pPr marL="310242" indent="-310242" algn="l" defTabSz="821531">
              <a:lnSpc>
                <a:spcPct val="120000"/>
              </a:lnSpc>
              <a:buClrTx/>
              <a:buSzPct val="100000"/>
              <a:buAutoNum type="arabicPeriod"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Газовые и криогенные;</a:t>
            </a:r>
          </a:p>
          <a:p>
            <a:pPr marL="310242" indent="-310242" algn="l" defTabSz="821531">
              <a:lnSpc>
                <a:spcPct val="120000"/>
              </a:lnSpc>
              <a:buClrTx/>
              <a:buSzPct val="100000"/>
              <a:buAutoNum type="arabicPeriod"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Сцинтилляционные;  </a:t>
            </a:r>
          </a:p>
          <a:p>
            <a:pPr marL="310242" indent="-310242" algn="l" defTabSz="821531">
              <a:lnSpc>
                <a:spcPct val="120000"/>
              </a:lnSpc>
              <a:buClrTx/>
              <a:buSzPct val="100000"/>
              <a:buAutoNum type="arabicPeriod"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Черенковские </a:t>
            </a:r>
          </a:p>
          <a:p>
            <a:pPr marL="310242" indent="-310242" algn="l" defTabSz="821531">
              <a:lnSpc>
                <a:spcPct val="120000"/>
              </a:lnSpc>
              <a:buClrTx/>
              <a:buSzPct val="100000"/>
              <a:buAutoNum type="arabicPeriod"/>
              <a:defRPr sz="3800" b="1">
                <a:solidFill>
                  <a:srgbClr val="BF4C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Полупроводниковые.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9936" y="12680156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R="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10" name="Как идентифицировать вещество по энергетической информации 2D рентгенограммах?"/>
          <p:cNvSpPr txBox="1"/>
          <p:nvPr/>
        </p:nvSpPr>
        <p:spPr>
          <a:xfrm>
            <a:off x="4386457" y="328950"/>
            <a:ext cx="15611085" cy="1414538"/>
          </a:xfrm>
          <a:prstGeom prst="rect">
            <a:avLst/>
          </a:prstGeom>
          <a:solidFill>
            <a:srgbClr val="00FD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4400" b="1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Как идентифицировать вещество по энергетической информации 2D рентгенограммах?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784" y="1772880"/>
            <a:ext cx="14773232" cy="10877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9936" y="12680156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R="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14" name="Как идентифицировать вещество по энергетической информации 2D рентгенограммах?"/>
          <p:cNvSpPr txBox="1"/>
          <p:nvPr/>
        </p:nvSpPr>
        <p:spPr>
          <a:xfrm>
            <a:off x="4386457" y="328950"/>
            <a:ext cx="15611085" cy="1414538"/>
          </a:xfrm>
          <a:prstGeom prst="rect">
            <a:avLst/>
          </a:prstGeom>
          <a:solidFill>
            <a:srgbClr val="00FD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4400" b="1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Как идентифицировать вещество по энергетической информации 2D рентгенограммах?</a:t>
            </a:r>
          </a:p>
        </p:txBody>
      </p:sp>
      <p:pic>
        <p:nvPicPr>
          <p:cNvPr id="315" name="2D-principe.png" descr="2D-princi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568" y="3450552"/>
            <a:ext cx="15964864" cy="7522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9936" y="12680156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R="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318" name="Экспериментальное изучение возможностей Е-идентификации"/>
          <p:cNvSpPr txBox="1"/>
          <p:nvPr/>
        </p:nvSpPr>
        <p:spPr>
          <a:xfrm>
            <a:off x="3022445" y="282519"/>
            <a:ext cx="18321250" cy="775104"/>
          </a:xfrm>
          <a:prstGeom prst="rect">
            <a:avLst/>
          </a:prstGeom>
          <a:solidFill>
            <a:srgbClr val="00FD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4200" b="1"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Экспериментальное изучение возможностей Е-идентификации</a:t>
            </a:r>
          </a:p>
        </p:txBody>
      </p:sp>
      <p:sp>
        <p:nvSpPr>
          <p:cNvPr id="319" name="Результаты желательно проверять экспериментально, учитывая :…"/>
          <p:cNvSpPr txBox="1"/>
          <p:nvPr/>
        </p:nvSpPr>
        <p:spPr>
          <a:xfrm>
            <a:off x="4148921" y="1467768"/>
            <a:ext cx="18321251" cy="348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buClrTx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Результаты желательно проверять экспериментально, учитывая :</a:t>
            </a:r>
          </a:p>
          <a:p>
            <a:pPr marL="427789" indent="-427789" algn="l" defTabSz="821531">
              <a:buClrTx/>
              <a:buSzPct val="100000"/>
              <a:buAutoNum type="arabicPeriod"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Причудливую форму энергетического спектра трубки</a:t>
            </a:r>
          </a:p>
          <a:p>
            <a:pPr marL="427789" indent="-427789" algn="l" defTabSz="821531">
              <a:buClrTx/>
              <a:buSzPct val="100000"/>
              <a:buAutoNum type="arabicPeriod"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Зависимость эффективности регистрации детектором γ-квантов от энергии.</a:t>
            </a:r>
          </a:p>
          <a:p>
            <a:pPr marL="427789" indent="-427789" algn="l" defTabSz="821531">
              <a:buClrTx/>
              <a:buSzPct val="100000"/>
              <a:buAutoNum type="arabicPeriod"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Энергетическое разрешение детектора.</a:t>
            </a:r>
          </a:p>
          <a:p>
            <a:pPr marL="427789" indent="-427789" algn="l" defTabSz="821531">
              <a:buClrTx/>
              <a:buSzPct val="100000"/>
              <a:buAutoNum type="arabicPeriod"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Разброс характеристик отдельных пикселей энергочувствительного пиксельного детектора</a:t>
            </a:r>
          </a:p>
        </p:txBody>
      </p:sp>
      <p:pic>
        <p:nvPicPr>
          <p:cNvPr id="320" name="Xray-tube 150kV.pdf" descr="Xray-tube 150kV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805" y="5818042"/>
            <a:ext cx="9358664" cy="7164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Detector 300mkm absorbtion.png" descr="Detector 300mkm absorb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0797" y="6293308"/>
            <a:ext cx="8892879" cy="6213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324" name="Policarbonat-setup.jpg" descr="Policarbonat-set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780" y="1805145"/>
            <a:ext cx="8088229" cy="10784305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Тест№1 - разделение материалов с одинаковым суммарным коэффициентом поглощения рентгеновских γ-квантов."/>
          <p:cNvSpPr txBox="1"/>
          <p:nvPr/>
        </p:nvSpPr>
        <p:spPr>
          <a:xfrm>
            <a:off x="3804449" y="95269"/>
            <a:ext cx="17107870" cy="12653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38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Тест№1 - разделение материалов с одинаковым суммарным коэффициентом поглощения рентгеновских γ-квантов.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9936" y="12680156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R="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grpSp>
        <p:nvGrpSpPr>
          <p:cNvPr id="342" name="Group"/>
          <p:cNvGrpSpPr/>
          <p:nvPr/>
        </p:nvGrpSpPr>
        <p:grpSpPr>
          <a:xfrm>
            <a:off x="3617634" y="2190737"/>
            <a:ext cx="10013931" cy="4199146"/>
            <a:chOff x="0" y="0"/>
            <a:chExt cx="10013930" cy="4199144"/>
          </a:xfrm>
        </p:grpSpPr>
        <p:grpSp>
          <p:nvGrpSpPr>
            <p:cNvPr id="338" name="Group"/>
            <p:cNvGrpSpPr/>
            <p:nvPr/>
          </p:nvGrpSpPr>
          <p:grpSpPr>
            <a:xfrm>
              <a:off x="-1" y="-1"/>
              <a:ext cx="10013932" cy="4199146"/>
              <a:chOff x="0" y="0"/>
              <a:chExt cx="10013930" cy="4199144"/>
            </a:xfrm>
          </p:grpSpPr>
          <p:grpSp>
            <p:nvGrpSpPr>
              <p:cNvPr id="336" name="Group"/>
              <p:cNvGrpSpPr/>
              <p:nvPr/>
            </p:nvGrpSpPr>
            <p:grpSpPr>
              <a:xfrm>
                <a:off x="-1" y="177472"/>
                <a:ext cx="10013932" cy="4021673"/>
                <a:chOff x="0" y="0"/>
                <a:chExt cx="10013930" cy="4021671"/>
              </a:xfrm>
            </p:grpSpPr>
            <p:grpSp>
              <p:nvGrpSpPr>
                <p:cNvPr id="334" name="Group"/>
                <p:cNvGrpSpPr/>
                <p:nvPr/>
              </p:nvGrpSpPr>
              <p:grpSpPr>
                <a:xfrm>
                  <a:off x="-1" y="-1"/>
                  <a:ext cx="10013932" cy="4021673"/>
                  <a:chOff x="0" y="0"/>
                  <a:chExt cx="10013930" cy="4021671"/>
                </a:xfrm>
              </p:grpSpPr>
              <p:grpSp>
                <p:nvGrpSpPr>
                  <p:cNvPr id="332" name="Group"/>
                  <p:cNvGrpSpPr/>
                  <p:nvPr/>
                </p:nvGrpSpPr>
                <p:grpSpPr>
                  <a:xfrm>
                    <a:off x="-1" y="-1"/>
                    <a:ext cx="10013932" cy="4021673"/>
                    <a:chOff x="0" y="0"/>
                    <a:chExt cx="10013930" cy="4021672"/>
                  </a:xfrm>
                </p:grpSpPr>
                <p:pic>
                  <p:nvPicPr>
                    <p:cNvPr id="328" name="Screenshot 2022-08-05 at 15.06.06.png" descr="Screenshot 2022-08-05 at 15.06.06.png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rcRect/>
                    <a:stretch>
                      <a:fillRect/>
                    </a:stretch>
                  </p:blipFill>
                  <p:spPr>
                    <a:xfrm>
                      <a:off x="0" y="0"/>
                      <a:ext cx="10013931" cy="390008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331" name="Group"/>
                    <p:cNvGrpSpPr/>
                    <p:nvPr/>
                  </p:nvGrpSpPr>
                  <p:grpSpPr>
                    <a:xfrm>
                      <a:off x="3327293" y="1502338"/>
                      <a:ext cx="1954593" cy="2519335"/>
                      <a:chOff x="0" y="0"/>
                      <a:chExt cx="1954591" cy="2519333"/>
                    </a:xfrm>
                  </p:grpSpPr>
                  <p:sp>
                    <p:nvSpPr>
                      <p:cNvPr id="329" name="Rectangle"/>
                      <p:cNvSpPr/>
                      <p:nvPr/>
                    </p:nvSpPr>
                    <p:spPr>
                      <a:xfrm>
                        <a:off x="0" y="0"/>
                        <a:ext cx="638023" cy="1923439"/>
                      </a:xfrm>
                      <a:prstGeom prst="rect">
                        <a:avLst/>
                      </a:prstGeom>
                      <a:noFill/>
                      <a:ln w="50800" cap="flat">
                        <a:solidFill>
                          <a:srgbClr val="0433FF"/>
                        </a:solidFill>
                        <a:custDash>
                          <a:ds d="200000" sp="200000"/>
                        </a:custDash>
                        <a:miter lim="400000"/>
                      </a:ln>
                      <a:effectLst/>
                    </p:spPr>
                    <p:txBody>
                      <a:bodyPr wrap="square" lIns="0" tIns="0" rIns="0" bIns="0" numCol="1" anchor="ctr">
                        <a:noAutofit/>
                      </a:bodyPr>
                      <a:lstStyle/>
                      <a:p>
                        <a:pPr defTabSz="1160859">
                          <a:buClrTx/>
                          <a:defRPr sz="44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0" name="Rectangle"/>
                      <p:cNvSpPr txBox="1"/>
                      <p:nvPr/>
                    </p:nvSpPr>
                    <p:spPr>
                      <a:xfrm>
                        <a:off x="1404751" y="2155022"/>
                        <a:ext cx="549841" cy="364312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buClrTx/>
                          <a:defRPr sz="3200">
                            <a:solidFill>
                              <a:srgbClr val="000000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</p:grpSp>
              </p:grpSp>
              <p:sp>
                <p:nvSpPr>
                  <p:cNvPr id="333" name="Group"/>
                  <p:cNvSpPr/>
                  <p:nvPr/>
                </p:nvSpPr>
                <p:spPr>
                  <a:xfrm>
                    <a:off x="4455723" y="1469143"/>
                    <a:ext cx="638023" cy="1923439"/>
                  </a:xfrm>
                  <a:prstGeom prst="rect">
                    <a:avLst/>
                  </a:prstGeom>
                  <a:noFill/>
                  <a:ln w="50800" cap="flat">
                    <a:solidFill>
                      <a:srgbClr val="0433FF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1160859">
                      <a:buClrTx/>
                      <a:defRPr sz="44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335" name="Group"/>
                <p:cNvSpPr/>
                <p:nvPr/>
              </p:nvSpPr>
              <p:spPr>
                <a:xfrm>
                  <a:off x="5505654" y="1449281"/>
                  <a:ext cx="638023" cy="1939756"/>
                </a:xfrm>
                <a:prstGeom prst="rect">
                  <a:avLst/>
                </a:prstGeom>
                <a:noFill/>
                <a:ln w="50800" cap="flat">
                  <a:solidFill>
                    <a:srgbClr val="0433FF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160859">
                    <a:buClrTx/>
                    <a:defRPr sz="4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337" name="Run354"/>
              <p:cNvSpPr txBox="1"/>
              <p:nvPr/>
            </p:nvSpPr>
            <p:spPr>
              <a:xfrm>
                <a:off x="223209" y="0"/>
                <a:ext cx="2008375" cy="6982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Run354</a:t>
                </a:r>
              </a:p>
            </p:txBody>
          </p:sp>
        </p:grpSp>
        <p:sp>
          <p:nvSpPr>
            <p:cNvPr id="339" name="Gd 50,2keV"/>
            <p:cNvSpPr txBox="1"/>
            <p:nvPr/>
          </p:nvSpPr>
          <p:spPr>
            <a:xfrm>
              <a:off x="2279394" y="1024248"/>
              <a:ext cx="1685839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Gd 50,2keV</a:t>
              </a:r>
            </a:p>
          </p:txBody>
        </p:sp>
        <p:sp>
          <p:nvSpPr>
            <p:cNvPr id="340" name="La 39keV"/>
            <p:cNvSpPr txBox="1"/>
            <p:nvPr/>
          </p:nvSpPr>
          <p:spPr>
            <a:xfrm>
              <a:off x="4066784" y="425294"/>
              <a:ext cx="1376891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La 39keV</a:t>
              </a:r>
            </a:p>
          </p:txBody>
        </p:sp>
        <p:sp>
          <p:nvSpPr>
            <p:cNvPr id="341" name="I 33,2keV"/>
            <p:cNvSpPr txBox="1"/>
            <p:nvPr/>
          </p:nvSpPr>
          <p:spPr>
            <a:xfrm>
              <a:off x="5530820" y="906965"/>
              <a:ext cx="1371713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I 33,2keV</a:t>
              </a:r>
            </a:p>
          </p:txBody>
        </p:sp>
      </p:grpSp>
      <p:pic>
        <p:nvPicPr>
          <p:cNvPr id="343" name="RUN 354_THL 45.jpg" descr="RUN 354_THL 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551" y="1478298"/>
            <a:ext cx="7750564" cy="5928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Screenshot 2022-11-18 at 10.48.46.png" descr="Screenshot 2022-11-18 at 10.48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6123" y="7428966"/>
            <a:ext cx="4147679" cy="49463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45" name="Тест№1 - разделение материалов с одинаковым суммарным коэффициентом поглощения рентгеновских γ-квантов."/>
          <p:cNvSpPr txBox="1"/>
          <p:nvPr/>
        </p:nvSpPr>
        <p:spPr>
          <a:xfrm>
            <a:off x="3804449" y="95269"/>
            <a:ext cx="17107870" cy="12653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38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Тест№1 - разделение материалов с одинаковым суммарным коэффициентом поглощения рентгеновских γ-квантов.</a:t>
            </a:r>
          </a:p>
        </p:txBody>
      </p:sp>
      <p:grpSp>
        <p:nvGrpSpPr>
          <p:cNvPr id="348" name="Group"/>
          <p:cNvGrpSpPr/>
          <p:nvPr/>
        </p:nvGrpSpPr>
        <p:grpSpPr>
          <a:xfrm>
            <a:off x="9823673" y="9319298"/>
            <a:ext cx="7401478" cy="611528"/>
            <a:chOff x="0" y="852895"/>
            <a:chExt cx="7401477" cy="611526"/>
          </a:xfrm>
        </p:grpSpPr>
        <p:sp>
          <p:nvSpPr>
            <p:cNvPr id="346" name="Результирующие данные после проведения конкретного измерения (RunXXX). В имени файлов указан порог THL при котором он набирался."/>
            <p:cNvSpPr/>
            <p:nvPr/>
          </p:nvSpPr>
          <p:spPr>
            <a:xfrm>
              <a:off x="0" y="1158659"/>
              <a:ext cx="59932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lvl="1" algn="l" defTabSz="821531">
                <a:buClrTx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Результирующие данные после проведения конкретного измерения (RunXXX). В имени файлов указан порог THL при котором он набирался.</a:t>
              </a:r>
            </a:p>
          </p:txBody>
        </p:sp>
        <p:sp>
          <p:nvSpPr>
            <p:cNvPr id="347" name="Arrow"/>
            <p:cNvSpPr/>
            <p:nvPr/>
          </p:nvSpPr>
          <p:spPr>
            <a:xfrm>
              <a:off x="5940151" y="852895"/>
              <a:ext cx="1461327" cy="611528"/>
            </a:xfrm>
            <a:prstGeom prst="rightArrow">
              <a:avLst>
                <a:gd name="adj1" fmla="val 21772"/>
                <a:gd name="adj2" fmla="val 126077"/>
              </a:avLst>
            </a:prstGeom>
            <a:solidFill>
              <a:srgbClr val="FFFFFF"/>
            </a:solidFill>
            <a:ln w="25400" cap="flat">
              <a:solidFill>
                <a:srgbClr val="00A2F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grpSp>
        <p:nvGrpSpPr>
          <p:cNvPr id="365" name="Group"/>
          <p:cNvGrpSpPr/>
          <p:nvPr/>
        </p:nvGrpSpPr>
        <p:grpSpPr>
          <a:xfrm>
            <a:off x="3631921" y="1977917"/>
            <a:ext cx="10013932" cy="4199145"/>
            <a:chOff x="0" y="0"/>
            <a:chExt cx="10013930" cy="4199144"/>
          </a:xfrm>
        </p:grpSpPr>
        <p:grpSp>
          <p:nvGrpSpPr>
            <p:cNvPr id="361" name="Group"/>
            <p:cNvGrpSpPr/>
            <p:nvPr/>
          </p:nvGrpSpPr>
          <p:grpSpPr>
            <a:xfrm>
              <a:off x="-1" y="-1"/>
              <a:ext cx="10013932" cy="4199146"/>
              <a:chOff x="0" y="0"/>
              <a:chExt cx="10013930" cy="4199144"/>
            </a:xfrm>
          </p:grpSpPr>
          <p:grpSp>
            <p:nvGrpSpPr>
              <p:cNvPr id="359" name="Group"/>
              <p:cNvGrpSpPr/>
              <p:nvPr/>
            </p:nvGrpSpPr>
            <p:grpSpPr>
              <a:xfrm>
                <a:off x="-1" y="177472"/>
                <a:ext cx="10013932" cy="4021673"/>
                <a:chOff x="0" y="0"/>
                <a:chExt cx="10013930" cy="4021671"/>
              </a:xfrm>
            </p:grpSpPr>
            <p:grpSp>
              <p:nvGrpSpPr>
                <p:cNvPr id="357" name="Group"/>
                <p:cNvGrpSpPr/>
                <p:nvPr/>
              </p:nvGrpSpPr>
              <p:grpSpPr>
                <a:xfrm>
                  <a:off x="-1" y="-1"/>
                  <a:ext cx="10013932" cy="4021673"/>
                  <a:chOff x="0" y="0"/>
                  <a:chExt cx="10013930" cy="4021671"/>
                </a:xfrm>
              </p:grpSpPr>
              <p:grpSp>
                <p:nvGrpSpPr>
                  <p:cNvPr id="355" name="Group"/>
                  <p:cNvGrpSpPr/>
                  <p:nvPr/>
                </p:nvGrpSpPr>
                <p:grpSpPr>
                  <a:xfrm>
                    <a:off x="-1" y="-1"/>
                    <a:ext cx="10013932" cy="4021673"/>
                    <a:chOff x="0" y="0"/>
                    <a:chExt cx="10013930" cy="4021672"/>
                  </a:xfrm>
                </p:grpSpPr>
                <p:pic>
                  <p:nvPicPr>
                    <p:cNvPr id="351" name="Screenshot 2022-08-05 at 15.06.06.png" descr="Screenshot 2022-08-05 at 15.06.06.png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rcRect/>
                    <a:stretch>
                      <a:fillRect/>
                    </a:stretch>
                  </p:blipFill>
                  <p:spPr>
                    <a:xfrm>
                      <a:off x="0" y="0"/>
                      <a:ext cx="10013931" cy="390008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354" name="Group"/>
                    <p:cNvGrpSpPr/>
                    <p:nvPr/>
                  </p:nvGrpSpPr>
                  <p:grpSpPr>
                    <a:xfrm>
                      <a:off x="3327293" y="1502338"/>
                      <a:ext cx="1954593" cy="2519335"/>
                      <a:chOff x="0" y="0"/>
                      <a:chExt cx="1954591" cy="2519333"/>
                    </a:xfrm>
                  </p:grpSpPr>
                  <p:sp>
                    <p:nvSpPr>
                      <p:cNvPr id="352" name="Rectangle"/>
                      <p:cNvSpPr/>
                      <p:nvPr/>
                    </p:nvSpPr>
                    <p:spPr>
                      <a:xfrm>
                        <a:off x="0" y="0"/>
                        <a:ext cx="638023" cy="1923439"/>
                      </a:xfrm>
                      <a:prstGeom prst="rect">
                        <a:avLst/>
                      </a:prstGeom>
                      <a:noFill/>
                      <a:ln w="50800" cap="flat">
                        <a:solidFill>
                          <a:srgbClr val="0433FF"/>
                        </a:solidFill>
                        <a:custDash>
                          <a:ds d="200000" sp="200000"/>
                        </a:custDash>
                        <a:miter lim="400000"/>
                      </a:ln>
                      <a:effectLst/>
                    </p:spPr>
                    <p:txBody>
                      <a:bodyPr wrap="square" lIns="0" tIns="0" rIns="0" bIns="0" numCol="1" anchor="ctr">
                        <a:noAutofit/>
                      </a:bodyPr>
                      <a:lstStyle/>
                      <a:p>
                        <a:pPr defTabSz="1160859">
                          <a:buClrTx/>
                          <a:defRPr sz="44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3" name="Rectangle"/>
                      <p:cNvSpPr txBox="1"/>
                      <p:nvPr/>
                    </p:nvSpPr>
                    <p:spPr>
                      <a:xfrm>
                        <a:off x="1404751" y="2155022"/>
                        <a:ext cx="549841" cy="364312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buClrTx/>
                          <a:defRPr sz="3200">
                            <a:solidFill>
                              <a:srgbClr val="000000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</p:grpSp>
              </p:grpSp>
              <p:sp>
                <p:nvSpPr>
                  <p:cNvPr id="356" name="Group"/>
                  <p:cNvSpPr/>
                  <p:nvPr/>
                </p:nvSpPr>
                <p:spPr>
                  <a:xfrm>
                    <a:off x="4455723" y="1469143"/>
                    <a:ext cx="638023" cy="1923439"/>
                  </a:xfrm>
                  <a:prstGeom prst="rect">
                    <a:avLst/>
                  </a:prstGeom>
                  <a:noFill/>
                  <a:ln w="50800" cap="flat">
                    <a:solidFill>
                      <a:srgbClr val="0433FF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1160859">
                      <a:buClrTx/>
                      <a:defRPr sz="44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358" name="Group"/>
                <p:cNvSpPr/>
                <p:nvPr/>
              </p:nvSpPr>
              <p:spPr>
                <a:xfrm>
                  <a:off x="5505654" y="1449281"/>
                  <a:ext cx="638023" cy="1939756"/>
                </a:xfrm>
                <a:prstGeom prst="rect">
                  <a:avLst/>
                </a:prstGeom>
                <a:noFill/>
                <a:ln w="50800" cap="flat">
                  <a:solidFill>
                    <a:srgbClr val="0433FF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160859">
                    <a:buClrTx/>
                    <a:defRPr sz="4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360" name="Run354"/>
              <p:cNvSpPr txBox="1"/>
              <p:nvPr/>
            </p:nvSpPr>
            <p:spPr>
              <a:xfrm>
                <a:off x="223209" y="0"/>
                <a:ext cx="2008375" cy="6982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Run354</a:t>
                </a:r>
              </a:p>
            </p:txBody>
          </p:sp>
        </p:grpSp>
        <p:sp>
          <p:nvSpPr>
            <p:cNvPr id="362" name="Gd 50,2keV"/>
            <p:cNvSpPr txBox="1"/>
            <p:nvPr/>
          </p:nvSpPr>
          <p:spPr>
            <a:xfrm>
              <a:off x="2279394" y="1024248"/>
              <a:ext cx="1685839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Gd 50,2keV</a:t>
              </a:r>
            </a:p>
          </p:txBody>
        </p:sp>
        <p:sp>
          <p:nvSpPr>
            <p:cNvPr id="363" name="La 39keV"/>
            <p:cNvSpPr txBox="1"/>
            <p:nvPr/>
          </p:nvSpPr>
          <p:spPr>
            <a:xfrm>
              <a:off x="4066784" y="425294"/>
              <a:ext cx="1376891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La 39keV</a:t>
              </a:r>
            </a:p>
          </p:txBody>
        </p:sp>
        <p:sp>
          <p:nvSpPr>
            <p:cNvPr id="364" name="I 33,2keV"/>
            <p:cNvSpPr txBox="1"/>
            <p:nvPr/>
          </p:nvSpPr>
          <p:spPr>
            <a:xfrm>
              <a:off x="5530820" y="906965"/>
              <a:ext cx="1371713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I 33,2keV</a:t>
              </a:r>
            </a:p>
          </p:txBody>
        </p:sp>
      </p:grpSp>
      <p:pic>
        <p:nvPicPr>
          <p:cNvPr id="366" name="RUN 354_THL 45.jpg" descr="RUN 354_THL 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551" y="1478298"/>
            <a:ext cx="7750564" cy="5928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" name="Group"/>
          <p:cNvGrpSpPr/>
          <p:nvPr/>
        </p:nvGrpSpPr>
        <p:grpSpPr>
          <a:xfrm>
            <a:off x="4194315" y="12860241"/>
            <a:ext cx="14973774" cy="881698"/>
            <a:chOff x="0" y="0"/>
            <a:chExt cx="14973772" cy="881696"/>
          </a:xfrm>
        </p:grpSpPr>
        <p:sp>
          <p:nvSpPr>
            <p:cNvPr id="367" name="Г.А. Шелков"/>
            <p:cNvSpPr txBox="1"/>
            <p:nvPr/>
          </p:nvSpPr>
          <p:spPr>
            <a:xfrm>
              <a:off x="12108355" y="253971"/>
              <a:ext cx="2865418" cy="373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buClrTx/>
                <a:defRPr sz="1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Г.А.Шелков</a:t>
              </a:r>
            </a:p>
          </p:txBody>
        </p:sp>
        <p:sp>
          <p:nvSpPr>
            <p:cNvPr id="368" name="Г.А. Шелков"/>
            <p:cNvSpPr txBox="1"/>
            <p:nvPr/>
          </p:nvSpPr>
          <p:spPr>
            <a:xfrm>
              <a:off x="0" y="0"/>
              <a:ext cx="5458929" cy="88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1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 IX Всероссийская научно-практическая конференция производителей рентгеновской техники </a:t>
              </a:r>
            </a:p>
          </p:txBody>
        </p:sp>
      </p:grpSp>
      <p:sp>
        <p:nvSpPr>
          <p:cNvPr id="370" name="Тест№1 - разделение материалов с одинаковым суммарным коэффициентом поглощения рентгеновских γ-квантов."/>
          <p:cNvSpPr txBox="1"/>
          <p:nvPr/>
        </p:nvSpPr>
        <p:spPr>
          <a:xfrm>
            <a:off x="3804449" y="95269"/>
            <a:ext cx="17107870" cy="12653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38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Тест№1 - разделение материалов с одинаковым суммарным коэффициентом поглощения рентгеновских γ-квантов.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3090042" y="6655931"/>
            <a:ext cx="6974489" cy="6492372"/>
            <a:chOff x="-116143" y="58071"/>
            <a:chExt cx="6974488" cy="6492370"/>
          </a:xfrm>
        </p:grpSpPr>
        <p:grpSp>
          <p:nvGrpSpPr>
            <p:cNvPr id="379" name="Group"/>
            <p:cNvGrpSpPr/>
            <p:nvPr/>
          </p:nvGrpSpPr>
          <p:grpSpPr>
            <a:xfrm>
              <a:off x="-116144" y="58071"/>
              <a:ext cx="6974489" cy="6492372"/>
              <a:chOff x="0" y="0"/>
              <a:chExt cx="6974488" cy="6492370"/>
            </a:xfrm>
          </p:grpSpPr>
          <p:grpSp>
            <p:nvGrpSpPr>
              <p:cNvPr id="376" name="Group"/>
              <p:cNvGrpSpPr/>
              <p:nvPr/>
            </p:nvGrpSpPr>
            <p:grpSpPr>
              <a:xfrm>
                <a:off x="-1" y="-1"/>
                <a:ext cx="6974490" cy="6492372"/>
                <a:chOff x="0" y="0"/>
                <a:chExt cx="6974488" cy="6492370"/>
              </a:xfrm>
            </p:grpSpPr>
            <p:grpSp>
              <p:nvGrpSpPr>
                <p:cNvPr id="373" name="Group"/>
                <p:cNvGrpSpPr/>
                <p:nvPr/>
              </p:nvGrpSpPr>
              <p:grpSpPr>
                <a:xfrm>
                  <a:off x="-1" y="-1"/>
                  <a:ext cx="6974490" cy="6492372"/>
                  <a:chOff x="0" y="0"/>
                  <a:chExt cx="6974487" cy="6492370"/>
                </a:xfrm>
              </p:grpSpPr>
              <p:pic>
                <p:nvPicPr>
                  <p:cNvPr id="371" name="Screenshot 2022-11-22 at 17.55.04.png" descr="Screenshot 2022-11-22 at 17.55.04.png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13041" y="0"/>
                    <a:ext cx="6861447" cy="649237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72" name="FFC"/>
                  <p:cNvSpPr txBox="1"/>
                  <p:nvPr/>
                </p:nvSpPr>
                <p:spPr>
                  <a:xfrm>
                    <a:off x="0" y="2406565"/>
                    <a:ext cx="842042" cy="57055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l" defTabSz="821531">
                      <a:buClrTx/>
                      <a:defRPr sz="280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r>
                      <a:t>FFC</a:t>
                    </a:r>
                  </a:p>
                </p:txBody>
              </p:sp>
            </p:grpSp>
            <p:sp>
              <p:nvSpPr>
                <p:cNvPr id="374" name="Line"/>
                <p:cNvSpPr/>
                <p:nvPr/>
              </p:nvSpPr>
              <p:spPr>
                <a:xfrm flipV="1">
                  <a:off x="1502303" y="2037609"/>
                  <a:ext cx="1" cy="3533641"/>
                </a:xfrm>
                <a:prstGeom prst="line">
                  <a:avLst/>
                </a:prstGeom>
                <a:noFill/>
                <a:ln w="25400" cap="flat">
                  <a:solidFill>
                    <a:srgbClr val="535353"/>
                  </a:solidFill>
                  <a:prstDash val="sysDot"/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75" name="Line"/>
                <p:cNvSpPr/>
                <p:nvPr/>
              </p:nvSpPr>
              <p:spPr>
                <a:xfrm flipV="1">
                  <a:off x="2641963" y="1099465"/>
                  <a:ext cx="1" cy="4540745"/>
                </a:xfrm>
                <a:prstGeom prst="line">
                  <a:avLst/>
                </a:prstGeom>
                <a:noFill/>
                <a:ln w="25400" cap="flat">
                  <a:solidFill>
                    <a:srgbClr val="CC503E"/>
                  </a:solidFill>
                  <a:prstDash val="sysDot"/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377" name="a"/>
              <p:cNvSpPr txBox="1"/>
              <p:nvPr/>
            </p:nvSpPr>
            <p:spPr>
              <a:xfrm>
                <a:off x="1139863" y="1576056"/>
                <a:ext cx="405487" cy="658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a</a:t>
                </a:r>
              </a:p>
            </p:txBody>
          </p:sp>
          <p:sp>
            <p:nvSpPr>
              <p:cNvPr id="378" name="t"/>
              <p:cNvSpPr txBox="1"/>
              <p:nvPr/>
            </p:nvSpPr>
            <p:spPr>
              <a:xfrm>
                <a:off x="2720069" y="973560"/>
                <a:ext cx="308362" cy="658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t</a:t>
                </a:r>
              </a:p>
            </p:txBody>
          </p:sp>
        </p:grpSp>
        <p:sp>
          <p:nvSpPr>
            <p:cNvPr id="380" name="Line"/>
            <p:cNvSpPr/>
            <p:nvPr/>
          </p:nvSpPr>
          <p:spPr>
            <a:xfrm>
              <a:off x="2644666" y="1639746"/>
              <a:ext cx="1043695" cy="1"/>
            </a:xfrm>
            <a:prstGeom prst="line">
              <a:avLst/>
            </a:prstGeom>
            <a:noFill/>
            <a:ln w="25400" cap="flat">
              <a:solidFill>
                <a:srgbClr val="CC503E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64292" tIns="64292" rIns="64292" bIns="64292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84" name="Group"/>
          <p:cNvGrpSpPr/>
          <p:nvPr/>
        </p:nvGrpSpPr>
        <p:grpSpPr>
          <a:xfrm>
            <a:off x="8485284" y="9489942"/>
            <a:ext cx="7358459" cy="611528"/>
            <a:chOff x="0" y="2473685"/>
            <a:chExt cx="7358458" cy="611526"/>
          </a:xfrm>
        </p:grpSpPr>
        <p:sp>
          <p:nvSpPr>
            <p:cNvPr id="382" name="Зависимость усредненных в выделенных участках  образцов значений (после процедуры FFC) в пикселях от уровня порога регистрации.…"/>
            <p:cNvSpPr/>
            <p:nvPr/>
          </p:nvSpPr>
          <p:spPr>
            <a:xfrm>
              <a:off x="1365250" y="2885859"/>
              <a:ext cx="59932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buClrTx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Зависимость усредненных в выделенных участках  образцов значений (после процедуры FFC) в пикселях от уровня порога регистрации. </a:t>
              </a:r>
            </a:p>
            <a:p>
              <a:pPr algn="l" defTabSz="821531">
                <a:buClrTx/>
                <a:defRPr sz="2800" i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Значения при низком пороге FFC (~0,65) отражают степень “прозрачности” образцов, которая, естественно, растет (а FFC —&gt; 1) с увеличением порога регистрации (с ростом средней энергии регистрируемых рентгеновских фотонов)</a:t>
              </a:r>
            </a:p>
          </p:txBody>
        </p:sp>
        <p:sp>
          <p:nvSpPr>
            <p:cNvPr id="383" name="Arrow"/>
            <p:cNvSpPr/>
            <p:nvPr/>
          </p:nvSpPr>
          <p:spPr>
            <a:xfrm>
              <a:off x="0" y="2473685"/>
              <a:ext cx="1435926" cy="611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98" y="13151"/>
                  </a:moveTo>
                  <a:lnTo>
                    <a:pt x="11598" y="21600"/>
                  </a:lnTo>
                  <a:lnTo>
                    <a:pt x="0" y="10800"/>
                  </a:lnTo>
                  <a:lnTo>
                    <a:pt x="11598" y="0"/>
                  </a:lnTo>
                  <a:lnTo>
                    <a:pt x="11598" y="8449"/>
                  </a:lnTo>
                  <a:lnTo>
                    <a:pt x="21600" y="8449"/>
                  </a:lnTo>
                  <a:lnTo>
                    <a:pt x="21600" y="13151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2F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90" name="Group"/>
          <p:cNvGrpSpPr/>
          <p:nvPr/>
        </p:nvGrpSpPr>
        <p:grpSpPr>
          <a:xfrm>
            <a:off x="15494645" y="7393095"/>
            <a:ext cx="6213168" cy="4756453"/>
            <a:chOff x="0" y="0"/>
            <a:chExt cx="6213166" cy="4756452"/>
          </a:xfrm>
        </p:grpSpPr>
        <p:grpSp>
          <p:nvGrpSpPr>
            <p:cNvPr id="387" name="Group"/>
            <p:cNvGrpSpPr/>
            <p:nvPr/>
          </p:nvGrpSpPr>
          <p:grpSpPr>
            <a:xfrm>
              <a:off x="-1" y="0"/>
              <a:ext cx="6213168" cy="4756453"/>
              <a:chOff x="0" y="0"/>
              <a:chExt cx="6213166" cy="4756452"/>
            </a:xfrm>
          </p:grpSpPr>
          <p:pic>
            <p:nvPicPr>
              <p:cNvPr id="385" name="Xray-tube 150kV.pdf" descr="Xray-tube 150kV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0"/>
                <a:ext cx="6213167" cy="47564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6" name="Rectangle"/>
              <p:cNvSpPr/>
              <p:nvPr/>
            </p:nvSpPr>
            <p:spPr>
              <a:xfrm>
                <a:off x="2048237" y="862855"/>
                <a:ext cx="2801124" cy="3101902"/>
              </a:xfrm>
              <a:prstGeom prst="rect">
                <a:avLst/>
              </a:prstGeom>
              <a:solidFill>
                <a:srgbClr val="A7A7A7">
                  <a:alpha val="43147"/>
                </a:srgbClr>
              </a:solidFill>
              <a:ln w="25400" cap="flat">
                <a:solidFill>
                  <a:srgbClr val="00A2FF">
                    <a:alpha val="43147"/>
                  </a:srgbClr>
                </a:solidFill>
                <a:prstDash val="solid"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buClrTx/>
                  <a:defRPr sz="320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</p:grpSp>
        <p:sp>
          <p:nvSpPr>
            <p:cNvPr id="388" name="Line"/>
            <p:cNvSpPr/>
            <p:nvPr/>
          </p:nvSpPr>
          <p:spPr>
            <a:xfrm flipH="1">
              <a:off x="2061209" y="978499"/>
              <a:ext cx="1" cy="3038299"/>
            </a:xfrm>
            <a:prstGeom prst="line">
              <a:avLst/>
            </a:prstGeom>
            <a:noFill/>
            <a:ln w="25400" cap="flat">
              <a:solidFill>
                <a:srgbClr val="BF4C8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4292" tIns="64292" rIns="64292" bIns="64292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389" name="Rectangle"/>
            <p:cNvSpPr/>
            <p:nvPr/>
          </p:nvSpPr>
          <p:spPr>
            <a:xfrm>
              <a:off x="2480415" y="4303996"/>
              <a:ext cx="1730965" cy="2493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391" name="THL"/>
          <p:cNvSpPr txBox="1"/>
          <p:nvPr/>
        </p:nvSpPr>
        <p:spPr>
          <a:xfrm>
            <a:off x="17216065" y="11500207"/>
            <a:ext cx="814148" cy="56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buClrTx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THL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grpSp>
        <p:nvGrpSpPr>
          <p:cNvPr id="408" name="Group"/>
          <p:cNvGrpSpPr/>
          <p:nvPr/>
        </p:nvGrpSpPr>
        <p:grpSpPr>
          <a:xfrm>
            <a:off x="3631921" y="1977917"/>
            <a:ext cx="10013932" cy="4199145"/>
            <a:chOff x="0" y="0"/>
            <a:chExt cx="10013930" cy="4199144"/>
          </a:xfrm>
        </p:grpSpPr>
        <p:grpSp>
          <p:nvGrpSpPr>
            <p:cNvPr id="404" name="Group"/>
            <p:cNvGrpSpPr/>
            <p:nvPr/>
          </p:nvGrpSpPr>
          <p:grpSpPr>
            <a:xfrm>
              <a:off x="-1" y="-1"/>
              <a:ext cx="10013932" cy="4199146"/>
              <a:chOff x="0" y="0"/>
              <a:chExt cx="10013930" cy="4199144"/>
            </a:xfrm>
          </p:grpSpPr>
          <p:grpSp>
            <p:nvGrpSpPr>
              <p:cNvPr id="402" name="Group"/>
              <p:cNvGrpSpPr/>
              <p:nvPr/>
            </p:nvGrpSpPr>
            <p:grpSpPr>
              <a:xfrm>
                <a:off x="-1" y="177472"/>
                <a:ext cx="10013932" cy="4021673"/>
                <a:chOff x="0" y="0"/>
                <a:chExt cx="10013930" cy="4021671"/>
              </a:xfrm>
            </p:grpSpPr>
            <p:grpSp>
              <p:nvGrpSpPr>
                <p:cNvPr id="400" name="Group"/>
                <p:cNvGrpSpPr/>
                <p:nvPr/>
              </p:nvGrpSpPr>
              <p:grpSpPr>
                <a:xfrm>
                  <a:off x="-1" y="-1"/>
                  <a:ext cx="10013932" cy="4021673"/>
                  <a:chOff x="0" y="0"/>
                  <a:chExt cx="10013930" cy="4021671"/>
                </a:xfrm>
              </p:grpSpPr>
              <p:grpSp>
                <p:nvGrpSpPr>
                  <p:cNvPr id="398" name="Group"/>
                  <p:cNvGrpSpPr/>
                  <p:nvPr/>
                </p:nvGrpSpPr>
                <p:grpSpPr>
                  <a:xfrm>
                    <a:off x="-1" y="-1"/>
                    <a:ext cx="10013932" cy="4021673"/>
                    <a:chOff x="0" y="0"/>
                    <a:chExt cx="10013930" cy="4021672"/>
                  </a:xfrm>
                </p:grpSpPr>
                <p:pic>
                  <p:nvPicPr>
                    <p:cNvPr id="394" name="Screenshot 2022-08-05 at 15.06.06.png" descr="Screenshot 2022-08-05 at 15.06.06.png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rcRect/>
                    <a:stretch>
                      <a:fillRect/>
                    </a:stretch>
                  </p:blipFill>
                  <p:spPr>
                    <a:xfrm>
                      <a:off x="0" y="0"/>
                      <a:ext cx="10013931" cy="390008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397" name="Group"/>
                    <p:cNvGrpSpPr/>
                    <p:nvPr/>
                  </p:nvGrpSpPr>
                  <p:grpSpPr>
                    <a:xfrm>
                      <a:off x="3327293" y="1502338"/>
                      <a:ext cx="1954593" cy="2519335"/>
                      <a:chOff x="0" y="0"/>
                      <a:chExt cx="1954591" cy="2519333"/>
                    </a:xfrm>
                  </p:grpSpPr>
                  <p:sp>
                    <p:nvSpPr>
                      <p:cNvPr id="395" name="Rectangle"/>
                      <p:cNvSpPr/>
                      <p:nvPr/>
                    </p:nvSpPr>
                    <p:spPr>
                      <a:xfrm>
                        <a:off x="0" y="0"/>
                        <a:ext cx="638023" cy="1923439"/>
                      </a:xfrm>
                      <a:prstGeom prst="rect">
                        <a:avLst/>
                      </a:prstGeom>
                      <a:noFill/>
                      <a:ln w="50800" cap="flat">
                        <a:solidFill>
                          <a:srgbClr val="0433FF"/>
                        </a:solidFill>
                        <a:custDash>
                          <a:ds d="200000" sp="200000"/>
                        </a:custDash>
                        <a:miter lim="400000"/>
                      </a:ln>
                      <a:effectLst/>
                    </p:spPr>
                    <p:txBody>
                      <a:bodyPr wrap="square" lIns="0" tIns="0" rIns="0" bIns="0" numCol="1" anchor="ctr">
                        <a:noAutofit/>
                      </a:bodyPr>
                      <a:lstStyle/>
                      <a:p>
                        <a:pPr defTabSz="1160859">
                          <a:buClrTx/>
                          <a:defRPr sz="44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6" name="Rectangle"/>
                      <p:cNvSpPr txBox="1"/>
                      <p:nvPr/>
                    </p:nvSpPr>
                    <p:spPr>
                      <a:xfrm>
                        <a:off x="1404751" y="2155022"/>
                        <a:ext cx="549841" cy="364312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buClrTx/>
                          <a:defRPr sz="3200">
                            <a:solidFill>
                              <a:srgbClr val="000000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</p:grpSp>
              </p:grpSp>
              <p:sp>
                <p:nvSpPr>
                  <p:cNvPr id="399" name="Group"/>
                  <p:cNvSpPr/>
                  <p:nvPr/>
                </p:nvSpPr>
                <p:spPr>
                  <a:xfrm>
                    <a:off x="4455723" y="1469143"/>
                    <a:ext cx="638023" cy="1923439"/>
                  </a:xfrm>
                  <a:prstGeom prst="rect">
                    <a:avLst/>
                  </a:prstGeom>
                  <a:noFill/>
                  <a:ln w="50800" cap="flat">
                    <a:solidFill>
                      <a:srgbClr val="0433FF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1160859">
                      <a:buClrTx/>
                      <a:defRPr sz="44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401" name="Group"/>
                <p:cNvSpPr/>
                <p:nvPr/>
              </p:nvSpPr>
              <p:spPr>
                <a:xfrm>
                  <a:off x="5505654" y="1449281"/>
                  <a:ext cx="638023" cy="1939756"/>
                </a:xfrm>
                <a:prstGeom prst="rect">
                  <a:avLst/>
                </a:prstGeom>
                <a:noFill/>
                <a:ln w="50800" cap="flat">
                  <a:solidFill>
                    <a:srgbClr val="0433FF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160859">
                    <a:buClrTx/>
                    <a:defRPr sz="4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403" name="Run354"/>
              <p:cNvSpPr txBox="1"/>
              <p:nvPr/>
            </p:nvSpPr>
            <p:spPr>
              <a:xfrm>
                <a:off x="223209" y="0"/>
                <a:ext cx="2008375" cy="6982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Run354</a:t>
                </a:r>
              </a:p>
            </p:txBody>
          </p:sp>
        </p:grpSp>
        <p:sp>
          <p:nvSpPr>
            <p:cNvPr id="405" name="Gd 50,2keV"/>
            <p:cNvSpPr txBox="1"/>
            <p:nvPr/>
          </p:nvSpPr>
          <p:spPr>
            <a:xfrm>
              <a:off x="2279394" y="1024248"/>
              <a:ext cx="1685839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Gd 50,2keV</a:t>
              </a:r>
            </a:p>
          </p:txBody>
        </p:sp>
        <p:sp>
          <p:nvSpPr>
            <p:cNvPr id="406" name="La 39keV"/>
            <p:cNvSpPr txBox="1"/>
            <p:nvPr/>
          </p:nvSpPr>
          <p:spPr>
            <a:xfrm>
              <a:off x="4066784" y="425294"/>
              <a:ext cx="1376891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La 39keV</a:t>
              </a:r>
            </a:p>
          </p:txBody>
        </p:sp>
        <p:sp>
          <p:nvSpPr>
            <p:cNvPr id="407" name="I 33,2keV"/>
            <p:cNvSpPr txBox="1"/>
            <p:nvPr/>
          </p:nvSpPr>
          <p:spPr>
            <a:xfrm>
              <a:off x="5530820" y="906965"/>
              <a:ext cx="1371713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I 33,2keV</a:t>
              </a:r>
            </a:p>
          </p:txBody>
        </p:sp>
      </p:grpSp>
      <p:pic>
        <p:nvPicPr>
          <p:cNvPr id="409" name="RUN 354_THL 45.jpg" descr="RUN 354_THL 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551" y="1478298"/>
            <a:ext cx="7750564" cy="5928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2" name="Group"/>
          <p:cNvGrpSpPr/>
          <p:nvPr/>
        </p:nvGrpSpPr>
        <p:grpSpPr>
          <a:xfrm>
            <a:off x="4194315" y="12860241"/>
            <a:ext cx="14973774" cy="881698"/>
            <a:chOff x="0" y="0"/>
            <a:chExt cx="14973772" cy="881696"/>
          </a:xfrm>
        </p:grpSpPr>
        <p:sp>
          <p:nvSpPr>
            <p:cNvPr id="410" name="Г.А. Шелков"/>
            <p:cNvSpPr txBox="1"/>
            <p:nvPr/>
          </p:nvSpPr>
          <p:spPr>
            <a:xfrm>
              <a:off x="12108355" y="253971"/>
              <a:ext cx="2865418" cy="373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buClrTx/>
                <a:defRPr sz="1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Г.А.Шелков</a:t>
              </a:r>
            </a:p>
          </p:txBody>
        </p:sp>
        <p:sp>
          <p:nvSpPr>
            <p:cNvPr id="411" name="Г.А. Шелков"/>
            <p:cNvSpPr txBox="1"/>
            <p:nvPr/>
          </p:nvSpPr>
          <p:spPr>
            <a:xfrm>
              <a:off x="0" y="0"/>
              <a:ext cx="5458929" cy="88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1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 IX Всероссийская научно-практическая конференция производителей рентгеновской техники </a:t>
              </a:r>
            </a:p>
          </p:txBody>
        </p:sp>
      </p:grpSp>
      <p:sp>
        <p:nvSpPr>
          <p:cNvPr id="413" name="Тест№1 - разделение материалов с одинаковым суммарным коэффициентом поглощения рентгеновских γ-квантов."/>
          <p:cNvSpPr txBox="1"/>
          <p:nvPr/>
        </p:nvSpPr>
        <p:spPr>
          <a:xfrm>
            <a:off x="3804449" y="95269"/>
            <a:ext cx="17107870" cy="12653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38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Тест№1 - разделение материалов с одинаковым суммарным коэффициентом поглощения рентгеновских γ-квантов.</a:t>
            </a:r>
          </a:p>
        </p:txBody>
      </p:sp>
      <p:sp>
        <p:nvSpPr>
          <p:cNvPr id="414" name="P(1) = ΣFFC(THLLow)/ΣFFC(THLhigh) = a / t"/>
          <p:cNvSpPr txBox="1"/>
          <p:nvPr/>
        </p:nvSpPr>
        <p:spPr>
          <a:xfrm>
            <a:off x="3985646" y="6011050"/>
            <a:ext cx="9524240" cy="577419"/>
          </a:xfrm>
          <a:prstGeom prst="rect">
            <a:avLst/>
          </a:prstGeom>
          <a:solidFill>
            <a:srgbClr val="DDDDDD"/>
          </a:solidFill>
          <a:ln w="12700">
            <a:solidFill>
              <a:srgbClr val="00A2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buClrTx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P(1) = Σ</a:t>
            </a:r>
            <a:r>
              <a:rPr baseline="-5999"/>
              <a:t>FFC</a:t>
            </a:r>
            <a:r>
              <a:t>(THL</a:t>
            </a:r>
            <a:r>
              <a:rPr baseline="-5999"/>
              <a:t>Low</a:t>
            </a:r>
            <a:r>
              <a:t>)/Σ</a:t>
            </a:r>
            <a:r>
              <a:rPr baseline="-5999"/>
              <a:t>FFC</a:t>
            </a:r>
            <a:r>
              <a:t>(THL</a:t>
            </a:r>
            <a:r>
              <a:rPr baseline="-5999"/>
              <a:t>high</a:t>
            </a:r>
            <a:r>
              <a:t>) = a / t</a:t>
            </a:r>
          </a:p>
        </p:txBody>
      </p:sp>
      <p:grpSp>
        <p:nvGrpSpPr>
          <p:cNvPr id="425" name="Group"/>
          <p:cNvGrpSpPr/>
          <p:nvPr/>
        </p:nvGrpSpPr>
        <p:grpSpPr>
          <a:xfrm>
            <a:off x="3134024" y="6707459"/>
            <a:ext cx="6863779" cy="6389315"/>
            <a:chOff x="-114300" y="57150"/>
            <a:chExt cx="6863777" cy="6389313"/>
          </a:xfrm>
        </p:grpSpPr>
        <p:grpSp>
          <p:nvGrpSpPr>
            <p:cNvPr id="423" name="Group"/>
            <p:cNvGrpSpPr/>
            <p:nvPr/>
          </p:nvGrpSpPr>
          <p:grpSpPr>
            <a:xfrm>
              <a:off x="-114301" y="57150"/>
              <a:ext cx="6863779" cy="6389314"/>
              <a:chOff x="0" y="0"/>
              <a:chExt cx="6863777" cy="6389313"/>
            </a:xfrm>
          </p:grpSpPr>
          <p:grpSp>
            <p:nvGrpSpPr>
              <p:cNvPr id="420" name="Group"/>
              <p:cNvGrpSpPr/>
              <p:nvPr/>
            </p:nvGrpSpPr>
            <p:grpSpPr>
              <a:xfrm>
                <a:off x="-1" y="0"/>
                <a:ext cx="6863779" cy="6389314"/>
                <a:chOff x="0" y="0"/>
                <a:chExt cx="6863777" cy="6389313"/>
              </a:xfrm>
            </p:grpSpPr>
            <p:grpSp>
              <p:nvGrpSpPr>
                <p:cNvPr id="417" name="Group"/>
                <p:cNvGrpSpPr/>
                <p:nvPr/>
              </p:nvGrpSpPr>
              <p:grpSpPr>
                <a:xfrm>
                  <a:off x="-1" y="0"/>
                  <a:ext cx="6863779" cy="6389314"/>
                  <a:chOff x="0" y="0"/>
                  <a:chExt cx="6863777" cy="6389313"/>
                </a:xfrm>
              </p:grpSpPr>
              <p:pic>
                <p:nvPicPr>
                  <p:cNvPr id="415" name="Screenshot 2022-11-22 at 17.55.04.png" descr="Screenshot 2022-11-22 at 17.55.04.png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11247" y="0"/>
                    <a:ext cx="6752531" cy="638931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16" name="FFC"/>
                  <p:cNvSpPr txBox="1"/>
                  <p:nvPr/>
                </p:nvSpPr>
                <p:spPr>
                  <a:xfrm>
                    <a:off x="0" y="2366755"/>
                    <a:ext cx="820547" cy="56471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71437" tIns="71437" rIns="71437" bIns="71437" numCol="1" anchor="ctr">
                    <a:spAutoFit/>
                  </a:bodyPr>
                  <a:lstStyle>
                    <a:lvl1pPr algn="l" defTabSz="821531">
                      <a:buClrTx/>
                      <a:defRPr sz="280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r>
                      <a:t>FFC</a:t>
                    </a:r>
                  </a:p>
                </p:txBody>
              </p:sp>
            </p:grpSp>
            <p:sp>
              <p:nvSpPr>
                <p:cNvPr id="418" name="Line"/>
                <p:cNvSpPr/>
                <p:nvPr/>
              </p:nvSpPr>
              <p:spPr>
                <a:xfrm flipV="1">
                  <a:off x="1478457" y="2005265"/>
                  <a:ext cx="1" cy="3477549"/>
                </a:xfrm>
                <a:prstGeom prst="line">
                  <a:avLst/>
                </a:prstGeom>
                <a:noFill/>
                <a:ln w="25400" cap="flat">
                  <a:solidFill>
                    <a:srgbClr val="535353"/>
                  </a:solidFill>
                  <a:prstDash val="sysDot"/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19" name="Line"/>
                <p:cNvSpPr/>
                <p:nvPr/>
              </p:nvSpPr>
              <p:spPr>
                <a:xfrm flipV="1">
                  <a:off x="2600025" y="1082012"/>
                  <a:ext cx="1" cy="4468668"/>
                </a:xfrm>
                <a:prstGeom prst="line">
                  <a:avLst/>
                </a:prstGeom>
                <a:noFill/>
                <a:ln w="25400" cap="flat">
                  <a:solidFill>
                    <a:srgbClr val="CC503E"/>
                  </a:solidFill>
                  <a:prstDash val="sysDot"/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421" name="a"/>
              <p:cNvSpPr txBox="1"/>
              <p:nvPr/>
            </p:nvSpPr>
            <p:spPr>
              <a:xfrm>
                <a:off x="1130527" y="1562027"/>
                <a:ext cx="381535" cy="6263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a</a:t>
                </a:r>
              </a:p>
            </p:txBody>
          </p:sp>
          <p:sp>
            <p:nvSpPr>
              <p:cNvPr id="422" name="t"/>
              <p:cNvSpPr txBox="1"/>
              <p:nvPr/>
            </p:nvSpPr>
            <p:spPr>
              <a:xfrm>
                <a:off x="2683172" y="969095"/>
                <a:ext cx="290907" cy="626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t</a:t>
                </a:r>
              </a:p>
            </p:txBody>
          </p:sp>
        </p:grpSp>
        <p:sp>
          <p:nvSpPr>
            <p:cNvPr id="424" name="Line"/>
            <p:cNvSpPr/>
            <p:nvPr/>
          </p:nvSpPr>
          <p:spPr>
            <a:xfrm>
              <a:off x="2602686" y="1613717"/>
              <a:ext cx="1027128" cy="1"/>
            </a:xfrm>
            <a:prstGeom prst="line">
              <a:avLst/>
            </a:prstGeom>
            <a:noFill/>
            <a:ln w="25400" cap="flat">
              <a:solidFill>
                <a:srgbClr val="CC503E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64292" tIns="64292" rIns="64292" bIns="64292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28" name="Group"/>
          <p:cNvGrpSpPr/>
          <p:nvPr/>
        </p:nvGrpSpPr>
        <p:grpSpPr>
          <a:xfrm>
            <a:off x="8485284" y="9489942"/>
            <a:ext cx="7358459" cy="611528"/>
            <a:chOff x="0" y="2473685"/>
            <a:chExt cx="7358458" cy="611526"/>
          </a:xfrm>
        </p:grpSpPr>
        <p:sp>
          <p:nvSpPr>
            <p:cNvPr id="426" name="Зависимость усредненных в выделенных участках  образцов значений (после процедуры FFC) в пикселях от уровня порога регистрации.…"/>
            <p:cNvSpPr/>
            <p:nvPr/>
          </p:nvSpPr>
          <p:spPr>
            <a:xfrm>
              <a:off x="1365250" y="2885859"/>
              <a:ext cx="59932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buClrTx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Зависимость усредненных в выделенных участках  образцов значений (после процедуры FFC) в пикселях от уровня порога регистрации. </a:t>
              </a:r>
            </a:p>
            <a:p>
              <a:pPr algn="l" defTabSz="821531">
                <a:buClrTx/>
                <a:defRPr sz="2800" i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Значения при низком пороге FFC (~0,65) отражают степень “прозрачности” образцов, которая, естественно, растет (а FFC —&gt; 1) с увеличением порога регистрации (с ростом средней энергии регистрируемых рентгеновских фотонов)</a:t>
              </a:r>
            </a:p>
          </p:txBody>
        </p:sp>
        <p:sp>
          <p:nvSpPr>
            <p:cNvPr id="427" name="Arrow"/>
            <p:cNvSpPr/>
            <p:nvPr/>
          </p:nvSpPr>
          <p:spPr>
            <a:xfrm>
              <a:off x="0" y="2473685"/>
              <a:ext cx="1435926" cy="611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98" y="13151"/>
                  </a:moveTo>
                  <a:lnTo>
                    <a:pt x="11598" y="21600"/>
                  </a:lnTo>
                  <a:lnTo>
                    <a:pt x="0" y="10800"/>
                  </a:lnTo>
                  <a:lnTo>
                    <a:pt x="11598" y="0"/>
                  </a:lnTo>
                  <a:lnTo>
                    <a:pt x="11598" y="8449"/>
                  </a:lnTo>
                  <a:lnTo>
                    <a:pt x="21600" y="8449"/>
                  </a:lnTo>
                  <a:lnTo>
                    <a:pt x="21600" y="13151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2F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34" name="Group"/>
          <p:cNvGrpSpPr/>
          <p:nvPr/>
        </p:nvGrpSpPr>
        <p:grpSpPr>
          <a:xfrm>
            <a:off x="15494645" y="7393095"/>
            <a:ext cx="6213168" cy="4756453"/>
            <a:chOff x="0" y="0"/>
            <a:chExt cx="6213166" cy="4756452"/>
          </a:xfrm>
        </p:grpSpPr>
        <p:grpSp>
          <p:nvGrpSpPr>
            <p:cNvPr id="431" name="Group"/>
            <p:cNvGrpSpPr/>
            <p:nvPr/>
          </p:nvGrpSpPr>
          <p:grpSpPr>
            <a:xfrm>
              <a:off x="-1" y="0"/>
              <a:ext cx="6213168" cy="4756453"/>
              <a:chOff x="0" y="0"/>
              <a:chExt cx="6213166" cy="4756452"/>
            </a:xfrm>
          </p:grpSpPr>
          <p:pic>
            <p:nvPicPr>
              <p:cNvPr id="429" name="Xray-tube 150kV.pdf" descr="Xray-tube 150kV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0"/>
                <a:ext cx="6213167" cy="47564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0" name="Rectangle"/>
              <p:cNvSpPr/>
              <p:nvPr/>
            </p:nvSpPr>
            <p:spPr>
              <a:xfrm>
                <a:off x="2048237" y="862855"/>
                <a:ext cx="2801124" cy="3101902"/>
              </a:xfrm>
              <a:prstGeom prst="rect">
                <a:avLst/>
              </a:prstGeom>
              <a:solidFill>
                <a:srgbClr val="A7A7A7">
                  <a:alpha val="43147"/>
                </a:srgbClr>
              </a:solidFill>
              <a:ln w="25400" cap="flat">
                <a:solidFill>
                  <a:srgbClr val="00A2FF">
                    <a:alpha val="43147"/>
                  </a:srgbClr>
                </a:solidFill>
                <a:prstDash val="solid"/>
                <a:round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buClrTx/>
                  <a:defRPr sz="320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</p:grpSp>
        <p:sp>
          <p:nvSpPr>
            <p:cNvPr id="432" name="Line"/>
            <p:cNvSpPr/>
            <p:nvPr/>
          </p:nvSpPr>
          <p:spPr>
            <a:xfrm flipH="1">
              <a:off x="2061209" y="978499"/>
              <a:ext cx="1" cy="3038299"/>
            </a:xfrm>
            <a:prstGeom prst="line">
              <a:avLst/>
            </a:prstGeom>
            <a:noFill/>
            <a:ln w="25400" cap="flat">
              <a:solidFill>
                <a:srgbClr val="BF4C8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4292" tIns="64292" rIns="64292" bIns="64292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433" name="Rectangle"/>
            <p:cNvSpPr/>
            <p:nvPr/>
          </p:nvSpPr>
          <p:spPr>
            <a:xfrm>
              <a:off x="2480415" y="4303996"/>
              <a:ext cx="1730965" cy="2493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grpSp>
        <p:nvGrpSpPr>
          <p:cNvPr id="451" name="Group"/>
          <p:cNvGrpSpPr/>
          <p:nvPr/>
        </p:nvGrpSpPr>
        <p:grpSpPr>
          <a:xfrm>
            <a:off x="3609175" y="1386514"/>
            <a:ext cx="10013932" cy="4199145"/>
            <a:chOff x="0" y="0"/>
            <a:chExt cx="10013930" cy="4199144"/>
          </a:xfrm>
        </p:grpSpPr>
        <p:grpSp>
          <p:nvGrpSpPr>
            <p:cNvPr id="447" name="Group"/>
            <p:cNvGrpSpPr/>
            <p:nvPr/>
          </p:nvGrpSpPr>
          <p:grpSpPr>
            <a:xfrm>
              <a:off x="-1" y="-1"/>
              <a:ext cx="10013932" cy="4199146"/>
              <a:chOff x="0" y="0"/>
              <a:chExt cx="10013930" cy="4199144"/>
            </a:xfrm>
          </p:grpSpPr>
          <p:grpSp>
            <p:nvGrpSpPr>
              <p:cNvPr id="445" name="Group"/>
              <p:cNvGrpSpPr/>
              <p:nvPr/>
            </p:nvGrpSpPr>
            <p:grpSpPr>
              <a:xfrm>
                <a:off x="-1" y="177472"/>
                <a:ext cx="10013932" cy="4021673"/>
                <a:chOff x="0" y="0"/>
                <a:chExt cx="10013930" cy="4021671"/>
              </a:xfrm>
            </p:grpSpPr>
            <p:grpSp>
              <p:nvGrpSpPr>
                <p:cNvPr id="443" name="Group"/>
                <p:cNvGrpSpPr/>
                <p:nvPr/>
              </p:nvGrpSpPr>
              <p:grpSpPr>
                <a:xfrm>
                  <a:off x="-1" y="-1"/>
                  <a:ext cx="10013932" cy="4021673"/>
                  <a:chOff x="0" y="0"/>
                  <a:chExt cx="10013930" cy="4021671"/>
                </a:xfrm>
              </p:grpSpPr>
              <p:grpSp>
                <p:nvGrpSpPr>
                  <p:cNvPr id="441" name="Group"/>
                  <p:cNvGrpSpPr/>
                  <p:nvPr/>
                </p:nvGrpSpPr>
                <p:grpSpPr>
                  <a:xfrm>
                    <a:off x="-1" y="-1"/>
                    <a:ext cx="10013932" cy="4021673"/>
                    <a:chOff x="0" y="0"/>
                    <a:chExt cx="10013930" cy="4021672"/>
                  </a:xfrm>
                </p:grpSpPr>
                <p:pic>
                  <p:nvPicPr>
                    <p:cNvPr id="437" name="Screenshot 2022-08-05 at 15.06.06.png" descr="Screenshot 2022-08-05 at 15.06.06.png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rcRect/>
                    <a:stretch>
                      <a:fillRect/>
                    </a:stretch>
                  </p:blipFill>
                  <p:spPr>
                    <a:xfrm>
                      <a:off x="0" y="0"/>
                      <a:ext cx="10013931" cy="390008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440" name="Group"/>
                    <p:cNvGrpSpPr/>
                    <p:nvPr/>
                  </p:nvGrpSpPr>
                  <p:grpSpPr>
                    <a:xfrm>
                      <a:off x="3327293" y="1502338"/>
                      <a:ext cx="1954593" cy="2519335"/>
                      <a:chOff x="0" y="0"/>
                      <a:chExt cx="1954591" cy="2519333"/>
                    </a:xfrm>
                  </p:grpSpPr>
                  <p:sp>
                    <p:nvSpPr>
                      <p:cNvPr id="438" name="Rectangle"/>
                      <p:cNvSpPr/>
                      <p:nvPr/>
                    </p:nvSpPr>
                    <p:spPr>
                      <a:xfrm>
                        <a:off x="0" y="0"/>
                        <a:ext cx="638023" cy="1923439"/>
                      </a:xfrm>
                      <a:prstGeom prst="rect">
                        <a:avLst/>
                      </a:prstGeom>
                      <a:noFill/>
                      <a:ln w="50800" cap="flat">
                        <a:solidFill>
                          <a:srgbClr val="0433FF"/>
                        </a:solidFill>
                        <a:custDash>
                          <a:ds d="200000" sp="200000"/>
                        </a:custDash>
                        <a:miter lim="400000"/>
                      </a:ln>
                      <a:effectLst/>
                    </p:spPr>
                    <p:txBody>
                      <a:bodyPr wrap="square" lIns="0" tIns="0" rIns="0" bIns="0" numCol="1" anchor="ctr">
                        <a:noAutofit/>
                      </a:bodyPr>
                      <a:lstStyle/>
                      <a:p>
                        <a:pPr defTabSz="1160859">
                          <a:buClrTx/>
                          <a:defRPr sz="44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9" name="Rectangle"/>
                      <p:cNvSpPr txBox="1"/>
                      <p:nvPr/>
                    </p:nvSpPr>
                    <p:spPr>
                      <a:xfrm>
                        <a:off x="1404751" y="2155022"/>
                        <a:ext cx="549841" cy="364312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buClrTx/>
                          <a:defRPr sz="3200">
                            <a:solidFill>
                              <a:srgbClr val="000000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</p:grpSp>
              </p:grpSp>
              <p:sp>
                <p:nvSpPr>
                  <p:cNvPr id="442" name="Group"/>
                  <p:cNvSpPr/>
                  <p:nvPr/>
                </p:nvSpPr>
                <p:spPr>
                  <a:xfrm>
                    <a:off x="4455723" y="1469143"/>
                    <a:ext cx="638023" cy="1923439"/>
                  </a:xfrm>
                  <a:prstGeom prst="rect">
                    <a:avLst/>
                  </a:prstGeom>
                  <a:noFill/>
                  <a:ln w="50800" cap="flat">
                    <a:solidFill>
                      <a:srgbClr val="0433FF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1160859">
                      <a:buClrTx/>
                      <a:defRPr sz="44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444" name="Group"/>
                <p:cNvSpPr/>
                <p:nvPr/>
              </p:nvSpPr>
              <p:spPr>
                <a:xfrm>
                  <a:off x="5505654" y="1449281"/>
                  <a:ext cx="638023" cy="1939756"/>
                </a:xfrm>
                <a:prstGeom prst="rect">
                  <a:avLst/>
                </a:prstGeom>
                <a:noFill/>
                <a:ln w="50800" cap="flat">
                  <a:solidFill>
                    <a:srgbClr val="0433FF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160859">
                    <a:buClrTx/>
                    <a:defRPr sz="4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446" name="Run354"/>
              <p:cNvSpPr txBox="1"/>
              <p:nvPr/>
            </p:nvSpPr>
            <p:spPr>
              <a:xfrm>
                <a:off x="223209" y="0"/>
                <a:ext cx="2008375" cy="6982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Run354</a:t>
                </a:r>
              </a:p>
            </p:txBody>
          </p:sp>
        </p:grpSp>
        <p:sp>
          <p:nvSpPr>
            <p:cNvPr id="448" name="Gd 50,2keV"/>
            <p:cNvSpPr txBox="1"/>
            <p:nvPr/>
          </p:nvSpPr>
          <p:spPr>
            <a:xfrm>
              <a:off x="2279394" y="1024248"/>
              <a:ext cx="1685839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Gd 50,2keV</a:t>
              </a:r>
            </a:p>
          </p:txBody>
        </p:sp>
        <p:sp>
          <p:nvSpPr>
            <p:cNvPr id="449" name="La 39keV"/>
            <p:cNvSpPr txBox="1"/>
            <p:nvPr/>
          </p:nvSpPr>
          <p:spPr>
            <a:xfrm>
              <a:off x="4066784" y="425294"/>
              <a:ext cx="1376891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La 39keV</a:t>
              </a:r>
            </a:p>
          </p:txBody>
        </p:sp>
        <p:sp>
          <p:nvSpPr>
            <p:cNvPr id="450" name="I 33,2keV"/>
            <p:cNvSpPr txBox="1"/>
            <p:nvPr/>
          </p:nvSpPr>
          <p:spPr>
            <a:xfrm>
              <a:off x="5530820" y="906965"/>
              <a:ext cx="1371713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I 33,2keV</a:t>
              </a:r>
            </a:p>
          </p:txBody>
        </p:sp>
      </p:grpSp>
      <p:pic>
        <p:nvPicPr>
          <p:cNvPr id="452" name="RUN 354_THL 45.jpg" descr="RUN 354_THL 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551" y="1478298"/>
            <a:ext cx="7750564" cy="5928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5" name="Group"/>
          <p:cNvGrpSpPr/>
          <p:nvPr/>
        </p:nvGrpSpPr>
        <p:grpSpPr>
          <a:xfrm>
            <a:off x="4194315" y="12860241"/>
            <a:ext cx="14973774" cy="881698"/>
            <a:chOff x="0" y="0"/>
            <a:chExt cx="14973772" cy="881696"/>
          </a:xfrm>
        </p:grpSpPr>
        <p:sp>
          <p:nvSpPr>
            <p:cNvPr id="453" name="Г.А. Шелков"/>
            <p:cNvSpPr txBox="1"/>
            <p:nvPr/>
          </p:nvSpPr>
          <p:spPr>
            <a:xfrm>
              <a:off x="12108355" y="253971"/>
              <a:ext cx="2865418" cy="373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buClrTx/>
                <a:defRPr sz="1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Г.А.Шелков</a:t>
              </a:r>
            </a:p>
          </p:txBody>
        </p:sp>
        <p:sp>
          <p:nvSpPr>
            <p:cNvPr id="454" name="Г.А. Шелков"/>
            <p:cNvSpPr txBox="1"/>
            <p:nvPr/>
          </p:nvSpPr>
          <p:spPr>
            <a:xfrm>
              <a:off x="0" y="0"/>
              <a:ext cx="5458929" cy="88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1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 IX Всероссийская научно-практическая конференция производителей рентгеновской техники </a:t>
              </a:r>
            </a:p>
          </p:txBody>
        </p:sp>
      </p:grpSp>
      <p:sp>
        <p:nvSpPr>
          <p:cNvPr id="456" name="t"/>
          <p:cNvSpPr txBox="1"/>
          <p:nvPr/>
        </p:nvSpPr>
        <p:spPr>
          <a:xfrm>
            <a:off x="12160847" y="12462753"/>
            <a:ext cx="290907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buClrTx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</a:t>
            </a:r>
          </a:p>
        </p:txBody>
      </p:sp>
      <p:sp>
        <p:nvSpPr>
          <p:cNvPr id="457" name="Тест№1 - разделение материалов с одинаковым суммарным коэффициентом поглощения рентгеновских γ-квантов."/>
          <p:cNvSpPr txBox="1"/>
          <p:nvPr/>
        </p:nvSpPr>
        <p:spPr>
          <a:xfrm>
            <a:off x="3804449" y="95269"/>
            <a:ext cx="17107870" cy="12653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38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Тест№1 - разделение материалов с одинаковым суммарным коэффициентом поглощения рентгеновских γ-квантов.</a:t>
            </a:r>
          </a:p>
        </p:txBody>
      </p:sp>
      <p:sp>
        <p:nvSpPr>
          <p:cNvPr id="458" name="P(1) = a / t"/>
          <p:cNvSpPr txBox="1"/>
          <p:nvPr/>
        </p:nvSpPr>
        <p:spPr>
          <a:xfrm>
            <a:off x="4042796" y="5611000"/>
            <a:ext cx="9524240" cy="577419"/>
          </a:xfrm>
          <a:prstGeom prst="rect">
            <a:avLst/>
          </a:prstGeom>
          <a:solidFill>
            <a:srgbClr val="DDDDDD"/>
          </a:solidFill>
          <a:ln w="12700">
            <a:solidFill>
              <a:srgbClr val="00A2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P(1) = a / t</a:t>
            </a:r>
          </a:p>
        </p:txBody>
      </p:sp>
      <p:grpSp>
        <p:nvGrpSpPr>
          <p:cNvPr id="473" name="Group"/>
          <p:cNvGrpSpPr/>
          <p:nvPr/>
        </p:nvGrpSpPr>
        <p:grpSpPr>
          <a:xfrm>
            <a:off x="3134153" y="6694561"/>
            <a:ext cx="12784507" cy="6404122"/>
            <a:chOff x="0" y="0"/>
            <a:chExt cx="12784506" cy="6404120"/>
          </a:xfrm>
        </p:grpSpPr>
        <p:grpSp>
          <p:nvGrpSpPr>
            <p:cNvPr id="471" name="Group"/>
            <p:cNvGrpSpPr/>
            <p:nvPr/>
          </p:nvGrpSpPr>
          <p:grpSpPr>
            <a:xfrm>
              <a:off x="-1" y="0"/>
              <a:ext cx="12784508" cy="6404121"/>
              <a:chOff x="0" y="0"/>
              <a:chExt cx="12784506" cy="6404120"/>
            </a:xfrm>
          </p:grpSpPr>
          <p:pic>
            <p:nvPicPr>
              <p:cNvPr id="459" name="Screenshot 2022-11-17 at 20.42.45.png" descr="Screenshot 2022-11-17 at 20.42.45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299518" y="9396"/>
                <a:ext cx="6484989" cy="62439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0" name="Screenshot 2022-11-17 at 20.38.13.png" descr="Screenshot 2022-11-17 at 20.38.1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457" y="0"/>
                <a:ext cx="6339390" cy="62628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1" name="P1"/>
              <p:cNvSpPr txBox="1"/>
              <p:nvPr/>
            </p:nvSpPr>
            <p:spPr>
              <a:xfrm rot="16200000">
                <a:off x="-18717" y="3390116"/>
                <a:ext cx="700922" cy="663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P1</a:t>
                </a:r>
              </a:p>
            </p:txBody>
          </p:sp>
          <p:sp>
            <p:nvSpPr>
              <p:cNvPr id="462" name="t"/>
              <p:cNvSpPr txBox="1"/>
              <p:nvPr/>
            </p:nvSpPr>
            <p:spPr>
              <a:xfrm>
                <a:off x="9055267" y="5777734"/>
                <a:ext cx="290907" cy="6263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t</a:t>
                </a:r>
              </a:p>
            </p:txBody>
          </p:sp>
          <p:sp>
            <p:nvSpPr>
              <p:cNvPr id="463" name="t"/>
              <p:cNvSpPr txBox="1"/>
              <p:nvPr/>
            </p:nvSpPr>
            <p:spPr>
              <a:xfrm>
                <a:off x="3083092" y="5663433"/>
                <a:ext cx="290907" cy="626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t</a:t>
                </a:r>
              </a:p>
            </p:txBody>
          </p:sp>
          <p:sp>
            <p:nvSpPr>
              <p:cNvPr id="464" name="a=45"/>
              <p:cNvSpPr txBox="1"/>
              <p:nvPr/>
            </p:nvSpPr>
            <p:spPr>
              <a:xfrm>
                <a:off x="411502" y="105113"/>
                <a:ext cx="962076" cy="564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buClrTx/>
                  <a:defRPr sz="28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a=45</a:t>
                </a:r>
              </a:p>
            </p:txBody>
          </p:sp>
          <p:sp>
            <p:nvSpPr>
              <p:cNvPr id="465" name="a=75"/>
              <p:cNvSpPr txBox="1"/>
              <p:nvPr/>
            </p:nvSpPr>
            <p:spPr>
              <a:xfrm>
                <a:off x="6640852" y="105113"/>
                <a:ext cx="962077" cy="564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buClrTx/>
                  <a:defRPr sz="28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a=75</a:t>
                </a:r>
              </a:p>
            </p:txBody>
          </p:sp>
          <p:sp>
            <p:nvSpPr>
              <p:cNvPr id="466" name="Line"/>
              <p:cNvSpPr/>
              <p:nvPr/>
            </p:nvSpPr>
            <p:spPr>
              <a:xfrm flipV="1">
                <a:off x="3332130" y="1166067"/>
                <a:ext cx="1" cy="4571896"/>
              </a:xfrm>
              <a:prstGeom prst="line">
                <a:avLst/>
              </a:prstGeom>
              <a:noFill/>
              <a:ln w="50800" cap="flat">
                <a:solidFill>
                  <a:srgbClr val="00A2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64292" tIns="64292" rIns="64292" bIns="64292" numCol="1" anchor="t">
                <a:noAutofit/>
              </a:bodyPr>
              <a:lstStyle/>
              <a:p>
                <a: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67" name="Line"/>
              <p:cNvSpPr/>
              <p:nvPr/>
            </p:nvSpPr>
            <p:spPr>
              <a:xfrm flipV="1">
                <a:off x="2564177" y="1201786"/>
                <a:ext cx="1" cy="4571896"/>
              </a:xfrm>
              <a:prstGeom prst="line">
                <a:avLst/>
              </a:prstGeom>
              <a:noFill/>
              <a:ln w="50800" cap="flat">
                <a:solidFill>
                  <a:srgbClr val="FF7E79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64292" tIns="64292" rIns="64292" bIns="64292" numCol="1" anchor="t">
                <a:noAutofit/>
              </a:bodyPr>
              <a:lstStyle/>
              <a:p>
                <a: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68" name="Line"/>
              <p:cNvSpPr/>
              <p:nvPr/>
            </p:nvSpPr>
            <p:spPr>
              <a:xfrm flipV="1">
                <a:off x="9185191" y="1057648"/>
                <a:ext cx="1" cy="4708182"/>
              </a:xfrm>
              <a:prstGeom prst="line">
                <a:avLst/>
              </a:prstGeom>
              <a:noFill/>
              <a:ln w="50800" cap="flat">
                <a:solidFill>
                  <a:srgbClr val="4EAD2B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64292" tIns="64292" rIns="64292" bIns="64292" numCol="1" anchor="t">
                <a:noAutofit/>
              </a:bodyPr>
              <a:lstStyle/>
              <a:p>
                <a: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69" name="105"/>
              <p:cNvSpPr txBox="1"/>
              <p:nvPr/>
            </p:nvSpPr>
            <p:spPr>
              <a:xfrm>
                <a:off x="3175657" y="669469"/>
                <a:ext cx="748717" cy="5643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buClrTx/>
                  <a:defRPr sz="28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105</a:t>
                </a:r>
              </a:p>
            </p:txBody>
          </p:sp>
          <p:sp>
            <p:nvSpPr>
              <p:cNvPr id="470" name="85"/>
              <p:cNvSpPr txBox="1"/>
              <p:nvPr/>
            </p:nvSpPr>
            <p:spPr>
              <a:xfrm>
                <a:off x="2033269" y="669469"/>
                <a:ext cx="551003" cy="5643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buClrTx/>
                  <a:defRPr sz="28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85</a:t>
                </a:r>
              </a:p>
            </p:txBody>
          </p:sp>
        </p:grpSp>
        <p:sp>
          <p:nvSpPr>
            <p:cNvPr id="472" name="115"/>
            <p:cNvSpPr txBox="1"/>
            <p:nvPr/>
          </p:nvSpPr>
          <p:spPr>
            <a:xfrm>
              <a:off x="9133545" y="695645"/>
              <a:ext cx="748717" cy="564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buClrTx/>
                <a:defRPr sz="2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115</a:t>
              </a:r>
            </a:p>
          </p:txBody>
        </p:sp>
      </p:grpSp>
      <p:grpSp>
        <p:nvGrpSpPr>
          <p:cNvPr id="476" name="Group"/>
          <p:cNvGrpSpPr/>
          <p:nvPr/>
        </p:nvGrpSpPr>
        <p:grpSpPr>
          <a:xfrm>
            <a:off x="14429466" y="8478384"/>
            <a:ext cx="6834734" cy="1655187"/>
            <a:chOff x="0" y="582972"/>
            <a:chExt cx="6834732" cy="1655186"/>
          </a:xfrm>
        </p:grpSpPr>
        <p:sp>
          <p:nvSpPr>
            <p:cNvPr id="474" name="Зависимость значения параметра Р(1)=a/t при фиксированном (a) от значения (t). Пунктирами  указаны:…"/>
            <p:cNvSpPr/>
            <p:nvPr/>
          </p:nvSpPr>
          <p:spPr>
            <a:xfrm>
              <a:off x="1491661" y="2238159"/>
              <a:ext cx="534307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buClrTx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Зависимость значения параметра Р(1)=a/t при фиксированном (a) от значения (t). Пунктирами  указаны: </a:t>
              </a:r>
            </a:p>
            <a:p>
              <a:pPr marL="280736" indent="-280736" algn="l" defTabSz="821531">
                <a:buClrTx/>
                <a:buSzPct val="100000"/>
                <a:buChar char="-"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>
                  <a:solidFill>
                    <a:srgbClr val="CC503E"/>
                  </a:solidFill>
                </a:rPr>
                <a:t>красный</a:t>
              </a:r>
              <a:r>
                <a:t> - оптимальное соотношение a и t для выделения La;</a:t>
              </a:r>
            </a:p>
            <a:p>
              <a:pPr marL="280736" indent="-280736" algn="l" defTabSz="821531">
                <a:buClrTx/>
                <a:buSzPct val="100000"/>
                <a:buChar char="-"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>
                  <a:solidFill>
                    <a:srgbClr val="0082CC"/>
                  </a:solidFill>
                </a:rPr>
                <a:t>синий</a:t>
              </a:r>
              <a:r>
                <a:t>  - для выделения Gd;</a:t>
              </a:r>
            </a:p>
            <a:p>
              <a:pPr marL="280736" indent="-280736" algn="l" defTabSz="821531">
                <a:buClrTx/>
                <a:buSzPct val="100000"/>
                <a:buChar char="-"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 </a:t>
              </a:r>
              <a:r>
                <a:rPr>
                  <a:solidFill>
                    <a:srgbClr val="4EAD2B"/>
                  </a:solidFill>
                </a:rPr>
                <a:t>зеленый</a:t>
              </a:r>
              <a:r>
                <a:t> - для Йода (I);)</a:t>
              </a:r>
            </a:p>
          </p:txBody>
        </p:sp>
        <p:sp>
          <p:nvSpPr>
            <p:cNvPr id="475" name="Arrow"/>
            <p:cNvSpPr/>
            <p:nvPr/>
          </p:nvSpPr>
          <p:spPr>
            <a:xfrm>
              <a:off x="0" y="582972"/>
              <a:ext cx="1435926" cy="61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98" y="13151"/>
                  </a:moveTo>
                  <a:lnTo>
                    <a:pt x="11598" y="21600"/>
                  </a:lnTo>
                  <a:lnTo>
                    <a:pt x="0" y="10800"/>
                  </a:lnTo>
                  <a:lnTo>
                    <a:pt x="11598" y="0"/>
                  </a:lnTo>
                  <a:lnTo>
                    <a:pt x="11598" y="8449"/>
                  </a:lnTo>
                  <a:lnTo>
                    <a:pt x="21600" y="8449"/>
                  </a:lnTo>
                  <a:lnTo>
                    <a:pt x="21600" y="13151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2F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grpSp>
        <p:nvGrpSpPr>
          <p:cNvPr id="493" name="Group"/>
          <p:cNvGrpSpPr/>
          <p:nvPr/>
        </p:nvGrpSpPr>
        <p:grpSpPr>
          <a:xfrm>
            <a:off x="3609175" y="1386514"/>
            <a:ext cx="10013932" cy="4199145"/>
            <a:chOff x="0" y="0"/>
            <a:chExt cx="10013930" cy="4199144"/>
          </a:xfrm>
        </p:grpSpPr>
        <p:grpSp>
          <p:nvGrpSpPr>
            <p:cNvPr id="489" name="Group"/>
            <p:cNvGrpSpPr/>
            <p:nvPr/>
          </p:nvGrpSpPr>
          <p:grpSpPr>
            <a:xfrm>
              <a:off x="-1" y="-1"/>
              <a:ext cx="10013932" cy="4199146"/>
              <a:chOff x="0" y="0"/>
              <a:chExt cx="10013930" cy="4199144"/>
            </a:xfrm>
          </p:grpSpPr>
          <p:grpSp>
            <p:nvGrpSpPr>
              <p:cNvPr id="487" name="Group"/>
              <p:cNvGrpSpPr/>
              <p:nvPr/>
            </p:nvGrpSpPr>
            <p:grpSpPr>
              <a:xfrm>
                <a:off x="-1" y="177472"/>
                <a:ext cx="10013932" cy="4021673"/>
                <a:chOff x="0" y="0"/>
                <a:chExt cx="10013930" cy="4021671"/>
              </a:xfrm>
            </p:grpSpPr>
            <p:grpSp>
              <p:nvGrpSpPr>
                <p:cNvPr id="485" name="Group"/>
                <p:cNvGrpSpPr/>
                <p:nvPr/>
              </p:nvGrpSpPr>
              <p:grpSpPr>
                <a:xfrm>
                  <a:off x="-1" y="-1"/>
                  <a:ext cx="10013932" cy="4021673"/>
                  <a:chOff x="0" y="0"/>
                  <a:chExt cx="10013930" cy="4021671"/>
                </a:xfrm>
              </p:grpSpPr>
              <p:grpSp>
                <p:nvGrpSpPr>
                  <p:cNvPr id="483" name="Group"/>
                  <p:cNvGrpSpPr/>
                  <p:nvPr/>
                </p:nvGrpSpPr>
                <p:grpSpPr>
                  <a:xfrm>
                    <a:off x="-1" y="-1"/>
                    <a:ext cx="10013932" cy="4021673"/>
                    <a:chOff x="0" y="0"/>
                    <a:chExt cx="10013930" cy="4021672"/>
                  </a:xfrm>
                </p:grpSpPr>
                <p:pic>
                  <p:nvPicPr>
                    <p:cNvPr id="479" name="Screenshot 2022-08-05 at 15.06.06.png" descr="Screenshot 2022-08-05 at 15.06.06.png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rcRect/>
                    <a:stretch>
                      <a:fillRect/>
                    </a:stretch>
                  </p:blipFill>
                  <p:spPr>
                    <a:xfrm>
                      <a:off x="0" y="0"/>
                      <a:ext cx="10013931" cy="390008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grpSp>
                  <p:nvGrpSpPr>
                    <p:cNvPr id="482" name="Group"/>
                    <p:cNvGrpSpPr/>
                    <p:nvPr/>
                  </p:nvGrpSpPr>
                  <p:grpSpPr>
                    <a:xfrm>
                      <a:off x="3327293" y="1502338"/>
                      <a:ext cx="1954593" cy="2519335"/>
                      <a:chOff x="0" y="0"/>
                      <a:chExt cx="1954591" cy="2519333"/>
                    </a:xfrm>
                  </p:grpSpPr>
                  <p:sp>
                    <p:nvSpPr>
                      <p:cNvPr id="480" name="Rectangle"/>
                      <p:cNvSpPr/>
                      <p:nvPr/>
                    </p:nvSpPr>
                    <p:spPr>
                      <a:xfrm>
                        <a:off x="0" y="0"/>
                        <a:ext cx="638023" cy="1923439"/>
                      </a:xfrm>
                      <a:prstGeom prst="rect">
                        <a:avLst/>
                      </a:prstGeom>
                      <a:noFill/>
                      <a:ln w="50800" cap="flat">
                        <a:solidFill>
                          <a:srgbClr val="0433FF"/>
                        </a:solidFill>
                        <a:custDash>
                          <a:ds d="200000" sp="200000"/>
                        </a:custDash>
                        <a:miter lim="400000"/>
                      </a:ln>
                      <a:effectLst/>
                    </p:spPr>
                    <p:txBody>
                      <a:bodyPr wrap="square" lIns="0" tIns="0" rIns="0" bIns="0" numCol="1" anchor="ctr">
                        <a:noAutofit/>
                      </a:bodyPr>
                      <a:lstStyle/>
                      <a:p>
                        <a:pPr defTabSz="1160859">
                          <a:buClrTx/>
                          <a:defRPr sz="4400">
                            <a:solidFill>
                              <a:srgbClr val="FFFFFF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81" name="Rectangle"/>
                      <p:cNvSpPr txBox="1"/>
                      <p:nvPr/>
                    </p:nvSpPr>
                    <p:spPr>
                      <a:xfrm>
                        <a:off x="1404751" y="2155022"/>
                        <a:ext cx="549841" cy="364312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71437" tIns="71437" rIns="71437" bIns="71437" numCol="1" anchor="ctr">
                        <a:noAutofit/>
                      </a:bodyPr>
                      <a:lstStyle/>
                      <a:p>
                        <a:pPr defTabSz="821531">
                          <a:buClrTx/>
                          <a:defRPr sz="3200">
                            <a:solidFill>
                              <a:srgbClr val="000000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  <a:sym typeface="Helvetica Neue Medium"/>
                          </a:defRPr>
                        </a:pPr>
                        <a:endParaRPr/>
                      </a:p>
                    </p:txBody>
                  </p:sp>
                </p:grpSp>
              </p:grpSp>
              <p:sp>
                <p:nvSpPr>
                  <p:cNvPr id="484" name="Group"/>
                  <p:cNvSpPr/>
                  <p:nvPr/>
                </p:nvSpPr>
                <p:spPr>
                  <a:xfrm>
                    <a:off x="4455723" y="1469143"/>
                    <a:ext cx="638023" cy="1923439"/>
                  </a:xfrm>
                  <a:prstGeom prst="rect">
                    <a:avLst/>
                  </a:prstGeom>
                  <a:noFill/>
                  <a:ln w="50800" cap="flat">
                    <a:solidFill>
                      <a:srgbClr val="0433FF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1160859">
                      <a:buClrTx/>
                      <a:defRPr sz="44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486" name="Group"/>
                <p:cNvSpPr/>
                <p:nvPr/>
              </p:nvSpPr>
              <p:spPr>
                <a:xfrm>
                  <a:off x="5505654" y="1449281"/>
                  <a:ext cx="638023" cy="1939756"/>
                </a:xfrm>
                <a:prstGeom prst="rect">
                  <a:avLst/>
                </a:prstGeom>
                <a:noFill/>
                <a:ln w="50800" cap="flat">
                  <a:solidFill>
                    <a:srgbClr val="0433FF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1160859">
                    <a:buClrTx/>
                    <a:defRPr sz="4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488" name="Run354"/>
              <p:cNvSpPr txBox="1"/>
              <p:nvPr/>
            </p:nvSpPr>
            <p:spPr>
              <a:xfrm>
                <a:off x="223209" y="0"/>
                <a:ext cx="2008375" cy="6982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Run354</a:t>
                </a:r>
              </a:p>
            </p:txBody>
          </p:sp>
        </p:grpSp>
        <p:sp>
          <p:nvSpPr>
            <p:cNvPr id="490" name="Gd 50,2keV"/>
            <p:cNvSpPr txBox="1"/>
            <p:nvPr/>
          </p:nvSpPr>
          <p:spPr>
            <a:xfrm>
              <a:off x="2279394" y="1024248"/>
              <a:ext cx="1685839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Gd 50,2keV</a:t>
              </a:r>
            </a:p>
          </p:txBody>
        </p:sp>
        <p:sp>
          <p:nvSpPr>
            <p:cNvPr id="491" name="La 39keV"/>
            <p:cNvSpPr txBox="1"/>
            <p:nvPr/>
          </p:nvSpPr>
          <p:spPr>
            <a:xfrm>
              <a:off x="4066784" y="425294"/>
              <a:ext cx="1376891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La 39keV</a:t>
              </a:r>
            </a:p>
          </p:txBody>
        </p:sp>
        <p:sp>
          <p:nvSpPr>
            <p:cNvPr id="492" name="I 33,2keV"/>
            <p:cNvSpPr txBox="1"/>
            <p:nvPr/>
          </p:nvSpPr>
          <p:spPr>
            <a:xfrm>
              <a:off x="5530820" y="906965"/>
              <a:ext cx="1371713" cy="47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I 33,2keV</a:t>
              </a:r>
            </a:p>
          </p:txBody>
        </p:sp>
      </p:grpSp>
      <p:pic>
        <p:nvPicPr>
          <p:cNvPr id="494" name="RUN 354_THL 45.jpg" descr="RUN 354_THL 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551" y="1478298"/>
            <a:ext cx="7750564" cy="5928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7" name="Group"/>
          <p:cNvGrpSpPr/>
          <p:nvPr/>
        </p:nvGrpSpPr>
        <p:grpSpPr>
          <a:xfrm>
            <a:off x="4194315" y="12860241"/>
            <a:ext cx="14973774" cy="881698"/>
            <a:chOff x="0" y="0"/>
            <a:chExt cx="14973772" cy="881696"/>
          </a:xfrm>
        </p:grpSpPr>
        <p:sp>
          <p:nvSpPr>
            <p:cNvPr id="495" name="Г.А. Шелков"/>
            <p:cNvSpPr txBox="1"/>
            <p:nvPr/>
          </p:nvSpPr>
          <p:spPr>
            <a:xfrm>
              <a:off x="12108355" y="253971"/>
              <a:ext cx="2865418" cy="373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buClrTx/>
                <a:defRPr sz="1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Г.А.Шелков</a:t>
              </a:r>
            </a:p>
          </p:txBody>
        </p:sp>
        <p:sp>
          <p:nvSpPr>
            <p:cNvPr id="496" name="Г.А. Шелков"/>
            <p:cNvSpPr txBox="1"/>
            <p:nvPr/>
          </p:nvSpPr>
          <p:spPr>
            <a:xfrm>
              <a:off x="0" y="0"/>
              <a:ext cx="5458929" cy="88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1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 IX Всероссийская научно-практическая конференция производителей рентгеновской техники </a:t>
              </a:r>
            </a:p>
          </p:txBody>
        </p:sp>
      </p:grpSp>
      <p:sp>
        <p:nvSpPr>
          <p:cNvPr id="498" name="t"/>
          <p:cNvSpPr txBox="1"/>
          <p:nvPr/>
        </p:nvSpPr>
        <p:spPr>
          <a:xfrm>
            <a:off x="12160847" y="12462753"/>
            <a:ext cx="290907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buClrTx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</a:t>
            </a:r>
          </a:p>
        </p:txBody>
      </p:sp>
      <p:sp>
        <p:nvSpPr>
          <p:cNvPr id="499" name="Тест№1 - разделение материалов с одинаковым суммарным коэффициентом поглощения рентгеновских γ-квантов."/>
          <p:cNvSpPr txBox="1"/>
          <p:nvPr/>
        </p:nvSpPr>
        <p:spPr>
          <a:xfrm>
            <a:off x="3804449" y="95269"/>
            <a:ext cx="17107870" cy="12653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38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Тест№1 - разделение материалов с одинаковым суммарным коэффициентом поглощения рентгеновских γ-квантов.</a:t>
            </a:r>
          </a:p>
        </p:txBody>
      </p:sp>
      <p:sp>
        <p:nvSpPr>
          <p:cNvPr id="500" name="P(1) = a / t"/>
          <p:cNvSpPr txBox="1"/>
          <p:nvPr/>
        </p:nvSpPr>
        <p:spPr>
          <a:xfrm>
            <a:off x="4042796" y="5611000"/>
            <a:ext cx="9524240" cy="577419"/>
          </a:xfrm>
          <a:prstGeom prst="rect">
            <a:avLst/>
          </a:prstGeom>
          <a:solidFill>
            <a:srgbClr val="DDDDDD"/>
          </a:solidFill>
          <a:ln w="12700">
            <a:solidFill>
              <a:srgbClr val="00A2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P(1) = a / t</a:t>
            </a:r>
          </a:p>
        </p:txBody>
      </p:sp>
      <p:grpSp>
        <p:nvGrpSpPr>
          <p:cNvPr id="503" name="Group"/>
          <p:cNvGrpSpPr/>
          <p:nvPr/>
        </p:nvGrpSpPr>
        <p:grpSpPr>
          <a:xfrm>
            <a:off x="14429466" y="8478384"/>
            <a:ext cx="6834734" cy="1655187"/>
            <a:chOff x="0" y="582972"/>
            <a:chExt cx="6834732" cy="1655186"/>
          </a:xfrm>
        </p:grpSpPr>
        <p:sp>
          <p:nvSpPr>
            <p:cNvPr id="501" name="Зависимость значения параметра Р(1)=a/t при фиксированном (a) от значения (t). Пунктирами  указаны:…"/>
            <p:cNvSpPr/>
            <p:nvPr/>
          </p:nvSpPr>
          <p:spPr>
            <a:xfrm>
              <a:off x="1491661" y="2238159"/>
              <a:ext cx="534307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buClrTx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Зависимость значения параметра Р(1)=a/t при фиксированном (a) от значения (t). Пунктирами  указаны: </a:t>
              </a:r>
            </a:p>
            <a:p>
              <a:pPr marL="280736" indent="-280736" algn="l" defTabSz="821531">
                <a:buClrTx/>
                <a:buSzPct val="100000"/>
                <a:buChar char="-"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>
                  <a:solidFill>
                    <a:srgbClr val="CC503E"/>
                  </a:solidFill>
                </a:rPr>
                <a:t>красный</a:t>
              </a:r>
              <a:r>
                <a:t> - оптимальное соотношение a и t для выделения La;</a:t>
              </a:r>
            </a:p>
            <a:p>
              <a:pPr marL="280736" indent="-280736" algn="l" defTabSz="821531">
                <a:buClrTx/>
                <a:buSzPct val="100000"/>
                <a:buChar char="-"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>
                  <a:solidFill>
                    <a:srgbClr val="0082CC"/>
                  </a:solidFill>
                </a:rPr>
                <a:t>синий</a:t>
              </a:r>
              <a:r>
                <a:t>  - для выделения Gd;</a:t>
              </a:r>
            </a:p>
            <a:p>
              <a:pPr marL="280736" indent="-280736" algn="l" defTabSz="821531">
                <a:buClrTx/>
                <a:buSzPct val="100000"/>
                <a:buChar char="-"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 </a:t>
              </a:r>
              <a:r>
                <a:rPr>
                  <a:solidFill>
                    <a:srgbClr val="4EAD2B"/>
                  </a:solidFill>
                </a:rPr>
                <a:t>зеленый</a:t>
              </a:r>
              <a:r>
                <a:t> - для Йода (I);)</a:t>
              </a:r>
            </a:p>
          </p:txBody>
        </p:sp>
        <p:sp>
          <p:nvSpPr>
            <p:cNvPr id="502" name="Arrow"/>
            <p:cNvSpPr/>
            <p:nvPr/>
          </p:nvSpPr>
          <p:spPr>
            <a:xfrm>
              <a:off x="0" y="582972"/>
              <a:ext cx="1435926" cy="61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98" y="13151"/>
                  </a:moveTo>
                  <a:lnTo>
                    <a:pt x="11598" y="21600"/>
                  </a:lnTo>
                  <a:lnTo>
                    <a:pt x="0" y="10800"/>
                  </a:lnTo>
                  <a:lnTo>
                    <a:pt x="11598" y="0"/>
                  </a:lnTo>
                  <a:lnTo>
                    <a:pt x="11598" y="8449"/>
                  </a:lnTo>
                  <a:lnTo>
                    <a:pt x="21600" y="8449"/>
                  </a:lnTo>
                  <a:lnTo>
                    <a:pt x="21600" y="13151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2F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22" name="Group"/>
          <p:cNvGrpSpPr/>
          <p:nvPr/>
        </p:nvGrpSpPr>
        <p:grpSpPr>
          <a:xfrm>
            <a:off x="3005566" y="6737424"/>
            <a:ext cx="12784507" cy="6404122"/>
            <a:chOff x="0" y="0"/>
            <a:chExt cx="12784506" cy="6404120"/>
          </a:xfrm>
        </p:grpSpPr>
        <p:grpSp>
          <p:nvGrpSpPr>
            <p:cNvPr id="518" name="Group"/>
            <p:cNvGrpSpPr/>
            <p:nvPr/>
          </p:nvGrpSpPr>
          <p:grpSpPr>
            <a:xfrm>
              <a:off x="-1" y="0"/>
              <a:ext cx="12784508" cy="6404121"/>
              <a:chOff x="0" y="0"/>
              <a:chExt cx="12784506" cy="6404120"/>
            </a:xfrm>
          </p:grpSpPr>
          <p:grpSp>
            <p:nvGrpSpPr>
              <p:cNvPr id="516" name="Group"/>
              <p:cNvGrpSpPr/>
              <p:nvPr/>
            </p:nvGrpSpPr>
            <p:grpSpPr>
              <a:xfrm>
                <a:off x="-1" y="0"/>
                <a:ext cx="12784508" cy="6404121"/>
                <a:chOff x="0" y="0"/>
                <a:chExt cx="12784506" cy="6404120"/>
              </a:xfrm>
            </p:grpSpPr>
            <p:pic>
              <p:nvPicPr>
                <p:cNvPr id="504" name="Screenshot 2022-11-17 at 20.42.45.png" descr="Screenshot 2022-11-17 at 20.42.45.png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6299518" y="9396"/>
                  <a:ext cx="6484989" cy="62439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05" name="Screenshot 2022-11-17 at 20.38.13.png" descr="Screenshot 2022-11-17 at 20.38.13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0457" y="0"/>
                  <a:ext cx="6339390" cy="626287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06" name="P1"/>
                <p:cNvSpPr txBox="1"/>
                <p:nvPr/>
              </p:nvSpPr>
              <p:spPr>
                <a:xfrm rot="16200000">
                  <a:off x="-18717" y="3390116"/>
                  <a:ext cx="700922" cy="663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P1</a:t>
                  </a:r>
                </a:p>
              </p:txBody>
            </p:sp>
            <p:sp>
              <p:nvSpPr>
                <p:cNvPr id="507" name="t"/>
                <p:cNvSpPr txBox="1"/>
                <p:nvPr/>
              </p:nvSpPr>
              <p:spPr>
                <a:xfrm>
                  <a:off x="9055267" y="5777734"/>
                  <a:ext cx="290907" cy="6263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>
                  <a:lvl1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t</a:t>
                  </a:r>
                </a:p>
              </p:txBody>
            </p:sp>
            <p:sp>
              <p:nvSpPr>
                <p:cNvPr id="508" name="t"/>
                <p:cNvSpPr txBox="1"/>
                <p:nvPr/>
              </p:nvSpPr>
              <p:spPr>
                <a:xfrm>
                  <a:off x="3083092" y="5663433"/>
                  <a:ext cx="290907" cy="6263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>
                  <a:lvl1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t</a:t>
                  </a:r>
                </a:p>
              </p:txBody>
            </p:sp>
            <p:sp>
              <p:nvSpPr>
                <p:cNvPr id="509" name="a=45"/>
                <p:cNvSpPr txBox="1"/>
                <p:nvPr/>
              </p:nvSpPr>
              <p:spPr>
                <a:xfrm>
                  <a:off x="411502" y="105113"/>
                  <a:ext cx="962076" cy="5643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>
                  <a:lvl1pPr defTabSz="821531">
                    <a:buClrTx/>
                    <a:defRPr sz="28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a=45</a:t>
                  </a:r>
                </a:p>
              </p:txBody>
            </p:sp>
            <p:sp>
              <p:nvSpPr>
                <p:cNvPr id="510" name="a=75"/>
                <p:cNvSpPr txBox="1"/>
                <p:nvPr/>
              </p:nvSpPr>
              <p:spPr>
                <a:xfrm>
                  <a:off x="6640852" y="105113"/>
                  <a:ext cx="962077" cy="5643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>
                  <a:lvl1pPr defTabSz="821531">
                    <a:buClrTx/>
                    <a:defRPr sz="28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a=75</a:t>
                  </a:r>
                </a:p>
              </p:txBody>
            </p:sp>
            <p:sp>
              <p:nvSpPr>
                <p:cNvPr id="511" name="Line"/>
                <p:cNvSpPr/>
                <p:nvPr/>
              </p:nvSpPr>
              <p:spPr>
                <a:xfrm flipV="1">
                  <a:off x="3332130" y="1166067"/>
                  <a:ext cx="1" cy="4571896"/>
                </a:xfrm>
                <a:prstGeom prst="line">
                  <a:avLst/>
                </a:prstGeom>
                <a:noFill/>
                <a:ln w="50800" cap="flat">
                  <a:solidFill>
                    <a:srgbClr val="00A2FF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12" name="Line"/>
                <p:cNvSpPr/>
                <p:nvPr/>
              </p:nvSpPr>
              <p:spPr>
                <a:xfrm flipV="1">
                  <a:off x="2564177" y="1201786"/>
                  <a:ext cx="1" cy="4571896"/>
                </a:xfrm>
                <a:prstGeom prst="line">
                  <a:avLst/>
                </a:prstGeom>
                <a:noFill/>
                <a:ln w="50800" cap="flat">
                  <a:solidFill>
                    <a:srgbClr val="FF7E79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13" name="Line"/>
                <p:cNvSpPr/>
                <p:nvPr/>
              </p:nvSpPr>
              <p:spPr>
                <a:xfrm flipV="1">
                  <a:off x="9185191" y="1057648"/>
                  <a:ext cx="1" cy="4708182"/>
                </a:xfrm>
                <a:prstGeom prst="line">
                  <a:avLst/>
                </a:prstGeom>
                <a:noFill/>
                <a:ln w="50800" cap="flat">
                  <a:solidFill>
                    <a:srgbClr val="4EAD2B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14" name="105"/>
                <p:cNvSpPr txBox="1"/>
                <p:nvPr/>
              </p:nvSpPr>
              <p:spPr>
                <a:xfrm>
                  <a:off x="3175657" y="669469"/>
                  <a:ext cx="748717" cy="5643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>
                  <a:lvl1pPr defTabSz="821531">
                    <a:buClrTx/>
                    <a:defRPr sz="28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105</a:t>
                  </a:r>
                </a:p>
              </p:txBody>
            </p:sp>
            <p:sp>
              <p:nvSpPr>
                <p:cNvPr id="515" name="85"/>
                <p:cNvSpPr txBox="1"/>
                <p:nvPr/>
              </p:nvSpPr>
              <p:spPr>
                <a:xfrm>
                  <a:off x="2033269" y="669469"/>
                  <a:ext cx="551003" cy="5643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>
                  <a:lvl1pPr defTabSz="821531">
                    <a:buClrTx/>
                    <a:defRPr sz="28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r>
                    <a:t>85</a:t>
                  </a:r>
                </a:p>
              </p:txBody>
            </p:sp>
          </p:grpSp>
          <p:sp>
            <p:nvSpPr>
              <p:cNvPr id="517" name="115"/>
              <p:cNvSpPr txBox="1"/>
              <p:nvPr/>
            </p:nvSpPr>
            <p:spPr>
              <a:xfrm>
                <a:off x="9133545" y="695645"/>
                <a:ext cx="748717" cy="564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buClrTx/>
                  <a:defRPr sz="28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115</a:t>
                </a:r>
              </a:p>
            </p:txBody>
          </p:sp>
        </p:grpSp>
        <p:sp>
          <p:nvSpPr>
            <p:cNvPr id="519" name="Rectangle"/>
            <p:cNvSpPr/>
            <p:nvPr/>
          </p:nvSpPr>
          <p:spPr>
            <a:xfrm>
              <a:off x="2453449" y="1956519"/>
              <a:ext cx="267749" cy="612646"/>
            </a:xfrm>
            <a:prstGeom prst="rect">
              <a:avLst/>
            </a:prstGeom>
            <a:noFill/>
            <a:ln w="25400" cap="flat">
              <a:solidFill>
                <a:srgbClr val="CC503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520" name="Rectangle"/>
            <p:cNvSpPr/>
            <p:nvPr/>
          </p:nvSpPr>
          <p:spPr>
            <a:xfrm>
              <a:off x="9038272" y="992113"/>
              <a:ext cx="267749" cy="612646"/>
            </a:xfrm>
            <a:prstGeom prst="rect">
              <a:avLst/>
            </a:prstGeom>
            <a:noFill/>
            <a:ln w="25400" cap="flat">
              <a:solidFill>
                <a:srgbClr val="12B9A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521" name="Rectangle"/>
            <p:cNvSpPr/>
            <p:nvPr/>
          </p:nvSpPr>
          <p:spPr>
            <a:xfrm>
              <a:off x="3210686" y="3942481"/>
              <a:ext cx="267749" cy="612646"/>
            </a:xfrm>
            <a:prstGeom prst="rect">
              <a:avLst/>
            </a:prstGeom>
            <a:noFill/>
            <a:ln w="25400" cap="flat">
              <a:solidFill>
                <a:srgbClr val="00A2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9936" y="12680156"/>
            <a:ext cx="466269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R="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525" name="Тест№1 - разделение материалов с одинаковым суммарным коэффициентом поглощения рентгеновских γ-квантов."/>
          <p:cNvSpPr txBox="1"/>
          <p:nvPr/>
        </p:nvSpPr>
        <p:spPr>
          <a:xfrm>
            <a:off x="3804449" y="95269"/>
            <a:ext cx="17107870" cy="12653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38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Тест№1 - разделение материалов с одинаковым суммарным коэффициентом поглощения рентгеновских γ-квантов.</a:t>
            </a:r>
          </a:p>
        </p:txBody>
      </p:sp>
      <p:grpSp>
        <p:nvGrpSpPr>
          <p:cNvPr id="528" name="Group"/>
          <p:cNvGrpSpPr/>
          <p:nvPr/>
        </p:nvGrpSpPr>
        <p:grpSpPr>
          <a:xfrm>
            <a:off x="4194315" y="12860241"/>
            <a:ext cx="14973774" cy="881698"/>
            <a:chOff x="0" y="0"/>
            <a:chExt cx="14973772" cy="881696"/>
          </a:xfrm>
        </p:grpSpPr>
        <p:sp>
          <p:nvSpPr>
            <p:cNvPr id="526" name="Г.А. Шелков"/>
            <p:cNvSpPr txBox="1"/>
            <p:nvPr/>
          </p:nvSpPr>
          <p:spPr>
            <a:xfrm>
              <a:off x="12108355" y="253971"/>
              <a:ext cx="2865418" cy="373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buClrTx/>
                <a:defRPr sz="1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Г.А.Шелков</a:t>
              </a:r>
            </a:p>
          </p:txBody>
        </p:sp>
        <p:sp>
          <p:nvSpPr>
            <p:cNvPr id="527" name="Г.А. Шелков"/>
            <p:cNvSpPr txBox="1"/>
            <p:nvPr/>
          </p:nvSpPr>
          <p:spPr>
            <a:xfrm>
              <a:off x="0" y="0"/>
              <a:ext cx="5458929" cy="88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1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 IX Всероссийская научно-практическая конференция производителей рентгеновской техники </a:t>
              </a:r>
            </a:p>
          </p:txBody>
        </p:sp>
      </p:grpSp>
      <p:grpSp>
        <p:nvGrpSpPr>
          <p:cNvPr id="540" name="Group"/>
          <p:cNvGrpSpPr/>
          <p:nvPr/>
        </p:nvGrpSpPr>
        <p:grpSpPr>
          <a:xfrm>
            <a:off x="4498008" y="1837236"/>
            <a:ext cx="16731312" cy="4972566"/>
            <a:chOff x="0" y="0"/>
            <a:chExt cx="16731310" cy="4972565"/>
          </a:xfrm>
        </p:grpSpPr>
        <p:grpSp>
          <p:nvGrpSpPr>
            <p:cNvPr id="536" name="Group"/>
            <p:cNvGrpSpPr/>
            <p:nvPr/>
          </p:nvGrpSpPr>
          <p:grpSpPr>
            <a:xfrm>
              <a:off x="-1" y="0"/>
              <a:ext cx="16731312" cy="4972566"/>
              <a:chOff x="0" y="0"/>
              <a:chExt cx="16731310" cy="4972565"/>
            </a:xfrm>
          </p:grpSpPr>
          <p:pic>
            <p:nvPicPr>
              <p:cNvPr id="529" name="Run354-P1-45:85.png" descr="Run354-P1-45:85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86827" y="283761"/>
                <a:ext cx="5607287" cy="45469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30" name="Run354-P1-75:115.png" descr="Run354-P1-75:115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19029" y="141864"/>
                <a:ext cx="5712282" cy="48307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35" name="Group"/>
              <p:cNvGrpSpPr/>
              <p:nvPr/>
            </p:nvGrpSpPr>
            <p:grpSpPr>
              <a:xfrm>
                <a:off x="0" y="0"/>
                <a:ext cx="5686739" cy="4620889"/>
                <a:chOff x="0" y="0"/>
                <a:chExt cx="5686738" cy="4620888"/>
              </a:xfrm>
            </p:grpSpPr>
            <p:pic>
              <p:nvPicPr>
                <p:cNvPr id="531" name="Group" descr="Group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5686739" cy="46208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32" name="Line"/>
                <p:cNvSpPr/>
                <p:nvPr/>
              </p:nvSpPr>
              <p:spPr>
                <a:xfrm>
                  <a:off x="2591997" y="1077435"/>
                  <a:ext cx="1541242" cy="1"/>
                </a:xfrm>
                <a:prstGeom prst="line">
                  <a:avLst/>
                </a:prstGeom>
                <a:noFill/>
                <a:ln w="25400" cap="flat">
                  <a:solidFill>
                    <a:srgbClr val="00A2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33" name="Rectangle"/>
                <p:cNvSpPr/>
                <p:nvPr/>
              </p:nvSpPr>
              <p:spPr>
                <a:xfrm>
                  <a:off x="1261463" y="1291570"/>
                  <a:ext cx="1240305" cy="2951386"/>
                </a:xfrm>
                <a:prstGeom prst="rect">
                  <a:avLst/>
                </a:prstGeom>
                <a:solidFill>
                  <a:srgbClr val="FF2600">
                    <a:alpha val="29999"/>
                  </a:srgbClr>
                </a:solidFill>
                <a:ln w="25400" cap="flat">
                  <a:solidFill>
                    <a:srgbClr val="FF644E">
                      <a:alpha val="29999"/>
                    </a:srgbClr>
                  </a:solidFill>
                  <a:prstDash val="sysDot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34" name="Line"/>
                <p:cNvSpPr/>
                <p:nvPr/>
              </p:nvSpPr>
              <p:spPr>
                <a:xfrm flipV="1">
                  <a:off x="2525166" y="754614"/>
                  <a:ext cx="1" cy="3495224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ysDot"/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537" name="P(1)"/>
            <p:cNvSpPr txBox="1"/>
            <p:nvPr/>
          </p:nvSpPr>
          <p:spPr>
            <a:xfrm>
              <a:off x="13797288" y="4266846"/>
              <a:ext cx="2056881" cy="672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P(1)</a:t>
              </a:r>
            </a:p>
          </p:txBody>
        </p:sp>
        <p:sp>
          <p:nvSpPr>
            <p:cNvPr id="538" name="P(1)"/>
            <p:cNvSpPr txBox="1"/>
            <p:nvPr/>
          </p:nvSpPr>
          <p:spPr>
            <a:xfrm>
              <a:off x="4004067" y="4266846"/>
              <a:ext cx="2056881" cy="672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P(1)</a:t>
              </a:r>
            </a:p>
          </p:txBody>
        </p:sp>
        <p:sp>
          <p:nvSpPr>
            <p:cNvPr id="539" name="P(1)"/>
            <p:cNvSpPr txBox="1"/>
            <p:nvPr/>
          </p:nvSpPr>
          <p:spPr>
            <a:xfrm>
              <a:off x="8607398" y="4266846"/>
              <a:ext cx="2056881" cy="672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P(1)</a:t>
              </a:r>
            </a:p>
          </p:txBody>
        </p:sp>
      </p:grpSp>
      <p:grpSp>
        <p:nvGrpSpPr>
          <p:cNvPr id="548" name="Group"/>
          <p:cNvGrpSpPr/>
          <p:nvPr/>
        </p:nvGrpSpPr>
        <p:grpSpPr>
          <a:xfrm>
            <a:off x="3634720" y="6695866"/>
            <a:ext cx="8052573" cy="6164600"/>
            <a:chOff x="0" y="0"/>
            <a:chExt cx="8052571" cy="6164598"/>
          </a:xfrm>
        </p:grpSpPr>
        <p:pic>
          <p:nvPicPr>
            <p:cNvPr id="541" name="% depending on the change in the boundary of the criterion more point.pdf" descr="% depending on the change in the boundary of the criterion more point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052572" cy="6164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2" name="Rectangle"/>
            <p:cNvSpPr/>
            <p:nvPr/>
          </p:nvSpPr>
          <p:spPr>
            <a:xfrm>
              <a:off x="2664216" y="5561438"/>
              <a:ext cx="3293119" cy="4532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3" name="Line"/>
            <p:cNvSpPr/>
            <p:nvPr/>
          </p:nvSpPr>
          <p:spPr>
            <a:xfrm flipV="1">
              <a:off x="3030942" y="1004313"/>
              <a:ext cx="1" cy="4172776"/>
            </a:xfrm>
            <a:prstGeom prst="line">
              <a:avLst/>
            </a:prstGeom>
            <a:noFill/>
            <a:ln w="25400" cap="flat">
              <a:solidFill>
                <a:srgbClr val="945200"/>
              </a:solidFill>
              <a:prstDash val="sysDot"/>
              <a:miter lim="400000"/>
            </a:ln>
            <a:effectLst/>
          </p:spPr>
          <p:txBody>
            <a:bodyPr wrap="square" lIns="64292" tIns="64292" rIns="64292" bIns="64292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4" name="Line"/>
            <p:cNvSpPr/>
            <p:nvPr/>
          </p:nvSpPr>
          <p:spPr>
            <a:xfrm>
              <a:off x="3128281" y="1219580"/>
              <a:ext cx="1853921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4292" tIns="64292" rIns="64292" bIns="64292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5" name="Gd"/>
            <p:cNvSpPr txBox="1"/>
            <p:nvPr/>
          </p:nvSpPr>
          <p:spPr>
            <a:xfrm>
              <a:off x="4260216" y="1727896"/>
              <a:ext cx="1028684" cy="916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Gd</a:t>
              </a:r>
            </a:p>
          </p:txBody>
        </p:sp>
        <p:sp>
          <p:nvSpPr>
            <p:cNvPr id="546" name="I"/>
            <p:cNvSpPr txBox="1"/>
            <p:nvPr/>
          </p:nvSpPr>
          <p:spPr>
            <a:xfrm>
              <a:off x="5943836" y="2632600"/>
              <a:ext cx="411475" cy="916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800">
                  <a:solidFill>
                    <a:srgbClr val="0433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I</a:t>
              </a:r>
            </a:p>
          </p:txBody>
        </p:sp>
        <p:sp>
          <p:nvSpPr>
            <p:cNvPr id="547" name="La"/>
            <p:cNvSpPr txBox="1"/>
            <p:nvPr/>
          </p:nvSpPr>
          <p:spPr>
            <a:xfrm>
              <a:off x="6528065" y="3674070"/>
              <a:ext cx="893034" cy="916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800">
                  <a:solidFill>
                    <a:srgbClr val="CC503E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La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9082" y="12680156"/>
            <a:ext cx="3079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96" name="Screenshot 2022-12-08 at 17.55.22.png" descr="Screenshot 2022-12-08 at 17.55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278" y="194882"/>
            <a:ext cx="9418238" cy="5135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" name="Group"/>
          <p:cNvGrpSpPr/>
          <p:nvPr/>
        </p:nvGrpSpPr>
        <p:grpSpPr>
          <a:xfrm>
            <a:off x="13025282" y="178086"/>
            <a:ext cx="8067261" cy="13299538"/>
            <a:chOff x="0" y="0"/>
            <a:chExt cx="8067259" cy="13299535"/>
          </a:xfrm>
        </p:grpSpPr>
        <p:pic>
          <p:nvPicPr>
            <p:cNvPr id="197" name="TPX_final.jpg" descr="TPX_fina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067259" cy="5538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aphicFrame>
          <p:nvGraphicFramePr>
            <p:cNvPr id="198" name="Table 1"/>
            <p:cNvGraphicFramePr/>
            <p:nvPr/>
          </p:nvGraphicFramePr>
          <p:xfrm>
            <a:off x="704756" y="5930325"/>
            <a:ext cx="6666667" cy="7369210"/>
          </p:xfrm>
          <a:graphic>
            <a:graphicData uri="http://schemas.openxmlformats.org/drawingml/2006/table">
              <a:tbl>
                <a:tblPr firstCol="1" bandRow="1">
                  <a:tableStyleId>{2708684C-4D16-4618-839F-0558EEFCDFE6}</a:tableStyleId>
                </a:tblPr>
                <a:tblGrid>
                  <a:gridCol w="811585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855084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1226816">
                  <a:tc>
                    <a:txBody>
                      <a:bodyPr/>
                      <a:lstStyle/>
                      <a:p>
                        <a:pPr defTabSz="821531">
                          <a:buClrTx/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 b="1">
                            <a:solidFill>
                              <a:srgbClr val="941751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1</a:t>
                        </a:r>
                      </a:p>
                    </a:txBody>
                    <a:tcPr marL="0" marR="0" marT="0" marB="0" anchor="ctr" horzOverflow="overflow">
                      <a:lnL w="12700">
                        <a:solidFill>
                          <a:srgbClr val="941751"/>
                        </a:solidFill>
                      </a:lnL>
                      <a:lnR w="12700">
                        <a:solidFill>
                          <a:srgbClr val="941751"/>
                        </a:solidFill>
                      </a:lnR>
                      <a:lnT w="50800">
                        <a:solidFill>
                          <a:srgbClr val="941751"/>
                        </a:solidFill>
                      </a:lnT>
                      <a:lnB w="12700">
                        <a:solidFill>
                          <a:srgbClr val="941751"/>
                        </a:solidFill>
                      </a:lnB>
                      <a:solidFill>
                        <a:srgbClr val="D6D6D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821531">
                          <a:buClrTx/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Metal foil (common electrode)</a:t>
                        </a:r>
                      </a:p>
                    </a:txBody>
                    <a:tcPr marL="0" marR="0" marT="0" marB="0" anchor="ctr" horzOverflow="overflow">
                      <a:lnL w="12700">
                        <a:solidFill>
                          <a:srgbClr val="941751"/>
                        </a:solidFill>
                      </a:lnL>
                      <a:lnR w="12700">
                        <a:solidFill>
                          <a:srgbClr val="941751"/>
                        </a:solidFill>
                      </a:lnR>
                      <a:lnT w="50800">
                        <a:solidFill>
                          <a:srgbClr val="941751"/>
                        </a:solidFill>
                      </a:lnT>
                      <a:lnB w="12700">
                        <a:solidFill>
                          <a:srgbClr val="941751"/>
                        </a:solidFill>
                      </a:lnB>
                      <a:solidFill>
                        <a:srgbClr val="D6D6D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421247">
                  <a:tc>
                    <a:txBody>
                      <a:bodyPr/>
                      <a:lstStyle/>
                      <a:p>
                        <a:pPr defTabSz="821531">
                          <a:buClrTx/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 b="1">
                            <a:solidFill>
                              <a:srgbClr val="941751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2</a:t>
                        </a:r>
                      </a:p>
                    </a:txBody>
                    <a:tcPr marL="0" marR="0" marT="0" marB="0" anchor="ctr" horzOverflow="overflow">
                      <a:lnL w="12700">
                        <a:solidFill>
                          <a:srgbClr val="941751"/>
                        </a:solidFill>
                      </a:lnL>
                      <a:lnR w="12700">
                        <a:solidFill>
                          <a:srgbClr val="941751"/>
                        </a:solidFill>
                      </a:lnR>
                      <a:lnT w="12700">
                        <a:solidFill>
                          <a:srgbClr val="941751"/>
                        </a:solidFill>
                      </a:lnT>
                      <a:lnB w="12700">
                        <a:solidFill>
                          <a:srgbClr val="941751"/>
                        </a:solidFill>
                      </a:lnB>
                      <a:solidFill>
                        <a:srgbClr val="D6D6D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821531">
                          <a:buClrTx/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Sensor (Si, GaAs, CdTe, CZT) with pixel mesh on inner surface </a:t>
                        </a:r>
                      </a:p>
                    </a:txBody>
                    <a:tcPr marL="0" marR="0" marT="0" marB="0" anchor="ctr" horzOverflow="overflow">
                      <a:lnL w="12700">
                        <a:solidFill>
                          <a:srgbClr val="941751"/>
                        </a:solidFill>
                      </a:lnL>
                      <a:lnR w="12700">
                        <a:solidFill>
                          <a:srgbClr val="941751"/>
                        </a:solidFill>
                      </a:lnR>
                      <a:lnT w="12700">
                        <a:solidFill>
                          <a:srgbClr val="941751"/>
                        </a:solidFill>
                      </a:lnT>
                      <a:lnB w="12700">
                        <a:solidFill>
                          <a:srgbClr val="941751"/>
                        </a:solidFill>
                      </a:lnB>
                      <a:solidFill>
                        <a:srgbClr val="D6D6D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007945">
                  <a:tc>
                    <a:txBody>
                      <a:bodyPr/>
                      <a:lstStyle/>
                      <a:p>
                        <a:pPr defTabSz="821531">
                          <a:buClrTx/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 b="1">
                            <a:solidFill>
                              <a:srgbClr val="941751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3</a:t>
                        </a:r>
                      </a:p>
                    </a:txBody>
                    <a:tcPr marL="0" marR="0" marT="0" marB="0" anchor="ctr" horzOverflow="overflow">
                      <a:lnL w="12700">
                        <a:solidFill>
                          <a:srgbClr val="941751"/>
                        </a:solidFill>
                      </a:lnL>
                      <a:lnR w="12700">
                        <a:solidFill>
                          <a:srgbClr val="941751"/>
                        </a:solidFill>
                      </a:lnR>
                      <a:lnT w="12700">
                        <a:solidFill>
                          <a:srgbClr val="941751"/>
                        </a:solidFill>
                      </a:lnT>
                      <a:lnB w="12700">
                        <a:solidFill>
                          <a:srgbClr val="941751"/>
                        </a:solidFill>
                      </a:lnB>
                      <a:solidFill>
                        <a:srgbClr val="D6D6D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821531">
                          <a:buClrTx/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Timepix chip with pixel mesh (inputs) on upper surface</a:t>
                        </a:r>
                      </a:p>
                    </a:txBody>
                    <a:tcPr marL="0" marR="0" marT="0" marB="0" anchor="ctr" horzOverflow="overflow">
                      <a:lnL w="12700">
                        <a:solidFill>
                          <a:srgbClr val="941751"/>
                        </a:solidFill>
                      </a:lnL>
                      <a:lnR w="12700">
                        <a:solidFill>
                          <a:srgbClr val="941751"/>
                        </a:solidFill>
                      </a:lnR>
                      <a:lnT w="12700">
                        <a:solidFill>
                          <a:srgbClr val="941751"/>
                        </a:solidFill>
                      </a:lnT>
                      <a:lnB w="12700">
                        <a:solidFill>
                          <a:srgbClr val="941751"/>
                        </a:solidFill>
                      </a:lnB>
                      <a:solidFill>
                        <a:srgbClr val="D6D6D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713204">
                  <a:tc>
                    <a:txBody>
                      <a:bodyPr/>
                      <a:lstStyle/>
                      <a:p>
                        <a:pPr defTabSz="821531">
                          <a:buClrTx/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 b="1">
                            <a:solidFill>
                              <a:srgbClr val="941751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4</a:t>
                        </a:r>
                      </a:p>
                    </a:txBody>
                    <a:tcPr marL="0" marR="0" marT="0" marB="0" anchor="ctr" horzOverflow="overflow">
                      <a:lnL w="12700">
                        <a:solidFill>
                          <a:srgbClr val="941751"/>
                        </a:solidFill>
                      </a:lnL>
                      <a:lnR w="12700">
                        <a:solidFill>
                          <a:srgbClr val="941751"/>
                        </a:solidFill>
                      </a:lnR>
                      <a:lnT w="12700">
                        <a:solidFill>
                          <a:srgbClr val="941751"/>
                        </a:solidFill>
                      </a:lnT>
                      <a:lnB w="12700">
                        <a:solidFill>
                          <a:srgbClr val="941751"/>
                        </a:solidFill>
                      </a:lnB>
                      <a:solidFill>
                        <a:srgbClr val="D6D6D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821531">
                          <a:buClrTx/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Bump boning connection sensor/chip </a:t>
                        </a:r>
                      </a:p>
                    </a:txBody>
                    <a:tcPr marL="0" marR="0" marT="0" marB="0" horzOverflow="overflow">
                      <a:lnL w="12700">
                        <a:solidFill>
                          <a:srgbClr val="941751"/>
                        </a:solidFill>
                      </a:lnL>
                      <a:lnR w="12700">
                        <a:solidFill>
                          <a:srgbClr val="941751"/>
                        </a:solidFill>
                      </a:lnR>
                      <a:lnT w="12700">
                        <a:solidFill>
                          <a:srgbClr val="941751"/>
                        </a:solidFill>
                      </a:lnT>
                      <a:lnB w="12700">
                        <a:solidFill>
                          <a:srgbClr val="941751"/>
                        </a:solidFill>
                      </a:lnB>
                      <a:solidFill>
                        <a:srgbClr val="D6D6D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</p:grpSp>
      <p:pic>
        <p:nvPicPr>
          <p:cNvPr id="200" name="Screenshot 2022-12-08 at 17.55.50.png" descr="Screenshot 2022-12-08 at 17.55.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281" y="5546799"/>
            <a:ext cx="9418238" cy="7203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551" name="Тест№1 - разделение материалов с одинаковым суммарным коэффициентом поглощения рентгеновских γ-квантов."/>
          <p:cNvSpPr txBox="1"/>
          <p:nvPr/>
        </p:nvSpPr>
        <p:spPr>
          <a:xfrm>
            <a:off x="3804449" y="95269"/>
            <a:ext cx="17107870" cy="12653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38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Тест№1 - разделение материалов с одинаковым суммарным коэффициентом поглощения рентгеновских γ-квантов.</a:t>
            </a:r>
          </a:p>
        </p:txBody>
      </p:sp>
      <p:grpSp>
        <p:nvGrpSpPr>
          <p:cNvPr id="554" name="Group"/>
          <p:cNvGrpSpPr/>
          <p:nvPr/>
        </p:nvGrpSpPr>
        <p:grpSpPr>
          <a:xfrm>
            <a:off x="4194315" y="12860241"/>
            <a:ext cx="14973774" cy="881698"/>
            <a:chOff x="0" y="0"/>
            <a:chExt cx="14973772" cy="881696"/>
          </a:xfrm>
        </p:grpSpPr>
        <p:sp>
          <p:nvSpPr>
            <p:cNvPr id="552" name="Г.А. Шелков"/>
            <p:cNvSpPr txBox="1"/>
            <p:nvPr/>
          </p:nvSpPr>
          <p:spPr>
            <a:xfrm>
              <a:off x="12108355" y="253971"/>
              <a:ext cx="2865418" cy="373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buClrTx/>
                <a:defRPr sz="1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Г.А.Шелков</a:t>
              </a:r>
            </a:p>
          </p:txBody>
        </p:sp>
        <p:sp>
          <p:nvSpPr>
            <p:cNvPr id="553" name="Г.А. Шелков"/>
            <p:cNvSpPr txBox="1"/>
            <p:nvPr/>
          </p:nvSpPr>
          <p:spPr>
            <a:xfrm>
              <a:off x="0" y="0"/>
              <a:ext cx="5458929" cy="88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1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 IX Всероссийская научно-практическая конференция производителей рентгеновской техники </a:t>
              </a:r>
            </a:p>
          </p:txBody>
        </p:sp>
      </p:grpSp>
      <p:pic>
        <p:nvPicPr>
          <p:cNvPr id="555" name="RUN 354_THL 45.jpg" descr="RUN 354_THL 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411" y="1540084"/>
            <a:ext cx="7357553" cy="5627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8" name="Group"/>
          <p:cNvGrpSpPr/>
          <p:nvPr/>
        </p:nvGrpSpPr>
        <p:grpSpPr>
          <a:xfrm>
            <a:off x="4578482" y="2704919"/>
            <a:ext cx="5311975" cy="3298309"/>
            <a:chOff x="0" y="0"/>
            <a:chExt cx="5311973" cy="3298307"/>
          </a:xfrm>
        </p:grpSpPr>
        <p:sp>
          <p:nvSpPr>
            <p:cNvPr id="556" name="Исходный кадр с тремя образцами до применения критерия Р(1) на основе энергетической информации."/>
            <p:cNvSpPr txBox="1"/>
            <p:nvPr/>
          </p:nvSpPr>
          <p:spPr>
            <a:xfrm>
              <a:off x="0" y="0"/>
              <a:ext cx="3439118" cy="3298308"/>
            </a:xfrm>
            <a:prstGeom prst="rect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algn="l" defTabSz="821531">
                <a:buClrTx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Исходный кадр с тремя образцами до применения критерия Р(1) на основе энергетической информации.</a:t>
              </a:r>
            </a:p>
          </p:txBody>
        </p:sp>
        <p:sp>
          <p:nvSpPr>
            <p:cNvPr id="557" name="Arrow"/>
            <p:cNvSpPr/>
            <p:nvPr/>
          </p:nvSpPr>
          <p:spPr>
            <a:xfrm>
              <a:off x="3487414" y="1435452"/>
              <a:ext cx="1824560" cy="427404"/>
            </a:xfrm>
            <a:prstGeom prst="rightArrow">
              <a:avLst>
                <a:gd name="adj1" fmla="val 21772"/>
                <a:gd name="adj2" fmla="val 126077"/>
              </a:avLst>
            </a:prstGeom>
            <a:solidFill>
              <a:srgbClr val="FFFFFF"/>
            </a:solidFill>
            <a:ln w="25400" cap="flat">
              <a:solidFill>
                <a:srgbClr val="00A2F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61" name="Group"/>
          <p:cNvGrpSpPr/>
          <p:nvPr/>
        </p:nvGrpSpPr>
        <p:grpSpPr>
          <a:xfrm>
            <a:off x="15337807" y="2494233"/>
            <a:ext cx="5593572" cy="4846566"/>
            <a:chOff x="0" y="0"/>
            <a:chExt cx="5593571" cy="4846565"/>
          </a:xfrm>
        </p:grpSpPr>
        <p:sp>
          <p:nvSpPr>
            <p:cNvPr id="559" name="Тот же кадр после применения трех различных критериев  настроенных по результатам предварительной калибровки на идентификацию материалов образцов - Gd, La и Iodine"/>
            <p:cNvSpPr txBox="1"/>
            <p:nvPr/>
          </p:nvSpPr>
          <p:spPr>
            <a:xfrm>
              <a:off x="0" y="0"/>
              <a:ext cx="5593572" cy="3298308"/>
            </a:xfrm>
            <a:prstGeom prst="rect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algn="l" defTabSz="821531">
                <a:buClrTx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Тот же кадр после применения трех различных критериев  настроенных по результатам предварительной калибровки на идентификацию материалов образцов - Gd, La и Iodine </a:t>
              </a:r>
            </a:p>
          </p:txBody>
        </p:sp>
        <p:sp>
          <p:nvSpPr>
            <p:cNvPr id="560" name="Arrow"/>
            <p:cNvSpPr/>
            <p:nvPr/>
          </p:nvSpPr>
          <p:spPr>
            <a:xfrm rot="8340000">
              <a:off x="453523" y="3649518"/>
              <a:ext cx="2230359" cy="530486"/>
            </a:xfrm>
            <a:prstGeom prst="rightArrow">
              <a:avLst>
                <a:gd name="adj1" fmla="val 21772"/>
                <a:gd name="adj2" fmla="val 101578"/>
              </a:avLst>
            </a:prstGeom>
            <a:solidFill>
              <a:srgbClr val="FFFFFF"/>
            </a:solidFill>
            <a:ln w="25400" cap="flat">
              <a:solidFill>
                <a:srgbClr val="00A2F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71" name="Group"/>
          <p:cNvGrpSpPr/>
          <p:nvPr/>
        </p:nvGrpSpPr>
        <p:grpSpPr>
          <a:xfrm>
            <a:off x="3414639" y="7218004"/>
            <a:ext cx="17887490" cy="5298860"/>
            <a:chOff x="0" y="0"/>
            <a:chExt cx="17887489" cy="5298859"/>
          </a:xfrm>
        </p:grpSpPr>
        <p:grpSp>
          <p:nvGrpSpPr>
            <p:cNvPr id="569" name="Group"/>
            <p:cNvGrpSpPr/>
            <p:nvPr/>
          </p:nvGrpSpPr>
          <p:grpSpPr>
            <a:xfrm>
              <a:off x="-1" y="-1"/>
              <a:ext cx="17887491" cy="5298861"/>
              <a:chOff x="0" y="0"/>
              <a:chExt cx="17887489" cy="5298859"/>
            </a:xfrm>
          </p:grpSpPr>
          <p:grpSp>
            <p:nvGrpSpPr>
              <p:cNvPr id="565" name="Group"/>
              <p:cNvGrpSpPr/>
              <p:nvPr/>
            </p:nvGrpSpPr>
            <p:grpSpPr>
              <a:xfrm>
                <a:off x="-1" y="-1"/>
                <a:ext cx="17887491" cy="5298861"/>
                <a:chOff x="0" y="0"/>
                <a:chExt cx="17887488" cy="5298859"/>
              </a:xfrm>
            </p:grpSpPr>
            <p:pic>
              <p:nvPicPr>
                <p:cNvPr id="562" name="RUN354 THL45:105.png" descr="RUN354 THL45:105.png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0" y="0"/>
                  <a:ext cx="6147318" cy="529886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63" name="Run354-THL45:85.png" descr="Run354-THL45:85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92785" y="87465"/>
                  <a:ext cx="6040404" cy="51239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64" name="Run354-THL75:115.png" descr="Run354-THL75:115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181088" y="87465"/>
                  <a:ext cx="5706402" cy="51239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66" name="Oval"/>
              <p:cNvSpPr/>
              <p:nvPr/>
            </p:nvSpPr>
            <p:spPr>
              <a:xfrm>
                <a:off x="15172384" y="949587"/>
                <a:ext cx="777198" cy="687012"/>
              </a:xfrm>
              <a:prstGeom prst="ellipse">
                <a:avLst/>
              </a:prstGeom>
              <a:noFill/>
              <a:ln w="25400" cap="flat">
                <a:solidFill>
                  <a:srgbClr val="CC503E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67" name="Oval"/>
              <p:cNvSpPr/>
              <p:nvPr/>
            </p:nvSpPr>
            <p:spPr>
              <a:xfrm>
                <a:off x="8292660" y="687022"/>
                <a:ext cx="777197" cy="687013"/>
              </a:xfrm>
              <a:prstGeom prst="ellipse">
                <a:avLst/>
              </a:prstGeom>
              <a:noFill/>
              <a:ln w="25400" cap="flat">
                <a:solidFill>
                  <a:srgbClr val="CC503E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68" name="Oval"/>
              <p:cNvSpPr/>
              <p:nvPr/>
            </p:nvSpPr>
            <p:spPr>
              <a:xfrm>
                <a:off x="1693256" y="687022"/>
                <a:ext cx="777197" cy="845980"/>
              </a:xfrm>
              <a:prstGeom prst="ellipse">
                <a:avLst/>
              </a:prstGeom>
              <a:noFill/>
              <a:ln w="25400" cap="flat">
                <a:solidFill>
                  <a:srgbClr val="CC503E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buClrTx/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570" name="3%…"/>
            <p:cNvSpPr/>
            <p:nvPr/>
          </p:nvSpPr>
          <p:spPr>
            <a:xfrm>
              <a:off x="2808633" y="759648"/>
              <a:ext cx="478490" cy="6935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buClrTx/>
                <a:defRPr sz="1600" b="1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3%</a:t>
              </a:r>
            </a:p>
            <a:p>
              <a:pPr defTabSz="821531">
                <a:buClrTx/>
                <a:defRPr sz="1600" b="1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La</a:t>
              </a:r>
            </a:p>
          </p:txBody>
        </p:sp>
      </p:grp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574" name="Тест№1 - разделение материалов с одинаковым суммарным коэффициентом поглощения рентгеновских γ-квантов."/>
          <p:cNvSpPr txBox="1"/>
          <p:nvPr/>
        </p:nvSpPr>
        <p:spPr>
          <a:xfrm>
            <a:off x="3804449" y="95269"/>
            <a:ext cx="17107870" cy="126537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buClrTx/>
              <a:defRPr sz="38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Тест№1 - разделение материалов с одинаковым суммарным коэффициентом поглощения рентгеновских γ-квантов.</a:t>
            </a:r>
          </a:p>
        </p:txBody>
      </p:sp>
      <p:grpSp>
        <p:nvGrpSpPr>
          <p:cNvPr id="577" name="Group"/>
          <p:cNvGrpSpPr/>
          <p:nvPr/>
        </p:nvGrpSpPr>
        <p:grpSpPr>
          <a:xfrm>
            <a:off x="4194315" y="12860241"/>
            <a:ext cx="14973774" cy="881698"/>
            <a:chOff x="0" y="0"/>
            <a:chExt cx="14973772" cy="881696"/>
          </a:xfrm>
        </p:grpSpPr>
        <p:sp>
          <p:nvSpPr>
            <p:cNvPr id="575" name="Г.А. Шелков"/>
            <p:cNvSpPr txBox="1"/>
            <p:nvPr/>
          </p:nvSpPr>
          <p:spPr>
            <a:xfrm>
              <a:off x="12108355" y="253971"/>
              <a:ext cx="2865418" cy="373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821531">
                <a:buClrTx/>
                <a:defRPr sz="1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Г.А.Шелков</a:t>
              </a:r>
            </a:p>
          </p:txBody>
        </p:sp>
        <p:sp>
          <p:nvSpPr>
            <p:cNvPr id="576" name="Г.А. Шелков"/>
            <p:cNvSpPr txBox="1"/>
            <p:nvPr/>
          </p:nvSpPr>
          <p:spPr>
            <a:xfrm>
              <a:off x="0" y="0"/>
              <a:ext cx="5458929" cy="881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14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     IX Всероссийская научно-практическая конференция производителей рентгеновской техники </a:t>
              </a:r>
            </a:p>
          </p:txBody>
        </p:sp>
      </p:grpSp>
      <p:pic>
        <p:nvPicPr>
          <p:cNvPr id="578" name="RUN 354_THL 45.jpg" descr="RUN 354_THL 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707" y="5151723"/>
            <a:ext cx="5445772" cy="4165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shot 2022-11-23 at 18.01.58.png" descr="Screenshot 2022-11-23 at 18.01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901" y="9157753"/>
            <a:ext cx="5088861" cy="42283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2" name="Group"/>
          <p:cNvGrpSpPr/>
          <p:nvPr/>
        </p:nvGrpSpPr>
        <p:grpSpPr>
          <a:xfrm>
            <a:off x="4572272" y="9622775"/>
            <a:ext cx="5311974" cy="3298309"/>
            <a:chOff x="0" y="0"/>
            <a:chExt cx="5311973" cy="3298307"/>
          </a:xfrm>
        </p:grpSpPr>
        <p:sp>
          <p:nvSpPr>
            <p:cNvPr id="580" name="Исходный кадр с тремя образцами после применения ко всем пикселям кадра критерия Р(1), оптимального для выделения Gd"/>
            <p:cNvSpPr txBox="1"/>
            <p:nvPr/>
          </p:nvSpPr>
          <p:spPr>
            <a:xfrm>
              <a:off x="0" y="0"/>
              <a:ext cx="3439118" cy="3298308"/>
            </a:xfrm>
            <a:prstGeom prst="rect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algn="l" defTabSz="821531">
                <a:buClrTx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Исходный кадр с тремя образцами после применения ко всем пикселям кадра критерия Р(1), оптимального для выделения Gd</a:t>
              </a:r>
            </a:p>
          </p:txBody>
        </p:sp>
        <p:sp>
          <p:nvSpPr>
            <p:cNvPr id="581" name="Arrow"/>
            <p:cNvSpPr/>
            <p:nvPr/>
          </p:nvSpPr>
          <p:spPr>
            <a:xfrm>
              <a:off x="3487414" y="1435452"/>
              <a:ext cx="1824560" cy="427404"/>
            </a:xfrm>
            <a:prstGeom prst="rightArrow">
              <a:avLst>
                <a:gd name="adj1" fmla="val 21772"/>
                <a:gd name="adj2" fmla="val 126077"/>
              </a:avLst>
            </a:prstGeom>
            <a:solidFill>
              <a:srgbClr val="FFFFFF"/>
            </a:solidFill>
            <a:ln w="25400" cap="flat">
              <a:solidFill>
                <a:srgbClr val="00A2F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83" name="Screenshot 2022-11-23 at 18.05.50.png" descr="Screenshot 2022-11-23 at 18.05.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7998" y="8418460"/>
            <a:ext cx="4744330" cy="44728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4" name="Group"/>
          <p:cNvGrpSpPr/>
          <p:nvPr/>
        </p:nvGrpSpPr>
        <p:grpSpPr>
          <a:xfrm>
            <a:off x="3549547" y="5286653"/>
            <a:ext cx="5088862" cy="3895748"/>
            <a:chOff x="0" y="0"/>
            <a:chExt cx="5088860" cy="3895747"/>
          </a:xfrm>
        </p:grpSpPr>
        <p:grpSp>
          <p:nvGrpSpPr>
            <p:cNvPr id="590" name="Group"/>
            <p:cNvGrpSpPr/>
            <p:nvPr/>
          </p:nvGrpSpPr>
          <p:grpSpPr>
            <a:xfrm>
              <a:off x="-1" y="-1"/>
              <a:ext cx="5088862" cy="3895749"/>
              <a:chOff x="0" y="0"/>
              <a:chExt cx="5088860" cy="3895747"/>
            </a:xfrm>
          </p:grpSpPr>
          <p:grpSp>
            <p:nvGrpSpPr>
              <p:cNvPr id="586" name="Group"/>
              <p:cNvGrpSpPr/>
              <p:nvPr/>
            </p:nvGrpSpPr>
            <p:grpSpPr>
              <a:xfrm>
                <a:off x="-1" y="-1"/>
                <a:ext cx="5088862" cy="3895749"/>
                <a:chOff x="0" y="0"/>
                <a:chExt cx="5088860" cy="3895747"/>
              </a:xfrm>
            </p:grpSpPr>
            <p:pic>
              <p:nvPicPr>
                <p:cNvPr id="584" name="% depending on the change in the boundary of the criterion more point.pdf" descr="% depending on the change in the boundary of the criterion more point.pdf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5088861" cy="38957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85" name="Rectangle"/>
                <p:cNvSpPr/>
                <p:nvPr/>
              </p:nvSpPr>
              <p:spPr>
                <a:xfrm>
                  <a:off x="1545805" y="3545213"/>
                  <a:ext cx="2081102" cy="28645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589" name="Group"/>
              <p:cNvGrpSpPr/>
              <p:nvPr/>
            </p:nvGrpSpPr>
            <p:grpSpPr>
              <a:xfrm>
                <a:off x="1918827" y="629371"/>
                <a:ext cx="1251206" cy="2637006"/>
                <a:chOff x="0" y="0"/>
                <a:chExt cx="1251205" cy="2637004"/>
              </a:xfrm>
            </p:grpSpPr>
            <p:sp>
              <p:nvSpPr>
                <p:cNvPr id="587" name="Line"/>
                <p:cNvSpPr/>
                <p:nvPr/>
              </p:nvSpPr>
              <p:spPr>
                <a:xfrm flipV="1">
                  <a:off x="-1" y="-1"/>
                  <a:ext cx="2" cy="2637006"/>
                </a:xfrm>
                <a:prstGeom prst="line">
                  <a:avLst/>
                </a:prstGeom>
                <a:noFill/>
                <a:ln w="25400" cap="flat">
                  <a:solidFill>
                    <a:srgbClr val="945200"/>
                  </a:solidFill>
                  <a:prstDash val="sysDot"/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88" name="Line"/>
                <p:cNvSpPr/>
                <p:nvPr/>
              </p:nvSpPr>
              <p:spPr>
                <a:xfrm>
                  <a:off x="79611" y="107853"/>
                  <a:ext cx="1171595" cy="1"/>
                </a:xfrm>
                <a:prstGeom prst="line">
                  <a:avLst/>
                </a:prstGeom>
                <a:noFill/>
                <a:ln w="25400" cap="flat">
                  <a:solidFill>
                    <a:srgbClr val="00A2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591" name="Gd"/>
            <p:cNvSpPr txBox="1"/>
            <p:nvPr/>
          </p:nvSpPr>
          <p:spPr>
            <a:xfrm>
              <a:off x="2699340" y="1093961"/>
              <a:ext cx="642748" cy="564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buClrTx/>
                <a:defRPr sz="2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Gd</a:t>
              </a:r>
            </a:p>
          </p:txBody>
        </p:sp>
        <p:sp>
          <p:nvSpPr>
            <p:cNvPr id="592" name="I"/>
            <p:cNvSpPr txBox="1"/>
            <p:nvPr/>
          </p:nvSpPr>
          <p:spPr>
            <a:xfrm>
              <a:off x="3762445" y="1665693"/>
              <a:ext cx="254433" cy="564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buClrTx/>
                <a:defRPr sz="2800">
                  <a:solidFill>
                    <a:srgbClr val="0433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I</a:t>
              </a:r>
            </a:p>
          </p:txBody>
        </p:sp>
        <p:sp>
          <p:nvSpPr>
            <p:cNvPr id="593" name="La"/>
            <p:cNvSpPr txBox="1"/>
            <p:nvPr/>
          </p:nvSpPr>
          <p:spPr>
            <a:xfrm>
              <a:off x="4132328" y="2323855"/>
              <a:ext cx="557404" cy="564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buClrTx/>
                <a:defRPr sz="2800">
                  <a:solidFill>
                    <a:srgbClr val="CC503E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La</a:t>
              </a:r>
            </a:p>
          </p:txBody>
        </p:sp>
      </p:grpSp>
      <p:grpSp>
        <p:nvGrpSpPr>
          <p:cNvPr id="597" name="Group"/>
          <p:cNvGrpSpPr/>
          <p:nvPr/>
        </p:nvGrpSpPr>
        <p:grpSpPr>
          <a:xfrm>
            <a:off x="15430931" y="1623918"/>
            <a:ext cx="4898117" cy="3636398"/>
            <a:chOff x="0" y="0"/>
            <a:chExt cx="4898116" cy="3636397"/>
          </a:xfrm>
        </p:grpSpPr>
        <p:sp>
          <p:nvSpPr>
            <p:cNvPr id="595" name="Распределение значений критерия Р(1) в пикселях в выделенных участках образцов и выбранных соотношениях a / t"/>
            <p:cNvSpPr txBox="1"/>
            <p:nvPr/>
          </p:nvSpPr>
          <p:spPr>
            <a:xfrm>
              <a:off x="1106476" y="0"/>
              <a:ext cx="3791641" cy="3636397"/>
            </a:xfrm>
            <a:prstGeom prst="rect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algn="l" defTabSz="821531">
                <a:buClrTx/>
                <a:defRPr sz="28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Распределение значений критерия Р(1) в пикселях в выделенных участках образцов и выбранных соотношениях a / t</a:t>
              </a:r>
            </a:p>
          </p:txBody>
        </p:sp>
        <p:sp>
          <p:nvSpPr>
            <p:cNvPr id="596" name="Arrow"/>
            <p:cNvSpPr/>
            <p:nvPr/>
          </p:nvSpPr>
          <p:spPr>
            <a:xfrm>
              <a:off x="0" y="1509875"/>
              <a:ext cx="1106457" cy="471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98" y="13151"/>
                  </a:moveTo>
                  <a:lnTo>
                    <a:pt x="11598" y="21600"/>
                  </a:lnTo>
                  <a:lnTo>
                    <a:pt x="0" y="10800"/>
                  </a:lnTo>
                  <a:lnTo>
                    <a:pt x="11598" y="0"/>
                  </a:lnTo>
                  <a:lnTo>
                    <a:pt x="11598" y="8449"/>
                  </a:lnTo>
                  <a:lnTo>
                    <a:pt x="21600" y="8449"/>
                  </a:lnTo>
                  <a:lnTo>
                    <a:pt x="21600" y="13151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A2FF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t">
              <a:noAutofit/>
            </a:bodyPr>
            <a:lstStyle/>
            <a:p>
              <a:pPr defTabSz="821531">
                <a:buClrTx/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09" name="Group"/>
          <p:cNvGrpSpPr/>
          <p:nvPr/>
        </p:nvGrpSpPr>
        <p:grpSpPr>
          <a:xfrm>
            <a:off x="3436872" y="1450189"/>
            <a:ext cx="12718509" cy="3779957"/>
            <a:chOff x="0" y="0"/>
            <a:chExt cx="12718508" cy="3779955"/>
          </a:xfrm>
        </p:grpSpPr>
        <p:grpSp>
          <p:nvGrpSpPr>
            <p:cNvPr id="605" name="Group"/>
            <p:cNvGrpSpPr/>
            <p:nvPr/>
          </p:nvGrpSpPr>
          <p:grpSpPr>
            <a:xfrm>
              <a:off x="-1" y="0"/>
              <a:ext cx="12718510" cy="3779956"/>
              <a:chOff x="0" y="0"/>
              <a:chExt cx="12718508" cy="3779955"/>
            </a:xfrm>
          </p:grpSpPr>
          <p:pic>
            <p:nvPicPr>
              <p:cNvPr id="598" name="Run354-P1-45:85.png" descr="Run354-P1-45:85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2911" y="215704"/>
                <a:ext cx="4262447" cy="3456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9" name="Run354-P1-75:115.png" descr="Run354-P1-75:115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76248" y="107840"/>
                <a:ext cx="4342261" cy="3672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04" name="Group"/>
              <p:cNvGrpSpPr/>
              <p:nvPr/>
            </p:nvGrpSpPr>
            <p:grpSpPr>
              <a:xfrm>
                <a:off x="-1" y="0"/>
                <a:ext cx="4322845" cy="3512625"/>
                <a:chOff x="0" y="0"/>
                <a:chExt cx="4322843" cy="3512624"/>
              </a:xfrm>
            </p:grpSpPr>
            <p:pic>
              <p:nvPicPr>
                <p:cNvPr id="600" name="Group" descr="Group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" y="0"/>
                  <a:ext cx="4322845" cy="35126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01" name="Line"/>
                <p:cNvSpPr/>
                <p:nvPr/>
              </p:nvSpPr>
              <p:spPr>
                <a:xfrm>
                  <a:off x="1970338" y="819025"/>
                  <a:ext cx="1171594" cy="1"/>
                </a:xfrm>
                <a:prstGeom prst="line">
                  <a:avLst/>
                </a:prstGeom>
                <a:noFill/>
                <a:ln w="25400" cap="flat">
                  <a:solidFill>
                    <a:srgbClr val="00A2FF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02" name="Rectangle"/>
                <p:cNvSpPr/>
                <p:nvPr/>
              </p:nvSpPr>
              <p:spPr>
                <a:xfrm>
                  <a:off x="958917" y="981803"/>
                  <a:ext cx="942833" cy="2243532"/>
                </a:xfrm>
                <a:prstGeom prst="rect">
                  <a:avLst/>
                </a:prstGeom>
                <a:solidFill>
                  <a:srgbClr val="FF2600">
                    <a:alpha val="29999"/>
                  </a:srgbClr>
                </a:solidFill>
                <a:ln w="25400" cap="flat">
                  <a:solidFill>
                    <a:srgbClr val="FF644E">
                      <a:alpha val="29999"/>
                    </a:srgbClr>
                  </a:solidFill>
                  <a:prstDash val="sysDot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03" name="Line"/>
                <p:cNvSpPr/>
                <p:nvPr/>
              </p:nvSpPr>
              <p:spPr>
                <a:xfrm flipV="1">
                  <a:off x="1919536" y="573629"/>
                  <a:ext cx="1" cy="2656937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ysDot"/>
                  <a:miter lim="400000"/>
                </a:ln>
                <a:effectLst/>
              </p:spPr>
              <p:txBody>
                <a:bodyPr wrap="square" lIns="64292" tIns="64292" rIns="64292" bIns="64292" numCol="1" anchor="t">
                  <a:noAutofit/>
                </a:bodyPr>
                <a:lstStyle/>
                <a:p>
                  <a:pPr defTabSz="821531">
                    <a:buClrTx/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606" name="P(1)"/>
            <p:cNvSpPr txBox="1"/>
            <p:nvPr/>
          </p:nvSpPr>
          <p:spPr>
            <a:xfrm>
              <a:off x="10488176" y="3243495"/>
              <a:ext cx="1563563" cy="511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P(1)</a:t>
              </a:r>
            </a:p>
          </p:txBody>
        </p:sp>
        <p:sp>
          <p:nvSpPr>
            <p:cNvPr id="607" name="P(1)"/>
            <p:cNvSpPr txBox="1"/>
            <p:nvPr/>
          </p:nvSpPr>
          <p:spPr>
            <a:xfrm>
              <a:off x="3043740" y="3243495"/>
              <a:ext cx="1563563" cy="511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P(1)</a:t>
              </a:r>
            </a:p>
          </p:txBody>
        </p:sp>
        <p:sp>
          <p:nvSpPr>
            <p:cNvPr id="608" name="P(1)"/>
            <p:cNvSpPr txBox="1"/>
            <p:nvPr/>
          </p:nvSpPr>
          <p:spPr>
            <a:xfrm>
              <a:off x="6543018" y="3243495"/>
              <a:ext cx="1563563" cy="511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buClrTx/>
                <a:defRPr sz="24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P(1)</a:t>
              </a:r>
            </a:p>
          </p:txBody>
        </p:sp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612" name="Seminar 16022023.pdf" descr="Seminar 1602202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04" y="308668"/>
            <a:ext cx="17759539" cy="12549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Timepix3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Timepix4</a:t>
            </a:r>
          </a:p>
        </p:txBody>
      </p:sp>
      <p:graphicFrame>
        <p:nvGraphicFramePr>
          <p:cNvPr id="615" name="Table 11"/>
          <p:cNvGraphicFramePr/>
          <p:nvPr/>
        </p:nvGraphicFramePr>
        <p:xfrm>
          <a:off x="3614377" y="2249486"/>
          <a:ext cx="17143014" cy="10320852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779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0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2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35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217">
                <a:tc gridSpan="3"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Timepix3 (2013)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Timepix4 (2019)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526">
                <a:tc gridSpan="3"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Technology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130nm – 8 metal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65nm – 10 metal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526">
                <a:tc gridSpan="3"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Pixel Size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 x 55 µm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 x 55 µm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054">
                <a:tc gridSpan="3"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Pixel arrangement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3-side buttable</a:t>
                      </a:r>
                    </a:p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256 x 256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4-side buttable</a:t>
                      </a:r>
                    </a:p>
                    <a:p>
                      <a:pPr defTabSz="18288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512 x 448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526">
                <a:tc gridSpan="3"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Sensitive area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1.98 cm</a:t>
                      </a:r>
                      <a:r>
                        <a:rPr baseline="30932"/>
                        <a:t>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6.94 cm</a:t>
                      </a:r>
                      <a:r>
                        <a:rPr baseline="30932"/>
                        <a:t>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526">
                <a:tc rowSpan="7"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Readout Modes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Data driven</a:t>
                      </a:r>
                    </a:p>
                    <a:p>
                      <a:pPr algn="l"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(Tracking)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Mode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18288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 and TOA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526"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Event Packet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48-bit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64-bit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526"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8288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rate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0.43x10</a:t>
                      </a:r>
                      <a:r>
                        <a:rPr baseline="30932"/>
                        <a:t>6</a:t>
                      </a:r>
                      <a:r>
                        <a:t> hits/mm</a:t>
                      </a:r>
                      <a:r>
                        <a:rPr baseline="30932"/>
                        <a:t>2</a:t>
                      </a:r>
                      <a:r>
                        <a:t>/s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3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3.58x10</a:t>
                      </a:r>
                      <a:r>
                        <a:rPr baseline="30932"/>
                        <a:t>6</a:t>
                      </a:r>
                      <a:r>
                        <a:t> hits/mm</a:t>
                      </a:r>
                      <a:r>
                        <a:rPr baseline="30932"/>
                        <a:t>2</a:t>
                      </a:r>
                      <a:r>
                        <a:t>/s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5526"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8288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Pix rate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 KHz/pixel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10.8 KHz/pixel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5526"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Frame based</a:t>
                      </a:r>
                    </a:p>
                    <a:p>
                      <a:pPr algn="l"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(Imaging)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Mode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PC (10-bit) and iTOT (14-bit)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CRW: PC (8 or 16-bit)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6217"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Frame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Zero-suppressed </a:t>
                      </a:r>
                      <a:r>
                        <a:rPr sz="2200"/>
                        <a:t>(with pixel addr)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Full Frame </a:t>
                      </a:r>
                      <a:r>
                        <a:rPr sz="2200"/>
                        <a:t>(without pixel addr)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5526"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 count rate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~0.82 x 10</a:t>
                      </a:r>
                      <a:r>
                        <a:rPr baseline="30932"/>
                        <a:t>9</a:t>
                      </a:r>
                      <a:r>
                        <a:t> hits/mm</a:t>
                      </a:r>
                      <a:r>
                        <a:rPr baseline="30932"/>
                        <a:t>2</a:t>
                      </a:r>
                      <a:r>
                        <a:t>/s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~5 x 10</a:t>
                      </a:r>
                      <a:r>
                        <a:rPr baseline="30932"/>
                        <a:t>9</a:t>
                      </a:r>
                      <a:r>
                        <a:t> hits/mm</a:t>
                      </a:r>
                      <a:r>
                        <a:rPr baseline="30932"/>
                        <a:t>2</a:t>
                      </a:r>
                      <a:r>
                        <a:t>/s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65526">
                <a:tc gridSpan="3"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 energy resolution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2KeV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&lt; </a:t>
                      </a:r>
                      <a:r>
                        <a:rPr b="1"/>
                        <a:t>1Kev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65526">
                <a:tc gridSpan="3"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TOA binning resolution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1.56ns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195ps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65526">
                <a:tc gridSpan="3"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TOA dynamic range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409.6 µs </a:t>
                      </a:r>
                      <a:r>
                        <a:rPr sz="2200"/>
                        <a:t>(14-bits @ 40MHz)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1.6384 ms </a:t>
                      </a:r>
                      <a:r>
                        <a:rPr sz="2200" b="0"/>
                        <a:t>(16-bits @ 40MHz)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65526">
                <a:tc gridSpan="3"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Readout bandwidth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≤5.12Gb </a:t>
                      </a:r>
                      <a:r>
                        <a:rPr sz="2200"/>
                        <a:t>(8x SLVS@640 Mbps)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≤163.84 Gbps </a:t>
                      </a:r>
                      <a:r>
                        <a:rPr sz="2200"/>
                        <a:t>(16x @10.24 Gbps)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65526">
                <a:tc gridSpan="3">
                  <a:txBody>
                    <a:bodyPr/>
                    <a:lstStyle/>
                    <a:p>
                      <a:pPr algn="l" defTabSz="13716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global minimum threshold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&lt;500 e</a:t>
                      </a:r>
                      <a:r>
                        <a:rPr baseline="30932"/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371600">
                        <a:buClrTx/>
                        <a:defRPr sz="3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&lt;500 e</a:t>
                      </a:r>
                      <a:r>
                        <a:rPr baseline="30932"/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B9BD5"/>
                      </a:solidFill>
                    </a:lnL>
                    <a:lnR w="12700">
                      <a:solidFill>
                        <a:srgbClr val="5B9BD5"/>
                      </a:solidFill>
                    </a:lnR>
                    <a:lnT w="12700">
                      <a:solidFill>
                        <a:srgbClr val="5B9BD5"/>
                      </a:solidFill>
                    </a:lnT>
                    <a:lnB w="12700">
                      <a:solidFill>
                        <a:srgbClr val="5B9BD5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pSp>
        <p:nvGrpSpPr>
          <p:cNvPr id="618" name="Rounded Rectangle 12"/>
          <p:cNvGrpSpPr/>
          <p:nvPr/>
        </p:nvGrpSpPr>
        <p:grpSpPr>
          <a:xfrm>
            <a:off x="9704402" y="4036075"/>
            <a:ext cx="11083557" cy="1656189"/>
            <a:chOff x="0" y="0"/>
            <a:chExt cx="11083556" cy="1656188"/>
          </a:xfrm>
        </p:grpSpPr>
        <p:sp>
          <p:nvSpPr>
            <p:cNvPr id="616" name="Сквиркл"/>
            <p:cNvSpPr/>
            <p:nvPr/>
          </p:nvSpPr>
          <p:spPr>
            <a:xfrm>
              <a:off x="-1" y="-1"/>
              <a:ext cx="11083557" cy="1656190"/>
            </a:xfrm>
            <a:prstGeom prst="roundRect">
              <a:avLst>
                <a:gd name="adj" fmla="val 9341"/>
              </a:avLst>
            </a:prstGeom>
            <a:noFill/>
            <a:ln w="508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 defTabSz="1828800">
                <a:buClrTx/>
                <a:def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17" name="3.5x"/>
            <p:cNvSpPr txBox="1"/>
            <p:nvPr/>
          </p:nvSpPr>
          <p:spPr>
            <a:xfrm>
              <a:off x="228190" y="580442"/>
              <a:ext cx="10627173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3.5x</a:t>
              </a:r>
            </a:p>
          </p:txBody>
        </p:sp>
      </p:grpSp>
      <p:grpSp>
        <p:nvGrpSpPr>
          <p:cNvPr id="621" name="Rounded Rectangle 13"/>
          <p:cNvGrpSpPr/>
          <p:nvPr/>
        </p:nvGrpSpPr>
        <p:grpSpPr>
          <a:xfrm>
            <a:off x="9705163" y="6888736"/>
            <a:ext cx="11039873" cy="1125415"/>
            <a:chOff x="0" y="0"/>
            <a:chExt cx="11039871" cy="1125413"/>
          </a:xfrm>
        </p:grpSpPr>
        <p:sp>
          <p:nvSpPr>
            <p:cNvPr id="619" name="Сквиркл"/>
            <p:cNvSpPr/>
            <p:nvPr/>
          </p:nvSpPr>
          <p:spPr>
            <a:xfrm>
              <a:off x="0" y="-1"/>
              <a:ext cx="11039872" cy="1125415"/>
            </a:xfrm>
            <a:prstGeom prst="roundRect">
              <a:avLst>
                <a:gd name="adj" fmla="val 9896"/>
              </a:avLst>
            </a:prstGeom>
            <a:noFill/>
            <a:ln w="508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 defTabSz="1828800">
                <a:buClrTx/>
                <a:def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20" name="8x"/>
            <p:cNvSpPr txBox="1"/>
            <p:nvPr/>
          </p:nvSpPr>
          <p:spPr>
            <a:xfrm>
              <a:off x="124058" y="223617"/>
              <a:ext cx="10791754" cy="6781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8x</a:t>
              </a:r>
            </a:p>
          </p:txBody>
        </p:sp>
      </p:grpSp>
      <p:grpSp>
        <p:nvGrpSpPr>
          <p:cNvPr id="624" name="Rounded Rectangle 14"/>
          <p:cNvGrpSpPr/>
          <p:nvPr/>
        </p:nvGrpSpPr>
        <p:grpSpPr>
          <a:xfrm>
            <a:off x="9705163" y="9185239"/>
            <a:ext cx="11039872" cy="573549"/>
            <a:chOff x="0" y="0"/>
            <a:chExt cx="11039871" cy="573547"/>
          </a:xfrm>
        </p:grpSpPr>
        <p:sp>
          <p:nvSpPr>
            <p:cNvPr id="622" name="Сквиркл"/>
            <p:cNvSpPr/>
            <p:nvPr/>
          </p:nvSpPr>
          <p:spPr>
            <a:xfrm>
              <a:off x="0" y="0"/>
              <a:ext cx="11039872" cy="573548"/>
            </a:xfrm>
            <a:prstGeom prst="roundRect">
              <a:avLst>
                <a:gd name="adj" fmla="val 16667"/>
              </a:avLst>
            </a:prstGeom>
            <a:noFill/>
            <a:ln w="508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23" name="5x"/>
            <p:cNvSpPr/>
            <p:nvPr/>
          </p:nvSpPr>
          <p:spPr>
            <a:xfrm>
              <a:off x="119436" y="286772"/>
              <a:ext cx="108009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5x</a:t>
              </a:r>
            </a:p>
          </p:txBody>
        </p:sp>
      </p:grpSp>
      <p:grpSp>
        <p:nvGrpSpPr>
          <p:cNvPr id="627" name="Rounded Rectangle 15"/>
          <p:cNvGrpSpPr/>
          <p:nvPr/>
        </p:nvGrpSpPr>
        <p:grpSpPr>
          <a:xfrm>
            <a:off x="9704846" y="9758785"/>
            <a:ext cx="11058088" cy="551152"/>
            <a:chOff x="0" y="0"/>
            <a:chExt cx="11058086" cy="551150"/>
          </a:xfrm>
        </p:grpSpPr>
        <p:sp>
          <p:nvSpPr>
            <p:cNvPr id="625" name="Сквиркл"/>
            <p:cNvSpPr/>
            <p:nvPr/>
          </p:nvSpPr>
          <p:spPr>
            <a:xfrm>
              <a:off x="0" y="0"/>
              <a:ext cx="11058086" cy="551151"/>
            </a:xfrm>
            <a:prstGeom prst="roundRect">
              <a:avLst>
                <a:gd name="adj" fmla="val 16667"/>
              </a:avLst>
            </a:prstGeom>
            <a:noFill/>
            <a:ln w="508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26" name="2x"/>
            <p:cNvSpPr/>
            <p:nvPr/>
          </p:nvSpPr>
          <p:spPr>
            <a:xfrm>
              <a:off x="118342" y="275573"/>
              <a:ext cx="108214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2x</a:t>
              </a:r>
            </a:p>
          </p:txBody>
        </p:sp>
      </p:grpSp>
      <p:grpSp>
        <p:nvGrpSpPr>
          <p:cNvPr id="630" name="Rounded Rectangle 17"/>
          <p:cNvGrpSpPr/>
          <p:nvPr/>
        </p:nvGrpSpPr>
        <p:grpSpPr>
          <a:xfrm>
            <a:off x="9723063" y="6289927"/>
            <a:ext cx="11039870" cy="598810"/>
            <a:chOff x="0" y="0"/>
            <a:chExt cx="11039868" cy="598809"/>
          </a:xfrm>
        </p:grpSpPr>
        <p:sp>
          <p:nvSpPr>
            <p:cNvPr id="628" name="Сквиркл"/>
            <p:cNvSpPr/>
            <p:nvPr/>
          </p:nvSpPr>
          <p:spPr>
            <a:xfrm>
              <a:off x="0" y="0"/>
              <a:ext cx="11039870" cy="598810"/>
            </a:xfrm>
            <a:prstGeom prst="roundRect">
              <a:avLst>
                <a:gd name="adj" fmla="val 16667"/>
              </a:avLst>
            </a:prstGeom>
            <a:noFill/>
            <a:ln w="508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 defTabSz="1828800">
                <a:buClrTx/>
                <a:def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29" name="33%"/>
            <p:cNvSpPr/>
            <p:nvPr/>
          </p:nvSpPr>
          <p:spPr>
            <a:xfrm>
              <a:off x="120671" y="299403"/>
              <a:ext cx="1079852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33%</a:t>
              </a:r>
            </a:p>
          </p:txBody>
        </p:sp>
      </p:grpSp>
      <p:grpSp>
        <p:nvGrpSpPr>
          <p:cNvPr id="633" name="Picture 18"/>
          <p:cNvGrpSpPr/>
          <p:nvPr/>
        </p:nvGrpSpPr>
        <p:grpSpPr>
          <a:xfrm>
            <a:off x="3077740" y="48640"/>
            <a:ext cx="1913462" cy="760690"/>
            <a:chOff x="0" y="0"/>
            <a:chExt cx="1913460" cy="760688"/>
          </a:xfrm>
        </p:grpSpPr>
        <p:sp>
          <p:nvSpPr>
            <p:cNvPr id="631" name="Прямоугольник"/>
            <p:cNvSpPr/>
            <p:nvPr/>
          </p:nvSpPr>
          <p:spPr>
            <a:xfrm>
              <a:off x="-1" y="0"/>
              <a:ext cx="1913462" cy="760689"/>
            </a:xfrm>
            <a:prstGeom prst="rect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1828800">
                <a:buClrTx/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632" name="image1.png" descr="image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913462" cy="76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4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20858221" y="13161999"/>
            <a:ext cx="478798" cy="52577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grpSp>
        <p:nvGrpSpPr>
          <p:cNvPr id="637" name="Rounded Rectangle 19"/>
          <p:cNvGrpSpPr/>
          <p:nvPr/>
        </p:nvGrpSpPr>
        <p:grpSpPr>
          <a:xfrm>
            <a:off x="9708295" y="10309933"/>
            <a:ext cx="11058087" cy="573892"/>
            <a:chOff x="0" y="0"/>
            <a:chExt cx="11058086" cy="573890"/>
          </a:xfrm>
        </p:grpSpPr>
        <p:sp>
          <p:nvSpPr>
            <p:cNvPr id="635" name="Сквиркл"/>
            <p:cNvSpPr/>
            <p:nvPr/>
          </p:nvSpPr>
          <p:spPr>
            <a:xfrm>
              <a:off x="0" y="0"/>
              <a:ext cx="11058086" cy="573891"/>
            </a:xfrm>
            <a:prstGeom prst="roundRect">
              <a:avLst>
                <a:gd name="adj" fmla="val 16667"/>
              </a:avLst>
            </a:prstGeom>
            <a:noFill/>
            <a:ln w="508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 defTabSz="1828800">
                <a:buClrTx/>
                <a:def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6" name="8x"/>
            <p:cNvSpPr/>
            <p:nvPr/>
          </p:nvSpPr>
          <p:spPr>
            <a:xfrm>
              <a:off x="119452" y="286943"/>
              <a:ext cx="108191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8x</a:t>
              </a:r>
            </a:p>
          </p:txBody>
        </p:sp>
      </p:grpSp>
      <p:grpSp>
        <p:nvGrpSpPr>
          <p:cNvPr id="640" name="Rounded Rectangle 16"/>
          <p:cNvGrpSpPr/>
          <p:nvPr/>
        </p:nvGrpSpPr>
        <p:grpSpPr>
          <a:xfrm>
            <a:off x="9686718" y="10881541"/>
            <a:ext cx="11101242" cy="573890"/>
            <a:chOff x="0" y="0"/>
            <a:chExt cx="11101240" cy="573889"/>
          </a:xfrm>
        </p:grpSpPr>
        <p:sp>
          <p:nvSpPr>
            <p:cNvPr id="638" name="Сквиркл"/>
            <p:cNvSpPr/>
            <p:nvPr/>
          </p:nvSpPr>
          <p:spPr>
            <a:xfrm>
              <a:off x="0" y="0"/>
              <a:ext cx="11101240" cy="573890"/>
            </a:xfrm>
            <a:prstGeom prst="roundRect">
              <a:avLst>
                <a:gd name="adj" fmla="val 16667"/>
              </a:avLst>
            </a:prstGeom>
            <a:noFill/>
            <a:ln w="508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39" name="4x"/>
            <p:cNvSpPr/>
            <p:nvPr/>
          </p:nvSpPr>
          <p:spPr>
            <a:xfrm>
              <a:off x="119453" y="286943"/>
              <a:ext cx="1086233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4x</a:t>
              </a:r>
            </a:p>
          </p:txBody>
        </p:sp>
      </p:grpSp>
      <p:grpSp>
        <p:nvGrpSpPr>
          <p:cNvPr id="643" name="Rounded Rectangle 20"/>
          <p:cNvGrpSpPr/>
          <p:nvPr/>
        </p:nvGrpSpPr>
        <p:grpSpPr>
          <a:xfrm>
            <a:off x="9658017" y="11454287"/>
            <a:ext cx="11101239" cy="573890"/>
            <a:chOff x="0" y="0"/>
            <a:chExt cx="11101237" cy="573889"/>
          </a:xfrm>
        </p:grpSpPr>
        <p:sp>
          <p:nvSpPr>
            <p:cNvPr id="641" name="Сквиркл"/>
            <p:cNvSpPr/>
            <p:nvPr/>
          </p:nvSpPr>
          <p:spPr>
            <a:xfrm>
              <a:off x="0" y="0"/>
              <a:ext cx="11101238" cy="573890"/>
            </a:xfrm>
            <a:prstGeom prst="roundRect">
              <a:avLst>
                <a:gd name="adj" fmla="val 16667"/>
              </a:avLst>
            </a:prstGeom>
            <a:noFill/>
            <a:ln w="508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2" name="32x"/>
            <p:cNvSpPr/>
            <p:nvPr/>
          </p:nvSpPr>
          <p:spPr>
            <a:xfrm>
              <a:off x="119453" y="286943"/>
              <a:ext cx="1086233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 algn="r" defTabSz="1828800">
                <a:buClrTx/>
                <a:defRPr sz="32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32x</a:t>
              </a:r>
            </a:p>
          </p:txBody>
        </p:sp>
      </p:grpSp>
      <p:sp>
        <p:nvSpPr>
          <p:cNvPr id="644" name="Line"/>
          <p:cNvSpPr/>
          <p:nvPr/>
        </p:nvSpPr>
        <p:spPr>
          <a:xfrm flipV="1">
            <a:off x="14205777" y="12006406"/>
            <a:ext cx="1688278" cy="1185317"/>
          </a:xfrm>
          <a:prstGeom prst="line">
            <a:avLst/>
          </a:prstGeom>
          <a:ln w="88900">
            <a:solidFill>
              <a:srgbClr val="CC503E"/>
            </a:solidFill>
            <a:tailEnd type="triangle"/>
          </a:ln>
        </p:spPr>
        <p:txBody>
          <a:bodyPr lIns="64292" tIns="64292" rIns="64292" bIns="64292"/>
          <a:lstStyle/>
          <a:p>
            <a:pPr defTabSz="821531">
              <a:buClrTx/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645" name="Line"/>
          <p:cNvSpPr/>
          <p:nvPr/>
        </p:nvSpPr>
        <p:spPr>
          <a:xfrm flipH="1" flipV="1">
            <a:off x="11481867" y="12032735"/>
            <a:ext cx="2737585" cy="1151248"/>
          </a:xfrm>
          <a:prstGeom prst="line">
            <a:avLst/>
          </a:prstGeom>
          <a:ln w="88900">
            <a:solidFill>
              <a:srgbClr val="CC503E"/>
            </a:solidFill>
            <a:tailEnd type="triangle"/>
          </a:ln>
        </p:spPr>
        <p:txBody>
          <a:bodyPr lIns="64292" tIns="64292" rIns="64292" bIns="64292"/>
          <a:lstStyle/>
          <a:p>
            <a:pPr defTabSz="821531">
              <a:buClrTx/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Ankle_Newest_30fps copy 2.mov" descr="Ankle_Newest_30fps copy 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6021" y="2563745"/>
            <a:ext cx="14594722" cy="8209531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КТ ступни человека, полученная на первом полномасштабном томографе в Университете Крисчерч в Новой Зеландии."/>
          <p:cNvSpPr txBox="1">
            <a:spLocks noGrp="1"/>
          </p:cNvSpPr>
          <p:nvPr>
            <p:ph type="title"/>
          </p:nvPr>
        </p:nvSpPr>
        <p:spPr>
          <a:xfrm>
            <a:off x="4825006" y="-129993"/>
            <a:ext cx="14716127" cy="272364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КТ ступни человека, полученная на первом полномасштабном томографе в Университете Крисчерч в Новой Зеландии.</a:t>
            </a:r>
          </a:p>
        </p:txBody>
      </p:sp>
      <p:sp>
        <p:nvSpPr>
          <p:cNvPr id="6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1" y="12680156"/>
            <a:ext cx="4603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65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159" y="9557891"/>
            <a:ext cx="5554266" cy="3839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6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4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653" name="Спасибо за внимание!"/>
          <p:cNvSpPr txBox="1"/>
          <p:nvPr/>
        </p:nvSpPr>
        <p:spPr>
          <a:xfrm>
            <a:off x="6772558" y="5858303"/>
            <a:ext cx="10484471" cy="1329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buClrTx/>
              <a:defRPr sz="8400">
                <a:solidFill>
                  <a:srgbClr val="94175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Спасибо за внимание!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656" name="Dual_Spectrum.tiff" descr="Dual_Spectru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9" y="1096414"/>
            <a:ext cx="8072438" cy="7322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118" y="8482654"/>
            <a:ext cx="5409623" cy="3983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660" name="Dual_Spectrum.tiff" descr="Dual_Spectru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9" y="1096414"/>
            <a:ext cx="8072438" cy="7322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118" y="8482654"/>
            <a:ext cx="5409623" cy="3983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Сборка детекторов Medipix4 большой площади"/>
          <p:cNvSpPr txBox="1">
            <a:spLocks noGrp="1"/>
          </p:cNvSpPr>
          <p:nvPr>
            <p:ph type="title"/>
          </p:nvPr>
        </p:nvSpPr>
        <p:spPr>
          <a:xfrm>
            <a:off x="11319952" y="-324777"/>
            <a:ext cx="8861903" cy="3188270"/>
          </a:xfrm>
          <a:prstGeom prst="rect">
            <a:avLst/>
          </a:prstGeom>
        </p:spPr>
        <p:txBody>
          <a:bodyPr/>
          <a:lstStyle>
            <a:lvl1pPr>
              <a:defRPr sz="5400" b="1" i="1">
                <a:solidFill>
                  <a:srgbClr val="0052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Сборка детекторов Medipix4 большой площади </a:t>
            </a:r>
          </a:p>
        </p:txBody>
      </p:sp>
      <p:sp>
        <p:nvSpPr>
          <p:cNvPr id="6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6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901" y="2571750"/>
            <a:ext cx="14716126" cy="11037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59" y="55346"/>
            <a:ext cx="6603766" cy="3527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Screenshot 2020-06-22 at 14.36.31.png" descr="Screenshot 2020-06-22 at 14.36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516" y="79495"/>
            <a:ext cx="12193207" cy="13557010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9082" y="12680156"/>
            <a:ext cx="3079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03" name="Bump_bonding.png" descr="Bump_bond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12" y="1565176"/>
            <a:ext cx="15059717" cy="8842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Detector_FITPix.png" descr="Detector_FITPi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3055" y="-400475"/>
            <a:ext cx="6274242" cy="14516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9082" y="12680156"/>
            <a:ext cx="3079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0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02" y="-841816"/>
            <a:ext cx="11614733" cy="9720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2" descr="Picture 2"/>
          <p:cNvPicPr>
            <a:picLocks noChangeAspect="1"/>
          </p:cNvPicPr>
          <p:nvPr/>
        </p:nvPicPr>
        <p:blipFill>
          <a:blip r:embed="rId3"/>
          <a:srcRect l="1209" t="37066" r="80241" b="39535"/>
          <a:stretch>
            <a:fillRect/>
          </a:stretch>
        </p:blipFill>
        <p:spPr>
          <a:xfrm>
            <a:off x="1744893" y="8993160"/>
            <a:ext cx="4874649" cy="3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Frame_picture.png" descr="Frame_pic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5032" y="3663953"/>
            <a:ext cx="9431052" cy="901718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ATLAS cavern"/>
          <p:cNvSpPr txBox="1"/>
          <p:nvPr/>
        </p:nvSpPr>
        <p:spPr>
          <a:xfrm>
            <a:off x="10846089" y="966840"/>
            <a:ext cx="4547896" cy="936520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buClrTx/>
              <a:defRPr sz="5200" b="1">
                <a:solidFill>
                  <a:srgbClr val="0082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ATLAS cavern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9082" y="12680156"/>
            <a:ext cx="3079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13" name="Screenshot 2020-03-25 at 16.45.23.png" descr="Screenshot 2020-03-25 at 16.45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458" y="757484"/>
            <a:ext cx="16843084" cy="11549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9082" y="12680156"/>
            <a:ext cx="3079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16" name="С огромной долей вероятности начавшийся XXI век будет веком  завораживающего развития Генетики и Биологии.…"/>
          <p:cNvSpPr txBox="1"/>
          <p:nvPr/>
        </p:nvSpPr>
        <p:spPr>
          <a:xfrm>
            <a:off x="3971774" y="2329743"/>
            <a:ext cx="16440452" cy="713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spcBef>
                <a:spcPts val="3500"/>
              </a:spcBef>
              <a:buClrTx/>
              <a:defRPr sz="60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 огромной долей вероятности начавшийся XXI век будет веком  завораживающего развития Генетики и Биологии.</a:t>
            </a:r>
          </a:p>
          <a:p>
            <a:pPr defTabSz="821531">
              <a:spcBef>
                <a:spcPts val="3500"/>
              </a:spcBef>
              <a:buClrTx/>
              <a:defRPr sz="60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defTabSz="821531">
              <a:spcBef>
                <a:spcPts val="3500"/>
              </a:spcBef>
              <a:buClrTx/>
              <a:defRPr sz="60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Этот скачек был подготовлен не менее стремительным развитием Физики и Технологий в предыдущем XX веке.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9082" y="12680156"/>
            <a:ext cx="3079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222" name="Group"/>
          <p:cNvGrpSpPr/>
          <p:nvPr/>
        </p:nvGrpSpPr>
        <p:grpSpPr>
          <a:xfrm>
            <a:off x="3934546" y="2461179"/>
            <a:ext cx="17917415" cy="10093026"/>
            <a:chOff x="0" y="0"/>
            <a:chExt cx="17917413" cy="10093025"/>
          </a:xfrm>
        </p:grpSpPr>
        <p:pic>
          <p:nvPicPr>
            <p:cNvPr id="219" name="Снимок экрана 2020-04-13 в 21.02.26.png" descr="Снимок экрана 2020-04-13 в 21.02.26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54" y="0"/>
              <a:ext cx="4927298" cy="4026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Снимок экрана 2020-04-13 в 21.00.17.png" descr="Снимок экрана 2020-04-13 в 21.00.1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722294"/>
              <a:ext cx="9358656" cy="6370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Screenshot 2021-05-31 at 17.22.57.png" descr="Screenshot 2021-05-31 at 17.22.5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5912" y="2575533"/>
              <a:ext cx="7351502" cy="6963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3" name="Основные рабочие инструменты медиков и биологов в начале прошлого XX века."/>
          <p:cNvSpPr txBox="1"/>
          <p:nvPr/>
        </p:nvSpPr>
        <p:spPr>
          <a:xfrm>
            <a:off x="4460445" y="198117"/>
            <a:ext cx="15922067" cy="2137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32598">
              <a:buClrTx/>
              <a:defRPr sz="70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Основные рабочие инструменты медиков и биологов в начале прошлого XX века.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9082" y="12680156"/>
            <a:ext cx="307976" cy="5492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26" name="Из длинного перечня методов исследования и приборов, доступных медикам, биологам и генетикам в настоящее время, поговорим о  рентгенографии и её естественным развитием - томографии."/>
          <p:cNvSpPr txBox="1"/>
          <p:nvPr/>
        </p:nvSpPr>
        <p:spPr>
          <a:xfrm>
            <a:off x="4443213" y="3035669"/>
            <a:ext cx="15497574" cy="5898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482146" indent="-482146" defTabSz="631775">
              <a:buClrTx/>
              <a:defRPr sz="6600">
                <a:solidFill>
                  <a:srgbClr val="0433FF"/>
                </a:solidFill>
                <a:uFill>
                  <a:solidFill>
                    <a:srgbClr val="3E231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Из длинного перечня методов исследования и приборов, доступных медикам, биологам и генетикам в настоящее время, поговорим о  рентгенографии и её естественным развитием - томографии.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1878</Words>
  <Application>Microsoft Macintosh PowerPoint</Application>
  <PresentationFormat>Произвольный</PresentationFormat>
  <Paragraphs>313</Paragraphs>
  <Slides>39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7" baseType="lpstr">
      <vt:lpstr>American Typewriter</vt:lpstr>
      <vt:lpstr>Arial</vt:lpstr>
      <vt:lpstr>Calibri</vt:lpstr>
      <vt:lpstr>Calibri Light</vt:lpstr>
      <vt:lpstr>Copperplate</vt:lpstr>
      <vt:lpstr>Copperplate Light</vt:lpstr>
      <vt:lpstr>Didot</vt:lpstr>
      <vt:lpstr>Helvetica</vt:lpstr>
      <vt:lpstr>Helvetica Neue</vt:lpstr>
      <vt:lpstr>Helvetica Neue Light</vt:lpstr>
      <vt:lpstr>Helvetica Neue Medium</vt:lpstr>
      <vt:lpstr>Palatino</vt:lpstr>
      <vt:lpstr>Papyrus</vt:lpstr>
      <vt:lpstr>Times New Roman</vt:lpstr>
      <vt:lpstr>Times Roman</vt:lpstr>
      <vt:lpstr>Wingdings</vt:lpstr>
      <vt:lpstr>Zapfino</vt:lpstr>
      <vt:lpstr>Renaissance</vt:lpstr>
      <vt:lpstr>От измерения распределения потоков частиц в шахте АТЛАС к компьютерной томографии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Немного об истории рентгенографии</vt:lpstr>
      <vt:lpstr>Немного об истории рентгенографии</vt:lpstr>
      <vt:lpstr>Что такое современный детектор для рентгенографии? </vt:lpstr>
      <vt:lpstr>Результат 20-летней работы коллаборации Medipix (данные 2019года)</vt:lpstr>
      <vt:lpstr>Детекторы Timepix  c сенсором из GaAs:Cr, заказанные ОИЯИ.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Timepix3  Timepix4</vt:lpstr>
      <vt:lpstr>КТ ступни человека, полученная на первом полномасштабном томографе в Университете Крисчерч в Новой Зеландии.</vt:lpstr>
      <vt:lpstr>Презентация PowerPoint</vt:lpstr>
      <vt:lpstr>Презентация PowerPoint</vt:lpstr>
      <vt:lpstr>Презентация PowerPoint</vt:lpstr>
      <vt:lpstr>Сборка детекторов Medipix4 большой площади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измерения распределения потоков частиц в шахте АТЛАС к компьютерной томографии</dc:title>
  <cp:lastModifiedBy>budubkina@gmail.com</cp:lastModifiedBy>
  <cp:revision>1</cp:revision>
  <dcterms:modified xsi:type="dcterms:W3CDTF">2023-02-15T13:58:52Z</dcterms:modified>
</cp:coreProperties>
</file>