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6" r:id="rId2"/>
    <p:sldId id="258" r:id="rId3"/>
    <p:sldId id="259" r:id="rId4"/>
    <p:sldId id="260" r:id="rId5"/>
    <p:sldId id="263" r:id="rId6"/>
    <p:sldId id="261" r:id="rId7"/>
    <p:sldId id="262" r:id="rId8"/>
    <p:sldId id="265" r:id="rId9"/>
    <p:sldId id="266" r:id="rId10"/>
    <p:sldId id="264" r:id="rId11"/>
    <p:sldId id="267" r:id="rId12"/>
    <p:sldId id="268" r:id="rId13"/>
    <p:sldId id="269" r:id="rId14"/>
    <p:sldId id="271"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115" d="100"/>
          <a:sy n="115" d="100"/>
        </p:scale>
        <p:origin x="31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1E1CD-15FE-4931-B280-AE790772DA7E}" type="datetimeFigureOut">
              <a:rPr lang="ru-RU" smtClean="0"/>
              <a:pPr/>
              <a:t>13.05.2023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EEBA6-7719-4B76-82E0-3D73179DE005}" type="slidenum">
              <a:rPr lang="ru-RU" smtClean="0"/>
              <a:pPr/>
              <a:t>‹#›</a:t>
            </a:fld>
            <a:endParaRPr lang="ru-RU"/>
          </a:p>
        </p:txBody>
      </p:sp>
    </p:spTree>
    <p:extLst>
      <p:ext uri="{BB962C8B-B14F-4D97-AF65-F5344CB8AC3E}">
        <p14:creationId xmlns:p14="http://schemas.microsoft.com/office/powerpoint/2010/main" val="3893561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9DA4D7-EA68-47D9-8DE0-C1D52C6EA94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7F39121-D7B6-44A6-9C66-0D9CACDE6E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3BE1EC6-2899-4E85-AF3F-86FBA4D635A6}"/>
              </a:ext>
            </a:extLst>
          </p:cNvPr>
          <p:cNvSpPr>
            <a:spLocks noGrp="1"/>
          </p:cNvSpPr>
          <p:nvPr>
            <p:ph type="dt" sz="half" idx="10"/>
          </p:nvPr>
        </p:nvSpPr>
        <p:spPr/>
        <p:txBody>
          <a:bodyPr/>
          <a:lstStyle/>
          <a:p>
            <a:fld id="{29E64922-D9C0-4A49-97C1-E1C9509606FD}" type="datetime1">
              <a:rPr lang="ru-RU" smtClean="0"/>
              <a:pPr/>
              <a:t>13.05.2023</a:t>
            </a:fld>
            <a:endParaRPr lang="ru-RU"/>
          </a:p>
        </p:txBody>
      </p:sp>
      <p:sp>
        <p:nvSpPr>
          <p:cNvPr id="5" name="Нижний колонтитул 4">
            <a:extLst>
              <a:ext uri="{FF2B5EF4-FFF2-40B4-BE49-F238E27FC236}">
                <a16:creationId xmlns:a16="http://schemas.microsoft.com/office/drawing/2014/main" id="{982F960A-D920-491A-97C6-5F8C4CCB313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8763C72-08C1-4CFE-9F00-CD9BCE00DE79}"/>
              </a:ext>
            </a:extLst>
          </p:cNvPr>
          <p:cNvSpPr>
            <a:spLocks noGrp="1"/>
          </p:cNvSpPr>
          <p:nvPr>
            <p:ph type="sldNum" sz="quarter" idx="12"/>
          </p:nvPr>
        </p:nvSpPr>
        <p:spPr/>
        <p:txBody>
          <a:bodyPr/>
          <a:lstStyle/>
          <a:p>
            <a:fld id="{C7B426E3-97F4-4C5E-8A99-0D7A7E777396}" type="slidenum">
              <a:rPr lang="ru-RU" smtClean="0"/>
              <a:pPr/>
              <a:t>‹#›</a:t>
            </a:fld>
            <a:endParaRPr lang="ru-RU"/>
          </a:p>
        </p:txBody>
      </p:sp>
    </p:spTree>
    <p:extLst>
      <p:ext uri="{BB962C8B-B14F-4D97-AF65-F5344CB8AC3E}">
        <p14:creationId xmlns:p14="http://schemas.microsoft.com/office/powerpoint/2010/main" val="1458173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FCA24F-D18E-48C6-B62D-12377787616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12204C7-C14E-4CA9-A778-C29F2A274C4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1E276B6-A820-441C-9898-3FF0389D87CF}"/>
              </a:ext>
            </a:extLst>
          </p:cNvPr>
          <p:cNvSpPr>
            <a:spLocks noGrp="1"/>
          </p:cNvSpPr>
          <p:nvPr>
            <p:ph type="dt" sz="half" idx="10"/>
          </p:nvPr>
        </p:nvSpPr>
        <p:spPr/>
        <p:txBody>
          <a:bodyPr/>
          <a:lstStyle/>
          <a:p>
            <a:fld id="{C9CC1305-E972-4791-A987-5041079ADEF6}" type="datetime1">
              <a:rPr lang="ru-RU" smtClean="0"/>
              <a:pPr/>
              <a:t>13.05.2023</a:t>
            </a:fld>
            <a:endParaRPr lang="ru-RU"/>
          </a:p>
        </p:txBody>
      </p:sp>
      <p:sp>
        <p:nvSpPr>
          <p:cNvPr id="5" name="Нижний колонтитул 4">
            <a:extLst>
              <a:ext uri="{FF2B5EF4-FFF2-40B4-BE49-F238E27FC236}">
                <a16:creationId xmlns:a16="http://schemas.microsoft.com/office/drawing/2014/main" id="{1E6B721F-830D-4947-A198-A3472A3A61E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5596A7A-AB1C-4D52-8F41-E77D281EDC98}"/>
              </a:ext>
            </a:extLst>
          </p:cNvPr>
          <p:cNvSpPr>
            <a:spLocks noGrp="1"/>
          </p:cNvSpPr>
          <p:nvPr>
            <p:ph type="sldNum" sz="quarter" idx="12"/>
          </p:nvPr>
        </p:nvSpPr>
        <p:spPr/>
        <p:txBody>
          <a:bodyPr/>
          <a:lstStyle/>
          <a:p>
            <a:fld id="{C7B426E3-97F4-4C5E-8A99-0D7A7E777396}" type="slidenum">
              <a:rPr lang="ru-RU" smtClean="0"/>
              <a:pPr/>
              <a:t>‹#›</a:t>
            </a:fld>
            <a:endParaRPr lang="ru-RU"/>
          </a:p>
        </p:txBody>
      </p:sp>
    </p:spTree>
    <p:extLst>
      <p:ext uri="{BB962C8B-B14F-4D97-AF65-F5344CB8AC3E}">
        <p14:creationId xmlns:p14="http://schemas.microsoft.com/office/powerpoint/2010/main" val="2101176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BC33932-A88A-43D8-B5AC-37EA3818F11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12A68E1-3924-4EA3-9C8D-4DAA71A6A9B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1A42F31-24AA-4C76-86D9-902DCB4283D4}"/>
              </a:ext>
            </a:extLst>
          </p:cNvPr>
          <p:cNvSpPr>
            <a:spLocks noGrp="1"/>
          </p:cNvSpPr>
          <p:nvPr>
            <p:ph type="dt" sz="half" idx="10"/>
          </p:nvPr>
        </p:nvSpPr>
        <p:spPr/>
        <p:txBody>
          <a:bodyPr/>
          <a:lstStyle/>
          <a:p>
            <a:fld id="{68B91C75-407A-4D81-BA08-EF13A9089DB2}" type="datetime1">
              <a:rPr lang="ru-RU" smtClean="0"/>
              <a:pPr/>
              <a:t>13.05.2023</a:t>
            </a:fld>
            <a:endParaRPr lang="ru-RU"/>
          </a:p>
        </p:txBody>
      </p:sp>
      <p:sp>
        <p:nvSpPr>
          <p:cNvPr id="5" name="Нижний колонтитул 4">
            <a:extLst>
              <a:ext uri="{FF2B5EF4-FFF2-40B4-BE49-F238E27FC236}">
                <a16:creationId xmlns:a16="http://schemas.microsoft.com/office/drawing/2014/main" id="{A1287E22-7C74-4877-990F-B20C0B26995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9999642-7A6C-4892-B60E-DE7F62696C4F}"/>
              </a:ext>
            </a:extLst>
          </p:cNvPr>
          <p:cNvSpPr>
            <a:spLocks noGrp="1"/>
          </p:cNvSpPr>
          <p:nvPr>
            <p:ph type="sldNum" sz="quarter" idx="12"/>
          </p:nvPr>
        </p:nvSpPr>
        <p:spPr/>
        <p:txBody>
          <a:bodyPr/>
          <a:lstStyle/>
          <a:p>
            <a:fld id="{C7B426E3-97F4-4C5E-8A99-0D7A7E777396}" type="slidenum">
              <a:rPr lang="ru-RU" smtClean="0"/>
              <a:pPr/>
              <a:t>‹#›</a:t>
            </a:fld>
            <a:endParaRPr lang="ru-RU"/>
          </a:p>
        </p:txBody>
      </p:sp>
    </p:spTree>
    <p:extLst>
      <p:ext uri="{BB962C8B-B14F-4D97-AF65-F5344CB8AC3E}">
        <p14:creationId xmlns:p14="http://schemas.microsoft.com/office/powerpoint/2010/main" val="1583554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1A7700-E51F-49FB-8BD5-FF92037F397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D49D4D1-AA0E-4F58-A855-85BE0FFE00E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53AAB3D-8225-45E6-A9D7-F648D8380A43}"/>
              </a:ext>
            </a:extLst>
          </p:cNvPr>
          <p:cNvSpPr>
            <a:spLocks noGrp="1"/>
          </p:cNvSpPr>
          <p:nvPr>
            <p:ph type="dt" sz="half" idx="10"/>
          </p:nvPr>
        </p:nvSpPr>
        <p:spPr/>
        <p:txBody>
          <a:bodyPr/>
          <a:lstStyle/>
          <a:p>
            <a:fld id="{7CFCD269-E084-4A91-93B4-CA9FD33C3BE0}" type="datetime1">
              <a:rPr lang="ru-RU" smtClean="0"/>
              <a:pPr/>
              <a:t>13.05.2023</a:t>
            </a:fld>
            <a:endParaRPr lang="ru-RU"/>
          </a:p>
        </p:txBody>
      </p:sp>
      <p:sp>
        <p:nvSpPr>
          <p:cNvPr id="5" name="Нижний колонтитул 4">
            <a:extLst>
              <a:ext uri="{FF2B5EF4-FFF2-40B4-BE49-F238E27FC236}">
                <a16:creationId xmlns:a16="http://schemas.microsoft.com/office/drawing/2014/main" id="{F3AB423D-EF7D-49E9-B5F2-230B04ABBFA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27BCD2F-CEE4-45F5-A247-4CBB6549D2AF}"/>
              </a:ext>
            </a:extLst>
          </p:cNvPr>
          <p:cNvSpPr>
            <a:spLocks noGrp="1"/>
          </p:cNvSpPr>
          <p:nvPr>
            <p:ph type="sldNum" sz="quarter" idx="12"/>
          </p:nvPr>
        </p:nvSpPr>
        <p:spPr/>
        <p:txBody>
          <a:bodyPr/>
          <a:lstStyle/>
          <a:p>
            <a:fld id="{C7B426E3-97F4-4C5E-8A99-0D7A7E777396}" type="slidenum">
              <a:rPr lang="ru-RU" smtClean="0"/>
              <a:pPr/>
              <a:t>‹#›</a:t>
            </a:fld>
            <a:endParaRPr lang="ru-RU"/>
          </a:p>
        </p:txBody>
      </p:sp>
    </p:spTree>
    <p:extLst>
      <p:ext uri="{BB962C8B-B14F-4D97-AF65-F5344CB8AC3E}">
        <p14:creationId xmlns:p14="http://schemas.microsoft.com/office/powerpoint/2010/main" val="192257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147996-F9F7-4462-9971-5CF825AF972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F9D3BC3-2A1C-4BBE-93F4-00505C1DB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B839BB7-3582-4805-BC5B-A8B05800C61F}"/>
              </a:ext>
            </a:extLst>
          </p:cNvPr>
          <p:cNvSpPr>
            <a:spLocks noGrp="1"/>
          </p:cNvSpPr>
          <p:nvPr>
            <p:ph type="dt" sz="half" idx="10"/>
          </p:nvPr>
        </p:nvSpPr>
        <p:spPr/>
        <p:txBody>
          <a:bodyPr/>
          <a:lstStyle/>
          <a:p>
            <a:fld id="{E88701EC-E8BF-4443-BA6A-968EA9C2647C}" type="datetime1">
              <a:rPr lang="ru-RU" smtClean="0"/>
              <a:pPr/>
              <a:t>13.05.2023</a:t>
            </a:fld>
            <a:endParaRPr lang="ru-RU"/>
          </a:p>
        </p:txBody>
      </p:sp>
      <p:sp>
        <p:nvSpPr>
          <p:cNvPr id="5" name="Нижний колонтитул 4">
            <a:extLst>
              <a:ext uri="{FF2B5EF4-FFF2-40B4-BE49-F238E27FC236}">
                <a16:creationId xmlns:a16="http://schemas.microsoft.com/office/drawing/2014/main" id="{2309389D-F8E3-43A0-9B03-1969CF969BA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0F0BC12-5E22-446B-96AF-73A13179AAEE}"/>
              </a:ext>
            </a:extLst>
          </p:cNvPr>
          <p:cNvSpPr>
            <a:spLocks noGrp="1"/>
          </p:cNvSpPr>
          <p:nvPr>
            <p:ph type="sldNum" sz="quarter" idx="12"/>
          </p:nvPr>
        </p:nvSpPr>
        <p:spPr/>
        <p:txBody>
          <a:bodyPr/>
          <a:lstStyle/>
          <a:p>
            <a:fld id="{C7B426E3-97F4-4C5E-8A99-0D7A7E777396}" type="slidenum">
              <a:rPr lang="ru-RU" smtClean="0"/>
              <a:pPr/>
              <a:t>‹#›</a:t>
            </a:fld>
            <a:endParaRPr lang="ru-RU"/>
          </a:p>
        </p:txBody>
      </p:sp>
    </p:spTree>
    <p:extLst>
      <p:ext uri="{BB962C8B-B14F-4D97-AF65-F5344CB8AC3E}">
        <p14:creationId xmlns:p14="http://schemas.microsoft.com/office/powerpoint/2010/main" val="430065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C4DD1C-677A-4CFB-9AFF-61F3D4C56C2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6EC62D6-C96C-4084-A6BC-6F4E81A90B9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7D930A69-4D89-4AF5-8045-3A303CA818F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E3D240B-A4B3-434B-BFA2-C6D5D9DD2191}"/>
              </a:ext>
            </a:extLst>
          </p:cNvPr>
          <p:cNvSpPr>
            <a:spLocks noGrp="1"/>
          </p:cNvSpPr>
          <p:nvPr>
            <p:ph type="dt" sz="half" idx="10"/>
          </p:nvPr>
        </p:nvSpPr>
        <p:spPr/>
        <p:txBody>
          <a:bodyPr/>
          <a:lstStyle/>
          <a:p>
            <a:fld id="{76F529F1-A8E8-47DE-BD15-DC82262B57B3}" type="datetime1">
              <a:rPr lang="ru-RU" smtClean="0"/>
              <a:pPr/>
              <a:t>13.05.2023</a:t>
            </a:fld>
            <a:endParaRPr lang="ru-RU"/>
          </a:p>
        </p:txBody>
      </p:sp>
      <p:sp>
        <p:nvSpPr>
          <p:cNvPr id="6" name="Нижний колонтитул 5">
            <a:extLst>
              <a:ext uri="{FF2B5EF4-FFF2-40B4-BE49-F238E27FC236}">
                <a16:creationId xmlns:a16="http://schemas.microsoft.com/office/drawing/2014/main" id="{AC8B745E-3B7F-45AC-B8B9-251C9ABA5C2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60E1D51-CB16-4DEE-BB4B-B7775EA97313}"/>
              </a:ext>
            </a:extLst>
          </p:cNvPr>
          <p:cNvSpPr>
            <a:spLocks noGrp="1"/>
          </p:cNvSpPr>
          <p:nvPr>
            <p:ph type="sldNum" sz="quarter" idx="12"/>
          </p:nvPr>
        </p:nvSpPr>
        <p:spPr/>
        <p:txBody>
          <a:bodyPr/>
          <a:lstStyle/>
          <a:p>
            <a:fld id="{C7B426E3-97F4-4C5E-8A99-0D7A7E777396}" type="slidenum">
              <a:rPr lang="ru-RU" smtClean="0"/>
              <a:pPr/>
              <a:t>‹#›</a:t>
            </a:fld>
            <a:endParaRPr lang="ru-RU"/>
          </a:p>
        </p:txBody>
      </p:sp>
    </p:spTree>
    <p:extLst>
      <p:ext uri="{BB962C8B-B14F-4D97-AF65-F5344CB8AC3E}">
        <p14:creationId xmlns:p14="http://schemas.microsoft.com/office/powerpoint/2010/main" val="3319706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647C77-FD66-424D-BC21-5CBD6D5A547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5BCF7AE-30EC-4A92-9F6B-48C27FC6F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9D8E357-D8D9-4DC3-932A-3F284824DDC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2D29872-9E26-43D8-8D50-D8E4EF0967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F8F9326-762D-4D85-A85D-65D685BA0C0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62E77FB5-E67A-4D6B-A037-248AB136E006}"/>
              </a:ext>
            </a:extLst>
          </p:cNvPr>
          <p:cNvSpPr>
            <a:spLocks noGrp="1"/>
          </p:cNvSpPr>
          <p:nvPr>
            <p:ph type="dt" sz="half" idx="10"/>
          </p:nvPr>
        </p:nvSpPr>
        <p:spPr/>
        <p:txBody>
          <a:bodyPr/>
          <a:lstStyle/>
          <a:p>
            <a:fld id="{EAC182B4-77F6-4908-8D9A-E955A74DF7DB}" type="datetime1">
              <a:rPr lang="ru-RU" smtClean="0"/>
              <a:pPr/>
              <a:t>13.05.2023</a:t>
            </a:fld>
            <a:endParaRPr lang="ru-RU"/>
          </a:p>
        </p:txBody>
      </p:sp>
      <p:sp>
        <p:nvSpPr>
          <p:cNvPr id="8" name="Нижний колонтитул 7">
            <a:extLst>
              <a:ext uri="{FF2B5EF4-FFF2-40B4-BE49-F238E27FC236}">
                <a16:creationId xmlns:a16="http://schemas.microsoft.com/office/drawing/2014/main" id="{93AA726E-A2B0-43C0-9DDC-EAE242D2EAA9}"/>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C9A335C1-699E-4876-9221-34F7A7F1F5E1}"/>
              </a:ext>
            </a:extLst>
          </p:cNvPr>
          <p:cNvSpPr>
            <a:spLocks noGrp="1"/>
          </p:cNvSpPr>
          <p:nvPr>
            <p:ph type="sldNum" sz="quarter" idx="12"/>
          </p:nvPr>
        </p:nvSpPr>
        <p:spPr/>
        <p:txBody>
          <a:bodyPr/>
          <a:lstStyle/>
          <a:p>
            <a:fld id="{C7B426E3-97F4-4C5E-8A99-0D7A7E777396}" type="slidenum">
              <a:rPr lang="ru-RU" smtClean="0"/>
              <a:pPr/>
              <a:t>‹#›</a:t>
            </a:fld>
            <a:endParaRPr lang="ru-RU"/>
          </a:p>
        </p:txBody>
      </p:sp>
    </p:spTree>
    <p:extLst>
      <p:ext uri="{BB962C8B-B14F-4D97-AF65-F5344CB8AC3E}">
        <p14:creationId xmlns:p14="http://schemas.microsoft.com/office/powerpoint/2010/main" val="8586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546DB1-D9E2-4E40-8C02-1E2BE0FD2B0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6BB0612-4560-4067-AC3D-6522E5CBF596}"/>
              </a:ext>
            </a:extLst>
          </p:cNvPr>
          <p:cNvSpPr>
            <a:spLocks noGrp="1"/>
          </p:cNvSpPr>
          <p:nvPr>
            <p:ph type="dt" sz="half" idx="10"/>
          </p:nvPr>
        </p:nvSpPr>
        <p:spPr/>
        <p:txBody>
          <a:bodyPr/>
          <a:lstStyle/>
          <a:p>
            <a:fld id="{3F1E2AAB-A82F-4383-83D6-EF2CE5E9553B}" type="datetime1">
              <a:rPr lang="ru-RU" smtClean="0"/>
              <a:pPr/>
              <a:t>13.05.2023</a:t>
            </a:fld>
            <a:endParaRPr lang="ru-RU"/>
          </a:p>
        </p:txBody>
      </p:sp>
      <p:sp>
        <p:nvSpPr>
          <p:cNvPr id="4" name="Нижний колонтитул 3">
            <a:extLst>
              <a:ext uri="{FF2B5EF4-FFF2-40B4-BE49-F238E27FC236}">
                <a16:creationId xmlns:a16="http://schemas.microsoft.com/office/drawing/2014/main" id="{851DD00D-ED9E-4060-8900-7012938613AB}"/>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957C7280-B647-49D1-A591-18B0BE344B09}"/>
              </a:ext>
            </a:extLst>
          </p:cNvPr>
          <p:cNvSpPr>
            <a:spLocks noGrp="1"/>
          </p:cNvSpPr>
          <p:nvPr>
            <p:ph type="sldNum" sz="quarter" idx="12"/>
          </p:nvPr>
        </p:nvSpPr>
        <p:spPr/>
        <p:txBody>
          <a:bodyPr/>
          <a:lstStyle/>
          <a:p>
            <a:fld id="{C7B426E3-97F4-4C5E-8A99-0D7A7E777396}" type="slidenum">
              <a:rPr lang="ru-RU" smtClean="0"/>
              <a:pPr/>
              <a:t>‹#›</a:t>
            </a:fld>
            <a:endParaRPr lang="ru-RU"/>
          </a:p>
        </p:txBody>
      </p:sp>
    </p:spTree>
    <p:extLst>
      <p:ext uri="{BB962C8B-B14F-4D97-AF65-F5344CB8AC3E}">
        <p14:creationId xmlns:p14="http://schemas.microsoft.com/office/powerpoint/2010/main" val="2234792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EED292E-5146-4A91-9F8E-51D28EC9248E}"/>
              </a:ext>
            </a:extLst>
          </p:cNvPr>
          <p:cNvSpPr>
            <a:spLocks noGrp="1"/>
          </p:cNvSpPr>
          <p:nvPr>
            <p:ph type="dt" sz="half" idx="10"/>
          </p:nvPr>
        </p:nvSpPr>
        <p:spPr/>
        <p:txBody>
          <a:bodyPr/>
          <a:lstStyle/>
          <a:p>
            <a:fld id="{BFB2A1AC-F9DE-4AAA-8641-8A328166E96B}" type="datetime1">
              <a:rPr lang="ru-RU" smtClean="0"/>
              <a:pPr/>
              <a:t>13.05.2023</a:t>
            </a:fld>
            <a:endParaRPr lang="ru-RU"/>
          </a:p>
        </p:txBody>
      </p:sp>
      <p:sp>
        <p:nvSpPr>
          <p:cNvPr id="3" name="Нижний колонтитул 2">
            <a:extLst>
              <a:ext uri="{FF2B5EF4-FFF2-40B4-BE49-F238E27FC236}">
                <a16:creationId xmlns:a16="http://schemas.microsoft.com/office/drawing/2014/main" id="{761E87DC-28C5-459C-AE8C-10DCFD3D5FC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DB839C95-5E97-43E4-A0AD-D112B016D04C}"/>
              </a:ext>
            </a:extLst>
          </p:cNvPr>
          <p:cNvSpPr>
            <a:spLocks noGrp="1"/>
          </p:cNvSpPr>
          <p:nvPr>
            <p:ph type="sldNum" sz="quarter" idx="12"/>
          </p:nvPr>
        </p:nvSpPr>
        <p:spPr/>
        <p:txBody>
          <a:bodyPr/>
          <a:lstStyle/>
          <a:p>
            <a:fld id="{C7B426E3-97F4-4C5E-8A99-0D7A7E777396}" type="slidenum">
              <a:rPr lang="ru-RU" smtClean="0"/>
              <a:pPr/>
              <a:t>‹#›</a:t>
            </a:fld>
            <a:endParaRPr lang="ru-RU"/>
          </a:p>
        </p:txBody>
      </p:sp>
    </p:spTree>
    <p:extLst>
      <p:ext uri="{BB962C8B-B14F-4D97-AF65-F5344CB8AC3E}">
        <p14:creationId xmlns:p14="http://schemas.microsoft.com/office/powerpoint/2010/main" val="2119832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43788A-B72B-49EE-AE73-B9E31DDA54C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6E20D755-607E-46F7-A279-A90C42791E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0C2E80D-BEF9-49D0-8388-DB43FFDCB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D3418A6-E84D-4C46-AC9A-C21296B47286}"/>
              </a:ext>
            </a:extLst>
          </p:cNvPr>
          <p:cNvSpPr>
            <a:spLocks noGrp="1"/>
          </p:cNvSpPr>
          <p:nvPr>
            <p:ph type="dt" sz="half" idx="10"/>
          </p:nvPr>
        </p:nvSpPr>
        <p:spPr/>
        <p:txBody>
          <a:bodyPr/>
          <a:lstStyle/>
          <a:p>
            <a:fld id="{B492F453-B9C3-47C6-BB7F-10F7BF4BBFE2}" type="datetime1">
              <a:rPr lang="ru-RU" smtClean="0"/>
              <a:pPr/>
              <a:t>13.05.2023</a:t>
            </a:fld>
            <a:endParaRPr lang="ru-RU"/>
          </a:p>
        </p:txBody>
      </p:sp>
      <p:sp>
        <p:nvSpPr>
          <p:cNvPr id="6" name="Нижний колонтитул 5">
            <a:extLst>
              <a:ext uri="{FF2B5EF4-FFF2-40B4-BE49-F238E27FC236}">
                <a16:creationId xmlns:a16="http://schemas.microsoft.com/office/drawing/2014/main" id="{F3475C0C-3FE7-434B-8F3E-665213FCB7D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16FF60C-C27E-4AE4-9D05-362938A50F68}"/>
              </a:ext>
            </a:extLst>
          </p:cNvPr>
          <p:cNvSpPr>
            <a:spLocks noGrp="1"/>
          </p:cNvSpPr>
          <p:nvPr>
            <p:ph type="sldNum" sz="quarter" idx="12"/>
          </p:nvPr>
        </p:nvSpPr>
        <p:spPr/>
        <p:txBody>
          <a:bodyPr/>
          <a:lstStyle/>
          <a:p>
            <a:fld id="{C7B426E3-97F4-4C5E-8A99-0D7A7E777396}" type="slidenum">
              <a:rPr lang="ru-RU" smtClean="0"/>
              <a:pPr/>
              <a:t>‹#›</a:t>
            </a:fld>
            <a:endParaRPr lang="ru-RU"/>
          </a:p>
        </p:txBody>
      </p:sp>
    </p:spTree>
    <p:extLst>
      <p:ext uri="{BB962C8B-B14F-4D97-AF65-F5344CB8AC3E}">
        <p14:creationId xmlns:p14="http://schemas.microsoft.com/office/powerpoint/2010/main" val="1401325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F759D8-C3BE-4689-A1AE-90FE7319BD6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C6566F0-E676-4F00-8A4B-80B24CDBA5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36B61C7-8B1B-44EF-A3C5-C4165C61D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5DFFBA2-E557-47AF-A494-82275C7A31C8}"/>
              </a:ext>
            </a:extLst>
          </p:cNvPr>
          <p:cNvSpPr>
            <a:spLocks noGrp="1"/>
          </p:cNvSpPr>
          <p:nvPr>
            <p:ph type="dt" sz="half" idx="10"/>
          </p:nvPr>
        </p:nvSpPr>
        <p:spPr/>
        <p:txBody>
          <a:bodyPr/>
          <a:lstStyle/>
          <a:p>
            <a:fld id="{84462CDF-878D-4E07-B421-68181A460885}" type="datetime1">
              <a:rPr lang="ru-RU" smtClean="0"/>
              <a:pPr/>
              <a:t>13.05.2023</a:t>
            </a:fld>
            <a:endParaRPr lang="ru-RU"/>
          </a:p>
        </p:txBody>
      </p:sp>
      <p:sp>
        <p:nvSpPr>
          <p:cNvPr id="6" name="Нижний колонтитул 5">
            <a:extLst>
              <a:ext uri="{FF2B5EF4-FFF2-40B4-BE49-F238E27FC236}">
                <a16:creationId xmlns:a16="http://schemas.microsoft.com/office/drawing/2014/main" id="{138DFE3B-C3E3-446C-AC8C-6920A9FB4DF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2F35240-3DB5-405C-9795-2D77A607E9B3}"/>
              </a:ext>
            </a:extLst>
          </p:cNvPr>
          <p:cNvSpPr>
            <a:spLocks noGrp="1"/>
          </p:cNvSpPr>
          <p:nvPr>
            <p:ph type="sldNum" sz="quarter" idx="12"/>
          </p:nvPr>
        </p:nvSpPr>
        <p:spPr/>
        <p:txBody>
          <a:bodyPr/>
          <a:lstStyle/>
          <a:p>
            <a:fld id="{C7B426E3-97F4-4C5E-8A99-0D7A7E777396}" type="slidenum">
              <a:rPr lang="ru-RU" smtClean="0"/>
              <a:pPr/>
              <a:t>‹#›</a:t>
            </a:fld>
            <a:endParaRPr lang="ru-RU"/>
          </a:p>
        </p:txBody>
      </p:sp>
    </p:spTree>
    <p:extLst>
      <p:ext uri="{BB962C8B-B14F-4D97-AF65-F5344CB8AC3E}">
        <p14:creationId xmlns:p14="http://schemas.microsoft.com/office/powerpoint/2010/main" val="267102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C86344-63A8-41B8-A2DD-F1E34523D5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48B91E5-2587-4635-A6ED-AFEC41BF3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40BE5AA-9089-41F9-894C-8C1EC3F7F6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B938E-ECF5-4E75-959D-2F69E4539F79}" type="datetime1">
              <a:rPr lang="ru-RU" smtClean="0"/>
              <a:pPr/>
              <a:t>13.05.2023</a:t>
            </a:fld>
            <a:endParaRPr lang="ru-RU"/>
          </a:p>
        </p:txBody>
      </p:sp>
      <p:sp>
        <p:nvSpPr>
          <p:cNvPr id="5" name="Нижний колонтитул 4">
            <a:extLst>
              <a:ext uri="{FF2B5EF4-FFF2-40B4-BE49-F238E27FC236}">
                <a16:creationId xmlns:a16="http://schemas.microsoft.com/office/drawing/2014/main" id="{8BC23B51-E67A-4F47-9F8F-F994D7DA90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684F09C-7A3A-4938-B4CC-F9EAEE2A2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426E3-97F4-4C5E-8A99-0D7A7E777396}" type="slidenum">
              <a:rPr lang="ru-RU" smtClean="0"/>
              <a:pPr/>
              <a:t>‹#›</a:t>
            </a:fld>
            <a:endParaRPr lang="ru-RU"/>
          </a:p>
        </p:txBody>
      </p:sp>
    </p:spTree>
    <p:extLst>
      <p:ext uri="{BB962C8B-B14F-4D97-AF65-F5344CB8AC3E}">
        <p14:creationId xmlns:p14="http://schemas.microsoft.com/office/powerpoint/2010/main" val="2501251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microsoft.com/office/2007/relationships/hdphoto" Target="../media/hdphoto4.wdp"/><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png"/><Relationship Id="rId11" Type="http://schemas.openxmlformats.org/officeDocument/2006/relationships/image" Target="../media/image12.emf"/><Relationship Id="rId5" Type="http://schemas.openxmlformats.org/officeDocument/2006/relationships/image" Target="../media/image3.png"/><Relationship Id="rId10" Type="http://schemas.openxmlformats.org/officeDocument/2006/relationships/oleObject" Target="../embeddings/oleObject2.bin"/><Relationship Id="rId4" Type="http://schemas.openxmlformats.org/officeDocument/2006/relationships/image" Target="../media/image2.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5.png"/><Relationship Id="rId3" Type="http://schemas.openxmlformats.org/officeDocument/2006/relationships/image" Target="../media/image1.jpeg"/><Relationship Id="rId21" Type="http://schemas.microsoft.com/office/2007/relationships/hdphoto" Target="../media/hdphoto9.wdp"/><Relationship Id="rId7" Type="http://schemas.openxmlformats.org/officeDocument/2006/relationships/image" Target="../media/image16.emf"/><Relationship Id="rId12" Type="http://schemas.openxmlformats.org/officeDocument/2006/relationships/image" Target="../media/image21.png"/><Relationship Id="rId17" Type="http://schemas.microsoft.com/office/2007/relationships/hdphoto" Target="../media/hdphoto7.wdp"/><Relationship Id="rId2" Type="http://schemas.openxmlformats.org/officeDocument/2006/relationships/slideLayout" Target="../slideLayouts/slideLayout2.xml"/><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20.png"/><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19.jpeg"/><Relationship Id="rId19" Type="http://schemas.microsoft.com/office/2007/relationships/hdphoto" Target="../media/hdphoto8.wdp"/><Relationship Id="rId4" Type="http://schemas.openxmlformats.org/officeDocument/2006/relationships/image" Target="../media/image2.png"/><Relationship Id="rId9" Type="http://schemas.openxmlformats.org/officeDocument/2006/relationships/image" Target="../media/image18.jpe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27D6EC10-5A22-4441-90C5-0E2D5E327464}"/>
              </a:ext>
            </a:extLst>
          </p:cNvPr>
          <p:cNvPicPr>
            <a:picLocks noChangeAspect="1"/>
          </p:cNvPicPr>
          <p:nvPr/>
        </p:nvPicPr>
        <p:blipFill>
          <a:blip r:embed="rId2">
            <a:alphaModFix amt="20000"/>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2FB9F3F9-BE4A-450E-8044-6F45E72204DD}"/>
              </a:ext>
            </a:extLst>
          </p:cNvPr>
          <p:cNvPicPr>
            <a:picLocks noChangeAspect="1"/>
          </p:cNvPicPr>
          <p:nvPr/>
        </p:nvPicPr>
        <p:blipFill>
          <a:blip r:embed="rId3" cstate="print"/>
          <a:stretch>
            <a:fillRect/>
          </a:stretch>
        </p:blipFill>
        <p:spPr>
          <a:xfrm>
            <a:off x="647101" y="305957"/>
            <a:ext cx="1157666" cy="996472"/>
          </a:xfrm>
          <a:prstGeom prst="rect">
            <a:avLst/>
          </a:prstGeom>
        </p:spPr>
      </p:pic>
      <p:pic>
        <p:nvPicPr>
          <p:cNvPr id="6" name="Рисунок 5">
            <a:extLst>
              <a:ext uri="{FF2B5EF4-FFF2-40B4-BE49-F238E27FC236}">
                <a16:creationId xmlns:a16="http://schemas.microsoft.com/office/drawing/2014/main" id="{9224A200-1FF0-4BE7-B977-E13511A09E61}"/>
              </a:ext>
            </a:extLst>
          </p:cNvPr>
          <p:cNvPicPr>
            <a:picLocks noChangeAspect="1"/>
          </p:cNvPicPr>
          <p:nvPr/>
        </p:nvPicPr>
        <p:blipFill>
          <a:blip r:embed="rId4" cstate="print"/>
          <a:stretch>
            <a:fillRect/>
          </a:stretch>
        </p:blipFill>
        <p:spPr>
          <a:xfrm>
            <a:off x="10125075" y="297785"/>
            <a:ext cx="1344353" cy="996472"/>
          </a:xfrm>
          <a:prstGeom prst="rect">
            <a:avLst/>
          </a:prstGeom>
        </p:spPr>
      </p:pic>
      <p:sp>
        <p:nvSpPr>
          <p:cNvPr id="9" name="TextBox 8">
            <a:extLst>
              <a:ext uri="{FF2B5EF4-FFF2-40B4-BE49-F238E27FC236}">
                <a16:creationId xmlns:a16="http://schemas.microsoft.com/office/drawing/2014/main" id="{D8A02616-439C-4F51-86D0-68834C947DD3}"/>
              </a:ext>
            </a:extLst>
          </p:cNvPr>
          <p:cNvSpPr txBox="1"/>
          <p:nvPr/>
        </p:nvSpPr>
        <p:spPr>
          <a:xfrm>
            <a:off x="758724" y="1795256"/>
            <a:ext cx="10941050" cy="1323439"/>
          </a:xfrm>
          <a:prstGeom prst="rect">
            <a:avLst/>
          </a:prstGeom>
          <a:noFill/>
        </p:spPr>
        <p:txBody>
          <a:bodyPr wrap="square">
            <a:spAutoFit/>
          </a:bodyPr>
          <a:lstStyle/>
          <a:p>
            <a:pPr algn="ctr"/>
            <a:r>
              <a:rPr lang="en-US" sz="4000" b="1" i="0" dirty="0">
                <a:solidFill>
                  <a:schemeClr val="accent1"/>
                </a:solidFill>
                <a:effectLst/>
                <a:latin typeface="Georgia" panose="02040502050405020303" pitchFamily="18" charset="0"/>
              </a:rPr>
              <a:t>Development of BM@N trigger system, </a:t>
            </a:r>
          </a:p>
          <a:p>
            <a:pPr algn="ctr"/>
            <a:r>
              <a:rPr lang="en-US" sz="4000" b="1" i="0" dirty="0">
                <a:solidFill>
                  <a:schemeClr val="accent1"/>
                </a:solidFill>
                <a:effectLst/>
                <a:latin typeface="Georgia" panose="02040502050405020303" pitchFamily="18" charset="0"/>
              </a:rPr>
              <a:t>status and upgrade plan</a:t>
            </a:r>
            <a:endParaRPr lang="ru-RU" sz="4000" b="1" dirty="0">
              <a:solidFill>
                <a:schemeClr val="accent1"/>
              </a:solidFill>
              <a:latin typeface="Georgia" panose="02040502050405020303" pitchFamily="18" charset="0"/>
            </a:endParaRPr>
          </a:p>
        </p:txBody>
      </p:sp>
      <p:sp>
        <p:nvSpPr>
          <p:cNvPr id="17" name="TextBox 16">
            <a:extLst>
              <a:ext uri="{FF2B5EF4-FFF2-40B4-BE49-F238E27FC236}">
                <a16:creationId xmlns:a16="http://schemas.microsoft.com/office/drawing/2014/main" id="{EE309D4B-A06B-45AF-8826-24AF5D045D2D}"/>
              </a:ext>
            </a:extLst>
          </p:cNvPr>
          <p:cNvSpPr txBox="1"/>
          <p:nvPr/>
        </p:nvSpPr>
        <p:spPr>
          <a:xfrm>
            <a:off x="2066925" y="3522174"/>
            <a:ext cx="8058150" cy="830997"/>
          </a:xfrm>
          <a:prstGeom prst="rect">
            <a:avLst/>
          </a:prstGeom>
          <a:noFill/>
        </p:spPr>
        <p:txBody>
          <a:bodyPr wrap="square">
            <a:spAutoFit/>
          </a:bodyPr>
          <a:lstStyle/>
          <a:p>
            <a:pPr algn="ctr"/>
            <a:r>
              <a:rPr lang="en-US" sz="2400" b="1" i="0" dirty="0">
                <a:solidFill>
                  <a:schemeClr val="accent1"/>
                </a:solidFill>
                <a:effectLst/>
                <a:latin typeface="Georgia" panose="02040502050405020303" pitchFamily="18" charset="0"/>
              </a:rPr>
              <a:t>Victor </a:t>
            </a:r>
            <a:r>
              <a:rPr lang="en-US" sz="2400" b="1" i="0" dirty="0" err="1">
                <a:solidFill>
                  <a:schemeClr val="accent1"/>
                </a:solidFill>
                <a:effectLst/>
                <a:latin typeface="Georgia" panose="02040502050405020303" pitchFamily="18" charset="0"/>
              </a:rPr>
              <a:t>Rogov</a:t>
            </a:r>
            <a:endParaRPr lang="en-US" sz="2400" b="1" i="0" dirty="0">
              <a:solidFill>
                <a:schemeClr val="accent1"/>
              </a:solidFill>
              <a:effectLst/>
              <a:latin typeface="Georgia" panose="02040502050405020303" pitchFamily="18" charset="0"/>
            </a:endParaRPr>
          </a:p>
          <a:p>
            <a:pPr algn="ctr"/>
            <a:r>
              <a:rPr lang="en-US" sz="2400" b="1" dirty="0">
                <a:solidFill>
                  <a:schemeClr val="accent1"/>
                </a:solidFill>
                <a:latin typeface="Georgia" panose="02040502050405020303" pitchFamily="18" charset="0"/>
              </a:rPr>
              <a:t>on behalf of BM@N L0 trigger group</a:t>
            </a:r>
            <a:endParaRPr lang="ru-RU" sz="2400" b="1" dirty="0">
              <a:solidFill>
                <a:schemeClr val="accent1"/>
              </a:solidFill>
              <a:latin typeface="Georgia" panose="02040502050405020303" pitchFamily="18" charset="0"/>
            </a:endParaRPr>
          </a:p>
        </p:txBody>
      </p:sp>
      <p:sp>
        <p:nvSpPr>
          <p:cNvPr id="20" name="TextBox 19">
            <a:extLst>
              <a:ext uri="{FF2B5EF4-FFF2-40B4-BE49-F238E27FC236}">
                <a16:creationId xmlns:a16="http://schemas.microsoft.com/office/drawing/2014/main" id="{F859F0CB-18A0-437E-8E4A-14AF8F92704E}"/>
              </a:ext>
            </a:extLst>
          </p:cNvPr>
          <p:cNvSpPr txBox="1"/>
          <p:nvPr/>
        </p:nvSpPr>
        <p:spPr>
          <a:xfrm>
            <a:off x="2811696" y="6165934"/>
            <a:ext cx="7573963" cy="307777"/>
          </a:xfrm>
          <a:prstGeom prst="rect">
            <a:avLst/>
          </a:prstGeom>
          <a:noFill/>
        </p:spPr>
        <p:txBody>
          <a:bodyPr wrap="square">
            <a:spAutoFit/>
          </a:bodyPr>
          <a:lstStyle/>
          <a:p>
            <a:pPr algn="l"/>
            <a:r>
              <a:rPr lang="en-US" sz="1400" i="0" dirty="0">
                <a:solidFill>
                  <a:srgbClr val="CB6D04"/>
                </a:solidFill>
                <a:effectLst/>
                <a:latin typeface="Roboto Light" panose="020B0604020202020204" pitchFamily="2" charset="0"/>
              </a:rPr>
              <a:t> 10th Collaboration Meeting of the BM@N Experiment at the NICA Facility </a:t>
            </a:r>
          </a:p>
        </p:txBody>
      </p:sp>
    </p:spTree>
    <p:extLst>
      <p:ext uri="{BB962C8B-B14F-4D97-AF65-F5344CB8AC3E}">
        <p14:creationId xmlns:p14="http://schemas.microsoft.com/office/powerpoint/2010/main" val="1701735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55DACA3-CBFB-4ED4-8D0C-DD7E7681083D}"/>
              </a:ext>
            </a:extLst>
          </p:cNvPr>
          <p:cNvPicPr>
            <a:picLocks noChangeAspect="1"/>
          </p:cNvPicPr>
          <p:nvPr/>
        </p:nvPicPr>
        <p:blipFill>
          <a:blip r:embed="rId2">
            <a:alphaModFix amt="20000"/>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2C95980A-A111-4A93-BF9D-A9A1CFC782BB}"/>
              </a:ext>
            </a:extLst>
          </p:cNvPr>
          <p:cNvPicPr>
            <a:picLocks noChangeAspect="1"/>
          </p:cNvPicPr>
          <p:nvPr/>
        </p:nvPicPr>
        <p:blipFill>
          <a:blip r:embed="rId3" cstate="print"/>
          <a:stretch>
            <a:fillRect/>
          </a:stretch>
        </p:blipFill>
        <p:spPr>
          <a:xfrm>
            <a:off x="59960" y="74950"/>
            <a:ext cx="1157666" cy="996472"/>
          </a:xfrm>
          <a:prstGeom prst="rect">
            <a:avLst/>
          </a:prstGeom>
        </p:spPr>
      </p:pic>
      <p:pic>
        <p:nvPicPr>
          <p:cNvPr id="6" name="Рисунок 5">
            <a:extLst>
              <a:ext uri="{FF2B5EF4-FFF2-40B4-BE49-F238E27FC236}">
                <a16:creationId xmlns:a16="http://schemas.microsoft.com/office/drawing/2014/main" id="{76FFDE31-5CF2-44FE-8809-C8992D0AECBA}"/>
              </a:ext>
            </a:extLst>
          </p:cNvPr>
          <p:cNvPicPr>
            <a:picLocks noChangeAspect="1"/>
          </p:cNvPicPr>
          <p:nvPr/>
        </p:nvPicPr>
        <p:blipFill>
          <a:blip r:embed="rId4" cstate="print"/>
          <a:stretch>
            <a:fillRect/>
          </a:stretch>
        </p:blipFill>
        <p:spPr>
          <a:xfrm>
            <a:off x="10787687" y="74950"/>
            <a:ext cx="1344353" cy="996472"/>
          </a:xfrm>
          <a:prstGeom prst="rect">
            <a:avLst/>
          </a:prstGeom>
        </p:spPr>
      </p:pic>
      <p:sp>
        <p:nvSpPr>
          <p:cNvPr id="7" name="TextBox 6">
            <a:extLst>
              <a:ext uri="{FF2B5EF4-FFF2-40B4-BE49-F238E27FC236}">
                <a16:creationId xmlns:a16="http://schemas.microsoft.com/office/drawing/2014/main" id="{0535D658-8C7B-4C6A-BF75-1EE8A704BD78}"/>
              </a:ext>
            </a:extLst>
          </p:cNvPr>
          <p:cNvSpPr txBox="1"/>
          <p:nvPr/>
        </p:nvSpPr>
        <p:spPr>
          <a:xfrm>
            <a:off x="3314131" y="6430546"/>
            <a:ext cx="6601811" cy="307777"/>
          </a:xfrm>
          <a:prstGeom prst="rect">
            <a:avLst/>
          </a:prstGeom>
          <a:noFill/>
        </p:spPr>
        <p:txBody>
          <a:bodyPr wrap="square">
            <a:spAutoFit/>
          </a:bodyPr>
          <a:lstStyle/>
          <a:p>
            <a:pPr algn="l"/>
            <a:r>
              <a:rPr lang="en-US" sz="1400" i="0" dirty="0">
                <a:solidFill>
                  <a:srgbClr val="CB6D04"/>
                </a:solidFill>
                <a:effectLst/>
                <a:latin typeface="Roboto Light" panose="020B0604020202020204" pitchFamily="2" charset="0"/>
              </a:rPr>
              <a:t> 10th Collaboration Meeting of the BM@N Experiment at the NICA Facility </a:t>
            </a:r>
          </a:p>
        </p:txBody>
      </p:sp>
      <p:sp>
        <p:nvSpPr>
          <p:cNvPr id="2" name="Номер слайда 1">
            <a:extLst>
              <a:ext uri="{FF2B5EF4-FFF2-40B4-BE49-F238E27FC236}">
                <a16:creationId xmlns:a16="http://schemas.microsoft.com/office/drawing/2014/main" id="{61F9E8E0-2CC1-4719-9549-A29607C27E8F}"/>
              </a:ext>
            </a:extLst>
          </p:cNvPr>
          <p:cNvSpPr>
            <a:spLocks noGrp="1"/>
          </p:cNvSpPr>
          <p:nvPr>
            <p:ph type="sldNum" sz="quarter" idx="12"/>
          </p:nvPr>
        </p:nvSpPr>
        <p:spPr/>
        <p:txBody>
          <a:bodyPr/>
          <a:lstStyle/>
          <a:p>
            <a:fld id="{C7B426E3-97F4-4C5E-8A99-0D7A7E777396}" type="slidenum">
              <a:rPr lang="ru-RU" smtClean="0"/>
              <a:pPr/>
              <a:t>10</a:t>
            </a:fld>
            <a:endParaRPr lang="ru-RU" dirty="0"/>
          </a:p>
        </p:txBody>
      </p:sp>
      <p:sp>
        <p:nvSpPr>
          <p:cNvPr id="9" name="TextBox 8">
            <a:extLst>
              <a:ext uri="{FF2B5EF4-FFF2-40B4-BE49-F238E27FC236}">
                <a16:creationId xmlns:a16="http://schemas.microsoft.com/office/drawing/2014/main" id="{B8803F65-6D32-418D-8FA0-D439E5FB7424}"/>
              </a:ext>
            </a:extLst>
          </p:cNvPr>
          <p:cNvSpPr txBox="1"/>
          <p:nvPr/>
        </p:nvSpPr>
        <p:spPr>
          <a:xfrm>
            <a:off x="1661910" y="174167"/>
            <a:ext cx="8868180" cy="646331"/>
          </a:xfrm>
          <a:prstGeom prst="rect">
            <a:avLst/>
          </a:prstGeom>
          <a:noFill/>
        </p:spPr>
        <p:txBody>
          <a:bodyPr wrap="square">
            <a:spAutoFit/>
          </a:bodyPr>
          <a:lstStyle/>
          <a:p>
            <a:pPr algn="ctr"/>
            <a:r>
              <a:rPr lang="en-US" sz="3600" b="1" i="0" dirty="0">
                <a:solidFill>
                  <a:schemeClr val="accent1"/>
                </a:solidFill>
                <a:effectLst/>
                <a:latin typeface="Georgia" panose="02040502050405020303" pitchFamily="18" charset="0"/>
              </a:rPr>
              <a:t>Electronic modules</a:t>
            </a:r>
            <a:endParaRPr lang="ru-RU" sz="3600" b="1" dirty="0">
              <a:solidFill>
                <a:schemeClr val="accent1"/>
              </a:solidFill>
              <a:latin typeface="Georgia" panose="02040502050405020303" pitchFamily="18" charset="0"/>
            </a:endParaRPr>
          </a:p>
        </p:txBody>
      </p:sp>
      <p:sp>
        <p:nvSpPr>
          <p:cNvPr id="10" name="TextBox 9">
            <a:extLst>
              <a:ext uri="{FF2B5EF4-FFF2-40B4-BE49-F238E27FC236}">
                <a16:creationId xmlns:a16="http://schemas.microsoft.com/office/drawing/2014/main" id="{5BE956B4-0D90-40FE-99C2-760462C52A6A}"/>
              </a:ext>
            </a:extLst>
          </p:cNvPr>
          <p:cNvSpPr txBox="1"/>
          <p:nvPr/>
        </p:nvSpPr>
        <p:spPr>
          <a:xfrm>
            <a:off x="1783830" y="1373047"/>
            <a:ext cx="8868180" cy="584775"/>
          </a:xfrm>
          <a:prstGeom prst="rect">
            <a:avLst/>
          </a:prstGeom>
          <a:noFill/>
        </p:spPr>
        <p:txBody>
          <a:bodyPr wrap="square">
            <a:spAutoFit/>
          </a:bodyPr>
          <a:lstStyle/>
          <a:p>
            <a:pPr algn="ctr"/>
            <a:r>
              <a:rPr lang="en-US" sz="3200" b="1" i="0" dirty="0">
                <a:solidFill>
                  <a:srgbClr val="FF9900"/>
                </a:solidFill>
                <a:effectLst/>
                <a:latin typeface="Georgia" panose="02040502050405020303" pitchFamily="18" charset="0"/>
              </a:rPr>
              <a:t>Power supplies</a:t>
            </a:r>
            <a:endParaRPr lang="ru-RU" sz="3200" b="1" dirty="0">
              <a:solidFill>
                <a:srgbClr val="FF9900"/>
              </a:solidFill>
              <a:latin typeface="Georgia" panose="02040502050405020303" pitchFamily="18" charset="0"/>
            </a:endParaRPr>
          </a:p>
        </p:txBody>
      </p:sp>
      <p:pic>
        <p:nvPicPr>
          <p:cNvPr id="11" name="Picture 8">
            <a:extLst>
              <a:ext uri="{FF2B5EF4-FFF2-40B4-BE49-F238E27FC236}">
                <a16:creationId xmlns:a16="http://schemas.microsoft.com/office/drawing/2014/main" id="{7006BC5E-9BF8-4794-A1A8-C603D03EB5F4}"/>
              </a:ext>
            </a:extLst>
          </p:cNvPr>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0068" t="16016" r="4610" b="7314"/>
          <a:stretch>
            <a:fillRect/>
          </a:stretch>
        </p:blipFill>
        <p:spPr bwMode="auto">
          <a:xfrm>
            <a:off x="1362004" y="950476"/>
            <a:ext cx="2710074" cy="161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827F1205-ECFA-4CB3-87B8-214863C58B49}"/>
              </a:ext>
            </a:extLst>
          </p:cNvPr>
          <p:cNvSpPr txBox="1"/>
          <p:nvPr/>
        </p:nvSpPr>
        <p:spPr>
          <a:xfrm>
            <a:off x="342115" y="2637313"/>
            <a:ext cx="5177611" cy="3662541"/>
          </a:xfrm>
          <a:prstGeom prst="rect">
            <a:avLst/>
          </a:prstGeom>
          <a:noFill/>
        </p:spPr>
        <p:txBody>
          <a:bodyPr wrap="square">
            <a:spAutoFit/>
          </a:bodyPr>
          <a:lstStyle/>
          <a:p>
            <a:pPr algn="just">
              <a:spcBef>
                <a:spcPts val="600"/>
              </a:spcBef>
              <a:spcAft>
                <a:spcPts val="6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The Power Supply Board (PSB) provides three independent voltages to supply detector FEE, those supplies are monitored and controlled with high precision. Each channel could be switched on/off  independently.</a:t>
            </a:r>
          </a:p>
          <a:p>
            <a:pPr marL="342900" lvl="0" indent="-342900" algn="just">
              <a:spcBef>
                <a:spcPts val="600"/>
              </a:spcBef>
              <a:spcAft>
                <a:spcPts val="600"/>
              </a:spcAft>
              <a:buFont typeface="Arial" panose="020B0604020202020204" pitchFamily="34" charset="0"/>
              <a:buChar char="•"/>
              <a:tabLst>
                <a:tab pos="45720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The Negative voltage channel provides current up to 100 mA at -7.3V. </a:t>
            </a:r>
          </a:p>
          <a:p>
            <a:pPr marL="342900" lvl="0" indent="-342900" algn="just">
              <a:spcBef>
                <a:spcPts val="600"/>
              </a:spcBef>
              <a:spcAft>
                <a:spcPts val="600"/>
              </a:spcAft>
              <a:buFont typeface="Arial" panose="020B0604020202020204" pitchFamily="34" charset="0"/>
              <a:buChar char="•"/>
              <a:tabLst>
                <a:tab pos="45720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The Positive channels provide current up to 800 mA in a voltage range from 4.0V to 8.0V and could be adjusted with 1mV step.</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Bef>
                <a:spcPts val="600"/>
              </a:spcBef>
              <a:spcAft>
                <a:spcPts val="600"/>
              </a:spcAft>
              <a:buFont typeface="Arial" panose="020B0604020202020204" pitchFamily="34" charset="0"/>
              <a:buChar char="•"/>
              <a:tabLst>
                <a:tab pos="45720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12 bit DAC is used to adjust the voltage</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Bef>
                <a:spcPts val="600"/>
              </a:spcBef>
              <a:spcAft>
                <a:spcPts val="600"/>
              </a:spcAft>
              <a:buFont typeface="Arial" panose="020B0604020202020204" pitchFamily="34" charset="0"/>
              <a:buChar char="•"/>
              <a:tabLst>
                <a:tab pos="45720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The channel output voltages and currents are read back by 12-bit ADC.</a:t>
            </a:r>
          </a:p>
        </p:txBody>
      </p:sp>
      <p:pic>
        <p:nvPicPr>
          <p:cNvPr id="14" name="Picture 2">
            <a:extLst>
              <a:ext uri="{FF2B5EF4-FFF2-40B4-BE49-F238E27FC236}">
                <a16:creationId xmlns:a16="http://schemas.microsoft.com/office/drawing/2014/main" id="{768911C9-6D29-4E51-9797-3FD3006504FC}"/>
              </a:ext>
            </a:extLst>
          </p:cNvPr>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9931" b="3995"/>
          <a:stretch/>
        </p:blipFill>
        <p:spPr bwMode="auto">
          <a:xfrm>
            <a:off x="8526665" y="854025"/>
            <a:ext cx="1881505" cy="2159635"/>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18A69833-20B6-4A77-BD44-5FE25E797D8E}"/>
              </a:ext>
            </a:extLst>
          </p:cNvPr>
          <p:cNvSpPr txBox="1"/>
          <p:nvPr/>
        </p:nvSpPr>
        <p:spPr>
          <a:xfrm>
            <a:off x="6003887" y="3225513"/>
            <a:ext cx="5703952" cy="2585323"/>
          </a:xfrm>
          <a:prstGeom prst="rect">
            <a:avLst/>
          </a:prstGeom>
          <a:noFill/>
        </p:spPr>
        <p:txBody>
          <a:bodyPr wrap="square">
            <a:spAutoFit/>
          </a:bodyPr>
          <a:lstStyle/>
          <a:p>
            <a:pPr algn="just"/>
            <a:r>
              <a:rPr lang="en-US" sz="1800" dirty="0">
                <a:effectLst/>
                <a:latin typeface="Times New Roman" panose="02020603050405020304" pitchFamily="18" charset="0"/>
                <a:ea typeface="Times New Roman" panose="02020603050405020304" pitchFamily="18" charset="0"/>
              </a:rPr>
              <a:t>The </a:t>
            </a:r>
            <a:r>
              <a:rPr lang="en-US" dirty="0" err="1">
                <a:latin typeface="Times New Roman" panose="02020603050405020304" pitchFamily="18" charset="0"/>
                <a:ea typeface="Times New Roman" panose="02020603050405020304" pitchFamily="18" charset="0"/>
              </a:rPr>
              <a:t>SiPMs</a:t>
            </a:r>
            <a:r>
              <a:rPr lang="en-US" dirty="0">
                <a:latin typeface="Times New Roman" panose="02020603050405020304" pitchFamily="18" charset="0"/>
                <a:ea typeface="Times New Roman" panose="02020603050405020304" pitchFamily="18" charset="0"/>
              </a:rPr>
              <a:t> power </a:t>
            </a:r>
            <a:r>
              <a:rPr lang="en-US" sz="1800" dirty="0">
                <a:effectLst/>
                <a:latin typeface="Times New Roman" panose="02020603050405020304" pitchFamily="18" charset="0"/>
                <a:ea typeface="Times New Roman" panose="02020603050405020304" pitchFamily="18" charset="0"/>
              </a:rPr>
              <a:t>supply module provides bias voltage for the barrel detector photosensors and neutrons detector of the BM@N setup. Each of the 16 channels could be switched «On» or «Off» independently, the channel voltage range is 24 to 28 V with 1 mA current per channel and the output voltage could be adjusted with about 1 mV step. </a:t>
            </a: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communication to the detector control system is done via USB 2.0,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Ehternet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or RS serial link.</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ru-RU" dirty="0"/>
          </a:p>
        </p:txBody>
      </p:sp>
    </p:spTree>
    <p:extLst>
      <p:ext uri="{BB962C8B-B14F-4D97-AF65-F5344CB8AC3E}">
        <p14:creationId xmlns:p14="http://schemas.microsoft.com/office/powerpoint/2010/main" val="3198661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55DACA3-CBFB-4ED4-8D0C-DD7E7681083D}"/>
              </a:ext>
            </a:extLst>
          </p:cNvPr>
          <p:cNvPicPr>
            <a:picLocks noChangeAspect="1"/>
          </p:cNvPicPr>
          <p:nvPr/>
        </p:nvPicPr>
        <p:blipFill>
          <a:blip r:embed="rId2" cstate="hqprint">
            <a:alphaModFix amt="20000"/>
            <a:lum bright="70000" contrast="-70000"/>
            <a:extLst>
              <a:ext uri="{28A0092B-C50C-407E-A947-70E740481C1C}">
                <a14:useLocalDpi xmlns:a14="http://schemas.microsoft.com/office/drawing/2010/main" val="0"/>
              </a:ext>
            </a:extLst>
          </a:blip>
          <a:stretch>
            <a:fillRect/>
          </a:stretch>
        </p:blipFill>
        <p:spPr>
          <a:xfrm>
            <a:off x="2475042" y="4412831"/>
            <a:ext cx="2985954" cy="1679599"/>
          </a:xfrm>
          <a:prstGeom prst="rect">
            <a:avLst/>
          </a:prstGeom>
        </p:spPr>
      </p:pic>
      <p:pic>
        <p:nvPicPr>
          <p:cNvPr id="5" name="Рисунок 4">
            <a:extLst>
              <a:ext uri="{FF2B5EF4-FFF2-40B4-BE49-F238E27FC236}">
                <a16:creationId xmlns:a16="http://schemas.microsoft.com/office/drawing/2014/main" id="{2C95980A-A111-4A93-BF9D-A9A1CFC782BB}"/>
              </a:ext>
            </a:extLst>
          </p:cNvPr>
          <p:cNvPicPr>
            <a:picLocks noChangeAspect="1"/>
          </p:cNvPicPr>
          <p:nvPr/>
        </p:nvPicPr>
        <p:blipFill>
          <a:blip r:embed="rId3" cstate="print"/>
          <a:stretch>
            <a:fillRect/>
          </a:stretch>
        </p:blipFill>
        <p:spPr>
          <a:xfrm>
            <a:off x="59960" y="74950"/>
            <a:ext cx="1157666" cy="996472"/>
          </a:xfrm>
          <a:prstGeom prst="rect">
            <a:avLst/>
          </a:prstGeom>
        </p:spPr>
      </p:pic>
      <p:pic>
        <p:nvPicPr>
          <p:cNvPr id="6" name="Рисунок 5">
            <a:extLst>
              <a:ext uri="{FF2B5EF4-FFF2-40B4-BE49-F238E27FC236}">
                <a16:creationId xmlns:a16="http://schemas.microsoft.com/office/drawing/2014/main" id="{76FFDE31-5CF2-44FE-8809-C8992D0AECBA}"/>
              </a:ext>
            </a:extLst>
          </p:cNvPr>
          <p:cNvPicPr>
            <a:picLocks noChangeAspect="1"/>
          </p:cNvPicPr>
          <p:nvPr/>
        </p:nvPicPr>
        <p:blipFill>
          <a:blip r:embed="rId4" cstate="print"/>
          <a:stretch>
            <a:fillRect/>
          </a:stretch>
        </p:blipFill>
        <p:spPr>
          <a:xfrm>
            <a:off x="10787687" y="74950"/>
            <a:ext cx="1344353" cy="996472"/>
          </a:xfrm>
          <a:prstGeom prst="rect">
            <a:avLst/>
          </a:prstGeom>
        </p:spPr>
      </p:pic>
      <p:sp>
        <p:nvSpPr>
          <p:cNvPr id="7" name="TextBox 6">
            <a:extLst>
              <a:ext uri="{FF2B5EF4-FFF2-40B4-BE49-F238E27FC236}">
                <a16:creationId xmlns:a16="http://schemas.microsoft.com/office/drawing/2014/main" id="{0535D658-8C7B-4C6A-BF75-1EE8A704BD78}"/>
              </a:ext>
            </a:extLst>
          </p:cNvPr>
          <p:cNvSpPr txBox="1"/>
          <p:nvPr/>
        </p:nvSpPr>
        <p:spPr>
          <a:xfrm>
            <a:off x="2983970" y="6314037"/>
            <a:ext cx="6998230" cy="307777"/>
          </a:xfrm>
          <a:prstGeom prst="rect">
            <a:avLst/>
          </a:prstGeom>
          <a:noFill/>
        </p:spPr>
        <p:txBody>
          <a:bodyPr wrap="square">
            <a:spAutoFit/>
          </a:bodyPr>
          <a:lstStyle/>
          <a:p>
            <a:pPr algn="l"/>
            <a:r>
              <a:rPr lang="en-US" sz="1400" i="0" dirty="0">
                <a:solidFill>
                  <a:srgbClr val="CB6D04"/>
                </a:solidFill>
                <a:effectLst/>
                <a:latin typeface="Roboto Light" panose="020B0604020202020204" pitchFamily="2" charset="0"/>
              </a:rPr>
              <a:t> 10th Collaboration Meeting of the BM@N Experiment at the NICA Facility </a:t>
            </a:r>
          </a:p>
        </p:txBody>
      </p:sp>
      <p:sp>
        <p:nvSpPr>
          <p:cNvPr id="2" name="Номер слайда 1">
            <a:extLst>
              <a:ext uri="{FF2B5EF4-FFF2-40B4-BE49-F238E27FC236}">
                <a16:creationId xmlns:a16="http://schemas.microsoft.com/office/drawing/2014/main" id="{61F9E8E0-2CC1-4719-9549-A29607C27E8F}"/>
              </a:ext>
            </a:extLst>
          </p:cNvPr>
          <p:cNvSpPr>
            <a:spLocks noGrp="1"/>
          </p:cNvSpPr>
          <p:nvPr>
            <p:ph type="sldNum" sz="quarter" idx="12"/>
          </p:nvPr>
        </p:nvSpPr>
        <p:spPr/>
        <p:txBody>
          <a:bodyPr/>
          <a:lstStyle/>
          <a:p>
            <a:fld id="{C7B426E3-97F4-4C5E-8A99-0D7A7E777396}" type="slidenum">
              <a:rPr lang="ru-RU" smtClean="0"/>
              <a:pPr/>
              <a:t>11</a:t>
            </a:fld>
            <a:endParaRPr lang="ru-RU"/>
          </a:p>
        </p:txBody>
      </p:sp>
      <p:sp>
        <p:nvSpPr>
          <p:cNvPr id="8" name="TextBox 7">
            <a:extLst>
              <a:ext uri="{FF2B5EF4-FFF2-40B4-BE49-F238E27FC236}">
                <a16:creationId xmlns:a16="http://schemas.microsoft.com/office/drawing/2014/main" id="{61E8CFEA-D08B-4CD8-BA69-726266763DF6}"/>
              </a:ext>
            </a:extLst>
          </p:cNvPr>
          <p:cNvSpPr txBox="1"/>
          <p:nvPr/>
        </p:nvSpPr>
        <p:spPr>
          <a:xfrm>
            <a:off x="1661910" y="174167"/>
            <a:ext cx="8868180" cy="1200329"/>
          </a:xfrm>
          <a:prstGeom prst="rect">
            <a:avLst/>
          </a:prstGeom>
          <a:noFill/>
        </p:spPr>
        <p:txBody>
          <a:bodyPr wrap="square">
            <a:spAutoFit/>
          </a:bodyPr>
          <a:lstStyle/>
          <a:p>
            <a:pPr algn="ctr"/>
            <a:r>
              <a:rPr lang="en-US" sz="3600" b="1" i="0" dirty="0">
                <a:solidFill>
                  <a:schemeClr val="accent1"/>
                </a:solidFill>
                <a:effectLst/>
                <a:latin typeface="Georgia" panose="02040502050405020303" pitchFamily="18" charset="0"/>
              </a:rPr>
              <a:t>Detector control system</a:t>
            </a:r>
            <a:endParaRPr lang="ru-RU" sz="3600" b="1" dirty="0">
              <a:solidFill>
                <a:schemeClr val="accent1"/>
              </a:solidFill>
              <a:latin typeface="Georgia" panose="02040502050405020303" pitchFamily="18" charset="0"/>
            </a:endParaRPr>
          </a:p>
          <a:p>
            <a:pPr algn="ctr"/>
            <a:r>
              <a:rPr lang="en-US" sz="3600" b="0" i="0" dirty="0">
                <a:solidFill>
                  <a:schemeClr val="accent1"/>
                </a:solidFill>
                <a:effectLst/>
                <a:latin typeface="Georgia Pro Cond Black" panose="02040A06050405020203" pitchFamily="18" charset="0"/>
              </a:rPr>
              <a:t> </a:t>
            </a:r>
            <a:endParaRPr lang="ru-RU" sz="3600" dirty="0">
              <a:solidFill>
                <a:schemeClr val="accent1"/>
              </a:solidFill>
              <a:latin typeface="Georgia Pro Cond Black" panose="02040A06050405020203" pitchFamily="18" charset="0"/>
            </a:endParaRPr>
          </a:p>
        </p:txBody>
      </p:sp>
      <p:pic>
        <p:nvPicPr>
          <p:cNvPr id="9" name="Рисунок 8">
            <a:extLst>
              <a:ext uri="{FF2B5EF4-FFF2-40B4-BE49-F238E27FC236}">
                <a16:creationId xmlns:a16="http://schemas.microsoft.com/office/drawing/2014/main" id="{0C85A9F7-806E-410E-B2E6-8FC2CF86A095}"/>
              </a:ext>
            </a:extLst>
          </p:cNvPr>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268621" y="1014898"/>
            <a:ext cx="5138670" cy="2403933"/>
          </a:xfrm>
          <a:prstGeom prst="rect">
            <a:avLst/>
          </a:prstGeom>
          <a:noFill/>
        </p:spPr>
      </p:pic>
      <p:sp>
        <p:nvSpPr>
          <p:cNvPr id="11" name="TextBox 10">
            <a:extLst>
              <a:ext uri="{FF2B5EF4-FFF2-40B4-BE49-F238E27FC236}">
                <a16:creationId xmlns:a16="http://schemas.microsoft.com/office/drawing/2014/main" id="{B296202A-7E23-4E88-893E-DC5A6CF94CBE}"/>
              </a:ext>
            </a:extLst>
          </p:cNvPr>
          <p:cNvSpPr txBox="1"/>
          <p:nvPr/>
        </p:nvSpPr>
        <p:spPr>
          <a:xfrm>
            <a:off x="340676" y="1519823"/>
            <a:ext cx="5618164" cy="4862870"/>
          </a:xfrm>
          <a:prstGeom prst="rect">
            <a:avLst/>
          </a:prstGeom>
          <a:noFill/>
        </p:spPr>
        <p:txBody>
          <a:bodyPr wrap="square">
            <a:spAutoFit/>
          </a:bodyPr>
          <a:lstStyle/>
          <a:p>
            <a:pPr indent="449580" algn="just">
              <a:spcBef>
                <a:spcPts val="600"/>
              </a:spcBef>
              <a:spcAft>
                <a:spcPts val="6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 Trigger  System DCS performs following</a:t>
            </a:r>
          </a:p>
          <a:p>
            <a:pPr indent="449580" algn="just">
              <a:spcBef>
                <a:spcPts val="600"/>
              </a:spcBef>
              <a:spcAft>
                <a:spcPts val="600"/>
              </a:spcAft>
              <a:buFont typeface="Arial"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Setting tens of parameters of the Trigger System to T0U using interactive GUI.</a:t>
            </a:r>
          </a:p>
          <a:p>
            <a:pPr indent="449580" algn="just">
              <a:spcBef>
                <a:spcPts val="600"/>
              </a:spcBef>
              <a:spcAft>
                <a:spcPts val="600"/>
              </a:spcAft>
              <a:buFont typeface="Arial"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Control and monitoring of the Trigger system with data recording to local and remote log-files. The remote file data were put to the BM@N data stream</a:t>
            </a:r>
          </a:p>
          <a:p>
            <a:pPr indent="449580" algn="just">
              <a:spcBef>
                <a:spcPts val="600"/>
              </a:spcBef>
              <a:spcAft>
                <a:spcPts val="600"/>
              </a:spcAft>
              <a:buFont typeface="Arial"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Control and monitoring of </a:t>
            </a:r>
          </a:p>
          <a:p>
            <a:pPr lvl="1" indent="449580" algn="just">
              <a:spcBef>
                <a:spcPts val="600"/>
              </a:spcBef>
              <a:spcAft>
                <a:spcPts val="600"/>
              </a:spcAft>
              <a:buFont typeface="Arial"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HV for PMTs</a:t>
            </a:r>
          </a:p>
          <a:p>
            <a:pPr lvl="1" indent="449580" algn="just">
              <a:spcBef>
                <a:spcPts val="600"/>
              </a:spcBef>
              <a:spcAft>
                <a:spcPts val="600"/>
              </a:spcAft>
              <a:buFont typeface="Arial"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Bias voltage for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SiPM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lvl="1" indent="449580" algn="just">
              <a:spcBef>
                <a:spcPts val="600"/>
              </a:spcBef>
              <a:spcAft>
                <a:spcPts val="600"/>
              </a:spcAft>
              <a:buFont typeface="Arial"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LV for FEE</a:t>
            </a:r>
          </a:p>
          <a:p>
            <a:pPr indent="449580" algn="just">
              <a:spcBef>
                <a:spcPts val="600"/>
              </a:spcBef>
              <a:spcAft>
                <a:spcPts val="600"/>
              </a:spcAft>
              <a:buFont typeface="Arial"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Data publishing to Web with web-server providing access to the run state to all interested</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 name="Прямая со стрелкой 12"/>
          <p:cNvCxnSpPr/>
          <p:nvPr/>
        </p:nvCxnSpPr>
        <p:spPr>
          <a:xfrm>
            <a:off x="5897880" y="2247900"/>
            <a:ext cx="259080" cy="137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80E1038-13F2-4A3E-A75A-BD1BB926C602}"/>
              </a:ext>
            </a:extLst>
          </p:cNvPr>
          <p:cNvSpPr txBox="1"/>
          <p:nvPr/>
        </p:nvSpPr>
        <p:spPr>
          <a:xfrm>
            <a:off x="5991309" y="3348196"/>
            <a:ext cx="1350434" cy="400110"/>
          </a:xfrm>
          <a:prstGeom prst="rect">
            <a:avLst/>
          </a:prstGeom>
          <a:noFill/>
        </p:spPr>
        <p:txBody>
          <a:bodyPr wrap="none" rtlCol="0">
            <a:spAutoFit/>
          </a:bodyPr>
          <a:lstStyle/>
          <a:p>
            <a:r>
              <a:rPr lang="en-US" sz="2000" dirty="0">
                <a:solidFill>
                  <a:schemeClr val="accent2">
                    <a:lumMod val="75000"/>
                  </a:schemeClr>
                </a:solidFill>
              </a:rPr>
              <a:t>Trigger GUI</a:t>
            </a:r>
            <a:endParaRPr lang="ru-RU" sz="2000" dirty="0">
              <a:solidFill>
                <a:schemeClr val="accent2">
                  <a:lumMod val="75000"/>
                </a:schemeClr>
              </a:solidFill>
            </a:endParaRPr>
          </a:p>
        </p:txBody>
      </p:sp>
      <p:pic>
        <p:nvPicPr>
          <p:cNvPr id="12" name="Рисунок 11">
            <a:extLst>
              <a:ext uri="{FF2B5EF4-FFF2-40B4-BE49-F238E27FC236}">
                <a16:creationId xmlns:a16="http://schemas.microsoft.com/office/drawing/2014/main" id="{D8A361A3-1C02-46A5-A81F-2BD0C96A7259}"/>
              </a:ext>
            </a:extLst>
          </p:cNvPr>
          <p:cNvPicPr>
            <a:picLocks noChangeAspect="1"/>
          </p:cNvPicPr>
          <p:nvPr/>
        </p:nvPicPr>
        <p:blipFill>
          <a:blip r:embed="rId7"/>
          <a:stretch>
            <a:fillRect/>
          </a:stretch>
        </p:blipFill>
        <p:spPr>
          <a:xfrm>
            <a:off x="9222489" y="3649754"/>
            <a:ext cx="2803851" cy="2377121"/>
          </a:xfrm>
          <a:prstGeom prst="rect">
            <a:avLst/>
          </a:prstGeom>
        </p:spPr>
      </p:pic>
      <p:pic>
        <p:nvPicPr>
          <p:cNvPr id="6146" name="Picture 2">
            <a:extLst>
              <a:ext uri="{FF2B5EF4-FFF2-40B4-BE49-F238E27FC236}">
                <a16:creationId xmlns:a16="http://schemas.microsoft.com/office/drawing/2014/main" id="{65E2B1D5-B20E-469D-ADED-1E4DF5D978F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996807" y="3748306"/>
            <a:ext cx="3187715" cy="1739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595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55DACA3-CBFB-4ED4-8D0C-DD7E7681083D}"/>
              </a:ext>
            </a:extLst>
          </p:cNvPr>
          <p:cNvPicPr>
            <a:picLocks noChangeAspect="1"/>
          </p:cNvPicPr>
          <p:nvPr/>
        </p:nvPicPr>
        <p:blipFill>
          <a:blip r:embed="rId2">
            <a:alphaModFix amt="20000"/>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2C95980A-A111-4A93-BF9D-A9A1CFC782BB}"/>
              </a:ext>
            </a:extLst>
          </p:cNvPr>
          <p:cNvPicPr>
            <a:picLocks noChangeAspect="1"/>
          </p:cNvPicPr>
          <p:nvPr/>
        </p:nvPicPr>
        <p:blipFill>
          <a:blip r:embed="rId3" cstate="print"/>
          <a:stretch>
            <a:fillRect/>
          </a:stretch>
        </p:blipFill>
        <p:spPr>
          <a:xfrm>
            <a:off x="59960" y="74950"/>
            <a:ext cx="1157666" cy="996472"/>
          </a:xfrm>
          <a:prstGeom prst="rect">
            <a:avLst/>
          </a:prstGeom>
        </p:spPr>
      </p:pic>
      <p:pic>
        <p:nvPicPr>
          <p:cNvPr id="6" name="Рисунок 5">
            <a:extLst>
              <a:ext uri="{FF2B5EF4-FFF2-40B4-BE49-F238E27FC236}">
                <a16:creationId xmlns:a16="http://schemas.microsoft.com/office/drawing/2014/main" id="{76FFDE31-5CF2-44FE-8809-C8992D0AECBA}"/>
              </a:ext>
            </a:extLst>
          </p:cNvPr>
          <p:cNvPicPr>
            <a:picLocks noChangeAspect="1"/>
          </p:cNvPicPr>
          <p:nvPr/>
        </p:nvPicPr>
        <p:blipFill>
          <a:blip r:embed="rId4" cstate="print"/>
          <a:stretch>
            <a:fillRect/>
          </a:stretch>
        </p:blipFill>
        <p:spPr>
          <a:xfrm>
            <a:off x="10787687" y="74950"/>
            <a:ext cx="1344353" cy="996472"/>
          </a:xfrm>
          <a:prstGeom prst="rect">
            <a:avLst/>
          </a:prstGeom>
        </p:spPr>
      </p:pic>
      <p:sp>
        <p:nvSpPr>
          <p:cNvPr id="7" name="TextBox 6">
            <a:extLst>
              <a:ext uri="{FF2B5EF4-FFF2-40B4-BE49-F238E27FC236}">
                <a16:creationId xmlns:a16="http://schemas.microsoft.com/office/drawing/2014/main" id="{0535D658-8C7B-4C6A-BF75-1EE8A704BD78}"/>
              </a:ext>
            </a:extLst>
          </p:cNvPr>
          <p:cNvSpPr txBox="1"/>
          <p:nvPr/>
        </p:nvSpPr>
        <p:spPr>
          <a:xfrm>
            <a:off x="3173059" y="6231135"/>
            <a:ext cx="6682141" cy="307777"/>
          </a:xfrm>
          <a:prstGeom prst="rect">
            <a:avLst/>
          </a:prstGeom>
          <a:noFill/>
        </p:spPr>
        <p:txBody>
          <a:bodyPr wrap="square">
            <a:spAutoFit/>
          </a:bodyPr>
          <a:lstStyle/>
          <a:p>
            <a:pPr algn="l"/>
            <a:r>
              <a:rPr lang="en-US" sz="1400" i="0" dirty="0">
                <a:solidFill>
                  <a:srgbClr val="CB6D04"/>
                </a:solidFill>
                <a:effectLst/>
                <a:latin typeface="Roboto Light" panose="020B0604020202020204" pitchFamily="2" charset="0"/>
              </a:rPr>
              <a:t> 10th Collaboration Meeting of the BM@N Experiment at the NICA Facility </a:t>
            </a:r>
          </a:p>
        </p:txBody>
      </p:sp>
      <p:sp>
        <p:nvSpPr>
          <p:cNvPr id="2" name="Номер слайда 1">
            <a:extLst>
              <a:ext uri="{FF2B5EF4-FFF2-40B4-BE49-F238E27FC236}">
                <a16:creationId xmlns:a16="http://schemas.microsoft.com/office/drawing/2014/main" id="{61F9E8E0-2CC1-4719-9549-A29607C27E8F}"/>
              </a:ext>
            </a:extLst>
          </p:cNvPr>
          <p:cNvSpPr>
            <a:spLocks noGrp="1"/>
          </p:cNvSpPr>
          <p:nvPr>
            <p:ph type="sldNum" sz="quarter" idx="12"/>
          </p:nvPr>
        </p:nvSpPr>
        <p:spPr/>
        <p:txBody>
          <a:bodyPr/>
          <a:lstStyle/>
          <a:p>
            <a:fld id="{C7B426E3-97F4-4C5E-8A99-0D7A7E777396}" type="slidenum">
              <a:rPr lang="ru-RU" smtClean="0"/>
              <a:pPr/>
              <a:t>12</a:t>
            </a:fld>
            <a:endParaRPr lang="ru-RU"/>
          </a:p>
        </p:txBody>
      </p:sp>
      <p:sp>
        <p:nvSpPr>
          <p:cNvPr id="8" name="TextBox 7">
            <a:extLst>
              <a:ext uri="{FF2B5EF4-FFF2-40B4-BE49-F238E27FC236}">
                <a16:creationId xmlns:a16="http://schemas.microsoft.com/office/drawing/2014/main" id="{FB66FF7F-0B9D-486B-A29C-AD9220610580}"/>
              </a:ext>
            </a:extLst>
          </p:cNvPr>
          <p:cNvSpPr txBox="1"/>
          <p:nvPr/>
        </p:nvSpPr>
        <p:spPr>
          <a:xfrm>
            <a:off x="1661910" y="174167"/>
            <a:ext cx="8868180" cy="1200329"/>
          </a:xfrm>
          <a:prstGeom prst="rect">
            <a:avLst/>
          </a:prstGeom>
          <a:noFill/>
        </p:spPr>
        <p:txBody>
          <a:bodyPr wrap="square">
            <a:spAutoFit/>
          </a:bodyPr>
          <a:lstStyle/>
          <a:p>
            <a:pPr algn="ctr"/>
            <a:r>
              <a:rPr lang="en-US" sz="3600" b="1" i="0" dirty="0">
                <a:solidFill>
                  <a:schemeClr val="accent1"/>
                </a:solidFill>
                <a:effectLst/>
                <a:latin typeface="Georgia" panose="02040502050405020303" pitchFamily="18" charset="0"/>
              </a:rPr>
              <a:t>Upgrade plan</a:t>
            </a:r>
            <a:endParaRPr lang="ru-RU" sz="3600" b="1" dirty="0">
              <a:solidFill>
                <a:schemeClr val="accent1"/>
              </a:solidFill>
              <a:latin typeface="Georgia" panose="02040502050405020303" pitchFamily="18" charset="0"/>
            </a:endParaRPr>
          </a:p>
          <a:p>
            <a:pPr algn="ctr"/>
            <a:r>
              <a:rPr lang="en-US" sz="3600" b="0" i="0" dirty="0">
                <a:solidFill>
                  <a:schemeClr val="accent1"/>
                </a:solidFill>
                <a:effectLst/>
                <a:latin typeface="Georgia" panose="02040502050405020303" pitchFamily="18" charset="0"/>
              </a:rPr>
              <a:t> </a:t>
            </a:r>
            <a:endParaRPr lang="ru-RU" sz="3600" dirty="0">
              <a:solidFill>
                <a:schemeClr val="accent1"/>
              </a:solidFill>
              <a:latin typeface="Georgia" panose="02040502050405020303" pitchFamily="18" charset="0"/>
            </a:endParaRPr>
          </a:p>
        </p:txBody>
      </p:sp>
      <p:sp>
        <p:nvSpPr>
          <p:cNvPr id="9" name="TextBox 8">
            <a:extLst>
              <a:ext uri="{FF2B5EF4-FFF2-40B4-BE49-F238E27FC236}">
                <a16:creationId xmlns:a16="http://schemas.microsoft.com/office/drawing/2014/main" id="{63052776-4CA4-479A-BC8D-0968E1BBE8DC}"/>
              </a:ext>
            </a:extLst>
          </p:cNvPr>
          <p:cNvSpPr txBox="1"/>
          <p:nvPr/>
        </p:nvSpPr>
        <p:spPr>
          <a:xfrm>
            <a:off x="1275353" y="1328320"/>
            <a:ext cx="9426514" cy="5016758"/>
          </a:xfrm>
          <a:prstGeom prst="rect">
            <a:avLst/>
          </a:prstGeom>
          <a:noFill/>
        </p:spPr>
        <p:txBody>
          <a:bodyPr wrap="square">
            <a:spAutoFit/>
          </a:bodyPr>
          <a:lstStyle/>
          <a:p>
            <a:pPr algn="just"/>
            <a:r>
              <a:rPr lang="en-US" sz="2000" b="1" i="0" dirty="0">
                <a:solidFill>
                  <a:schemeClr val="accent1">
                    <a:lumMod val="50000"/>
                  </a:schemeClr>
                </a:solidFill>
                <a:effectLst/>
                <a:latin typeface="Georgia" panose="02040502050405020303" pitchFamily="18" charset="0"/>
              </a:rPr>
              <a:t>Detector electronics</a:t>
            </a:r>
          </a:p>
          <a:p>
            <a:pPr marL="342900" indent="-342900" algn="just">
              <a:buFont typeface="Arial" panose="020B0604020202020204" pitchFamily="34" charset="0"/>
              <a:buChar char="•"/>
            </a:pPr>
            <a:r>
              <a:rPr lang="en-US" sz="2000" b="0" i="0" dirty="0">
                <a:solidFill>
                  <a:schemeClr val="accent1">
                    <a:lumMod val="50000"/>
                  </a:schemeClr>
                </a:solidFill>
                <a:effectLst/>
                <a:latin typeface="Georgia" panose="02040502050405020303" pitchFamily="18" charset="0"/>
              </a:rPr>
              <a:t>Rise up the threshold of FEE comparators of BD</a:t>
            </a:r>
          </a:p>
          <a:p>
            <a:pPr marL="342900" indent="-342900" algn="just">
              <a:buFont typeface="Arial" panose="020B0604020202020204" pitchFamily="34" charset="0"/>
              <a:buChar char="•"/>
            </a:pPr>
            <a:r>
              <a:rPr lang="en-US" sz="2000" b="0" i="0" dirty="0">
                <a:solidFill>
                  <a:schemeClr val="accent1">
                    <a:lumMod val="50000"/>
                  </a:schemeClr>
                </a:solidFill>
                <a:effectLst/>
                <a:latin typeface="Georgia" panose="02040502050405020303" pitchFamily="18" charset="0"/>
              </a:rPr>
              <a:t>Add shaper to BD FEE to provide stable TDC readout (weight more then 10ns)</a:t>
            </a:r>
          </a:p>
          <a:p>
            <a:pPr marL="342900" indent="-342900" algn="just">
              <a:buFont typeface="Arial" panose="020B0604020202020204" pitchFamily="34" charset="0"/>
              <a:buChar char="•"/>
            </a:pPr>
            <a:r>
              <a:rPr lang="en-US" sz="2000" b="0" i="0" dirty="0">
                <a:solidFill>
                  <a:schemeClr val="accent1">
                    <a:lumMod val="50000"/>
                  </a:schemeClr>
                </a:solidFill>
                <a:effectLst/>
                <a:latin typeface="Georgia" panose="02040502050405020303" pitchFamily="18" charset="0"/>
              </a:rPr>
              <a:t>FETURE upgrade – Increase BD channels to 64, minimize scintillators</a:t>
            </a:r>
            <a:r>
              <a:rPr lang="ru-RU" sz="2000" b="0" i="0" dirty="0">
                <a:solidFill>
                  <a:schemeClr val="accent1">
                    <a:lumMod val="50000"/>
                  </a:schemeClr>
                </a:solidFill>
                <a:effectLst/>
                <a:latin typeface="Georgia" panose="02040502050405020303" pitchFamily="18" charset="0"/>
              </a:rPr>
              <a:t> </a:t>
            </a:r>
            <a:r>
              <a:rPr lang="en-US" sz="2000" dirty="0">
                <a:solidFill>
                  <a:schemeClr val="accent1">
                    <a:lumMod val="50000"/>
                  </a:schemeClr>
                </a:solidFill>
                <a:latin typeface="Georgia" panose="02040502050405020303" pitchFamily="18" charset="0"/>
              </a:rPr>
              <a:t>dimension</a:t>
            </a:r>
            <a:r>
              <a:rPr lang="en-US" sz="2000" b="0" i="0" dirty="0">
                <a:solidFill>
                  <a:schemeClr val="accent1">
                    <a:lumMod val="50000"/>
                  </a:schemeClr>
                </a:solidFill>
                <a:effectLst/>
                <a:latin typeface="Georgia" panose="02040502050405020303" pitchFamily="18" charset="0"/>
              </a:rPr>
              <a:t> and new mechanics – divide BD to 2 pieces for easy installation around the vacuum pipe</a:t>
            </a:r>
          </a:p>
          <a:p>
            <a:pPr algn="just"/>
            <a:endParaRPr lang="en-US" sz="2000" b="0" i="0" dirty="0">
              <a:solidFill>
                <a:schemeClr val="accent1">
                  <a:lumMod val="50000"/>
                </a:schemeClr>
              </a:solidFill>
              <a:effectLst/>
              <a:latin typeface="Georgia" panose="02040502050405020303" pitchFamily="18" charset="0"/>
            </a:endParaRPr>
          </a:p>
          <a:p>
            <a:pPr algn="just"/>
            <a:r>
              <a:rPr lang="en-US" sz="2000" b="1" dirty="0">
                <a:solidFill>
                  <a:schemeClr val="accent1">
                    <a:lumMod val="50000"/>
                  </a:schemeClr>
                </a:solidFill>
                <a:latin typeface="Georgia" panose="02040502050405020303" pitchFamily="18" charset="0"/>
              </a:rPr>
              <a:t>TOU electronics</a:t>
            </a:r>
          </a:p>
          <a:p>
            <a:pPr marL="342900" indent="-342900" algn="just">
              <a:buFont typeface="Arial" panose="020B0604020202020204" pitchFamily="34" charset="0"/>
              <a:buChar char="•"/>
            </a:pPr>
            <a:r>
              <a:rPr lang="en-US" sz="2000" b="0" i="0" dirty="0">
                <a:solidFill>
                  <a:schemeClr val="accent1">
                    <a:lumMod val="50000"/>
                  </a:schemeClr>
                </a:solidFill>
                <a:effectLst/>
                <a:latin typeface="Georgia" panose="02040502050405020303" pitchFamily="18" charset="0"/>
              </a:rPr>
              <a:t>Develop a 2 threshold fast comparator mezzanine card for beam profile detectors</a:t>
            </a:r>
          </a:p>
          <a:p>
            <a:pPr algn="just"/>
            <a:endParaRPr lang="en-US" sz="2000" b="0" i="0" dirty="0">
              <a:solidFill>
                <a:schemeClr val="accent1">
                  <a:lumMod val="50000"/>
                </a:schemeClr>
              </a:solidFill>
              <a:effectLst/>
              <a:latin typeface="Georgia" panose="02040502050405020303" pitchFamily="18" charset="0"/>
            </a:endParaRPr>
          </a:p>
          <a:p>
            <a:pPr algn="just"/>
            <a:r>
              <a:rPr lang="en-US" sz="2000" b="1" dirty="0">
                <a:solidFill>
                  <a:schemeClr val="accent1">
                    <a:lumMod val="50000"/>
                  </a:schemeClr>
                </a:solidFill>
                <a:latin typeface="Georgia" panose="02040502050405020303" pitchFamily="18" charset="0"/>
              </a:rPr>
              <a:t>Detector control system</a:t>
            </a:r>
          </a:p>
          <a:p>
            <a:pPr marL="342900" indent="-342900" algn="just">
              <a:buFont typeface="Arial" panose="020B0604020202020204" pitchFamily="34" charset="0"/>
              <a:buChar char="•"/>
            </a:pPr>
            <a:r>
              <a:rPr lang="en-US" sz="2000" dirty="0">
                <a:solidFill>
                  <a:schemeClr val="accent1">
                    <a:lumMod val="50000"/>
                  </a:schemeClr>
                </a:solidFill>
                <a:latin typeface="Georgia" panose="02040502050405020303" pitchFamily="18" charset="0"/>
              </a:rPr>
              <a:t>Modify BT input in CCT1, CCT2, MBT -&gt; use switch instead of fixed</a:t>
            </a:r>
          </a:p>
          <a:p>
            <a:pPr marL="342900" indent="-342900" algn="just">
              <a:buFont typeface="Arial" panose="020B0604020202020204" pitchFamily="34" charset="0"/>
              <a:buChar char="•"/>
            </a:pPr>
            <a:r>
              <a:rPr lang="en-US" sz="2000" b="0" i="0" dirty="0">
                <a:solidFill>
                  <a:schemeClr val="accent1">
                    <a:lumMod val="50000"/>
                  </a:schemeClr>
                </a:solidFill>
                <a:effectLst/>
                <a:latin typeface="Georgia" panose="02040502050405020303" pitchFamily="18" charset="0"/>
              </a:rPr>
              <a:t>Multiplexed NIM output trigger for local DAQ via CAEN</a:t>
            </a:r>
          </a:p>
          <a:p>
            <a:pPr marL="342900" indent="-342900" algn="just">
              <a:buFont typeface="Arial" panose="020B0604020202020204" pitchFamily="34" charset="0"/>
              <a:buChar char="•"/>
            </a:pPr>
            <a:r>
              <a:rPr lang="en-US" sz="2000" dirty="0">
                <a:solidFill>
                  <a:schemeClr val="accent1">
                    <a:lumMod val="50000"/>
                  </a:schemeClr>
                </a:solidFill>
                <a:latin typeface="Georgia" panose="02040502050405020303" pitchFamily="18" charset="0"/>
              </a:rPr>
              <a:t>Suppression of multiple beam ion events in TOU</a:t>
            </a:r>
            <a:endParaRPr lang="ru-RU" sz="2000" dirty="0">
              <a:solidFill>
                <a:schemeClr val="accent1">
                  <a:lumMod val="50000"/>
                </a:schemeClr>
              </a:solidFill>
              <a:latin typeface="Georgia" panose="02040502050405020303" pitchFamily="18" charset="0"/>
            </a:endParaRPr>
          </a:p>
          <a:p>
            <a:pPr algn="ctr"/>
            <a:r>
              <a:rPr lang="en-US" sz="2000" b="0" i="0" dirty="0">
                <a:solidFill>
                  <a:schemeClr val="accent1">
                    <a:lumMod val="50000"/>
                  </a:schemeClr>
                </a:solidFill>
                <a:effectLst/>
                <a:latin typeface="Georgia" panose="02040502050405020303" pitchFamily="18" charset="0"/>
              </a:rPr>
              <a:t> </a:t>
            </a:r>
            <a:endParaRPr lang="ru-RU" sz="2000" dirty="0">
              <a:solidFill>
                <a:schemeClr val="accent1">
                  <a:lumMod val="50000"/>
                </a:schemeClr>
              </a:solidFill>
              <a:latin typeface="Georgia" panose="02040502050405020303" pitchFamily="18" charset="0"/>
            </a:endParaRPr>
          </a:p>
        </p:txBody>
      </p:sp>
    </p:spTree>
    <p:extLst>
      <p:ext uri="{BB962C8B-B14F-4D97-AF65-F5344CB8AC3E}">
        <p14:creationId xmlns:p14="http://schemas.microsoft.com/office/powerpoint/2010/main" val="1769443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55DACA3-CBFB-4ED4-8D0C-DD7E7681083D}"/>
              </a:ext>
            </a:extLst>
          </p:cNvPr>
          <p:cNvPicPr>
            <a:picLocks noChangeAspect="1"/>
          </p:cNvPicPr>
          <p:nvPr/>
        </p:nvPicPr>
        <p:blipFill>
          <a:blip r:embed="rId2">
            <a:alphaModFix amt="20000"/>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2C95980A-A111-4A93-BF9D-A9A1CFC782BB}"/>
              </a:ext>
            </a:extLst>
          </p:cNvPr>
          <p:cNvPicPr>
            <a:picLocks noChangeAspect="1"/>
          </p:cNvPicPr>
          <p:nvPr/>
        </p:nvPicPr>
        <p:blipFill>
          <a:blip r:embed="rId3" cstate="print"/>
          <a:stretch>
            <a:fillRect/>
          </a:stretch>
        </p:blipFill>
        <p:spPr>
          <a:xfrm>
            <a:off x="59960" y="74950"/>
            <a:ext cx="1157666" cy="996472"/>
          </a:xfrm>
          <a:prstGeom prst="rect">
            <a:avLst/>
          </a:prstGeom>
        </p:spPr>
      </p:pic>
      <p:pic>
        <p:nvPicPr>
          <p:cNvPr id="6" name="Рисунок 5">
            <a:extLst>
              <a:ext uri="{FF2B5EF4-FFF2-40B4-BE49-F238E27FC236}">
                <a16:creationId xmlns:a16="http://schemas.microsoft.com/office/drawing/2014/main" id="{76FFDE31-5CF2-44FE-8809-C8992D0AECBA}"/>
              </a:ext>
            </a:extLst>
          </p:cNvPr>
          <p:cNvPicPr>
            <a:picLocks noChangeAspect="1"/>
          </p:cNvPicPr>
          <p:nvPr/>
        </p:nvPicPr>
        <p:blipFill>
          <a:blip r:embed="rId4" cstate="print"/>
          <a:stretch>
            <a:fillRect/>
          </a:stretch>
        </p:blipFill>
        <p:spPr>
          <a:xfrm>
            <a:off x="10787687" y="74950"/>
            <a:ext cx="1344353" cy="996472"/>
          </a:xfrm>
          <a:prstGeom prst="rect">
            <a:avLst/>
          </a:prstGeom>
        </p:spPr>
      </p:pic>
      <p:sp>
        <p:nvSpPr>
          <p:cNvPr id="7" name="TextBox 6">
            <a:extLst>
              <a:ext uri="{FF2B5EF4-FFF2-40B4-BE49-F238E27FC236}">
                <a16:creationId xmlns:a16="http://schemas.microsoft.com/office/drawing/2014/main" id="{0535D658-8C7B-4C6A-BF75-1EE8A704BD78}"/>
              </a:ext>
            </a:extLst>
          </p:cNvPr>
          <p:cNvSpPr txBox="1"/>
          <p:nvPr/>
        </p:nvSpPr>
        <p:spPr>
          <a:xfrm>
            <a:off x="3398837" y="6483568"/>
            <a:ext cx="6094413" cy="307777"/>
          </a:xfrm>
          <a:prstGeom prst="rect">
            <a:avLst/>
          </a:prstGeom>
          <a:noFill/>
        </p:spPr>
        <p:txBody>
          <a:bodyPr wrap="square">
            <a:spAutoFit/>
          </a:bodyPr>
          <a:lstStyle/>
          <a:p>
            <a:pPr algn="l"/>
            <a:r>
              <a:rPr lang="en-US" sz="1400" b="1" i="0" dirty="0">
                <a:solidFill>
                  <a:srgbClr val="CB6D04"/>
                </a:solidFill>
                <a:effectLst/>
                <a:latin typeface="Roboto Light" panose="020B0604020202020204" pitchFamily="2" charset="0"/>
              </a:rPr>
              <a:t> </a:t>
            </a:r>
            <a:r>
              <a:rPr lang="en-US" sz="1400" i="0" dirty="0">
                <a:solidFill>
                  <a:srgbClr val="CB6D04"/>
                </a:solidFill>
                <a:effectLst/>
                <a:latin typeface="Roboto Light" panose="020B0604020202020204" pitchFamily="2" charset="0"/>
              </a:rPr>
              <a:t>10th Collaboration Meeting of the BM@N Experiment at the NICA Facility </a:t>
            </a:r>
          </a:p>
        </p:txBody>
      </p:sp>
      <p:sp>
        <p:nvSpPr>
          <p:cNvPr id="2" name="Номер слайда 1">
            <a:extLst>
              <a:ext uri="{FF2B5EF4-FFF2-40B4-BE49-F238E27FC236}">
                <a16:creationId xmlns:a16="http://schemas.microsoft.com/office/drawing/2014/main" id="{61F9E8E0-2CC1-4719-9549-A29607C27E8F}"/>
              </a:ext>
            </a:extLst>
          </p:cNvPr>
          <p:cNvSpPr>
            <a:spLocks noGrp="1"/>
          </p:cNvSpPr>
          <p:nvPr>
            <p:ph type="sldNum" sz="quarter" idx="12"/>
          </p:nvPr>
        </p:nvSpPr>
        <p:spPr/>
        <p:txBody>
          <a:bodyPr/>
          <a:lstStyle/>
          <a:p>
            <a:fld id="{C7B426E3-97F4-4C5E-8A99-0D7A7E777396}" type="slidenum">
              <a:rPr lang="ru-RU" smtClean="0"/>
              <a:pPr/>
              <a:t>13</a:t>
            </a:fld>
            <a:endParaRPr lang="ru-RU"/>
          </a:p>
        </p:txBody>
      </p:sp>
      <p:sp>
        <p:nvSpPr>
          <p:cNvPr id="8" name="TextBox 7">
            <a:extLst>
              <a:ext uri="{FF2B5EF4-FFF2-40B4-BE49-F238E27FC236}">
                <a16:creationId xmlns:a16="http://schemas.microsoft.com/office/drawing/2014/main" id="{197D748D-568F-4077-A37D-D44A272D2565}"/>
              </a:ext>
            </a:extLst>
          </p:cNvPr>
          <p:cNvSpPr txBox="1"/>
          <p:nvPr/>
        </p:nvSpPr>
        <p:spPr>
          <a:xfrm>
            <a:off x="3253316" y="219243"/>
            <a:ext cx="5162550" cy="707886"/>
          </a:xfrm>
          <a:prstGeom prst="rect">
            <a:avLst/>
          </a:prstGeom>
          <a:noFill/>
        </p:spPr>
        <p:txBody>
          <a:bodyPr wrap="square">
            <a:spAutoFit/>
          </a:bodyPr>
          <a:lstStyle/>
          <a:p>
            <a:pPr algn="ctr"/>
            <a:r>
              <a:rPr lang="en-US" sz="4000" b="1" i="0" dirty="0">
                <a:solidFill>
                  <a:schemeClr val="accent1"/>
                </a:solidFill>
                <a:effectLst/>
                <a:latin typeface="Georgia" panose="02040502050405020303" pitchFamily="18" charset="0"/>
              </a:rPr>
              <a:t>Summary</a:t>
            </a:r>
            <a:endParaRPr lang="ru-RU" sz="4000" b="1" dirty="0">
              <a:solidFill>
                <a:schemeClr val="accent1"/>
              </a:solidFill>
              <a:latin typeface="Georgia" panose="02040502050405020303" pitchFamily="18" charset="0"/>
            </a:endParaRPr>
          </a:p>
        </p:txBody>
      </p:sp>
      <p:sp>
        <p:nvSpPr>
          <p:cNvPr id="9" name="TextBox 8">
            <a:extLst>
              <a:ext uri="{FF2B5EF4-FFF2-40B4-BE49-F238E27FC236}">
                <a16:creationId xmlns:a16="http://schemas.microsoft.com/office/drawing/2014/main" id="{DBE50FF0-4630-4A34-9CC5-DB46F09CDF17}"/>
              </a:ext>
            </a:extLst>
          </p:cNvPr>
          <p:cNvSpPr txBox="1"/>
          <p:nvPr/>
        </p:nvSpPr>
        <p:spPr>
          <a:xfrm>
            <a:off x="719896" y="1649039"/>
            <a:ext cx="10739967" cy="3524042"/>
          </a:xfrm>
          <a:prstGeom prst="rect">
            <a:avLst/>
          </a:prstGeom>
          <a:noFill/>
        </p:spPr>
        <p:txBody>
          <a:bodyPr wrap="square">
            <a:spAutoFit/>
          </a:bodyPr>
          <a:lstStyle/>
          <a:p>
            <a:pPr algn="ctr">
              <a:lnSpc>
                <a:spcPct val="150000"/>
              </a:lnSpc>
            </a:pPr>
            <a:r>
              <a:rPr lang="en-US" b="1" dirty="0">
                <a:solidFill>
                  <a:schemeClr val="accent2"/>
                </a:solidFill>
                <a:latin typeface="Georgia" panose="02040502050405020303" pitchFamily="18" charset="0"/>
              </a:rPr>
              <a:t>The trigger system developed for BM@N experiment was successfully tested during the BM@N run 2022-2023. The time resolution of 40 </a:t>
            </a:r>
            <a:r>
              <a:rPr lang="en-US" b="1" dirty="0" err="1">
                <a:solidFill>
                  <a:schemeClr val="accent2"/>
                </a:solidFill>
                <a:latin typeface="Georgia" panose="02040502050405020303" pitchFamily="18" charset="0"/>
              </a:rPr>
              <a:t>ps</a:t>
            </a:r>
            <a:r>
              <a:rPr lang="en-US" b="1" dirty="0">
                <a:solidFill>
                  <a:schemeClr val="accent2"/>
                </a:solidFill>
                <a:latin typeface="Georgia" panose="02040502050405020303" pitchFamily="18" charset="0"/>
              </a:rPr>
              <a:t> was obtained for start pulse provided by BC2 detector. The obtained experience will be used in father development and upgrade of the trigger detectors, the electronics, and the control system. </a:t>
            </a:r>
          </a:p>
          <a:p>
            <a:pPr marL="285750" indent="-285750" algn="just">
              <a:lnSpc>
                <a:spcPct val="150000"/>
              </a:lnSpc>
              <a:buFont typeface="Arial" panose="020B0604020202020204" pitchFamily="34" charset="0"/>
              <a:buChar char="•"/>
            </a:pPr>
            <a:endParaRPr lang="en-US" b="1" dirty="0">
              <a:solidFill>
                <a:schemeClr val="accent2"/>
              </a:solidFill>
              <a:latin typeface="Georgia" panose="02040502050405020303" pitchFamily="18" charset="0"/>
            </a:endParaRPr>
          </a:p>
          <a:p>
            <a:pPr marL="342900" indent="-342900" algn="just">
              <a:buFont typeface="Arial" panose="020B0604020202020204" pitchFamily="34" charset="0"/>
              <a:buChar char="•"/>
            </a:pPr>
            <a:endParaRPr lang="en-US" sz="2400" b="1" i="0" dirty="0">
              <a:solidFill>
                <a:schemeClr val="accent2"/>
              </a:solidFill>
              <a:effectLst/>
              <a:latin typeface="Georgia" panose="02040502050405020303" pitchFamily="18" charset="0"/>
            </a:endParaRPr>
          </a:p>
          <a:p>
            <a:pPr marL="342900" indent="-342900" algn="ctr">
              <a:buFont typeface="Arial" panose="020B0604020202020204" pitchFamily="34" charset="0"/>
              <a:buChar char="•"/>
            </a:pPr>
            <a:endParaRPr lang="ru-RU" sz="2400" b="1" dirty="0">
              <a:solidFill>
                <a:schemeClr val="accent2"/>
              </a:solidFill>
              <a:latin typeface="Georgia" panose="02040502050405020303" pitchFamily="18" charset="0"/>
            </a:endParaRPr>
          </a:p>
          <a:p>
            <a:pPr algn="ctr"/>
            <a:r>
              <a:rPr lang="en-US" sz="4000" b="1" i="0" dirty="0">
                <a:solidFill>
                  <a:schemeClr val="accent1"/>
                </a:solidFill>
                <a:effectLst/>
                <a:latin typeface="Georgia" panose="02040502050405020303" pitchFamily="18" charset="0"/>
              </a:rPr>
              <a:t> </a:t>
            </a:r>
            <a:endParaRPr lang="ru-RU" sz="4000" b="1" dirty="0">
              <a:solidFill>
                <a:schemeClr val="accent1"/>
              </a:solidFill>
              <a:latin typeface="Georgia" panose="02040502050405020303" pitchFamily="18" charset="0"/>
            </a:endParaRPr>
          </a:p>
        </p:txBody>
      </p:sp>
    </p:spTree>
    <p:extLst>
      <p:ext uri="{BB962C8B-B14F-4D97-AF65-F5344CB8AC3E}">
        <p14:creationId xmlns:p14="http://schemas.microsoft.com/office/powerpoint/2010/main" val="3414756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55DACA3-CBFB-4ED4-8D0C-DD7E7681083D}"/>
              </a:ext>
            </a:extLst>
          </p:cNvPr>
          <p:cNvPicPr>
            <a:picLocks noChangeAspect="1"/>
          </p:cNvPicPr>
          <p:nvPr/>
        </p:nvPicPr>
        <p:blipFill>
          <a:blip r:embed="rId2">
            <a:alphaModFix amt="20000"/>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2C95980A-A111-4A93-BF9D-A9A1CFC782BB}"/>
              </a:ext>
            </a:extLst>
          </p:cNvPr>
          <p:cNvPicPr>
            <a:picLocks noChangeAspect="1"/>
          </p:cNvPicPr>
          <p:nvPr/>
        </p:nvPicPr>
        <p:blipFill>
          <a:blip r:embed="rId3" cstate="print"/>
          <a:stretch>
            <a:fillRect/>
          </a:stretch>
        </p:blipFill>
        <p:spPr>
          <a:xfrm>
            <a:off x="59960" y="74950"/>
            <a:ext cx="1157666" cy="996472"/>
          </a:xfrm>
          <a:prstGeom prst="rect">
            <a:avLst/>
          </a:prstGeom>
        </p:spPr>
      </p:pic>
      <p:pic>
        <p:nvPicPr>
          <p:cNvPr id="6" name="Рисунок 5">
            <a:extLst>
              <a:ext uri="{FF2B5EF4-FFF2-40B4-BE49-F238E27FC236}">
                <a16:creationId xmlns:a16="http://schemas.microsoft.com/office/drawing/2014/main" id="{76FFDE31-5CF2-44FE-8809-C8992D0AECBA}"/>
              </a:ext>
            </a:extLst>
          </p:cNvPr>
          <p:cNvPicPr>
            <a:picLocks noChangeAspect="1"/>
          </p:cNvPicPr>
          <p:nvPr/>
        </p:nvPicPr>
        <p:blipFill>
          <a:blip r:embed="rId4" cstate="print"/>
          <a:stretch>
            <a:fillRect/>
          </a:stretch>
        </p:blipFill>
        <p:spPr>
          <a:xfrm>
            <a:off x="10787687" y="74950"/>
            <a:ext cx="1344353" cy="996472"/>
          </a:xfrm>
          <a:prstGeom prst="rect">
            <a:avLst/>
          </a:prstGeom>
        </p:spPr>
      </p:pic>
      <p:sp>
        <p:nvSpPr>
          <p:cNvPr id="7" name="TextBox 6">
            <a:extLst>
              <a:ext uri="{FF2B5EF4-FFF2-40B4-BE49-F238E27FC236}">
                <a16:creationId xmlns:a16="http://schemas.microsoft.com/office/drawing/2014/main" id="{0535D658-8C7B-4C6A-BF75-1EE8A704BD78}"/>
              </a:ext>
            </a:extLst>
          </p:cNvPr>
          <p:cNvSpPr txBox="1"/>
          <p:nvPr/>
        </p:nvSpPr>
        <p:spPr>
          <a:xfrm>
            <a:off x="3398837" y="6483568"/>
            <a:ext cx="6094413" cy="307777"/>
          </a:xfrm>
          <a:prstGeom prst="rect">
            <a:avLst/>
          </a:prstGeom>
          <a:noFill/>
        </p:spPr>
        <p:txBody>
          <a:bodyPr wrap="square">
            <a:spAutoFit/>
          </a:bodyPr>
          <a:lstStyle/>
          <a:p>
            <a:pPr algn="l"/>
            <a:r>
              <a:rPr lang="en-US" sz="1400" b="1" i="0" dirty="0">
                <a:solidFill>
                  <a:srgbClr val="CB6D04"/>
                </a:solidFill>
                <a:effectLst/>
                <a:latin typeface="Roboto Light" panose="020B0604020202020204" pitchFamily="2" charset="0"/>
              </a:rPr>
              <a:t> </a:t>
            </a:r>
            <a:r>
              <a:rPr lang="en-US" sz="1400" i="0" dirty="0">
                <a:solidFill>
                  <a:srgbClr val="CB6D04"/>
                </a:solidFill>
                <a:effectLst/>
                <a:latin typeface="Roboto Light" panose="020B0604020202020204" pitchFamily="2" charset="0"/>
              </a:rPr>
              <a:t>10th Collaboration Meeting of the BM@N Experiment at the NICA Facility </a:t>
            </a:r>
          </a:p>
        </p:txBody>
      </p:sp>
      <p:sp>
        <p:nvSpPr>
          <p:cNvPr id="2" name="Номер слайда 1">
            <a:extLst>
              <a:ext uri="{FF2B5EF4-FFF2-40B4-BE49-F238E27FC236}">
                <a16:creationId xmlns:a16="http://schemas.microsoft.com/office/drawing/2014/main" id="{61F9E8E0-2CC1-4719-9549-A29607C27E8F}"/>
              </a:ext>
            </a:extLst>
          </p:cNvPr>
          <p:cNvSpPr>
            <a:spLocks noGrp="1"/>
          </p:cNvSpPr>
          <p:nvPr>
            <p:ph type="sldNum" sz="quarter" idx="12"/>
          </p:nvPr>
        </p:nvSpPr>
        <p:spPr/>
        <p:txBody>
          <a:bodyPr/>
          <a:lstStyle/>
          <a:p>
            <a:fld id="{C7B426E3-97F4-4C5E-8A99-0D7A7E777396}" type="slidenum">
              <a:rPr lang="ru-RU" smtClean="0"/>
              <a:pPr/>
              <a:t>14</a:t>
            </a:fld>
            <a:endParaRPr lang="ru-RU"/>
          </a:p>
        </p:txBody>
      </p:sp>
      <p:sp>
        <p:nvSpPr>
          <p:cNvPr id="8" name="TextBox 7">
            <a:extLst>
              <a:ext uri="{FF2B5EF4-FFF2-40B4-BE49-F238E27FC236}">
                <a16:creationId xmlns:a16="http://schemas.microsoft.com/office/drawing/2014/main" id="{197D748D-568F-4077-A37D-D44A272D2565}"/>
              </a:ext>
            </a:extLst>
          </p:cNvPr>
          <p:cNvSpPr txBox="1"/>
          <p:nvPr/>
        </p:nvSpPr>
        <p:spPr>
          <a:xfrm>
            <a:off x="2770715" y="2887841"/>
            <a:ext cx="5463117" cy="1323439"/>
          </a:xfrm>
          <a:prstGeom prst="rect">
            <a:avLst/>
          </a:prstGeom>
          <a:noFill/>
        </p:spPr>
        <p:txBody>
          <a:bodyPr wrap="square">
            <a:spAutoFit/>
          </a:bodyPr>
          <a:lstStyle/>
          <a:p>
            <a:pPr algn="ctr"/>
            <a:r>
              <a:rPr lang="en-US" sz="4000" b="1" i="0" dirty="0">
                <a:solidFill>
                  <a:schemeClr val="accent1"/>
                </a:solidFill>
                <a:effectLst/>
                <a:latin typeface="Georgia" panose="02040502050405020303" pitchFamily="18" charset="0"/>
              </a:rPr>
              <a:t>Thank you for your attention</a:t>
            </a:r>
            <a:endParaRPr lang="ru-RU" sz="4000" b="1" dirty="0">
              <a:solidFill>
                <a:schemeClr val="accent1"/>
              </a:solidFill>
              <a:latin typeface="Georgia" panose="02040502050405020303" pitchFamily="18" charset="0"/>
            </a:endParaRPr>
          </a:p>
        </p:txBody>
      </p:sp>
    </p:spTree>
    <p:extLst>
      <p:ext uri="{BB962C8B-B14F-4D97-AF65-F5344CB8AC3E}">
        <p14:creationId xmlns:p14="http://schemas.microsoft.com/office/powerpoint/2010/main" val="4156736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55DACA3-CBFB-4ED4-8D0C-DD7E7681083D}"/>
              </a:ext>
            </a:extLst>
          </p:cNvPr>
          <p:cNvPicPr>
            <a:picLocks noChangeAspect="1"/>
          </p:cNvPicPr>
          <p:nvPr/>
        </p:nvPicPr>
        <p:blipFill>
          <a:blip r:embed="rId2">
            <a:alphaModFix amt="20000"/>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2C95980A-A111-4A93-BF9D-A9A1CFC782BB}"/>
              </a:ext>
            </a:extLst>
          </p:cNvPr>
          <p:cNvPicPr>
            <a:picLocks noChangeAspect="1"/>
          </p:cNvPicPr>
          <p:nvPr/>
        </p:nvPicPr>
        <p:blipFill>
          <a:blip r:embed="rId3" cstate="print"/>
          <a:stretch>
            <a:fillRect/>
          </a:stretch>
        </p:blipFill>
        <p:spPr>
          <a:xfrm>
            <a:off x="59960" y="74950"/>
            <a:ext cx="1157666" cy="996472"/>
          </a:xfrm>
          <a:prstGeom prst="rect">
            <a:avLst/>
          </a:prstGeom>
        </p:spPr>
      </p:pic>
      <p:pic>
        <p:nvPicPr>
          <p:cNvPr id="6" name="Рисунок 5">
            <a:extLst>
              <a:ext uri="{FF2B5EF4-FFF2-40B4-BE49-F238E27FC236}">
                <a16:creationId xmlns:a16="http://schemas.microsoft.com/office/drawing/2014/main" id="{76FFDE31-5CF2-44FE-8809-C8992D0AECBA}"/>
              </a:ext>
            </a:extLst>
          </p:cNvPr>
          <p:cNvPicPr>
            <a:picLocks noChangeAspect="1"/>
          </p:cNvPicPr>
          <p:nvPr/>
        </p:nvPicPr>
        <p:blipFill>
          <a:blip r:embed="rId4" cstate="print"/>
          <a:stretch>
            <a:fillRect/>
          </a:stretch>
        </p:blipFill>
        <p:spPr>
          <a:xfrm>
            <a:off x="10787687" y="74950"/>
            <a:ext cx="1344353" cy="996472"/>
          </a:xfrm>
          <a:prstGeom prst="rect">
            <a:avLst/>
          </a:prstGeom>
        </p:spPr>
      </p:pic>
      <p:sp>
        <p:nvSpPr>
          <p:cNvPr id="7" name="TextBox 6">
            <a:extLst>
              <a:ext uri="{FF2B5EF4-FFF2-40B4-BE49-F238E27FC236}">
                <a16:creationId xmlns:a16="http://schemas.microsoft.com/office/drawing/2014/main" id="{0535D658-8C7B-4C6A-BF75-1EE8A704BD78}"/>
              </a:ext>
            </a:extLst>
          </p:cNvPr>
          <p:cNvSpPr txBox="1"/>
          <p:nvPr/>
        </p:nvSpPr>
        <p:spPr>
          <a:xfrm>
            <a:off x="2765476" y="6413206"/>
            <a:ext cx="7179327" cy="307777"/>
          </a:xfrm>
          <a:prstGeom prst="rect">
            <a:avLst/>
          </a:prstGeom>
          <a:noFill/>
        </p:spPr>
        <p:txBody>
          <a:bodyPr wrap="square">
            <a:spAutoFit/>
          </a:bodyPr>
          <a:lstStyle/>
          <a:p>
            <a:pPr algn="l"/>
            <a:r>
              <a:rPr lang="en-US" sz="1400" i="0" dirty="0">
                <a:solidFill>
                  <a:srgbClr val="CB6D04"/>
                </a:solidFill>
                <a:effectLst/>
                <a:latin typeface="Roboto Light" panose="020B0604020202020204" pitchFamily="2" charset="0"/>
              </a:rPr>
              <a:t> 10th Collaboration Meeting of the BM@N Experiment at the NICA Facility </a:t>
            </a:r>
          </a:p>
        </p:txBody>
      </p:sp>
      <p:sp>
        <p:nvSpPr>
          <p:cNvPr id="8" name="Номер слайда 7">
            <a:extLst>
              <a:ext uri="{FF2B5EF4-FFF2-40B4-BE49-F238E27FC236}">
                <a16:creationId xmlns:a16="http://schemas.microsoft.com/office/drawing/2014/main" id="{031DD09C-D7AC-4FEF-B569-DADFA39940C7}"/>
              </a:ext>
            </a:extLst>
          </p:cNvPr>
          <p:cNvSpPr>
            <a:spLocks noGrp="1"/>
          </p:cNvSpPr>
          <p:nvPr>
            <p:ph type="sldNum" sz="quarter" idx="12"/>
          </p:nvPr>
        </p:nvSpPr>
        <p:spPr/>
        <p:txBody>
          <a:bodyPr/>
          <a:lstStyle/>
          <a:p>
            <a:fld id="{C7B426E3-97F4-4C5E-8A99-0D7A7E777396}" type="slidenum">
              <a:rPr lang="ru-RU" smtClean="0"/>
              <a:pPr/>
              <a:t>2</a:t>
            </a:fld>
            <a:endParaRPr lang="ru-RU"/>
          </a:p>
        </p:txBody>
      </p:sp>
      <p:sp>
        <p:nvSpPr>
          <p:cNvPr id="9" name="TextBox 8">
            <a:extLst>
              <a:ext uri="{FF2B5EF4-FFF2-40B4-BE49-F238E27FC236}">
                <a16:creationId xmlns:a16="http://schemas.microsoft.com/office/drawing/2014/main" id="{818CB440-A338-4DEA-8B28-042F4F4126F5}"/>
              </a:ext>
            </a:extLst>
          </p:cNvPr>
          <p:cNvSpPr txBox="1"/>
          <p:nvPr/>
        </p:nvSpPr>
        <p:spPr>
          <a:xfrm>
            <a:off x="3630294" y="181395"/>
            <a:ext cx="4019550" cy="646331"/>
          </a:xfrm>
          <a:prstGeom prst="rect">
            <a:avLst/>
          </a:prstGeom>
          <a:noFill/>
        </p:spPr>
        <p:txBody>
          <a:bodyPr wrap="square">
            <a:spAutoFit/>
          </a:bodyPr>
          <a:lstStyle/>
          <a:p>
            <a:pPr algn="ctr"/>
            <a:r>
              <a:rPr lang="en-US" sz="3600" b="1" i="0" dirty="0">
                <a:solidFill>
                  <a:schemeClr val="accent1"/>
                </a:solidFill>
                <a:effectLst/>
                <a:latin typeface="Georgia" panose="02040502050405020303" pitchFamily="18" charset="0"/>
              </a:rPr>
              <a:t>Content</a:t>
            </a:r>
            <a:endParaRPr lang="ru-RU" sz="3600" b="1" dirty="0">
              <a:solidFill>
                <a:schemeClr val="accent1"/>
              </a:solidFill>
              <a:latin typeface="Georgia" panose="02040502050405020303" pitchFamily="18" charset="0"/>
            </a:endParaRPr>
          </a:p>
        </p:txBody>
      </p:sp>
      <p:sp>
        <p:nvSpPr>
          <p:cNvPr id="13" name="Овал 12">
            <a:extLst>
              <a:ext uri="{FF2B5EF4-FFF2-40B4-BE49-F238E27FC236}">
                <a16:creationId xmlns:a16="http://schemas.microsoft.com/office/drawing/2014/main" id="{CD07D8EE-B161-4056-ADBD-34C8CA3D5ACF}"/>
              </a:ext>
            </a:extLst>
          </p:cNvPr>
          <p:cNvSpPr/>
          <p:nvPr/>
        </p:nvSpPr>
        <p:spPr>
          <a:xfrm>
            <a:off x="5259069" y="2092105"/>
            <a:ext cx="381000" cy="3678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6D7A680A-70FA-4A39-8482-1777922D63F1}"/>
              </a:ext>
            </a:extLst>
          </p:cNvPr>
          <p:cNvSpPr txBox="1"/>
          <p:nvPr/>
        </p:nvSpPr>
        <p:spPr>
          <a:xfrm>
            <a:off x="781050" y="2007095"/>
            <a:ext cx="5162550" cy="461665"/>
          </a:xfrm>
          <a:prstGeom prst="rect">
            <a:avLst/>
          </a:prstGeom>
          <a:noFill/>
        </p:spPr>
        <p:txBody>
          <a:bodyPr wrap="square">
            <a:spAutoFit/>
          </a:bodyPr>
          <a:lstStyle/>
          <a:p>
            <a:pPr algn="ctr"/>
            <a:r>
              <a:rPr lang="en-US" sz="2400" b="1" i="0" dirty="0">
                <a:solidFill>
                  <a:schemeClr val="accent1"/>
                </a:solidFill>
                <a:effectLst/>
                <a:latin typeface="Georgia" panose="02040502050405020303" pitchFamily="18" charset="0"/>
              </a:rPr>
              <a:t>Trigger detector system </a:t>
            </a:r>
            <a:endParaRPr lang="ru-RU" sz="2400" b="1" dirty="0">
              <a:solidFill>
                <a:schemeClr val="accent1"/>
              </a:solidFill>
              <a:latin typeface="Georgia" panose="02040502050405020303" pitchFamily="18" charset="0"/>
            </a:endParaRPr>
          </a:p>
        </p:txBody>
      </p:sp>
      <p:sp>
        <p:nvSpPr>
          <p:cNvPr id="15" name="TextBox 14">
            <a:extLst>
              <a:ext uri="{FF2B5EF4-FFF2-40B4-BE49-F238E27FC236}">
                <a16:creationId xmlns:a16="http://schemas.microsoft.com/office/drawing/2014/main" id="{2ACBB707-A3A9-420D-8199-B9C55C5400A5}"/>
              </a:ext>
            </a:extLst>
          </p:cNvPr>
          <p:cNvSpPr txBox="1"/>
          <p:nvPr/>
        </p:nvSpPr>
        <p:spPr>
          <a:xfrm>
            <a:off x="2765476" y="3131137"/>
            <a:ext cx="4438650" cy="461665"/>
          </a:xfrm>
          <a:prstGeom prst="rect">
            <a:avLst/>
          </a:prstGeom>
          <a:noFill/>
        </p:spPr>
        <p:txBody>
          <a:bodyPr wrap="square">
            <a:spAutoFit/>
          </a:bodyPr>
          <a:lstStyle/>
          <a:p>
            <a:pPr algn="ctr"/>
            <a:r>
              <a:rPr lang="en-US" sz="2400" b="1" i="0" dirty="0">
                <a:solidFill>
                  <a:schemeClr val="accent1"/>
                </a:solidFill>
                <a:effectLst/>
                <a:latin typeface="Georgia" panose="02040502050405020303" pitchFamily="18" charset="0"/>
              </a:rPr>
              <a:t>Electronic modules</a:t>
            </a:r>
            <a:endParaRPr lang="ru-RU" sz="2400" b="1" dirty="0">
              <a:solidFill>
                <a:schemeClr val="accent1"/>
              </a:solidFill>
              <a:latin typeface="Georgia" panose="02040502050405020303" pitchFamily="18" charset="0"/>
            </a:endParaRPr>
          </a:p>
        </p:txBody>
      </p:sp>
      <p:sp>
        <p:nvSpPr>
          <p:cNvPr id="16" name="TextBox 15">
            <a:extLst>
              <a:ext uri="{FF2B5EF4-FFF2-40B4-BE49-F238E27FC236}">
                <a16:creationId xmlns:a16="http://schemas.microsoft.com/office/drawing/2014/main" id="{A83E36F4-1412-4118-8656-4C5E629D7164}"/>
              </a:ext>
            </a:extLst>
          </p:cNvPr>
          <p:cNvSpPr txBox="1"/>
          <p:nvPr/>
        </p:nvSpPr>
        <p:spPr>
          <a:xfrm>
            <a:off x="3823546" y="3949094"/>
            <a:ext cx="5328920" cy="461665"/>
          </a:xfrm>
          <a:prstGeom prst="rect">
            <a:avLst/>
          </a:prstGeom>
          <a:noFill/>
        </p:spPr>
        <p:txBody>
          <a:bodyPr wrap="square">
            <a:spAutoFit/>
          </a:bodyPr>
          <a:lstStyle/>
          <a:p>
            <a:pPr algn="ctr"/>
            <a:r>
              <a:rPr lang="en-US" sz="2400" b="1" i="0" dirty="0">
                <a:solidFill>
                  <a:schemeClr val="accent1"/>
                </a:solidFill>
                <a:effectLst/>
                <a:latin typeface="Georgia" panose="02040502050405020303" pitchFamily="18" charset="0"/>
              </a:rPr>
              <a:t>Detector control system</a:t>
            </a:r>
            <a:endParaRPr lang="ru-RU" sz="2400" b="1" dirty="0">
              <a:solidFill>
                <a:schemeClr val="accent1"/>
              </a:solidFill>
              <a:latin typeface="Georgia" panose="02040502050405020303" pitchFamily="18" charset="0"/>
            </a:endParaRPr>
          </a:p>
        </p:txBody>
      </p:sp>
      <p:sp>
        <p:nvSpPr>
          <p:cNvPr id="17" name="TextBox 16">
            <a:extLst>
              <a:ext uri="{FF2B5EF4-FFF2-40B4-BE49-F238E27FC236}">
                <a16:creationId xmlns:a16="http://schemas.microsoft.com/office/drawing/2014/main" id="{D66E42A4-070E-45AA-9458-EF6BE3356EE4}"/>
              </a:ext>
            </a:extLst>
          </p:cNvPr>
          <p:cNvSpPr txBox="1"/>
          <p:nvPr/>
        </p:nvSpPr>
        <p:spPr>
          <a:xfrm>
            <a:off x="7363528" y="5475307"/>
            <a:ext cx="5162550" cy="461665"/>
          </a:xfrm>
          <a:prstGeom prst="rect">
            <a:avLst/>
          </a:prstGeom>
          <a:noFill/>
        </p:spPr>
        <p:txBody>
          <a:bodyPr wrap="square">
            <a:spAutoFit/>
          </a:bodyPr>
          <a:lstStyle/>
          <a:p>
            <a:pPr algn="ctr"/>
            <a:r>
              <a:rPr lang="en-US" sz="2400" b="1" i="0" dirty="0">
                <a:solidFill>
                  <a:schemeClr val="accent1"/>
                </a:solidFill>
                <a:effectLst/>
                <a:latin typeface="Georgia" panose="02040502050405020303" pitchFamily="18" charset="0"/>
              </a:rPr>
              <a:t>Summary</a:t>
            </a:r>
            <a:endParaRPr lang="ru-RU" sz="2400" b="1" dirty="0">
              <a:solidFill>
                <a:schemeClr val="accent1"/>
              </a:solidFill>
              <a:latin typeface="Georgia" panose="02040502050405020303" pitchFamily="18" charset="0"/>
            </a:endParaRPr>
          </a:p>
        </p:txBody>
      </p:sp>
      <p:sp>
        <p:nvSpPr>
          <p:cNvPr id="18" name="Овал 17">
            <a:extLst>
              <a:ext uri="{FF2B5EF4-FFF2-40B4-BE49-F238E27FC236}">
                <a16:creationId xmlns:a16="http://schemas.microsoft.com/office/drawing/2014/main" id="{C2E3B26B-F691-4B37-83EC-B7A48928590D}"/>
              </a:ext>
            </a:extLst>
          </p:cNvPr>
          <p:cNvSpPr/>
          <p:nvPr/>
        </p:nvSpPr>
        <p:spPr>
          <a:xfrm>
            <a:off x="6756400" y="3163377"/>
            <a:ext cx="381000" cy="3678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9" name="Овал 18">
            <a:extLst>
              <a:ext uri="{FF2B5EF4-FFF2-40B4-BE49-F238E27FC236}">
                <a16:creationId xmlns:a16="http://schemas.microsoft.com/office/drawing/2014/main" id="{AA390C49-2473-4F01-9B5F-74D2EF984A5B}"/>
              </a:ext>
            </a:extLst>
          </p:cNvPr>
          <p:cNvSpPr/>
          <p:nvPr/>
        </p:nvSpPr>
        <p:spPr>
          <a:xfrm>
            <a:off x="8229600" y="3948410"/>
            <a:ext cx="381000" cy="3678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0" name="Овал 19">
            <a:extLst>
              <a:ext uri="{FF2B5EF4-FFF2-40B4-BE49-F238E27FC236}">
                <a16:creationId xmlns:a16="http://schemas.microsoft.com/office/drawing/2014/main" id="{19920C66-7671-4162-ADA0-FA14170C7A19}"/>
              </a:ext>
            </a:extLst>
          </p:cNvPr>
          <p:cNvSpPr/>
          <p:nvPr/>
        </p:nvSpPr>
        <p:spPr>
          <a:xfrm>
            <a:off x="9302750" y="4743148"/>
            <a:ext cx="381000" cy="3678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6" name="Дуга 25">
            <a:extLst>
              <a:ext uri="{FF2B5EF4-FFF2-40B4-BE49-F238E27FC236}">
                <a16:creationId xmlns:a16="http://schemas.microsoft.com/office/drawing/2014/main" id="{AF2164A1-BFC1-49D8-BAF2-DB9A3B7CC765}"/>
              </a:ext>
            </a:extLst>
          </p:cNvPr>
          <p:cNvSpPr/>
          <p:nvPr/>
        </p:nvSpPr>
        <p:spPr>
          <a:xfrm>
            <a:off x="4495804" y="2327033"/>
            <a:ext cx="2372356" cy="1947256"/>
          </a:xfrm>
          <a:prstGeom prst="arc">
            <a:avLst>
              <a:gd name="adj1" fmla="val 15216414"/>
              <a:gd name="adj2" fmla="val 21233719"/>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ru-RU" dirty="0"/>
          </a:p>
        </p:txBody>
      </p:sp>
      <p:sp>
        <p:nvSpPr>
          <p:cNvPr id="27" name="Дуга 26">
            <a:extLst>
              <a:ext uri="{FF2B5EF4-FFF2-40B4-BE49-F238E27FC236}">
                <a16:creationId xmlns:a16="http://schemas.microsoft.com/office/drawing/2014/main" id="{449F4815-6D80-48E1-BFE3-D8E2CDA5D15D}"/>
              </a:ext>
            </a:extLst>
          </p:cNvPr>
          <p:cNvSpPr/>
          <p:nvPr/>
        </p:nvSpPr>
        <p:spPr>
          <a:xfrm>
            <a:off x="6194428" y="3277459"/>
            <a:ext cx="2263776" cy="2376787"/>
          </a:xfrm>
          <a:prstGeom prst="arc">
            <a:avLst>
              <a:gd name="adj1" fmla="val 15216414"/>
              <a:gd name="adj2" fmla="val 21233719"/>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ru-RU" dirty="0"/>
          </a:p>
        </p:txBody>
      </p:sp>
      <p:sp>
        <p:nvSpPr>
          <p:cNvPr id="28" name="Дуга 27">
            <a:extLst>
              <a:ext uri="{FF2B5EF4-FFF2-40B4-BE49-F238E27FC236}">
                <a16:creationId xmlns:a16="http://schemas.microsoft.com/office/drawing/2014/main" id="{57FEB46B-639C-4056-96FB-F66A96459685}"/>
              </a:ext>
            </a:extLst>
          </p:cNvPr>
          <p:cNvSpPr/>
          <p:nvPr/>
        </p:nvSpPr>
        <p:spPr>
          <a:xfrm>
            <a:off x="7616193" y="4054020"/>
            <a:ext cx="1877057" cy="1484137"/>
          </a:xfrm>
          <a:prstGeom prst="arc">
            <a:avLst>
              <a:gd name="adj1" fmla="val 15216414"/>
              <a:gd name="adj2" fmla="val 21233719"/>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ru-RU" dirty="0"/>
          </a:p>
        </p:txBody>
      </p:sp>
      <p:sp>
        <p:nvSpPr>
          <p:cNvPr id="29" name="TextBox 28">
            <a:extLst>
              <a:ext uri="{FF2B5EF4-FFF2-40B4-BE49-F238E27FC236}">
                <a16:creationId xmlns:a16="http://schemas.microsoft.com/office/drawing/2014/main" id="{093EB899-D8DA-47B7-93A0-D57E237E3303}"/>
              </a:ext>
            </a:extLst>
          </p:cNvPr>
          <p:cNvSpPr txBox="1"/>
          <p:nvPr/>
        </p:nvSpPr>
        <p:spPr>
          <a:xfrm>
            <a:off x="6498213" y="4711420"/>
            <a:ext cx="3404236" cy="461665"/>
          </a:xfrm>
          <a:prstGeom prst="rect">
            <a:avLst/>
          </a:prstGeom>
          <a:noFill/>
        </p:spPr>
        <p:txBody>
          <a:bodyPr wrap="square">
            <a:spAutoFit/>
          </a:bodyPr>
          <a:lstStyle/>
          <a:p>
            <a:pPr algn="ctr"/>
            <a:r>
              <a:rPr lang="en-US" sz="2400" b="1" dirty="0">
                <a:solidFill>
                  <a:schemeClr val="accent1"/>
                </a:solidFill>
                <a:latin typeface="Georgia" panose="02040502050405020303" pitchFamily="18" charset="0"/>
              </a:rPr>
              <a:t>Upgrade plan</a:t>
            </a:r>
            <a:endParaRPr lang="ru-RU" sz="2400" b="1" dirty="0">
              <a:solidFill>
                <a:schemeClr val="accent1"/>
              </a:solidFill>
              <a:latin typeface="Georgia" panose="02040502050405020303" pitchFamily="18" charset="0"/>
            </a:endParaRPr>
          </a:p>
        </p:txBody>
      </p:sp>
      <p:sp>
        <p:nvSpPr>
          <p:cNvPr id="31" name="Овал 30">
            <a:extLst>
              <a:ext uri="{FF2B5EF4-FFF2-40B4-BE49-F238E27FC236}">
                <a16:creationId xmlns:a16="http://schemas.microsoft.com/office/drawing/2014/main" id="{0660A9B7-8739-4EDB-976D-BFAB13EA22A1}"/>
              </a:ext>
            </a:extLst>
          </p:cNvPr>
          <p:cNvSpPr/>
          <p:nvPr/>
        </p:nvSpPr>
        <p:spPr>
          <a:xfrm>
            <a:off x="10972800" y="5538157"/>
            <a:ext cx="381000" cy="3678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32" name="Дуга 31">
            <a:extLst>
              <a:ext uri="{FF2B5EF4-FFF2-40B4-BE49-F238E27FC236}">
                <a16:creationId xmlns:a16="http://schemas.microsoft.com/office/drawing/2014/main" id="{03CA4ABF-A55E-43AE-B3A3-A69DBBBC0B8C}"/>
              </a:ext>
            </a:extLst>
          </p:cNvPr>
          <p:cNvSpPr/>
          <p:nvPr/>
        </p:nvSpPr>
        <p:spPr>
          <a:xfrm>
            <a:off x="8615898" y="4927059"/>
            <a:ext cx="2514600" cy="1534160"/>
          </a:xfrm>
          <a:prstGeom prst="arc">
            <a:avLst>
              <a:gd name="adj1" fmla="val 15216414"/>
              <a:gd name="adj2" fmla="val 21233719"/>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ru-RU" dirty="0"/>
          </a:p>
        </p:txBody>
      </p:sp>
      <p:sp>
        <p:nvSpPr>
          <p:cNvPr id="22" name="TextBox 21">
            <a:extLst>
              <a:ext uri="{FF2B5EF4-FFF2-40B4-BE49-F238E27FC236}">
                <a16:creationId xmlns:a16="http://schemas.microsoft.com/office/drawing/2014/main" id="{6EEF2E63-43B8-402C-98D5-F19BFA28390C}"/>
              </a:ext>
            </a:extLst>
          </p:cNvPr>
          <p:cNvSpPr txBox="1"/>
          <p:nvPr/>
        </p:nvSpPr>
        <p:spPr>
          <a:xfrm>
            <a:off x="1572591" y="1182618"/>
            <a:ext cx="7891931" cy="646331"/>
          </a:xfrm>
          <a:prstGeom prst="rect">
            <a:avLst/>
          </a:prstGeom>
          <a:noFill/>
        </p:spPr>
        <p:txBody>
          <a:bodyPr wrap="square">
            <a:spAutoFit/>
          </a:bodyPr>
          <a:lstStyle/>
          <a:p>
            <a:pPr algn="ctr"/>
            <a:r>
              <a:rPr lang="en-US" sz="3600" b="1" dirty="0">
                <a:solidFill>
                  <a:schemeClr val="accent1"/>
                </a:solidFill>
                <a:latin typeface="Georgia" panose="02040502050405020303" pitchFamily="18" charset="0"/>
              </a:rPr>
              <a:t>Discuss BM@N run 2022-2023</a:t>
            </a:r>
            <a:endParaRPr lang="ru-RU" sz="3600" b="1" dirty="0">
              <a:solidFill>
                <a:schemeClr val="accent1"/>
              </a:solidFill>
              <a:latin typeface="Georgia" panose="02040502050405020303" pitchFamily="18" charset="0"/>
            </a:endParaRPr>
          </a:p>
        </p:txBody>
      </p:sp>
    </p:spTree>
    <p:extLst>
      <p:ext uri="{BB962C8B-B14F-4D97-AF65-F5344CB8AC3E}">
        <p14:creationId xmlns:p14="http://schemas.microsoft.com/office/powerpoint/2010/main" val="65467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5A437A50-8B30-4C28-AD75-87AE9648AB3C}"/>
              </a:ext>
            </a:extLst>
          </p:cNvPr>
          <p:cNvPicPr>
            <a:picLocks noChangeAspect="1"/>
          </p:cNvPicPr>
          <p:nvPr/>
        </p:nvPicPr>
        <p:blipFill>
          <a:blip r:embed="rId2" cstate="print"/>
          <a:stretch>
            <a:fillRect/>
          </a:stretch>
        </p:blipFill>
        <p:spPr>
          <a:xfrm>
            <a:off x="0" y="5486400"/>
            <a:ext cx="1798393" cy="1371600"/>
          </a:xfrm>
          <a:prstGeom prst="rect">
            <a:avLst/>
          </a:prstGeom>
        </p:spPr>
      </p:pic>
      <p:pic>
        <p:nvPicPr>
          <p:cNvPr id="1026" name="Picture 2" descr="Event (ивент)-менеджер — кто это, его обязанности, как им стать">
            <a:extLst>
              <a:ext uri="{FF2B5EF4-FFF2-40B4-BE49-F238E27FC236}">
                <a16:creationId xmlns:a16="http://schemas.microsoft.com/office/drawing/2014/main" id="{92EF376B-F46D-4A90-A94F-6C765ACC39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52" t="2154" r="7163" b="8686"/>
          <a:stretch/>
        </p:blipFill>
        <p:spPr bwMode="auto">
          <a:xfrm>
            <a:off x="8366759" y="4607560"/>
            <a:ext cx="3545841" cy="225044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255DACA3-CBFB-4ED4-8D0C-DD7E7681083D}"/>
              </a:ext>
            </a:extLst>
          </p:cNvPr>
          <p:cNvPicPr>
            <a:picLocks noChangeAspect="1"/>
          </p:cNvPicPr>
          <p:nvPr/>
        </p:nvPicPr>
        <p:blipFill>
          <a:blip r:embed="rId4">
            <a:alphaModFix amt="20000"/>
            <a:lum bright="70000" contrast="-70000"/>
            <a:extLst>
              <a:ext uri="{28A0092B-C50C-407E-A947-70E740481C1C}">
                <a14:useLocalDpi xmlns:a14="http://schemas.microsoft.com/office/drawing/2010/main" val="0"/>
              </a:ext>
            </a:extLst>
          </a:blip>
          <a:stretch>
            <a:fillRect/>
          </a:stretch>
        </p:blipFill>
        <p:spPr>
          <a:xfrm>
            <a:off x="-13549" y="0"/>
            <a:ext cx="12192000" cy="6858000"/>
          </a:xfrm>
          <a:prstGeom prst="rect">
            <a:avLst/>
          </a:prstGeom>
        </p:spPr>
      </p:pic>
      <p:pic>
        <p:nvPicPr>
          <p:cNvPr id="5" name="Рисунок 4">
            <a:extLst>
              <a:ext uri="{FF2B5EF4-FFF2-40B4-BE49-F238E27FC236}">
                <a16:creationId xmlns:a16="http://schemas.microsoft.com/office/drawing/2014/main" id="{2C95980A-A111-4A93-BF9D-A9A1CFC782BB}"/>
              </a:ext>
            </a:extLst>
          </p:cNvPr>
          <p:cNvPicPr>
            <a:picLocks noChangeAspect="1"/>
          </p:cNvPicPr>
          <p:nvPr/>
        </p:nvPicPr>
        <p:blipFill>
          <a:blip r:embed="rId5" cstate="print"/>
          <a:stretch>
            <a:fillRect/>
          </a:stretch>
        </p:blipFill>
        <p:spPr>
          <a:xfrm>
            <a:off x="59960" y="74950"/>
            <a:ext cx="1157666" cy="996472"/>
          </a:xfrm>
          <a:prstGeom prst="rect">
            <a:avLst/>
          </a:prstGeom>
        </p:spPr>
      </p:pic>
      <p:pic>
        <p:nvPicPr>
          <p:cNvPr id="6" name="Рисунок 5">
            <a:extLst>
              <a:ext uri="{FF2B5EF4-FFF2-40B4-BE49-F238E27FC236}">
                <a16:creationId xmlns:a16="http://schemas.microsoft.com/office/drawing/2014/main" id="{76FFDE31-5CF2-44FE-8809-C8992D0AECBA}"/>
              </a:ext>
            </a:extLst>
          </p:cNvPr>
          <p:cNvPicPr>
            <a:picLocks noChangeAspect="1"/>
          </p:cNvPicPr>
          <p:nvPr/>
        </p:nvPicPr>
        <p:blipFill>
          <a:blip r:embed="rId6" cstate="print"/>
          <a:stretch>
            <a:fillRect/>
          </a:stretch>
        </p:blipFill>
        <p:spPr>
          <a:xfrm>
            <a:off x="10787687" y="74950"/>
            <a:ext cx="1344353" cy="996472"/>
          </a:xfrm>
          <a:prstGeom prst="rect">
            <a:avLst/>
          </a:prstGeom>
        </p:spPr>
      </p:pic>
      <p:sp>
        <p:nvSpPr>
          <p:cNvPr id="7" name="TextBox 6">
            <a:extLst>
              <a:ext uri="{FF2B5EF4-FFF2-40B4-BE49-F238E27FC236}">
                <a16:creationId xmlns:a16="http://schemas.microsoft.com/office/drawing/2014/main" id="{0535D658-8C7B-4C6A-BF75-1EE8A704BD78}"/>
              </a:ext>
            </a:extLst>
          </p:cNvPr>
          <p:cNvSpPr txBox="1"/>
          <p:nvPr/>
        </p:nvSpPr>
        <p:spPr>
          <a:xfrm>
            <a:off x="2052906" y="6231135"/>
            <a:ext cx="6625782" cy="307777"/>
          </a:xfrm>
          <a:prstGeom prst="rect">
            <a:avLst/>
          </a:prstGeom>
          <a:noFill/>
        </p:spPr>
        <p:txBody>
          <a:bodyPr wrap="square">
            <a:spAutoFit/>
          </a:bodyPr>
          <a:lstStyle/>
          <a:p>
            <a:pPr algn="l"/>
            <a:r>
              <a:rPr lang="en-US" sz="1400" i="0" dirty="0">
                <a:solidFill>
                  <a:srgbClr val="CB6D04"/>
                </a:solidFill>
                <a:effectLst/>
                <a:latin typeface="Roboto Light" panose="020B0604020202020204" pitchFamily="2" charset="0"/>
              </a:rPr>
              <a:t> 10th Collaboration Meeting of the BM@N Experiment at the NICA Facility </a:t>
            </a:r>
          </a:p>
        </p:txBody>
      </p:sp>
      <p:sp>
        <p:nvSpPr>
          <p:cNvPr id="2" name="Номер слайда 1">
            <a:extLst>
              <a:ext uri="{FF2B5EF4-FFF2-40B4-BE49-F238E27FC236}">
                <a16:creationId xmlns:a16="http://schemas.microsoft.com/office/drawing/2014/main" id="{61F9E8E0-2CC1-4719-9549-A29607C27E8F}"/>
              </a:ext>
            </a:extLst>
          </p:cNvPr>
          <p:cNvSpPr>
            <a:spLocks noGrp="1"/>
          </p:cNvSpPr>
          <p:nvPr>
            <p:ph type="sldNum" sz="quarter" idx="12"/>
          </p:nvPr>
        </p:nvSpPr>
        <p:spPr/>
        <p:txBody>
          <a:bodyPr/>
          <a:lstStyle/>
          <a:p>
            <a:fld id="{C7B426E3-97F4-4C5E-8A99-0D7A7E777396}" type="slidenum">
              <a:rPr lang="ru-RU" smtClean="0"/>
              <a:pPr/>
              <a:t>3</a:t>
            </a:fld>
            <a:endParaRPr lang="ru-RU"/>
          </a:p>
        </p:txBody>
      </p:sp>
      <p:sp>
        <p:nvSpPr>
          <p:cNvPr id="14" name="TextBox 13">
            <a:extLst>
              <a:ext uri="{FF2B5EF4-FFF2-40B4-BE49-F238E27FC236}">
                <a16:creationId xmlns:a16="http://schemas.microsoft.com/office/drawing/2014/main" id="{EB059671-0603-410E-99D1-326F7F012DB9}"/>
              </a:ext>
            </a:extLst>
          </p:cNvPr>
          <p:cNvSpPr txBox="1"/>
          <p:nvPr/>
        </p:nvSpPr>
        <p:spPr>
          <a:xfrm>
            <a:off x="773432" y="392787"/>
            <a:ext cx="10458450" cy="646331"/>
          </a:xfrm>
          <a:prstGeom prst="rect">
            <a:avLst/>
          </a:prstGeom>
          <a:noFill/>
        </p:spPr>
        <p:txBody>
          <a:bodyPr wrap="square">
            <a:spAutoFit/>
          </a:bodyPr>
          <a:lstStyle/>
          <a:p>
            <a:pPr algn="ctr"/>
            <a:r>
              <a:rPr lang="en-US" sz="3600" b="1" dirty="0">
                <a:solidFill>
                  <a:schemeClr val="accent1"/>
                </a:solidFill>
                <a:latin typeface="Georgia" panose="02040502050405020303" pitchFamily="18" charset="0"/>
              </a:rPr>
              <a:t>Requirements for trigger system</a:t>
            </a:r>
            <a:endParaRPr lang="ru-RU" sz="3600" b="1" dirty="0">
              <a:solidFill>
                <a:schemeClr val="accent1"/>
              </a:solidFill>
              <a:latin typeface="Georgia" panose="02040502050405020303" pitchFamily="18" charset="0"/>
            </a:endParaRPr>
          </a:p>
        </p:txBody>
      </p:sp>
      <p:sp>
        <p:nvSpPr>
          <p:cNvPr id="13" name="TextBox 12">
            <a:extLst>
              <a:ext uri="{FF2B5EF4-FFF2-40B4-BE49-F238E27FC236}">
                <a16:creationId xmlns:a16="http://schemas.microsoft.com/office/drawing/2014/main" id="{58B05614-35E8-4A76-8BD3-DB6FA5516A45}"/>
              </a:ext>
            </a:extLst>
          </p:cNvPr>
          <p:cNvSpPr txBox="1"/>
          <p:nvPr/>
        </p:nvSpPr>
        <p:spPr>
          <a:xfrm>
            <a:off x="2682495" y="1524252"/>
            <a:ext cx="9284914" cy="3729611"/>
          </a:xfrm>
          <a:prstGeom prst="rect">
            <a:avLst/>
          </a:prstGeom>
          <a:noFill/>
        </p:spPr>
        <p:txBody>
          <a:bodyPr wrap="none" rtlCol="0">
            <a:spAutoFit/>
          </a:bodyPr>
          <a:lstStyle/>
          <a:p>
            <a:pPr marL="285750" indent="-285750">
              <a:lnSpc>
                <a:spcPct val="150000"/>
              </a:lnSpc>
              <a:buFont typeface="Wingdings" panose="05000000000000000000" pitchFamily="2" charset="2"/>
              <a:buChar char="ü"/>
            </a:pPr>
            <a:r>
              <a:rPr lang="en-US" sz="2000" b="1" dirty="0">
                <a:solidFill>
                  <a:srgbClr val="C00000"/>
                </a:solidFill>
                <a:latin typeface="Georgia" panose="02040502050405020303" pitchFamily="18" charset="0"/>
              </a:rPr>
              <a:t>Minimum materials</a:t>
            </a:r>
          </a:p>
          <a:p>
            <a:pPr marL="285750" indent="-285750">
              <a:lnSpc>
                <a:spcPct val="150000"/>
              </a:lnSpc>
              <a:buFont typeface="Wingdings" panose="05000000000000000000" pitchFamily="2" charset="2"/>
              <a:buChar char="ü"/>
            </a:pPr>
            <a:r>
              <a:rPr lang="en-US" sz="2000" b="1" dirty="0">
                <a:solidFill>
                  <a:srgbClr val="C00000"/>
                </a:solidFill>
                <a:latin typeface="Georgia" panose="02040502050405020303" pitchFamily="18" charset="0"/>
              </a:rPr>
              <a:t>Minimum background</a:t>
            </a:r>
          </a:p>
          <a:p>
            <a:pPr marL="285750" indent="-285750">
              <a:lnSpc>
                <a:spcPct val="150000"/>
              </a:lnSpc>
              <a:buFont typeface="Wingdings" panose="05000000000000000000" pitchFamily="2" charset="2"/>
              <a:buChar char="ü"/>
            </a:pPr>
            <a:r>
              <a:rPr lang="en-US" sz="2000" b="1" dirty="0">
                <a:solidFill>
                  <a:srgbClr val="C00000"/>
                </a:solidFill>
                <a:latin typeface="Georgia" panose="02040502050405020303" pitchFamily="18" charset="0"/>
              </a:rPr>
              <a:t>Minimum delay and jitter</a:t>
            </a:r>
          </a:p>
          <a:p>
            <a:pPr marL="285750" indent="-285750">
              <a:lnSpc>
                <a:spcPct val="150000"/>
              </a:lnSpc>
              <a:buFont typeface="Wingdings" panose="05000000000000000000" pitchFamily="2" charset="2"/>
              <a:buChar char="ü"/>
            </a:pPr>
            <a:r>
              <a:rPr lang="en-US" sz="2000" b="1" dirty="0">
                <a:solidFill>
                  <a:srgbClr val="C00000"/>
                </a:solidFill>
                <a:latin typeface="Georgia" panose="02040502050405020303" pitchFamily="18" charset="0"/>
              </a:rPr>
              <a:t>Trigger processing time &lt;100ns</a:t>
            </a:r>
          </a:p>
          <a:p>
            <a:pPr marL="285750" indent="-285750">
              <a:lnSpc>
                <a:spcPct val="150000"/>
              </a:lnSpc>
              <a:buFont typeface="Wingdings" panose="05000000000000000000" pitchFamily="2" charset="2"/>
              <a:buChar char="ü"/>
            </a:pPr>
            <a:r>
              <a:rPr lang="en-US" sz="2000" b="1" dirty="0">
                <a:solidFill>
                  <a:srgbClr val="C00000"/>
                </a:solidFill>
                <a:latin typeface="Georgia" panose="02040502050405020303" pitchFamily="18" charset="0"/>
              </a:rPr>
              <a:t>High efficiency for selection of nucleus-nucleus collisions in target </a:t>
            </a:r>
          </a:p>
          <a:p>
            <a:pPr marL="285750" indent="-285750">
              <a:lnSpc>
                <a:spcPct val="150000"/>
              </a:lnSpc>
              <a:buFont typeface="Wingdings" panose="05000000000000000000" pitchFamily="2" charset="2"/>
              <a:buChar char="ü"/>
            </a:pPr>
            <a:r>
              <a:rPr lang="en-US" sz="2000" b="1" dirty="0">
                <a:solidFill>
                  <a:srgbClr val="C00000"/>
                </a:solidFill>
                <a:latin typeface="Georgia" panose="02040502050405020303" pitchFamily="18" charset="0"/>
              </a:rPr>
              <a:t>Monitoring of beam conditions</a:t>
            </a:r>
          </a:p>
          <a:p>
            <a:pPr marL="285750" indent="-285750">
              <a:lnSpc>
                <a:spcPct val="150000"/>
              </a:lnSpc>
              <a:buFont typeface="Wingdings" panose="05000000000000000000" pitchFamily="2" charset="2"/>
              <a:buChar char="ü"/>
            </a:pPr>
            <a:r>
              <a:rPr lang="en-US" sz="2000" b="1" dirty="0">
                <a:solidFill>
                  <a:srgbClr val="C00000"/>
                </a:solidFill>
                <a:latin typeface="Georgia" panose="02040502050405020303" pitchFamily="18" charset="0"/>
              </a:rPr>
              <a:t>GUI for control of the trigger and detector parameters</a:t>
            </a:r>
          </a:p>
          <a:p>
            <a:pPr marL="285750" indent="-285750">
              <a:lnSpc>
                <a:spcPct val="150000"/>
              </a:lnSpc>
              <a:buFont typeface="Wingdings" panose="05000000000000000000" pitchFamily="2" charset="2"/>
              <a:buChar char="ü"/>
            </a:pPr>
            <a:r>
              <a:rPr lang="en-US" sz="2000" b="1" dirty="0">
                <a:solidFill>
                  <a:srgbClr val="C00000"/>
                </a:solidFill>
                <a:latin typeface="Georgia" panose="02040502050405020303" pitchFamily="18" charset="0"/>
              </a:rPr>
              <a:t>Compatibility with the DAQ system</a:t>
            </a:r>
          </a:p>
        </p:txBody>
      </p:sp>
    </p:spTree>
    <p:extLst>
      <p:ext uri="{BB962C8B-B14F-4D97-AF65-F5344CB8AC3E}">
        <p14:creationId xmlns:p14="http://schemas.microsoft.com/office/powerpoint/2010/main" val="1084947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55DACA3-CBFB-4ED4-8D0C-DD7E7681083D}"/>
              </a:ext>
            </a:extLst>
          </p:cNvPr>
          <p:cNvPicPr>
            <a:picLocks noChangeAspect="1"/>
          </p:cNvPicPr>
          <p:nvPr/>
        </p:nvPicPr>
        <p:blipFill>
          <a:blip r:embed="rId2">
            <a:alphaModFix amt="20000"/>
            <a:lum bright="70000" contrast="-70000"/>
            <a:extLst>
              <a:ext uri="{28A0092B-C50C-407E-A947-70E740481C1C}">
                <a14:useLocalDpi xmlns:a14="http://schemas.microsoft.com/office/drawing/2010/main" val="0"/>
              </a:ext>
            </a:extLst>
          </a:blip>
          <a:stretch>
            <a:fillRect/>
          </a:stretch>
        </p:blipFill>
        <p:spPr>
          <a:xfrm>
            <a:off x="0" y="-23483"/>
            <a:ext cx="12192000" cy="6858000"/>
          </a:xfrm>
          <a:prstGeom prst="rect">
            <a:avLst/>
          </a:prstGeom>
        </p:spPr>
      </p:pic>
      <p:pic>
        <p:nvPicPr>
          <p:cNvPr id="5" name="Рисунок 4">
            <a:extLst>
              <a:ext uri="{FF2B5EF4-FFF2-40B4-BE49-F238E27FC236}">
                <a16:creationId xmlns:a16="http://schemas.microsoft.com/office/drawing/2014/main" id="{2C95980A-A111-4A93-BF9D-A9A1CFC782BB}"/>
              </a:ext>
            </a:extLst>
          </p:cNvPr>
          <p:cNvPicPr>
            <a:picLocks noChangeAspect="1"/>
          </p:cNvPicPr>
          <p:nvPr/>
        </p:nvPicPr>
        <p:blipFill>
          <a:blip r:embed="rId3" cstate="print"/>
          <a:stretch>
            <a:fillRect/>
          </a:stretch>
        </p:blipFill>
        <p:spPr>
          <a:xfrm>
            <a:off x="59960" y="74950"/>
            <a:ext cx="1157666" cy="996472"/>
          </a:xfrm>
          <a:prstGeom prst="rect">
            <a:avLst/>
          </a:prstGeom>
        </p:spPr>
      </p:pic>
      <p:pic>
        <p:nvPicPr>
          <p:cNvPr id="6" name="Рисунок 5">
            <a:extLst>
              <a:ext uri="{FF2B5EF4-FFF2-40B4-BE49-F238E27FC236}">
                <a16:creationId xmlns:a16="http://schemas.microsoft.com/office/drawing/2014/main" id="{76FFDE31-5CF2-44FE-8809-C8992D0AECBA}"/>
              </a:ext>
            </a:extLst>
          </p:cNvPr>
          <p:cNvPicPr>
            <a:picLocks noChangeAspect="1"/>
          </p:cNvPicPr>
          <p:nvPr/>
        </p:nvPicPr>
        <p:blipFill>
          <a:blip r:embed="rId4" cstate="print"/>
          <a:stretch>
            <a:fillRect/>
          </a:stretch>
        </p:blipFill>
        <p:spPr>
          <a:xfrm>
            <a:off x="10787687" y="74950"/>
            <a:ext cx="1344353" cy="996472"/>
          </a:xfrm>
          <a:prstGeom prst="rect">
            <a:avLst/>
          </a:prstGeom>
        </p:spPr>
      </p:pic>
      <p:sp>
        <p:nvSpPr>
          <p:cNvPr id="7" name="TextBox 6">
            <a:extLst>
              <a:ext uri="{FF2B5EF4-FFF2-40B4-BE49-F238E27FC236}">
                <a16:creationId xmlns:a16="http://schemas.microsoft.com/office/drawing/2014/main" id="{0535D658-8C7B-4C6A-BF75-1EE8A704BD78}"/>
              </a:ext>
            </a:extLst>
          </p:cNvPr>
          <p:cNvSpPr txBox="1"/>
          <p:nvPr/>
        </p:nvSpPr>
        <p:spPr>
          <a:xfrm>
            <a:off x="2811696" y="6376056"/>
            <a:ext cx="6957946" cy="307777"/>
          </a:xfrm>
          <a:prstGeom prst="rect">
            <a:avLst/>
          </a:prstGeom>
          <a:noFill/>
        </p:spPr>
        <p:txBody>
          <a:bodyPr wrap="square">
            <a:spAutoFit/>
          </a:bodyPr>
          <a:lstStyle/>
          <a:p>
            <a:pPr algn="l"/>
            <a:r>
              <a:rPr lang="en-US" sz="1400" b="1" i="0" dirty="0">
                <a:solidFill>
                  <a:srgbClr val="CB6D04"/>
                </a:solidFill>
                <a:effectLst/>
                <a:latin typeface="Roboto Light" panose="020B0604020202020204" pitchFamily="2" charset="0"/>
              </a:rPr>
              <a:t> 10th Collaboration Meeting of the BM@N Experiment at the NICA Facility </a:t>
            </a:r>
          </a:p>
        </p:txBody>
      </p:sp>
      <p:sp>
        <p:nvSpPr>
          <p:cNvPr id="2" name="Номер слайда 1">
            <a:extLst>
              <a:ext uri="{FF2B5EF4-FFF2-40B4-BE49-F238E27FC236}">
                <a16:creationId xmlns:a16="http://schemas.microsoft.com/office/drawing/2014/main" id="{61F9E8E0-2CC1-4719-9549-A29607C27E8F}"/>
              </a:ext>
            </a:extLst>
          </p:cNvPr>
          <p:cNvSpPr>
            <a:spLocks noGrp="1"/>
          </p:cNvSpPr>
          <p:nvPr>
            <p:ph type="sldNum" sz="quarter" idx="12"/>
          </p:nvPr>
        </p:nvSpPr>
        <p:spPr/>
        <p:txBody>
          <a:bodyPr/>
          <a:lstStyle/>
          <a:p>
            <a:fld id="{C7B426E3-97F4-4C5E-8A99-0D7A7E777396}" type="slidenum">
              <a:rPr lang="ru-RU" smtClean="0"/>
              <a:pPr/>
              <a:t>4</a:t>
            </a:fld>
            <a:endParaRPr lang="ru-RU"/>
          </a:p>
        </p:txBody>
      </p:sp>
      <p:pic>
        <p:nvPicPr>
          <p:cNvPr id="8" name="Рисунок 7">
            <a:extLst>
              <a:ext uri="{FF2B5EF4-FFF2-40B4-BE49-F238E27FC236}">
                <a16:creationId xmlns:a16="http://schemas.microsoft.com/office/drawing/2014/main" id="{DF5752B1-1E33-46D4-83DC-7425A5356EB5}"/>
              </a:ext>
            </a:extLst>
          </p:cNvPr>
          <p:cNvPicPr>
            <a:picLocks noChangeAspect="1"/>
          </p:cNvPicPr>
          <p:nvPr/>
        </p:nvPicPr>
        <p:blipFill>
          <a:blip r:embed="rId5"/>
          <a:stretch>
            <a:fillRect/>
          </a:stretch>
        </p:blipFill>
        <p:spPr>
          <a:xfrm>
            <a:off x="5920211" y="1590474"/>
            <a:ext cx="5721361" cy="3491665"/>
          </a:xfrm>
          <a:prstGeom prst="rect">
            <a:avLst/>
          </a:prstGeom>
          <a:ln>
            <a:noFill/>
          </a:ln>
          <a:effectLst>
            <a:softEdge rad="112500"/>
          </a:effectLst>
        </p:spPr>
      </p:pic>
      <p:sp>
        <p:nvSpPr>
          <p:cNvPr id="10" name="TextBox 9">
            <a:extLst>
              <a:ext uri="{FF2B5EF4-FFF2-40B4-BE49-F238E27FC236}">
                <a16:creationId xmlns:a16="http://schemas.microsoft.com/office/drawing/2014/main" id="{25E11CCC-89E8-451C-B549-E97E27C2672A}"/>
              </a:ext>
            </a:extLst>
          </p:cNvPr>
          <p:cNvSpPr txBox="1"/>
          <p:nvPr/>
        </p:nvSpPr>
        <p:spPr>
          <a:xfrm>
            <a:off x="1661910" y="346001"/>
            <a:ext cx="8868180" cy="1200329"/>
          </a:xfrm>
          <a:prstGeom prst="rect">
            <a:avLst/>
          </a:prstGeom>
          <a:noFill/>
        </p:spPr>
        <p:txBody>
          <a:bodyPr wrap="square">
            <a:spAutoFit/>
          </a:bodyPr>
          <a:lstStyle/>
          <a:p>
            <a:pPr algn="ctr"/>
            <a:r>
              <a:rPr lang="en-US" sz="3600" b="1" i="0" dirty="0">
                <a:solidFill>
                  <a:schemeClr val="accent1"/>
                </a:solidFill>
                <a:effectLst/>
                <a:latin typeface="Georgia" panose="02040502050405020303" pitchFamily="18" charset="0"/>
              </a:rPr>
              <a:t>Trigger detector system at BM@N 2022-2023 run</a:t>
            </a:r>
            <a:endParaRPr lang="ru-RU" sz="3600" b="1" dirty="0">
              <a:solidFill>
                <a:schemeClr val="accent1"/>
              </a:solidFill>
              <a:latin typeface="Georgia" panose="02040502050405020303" pitchFamily="18" charset="0"/>
            </a:endParaRPr>
          </a:p>
        </p:txBody>
      </p:sp>
      <p:sp>
        <p:nvSpPr>
          <p:cNvPr id="11" name="TextBox 10">
            <a:extLst>
              <a:ext uri="{FF2B5EF4-FFF2-40B4-BE49-F238E27FC236}">
                <a16:creationId xmlns:a16="http://schemas.microsoft.com/office/drawing/2014/main" id="{EFC553C2-3547-4751-A54B-D12F08E312AD}"/>
              </a:ext>
            </a:extLst>
          </p:cNvPr>
          <p:cNvSpPr txBox="1"/>
          <p:nvPr/>
        </p:nvSpPr>
        <p:spPr>
          <a:xfrm>
            <a:off x="1248019" y="3405517"/>
            <a:ext cx="3424174" cy="424732"/>
          </a:xfrm>
          <a:prstGeom prst="rect">
            <a:avLst/>
          </a:prstGeom>
          <a:noFill/>
        </p:spPr>
        <p:txBody>
          <a:bodyPr wrap="square" lIns="0" rIns="0" rtlCol="0">
            <a:spAutoFit/>
          </a:bodyPr>
          <a:lstStyle/>
          <a:p>
            <a:pPr>
              <a:lnSpc>
                <a:spcPct val="120000"/>
              </a:lnSpc>
            </a:pPr>
            <a:r>
              <a:rPr lang="ru-RU" b="1" dirty="0">
                <a:solidFill>
                  <a:schemeClr val="tx1">
                    <a:alpha val="70000"/>
                  </a:schemeClr>
                </a:solidFill>
                <a:latin typeface="Georgia" panose="02040502050405020303" pitchFamily="18" charset="0"/>
                <a:ea typeface="Open Sans" charset="0"/>
                <a:cs typeface="Open Sans" charset="0"/>
              </a:rPr>
              <a:t> </a:t>
            </a:r>
            <a:r>
              <a:rPr lang="en-US" b="1" dirty="0">
                <a:solidFill>
                  <a:srgbClr val="C00000">
                    <a:alpha val="70000"/>
                  </a:srgbClr>
                </a:solidFill>
                <a:latin typeface="Georgia" panose="02040502050405020303" pitchFamily="18" charset="0"/>
                <a:ea typeface="Open Sans" charset="0"/>
                <a:cs typeface="Open Sans" charset="0"/>
              </a:rPr>
              <a:t>BD </a:t>
            </a:r>
            <a:r>
              <a:rPr lang="ru-RU" b="1" dirty="0">
                <a:solidFill>
                  <a:srgbClr val="C00000">
                    <a:alpha val="70000"/>
                  </a:srgbClr>
                </a:solidFill>
                <a:latin typeface="Georgia" panose="02040502050405020303" pitchFamily="18" charset="0"/>
                <a:ea typeface="Open Sans" charset="0"/>
                <a:cs typeface="Open Sans" charset="0"/>
              </a:rPr>
              <a:t>(</a:t>
            </a:r>
            <a:r>
              <a:rPr lang="en-US" b="1" dirty="0">
                <a:solidFill>
                  <a:srgbClr val="C00000">
                    <a:alpha val="70000"/>
                  </a:srgbClr>
                </a:solidFill>
                <a:latin typeface="Georgia" panose="02040502050405020303" pitchFamily="18" charset="0"/>
                <a:ea typeface="Open Sans" charset="0"/>
                <a:cs typeface="Open Sans" charset="0"/>
              </a:rPr>
              <a:t>Barrel detector)</a:t>
            </a:r>
          </a:p>
        </p:txBody>
      </p:sp>
      <p:sp>
        <p:nvSpPr>
          <p:cNvPr id="13" name="Oval 6">
            <a:extLst>
              <a:ext uri="{FF2B5EF4-FFF2-40B4-BE49-F238E27FC236}">
                <a16:creationId xmlns:a16="http://schemas.microsoft.com/office/drawing/2014/main" id="{7E5A6BA8-E313-4AE2-9467-7FDC59A7E056}"/>
              </a:ext>
            </a:extLst>
          </p:cNvPr>
          <p:cNvSpPr/>
          <p:nvPr/>
        </p:nvSpPr>
        <p:spPr>
          <a:xfrm>
            <a:off x="871500" y="1655493"/>
            <a:ext cx="213774" cy="245496"/>
          </a:xfrm>
          <a:prstGeom prst="ellipse">
            <a:avLst/>
          </a:prstGeom>
          <a:gradFill flip="none" rotWithShape="1">
            <a:gsLst>
              <a:gs pos="0">
                <a:srgbClr val="000FEB">
                  <a:shade val="30000"/>
                  <a:satMod val="115000"/>
                </a:srgbClr>
              </a:gs>
              <a:gs pos="50000">
                <a:srgbClr val="000FEB">
                  <a:shade val="67500"/>
                  <a:satMod val="115000"/>
                </a:srgbClr>
              </a:gs>
              <a:gs pos="100000">
                <a:srgbClr val="000FEB">
                  <a:shade val="100000"/>
                  <a:satMod val="115000"/>
                </a:srgbClr>
              </a:gs>
            </a:gsLst>
            <a:path path="circle">
              <a:fillToRect l="50000" t="50000" r="50000" b="50000"/>
            </a:path>
            <a:tileRect/>
          </a:gradFill>
          <a:ln>
            <a:solidFill>
              <a:srgbClr val="3CBEB4">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dirty="0">
              <a:solidFill>
                <a:srgbClr val="000FEB"/>
              </a:solidFill>
              <a:latin typeface="Open Sans" charset="0"/>
              <a:ea typeface="Open Sans" charset="0"/>
              <a:cs typeface="Open Sans" charset="0"/>
            </a:endParaRPr>
          </a:p>
        </p:txBody>
      </p:sp>
      <p:sp>
        <p:nvSpPr>
          <p:cNvPr id="14" name="Oval 6">
            <a:extLst>
              <a:ext uri="{FF2B5EF4-FFF2-40B4-BE49-F238E27FC236}">
                <a16:creationId xmlns:a16="http://schemas.microsoft.com/office/drawing/2014/main" id="{B0675107-82B4-4839-8D22-68C90E4C7486}"/>
              </a:ext>
            </a:extLst>
          </p:cNvPr>
          <p:cNvSpPr/>
          <p:nvPr/>
        </p:nvSpPr>
        <p:spPr>
          <a:xfrm>
            <a:off x="831084" y="3161214"/>
            <a:ext cx="213774" cy="244303"/>
          </a:xfrm>
          <a:prstGeom prst="ellipse">
            <a:avLst/>
          </a:prstGeom>
          <a:gradFill flip="none" rotWithShape="1">
            <a:gsLst>
              <a:gs pos="0">
                <a:srgbClr val="A74BEF">
                  <a:shade val="30000"/>
                  <a:satMod val="115000"/>
                </a:srgbClr>
              </a:gs>
              <a:gs pos="50000">
                <a:srgbClr val="A74BEF">
                  <a:shade val="67500"/>
                  <a:satMod val="115000"/>
                </a:srgbClr>
              </a:gs>
              <a:gs pos="100000">
                <a:srgbClr val="A74BEF">
                  <a:shade val="100000"/>
                  <a:satMod val="115000"/>
                </a:srgbClr>
              </a:gs>
            </a:gsLst>
            <a:path path="circle">
              <a:fillToRect l="50000" t="50000" r="50000" b="50000"/>
            </a:path>
            <a:tileRect/>
          </a:gradFill>
          <a:ln>
            <a:solidFill>
              <a:srgbClr val="A74BE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dirty="0">
              <a:solidFill>
                <a:schemeClr val="tx1"/>
              </a:solidFill>
              <a:latin typeface="Open Sans" charset="0"/>
              <a:ea typeface="Open Sans" charset="0"/>
              <a:cs typeface="Open Sans" charset="0"/>
            </a:endParaRPr>
          </a:p>
        </p:txBody>
      </p:sp>
      <p:sp>
        <p:nvSpPr>
          <p:cNvPr id="15" name="TextBox 14">
            <a:extLst>
              <a:ext uri="{FF2B5EF4-FFF2-40B4-BE49-F238E27FC236}">
                <a16:creationId xmlns:a16="http://schemas.microsoft.com/office/drawing/2014/main" id="{F95D008E-246B-40CF-98BD-1F1286058380}"/>
              </a:ext>
            </a:extLst>
          </p:cNvPr>
          <p:cNvSpPr txBox="1"/>
          <p:nvPr/>
        </p:nvSpPr>
        <p:spPr>
          <a:xfrm>
            <a:off x="1248019" y="1924892"/>
            <a:ext cx="3424174" cy="1089529"/>
          </a:xfrm>
          <a:prstGeom prst="rect">
            <a:avLst/>
          </a:prstGeom>
          <a:noFill/>
        </p:spPr>
        <p:txBody>
          <a:bodyPr wrap="square" lIns="0" rIns="0" rtlCol="0">
            <a:spAutoFit/>
          </a:bodyPr>
          <a:lstStyle/>
          <a:p>
            <a:pPr>
              <a:lnSpc>
                <a:spcPct val="120000"/>
              </a:lnSpc>
            </a:pPr>
            <a:r>
              <a:rPr lang="en-US" b="1" dirty="0">
                <a:solidFill>
                  <a:srgbClr val="C00000">
                    <a:alpha val="70000"/>
                  </a:srgbClr>
                </a:solidFill>
                <a:latin typeface="Georgia" panose="02040502050405020303" pitchFamily="18" charset="0"/>
                <a:ea typeface="Open Sans" charset="0"/>
                <a:cs typeface="Open Sans" charset="0"/>
              </a:rPr>
              <a:t>BC1, BC2 </a:t>
            </a:r>
            <a:endParaRPr lang="ru-RU" b="1" dirty="0">
              <a:solidFill>
                <a:srgbClr val="C00000">
                  <a:alpha val="70000"/>
                </a:srgbClr>
              </a:solidFill>
              <a:latin typeface="Georgia" panose="02040502050405020303" pitchFamily="18" charset="0"/>
              <a:ea typeface="Open Sans" charset="0"/>
              <a:cs typeface="Open Sans" charset="0"/>
            </a:endParaRPr>
          </a:p>
          <a:p>
            <a:pPr>
              <a:lnSpc>
                <a:spcPct val="120000"/>
              </a:lnSpc>
            </a:pPr>
            <a:r>
              <a:rPr lang="en-US" b="1" dirty="0">
                <a:solidFill>
                  <a:srgbClr val="C00000">
                    <a:alpha val="70000"/>
                  </a:srgbClr>
                </a:solidFill>
                <a:latin typeface="Georgia" panose="02040502050405020303" pitchFamily="18" charset="0"/>
                <a:ea typeface="Open Sans" charset="0"/>
                <a:cs typeface="Open Sans" charset="0"/>
              </a:rPr>
              <a:t>VC</a:t>
            </a:r>
            <a:r>
              <a:rPr lang="ru-RU" b="1" dirty="0">
                <a:solidFill>
                  <a:srgbClr val="C00000">
                    <a:alpha val="70000"/>
                  </a:srgbClr>
                </a:solidFill>
                <a:latin typeface="Georgia" panose="02040502050405020303" pitchFamily="18" charset="0"/>
                <a:ea typeface="Open Sans" charset="0"/>
                <a:cs typeface="Open Sans" charset="0"/>
              </a:rPr>
              <a:t> (</a:t>
            </a:r>
            <a:r>
              <a:rPr lang="en-US" b="1" dirty="0">
                <a:solidFill>
                  <a:srgbClr val="C00000">
                    <a:alpha val="70000"/>
                  </a:srgbClr>
                </a:solidFill>
                <a:latin typeface="Georgia" panose="02040502050405020303" pitchFamily="18" charset="0"/>
                <a:ea typeface="Open Sans" charset="0"/>
                <a:cs typeface="Open Sans" charset="0"/>
              </a:rPr>
              <a:t>Veto-counter</a:t>
            </a:r>
            <a:r>
              <a:rPr lang="ru-RU" b="1" dirty="0">
                <a:solidFill>
                  <a:srgbClr val="C00000">
                    <a:alpha val="70000"/>
                  </a:srgbClr>
                </a:solidFill>
                <a:latin typeface="Georgia" panose="02040502050405020303" pitchFamily="18" charset="0"/>
                <a:ea typeface="Open Sans" charset="0"/>
                <a:cs typeface="Open Sans" charset="0"/>
              </a:rPr>
              <a:t>)</a:t>
            </a:r>
          </a:p>
          <a:p>
            <a:pPr>
              <a:lnSpc>
                <a:spcPct val="120000"/>
              </a:lnSpc>
            </a:pPr>
            <a:r>
              <a:rPr lang="en-US" b="1" dirty="0">
                <a:solidFill>
                  <a:srgbClr val="C00000">
                    <a:alpha val="70000"/>
                  </a:srgbClr>
                </a:solidFill>
                <a:latin typeface="Georgia" panose="02040502050405020303" pitchFamily="18" charset="0"/>
                <a:ea typeface="Open Sans" charset="0"/>
                <a:cs typeface="Open Sans" charset="0"/>
              </a:rPr>
              <a:t>FD</a:t>
            </a:r>
            <a:r>
              <a:rPr lang="ru-RU" b="1" dirty="0">
                <a:solidFill>
                  <a:srgbClr val="C00000">
                    <a:alpha val="70000"/>
                  </a:srgbClr>
                </a:solidFill>
                <a:latin typeface="Georgia" panose="02040502050405020303" pitchFamily="18" charset="0"/>
                <a:ea typeface="Open Sans" charset="0"/>
                <a:cs typeface="Open Sans" charset="0"/>
              </a:rPr>
              <a:t> (</a:t>
            </a:r>
            <a:r>
              <a:rPr lang="en-US" b="1" dirty="0">
                <a:solidFill>
                  <a:srgbClr val="C00000">
                    <a:alpha val="70000"/>
                  </a:srgbClr>
                </a:solidFill>
                <a:latin typeface="Georgia" panose="02040502050405020303" pitchFamily="18" charset="0"/>
                <a:ea typeface="Open Sans" charset="0"/>
                <a:cs typeface="Open Sans" charset="0"/>
              </a:rPr>
              <a:t>Fragment detector</a:t>
            </a:r>
            <a:r>
              <a:rPr lang="ru-RU" b="1" dirty="0">
                <a:solidFill>
                  <a:srgbClr val="C00000">
                    <a:alpha val="70000"/>
                  </a:srgbClr>
                </a:solidFill>
                <a:latin typeface="Georgia" panose="02040502050405020303" pitchFamily="18" charset="0"/>
                <a:ea typeface="Open Sans" charset="0"/>
                <a:cs typeface="Open Sans" charset="0"/>
              </a:rPr>
              <a:t>)</a:t>
            </a:r>
            <a:endParaRPr lang="en-US" b="1" dirty="0">
              <a:solidFill>
                <a:srgbClr val="C00000">
                  <a:alpha val="70000"/>
                </a:srgbClr>
              </a:solidFill>
              <a:latin typeface="Georgia" panose="02040502050405020303" pitchFamily="18" charset="0"/>
              <a:ea typeface="Open Sans" charset="0"/>
              <a:cs typeface="Open Sans" charset="0"/>
            </a:endParaRPr>
          </a:p>
        </p:txBody>
      </p:sp>
      <p:sp>
        <p:nvSpPr>
          <p:cNvPr id="17" name="TextBox 16">
            <a:extLst>
              <a:ext uri="{FF2B5EF4-FFF2-40B4-BE49-F238E27FC236}">
                <a16:creationId xmlns:a16="http://schemas.microsoft.com/office/drawing/2014/main" id="{9C9F5A23-940F-4008-BC6B-D4A37BEE2F2B}"/>
              </a:ext>
            </a:extLst>
          </p:cNvPr>
          <p:cNvSpPr txBox="1"/>
          <p:nvPr/>
        </p:nvSpPr>
        <p:spPr>
          <a:xfrm>
            <a:off x="898236" y="1541993"/>
            <a:ext cx="2981274" cy="400110"/>
          </a:xfrm>
          <a:prstGeom prst="rect">
            <a:avLst/>
          </a:prstGeom>
          <a:noFill/>
        </p:spPr>
        <p:txBody>
          <a:bodyPr wrap="square">
            <a:spAutoFit/>
          </a:bodyPr>
          <a:lstStyle/>
          <a:p>
            <a:pPr algn="ctr"/>
            <a:r>
              <a:rPr lang="en-US" sz="2000" b="1" i="0" dirty="0">
                <a:solidFill>
                  <a:schemeClr val="accent1"/>
                </a:solidFill>
                <a:effectLst/>
                <a:latin typeface="Georgia" panose="02040502050405020303" pitchFamily="18" charset="0"/>
              </a:rPr>
              <a:t>Beam line detectors</a:t>
            </a:r>
            <a:endParaRPr lang="ru-RU" sz="2000" b="1" dirty="0">
              <a:solidFill>
                <a:schemeClr val="accent1"/>
              </a:solidFill>
              <a:latin typeface="Georgia" panose="02040502050405020303" pitchFamily="18" charset="0"/>
            </a:endParaRPr>
          </a:p>
        </p:txBody>
      </p:sp>
      <p:sp>
        <p:nvSpPr>
          <p:cNvPr id="18" name="TextBox 17">
            <a:extLst>
              <a:ext uri="{FF2B5EF4-FFF2-40B4-BE49-F238E27FC236}">
                <a16:creationId xmlns:a16="http://schemas.microsoft.com/office/drawing/2014/main" id="{AA3017C6-FAB9-4B01-AD9E-61EE0D557D7F}"/>
              </a:ext>
            </a:extLst>
          </p:cNvPr>
          <p:cNvSpPr txBox="1"/>
          <p:nvPr/>
        </p:nvSpPr>
        <p:spPr>
          <a:xfrm>
            <a:off x="978387" y="3054778"/>
            <a:ext cx="3415814" cy="400110"/>
          </a:xfrm>
          <a:prstGeom prst="rect">
            <a:avLst/>
          </a:prstGeom>
          <a:noFill/>
        </p:spPr>
        <p:txBody>
          <a:bodyPr wrap="square">
            <a:spAutoFit/>
          </a:bodyPr>
          <a:lstStyle/>
          <a:p>
            <a:pPr algn="ctr"/>
            <a:r>
              <a:rPr lang="en-US" sz="2000" b="1" i="0" dirty="0">
                <a:solidFill>
                  <a:schemeClr val="accent1"/>
                </a:solidFill>
                <a:effectLst/>
                <a:latin typeface="Georgia" panose="02040502050405020303" pitchFamily="18" charset="0"/>
              </a:rPr>
              <a:t>Target area detector</a:t>
            </a:r>
            <a:endParaRPr lang="ru-RU" sz="2000" b="1" dirty="0">
              <a:solidFill>
                <a:schemeClr val="accent1"/>
              </a:solidFill>
              <a:latin typeface="Georgia" panose="02040502050405020303" pitchFamily="18" charset="0"/>
            </a:endParaRPr>
          </a:p>
        </p:txBody>
      </p:sp>
      <p:pic>
        <p:nvPicPr>
          <p:cNvPr id="16" name="Рисунок 15">
            <a:extLst>
              <a:ext uri="{FF2B5EF4-FFF2-40B4-BE49-F238E27FC236}">
                <a16:creationId xmlns:a16="http://schemas.microsoft.com/office/drawing/2014/main" id="{30A5AAD9-495F-4822-A139-1BA0E1FD6D87}"/>
              </a:ext>
            </a:extLst>
          </p:cNvPr>
          <p:cNvPicPr/>
          <p:nvPr/>
        </p:nvPicPr>
        <p:blipFill rotWithShape="1">
          <a:blip r:embed="rId6">
            <a:extLst>
              <a:ext uri="{28A0092B-C50C-407E-A947-70E740481C1C}">
                <a14:useLocalDpi xmlns:a14="http://schemas.microsoft.com/office/drawing/2010/main" val="0"/>
              </a:ext>
            </a:extLst>
          </a:blip>
          <a:srcRect l="8517" t="10481" r="25801" b="40610"/>
          <a:stretch/>
        </p:blipFill>
        <p:spPr bwMode="auto">
          <a:xfrm>
            <a:off x="684463" y="3837369"/>
            <a:ext cx="5043199" cy="22069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3443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55DACA3-CBFB-4ED4-8D0C-DD7E7681083D}"/>
              </a:ext>
            </a:extLst>
          </p:cNvPr>
          <p:cNvPicPr>
            <a:picLocks noChangeAspect="1"/>
          </p:cNvPicPr>
          <p:nvPr/>
        </p:nvPicPr>
        <p:blipFill>
          <a:blip r:embed="rId3">
            <a:alphaModFix amt="20000"/>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2C95980A-A111-4A93-BF9D-A9A1CFC782BB}"/>
              </a:ext>
            </a:extLst>
          </p:cNvPr>
          <p:cNvPicPr>
            <a:picLocks noChangeAspect="1"/>
          </p:cNvPicPr>
          <p:nvPr/>
        </p:nvPicPr>
        <p:blipFill>
          <a:blip r:embed="rId4" cstate="print"/>
          <a:stretch>
            <a:fillRect/>
          </a:stretch>
        </p:blipFill>
        <p:spPr>
          <a:xfrm>
            <a:off x="59960" y="74950"/>
            <a:ext cx="1157666" cy="996472"/>
          </a:xfrm>
          <a:prstGeom prst="rect">
            <a:avLst/>
          </a:prstGeom>
        </p:spPr>
      </p:pic>
      <p:pic>
        <p:nvPicPr>
          <p:cNvPr id="6" name="Рисунок 5">
            <a:extLst>
              <a:ext uri="{FF2B5EF4-FFF2-40B4-BE49-F238E27FC236}">
                <a16:creationId xmlns:a16="http://schemas.microsoft.com/office/drawing/2014/main" id="{76FFDE31-5CF2-44FE-8809-C8992D0AECBA}"/>
              </a:ext>
            </a:extLst>
          </p:cNvPr>
          <p:cNvPicPr>
            <a:picLocks noChangeAspect="1"/>
          </p:cNvPicPr>
          <p:nvPr/>
        </p:nvPicPr>
        <p:blipFill>
          <a:blip r:embed="rId5" cstate="print"/>
          <a:stretch>
            <a:fillRect/>
          </a:stretch>
        </p:blipFill>
        <p:spPr>
          <a:xfrm>
            <a:off x="10787687" y="74950"/>
            <a:ext cx="1344353" cy="996472"/>
          </a:xfrm>
          <a:prstGeom prst="rect">
            <a:avLst/>
          </a:prstGeom>
        </p:spPr>
      </p:pic>
      <p:sp>
        <p:nvSpPr>
          <p:cNvPr id="7" name="TextBox 6">
            <a:extLst>
              <a:ext uri="{FF2B5EF4-FFF2-40B4-BE49-F238E27FC236}">
                <a16:creationId xmlns:a16="http://schemas.microsoft.com/office/drawing/2014/main" id="{0535D658-8C7B-4C6A-BF75-1EE8A704BD78}"/>
              </a:ext>
            </a:extLst>
          </p:cNvPr>
          <p:cNvSpPr txBox="1"/>
          <p:nvPr/>
        </p:nvSpPr>
        <p:spPr>
          <a:xfrm>
            <a:off x="2464067" y="6483568"/>
            <a:ext cx="7029183" cy="307777"/>
          </a:xfrm>
          <a:prstGeom prst="rect">
            <a:avLst/>
          </a:prstGeom>
          <a:noFill/>
        </p:spPr>
        <p:txBody>
          <a:bodyPr wrap="square">
            <a:spAutoFit/>
          </a:bodyPr>
          <a:lstStyle/>
          <a:p>
            <a:pPr algn="l"/>
            <a:r>
              <a:rPr lang="en-US" sz="1400" i="0" dirty="0">
                <a:solidFill>
                  <a:srgbClr val="CB6D04"/>
                </a:solidFill>
                <a:effectLst/>
                <a:latin typeface="Roboto Light" panose="020B0604020202020204" pitchFamily="2" charset="0"/>
              </a:rPr>
              <a:t> 10th Collaboration Meeting of the BM@N Experiment at the NICA Facility </a:t>
            </a:r>
          </a:p>
        </p:txBody>
      </p:sp>
      <p:sp>
        <p:nvSpPr>
          <p:cNvPr id="2" name="Номер слайда 1">
            <a:extLst>
              <a:ext uri="{FF2B5EF4-FFF2-40B4-BE49-F238E27FC236}">
                <a16:creationId xmlns:a16="http://schemas.microsoft.com/office/drawing/2014/main" id="{61F9E8E0-2CC1-4719-9549-A29607C27E8F}"/>
              </a:ext>
            </a:extLst>
          </p:cNvPr>
          <p:cNvSpPr>
            <a:spLocks noGrp="1"/>
          </p:cNvSpPr>
          <p:nvPr>
            <p:ph type="sldNum" sz="quarter" idx="12"/>
          </p:nvPr>
        </p:nvSpPr>
        <p:spPr/>
        <p:txBody>
          <a:bodyPr/>
          <a:lstStyle/>
          <a:p>
            <a:fld id="{C7B426E3-97F4-4C5E-8A99-0D7A7E777396}" type="slidenum">
              <a:rPr lang="ru-RU" smtClean="0"/>
              <a:pPr/>
              <a:t>5</a:t>
            </a:fld>
            <a:endParaRPr lang="ru-RU"/>
          </a:p>
        </p:txBody>
      </p:sp>
      <p:sp>
        <p:nvSpPr>
          <p:cNvPr id="8" name="TextBox 7">
            <a:extLst>
              <a:ext uri="{FF2B5EF4-FFF2-40B4-BE49-F238E27FC236}">
                <a16:creationId xmlns:a16="http://schemas.microsoft.com/office/drawing/2014/main" id="{8105C38C-522A-42DE-9BF8-E60D5BD10872}"/>
              </a:ext>
            </a:extLst>
          </p:cNvPr>
          <p:cNvSpPr txBox="1"/>
          <p:nvPr/>
        </p:nvSpPr>
        <p:spPr>
          <a:xfrm>
            <a:off x="990601" y="226678"/>
            <a:ext cx="8868180" cy="1200329"/>
          </a:xfrm>
          <a:prstGeom prst="rect">
            <a:avLst/>
          </a:prstGeom>
          <a:noFill/>
        </p:spPr>
        <p:txBody>
          <a:bodyPr wrap="square">
            <a:spAutoFit/>
          </a:bodyPr>
          <a:lstStyle/>
          <a:p>
            <a:pPr algn="ctr"/>
            <a:r>
              <a:rPr lang="en-US" sz="3600" b="1" i="0" dirty="0">
                <a:solidFill>
                  <a:schemeClr val="accent1"/>
                </a:solidFill>
                <a:effectLst/>
                <a:latin typeface="Georgia" panose="02040502050405020303" pitchFamily="18" charset="0"/>
              </a:rPr>
              <a:t>Trigger detector system at BM@N 2022-2023 run</a:t>
            </a:r>
            <a:endParaRPr lang="ru-RU" sz="3600" b="1" dirty="0">
              <a:solidFill>
                <a:schemeClr val="accent1"/>
              </a:solidFill>
              <a:latin typeface="Georgia" panose="02040502050405020303" pitchFamily="18" charset="0"/>
            </a:endParaRPr>
          </a:p>
        </p:txBody>
      </p:sp>
      <p:graphicFrame>
        <p:nvGraphicFramePr>
          <p:cNvPr id="3" name="Объект 2">
            <a:extLst>
              <a:ext uri="{FF2B5EF4-FFF2-40B4-BE49-F238E27FC236}">
                <a16:creationId xmlns:a16="http://schemas.microsoft.com/office/drawing/2014/main" id="{6BC186FA-80FA-4B77-A32F-A625340B9A8A}"/>
              </a:ext>
            </a:extLst>
          </p:cNvPr>
          <p:cNvGraphicFramePr>
            <a:graphicFrameLocks noChangeAspect="1"/>
          </p:cNvGraphicFramePr>
          <p:nvPr>
            <p:extLst>
              <p:ext uri="{D42A27DB-BD31-4B8C-83A1-F6EECF244321}">
                <p14:modId xmlns:p14="http://schemas.microsoft.com/office/powerpoint/2010/main" val="255347428"/>
              </p:ext>
            </p:extLst>
          </p:nvPr>
        </p:nvGraphicFramePr>
        <p:xfrm>
          <a:off x="7100377" y="1071422"/>
          <a:ext cx="4779087" cy="5672522"/>
        </p:xfrm>
        <a:graphic>
          <a:graphicData uri="http://schemas.openxmlformats.org/presentationml/2006/ole">
            <mc:AlternateContent xmlns:mc="http://schemas.openxmlformats.org/markup-compatibility/2006">
              <mc:Choice xmlns:v="urn:schemas-microsoft-com:vml" Requires="v">
                <p:oleObj spid="_x0000_s4132" name="CorelDRAW" r:id="rId6" imgW="4840818" imgH="5745015" progId="CorelDraw.Graphic.20">
                  <p:embed/>
                </p:oleObj>
              </mc:Choice>
              <mc:Fallback>
                <p:oleObj name="CorelDRAW" r:id="rId6" imgW="4840818" imgH="5745015" progId="CorelDraw.Graphic.20">
                  <p:embed/>
                  <p:pic>
                    <p:nvPicPr>
                      <p:cNvPr id="0" name=""/>
                      <p:cNvPicPr/>
                      <p:nvPr/>
                    </p:nvPicPr>
                    <p:blipFill>
                      <a:blip r:embed="rId7"/>
                      <a:stretch>
                        <a:fillRect/>
                      </a:stretch>
                    </p:blipFill>
                    <p:spPr>
                      <a:xfrm>
                        <a:off x="7100377" y="1071422"/>
                        <a:ext cx="4779087" cy="5672522"/>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2F190CF0-3BCF-45DD-AE6A-16A55F3DC23D}"/>
              </a:ext>
            </a:extLst>
          </p:cNvPr>
          <p:cNvSpPr txBox="1"/>
          <p:nvPr/>
        </p:nvSpPr>
        <p:spPr>
          <a:xfrm>
            <a:off x="990601" y="1912695"/>
            <a:ext cx="6138332" cy="388696"/>
          </a:xfrm>
          <a:prstGeom prst="rect">
            <a:avLst/>
          </a:prstGeom>
          <a:noFill/>
        </p:spPr>
        <p:txBody>
          <a:bodyPr wrap="square">
            <a:spAutoFit/>
          </a:bodyPr>
          <a:lstStyle/>
          <a:p>
            <a:pPr marR="179705" algn="ctr">
              <a:lnSpc>
                <a:spcPct val="107000"/>
              </a:lnSpc>
              <a:spcAft>
                <a:spcPts val="800"/>
              </a:spcAft>
            </a:pPr>
            <a:r>
              <a:rPr lang="en-US"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Beam Trigger (BT) = BC1*BC2*VC(veto)</a:t>
            </a:r>
            <a:endParaRPr lang="ru-RU" sz="16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ACA904D-1FE6-42AE-9CAC-242331B2501B}"/>
              </a:ext>
            </a:extLst>
          </p:cNvPr>
          <p:cNvSpPr txBox="1"/>
          <p:nvPr/>
        </p:nvSpPr>
        <p:spPr>
          <a:xfrm>
            <a:off x="990601" y="2898690"/>
            <a:ext cx="6138332" cy="388696"/>
          </a:xfrm>
          <a:prstGeom prst="rect">
            <a:avLst/>
          </a:prstGeom>
          <a:noFill/>
        </p:spPr>
        <p:txBody>
          <a:bodyPr wrap="square">
            <a:spAutoFit/>
          </a:bodyPr>
          <a:lstStyle/>
          <a:p>
            <a:pPr marR="179705" algn="ctr">
              <a:lnSpc>
                <a:spcPct val="107000"/>
              </a:lnSpc>
              <a:spcAft>
                <a:spcPts val="800"/>
              </a:spcAft>
            </a:pPr>
            <a:r>
              <a:rPr lang="en-US"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MBT</a:t>
            </a:r>
            <a:r>
              <a:rPr lang="ru-RU"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 = </a:t>
            </a:r>
            <a:r>
              <a:rPr lang="en-US"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BT</a:t>
            </a:r>
            <a:r>
              <a:rPr lang="ru-RU"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 </a:t>
            </a:r>
            <a:r>
              <a:rPr lang="en-US"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FD</a:t>
            </a:r>
            <a:r>
              <a:rPr lang="ru-RU"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a:t>
            </a:r>
            <a:r>
              <a:rPr lang="en-US"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veto</a:t>
            </a:r>
            <a:r>
              <a:rPr lang="ru-RU"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a:t>
            </a:r>
            <a:endParaRPr lang="ru-RU" sz="16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4558C85-9023-4FC6-A871-637B2926ED23}"/>
              </a:ext>
            </a:extLst>
          </p:cNvPr>
          <p:cNvSpPr txBox="1"/>
          <p:nvPr/>
        </p:nvSpPr>
        <p:spPr>
          <a:xfrm>
            <a:off x="1096409" y="4006860"/>
            <a:ext cx="6138332" cy="388696"/>
          </a:xfrm>
          <a:prstGeom prst="rect">
            <a:avLst/>
          </a:prstGeom>
          <a:noFill/>
        </p:spPr>
        <p:txBody>
          <a:bodyPr wrap="square">
            <a:spAutoFit/>
          </a:bodyPr>
          <a:lstStyle/>
          <a:p>
            <a:pPr marR="179705" algn="ctr">
              <a:lnSpc>
                <a:spcPct val="107000"/>
              </a:lnSpc>
              <a:spcAft>
                <a:spcPts val="800"/>
              </a:spcAft>
            </a:pPr>
            <a:r>
              <a:rPr lang="en-US"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CCT2</a:t>
            </a:r>
            <a:r>
              <a:rPr lang="ru-RU"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 = </a:t>
            </a:r>
            <a:r>
              <a:rPr lang="en-US"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MBT</a:t>
            </a:r>
            <a:r>
              <a:rPr lang="ru-RU"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a:t>
            </a:r>
            <a:r>
              <a:rPr lang="en-US"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BD</a:t>
            </a:r>
            <a:r>
              <a:rPr lang="ru-RU"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(&gt;</a:t>
            </a:r>
            <a:r>
              <a:rPr lang="en-US" sz="1800" b="1" i="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N</a:t>
            </a:r>
            <a:r>
              <a:rPr lang="ru-RU"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a:t>
            </a:r>
            <a:endParaRPr lang="ru-RU" sz="16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2909781-8F18-4D5B-9CA2-E47D6F59F949}"/>
              </a:ext>
            </a:extLst>
          </p:cNvPr>
          <p:cNvSpPr txBox="1"/>
          <p:nvPr/>
        </p:nvSpPr>
        <p:spPr>
          <a:xfrm>
            <a:off x="1096409" y="3529638"/>
            <a:ext cx="6138332" cy="368049"/>
          </a:xfrm>
          <a:prstGeom prst="rect">
            <a:avLst/>
          </a:prstGeom>
          <a:noFill/>
        </p:spPr>
        <p:txBody>
          <a:bodyPr wrap="square">
            <a:spAutoFit/>
          </a:bodyPr>
          <a:lstStyle/>
          <a:p>
            <a:pPr marR="179705" algn="ctr">
              <a:lnSpc>
                <a:spcPct val="107000"/>
              </a:lnSpc>
              <a:spcAft>
                <a:spcPts val="800"/>
              </a:spcAft>
            </a:pPr>
            <a:r>
              <a:rPr lang="en-US"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CCT1</a:t>
            </a:r>
            <a:r>
              <a:rPr lang="ru-RU"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 = </a:t>
            </a:r>
            <a:r>
              <a:rPr lang="en-US"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BT</a:t>
            </a:r>
            <a:r>
              <a:rPr lang="ru-RU"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a:t>
            </a:r>
            <a:r>
              <a:rPr lang="en-US"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BD</a:t>
            </a:r>
            <a:r>
              <a:rPr lang="ru-RU"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(&gt;</a:t>
            </a:r>
            <a:r>
              <a:rPr lang="en-US" sz="1800" b="1" i="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N</a:t>
            </a:r>
            <a:r>
              <a:rPr lang="ru-RU" sz="18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rPr>
              <a:t>)</a:t>
            </a:r>
            <a:endParaRPr lang="ru-RU" sz="16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6305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2D4E1281-C631-4FB1-974C-96E3FDAE15C8}"/>
              </a:ext>
            </a:extLst>
          </p:cNvPr>
          <p:cNvPicPr>
            <a:picLocks noChangeAspect="1"/>
          </p:cNvPicPr>
          <p:nvPr/>
        </p:nvPicPr>
        <p:blipFill>
          <a:blip r:embed="rId2">
            <a:alphaModFix amt="20000"/>
            <a:lum bright="70000" contrast="-70000"/>
            <a:extLst>
              <a:ext uri="{28A0092B-C50C-407E-A947-70E740481C1C}">
                <a14:useLocalDpi xmlns:a14="http://schemas.microsoft.com/office/drawing/2010/main" val="0"/>
              </a:ext>
            </a:extLst>
          </a:blip>
          <a:stretch>
            <a:fillRect/>
          </a:stretch>
        </p:blipFill>
        <p:spPr>
          <a:xfrm>
            <a:off x="0" y="-56853"/>
            <a:ext cx="12192000" cy="6858000"/>
          </a:xfrm>
          <a:prstGeom prst="rect">
            <a:avLst/>
          </a:prstGeom>
        </p:spPr>
      </p:pic>
      <p:pic>
        <p:nvPicPr>
          <p:cNvPr id="5" name="Рисунок 4">
            <a:extLst>
              <a:ext uri="{FF2B5EF4-FFF2-40B4-BE49-F238E27FC236}">
                <a16:creationId xmlns:a16="http://schemas.microsoft.com/office/drawing/2014/main" id="{2C95980A-A111-4A93-BF9D-A9A1CFC782BB}"/>
              </a:ext>
            </a:extLst>
          </p:cNvPr>
          <p:cNvPicPr>
            <a:picLocks noChangeAspect="1"/>
          </p:cNvPicPr>
          <p:nvPr/>
        </p:nvPicPr>
        <p:blipFill>
          <a:blip r:embed="rId3" cstate="print"/>
          <a:stretch>
            <a:fillRect/>
          </a:stretch>
        </p:blipFill>
        <p:spPr>
          <a:xfrm>
            <a:off x="59960" y="74950"/>
            <a:ext cx="1157666" cy="996472"/>
          </a:xfrm>
          <a:prstGeom prst="rect">
            <a:avLst/>
          </a:prstGeom>
        </p:spPr>
      </p:pic>
      <p:pic>
        <p:nvPicPr>
          <p:cNvPr id="6" name="Рисунок 5">
            <a:extLst>
              <a:ext uri="{FF2B5EF4-FFF2-40B4-BE49-F238E27FC236}">
                <a16:creationId xmlns:a16="http://schemas.microsoft.com/office/drawing/2014/main" id="{76FFDE31-5CF2-44FE-8809-C8992D0AECBA}"/>
              </a:ext>
            </a:extLst>
          </p:cNvPr>
          <p:cNvPicPr>
            <a:picLocks noChangeAspect="1"/>
          </p:cNvPicPr>
          <p:nvPr/>
        </p:nvPicPr>
        <p:blipFill>
          <a:blip r:embed="rId4" cstate="print"/>
          <a:stretch>
            <a:fillRect/>
          </a:stretch>
        </p:blipFill>
        <p:spPr>
          <a:xfrm>
            <a:off x="10787687" y="74950"/>
            <a:ext cx="1344353" cy="996472"/>
          </a:xfrm>
          <a:prstGeom prst="rect">
            <a:avLst/>
          </a:prstGeom>
        </p:spPr>
      </p:pic>
      <p:sp>
        <p:nvSpPr>
          <p:cNvPr id="7" name="TextBox 6">
            <a:extLst>
              <a:ext uri="{FF2B5EF4-FFF2-40B4-BE49-F238E27FC236}">
                <a16:creationId xmlns:a16="http://schemas.microsoft.com/office/drawing/2014/main" id="{0535D658-8C7B-4C6A-BF75-1EE8A704BD78}"/>
              </a:ext>
            </a:extLst>
          </p:cNvPr>
          <p:cNvSpPr txBox="1"/>
          <p:nvPr/>
        </p:nvSpPr>
        <p:spPr>
          <a:xfrm>
            <a:off x="2497653" y="6493370"/>
            <a:ext cx="6757886" cy="307777"/>
          </a:xfrm>
          <a:prstGeom prst="rect">
            <a:avLst/>
          </a:prstGeom>
          <a:noFill/>
        </p:spPr>
        <p:txBody>
          <a:bodyPr wrap="square">
            <a:spAutoFit/>
          </a:bodyPr>
          <a:lstStyle/>
          <a:p>
            <a:pPr algn="l"/>
            <a:r>
              <a:rPr lang="en-US" sz="1400" i="0" dirty="0">
                <a:solidFill>
                  <a:srgbClr val="CB6D04"/>
                </a:solidFill>
                <a:effectLst/>
                <a:latin typeface="Roboto Light" panose="020B0604020202020204" pitchFamily="2" charset="0"/>
              </a:rPr>
              <a:t> 10th Collaboration Meeting of the BM@N Experiment at the NICA Facility </a:t>
            </a:r>
          </a:p>
        </p:txBody>
      </p:sp>
      <p:sp>
        <p:nvSpPr>
          <p:cNvPr id="2" name="Номер слайда 1">
            <a:extLst>
              <a:ext uri="{FF2B5EF4-FFF2-40B4-BE49-F238E27FC236}">
                <a16:creationId xmlns:a16="http://schemas.microsoft.com/office/drawing/2014/main" id="{61F9E8E0-2CC1-4719-9549-A29607C27E8F}"/>
              </a:ext>
            </a:extLst>
          </p:cNvPr>
          <p:cNvSpPr>
            <a:spLocks noGrp="1"/>
          </p:cNvSpPr>
          <p:nvPr>
            <p:ph type="sldNum" sz="quarter" idx="12"/>
          </p:nvPr>
        </p:nvSpPr>
        <p:spPr/>
        <p:txBody>
          <a:bodyPr/>
          <a:lstStyle/>
          <a:p>
            <a:fld id="{C7B426E3-97F4-4C5E-8A99-0D7A7E777396}" type="slidenum">
              <a:rPr lang="ru-RU" smtClean="0"/>
              <a:pPr/>
              <a:t>6</a:t>
            </a:fld>
            <a:endParaRPr lang="ru-RU"/>
          </a:p>
        </p:txBody>
      </p:sp>
      <p:sp>
        <p:nvSpPr>
          <p:cNvPr id="3" name="Rectangle 2">
            <a:extLst>
              <a:ext uri="{FF2B5EF4-FFF2-40B4-BE49-F238E27FC236}">
                <a16:creationId xmlns:a16="http://schemas.microsoft.com/office/drawing/2014/main" id="{A3961B41-5511-49C1-8223-62D43FDBC923}"/>
              </a:ext>
            </a:extLst>
          </p:cNvPr>
          <p:cNvSpPr>
            <a:spLocks noChangeArrowheads="1"/>
          </p:cNvSpPr>
          <p:nvPr/>
        </p:nvSpPr>
        <p:spPr bwMode="auto">
          <a:xfrm>
            <a:off x="1386840" y="35102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TextBox 12">
            <a:extLst>
              <a:ext uri="{FF2B5EF4-FFF2-40B4-BE49-F238E27FC236}">
                <a16:creationId xmlns:a16="http://schemas.microsoft.com/office/drawing/2014/main" id="{6277B5CD-3C40-4198-B678-586E069E0409}"/>
              </a:ext>
            </a:extLst>
          </p:cNvPr>
          <p:cNvSpPr txBox="1"/>
          <p:nvPr/>
        </p:nvSpPr>
        <p:spPr>
          <a:xfrm>
            <a:off x="2329017" y="747480"/>
            <a:ext cx="3296920" cy="646331"/>
          </a:xfrm>
          <a:prstGeom prst="rect">
            <a:avLst/>
          </a:prstGeom>
          <a:noFill/>
        </p:spPr>
        <p:txBody>
          <a:bodyPr wrap="square">
            <a:spAutoFit/>
          </a:bodyPr>
          <a:lstStyle/>
          <a:p>
            <a:pPr algn="ctr"/>
            <a:r>
              <a:rPr lang="en-US" sz="3600" b="1" dirty="0">
                <a:solidFill>
                  <a:schemeClr val="accent1"/>
                </a:solidFill>
                <a:latin typeface="Georgia" panose="02040502050405020303" pitchFamily="18" charset="0"/>
              </a:rPr>
              <a:t>T0</a:t>
            </a:r>
            <a:r>
              <a:rPr lang="en-US" sz="3600" b="1" i="0" dirty="0">
                <a:solidFill>
                  <a:schemeClr val="accent1"/>
                </a:solidFill>
                <a:effectLst/>
                <a:latin typeface="Georgia" panose="02040502050405020303" pitchFamily="18" charset="0"/>
              </a:rPr>
              <a:t> detector</a:t>
            </a:r>
            <a:endParaRPr lang="ru-RU" sz="3600" b="1" dirty="0">
              <a:solidFill>
                <a:schemeClr val="accent1"/>
              </a:solidFill>
              <a:latin typeface="Georgia" panose="02040502050405020303" pitchFamily="18" charset="0"/>
            </a:endParaRPr>
          </a:p>
        </p:txBody>
      </p:sp>
      <p:pic>
        <p:nvPicPr>
          <p:cNvPr id="15" name="Рисунок 14">
            <a:extLst>
              <a:ext uri="{FF2B5EF4-FFF2-40B4-BE49-F238E27FC236}">
                <a16:creationId xmlns:a16="http://schemas.microsoft.com/office/drawing/2014/main" id="{D31740A7-AE10-413D-A33F-9B3F7A29E3E1}"/>
              </a:ext>
            </a:extLst>
          </p:cNvPr>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74247" y="4908174"/>
            <a:ext cx="4647693" cy="1160117"/>
          </a:xfrm>
          <a:prstGeom prst="rect">
            <a:avLst/>
          </a:prstGeom>
          <a:noFill/>
          <a:ln>
            <a:noFill/>
          </a:ln>
        </p:spPr>
      </p:pic>
      <p:sp>
        <p:nvSpPr>
          <p:cNvPr id="17" name="TextBox 16">
            <a:extLst>
              <a:ext uri="{FF2B5EF4-FFF2-40B4-BE49-F238E27FC236}">
                <a16:creationId xmlns:a16="http://schemas.microsoft.com/office/drawing/2014/main" id="{830107F9-0FD7-4C35-9C7E-FADF4F513EE3}"/>
              </a:ext>
            </a:extLst>
          </p:cNvPr>
          <p:cNvSpPr txBox="1"/>
          <p:nvPr/>
        </p:nvSpPr>
        <p:spPr>
          <a:xfrm>
            <a:off x="1107345" y="1500982"/>
            <a:ext cx="6146800" cy="3252301"/>
          </a:xfrm>
          <a:prstGeom prst="rect">
            <a:avLst/>
          </a:prstGeom>
          <a:noFill/>
        </p:spPr>
        <p:txBody>
          <a:bodyPr wrap="square">
            <a:spAutoFit/>
          </a:bodyPr>
          <a:lstStyle/>
          <a:p>
            <a:pPr marL="1905" marR="111125" indent="112395" algn="just">
              <a:lnSpc>
                <a:spcPct val="115000"/>
              </a:lnSpc>
              <a:spcBef>
                <a:spcPts val="600"/>
              </a:spcBef>
              <a:spcAft>
                <a:spcPts val="600"/>
              </a:spcAft>
            </a:pP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functional scheme of T0 and BC2 detectors FEE is given in Fig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below.</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It consist of a low-noise input amplifier with BFR93 transistor, a pulse shaper minimizing signal to noise ratio, a RC chain filtering signal frequency, a fast amplifier and discriminator based on LMH 7220. Analog output pulses with ~ 2-ns rise time are transmitted to the </a:t>
            </a:r>
            <a:r>
              <a:rPr lang="en-US" dirty="0">
                <a:effectLst/>
                <a:latin typeface="Times New Roman" panose="02020603050405020304" pitchFamily="18" charset="0"/>
                <a:ea typeface="Calibri" panose="020F0502020204030204" pitchFamily="34" charset="0"/>
                <a:cs typeface="Times New Roman" panose="02020603050405020304" pitchFamily="18" charset="0"/>
              </a:rPr>
              <a:t>readout electronics through a coaxial cable</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the discriminator provides LVDS-level logic signals. The LVDS signal goes to the T0U via an HDMI cable. This cable is also used for FEE power supply lines. </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2" name="Рисунок 27">
            <a:extLst>
              <a:ext uri="{FF2B5EF4-FFF2-40B4-BE49-F238E27FC236}">
                <a16:creationId xmlns:a16="http://schemas.microsoft.com/office/drawing/2014/main" id="{F3D44B05-E73C-44D0-8E1C-92BF59BCEA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200000">
            <a:off x="8204212" y="987322"/>
            <a:ext cx="2102654" cy="2803539"/>
          </a:xfrm>
          <a:prstGeom prst="rect">
            <a:avLst/>
          </a:prstGeom>
          <a:noFill/>
          <a:extLst>
            <a:ext uri="{909E8E84-426E-40DD-AFC4-6F175D3DCCD1}">
              <a14:hiddenFill xmlns:a14="http://schemas.microsoft.com/office/drawing/2010/main">
                <a:solidFill>
                  <a:srgbClr val="FFFFFF"/>
                </a:solidFill>
              </a14:hiddenFill>
            </a:ext>
          </a:extLst>
        </p:spPr>
      </p:pic>
      <p:pic>
        <p:nvPicPr>
          <p:cNvPr id="2051" name="Рисунок 28">
            <a:extLst>
              <a:ext uri="{FF2B5EF4-FFF2-40B4-BE49-F238E27FC236}">
                <a16:creationId xmlns:a16="http://schemas.microsoft.com/office/drawing/2014/main" id="{698FC473-3A39-4FDB-AE81-BAD50C66189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9610" t="8980" b="8636"/>
          <a:stretch>
            <a:fillRect/>
          </a:stretch>
        </p:blipFill>
        <p:spPr bwMode="auto">
          <a:xfrm>
            <a:off x="7878754" y="3498850"/>
            <a:ext cx="2756432" cy="241321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6">
            <a:extLst>
              <a:ext uri="{FF2B5EF4-FFF2-40B4-BE49-F238E27FC236}">
                <a16:creationId xmlns:a16="http://schemas.microsoft.com/office/drawing/2014/main" id="{EE0E2F20-DB4E-4853-968D-6E72727492B6}"/>
              </a:ext>
            </a:extLst>
          </p:cNvPr>
          <p:cNvSpPr>
            <a:spLocks noChangeArrowheads="1"/>
          </p:cNvSpPr>
          <p:nvPr/>
        </p:nvSpPr>
        <p:spPr bwMode="auto">
          <a:xfrm>
            <a:off x="3159539" y="30545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20" name="Rectangle 7">
            <a:extLst>
              <a:ext uri="{FF2B5EF4-FFF2-40B4-BE49-F238E27FC236}">
                <a16:creationId xmlns:a16="http://schemas.microsoft.com/office/drawing/2014/main" id="{CE912027-A146-4494-BF7B-75429DD3C93D}"/>
              </a:ext>
            </a:extLst>
          </p:cNvPr>
          <p:cNvSpPr>
            <a:spLocks noChangeArrowheads="1"/>
          </p:cNvSpPr>
          <p:nvPr/>
        </p:nvSpPr>
        <p:spPr bwMode="auto">
          <a:xfrm>
            <a:off x="3159539" y="59120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07167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55DACA3-CBFB-4ED4-8D0C-DD7E7681083D}"/>
              </a:ext>
            </a:extLst>
          </p:cNvPr>
          <p:cNvPicPr>
            <a:picLocks noChangeAspect="1"/>
          </p:cNvPicPr>
          <p:nvPr/>
        </p:nvPicPr>
        <p:blipFill>
          <a:blip r:embed="rId3">
            <a:alphaModFix amt="20000"/>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2C95980A-A111-4A93-BF9D-A9A1CFC782BB}"/>
              </a:ext>
            </a:extLst>
          </p:cNvPr>
          <p:cNvPicPr>
            <a:picLocks noChangeAspect="1"/>
          </p:cNvPicPr>
          <p:nvPr/>
        </p:nvPicPr>
        <p:blipFill>
          <a:blip r:embed="rId4" cstate="print"/>
          <a:stretch>
            <a:fillRect/>
          </a:stretch>
        </p:blipFill>
        <p:spPr>
          <a:xfrm>
            <a:off x="59960" y="74950"/>
            <a:ext cx="1157666" cy="996472"/>
          </a:xfrm>
          <a:prstGeom prst="rect">
            <a:avLst/>
          </a:prstGeom>
        </p:spPr>
      </p:pic>
      <p:pic>
        <p:nvPicPr>
          <p:cNvPr id="6" name="Рисунок 5">
            <a:extLst>
              <a:ext uri="{FF2B5EF4-FFF2-40B4-BE49-F238E27FC236}">
                <a16:creationId xmlns:a16="http://schemas.microsoft.com/office/drawing/2014/main" id="{76FFDE31-5CF2-44FE-8809-C8992D0AECBA}"/>
              </a:ext>
            </a:extLst>
          </p:cNvPr>
          <p:cNvPicPr>
            <a:picLocks noChangeAspect="1"/>
          </p:cNvPicPr>
          <p:nvPr/>
        </p:nvPicPr>
        <p:blipFill>
          <a:blip r:embed="rId5" cstate="print"/>
          <a:stretch>
            <a:fillRect/>
          </a:stretch>
        </p:blipFill>
        <p:spPr>
          <a:xfrm>
            <a:off x="10787687" y="74950"/>
            <a:ext cx="1344353" cy="996472"/>
          </a:xfrm>
          <a:prstGeom prst="rect">
            <a:avLst/>
          </a:prstGeom>
        </p:spPr>
      </p:pic>
      <p:sp>
        <p:nvSpPr>
          <p:cNvPr id="7" name="TextBox 6">
            <a:extLst>
              <a:ext uri="{FF2B5EF4-FFF2-40B4-BE49-F238E27FC236}">
                <a16:creationId xmlns:a16="http://schemas.microsoft.com/office/drawing/2014/main" id="{0535D658-8C7B-4C6A-BF75-1EE8A704BD78}"/>
              </a:ext>
            </a:extLst>
          </p:cNvPr>
          <p:cNvSpPr txBox="1"/>
          <p:nvPr/>
        </p:nvSpPr>
        <p:spPr>
          <a:xfrm>
            <a:off x="2800953" y="6483568"/>
            <a:ext cx="6692298" cy="307777"/>
          </a:xfrm>
          <a:prstGeom prst="rect">
            <a:avLst/>
          </a:prstGeom>
          <a:noFill/>
        </p:spPr>
        <p:txBody>
          <a:bodyPr wrap="square">
            <a:spAutoFit/>
          </a:bodyPr>
          <a:lstStyle/>
          <a:p>
            <a:pPr algn="l"/>
            <a:r>
              <a:rPr lang="en-US" sz="1400" i="0" dirty="0">
                <a:solidFill>
                  <a:srgbClr val="CB6D04"/>
                </a:solidFill>
                <a:effectLst/>
                <a:latin typeface="Roboto Light" panose="020B0604020202020204" pitchFamily="2" charset="0"/>
              </a:rPr>
              <a:t> 10th Collaboration Meeting of the BM@N Experiment at the NICA Facility </a:t>
            </a:r>
          </a:p>
        </p:txBody>
      </p:sp>
      <p:sp>
        <p:nvSpPr>
          <p:cNvPr id="2" name="Номер слайда 1">
            <a:extLst>
              <a:ext uri="{FF2B5EF4-FFF2-40B4-BE49-F238E27FC236}">
                <a16:creationId xmlns:a16="http://schemas.microsoft.com/office/drawing/2014/main" id="{61F9E8E0-2CC1-4719-9549-A29607C27E8F}"/>
              </a:ext>
            </a:extLst>
          </p:cNvPr>
          <p:cNvSpPr>
            <a:spLocks noGrp="1"/>
          </p:cNvSpPr>
          <p:nvPr>
            <p:ph type="sldNum" sz="quarter" idx="12"/>
          </p:nvPr>
        </p:nvSpPr>
        <p:spPr/>
        <p:txBody>
          <a:bodyPr/>
          <a:lstStyle/>
          <a:p>
            <a:fld id="{C7B426E3-97F4-4C5E-8A99-0D7A7E777396}" type="slidenum">
              <a:rPr lang="ru-RU" smtClean="0"/>
              <a:pPr/>
              <a:t>7</a:t>
            </a:fld>
            <a:endParaRPr lang="ru-RU"/>
          </a:p>
        </p:txBody>
      </p:sp>
      <p:sp>
        <p:nvSpPr>
          <p:cNvPr id="10" name="TextBox 9">
            <a:extLst>
              <a:ext uri="{FF2B5EF4-FFF2-40B4-BE49-F238E27FC236}">
                <a16:creationId xmlns:a16="http://schemas.microsoft.com/office/drawing/2014/main" id="{64324CFE-1CC5-4C78-9C1A-2A64115D4AA3}"/>
              </a:ext>
            </a:extLst>
          </p:cNvPr>
          <p:cNvSpPr txBox="1"/>
          <p:nvPr/>
        </p:nvSpPr>
        <p:spPr>
          <a:xfrm>
            <a:off x="3467455" y="1102987"/>
            <a:ext cx="3797869" cy="400110"/>
          </a:xfrm>
          <a:prstGeom prst="rect">
            <a:avLst/>
          </a:prstGeom>
          <a:noFill/>
        </p:spPr>
        <p:txBody>
          <a:bodyPr wrap="square">
            <a:spAutoFit/>
          </a:bodyPr>
          <a:lstStyle/>
          <a:p>
            <a:pPr algn="ctr"/>
            <a:r>
              <a:rPr lang="en-US" sz="2000" b="1" i="0" dirty="0">
                <a:solidFill>
                  <a:schemeClr val="accent1"/>
                </a:solidFill>
                <a:effectLst/>
                <a:latin typeface="Georgia" panose="02040502050405020303" pitchFamily="18" charset="0"/>
              </a:rPr>
              <a:t>Target area detector</a:t>
            </a:r>
            <a:endParaRPr lang="ru-RU" sz="2000" b="1" dirty="0">
              <a:solidFill>
                <a:schemeClr val="accent1"/>
              </a:solidFill>
              <a:latin typeface="Georgia" panose="02040502050405020303" pitchFamily="18" charset="0"/>
            </a:endParaRPr>
          </a:p>
        </p:txBody>
      </p:sp>
      <p:pic>
        <p:nvPicPr>
          <p:cNvPr id="12" name="Рисунок 11">
            <a:extLst>
              <a:ext uri="{FF2B5EF4-FFF2-40B4-BE49-F238E27FC236}">
                <a16:creationId xmlns:a16="http://schemas.microsoft.com/office/drawing/2014/main" id="{D4D922C9-35A3-49DD-9F50-38DA2C265DF6}"/>
              </a:ext>
            </a:extLst>
          </p:cNvPr>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3770" t="8053"/>
          <a:stretch/>
        </p:blipFill>
        <p:spPr bwMode="auto">
          <a:xfrm>
            <a:off x="8522766" y="1071422"/>
            <a:ext cx="3355265" cy="2490397"/>
          </a:xfrm>
          <a:prstGeom prst="rect">
            <a:avLst/>
          </a:prstGeom>
          <a:noFill/>
          <a:ln>
            <a:noFill/>
          </a:ln>
          <a:extLst>
            <a:ext uri="{53640926-AAD7-44D8-BBD7-CCE9431645EC}">
              <a14:shadowObscured xmlns:a14="http://schemas.microsoft.com/office/drawing/2010/main"/>
            </a:ext>
          </a:extLst>
        </p:spPr>
      </p:pic>
      <p:pic>
        <p:nvPicPr>
          <p:cNvPr id="13" name="Рисунок 12">
            <a:extLst>
              <a:ext uri="{FF2B5EF4-FFF2-40B4-BE49-F238E27FC236}">
                <a16:creationId xmlns:a16="http://schemas.microsoft.com/office/drawing/2014/main" id="{5274513F-E73B-4905-AF62-796317344397}"/>
              </a:ext>
            </a:extLst>
          </p:cNvPr>
          <p:cNvPicPr/>
          <p:nvPr/>
        </p:nvPicPr>
        <p:blipFill rotWithShape="1">
          <a:blip r:embed="rId8" cstate="print">
            <a:extLst>
              <a:ext uri="{BEBA8EAE-BF5A-486C-A8C5-ECC9F3942E4B}">
                <a14:imgProps xmlns:a14="http://schemas.microsoft.com/office/drawing/2010/main">
                  <a14:imgLayer r:embed="rId9">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9847" r="7269"/>
          <a:stretch/>
        </p:blipFill>
        <p:spPr bwMode="auto">
          <a:xfrm>
            <a:off x="8539700" y="3646016"/>
            <a:ext cx="3321398" cy="2573809"/>
          </a:xfrm>
          <a:prstGeom prst="rect">
            <a:avLst/>
          </a:prstGeom>
          <a:noFill/>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55D729A4-C6AC-4D80-B8AA-DEA1127EC719}"/>
              </a:ext>
            </a:extLst>
          </p:cNvPr>
          <p:cNvSpPr txBox="1"/>
          <p:nvPr/>
        </p:nvSpPr>
        <p:spPr>
          <a:xfrm>
            <a:off x="381701" y="1571049"/>
            <a:ext cx="5163966" cy="2862322"/>
          </a:xfrm>
          <a:prstGeom prst="rect">
            <a:avLst/>
          </a:prstGeom>
          <a:noFill/>
        </p:spPr>
        <p:txBody>
          <a:bodyPr wrap="square">
            <a:spAutoFit/>
          </a:bodyPr>
          <a:lstStyle/>
          <a:p>
            <a:pPr algn="just"/>
            <a:r>
              <a:rPr lang="ru-RU" dirty="0">
                <a:latin typeface="Times New Roman" panose="02020603050405020304" pitchFamily="18" charset="0"/>
                <a:cs typeface="Times New Roman" panose="02020603050405020304" pitchFamily="18" charset="0"/>
              </a:rPr>
              <a:t>The </a:t>
            </a:r>
            <a:r>
              <a:rPr lang="ru-RU" dirty="0" err="1">
                <a:latin typeface="Times New Roman" panose="02020603050405020304" pitchFamily="18" charset="0"/>
                <a:cs typeface="Times New Roman" panose="02020603050405020304" pitchFamily="18" charset="0"/>
              </a:rPr>
              <a:t>active</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area</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of</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the</a:t>
            </a:r>
            <a:r>
              <a:rPr lang="ru-RU" dirty="0">
                <a:latin typeface="Times New Roman" panose="02020603050405020304" pitchFamily="18" charset="0"/>
                <a:cs typeface="Times New Roman" panose="02020603050405020304" pitchFamily="18" charset="0"/>
              </a:rPr>
              <a:t> BD </a:t>
            </a:r>
            <a:r>
              <a:rPr lang="ru-RU" dirty="0" err="1">
                <a:latin typeface="Times New Roman" panose="02020603050405020304" pitchFamily="18" charset="0"/>
                <a:cs typeface="Times New Roman" panose="02020603050405020304" pitchFamily="18" charset="0"/>
              </a:rPr>
              <a:t>has</a:t>
            </a:r>
            <a:r>
              <a:rPr lang="ru-RU" dirty="0">
                <a:latin typeface="Times New Roman" panose="02020603050405020304" pitchFamily="18" charset="0"/>
                <a:cs typeface="Times New Roman" panose="02020603050405020304" pitchFamily="18" charset="0"/>
              </a:rPr>
              <a:t> a 45 </a:t>
            </a:r>
            <a:r>
              <a:rPr lang="ru-RU" dirty="0" err="1">
                <a:latin typeface="Times New Roman" panose="02020603050405020304" pitchFamily="18" charset="0"/>
                <a:cs typeface="Times New Roman" panose="02020603050405020304" pitchFamily="18" charset="0"/>
              </a:rPr>
              <a:t>mm</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radius</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and</a:t>
            </a:r>
            <a:r>
              <a:rPr lang="ru-RU" dirty="0">
                <a:latin typeface="Times New Roman" panose="02020603050405020304" pitchFamily="18" charset="0"/>
                <a:cs typeface="Times New Roman" panose="02020603050405020304" pitchFamily="18" charset="0"/>
              </a:rPr>
              <a:t> 150 </a:t>
            </a:r>
            <a:r>
              <a:rPr lang="ru-RU" dirty="0" err="1">
                <a:latin typeface="Times New Roman" panose="02020603050405020304" pitchFamily="18" charset="0"/>
                <a:cs typeface="Times New Roman" panose="02020603050405020304" pitchFamily="18" charset="0"/>
              </a:rPr>
              <a:t>mm</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length</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and</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it</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consists</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of</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40 150×7×7 </a:t>
            </a:r>
            <a:r>
              <a:rPr lang="ru-RU" dirty="0" err="1">
                <a:latin typeface="Times New Roman" panose="02020603050405020304" pitchFamily="18" charset="0"/>
                <a:cs typeface="Times New Roman" panose="02020603050405020304" pitchFamily="18" charset="0"/>
              </a:rPr>
              <a:t>mm</a:t>
            </a:r>
            <a:r>
              <a:rPr lang="en-US" baseline="30000"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strips</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made</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of </a:t>
            </a:r>
            <a:r>
              <a:rPr lang="ru-RU" dirty="0" err="1">
                <a:latin typeface="Times New Roman" panose="02020603050405020304" pitchFamily="18" charset="0"/>
                <a:cs typeface="Times New Roman" panose="02020603050405020304" pitchFamily="18" charset="0"/>
              </a:rPr>
              <a:t>polished</a:t>
            </a:r>
            <a:r>
              <a:rPr lang="ru-RU" dirty="0">
                <a:latin typeface="Times New Roman" panose="02020603050405020304" pitchFamily="18" charset="0"/>
                <a:cs typeface="Times New Roman" panose="02020603050405020304" pitchFamily="18" charset="0"/>
              </a:rPr>
              <a:t> BC-418 </a:t>
            </a:r>
            <a:r>
              <a:rPr lang="ru-RU" dirty="0" err="1">
                <a:latin typeface="Times New Roman" panose="02020603050405020304" pitchFamily="18" charset="0"/>
                <a:cs typeface="Times New Roman" panose="02020603050405020304" pitchFamily="18" charset="0"/>
              </a:rPr>
              <a:t>scintillator</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wrapped</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by</a:t>
            </a:r>
            <a:r>
              <a:rPr lang="ru-RU" dirty="0">
                <a:latin typeface="Times New Roman" panose="02020603050405020304" pitchFamily="18" charset="0"/>
                <a:cs typeface="Times New Roman" panose="02020603050405020304" pitchFamily="18" charset="0"/>
              </a:rPr>
              <a:t> Al </a:t>
            </a:r>
            <a:r>
              <a:rPr lang="ru-RU" dirty="0" err="1">
                <a:latin typeface="Times New Roman" panose="02020603050405020304" pitchFamily="18" charset="0"/>
                <a:cs typeface="Times New Roman" panose="02020603050405020304" pitchFamily="18" charset="0"/>
              </a:rPr>
              <a:t>Mylar</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The </a:t>
            </a:r>
            <a:r>
              <a:rPr lang="ru-RU" dirty="0" err="1">
                <a:latin typeface="Times New Roman" panose="02020603050405020304" pitchFamily="18" charset="0"/>
                <a:cs typeface="Times New Roman" panose="02020603050405020304" pitchFamily="18" charset="0"/>
              </a:rPr>
              <a:t>scintillation</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light</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produced</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by</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charged</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particles</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is</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detected</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on</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single</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ends</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of</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the</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strips by </a:t>
            </a:r>
            <a:r>
              <a:rPr lang="en-US" dirty="0" err="1">
                <a:latin typeface="Times New Roman" panose="02020603050405020304" pitchFamily="18" charset="0"/>
                <a:cs typeface="Times New Roman" panose="02020603050405020304" pitchFamily="18" charset="0"/>
              </a:rPr>
              <a:t>SiPMs</a:t>
            </a:r>
            <a:r>
              <a:rPr lang="en-US" dirty="0">
                <a:latin typeface="Times New Roman" panose="02020603050405020304" pitchFamily="18" charset="0"/>
                <a:cs typeface="Times New Roman" panose="02020603050405020304" pitchFamily="18" charset="0"/>
              </a:rPr>
              <a:t>. The signals from the </a:t>
            </a:r>
            <a:r>
              <a:rPr lang="en-US" dirty="0" err="1">
                <a:latin typeface="Times New Roman" panose="02020603050405020304" pitchFamily="18" charset="0"/>
                <a:cs typeface="Times New Roman" panose="02020603050405020304" pitchFamily="18" charset="0"/>
              </a:rPr>
              <a:t>SiPMs</a:t>
            </a:r>
            <a:r>
              <a:rPr lang="en-US" dirty="0">
                <a:latin typeface="Times New Roman" panose="02020603050405020304" pitchFamily="18" charset="0"/>
                <a:cs typeface="Times New Roman" panose="02020603050405020304" pitchFamily="18" charset="0"/>
              </a:rPr>
              <a:t> are fed to the first stage low noise amplifiers and then to the FEE board, which performs amplification, and discrimination functions. A time over threshold comparator produces LVDS pulses for a trigger logic unit and TDC. </a:t>
            </a:r>
            <a:endParaRPr lang="ru-RU" dirty="0">
              <a:latin typeface="Times New Roman" panose="02020603050405020304" pitchFamily="18" charset="0"/>
              <a:cs typeface="Times New Roman" panose="02020603050405020304" pitchFamily="18" charset="0"/>
            </a:endParaRPr>
          </a:p>
        </p:txBody>
      </p:sp>
      <p:graphicFrame>
        <p:nvGraphicFramePr>
          <p:cNvPr id="16" name="Объект 15">
            <a:extLst>
              <a:ext uri="{FF2B5EF4-FFF2-40B4-BE49-F238E27FC236}">
                <a16:creationId xmlns:a16="http://schemas.microsoft.com/office/drawing/2014/main" id="{8570A0A8-9C61-4B35-8CED-CCED82D9B78F}"/>
              </a:ext>
            </a:extLst>
          </p:cNvPr>
          <p:cNvGraphicFramePr>
            <a:graphicFrameLocks noChangeAspect="1"/>
          </p:cNvGraphicFramePr>
          <p:nvPr>
            <p:extLst>
              <p:ext uri="{D42A27DB-BD31-4B8C-83A1-F6EECF244321}">
                <p14:modId xmlns:p14="http://schemas.microsoft.com/office/powerpoint/2010/main" val="494442353"/>
              </p:ext>
            </p:extLst>
          </p:nvPr>
        </p:nvGraphicFramePr>
        <p:xfrm>
          <a:off x="605109" y="4853039"/>
          <a:ext cx="2271357" cy="1276711"/>
        </p:xfrm>
        <a:graphic>
          <a:graphicData uri="http://schemas.openxmlformats.org/presentationml/2006/ole">
            <mc:AlternateContent xmlns:mc="http://schemas.openxmlformats.org/markup-compatibility/2006">
              <mc:Choice xmlns:v="urn:schemas-microsoft-com:vml" Requires="v">
                <p:oleObj spid="_x0000_s3107" name="CorelDRAW" r:id="rId10" imgW="501120" imgH="281160" progId="">
                  <p:embed/>
                </p:oleObj>
              </mc:Choice>
              <mc:Fallback>
                <p:oleObj name="CorelDRAW" r:id="rId10" imgW="501120" imgH="281160" progId="">
                  <p:embed/>
                  <p:pic>
                    <p:nvPicPr>
                      <p:cNvPr id="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109" y="4853039"/>
                        <a:ext cx="2271357" cy="1276711"/>
                      </a:xfrm>
                      <a:prstGeom prst="rect">
                        <a:avLst/>
                      </a:prstGeom>
                      <a:noFill/>
                    </p:spPr>
                  </p:pic>
                </p:oleObj>
              </mc:Fallback>
            </mc:AlternateContent>
          </a:graphicData>
        </a:graphic>
      </p:graphicFrame>
      <p:sp>
        <p:nvSpPr>
          <p:cNvPr id="17" name="TextBox 16">
            <a:extLst>
              <a:ext uri="{FF2B5EF4-FFF2-40B4-BE49-F238E27FC236}">
                <a16:creationId xmlns:a16="http://schemas.microsoft.com/office/drawing/2014/main" id="{05BCCFAF-FC5E-4496-A0E9-65E669F9BC7D}"/>
              </a:ext>
            </a:extLst>
          </p:cNvPr>
          <p:cNvSpPr txBox="1"/>
          <p:nvPr/>
        </p:nvSpPr>
        <p:spPr>
          <a:xfrm>
            <a:off x="2876466" y="160208"/>
            <a:ext cx="6302534" cy="646331"/>
          </a:xfrm>
          <a:prstGeom prst="rect">
            <a:avLst/>
          </a:prstGeom>
          <a:noFill/>
        </p:spPr>
        <p:txBody>
          <a:bodyPr wrap="square">
            <a:spAutoFit/>
          </a:bodyPr>
          <a:lstStyle/>
          <a:p>
            <a:pPr algn="ctr"/>
            <a:r>
              <a:rPr lang="en-US" sz="3600" b="1" i="0" dirty="0">
                <a:solidFill>
                  <a:schemeClr val="accent1"/>
                </a:solidFill>
                <a:effectLst/>
                <a:latin typeface="Georgia" panose="02040502050405020303" pitchFamily="18" charset="0"/>
              </a:rPr>
              <a:t>Barrel detector</a:t>
            </a:r>
            <a:endParaRPr lang="ru-RU" sz="3600" b="1" dirty="0">
              <a:solidFill>
                <a:schemeClr val="accent1"/>
              </a:solidFill>
              <a:latin typeface="Georgia" panose="02040502050405020303" pitchFamily="18" charset="0"/>
            </a:endParaRPr>
          </a:p>
        </p:txBody>
      </p:sp>
      <p:pic>
        <p:nvPicPr>
          <p:cNvPr id="9" name="Рисунок 8">
            <a:extLst>
              <a:ext uri="{FF2B5EF4-FFF2-40B4-BE49-F238E27FC236}">
                <a16:creationId xmlns:a16="http://schemas.microsoft.com/office/drawing/2014/main" id="{F9D25987-C584-4995-8B25-2AE752925898}"/>
              </a:ext>
            </a:extLst>
          </p:cNvPr>
          <p:cNvPicPr>
            <a:picLocks noChangeAspect="1"/>
          </p:cNvPicPr>
          <p:nvPr/>
        </p:nvPicPr>
        <p:blipFill>
          <a:blip r:embed="rId12"/>
          <a:stretch>
            <a:fillRect/>
          </a:stretch>
        </p:blipFill>
        <p:spPr>
          <a:xfrm>
            <a:off x="5778196" y="2163241"/>
            <a:ext cx="2495107" cy="3966509"/>
          </a:xfrm>
          <a:prstGeom prst="rect">
            <a:avLst/>
          </a:prstGeom>
        </p:spPr>
      </p:pic>
    </p:spTree>
    <p:extLst>
      <p:ext uri="{BB962C8B-B14F-4D97-AF65-F5344CB8AC3E}">
        <p14:creationId xmlns:p14="http://schemas.microsoft.com/office/powerpoint/2010/main" val="1271916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55DACA3-CBFB-4ED4-8D0C-DD7E7681083D}"/>
              </a:ext>
            </a:extLst>
          </p:cNvPr>
          <p:cNvPicPr>
            <a:picLocks noChangeAspect="1"/>
          </p:cNvPicPr>
          <p:nvPr/>
        </p:nvPicPr>
        <p:blipFill>
          <a:blip r:embed="rId2">
            <a:alphaModFix amt="20000"/>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2C95980A-A111-4A93-BF9D-A9A1CFC782BB}"/>
              </a:ext>
            </a:extLst>
          </p:cNvPr>
          <p:cNvPicPr>
            <a:picLocks noChangeAspect="1"/>
          </p:cNvPicPr>
          <p:nvPr/>
        </p:nvPicPr>
        <p:blipFill>
          <a:blip r:embed="rId3" cstate="print"/>
          <a:stretch>
            <a:fillRect/>
          </a:stretch>
        </p:blipFill>
        <p:spPr>
          <a:xfrm>
            <a:off x="59960" y="74950"/>
            <a:ext cx="1157666" cy="996472"/>
          </a:xfrm>
          <a:prstGeom prst="rect">
            <a:avLst/>
          </a:prstGeom>
        </p:spPr>
      </p:pic>
      <p:pic>
        <p:nvPicPr>
          <p:cNvPr id="6" name="Рисунок 5">
            <a:extLst>
              <a:ext uri="{FF2B5EF4-FFF2-40B4-BE49-F238E27FC236}">
                <a16:creationId xmlns:a16="http://schemas.microsoft.com/office/drawing/2014/main" id="{76FFDE31-5CF2-44FE-8809-C8992D0AECBA}"/>
              </a:ext>
            </a:extLst>
          </p:cNvPr>
          <p:cNvPicPr>
            <a:picLocks noChangeAspect="1"/>
          </p:cNvPicPr>
          <p:nvPr/>
        </p:nvPicPr>
        <p:blipFill>
          <a:blip r:embed="rId4" cstate="print"/>
          <a:stretch>
            <a:fillRect/>
          </a:stretch>
        </p:blipFill>
        <p:spPr>
          <a:xfrm>
            <a:off x="10787687" y="74950"/>
            <a:ext cx="1344353" cy="996472"/>
          </a:xfrm>
          <a:prstGeom prst="rect">
            <a:avLst/>
          </a:prstGeom>
        </p:spPr>
      </p:pic>
      <p:sp>
        <p:nvSpPr>
          <p:cNvPr id="7" name="TextBox 6">
            <a:extLst>
              <a:ext uri="{FF2B5EF4-FFF2-40B4-BE49-F238E27FC236}">
                <a16:creationId xmlns:a16="http://schemas.microsoft.com/office/drawing/2014/main" id="{0535D658-8C7B-4C6A-BF75-1EE8A704BD78}"/>
              </a:ext>
            </a:extLst>
          </p:cNvPr>
          <p:cNvSpPr txBox="1"/>
          <p:nvPr/>
        </p:nvSpPr>
        <p:spPr>
          <a:xfrm>
            <a:off x="3398837" y="6483568"/>
            <a:ext cx="6890569" cy="307777"/>
          </a:xfrm>
          <a:prstGeom prst="rect">
            <a:avLst/>
          </a:prstGeom>
          <a:noFill/>
        </p:spPr>
        <p:txBody>
          <a:bodyPr wrap="square">
            <a:spAutoFit/>
          </a:bodyPr>
          <a:lstStyle/>
          <a:p>
            <a:pPr algn="l"/>
            <a:r>
              <a:rPr lang="en-US" sz="1400" i="0" dirty="0">
                <a:solidFill>
                  <a:srgbClr val="CB6D04"/>
                </a:solidFill>
                <a:effectLst/>
                <a:latin typeface="Roboto Light" panose="020B0604020202020204" pitchFamily="2" charset="0"/>
              </a:rPr>
              <a:t> 10th Collaboration Meeting of the BM@N Experiment at the NICA Facility </a:t>
            </a:r>
          </a:p>
        </p:txBody>
      </p:sp>
      <p:sp>
        <p:nvSpPr>
          <p:cNvPr id="2" name="Номер слайда 1">
            <a:extLst>
              <a:ext uri="{FF2B5EF4-FFF2-40B4-BE49-F238E27FC236}">
                <a16:creationId xmlns:a16="http://schemas.microsoft.com/office/drawing/2014/main" id="{61F9E8E0-2CC1-4719-9549-A29607C27E8F}"/>
              </a:ext>
            </a:extLst>
          </p:cNvPr>
          <p:cNvSpPr>
            <a:spLocks noGrp="1"/>
          </p:cNvSpPr>
          <p:nvPr>
            <p:ph type="sldNum" sz="quarter" idx="12"/>
          </p:nvPr>
        </p:nvSpPr>
        <p:spPr/>
        <p:txBody>
          <a:bodyPr/>
          <a:lstStyle/>
          <a:p>
            <a:fld id="{C7B426E3-97F4-4C5E-8A99-0D7A7E777396}" type="slidenum">
              <a:rPr lang="ru-RU" smtClean="0"/>
              <a:pPr/>
              <a:t>8</a:t>
            </a:fld>
            <a:endParaRPr lang="ru-RU"/>
          </a:p>
        </p:txBody>
      </p:sp>
      <p:sp>
        <p:nvSpPr>
          <p:cNvPr id="8" name="TextBox 7">
            <a:extLst>
              <a:ext uri="{FF2B5EF4-FFF2-40B4-BE49-F238E27FC236}">
                <a16:creationId xmlns:a16="http://schemas.microsoft.com/office/drawing/2014/main" id="{1A39A912-C26E-43E3-98DD-44F2EE74ABEF}"/>
              </a:ext>
            </a:extLst>
          </p:cNvPr>
          <p:cNvSpPr txBox="1"/>
          <p:nvPr/>
        </p:nvSpPr>
        <p:spPr>
          <a:xfrm>
            <a:off x="1661910" y="174167"/>
            <a:ext cx="8868180" cy="646331"/>
          </a:xfrm>
          <a:prstGeom prst="rect">
            <a:avLst/>
          </a:prstGeom>
          <a:noFill/>
        </p:spPr>
        <p:txBody>
          <a:bodyPr wrap="square">
            <a:spAutoFit/>
          </a:bodyPr>
          <a:lstStyle/>
          <a:p>
            <a:pPr algn="ctr"/>
            <a:r>
              <a:rPr lang="en-US" sz="3600" b="1" i="0" dirty="0">
                <a:solidFill>
                  <a:schemeClr val="accent1"/>
                </a:solidFill>
                <a:effectLst/>
                <a:latin typeface="Georgia" panose="02040502050405020303" pitchFamily="18" charset="0"/>
              </a:rPr>
              <a:t>Electronic modules</a:t>
            </a:r>
            <a:endParaRPr lang="ru-RU" sz="3600" b="1" dirty="0">
              <a:solidFill>
                <a:schemeClr val="accent1"/>
              </a:solidFill>
              <a:latin typeface="Georgia" panose="02040502050405020303" pitchFamily="18" charset="0"/>
            </a:endParaRPr>
          </a:p>
        </p:txBody>
      </p:sp>
      <p:sp>
        <p:nvSpPr>
          <p:cNvPr id="9" name="TextBox 8">
            <a:extLst>
              <a:ext uri="{FF2B5EF4-FFF2-40B4-BE49-F238E27FC236}">
                <a16:creationId xmlns:a16="http://schemas.microsoft.com/office/drawing/2014/main" id="{C205AF89-E074-4DFE-846E-C7E413C5B82D}"/>
              </a:ext>
            </a:extLst>
          </p:cNvPr>
          <p:cNvSpPr txBox="1"/>
          <p:nvPr/>
        </p:nvSpPr>
        <p:spPr>
          <a:xfrm>
            <a:off x="4680471" y="882053"/>
            <a:ext cx="2831057" cy="584775"/>
          </a:xfrm>
          <a:prstGeom prst="rect">
            <a:avLst/>
          </a:prstGeom>
          <a:noFill/>
        </p:spPr>
        <p:txBody>
          <a:bodyPr wrap="square">
            <a:spAutoFit/>
          </a:bodyPr>
          <a:lstStyle/>
          <a:p>
            <a:pPr algn="ctr"/>
            <a:r>
              <a:rPr lang="en-US" sz="3200" b="1" i="0" dirty="0">
                <a:solidFill>
                  <a:srgbClr val="FF9900"/>
                </a:solidFill>
                <a:effectLst/>
                <a:latin typeface="Georgia" panose="02040502050405020303" pitchFamily="18" charset="0"/>
              </a:rPr>
              <a:t>TOU module</a:t>
            </a:r>
            <a:endParaRPr lang="ru-RU" sz="3200" b="1" dirty="0">
              <a:solidFill>
                <a:srgbClr val="FF9900"/>
              </a:solidFill>
              <a:latin typeface="Georgia" panose="02040502050405020303" pitchFamily="18" charset="0"/>
            </a:endParaRPr>
          </a:p>
        </p:txBody>
      </p:sp>
      <p:sp>
        <p:nvSpPr>
          <p:cNvPr id="11" name="TextBox 10">
            <a:extLst>
              <a:ext uri="{FF2B5EF4-FFF2-40B4-BE49-F238E27FC236}">
                <a16:creationId xmlns:a16="http://schemas.microsoft.com/office/drawing/2014/main" id="{B296202A-7E23-4E88-893E-DC5A6CF94CBE}"/>
              </a:ext>
            </a:extLst>
          </p:cNvPr>
          <p:cNvSpPr txBox="1"/>
          <p:nvPr/>
        </p:nvSpPr>
        <p:spPr>
          <a:xfrm>
            <a:off x="698269" y="1632057"/>
            <a:ext cx="10655531" cy="4583434"/>
          </a:xfrm>
          <a:prstGeom prst="rect">
            <a:avLst/>
          </a:prstGeom>
          <a:noFill/>
        </p:spPr>
        <p:txBody>
          <a:bodyPr wrap="square">
            <a:spAutoFit/>
          </a:bodyPr>
          <a:lstStyle/>
          <a:p>
            <a:pPr indent="449580" algn="just">
              <a:lnSpc>
                <a:spcPct val="115000"/>
              </a:lnSpc>
              <a:spcBef>
                <a:spcPts val="600"/>
              </a:spcBef>
              <a:spcAft>
                <a:spcPts val="6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The T0U generates a trigger signal which is the output signal of a programmable logic based on FPGA with a suitable trigger interface. This module also provides control and monitoring of the front-end electronics power supplies. The T0U can process 100 input signals in total, 60 of them arrive from T0 FEE and up to 40 signals could be taken from other detectors or units</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r>
              <a:rPr lang="en-US" dirty="0">
                <a:effectLst/>
                <a:latin typeface="Times New Roman" panose="02020603050405020304" pitchFamily="18" charset="0"/>
                <a:ea typeface="Calibri" panose="020F0502020204030204" pitchFamily="34" charset="0"/>
              </a:rPr>
              <a:t>The T0U has a modular structure. It has a motherboard and 4 different type mezzanine boards. </a:t>
            </a:r>
            <a:endParaRPr lang="ru-RU" dirty="0">
              <a:effectLst/>
              <a:latin typeface="Times New Roman" panose="02020603050405020304" pitchFamily="18" charset="0"/>
              <a:ea typeface="Calibri" panose="020F0502020204030204" pitchFamily="34" charset="0"/>
            </a:endParaRPr>
          </a:p>
          <a:p>
            <a:pPr indent="449580" algn="just"/>
            <a:r>
              <a:rPr lang="en-US" dirty="0">
                <a:effectLst/>
                <a:latin typeface="Times New Roman" panose="02020603050405020304" pitchFamily="18" charset="0"/>
                <a:ea typeface="Calibri" panose="020F0502020204030204" pitchFamily="34" charset="0"/>
              </a:rPr>
              <a:t>The motherboard performs the following jobs:</a:t>
            </a:r>
            <a:endParaRPr lang="ru-RU" dirty="0">
              <a:effectLst/>
              <a:latin typeface="Times New Roman" panose="02020603050405020304" pitchFamily="18" charset="0"/>
              <a:ea typeface="Calibri" panose="020F0502020204030204" pitchFamily="34" charset="0"/>
            </a:endParaRPr>
          </a:p>
          <a:p>
            <a:pPr marL="342900" lvl="0" indent="-342900" algn="just">
              <a:buFont typeface="Symbol" panose="05050102010706020507" pitchFamily="18" charset="2"/>
              <a:buChar char=""/>
            </a:pPr>
            <a:r>
              <a:rPr lang="en-US" dirty="0">
                <a:effectLst/>
                <a:latin typeface="Times New Roman" panose="02020603050405020304" pitchFamily="18" charset="0"/>
                <a:ea typeface="Calibri" panose="020F0502020204030204" pitchFamily="34" charset="0"/>
              </a:rPr>
              <a:t>distribution of input signals to external readout electronics (TDC32VL) and L0 trigger processor </a:t>
            </a:r>
            <a:endParaRPr lang="ru-RU" dirty="0">
              <a:effectLst/>
              <a:latin typeface="Times New Roman" panose="02020603050405020304" pitchFamily="18" charset="0"/>
              <a:ea typeface="Calibri" panose="020F0502020204030204" pitchFamily="34" charset="0"/>
            </a:endParaRPr>
          </a:p>
          <a:p>
            <a:pPr marL="342900" lvl="0" indent="-342900" algn="just">
              <a:buFont typeface="Symbol" panose="05050102010706020507" pitchFamily="18" charset="2"/>
              <a:buChar char=""/>
            </a:pPr>
            <a:r>
              <a:rPr lang="en-US" dirty="0">
                <a:effectLst/>
                <a:latin typeface="Times New Roman" panose="02020603050405020304" pitchFamily="18" charset="0"/>
                <a:ea typeface="Calibri" panose="020F0502020204030204" pitchFamily="34" charset="0"/>
              </a:rPr>
              <a:t>L0 trigger generation by the trigger processor built on Altera Cyclone V GX FPGA,</a:t>
            </a:r>
            <a:endParaRPr lang="ru-RU" dirty="0">
              <a:effectLst/>
              <a:latin typeface="Times New Roman" panose="02020603050405020304" pitchFamily="18" charset="0"/>
              <a:ea typeface="Calibri" panose="020F0502020204030204" pitchFamily="34" charset="0"/>
            </a:endParaRPr>
          </a:p>
          <a:p>
            <a:pPr marL="342900" lvl="0" indent="-342900" algn="just">
              <a:buFont typeface="Symbol" panose="05050102010706020507" pitchFamily="18" charset="2"/>
              <a:buChar char=""/>
            </a:pPr>
            <a:r>
              <a:rPr lang="en-US" dirty="0">
                <a:effectLst/>
                <a:latin typeface="Times New Roman" panose="02020603050405020304" pitchFamily="18" charset="0"/>
                <a:ea typeface="Calibri" panose="020F0502020204030204" pitchFamily="34" charset="0"/>
              </a:rPr>
              <a:t>powering, monitoring, and control of mezzanine cards including:</a:t>
            </a:r>
            <a:endParaRPr lang="ru-RU" dirty="0">
              <a:effectLst/>
              <a:latin typeface="Times New Roman" panose="02020603050405020304" pitchFamily="18" charset="0"/>
              <a:ea typeface="Calibri" panose="020F0502020204030204" pitchFamily="34" charset="0"/>
            </a:endParaRPr>
          </a:p>
          <a:p>
            <a:pPr marL="742950" lvl="1" indent="-285750" algn="just">
              <a:buFont typeface="Courier New" panose="02070309020205020404" pitchFamily="49" charset="0"/>
              <a:buChar char="o"/>
            </a:pPr>
            <a:r>
              <a:rPr lang="en-US" dirty="0">
                <a:effectLst/>
                <a:latin typeface="Times New Roman" panose="02020603050405020304" pitchFamily="18" charset="0"/>
                <a:ea typeface="Calibri" panose="020F0502020204030204" pitchFamily="34" charset="0"/>
              </a:rPr>
              <a:t>power supply board (PSB) for FEE of the detectors,</a:t>
            </a:r>
            <a:endParaRPr lang="ru-RU" dirty="0">
              <a:effectLst/>
              <a:latin typeface="Times New Roman" panose="02020603050405020304" pitchFamily="18" charset="0"/>
              <a:ea typeface="Calibri" panose="020F0502020204030204" pitchFamily="34" charset="0"/>
            </a:endParaRPr>
          </a:p>
          <a:p>
            <a:pPr marL="742950" lvl="1" indent="-285750" algn="just">
              <a:buFont typeface="Courier New" panose="02070309020205020404" pitchFamily="49" charset="0"/>
              <a:buChar char="o"/>
            </a:pPr>
            <a:r>
              <a:rPr lang="en-US" dirty="0">
                <a:effectLst/>
                <a:latin typeface="Times New Roman" panose="02020603050405020304" pitchFamily="18" charset="0"/>
                <a:ea typeface="Calibri" panose="020F0502020204030204" pitchFamily="34" charset="0"/>
              </a:rPr>
              <a:t>four discriminator cards (DIB), </a:t>
            </a:r>
            <a:endParaRPr lang="ru-RU" dirty="0">
              <a:effectLst/>
              <a:latin typeface="Times New Roman" panose="02020603050405020304" pitchFamily="18" charset="0"/>
              <a:ea typeface="Calibri" panose="020F0502020204030204" pitchFamily="34" charset="0"/>
            </a:endParaRPr>
          </a:p>
          <a:p>
            <a:pPr marL="742950" lvl="1" indent="-285750" algn="just">
              <a:buFont typeface="Courier New" panose="02070309020205020404" pitchFamily="49" charset="0"/>
              <a:buChar char="o"/>
            </a:pPr>
            <a:r>
              <a:rPr lang="en-US" dirty="0">
                <a:effectLst/>
                <a:latin typeface="Times New Roman" panose="02020603050405020304" pitchFamily="18" charset="0"/>
                <a:ea typeface="Calibri" panose="020F0502020204030204" pitchFamily="34" charset="0"/>
              </a:rPr>
              <a:t>four TTL-NIM convertor cards (TNB),</a:t>
            </a:r>
            <a:endParaRPr lang="ru-RU" dirty="0">
              <a:effectLst/>
              <a:latin typeface="Times New Roman" panose="02020603050405020304" pitchFamily="18" charset="0"/>
              <a:ea typeface="Calibri" panose="020F0502020204030204" pitchFamily="34" charset="0"/>
            </a:endParaRPr>
          </a:p>
          <a:p>
            <a:pPr marL="742950" lvl="1" indent="-285750" algn="just">
              <a:buFont typeface="Courier New" panose="02070309020205020404" pitchFamily="49" charset="0"/>
              <a:buChar char="o"/>
            </a:pPr>
            <a:r>
              <a:rPr lang="en-US" dirty="0">
                <a:effectLst/>
                <a:latin typeface="Times New Roman" panose="02020603050405020304" pitchFamily="18" charset="0"/>
                <a:ea typeface="Calibri" panose="020F0502020204030204" pitchFamily="34" charset="0"/>
              </a:rPr>
              <a:t>one Ethernet interface card (ETB), </a:t>
            </a:r>
            <a:endParaRPr lang="ru-RU" dirty="0">
              <a:effectLst/>
              <a:latin typeface="Times New Roman" panose="02020603050405020304" pitchFamily="18" charset="0"/>
              <a:ea typeface="Calibri" panose="020F0502020204030204" pitchFamily="34" charset="0"/>
            </a:endParaRPr>
          </a:p>
          <a:p>
            <a:pPr marL="342900" lvl="0" indent="-342900" algn="just">
              <a:buFont typeface="Symbol" panose="05050102010706020507" pitchFamily="18" charset="2"/>
              <a:buChar char=""/>
            </a:pPr>
            <a:r>
              <a:rPr lang="en-US" dirty="0">
                <a:effectLst/>
                <a:latin typeface="Times New Roman" panose="02020603050405020304" pitchFamily="18" charset="0"/>
                <a:ea typeface="Calibri" panose="020F0502020204030204" pitchFamily="34" charset="0"/>
              </a:rPr>
              <a:t>accumulation of the trigger monitoring information. </a:t>
            </a:r>
            <a:endParaRPr lang="ru-RU" dirty="0">
              <a:effectLst/>
              <a:latin typeface="Times New Roman" panose="02020603050405020304" pitchFamily="18" charset="0"/>
              <a:ea typeface="Calibri" panose="020F0502020204030204" pitchFamily="34" charset="0"/>
            </a:endParaRPr>
          </a:p>
          <a:p>
            <a:pPr indent="449580" algn="just">
              <a:lnSpc>
                <a:spcPct val="115000"/>
              </a:lnSpc>
              <a:spcBef>
                <a:spcPts val="600"/>
              </a:spcBef>
              <a:spcAft>
                <a:spcPts val="6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The T0U output connectors for DAQ for TOF are Molex 76105-0585.</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1105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55DACA3-CBFB-4ED4-8D0C-DD7E7681083D}"/>
              </a:ext>
            </a:extLst>
          </p:cNvPr>
          <p:cNvPicPr>
            <a:picLocks noChangeAspect="1"/>
          </p:cNvPicPr>
          <p:nvPr/>
        </p:nvPicPr>
        <p:blipFill>
          <a:blip r:embed="rId3">
            <a:alphaModFix amt="20000"/>
            <a:lum bright="70000" contrast="-70000"/>
            <a:extLst>
              <a:ext uri="{28A0092B-C50C-407E-A947-70E740481C1C}">
                <a14:useLocalDpi xmlns:a14="http://schemas.microsoft.com/office/drawing/2010/main" val="0"/>
              </a:ext>
            </a:extLst>
          </a:blip>
          <a:stretch>
            <a:fillRect/>
          </a:stretch>
        </p:blipFill>
        <p:spPr>
          <a:xfrm>
            <a:off x="-4244" y="0"/>
            <a:ext cx="12192000" cy="6858000"/>
          </a:xfrm>
          <a:prstGeom prst="rect">
            <a:avLst/>
          </a:prstGeom>
        </p:spPr>
      </p:pic>
      <p:pic>
        <p:nvPicPr>
          <p:cNvPr id="5" name="Рисунок 4">
            <a:extLst>
              <a:ext uri="{FF2B5EF4-FFF2-40B4-BE49-F238E27FC236}">
                <a16:creationId xmlns:a16="http://schemas.microsoft.com/office/drawing/2014/main" id="{2C95980A-A111-4A93-BF9D-A9A1CFC782BB}"/>
              </a:ext>
            </a:extLst>
          </p:cNvPr>
          <p:cNvPicPr>
            <a:picLocks noChangeAspect="1"/>
          </p:cNvPicPr>
          <p:nvPr/>
        </p:nvPicPr>
        <p:blipFill>
          <a:blip r:embed="rId4" cstate="print"/>
          <a:stretch>
            <a:fillRect/>
          </a:stretch>
        </p:blipFill>
        <p:spPr>
          <a:xfrm>
            <a:off x="59960" y="74950"/>
            <a:ext cx="1157666" cy="996472"/>
          </a:xfrm>
          <a:prstGeom prst="rect">
            <a:avLst/>
          </a:prstGeom>
        </p:spPr>
      </p:pic>
      <p:pic>
        <p:nvPicPr>
          <p:cNvPr id="6" name="Рисунок 5">
            <a:extLst>
              <a:ext uri="{FF2B5EF4-FFF2-40B4-BE49-F238E27FC236}">
                <a16:creationId xmlns:a16="http://schemas.microsoft.com/office/drawing/2014/main" id="{76FFDE31-5CF2-44FE-8809-C8992D0AECBA}"/>
              </a:ext>
            </a:extLst>
          </p:cNvPr>
          <p:cNvPicPr>
            <a:picLocks noChangeAspect="1"/>
          </p:cNvPicPr>
          <p:nvPr/>
        </p:nvPicPr>
        <p:blipFill>
          <a:blip r:embed="rId5" cstate="print"/>
          <a:stretch>
            <a:fillRect/>
          </a:stretch>
        </p:blipFill>
        <p:spPr>
          <a:xfrm>
            <a:off x="10787687" y="74950"/>
            <a:ext cx="1344353" cy="996472"/>
          </a:xfrm>
          <a:prstGeom prst="rect">
            <a:avLst/>
          </a:prstGeom>
        </p:spPr>
      </p:pic>
      <p:sp>
        <p:nvSpPr>
          <p:cNvPr id="7" name="TextBox 6">
            <a:extLst>
              <a:ext uri="{FF2B5EF4-FFF2-40B4-BE49-F238E27FC236}">
                <a16:creationId xmlns:a16="http://schemas.microsoft.com/office/drawing/2014/main" id="{0535D658-8C7B-4C6A-BF75-1EE8A704BD78}"/>
              </a:ext>
            </a:extLst>
          </p:cNvPr>
          <p:cNvSpPr txBox="1"/>
          <p:nvPr/>
        </p:nvSpPr>
        <p:spPr>
          <a:xfrm>
            <a:off x="2550695" y="6483568"/>
            <a:ext cx="6942555" cy="307777"/>
          </a:xfrm>
          <a:prstGeom prst="rect">
            <a:avLst/>
          </a:prstGeom>
          <a:noFill/>
        </p:spPr>
        <p:txBody>
          <a:bodyPr wrap="square">
            <a:spAutoFit/>
          </a:bodyPr>
          <a:lstStyle/>
          <a:p>
            <a:pPr algn="l"/>
            <a:r>
              <a:rPr lang="en-US" sz="1400" i="0" dirty="0">
                <a:solidFill>
                  <a:srgbClr val="CB6D04"/>
                </a:solidFill>
                <a:effectLst/>
                <a:latin typeface="Roboto Light" panose="020B0604020202020204" pitchFamily="2" charset="0"/>
              </a:rPr>
              <a:t> 10th Collaboration Meeting of the BM@N Experiment at the NICA Facility </a:t>
            </a:r>
          </a:p>
        </p:txBody>
      </p:sp>
      <p:sp>
        <p:nvSpPr>
          <p:cNvPr id="2" name="Номер слайда 1">
            <a:extLst>
              <a:ext uri="{FF2B5EF4-FFF2-40B4-BE49-F238E27FC236}">
                <a16:creationId xmlns:a16="http://schemas.microsoft.com/office/drawing/2014/main" id="{61F9E8E0-2CC1-4719-9549-A29607C27E8F}"/>
              </a:ext>
            </a:extLst>
          </p:cNvPr>
          <p:cNvSpPr>
            <a:spLocks noGrp="1"/>
          </p:cNvSpPr>
          <p:nvPr>
            <p:ph type="sldNum" sz="quarter" idx="12"/>
          </p:nvPr>
        </p:nvSpPr>
        <p:spPr/>
        <p:txBody>
          <a:bodyPr/>
          <a:lstStyle/>
          <a:p>
            <a:fld id="{C7B426E3-97F4-4C5E-8A99-0D7A7E777396}" type="slidenum">
              <a:rPr lang="ru-RU" smtClean="0"/>
              <a:pPr/>
              <a:t>9</a:t>
            </a:fld>
            <a:endParaRPr lang="ru-RU"/>
          </a:p>
        </p:txBody>
      </p:sp>
      <p:sp>
        <p:nvSpPr>
          <p:cNvPr id="9" name="TextBox 8">
            <a:extLst>
              <a:ext uri="{FF2B5EF4-FFF2-40B4-BE49-F238E27FC236}">
                <a16:creationId xmlns:a16="http://schemas.microsoft.com/office/drawing/2014/main" id="{7125A27A-A662-48AC-AC0E-A7B5D8263700}"/>
              </a:ext>
            </a:extLst>
          </p:cNvPr>
          <p:cNvSpPr txBox="1"/>
          <p:nvPr/>
        </p:nvSpPr>
        <p:spPr>
          <a:xfrm>
            <a:off x="1661910" y="174167"/>
            <a:ext cx="8868180" cy="646331"/>
          </a:xfrm>
          <a:prstGeom prst="rect">
            <a:avLst/>
          </a:prstGeom>
          <a:noFill/>
        </p:spPr>
        <p:txBody>
          <a:bodyPr wrap="square">
            <a:spAutoFit/>
          </a:bodyPr>
          <a:lstStyle/>
          <a:p>
            <a:pPr algn="ctr"/>
            <a:r>
              <a:rPr lang="en-US" sz="3600" b="1" i="0" dirty="0">
                <a:solidFill>
                  <a:schemeClr val="accent1"/>
                </a:solidFill>
                <a:effectLst/>
                <a:latin typeface="Georgia" panose="02040502050405020303" pitchFamily="18" charset="0"/>
              </a:rPr>
              <a:t>Electronic modules</a:t>
            </a:r>
            <a:endParaRPr lang="ru-RU" sz="3600" b="1" dirty="0">
              <a:solidFill>
                <a:schemeClr val="accent1"/>
              </a:solidFill>
              <a:latin typeface="Georgia" panose="02040502050405020303" pitchFamily="18" charset="0"/>
            </a:endParaRPr>
          </a:p>
        </p:txBody>
      </p:sp>
      <p:sp>
        <p:nvSpPr>
          <p:cNvPr id="10" name="TextBox 9">
            <a:extLst>
              <a:ext uri="{FF2B5EF4-FFF2-40B4-BE49-F238E27FC236}">
                <a16:creationId xmlns:a16="http://schemas.microsoft.com/office/drawing/2014/main" id="{33D6B207-47E8-4FFE-B405-F8B666045273}"/>
              </a:ext>
            </a:extLst>
          </p:cNvPr>
          <p:cNvSpPr txBox="1"/>
          <p:nvPr/>
        </p:nvSpPr>
        <p:spPr>
          <a:xfrm>
            <a:off x="4252147" y="744207"/>
            <a:ext cx="3687705" cy="584775"/>
          </a:xfrm>
          <a:prstGeom prst="rect">
            <a:avLst/>
          </a:prstGeom>
          <a:noFill/>
        </p:spPr>
        <p:txBody>
          <a:bodyPr wrap="square">
            <a:spAutoFit/>
          </a:bodyPr>
          <a:lstStyle/>
          <a:p>
            <a:pPr algn="ctr"/>
            <a:r>
              <a:rPr lang="en-US" sz="3200" b="1" i="0" dirty="0">
                <a:solidFill>
                  <a:srgbClr val="FF9900"/>
                </a:solidFill>
                <a:effectLst/>
                <a:latin typeface="Georgia" panose="02040502050405020303" pitchFamily="18" charset="0"/>
              </a:rPr>
              <a:t>TOU module</a:t>
            </a:r>
            <a:endParaRPr lang="ru-RU" sz="3200" b="1" dirty="0">
              <a:solidFill>
                <a:srgbClr val="FF9900"/>
              </a:solidFill>
              <a:latin typeface="Georgia" panose="02040502050405020303" pitchFamily="18" charset="0"/>
            </a:endParaRPr>
          </a:p>
        </p:txBody>
      </p:sp>
      <p:graphicFrame>
        <p:nvGraphicFramePr>
          <p:cNvPr id="3" name="Объект 2">
            <a:extLst>
              <a:ext uri="{FF2B5EF4-FFF2-40B4-BE49-F238E27FC236}">
                <a16:creationId xmlns:a16="http://schemas.microsoft.com/office/drawing/2014/main" id="{DA1D346C-7B4A-43C5-B45C-C30F6CFD07B0}"/>
              </a:ext>
            </a:extLst>
          </p:cNvPr>
          <p:cNvGraphicFramePr>
            <a:graphicFrameLocks noChangeAspect="1"/>
          </p:cNvGraphicFramePr>
          <p:nvPr>
            <p:extLst>
              <p:ext uri="{D42A27DB-BD31-4B8C-83A1-F6EECF244321}">
                <p14:modId xmlns:p14="http://schemas.microsoft.com/office/powerpoint/2010/main" val="3835330890"/>
              </p:ext>
            </p:extLst>
          </p:nvPr>
        </p:nvGraphicFramePr>
        <p:xfrm>
          <a:off x="7181201" y="1219582"/>
          <a:ext cx="4724877" cy="5066898"/>
        </p:xfrm>
        <a:graphic>
          <a:graphicData uri="http://schemas.openxmlformats.org/presentationml/2006/ole">
            <mc:AlternateContent xmlns:mc="http://schemas.openxmlformats.org/markup-compatibility/2006">
              <mc:Choice xmlns:v="urn:schemas-microsoft-com:vml" Requires="v">
                <p:oleObj spid="_x0000_s5159" name="CorelDRAW" r:id="rId6" imgW="3412080" imgH="3663360" progId="">
                  <p:embed/>
                </p:oleObj>
              </mc:Choice>
              <mc:Fallback>
                <p:oleObj name="CorelDRAW" r:id="rId6" imgW="3412080" imgH="3663360" progId="">
                  <p:embed/>
                  <p:pic>
                    <p:nvPicPr>
                      <p:cNvPr id="0" name="Picture 13"/>
                      <p:cNvPicPr>
                        <a:picLocks noChangeAspect="1" noChangeArrowheads="1"/>
                      </p:cNvPicPr>
                      <p:nvPr/>
                    </p:nvPicPr>
                    <p:blipFill>
                      <a:blip r:embed="rId7">
                        <a:lum bright="-20000" contrast="40000"/>
                        <a:extLst>
                          <a:ext uri="{28A0092B-C50C-407E-A947-70E740481C1C}">
                            <a14:useLocalDpi xmlns:a14="http://schemas.microsoft.com/office/drawing/2010/main" val="0"/>
                          </a:ext>
                        </a:extLst>
                      </a:blip>
                      <a:srcRect/>
                      <a:stretch>
                        <a:fillRect/>
                      </a:stretch>
                    </p:blipFill>
                    <p:spPr bwMode="auto">
                      <a:xfrm>
                        <a:off x="7181201" y="1219582"/>
                        <a:ext cx="4724877" cy="5066898"/>
                      </a:xfrm>
                      <a:prstGeom prst="rect">
                        <a:avLst/>
                      </a:prstGeom>
                      <a:noFill/>
                    </p:spPr>
                  </p:pic>
                </p:oleObj>
              </mc:Fallback>
            </mc:AlternateContent>
          </a:graphicData>
        </a:graphic>
      </p:graphicFrame>
      <p:pic>
        <p:nvPicPr>
          <p:cNvPr id="11" name="Рисунок 10">
            <a:extLst>
              <a:ext uri="{FF2B5EF4-FFF2-40B4-BE49-F238E27FC236}">
                <a16:creationId xmlns:a16="http://schemas.microsoft.com/office/drawing/2014/main" id="{7990F0E7-643E-4F03-90EB-EE4763A91DA1}"/>
              </a:ext>
            </a:extLst>
          </p:cNvPr>
          <p:cNvPicPr/>
          <p:nvPr/>
        </p:nvPicPr>
        <p:blipFill rotWithShape="1">
          <a:blip r:embed="rId8" cstate="print">
            <a:extLst>
              <a:ext uri="{28A0092B-C50C-407E-A947-70E740481C1C}">
                <a14:useLocalDpi xmlns:a14="http://schemas.microsoft.com/office/drawing/2010/main" val="0"/>
              </a:ext>
            </a:extLst>
          </a:blip>
          <a:srcRect l="15492" t="18220" r="20804" b="37150"/>
          <a:stretch/>
        </p:blipFill>
        <p:spPr>
          <a:xfrm>
            <a:off x="647259" y="5465246"/>
            <a:ext cx="1072833" cy="898430"/>
          </a:xfrm>
          <a:prstGeom prst="rect">
            <a:avLst/>
          </a:prstGeom>
        </p:spPr>
      </p:pic>
      <p:pic>
        <p:nvPicPr>
          <p:cNvPr id="12" name="Рисунок 11">
            <a:extLst>
              <a:ext uri="{FF2B5EF4-FFF2-40B4-BE49-F238E27FC236}">
                <a16:creationId xmlns:a16="http://schemas.microsoft.com/office/drawing/2014/main" id="{7990F0E7-643E-4F03-90EB-EE4763A91DA1}"/>
              </a:ext>
            </a:extLst>
          </p:cNvPr>
          <p:cNvPicPr/>
          <p:nvPr/>
        </p:nvPicPr>
        <p:blipFill rotWithShape="1">
          <a:blip r:embed="rId9" cstate="print">
            <a:extLst>
              <a:ext uri="{28A0092B-C50C-407E-A947-70E740481C1C}">
                <a14:useLocalDpi xmlns:a14="http://schemas.microsoft.com/office/drawing/2010/main" val="0"/>
              </a:ext>
            </a:extLst>
          </a:blip>
          <a:srcRect l="15492" t="18220" r="20804" b="37150"/>
          <a:stretch/>
        </p:blipFill>
        <p:spPr>
          <a:xfrm>
            <a:off x="1767733" y="5465247"/>
            <a:ext cx="973773" cy="898430"/>
          </a:xfrm>
          <a:prstGeom prst="rect">
            <a:avLst/>
          </a:prstGeom>
        </p:spPr>
      </p:pic>
      <p:pic>
        <p:nvPicPr>
          <p:cNvPr id="13" name="Рисунок 12">
            <a:extLst>
              <a:ext uri="{FF2B5EF4-FFF2-40B4-BE49-F238E27FC236}">
                <a16:creationId xmlns:a16="http://schemas.microsoft.com/office/drawing/2014/main" id="{A776B549-BE6B-45EC-BDFE-7BA0C0B49BA2}"/>
              </a:ext>
            </a:extLst>
          </p:cNvPr>
          <p:cNvPicPr/>
          <p:nvPr/>
        </p:nvPicPr>
        <p:blipFill rotWithShape="1">
          <a:blip r:embed="rId10" cstate="print">
            <a:extLst>
              <a:ext uri="{28A0092B-C50C-407E-A947-70E740481C1C}">
                <a14:useLocalDpi xmlns:a14="http://schemas.microsoft.com/office/drawing/2010/main" val="0"/>
              </a:ext>
            </a:extLst>
          </a:blip>
          <a:srcRect l="11742" t="30304" r="25542" b="28091"/>
          <a:stretch/>
        </p:blipFill>
        <p:spPr>
          <a:xfrm>
            <a:off x="2801513" y="5465246"/>
            <a:ext cx="973773" cy="898430"/>
          </a:xfrm>
          <a:prstGeom prst="rect">
            <a:avLst/>
          </a:prstGeom>
        </p:spPr>
      </p:pic>
      <p:pic>
        <p:nvPicPr>
          <p:cNvPr id="14" name="Рисунок 13">
            <a:extLst>
              <a:ext uri="{FF2B5EF4-FFF2-40B4-BE49-F238E27FC236}">
                <a16:creationId xmlns:a16="http://schemas.microsoft.com/office/drawing/2014/main" id="{7EE5E829-490A-44B2-8A87-865E335A19CB}"/>
              </a:ext>
            </a:extLst>
          </p:cNvPr>
          <p:cNvPicPr/>
          <p:nvPr/>
        </p:nvPicPr>
        <p:blipFill rotWithShape="1">
          <a:blip r:embed="rId11" cstate="print">
            <a:extLst>
              <a:ext uri="{28A0092B-C50C-407E-A947-70E740481C1C}">
                <a14:useLocalDpi xmlns:a14="http://schemas.microsoft.com/office/drawing/2010/main" val="0"/>
              </a:ext>
            </a:extLst>
          </a:blip>
          <a:srcRect l="14939" t="36203" r="23580" b="22963"/>
          <a:stretch/>
        </p:blipFill>
        <p:spPr>
          <a:xfrm>
            <a:off x="3835293" y="5458157"/>
            <a:ext cx="973773" cy="891341"/>
          </a:xfrm>
          <a:prstGeom prst="rect">
            <a:avLst/>
          </a:prstGeom>
        </p:spPr>
      </p:pic>
      <p:pic>
        <p:nvPicPr>
          <p:cNvPr id="15" name="Рисунок 14">
            <a:extLst>
              <a:ext uri="{FF2B5EF4-FFF2-40B4-BE49-F238E27FC236}">
                <a16:creationId xmlns:a16="http://schemas.microsoft.com/office/drawing/2014/main" id="{6E326DF2-9F89-4EA2-903F-E343FDDDB403}"/>
              </a:ext>
            </a:extLst>
          </p:cNvPr>
          <p:cNvPicPr/>
          <p:nvPr/>
        </p:nvPicPr>
        <p:blipFill>
          <a:blip r:embed="rId12" cstate="print">
            <a:lum bright="12000" contrast="12000"/>
            <a:extLst>
              <a:ext uri="{28A0092B-C50C-407E-A947-70E740481C1C}">
                <a14:useLocalDpi xmlns:a14="http://schemas.microsoft.com/office/drawing/2010/main" val="0"/>
              </a:ext>
            </a:extLst>
          </a:blip>
          <a:srcRect l="-14" r="-14"/>
          <a:stretch>
            <a:fillRect/>
          </a:stretch>
        </p:blipFill>
        <p:spPr bwMode="auto">
          <a:xfrm>
            <a:off x="4831288" y="5465246"/>
            <a:ext cx="1059199" cy="99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Рисунок 15">
            <a:extLst>
              <a:ext uri="{FF2B5EF4-FFF2-40B4-BE49-F238E27FC236}">
                <a16:creationId xmlns:a16="http://schemas.microsoft.com/office/drawing/2014/main" id="{3B817FCA-831D-4A16-A4B0-FF3DB3DC613F}"/>
              </a:ext>
            </a:extLst>
          </p:cNvPr>
          <p:cNvPicPr/>
          <p:nvPr/>
        </p:nvPicPr>
        <p:blipFill>
          <a:blip r:embed="rId13" cstate="print">
            <a:lum bright="12000" contrast="12000"/>
            <a:extLst>
              <a:ext uri="{28A0092B-C50C-407E-A947-70E740481C1C}">
                <a14:useLocalDpi xmlns:a14="http://schemas.microsoft.com/office/drawing/2010/main" val="0"/>
              </a:ext>
            </a:extLst>
          </a:blip>
          <a:srcRect/>
          <a:stretch>
            <a:fillRect/>
          </a:stretch>
        </p:blipFill>
        <p:spPr bwMode="auto">
          <a:xfrm>
            <a:off x="5890488" y="5517787"/>
            <a:ext cx="1056002" cy="99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a:extLst>
              <a:ext uri="{FF2B5EF4-FFF2-40B4-BE49-F238E27FC236}">
                <a16:creationId xmlns:a16="http://schemas.microsoft.com/office/drawing/2014/main" id="{AE27B7EB-6DF7-4872-84C5-7F17EE87FBEE}"/>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3453" r="41111"/>
          <a:stretch/>
        </p:blipFill>
        <p:spPr bwMode="auto">
          <a:xfrm rot="16200000">
            <a:off x="2005788" y="-597164"/>
            <a:ext cx="850295" cy="4457122"/>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a:extLst>
              <a:ext uri="{FF2B5EF4-FFF2-40B4-BE49-F238E27FC236}">
                <a16:creationId xmlns:a16="http://schemas.microsoft.com/office/drawing/2014/main" id="{A96CCBAD-9056-42BC-A265-68D8F58E3725}"/>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29286" t="1851" r="45332" b="4128"/>
          <a:stretch/>
        </p:blipFill>
        <p:spPr bwMode="auto">
          <a:xfrm rot="16200000">
            <a:off x="1914184" y="451899"/>
            <a:ext cx="853706" cy="4216406"/>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a:extLst>
              <a:ext uri="{FF2B5EF4-FFF2-40B4-BE49-F238E27FC236}">
                <a16:creationId xmlns:a16="http://schemas.microsoft.com/office/drawing/2014/main" id="{06E85491-1183-471D-9903-A6EE66DFBBE7}"/>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9185" b="5460"/>
          <a:stretch/>
        </p:blipFill>
        <p:spPr bwMode="auto">
          <a:xfrm>
            <a:off x="4322179" y="3127722"/>
            <a:ext cx="2519414" cy="2193730"/>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a:extLst>
              <a:ext uri="{FF2B5EF4-FFF2-40B4-BE49-F238E27FC236}">
                <a16:creationId xmlns:a16="http://schemas.microsoft.com/office/drawing/2014/main" id="{4E99C267-8779-4676-99FB-1C1E9F259F9D}"/>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9975" t="-1" r="20272" b="972"/>
          <a:stretch/>
        </p:blipFill>
        <p:spPr bwMode="auto">
          <a:xfrm rot="16200000">
            <a:off x="1324670" y="2354643"/>
            <a:ext cx="1690232" cy="373493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E1FCCC2-CCDE-4359-A811-A06A51ABC31B}"/>
              </a:ext>
            </a:extLst>
          </p:cNvPr>
          <p:cNvSpPr txBox="1"/>
          <p:nvPr/>
        </p:nvSpPr>
        <p:spPr>
          <a:xfrm>
            <a:off x="302319" y="5033906"/>
            <a:ext cx="3904600" cy="400110"/>
          </a:xfrm>
          <a:prstGeom prst="rect">
            <a:avLst/>
          </a:prstGeom>
          <a:noFill/>
        </p:spPr>
        <p:txBody>
          <a:bodyPr wrap="square">
            <a:spAutoFit/>
          </a:bodyPr>
          <a:lstStyle/>
          <a:p>
            <a:pPr algn="ctr"/>
            <a:r>
              <a:rPr lang="en-US" sz="2000" dirty="0">
                <a:solidFill>
                  <a:srgbClr val="FF9900"/>
                </a:solidFill>
                <a:latin typeface="Georgia Pro Cond Black" panose="02040A06050405020203" pitchFamily="18" charset="0"/>
              </a:rPr>
              <a:t>IO </a:t>
            </a:r>
            <a:r>
              <a:rPr lang="en-US" sz="2000" dirty="0" err="1">
                <a:solidFill>
                  <a:srgbClr val="FF9900"/>
                </a:solidFill>
                <a:latin typeface="Georgia Pro Cond Black" panose="02040A06050405020203" pitchFamily="18" charset="0"/>
              </a:rPr>
              <a:t>mez.brd</a:t>
            </a:r>
            <a:endParaRPr lang="ru-RU" sz="2000" dirty="0">
              <a:solidFill>
                <a:srgbClr val="FF9900"/>
              </a:solidFill>
              <a:latin typeface="Georgia Pro Cond Black" panose="02040A06050405020203" pitchFamily="18" charset="0"/>
            </a:endParaRPr>
          </a:p>
        </p:txBody>
      </p:sp>
    </p:spTree>
    <p:extLst>
      <p:ext uri="{BB962C8B-B14F-4D97-AF65-F5344CB8AC3E}">
        <p14:creationId xmlns:p14="http://schemas.microsoft.com/office/powerpoint/2010/main" val="249772366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4497</TotalTime>
  <Words>996</Words>
  <Application>Microsoft Office PowerPoint</Application>
  <PresentationFormat>Широкоэкранный</PresentationFormat>
  <Paragraphs>125</Paragraphs>
  <Slides>14</Slides>
  <Notes>0</Notes>
  <HiddenSlides>0</HiddenSlides>
  <MMClips>0</MMClips>
  <ScaleCrop>false</ScaleCrop>
  <HeadingPairs>
    <vt:vector size="8" baseType="variant">
      <vt:variant>
        <vt:lpstr>Использованные шрифты</vt:lpstr>
      </vt:variant>
      <vt:variant>
        <vt:i4>11</vt:i4>
      </vt:variant>
      <vt:variant>
        <vt:lpstr>Тема</vt:lpstr>
      </vt:variant>
      <vt:variant>
        <vt:i4>1</vt:i4>
      </vt:variant>
      <vt:variant>
        <vt:lpstr>Внедренные серверы OLE</vt:lpstr>
      </vt:variant>
      <vt:variant>
        <vt:i4>1</vt:i4>
      </vt:variant>
      <vt:variant>
        <vt:lpstr>Заголовки слайдов</vt:lpstr>
      </vt:variant>
      <vt:variant>
        <vt:i4>14</vt:i4>
      </vt:variant>
    </vt:vector>
  </HeadingPairs>
  <TitlesOfParts>
    <vt:vector size="27" baseType="lpstr">
      <vt:lpstr>Arial</vt:lpstr>
      <vt:lpstr>Calibri</vt:lpstr>
      <vt:lpstr>Calibri Light</vt:lpstr>
      <vt:lpstr>Courier New</vt:lpstr>
      <vt:lpstr>Georgia</vt:lpstr>
      <vt:lpstr>Georgia Pro Cond Black</vt:lpstr>
      <vt:lpstr>Open Sans</vt:lpstr>
      <vt:lpstr>Roboto Light</vt:lpstr>
      <vt:lpstr>Symbol</vt:lpstr>
      <vt:lpstr>Times New Roman</vt:lpstr>
      <vt:lpstr>Wingdings</vt:lpstr>
      <vt:lpstr>Тема Office</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Виктор Рогов</dc:creator>
  <cp:lastModifiedBy>Victor</cp:lastModifiedBy>
  <cp:revision>54</cp:revision>
  <dcterms:created xsi:type="dcterms:W3CDTF">2023-04-25T12:03:26Z</dcterms:created>
  <dcterms:modified xsi:type="dcterms:W3CDTF">2023-05-13T17:57:50Z</dcterms:modified>
</cp:coreProperties>
</file>