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60" r:id="rId4"/>
    <p:sldId id="259" r:id="rId5"/>
    <p:sldId id="349" r:id="rId6"/>
    <p:sldId id="353" r:id="rId7"/>
    <p:sldId id="352" r:id="rId8"/>
    <p:sldId id="351" r:id="rId9"/>
    <p:sldId id="347" r:id="rId10"/>
    <p:sldId id="315" r:id="rId11"/>
    <p:sldId id="279" r:id="rId12"/>
    <p:sldId id="355" r:id="rId13"/>
    <p:sldId id="25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DB333-501A-4734-8A33-B09A32829260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E5531-9143-4DD9-B2A5-D34A314A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7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E5531-9143-4DD9-B2A5-D34A314A6E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2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06A75-7342-406D-BFD3-3E057B37D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8F96FF-C47D-41C2-8734-5D2302365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D370A0-84AA-4B5C-9478-0BB15307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3F54AF-1561-4180-9AD9-0BA08E66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3A668-A4AB-48CE-9E7E-07EB0749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9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9F471-ADB3-403A-BEB4-799C4E37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644146-C61C-4D3E-961C-F9B51E61C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6C4FE-B348-4268-BBD7-861D66306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E978DB-1838-4E4A-B4CB-369D9A54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CD570-BE85-4F43-9468-6BF4FAD1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8348B7-684F-4629-833E-A74AD5FC2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4602F3-0DF3-4EFB-8A51-D6188EF2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837D8-7FF9-4866-BFD8-A12D6D53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594555-6621-4607-BE51-58B50B13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98314A-724B-4504-AAA5-89682F0E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950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A937-C4A1-4C48-AC2A-36960E989890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9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C66-C3D3-4A36-AA46-4DCD915FF176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5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5182-7488-45AA-ACA1-AEBD3516D0F1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646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DA78-9E9F-4821-AC36-03306F18E7F6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329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C20D-4B7B-4553-932D-FBB37CB3E6D5}" type="datetime1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6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A901-B08C-4DF3-8116-4FB0A6395143}" type="datetime1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679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FC56-C53B-4E85-B7CD-D84AF4F6C915}" type="datetime1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4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EF61-7EFE-4D08-92EB-7FA084C41C37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6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51EFB-F2F4-4A12-8102-BC548D09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0C2C2-D8FF-45BB-93A1-983E71F1B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FF6DD7-C128-4FC9-8829-6E1FF293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23571-1B64-4C5F-8885-C5715601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B5DEC-6365-41FD-A2A0-A3027B08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53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A475-DCC8-42B8-AEE1-B4850B93B666}" type="datetime1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25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439-012B-4F8B-978D-643CC461FFE5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286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AD08-8762-4237-A0D2-E77AA3278B83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3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A2E07-5120-47B3-B3E8-D2183F38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896FEF-C5B4-45EB-A143-88012F345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F82AFE-A48C-4F1A-880D-C253BD4D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66C809-F0E3-4E07-B266-E8CD4EC8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5AC31C-22E1-412E-BBCA-6371402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23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5E883-6095-4DA7-93BA-999FB2B7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D0870-0E4C-4EFD-8F20-A8C14A72F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586EC-B164-4B66-9238-2540F3647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D242B9-47AB-443A-91F4-01BE4A38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D2CF86-576B-4FC4-8385-3497E024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FE6A95-08DB-4CE4-B821-A1096F84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1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C3067-AE1C-4206-9D54-D6904071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D359EE-747F-4AE7-9512-456921D99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908C2F-EBC1-4CA4-89B8-CDE51B4BF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1D7326-28C3-4265-A2E1-BC5B939F9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9E45E7-89E6-465E-9D60-9A96368C9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7833EB-5768-45A4-97FB-CD1C74E2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24AE08-AF04-463F-BF25-2B88B214B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6A6A77-47EE-41AF-932B-675EA46E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BE643-B01A-436B-9AEE-156352B9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87D93C-24DC-4830-97DE-9C7B4017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36D7D8-71A9-4604-8009-B69C0FF7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496E98-66C4-4F09-81A3-2E159365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00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490D79-0F75-4DEA-954F-58B9D50C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6D2C9D-B25E-4943-92F9-3F1D72A0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79593D-AE82-45D7-8570-ED10BA03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9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C6E03-4182-4D06-8034-0B2A048A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915EA-E76B-4B4A-8A32-8BB8D2DC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7E2314-D6FC-4446-ADBB-E75BD50C2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B2FC06-957B-4568-A9F7-8BE5D49D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56D524-499F-4153-81AF-4510E2B3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3EAD83-E524-4F30-81F7-EF64898D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54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CA3BD-C875-4891-91A4-005E2DACD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D48C4A-4093-45BD-85EE-95ED8CAB5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2A109-D1A2-4C53-9E05-863724CCE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83511-B878-45E7-961A-9648D6FFF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B31377-FA71-4C7B-B49C-82A69C3C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609A29-8256-4BFC-AB65-81D52017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3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129FB-B34C-4049-A94D-847B667C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70538F-BDCF-4251-9403-6A5B260C9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3877C-BA72-43FF-A9BE-A847100CB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EFDB2-BEF9-4E60-B9E1-120F7E9012E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5354D-E42D-4011-AC28-37170D845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41A8B-884A-4C7C-8AD1-4560B661D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D3CDB-40C8-4A55-8FF3-65906A4A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97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44B1-E4A6-41BB-A530-8C678C363646}" type="datetime1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5CB09-CF13-4D53-A722-45A91676DE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3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mv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25.png"/><Relationship Id="rId4" Type="http://schemas.openxmlformats.org/officeDocument/2006/relationships/video" Target="../media/media2.wm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7568" y="2849732"/>
            <a:ext cx="7776864" cy="111738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ckwell" panose="02060603020205020403" pitchFamily="18" charset="0"/>
              </a:rPr>
              <a:t>Status of GEM and CSC detectors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3552" y="4891901"/>
            <a:ext cx="8062912" cy="126876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Rockwell" pitchFamily="18" charset="0"/>
              </a:rPr>
              <a:t>Andrei </a:t>
            </a:r>
            <a:r>
              <a:rPr lang="en-US" sz="2000" dirty="0" err="1">
                <a:latin typeface="Rockwell" pitchFamily="18" charset="0"/>
              </a:rPr>
              <a:t>Galavanov</a:t>
            </a:r>
            <a:r>
              <a:rPr lang="en-US" sz="2000" dirty="0">
                <a:latin typeface="Rockwell" pitchFamily="18" charset="0"/>
              </a:rPr>
              <a:t> on behalf of BM@N Collaboration</a:t>
            </a:r>
            <a:endParaRPr lang="ru-RU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127958"/>
            <a:ext cx="2181444" cy="122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/>
          <p:cNvPicPr/>
          <p:nvPr/>
        </p:nvPicPr>
        <p:blipFill>
          <a:blip r:embed="rId3" cstate="print"/>
          <a:stretch/>
        </p:blipFill>
        <p:spPr>
          <a:xfrm>
            <a:off x="8472264" y="83076"/>
            <a:ext cx="2195736" cy="126876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874E2F-8804-4E13-BFAE-B8A3E1BCB60F}"/>
              </a:ext>
            </a:extLst>
          </p:cNvPr>
          <p:cNvSpPr txBox="1"/>
          <p:nvPr/>
        </p:nvSpPr>
        <p:spPr>
          <a:xfrm>
            <a:off x="1524000" y="65033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10th Collaboration Meeting of the BM@N Experiment at the NICA Facility, 16.05.2023</a:t>
            </a: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6F5AC-8EB4-4A7F-8F39-80FC4C778A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08" y="238920"/>
            <a:ext cx="1828800" cy="9570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1397" y="1"/>
            <a:ext cx="1132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Rockwell" pitchFamily="18" charset="0"/>
              </a:rPr>
              <a:t>CSC</a:t>
            </a:r>
            <a:endParaRPr lang="ru-RU" sz="3600" baseline="30000" dirty="0"/>
          </a:p>
        </p:txBody>
      </p:sp>
      <p:sp>
        <p:nvSpPr>
          <p:cNvPr id="382" name="Номер слайда 3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47835-E754-4EF7-B673-84E359382649}"/>
              </a:ext>
            </a:extLst>
          </p:cNvPr>
          <p:cNvSpPr txBox="1"/>
          <p:nvPr/>
        </p:nvSpPr>
        <p:spPr>
          <a:xfrm>
            <a:off x="4404655" y="4635778"/>
            <a:ext cx="6819028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aseline="-250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Second CSC 2×1.5 m</a:t>
            </a:r>
            <a:r>
              <a:rPr lang="en-US" sz="1600" baseline="30000" dirty="0">
                <a:latin typeface="Rockwell" panose="02060603020205020403" pitchFamily="18" charset="0"/>
              </a:rPr>
              <a:t>2 </a:t>
            </a:r>
            <a:r>
              <a:rPr lang="en-US" sz="1600" dirty="0">
                <a:latin typeface="Rockwell" panose="02060603020205020403" pitchFamily="18" charset="0"/>
              </a:rPr>
              <a:t>was produced and moved to test room. Passed HV stability tests on air (without gas mixture).</a:t>
            </a:r>
          </a:p>
          <a:p>
            <a:r>
              <a:rPr lang="en-US" sz="1600" dirty="0">
                <a:latin typeface="Rockwell" panose="02060603020205020403" pitchFamily="18" charset="0"/>
              </a:rPr>
              <a:t>At next week detector will be equipped with front-end electronics, to check it </a:t>
            </a:r>
            <a:r>
              <a:rPr lang="en-US" sz="1600" dirty="0" err="1">
                <a:latin typeface="Rockwell" panose="02060603020205020403" pitchFamily="18" charset="0"/>
              </a:rPr>
              <a:t>perfomance</a:t>
            </a:r>
            <a:r>
              <a:rPr lang="en-US" sz="1600" dirty="0">
                <a:latin typeface="Rockwell" panose="02060603020205020403" pitchFamily="18" charset="0"/>
              </a:rPr>
              <a:t>.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ED7EF-F0FD-4155-AD51-8DEC72C2DA3C}"/>
              </a:ext>
            </a:extLst>
          </p:cNvPr>
          <p:cNvSpPr txBox="1"/>
          <p:nvPr/>
        </p:nvSpPr>
        <p:spPr>
          <a:xfrm>
            <a:off x="732842" y="5707916"/>
            <a:ext cx="320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4 CSC 1×1 m</a:t>
            </a:r>
            <a:r>
              <a:rPr lang="en-US" sz="1600" baseline="30000" dirty="0">
                <a:latin typeface="Rockwell" panose="02060603020205020403" pitchFamily="18" charset="0"/>
              </a:rPr>
              <a:t>2</a:t>
            </a:r>
            <a:r>
              <a:rPr lang="en-US" sz="1600" dirty="0">
                <a:latin typeface="Rockwell" panose="02060603020205020403" pitchFamily="18" charset="0"/>
              </a:rPr>
              <a:t> and 1 CSC 2×1,5 m</a:t>
            </a:r>
            <a:r>
              <a:rPr lang="en-US" sz="1600" baseline="30000" dirty="0">
                <a:latin typeface="Rockwell" panose="02060603020205020403" pitchFamily="18" charset="0"/>
              </a:rPr>
              <a:t>2</a:t>
            </a:r>
            <a:r>
              <a:rPr lang="en-US" sz="1600" dirty="0">
                <a:latin typeface="Rockwell" panose="02060603020205020403" pitchFamily="18" charset="0"/>
              </a:rPr>
              <a:t> were disassembly and moved to test room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96206-3E2F-4D8E-B413-E72827863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2" y="646332"/>
            <a:ext cx="2761234" cy="4908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043134-B16E-4AFD-B3B9-8A62A58C6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93" y="646332"/>
            <a:ext cx="7046752" cy="39637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4249" y="1"/>
            <a:ext cx="2786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Rockwell" pitchFamily="18" charset="0"/>
              </a:rPr>
              <a:t>Conclusions</a:t>
            </a:r>
            <a:endParaRPr lang="ru-RU" sz="3600" baseline="30000" dirty="0"/>
          </a:p>
        </p:txBody>
      </p:sp>
      <p:sp>
        <p:nvSpPr>
          <p:cNvPr id="382" name="Номер слайда 3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90F6B-40C4-4B97-A34B-3C060D65EE1E}"/>
              </a:ext>
            </a:extLst>
          </p:cNvPr>
          <p:cNvSpPr txBox="1"/>
          <p:nvPr/>
        </p:nvSpPr>
        <p:spPr>
          <a:xfrm>
            <a:off x="2348917" y="989901"/>
            <a:ext cx="73403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All CSC at Xe run works without problems;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M7 and M15 GEM detectors was broken 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M15 is fine – resoldered HV divider and it’s work good;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M7 is rather dead than alive – but we still try to resurrect it;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New HV divider is under development;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Gas system will be upgrade soon;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We have a plans for new cosmic ray test for GEMs;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Second CSC 2×1.5 m</a:t>
            </a:r>
            <a:r>
              <a:rPr lang="en-US" sz="1600" baseline="30000" dirty="0">
                <a:latin typeface="Rockwell" panose="02060603020205020403" pitchFamily="18" charset="0"/>
              </a:rPr>
              <a:t>2 </a:t>
            </a:r>
            <a:r>
              <a:rPr lang="en-US" sz="1600" dirty="0">
                <a:latin typeface="Rockwell" panose="02060603020205020403" pitchFamily="18" charset="0"/>
              </a:rPr>
              <a:t>was produced, and now it’s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2005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09C4FC-1636-4EA0-97E4-EC0C06439E46}"/>
              </a:ext>
            </a:extLst>
          </p:cNvPr>
          <p:cNvSpPr txBox="1"/>
          <p:nvPr/>
        </p:nvSpPr>
        <p:spPr>
          <a:xfrm>
            <a:off x="1260629" y="3059668"/>
            <a:ext cx="972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0"/>
              </a:rPr>
              <a:t>Thanks you for your attention!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9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C2DC17-4469-4556-AFC8-38D917ABB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6816"/>
            <a:ext cx="12192000" cy="575118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5BF176C-5047-4E0C-98C7-08586051D938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3281801" y="2687122"/>
            <a:ext cx="571977" cy="1344316"/>
          </a:xfrm>
          <a:prstGeom prst="straightConnector1">
            <a:avLst/>
          </a:prstGeom>
          <a:ln w="38100">
            <a:solidFill>
              <a:srgbClr val="EE3C1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AD1400A-F71C-4091-959A-9B5F70712E9C}"/>
              </a:ext>
            </a:extLst>
          </p:cNvPr>
          <p:cNvCxnSpPr>
            <a:cxnSpLocks/>
          </p:cNvCxnSpPr>
          <p:nvPr/>
        </p:nvCxnSpPr>
        <p:spPr>
          <a:xfrm flipH="1" flipV="1">
            <a:off x="7682669" y="3555050"/>
            <a:ext cx="365015" cy="907436"/>
          </a:xfrm>
          <a:prstGeom prst="straightConnector1">
            <a:avLst/>
          </a:prstGeom>
          <a:ln w="38100">
            <a:solidFill>
              <a:srgbClr val="EE3C1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DD6E9D7-190C-4231-A12A-520E2B925D32}"/>
              </a:ext>
            </a:extLst>
          </p:cNvPr>
          <p:cNvCxnSpPr>
            <a:cxnSpLocks/>
          </p:cNvCxnSpPr>
          <p:nvPr/>
        </p:nvCxnSpPr>
        <p:spPr>
          <a:xfrm flipH="1" flipV="1">
            <a:off x="5913690" y="4383993"/>
            <a:ext cx="182311" cy="1020313"/>
          </a:xfrm>
          <a:prstGeom prst="straightConnector1">
            <a:avLst/>
          </a:prstGeom>
          <a:ln w="38100">
            <a:solidFill>
              <a:srgbClr val="EE3C1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C904EBC-21AD-465E-B5C9-9E3A9E42FD4F}"/>
              </a:ext>
            </a:extLst>
          </p:cNvPr>
          <p:cNvCxnSpPr>
            <a:cxnSpLocks/>
          </p:cNvCxnSpPr>
          <p:nvPr/>
        </p:nvCxnSpPr>
        <p:spPr>
          <a:xfrm flipH="1" flipV="1">
            <a:off x="5593079" y="4462486"/>
            <a:ext cx="392376" cy="941820"/>
          </a:xfrm>
          <a:prstGeom prst="straightConnector1">
            <a:avLst/>
          </a:prstGeom>
          <a:ln w="38100">
            <a:solidFill>
              <a:srgbClr val="EE3C1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4CF158B5-030F-46D1-95A9-D0412068F9B1}"/>
              </a:ext>
            </a:extLst>
          </p:cNvPr>
          <p:cNvCxnSpPr>
            <a:cxnSpLocks/>
          </p:cNvCxnSpPr>
          <p:nvPr/>
        </p:nvCxnSpPr>
        <p:spPr>
          <a:xfrm>
            <a:off x="4781778" y="1806104"/>
            <a:ext cx="0" cy="1009321"/>
          </a:xfrm>
          <a:prstGeom prst="straightConnector1">
            <a:avLst/>
          </a:prstGeom>
          <a:ln w="38100">
            <a:solidFill>
              <a:srgbClr val="EE3C1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0D33A4F-CDE6-49BC-9F51-41B24A717DAD}"/>
              </a:ext>
            </a:extLst>
          </p:cNvPr>
          <p:cNvCxnSpPr>
            <a:cxnSpLocks/>
          </p:cNvCxnSpPr>
          <p:nvPr/>
        </p:nvCxnSpPr>
        <p:spPr>
          <a:xfrm>
            <a:off x="4875562" y="1823026"/>
            <a:ext cx="328827" cy="992399"/>
          </a:xfrm>
          <a:prstGeom prst="straightConnector1">
            <a:avLst/>
          </a:prstGeom>
          <a:ln w="38100">
            <a:solidFill>
              <a:srgbClr val="EE3C1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9F1CDFF-C354-487F-8999-9315A396C145}"/>
              </a:ext>
            </a:extLst>
          </p:cNvPr>
          <p:cNvSpPr txBox="1"/>
          <p:nvPr/>
        </p:nvSpPr>
        <p:spPr>
          <a:xfrm>
            <a:off x="4092347" y="1453694"/>
            <a:ext cx="156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CSC 1×1 m</a:t>
            </a:r>
            <a:r>
              <a:rPr lang="en-US" baseline="30000" dirty="0">
                <a:solidFill>
                  <a:srgbClr val="FF0000"/>
                </a:solidFill>
                <a:latin typeface="Rockwell" panose="02060603020205020403" pitchFamily="18" charset="0"/>
              </a:rPr>
              <a:t>2</a:t>
            </a:r>
            <a:endParaRPr lang="ru-RU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4BFCF7-F678-445A-8D0B-05AB874C173E}"/>
              </a:ext>
            </a:extLst>
          </p:cNvPr>
          <p:cNvSpPr txBox="1"/>
          <p:nvPr/>
        </p:nvSpPr>
        <p:spPr>
          <a:xfrm>
            <a:off x="5444195" y="5404306"/>
            <a:ext cx="148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CSC 1×1 m</a:t>
            </a:r>
            <a:r>
              <a:rPr lang="en-US" baseline="30000" dirty="0">
                <a:solidFill>
                  <a:srgbClr val="FF0000"/>
                </a:solidFill>
                <a:latin typeface="Rockwell" panose="02060603020205020403" pitchFamily="18" charset="0"/>
              </a:rPr>
              <a:t>2</a:t>
            </a:r>
            <a:endParaRPr lang="ru-RU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45679A-E49E-4B92-9656-2E3E820DEB9E}"/>
              </a:ext>
            </a:extLst>
          </p:cNvPr>
          <p:cNvSpPr txBox="1"/>
          <p:nvPr/>
        </p:nvSpPr>
        <p:spPr>
          <a:xfrm>
            <a:off x="7235356" y="4577341"/>
            <a:ext cx="163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CSC 2×1,5 m</a:t>
            </a:r>
            <a:r>
              <a:rPr lang="en-US" baseline="30000" dirty="0">
                <a:solidFill>
                  <a:srgbClr val="FF0000"/>
                </a:solidFill>
                <a:latin typeface="Rockwell" panose="02060603020205020403" pitchFamily="18" charset="0"/>
              </a:rPr>
              <a:t>2</a:t>
            </a:r>
            <a:endParaRPr lang="ru-RU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5EF7AE-51A4-42CB-A851-7A5709D54D1D}"/>
              </a:ext>
            </a:extLst>
          </p:cNvPr>
          <p:cNvSpPr txBox="1"/>
          <p:nvPr/>
        </p:nvSpPr>
        <p:spPr>
          <a:xfrm>
            <a:off x="2803608" y="2040791"/>
            <a:ext cx="95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7 GEM planes</a:t>
            </a:r>
            <a:endParaRPr lang="ru-RU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6A5815D-DB80-4897-8128-FA8B00B20556}"/>
              </a:ext>
            </a:extLst>
          </p:cNvPr>
          <p:cNvCxnSpPr>
            <a:cxnSpLocks/>
          </p:cNvCxnSpPr>
          <p:nvPr/>
        </p:nvCxnSpPr>
        <p:spPr>
          <a:xfrm>
            <a:off x="6649581" y="1593245"/>
            <a:ext cx="485998" cy="1222180"/>
          </a:xfrm>
          <a:prstGeom prst="straightConnector1">
            <a:avLst/>
          </a:prstGeom>
          <a:ln w="38100">
            <a:solidFill>
              <a:srgbClr val="EE3C1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C14C301-31AF-42E3-90ED-030D0640039A}"/>
              </a:ext>
            </a:extLst>
          </p:cNvPr>
          <p:cNvSpPr txBox="1"/>
          <p:nvPr/>
        </p:nvSpPr>
        <p:spPr>
          <a:xfrm>
            <a:off x="6096000" y="1240545"/>
            <a:ext cx="134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Small GEM</a:t>
            </a:r>
            <a:endParaRPr lang="ru-RU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F1A6B9-6802-439A-B03E-59D6BE0412FA}"/>
              </a:ext>
            </a:extLst>
          </p:cNvPr>
          <p:cNvSpPr txBox="1"/>
          <p:nvPr/>
        </p:nvSpPr>
        <p:spPr>
          <a:xfrm>
            <a:off x="1524001" y="2924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Rockwell" pitchFamily="18" charset="0"/>
              </a:rPr>
              <a:t>BM@N Xe run 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2924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Rockwell" pitchFamily="18" charset="0"/>
              </a:rPr>
              <a:t>BM@N Xe run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5169D1-74D8-4CD7-B8FA-E46BCF34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b="5177"/>
          <a:stretch/>
        </p:blipFill>
        <p:spPr>
          <a:xfrm>
            <a:off x="6795083" y="552469"/>
            <a:ext cx="5003770" cy="29664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A119B-BA61-4955-B2ED-7725B10D7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6" y="552469"/>
            <a:ext cx="5732281" cy="26342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BCF5D7-E4D2-4EF3-808C-CC74F5AC7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57" y="3285118"/>
            <a:ext cx="4592286" cy="34442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CAA75C-F937-40B0-9FAC-D0E74F641F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21503" b="10537"/>
          <a:stretch/>
        </p:blipFill>
        <p:spPr>
          <a:xfrm>
            <a:off x="8491012" y="3600127"/>
            <a:ext cx="3307841" cy="31292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032CC-4CBF-4FA1-BA64-7AC17622A6F4}"/>
              </a:ext>
            </a:extLst>
          </p:cNvPr>
          <p:cNvSpPr txBox="1"/>
          <p:nvPr/>
        </p:nvSpPr>
        <p:spPr>
          <a:xfrm>
            <a:off x="192947" y="3429000"/>
            <a:ext cx="3508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ckwell" panose="02060603020205020403" pitchFamily="18" charset="0"/>
              </a:rPr>
              <a:t>GEM and CSC at Xe run: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ckwell" panose="02060603020205020403" pitchFamily="18" charset="0"/>
              </a:rPr>
              <a:t>7 GEM detectors 163×45 cm</a:t>
            </a:r>
            <a:r>
              <a:rPr lang="en-US" sz="1400" baseline="30000" dirty="0">
                <a:latin typeface="Rockwell" panose="02060603020205020403" pitchFamily="18" charset="0"/>
              </a:rPr>
              <a:t>2</a:t>
            </a:r>
            <a:r>
              <a:rPr lang="en-US" sz="1400" dirty="0">
                <a:latin typeface="Rockwell" panose="02060603020205020403" pitchFamily="18" charset="0"/>
              </a:rPr>
              <a:t> – bottom halfplanes;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ckwell" panose="02060603020205020403" pitchFamily="18" charset="0"/>
              </a:rPr>
              <a:t>7 GEM detectors 163×39 cm</a:t>
            </a:r>
            <a:r>
              <a:rPr lang="en-US" sz="1400" baseline="30000" dirty="0">
                <a:latin typeface="Rockwell" panose="02060603020205020403" pitchFamily="18" charset="0"/>
              </a:rPr>
              <a:t>2</a:t>
            </a:r>
            <a:r>
              <a:rPr lang="en-US" sz="1400" dirty="0">
                <a:latin typeface="Rockwell" panose="02060603020205020403" pitchFamily="18" charset="0"/>
              </a:rPr>
              <a:t> – top halfplanes;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ckwell" panose="02060603020205020403" pitchFamily="18" charset="0"/>
              </a:rPr>
              <a:t>4 CSC detectors 106×106 cm</a:t>
            </a:r>
            <a:r>
              <a:rPr lang="en-US" sz="1400" baseline="30000" dirty="0">
                <a:latin typeface="Rockwell" panose="02060603020205020403" pitchFamily="18" charset="0"/>
              </a:rPr>
              <a:t>2</a:t>
            </a:r>
            <a:r>
              <a:rPr lang="en-US" sz="1400" dirty="0">
                <a:latin typeface="Rockwell" panose="02060603020205020403" pitchFamily="18" charset="0"/>
              </a:rPr>
              <a:t> – two arms, on both sides of TOF-400;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ckwell" panose="02060603020205020403" pitchFamily="18" charset="0"/>
              </a:rPr>
              <a:t>Small GEM 10×10 cm</a:t>
            </a:r>
            <a:r>
              <a:rPr lang="en-US" sz="1400" baseline="30000" dirty="0">
                <a:latin typeface="Rockwell" panose="02060603020205020403" pitchFamily="18" charset="0"/>
              </a:rPr>
              <a:t>2</a:t>
            </a:r>
            <a:r>
              <a:rPr lang="en-US" sz="1400" dirty="0">
                <a:latin typeface="Rockwell" panose="02060603020205020403" pitchFamily="18" charset="0"/>
              </a:rPr>
              <a:t> – covers the beam acceptance at the end of beampipe;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ckwell" panose="02060603020205020403" pitchFamily="18" charset="0"/>
              </a:rPr>
              <a:t>1 CSC detector 217×145 cm</a:t>
            </a:r>
            <a:r>
              <a:rPr lang="en-US" sz="1400" baseline="30000" dirty="0">
                <a:latin typeface="Rockwell" panose="02060603020205020403" pitchFamily="18" charset="0"/>
              </a:rPr>
              <a:t>2</a:t>
            </a:r>
            <a:r>
              <a:rPr lang="en-US" sz="1400" dirty="0">
                <a:latin typeface="Rockwell" panose="02060603020205020403" pitchFamily="18" charset="0"/>
              </a:rPr>
              <a:t> .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40392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BM@N Xe run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081ECC-0633-48C7-8B96-039CDE5F7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2" y="314607"/>
            <a:ext cx="1778019" cy="64196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791D682-4EE6-4E72-8888-C77D3B457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84" y="434416"/>
            <a:ext cx="4398628" cy="41825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7E4AC1-24AC-4D11-A257-85DC59693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2" y="4208871"/>
            <a:ext cx="3995472" cy="26657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773CB66-B4DA-495B-ADED-C51D2B0B1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49" y="302002"/>
            <a:ext cx="1706065" cy="6419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9712C7-90BE-4F4D-9504-11F2D68B9A70}"/>
              </a:ext>
            </a:extLst>
          </p:cNvPr>
          <p:cNvSpPr txBox="1"/>
          <p:nvPr/>
        </p:nvSpPr>
        <p:spPr>
          <a:xfrm>
            <a:off x="261367" y="41720"/>
            <a:ext cx="1631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7 bottom GEMs</a:t>
            </a:r>
            <a:endParaRPr lang="ru-RU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DDF53E-AB3B-4B0F-99E7-D70A4872732D}"/>
              </a:ext>
            </a:extLst>
          </p:cNvPr>
          <p:cNvSpPr txBox="1"/>
          <p:nvPr/>
        </p:nvSpPr>
        <p:spPr>
          <a:xfrm>
            <a:off x="2097489" y="41720"/>
            <a:ext cx="151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7 top GEMs</a:t>
            </a:r>
            <a:endParaRPr lang="ru-RU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4FFAA9-2C4F-4653-8296-841697CC0555}"/>
              </a:ext>
            </a:extLst>
          </p:cNvPr>
          <p:cNvSpPr txBox="1"/>
          <p:nvPr/>
        </p:nvSpPr>
        <p:spPr>
          <a:xfrm>
            <a:off x="3761814" y="513202"/>
            <a:ext cx="415770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Plots of 2D distribution of signals in different detectors.</a:t>
            </a:r>
            <a:endParaRPr lang="ru-RU" sz="1600" dirty="0"/>
          </a:p>
          <a:p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In general, during the Xe run: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CSC (both types) – without major problems;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Small GEM – a long tuned of working point, but works good;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Top GEMs – uniform distribution of signals at all detectors. Detector M7 stops operate at the end of Xe run.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Bottom GEMs – some detectors have a regions with less signals. Detector M15 stops operate at the end of Xe run.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C31532-D15E-4501-B42D-BF422B9F0AEA}"/>
              </a:ext>
            </a:extLst>
          </p:cNvPr>
          <p:cNvSpPr txBox="1"/>
          <p:nvPr/>
        </p:nvSpPr>
        <p:spPr>
          <a:xfrm>
            <a:off x="8074412" y="106193"/>
            <a:ext cx="3928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4 CSC 1×1 m</a:t>
            </a:r>
            <a:r>
              <a:rPr lang="en-US" sz="1600" baseline="30000" dirty="0">
                <a:latin typeface="Rockwell" panose="02060603020205020403" pitchFamily="18" charset="0"/>
              </a:rPr>
              <a:t>2</a:t>
            </a:r>
            <a:endParaRPr lang="ru-RU" sz="1600" baseline="30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BEE152-73F6-4708-BB48-63721E8CF5F1}"/>
              </a:ext>
            </a:extLst>
          </p:cNvPr>
          <p:cNvSpPr txBox="1"/>
          <p:nvPr/>
        </p:nvSpPr>
        <p:spPr>
          <a:xfrm>
            <a:off x="5216551" y="4039593"/>
            <a:ext cx="1618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CSC 2×1.5 m</a:t>
            </a:r>
            <a:r>
              <a:rPr lang="en-US" sz="1600" baseline="30000" dirty="0">
                <a:latin typeface="Rockwell" panose="02060603020205020403" pitchFamily="18" charset="0"/>
              </a:rPr>
              <a:t>2</a:t>
            </a:r>
            <a:endParaRPr lang="ru-RU" sz="1600" baseline="300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CE9DDA-C5BF-4928-A448-E7DAC395F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9002491" y="4635624"/>
            <a:ext cx="2148980" cy="18713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968EF8-2667-424C-9CD1-00DAC69BA764}"/>
              </a:ext>
            </a:extLst>
          </p:cNvPr>
          <p:cNvSpPr txBox="1"/>
          <p:nvPr/>
        </p:nvSpPr>
        <p:spPr>
          <a:xfrm>
            <a:off x="9604673" y="6510017"/>
            <a:ext cx="17517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Small GEM</a:t>
            </a:r>
            <a:endParaRPr lang="ru-RU" sz="16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C47B637-AEDB-4D57-A208-0D79D37018B6}"/>
              </a:ext>
            </a:extLst>
          </p:cNvPr>
          <p:cNvSpPr/>
          <p:nvPr/>
        </p:nvSpPr>
        <p:spPr>
          <a:xfrm>
            <a:off x="8585735" y="4543124"/>
            <a:ext cx="481263" cy="2178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1E8C85F-CEB7-4526-8DAC-5E1CC65D84EF}"/>
              </a:ext>
            </a:extLst>
          </p:cNvPr>
          <p:cNvSpPr/>
          <p:nvPr/>
        </p:nvSpPr>
        <p:spPr>
          <a:xfrm>
            <a:off x="8797491" y="4514248"/>
            <a:ext cx="2627696" cy="147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AD7EC5C-5604-49B5-9A59-A6317AF21910}"/>
              </a:ext>
            </a:extLst>
          </p:cNvPr>
          <p:cNvSpPr/>
          <p:nvPr/>
        </p:nvSpPr>
        <p:spPr>
          <a:xfrm>
            <a:off x="11121845" y="4552243"/>
            <a:ext cx="257549" cy="2130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A1C1804A-74D2-41C1-9237-91B41792AA66}"/>
              </a:ext>
            </a:extLst>
          </p:cNvPr>
          <p:cNvSpPr/>
          <p:nvPr/>
        </p:nvSpPr>
        <p:spPr>
          <a:xfrm>
            <a:off x="1382731" y="1359649"/>
            <a:ext cx="375694" cy="70264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51C3A48-CDD8-4DE0-8953-85E77EACEE04}"/>
              </a:ext>
            </a:extLst>
          </p:cNvPr>
          <p:cNvSpPr/>
          <p:nvPr/>
        </p:nvSpPr>
        <p:spPr>
          <a:xfrm>
            <a:off x="316060" y="1359649"/>
            <a:ext cx="375694" cy="33855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7427635F-EC43-4648-A52C-4AE2B231428E}"/>
              </a:ext>
            </a:extLst>
          </p:cNvPr>
          <p:cNvSpPr/>
          <p:nvPr/>
        </p:nvSpPr>
        <p:spPr>
          <a:xfrm>
            <a:off x="1382731" y="2252140"/>
            <a:ext cx="375694" cy="33855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ED664057-2A3E-45C6-811A-9AF7459FCDCA}"/>
              </a:ext>
            </a:extLst>
          </p:cNvPr>
          <p:cNvSpPr/>
          <p:nvPr/>
        </p:nvSpPr>
        <p:spPr>
          <a:xfrm>
            <a:off x="297646" y="5372448"/>
            <a:ext cx="375694" cy="33855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480CB03-6A2A-4750-A7E1-0A48344B2AF2}"/>
              </a:ext>
            </a:extLst>
          </p:cNvPr>
          <p:cNvSpPr/>
          <p:nvPr/>
        </p:nvSpPr>
        <p:spPr>
          <a:xfrm>
            <a:off x="1382731" y="4964380"/>
            <a:ext cx="375694" cy="70264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7F00A034-230F-4458-946A-592B98FA98D8}"/>
              </a:ext>
            </a:extLst>
          </p:cNvPr>
          <p:cNvSpPr/>
          <p:nvPr/>
        </p:nvSpPr>
        <p:spPr>
          <a:xfrm>
            <a:off x="1393598" y="4039593"/>
            <a:ext cx="375694" cy="33855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F153CAF-F5CA-4CD9-973A-1C606111428C}"/>
              </a:ext>
            </a:extLst>
          </p:cNvPr>
          <p:cNvSpPr/>
          <p:nvPr/>
        </p:nvSpPr>
        <p:spPr>
          <a:xfrm>
            <a:off x="279864" y="3173284"/>
            <a:ext cx="375694" cy="33855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2924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BM@N Xe run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64B60D-FF6F-4483-9067-333D8D7D3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" y="1152069"/>
            <a:ext cx="3060615" cy="48053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77B461-3C1D-4260-B7D5-D78912112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91" y="1164706"/>
            <a:ext cx="3060615" cy="4805314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40ACCE6-E2C7-4E73-B690-BE292155AA88}"/>
              </a:ext>
            </a:extLst>
          </p:cNvPr>
          <p:cNvSpPr/>
          <p:nvPr/>
        </p:nvSpPr>
        <p:spPr>
          <a:xfrm>
            <a:off x="3272589" y="3429000"/>
            <a:ext cx="462013" cy="2767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ADD0C-7B6F-4E7A-83D2-1FDAC44E1451}"/>
              </a:ext>
            </a:extLst>
          </p:cNvPr>
          <p:cNvSpPr txBox="1"/>
          <p:nvPr/>
        </p:nvSpPr>
        <p:spPr>
          <a:xfrm>
            <a:off x="4043493" y="813515"/>
            <a:ext cx="2416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I = 440+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982FA-754C-4094-9925-94A3FC344F62}"/>
              </a:ext>
            </a:extLst>
          </p:cNvPr>
          <p:cNvSpPr txBox="1"/>
          <p:nvPr/>
        </p:nvSpPr>
        <p:spPr>
          <a:xfrm>
            <a:off x="462792" y="835392"/>
            <a:ext cx="2416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I = 430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5E18CA-0854-4568-8549-5B915244E128}"/>
              </a:ext>
            </a:extLst>
          </p:cNvPr>
          <p:cNvSpPr txBox="1"/>
          <p:nvPr/>
        </p:nvSpPr>
        <p:spPr>
          <a:xfrm>
            <a:off x="7516536" y="813515"/>
            <a:ext cx="401832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Rockwell" panose="02060603020205020403" pitchFamily="18" charset="0"/>
              </a:rPr>
              <a:t>   Problem of less signals regions in 163×39 cm</a:t>
            </a:r>
            <a:r>
              <a:rPr lang="en-US" sz="1600" baseline="30000" dirty="0">
                <a:latin typeface="Rockwell" panose="02060603020205020403" pitchFamily="18" charset="0"/>
              </a:rPr>
              <a:t>2 </a:t>
            </a:r>
            <a:r>
              <a:rPr lang="en-US" sz="1600" dirty="0">
                <a:latin typeface="Rockwell" panose="02060603020205020403" pitchFamily="18" charset="0"/>
              </a:rPr>
              <a:t>GEMs solved partly by increased of HV.</a:t>
            </a:r>
          </a:p>
          <a:p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M16  I = 440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M15  I = 448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M14  I = 445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M12  I = 440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M18  I = 440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M13  I = 445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M17  I = 445 </a:t>
            </a:r>
            <a:r>
              <a:rPr lang="en-US" sz="1600" dirty="0" err="1">
                <a:latin typeface="Rockwell" panose="02060603020205020403" pitchFamily="18" charset="0"/>
              </a:rPr>
              <a:t>mkA</a:t>
            </a:r>
            <a:endParaRPr lang="en-US" sz="1600" dirty="0">
              <a:latin typeface="Rockwell" panose="02060603020205020403" pitchFamily="18" charset="0"/>
            </a:endParaRPr>
          </a:p>
          <a:p>
            <a:endParaRPr lang="en-US" sz="1600" dirty="0">
              <a:latin typeface="Rockwell" panose="02060603020205020403" pitchFamily="18" charset="0"/>
            </a:endParaRPr>
          </a:p>
          <a:p>
            <a:pPr algn="just"/>
            <a:r>
              <a:rPr lang="en-US" sz="1600" dirty="0">
                <a:latin typeface="Rockwell" panose="02060603020205020403" pitchFamily="18" charset="0"/>
              </a:rPr>
              <a:t>   We don’t see the difference of horizontal/vertical detectors position or the influence of gas flow direction.</a:t>
            </a:r>
          </a:p>
          <a:p>
            <a:pPr algn="just"/>
            <a:r>
              <a:rPr lang="en-US" sz="1600" dirty="0">
                <a:latin typeface="Rockwell" panose="02060603020205020403" pitchFamily="18" charset="0"/>
              </a:rPr>
              <a:t>   We don’t see the same regions in 163×45 cm</a:t>
            </a:r>
            <a:r>
              <a:rPr lang="en-US" sz="1600" baseline="30000" dirty="0">
                <a:latin typeface="Rockwell" panose="02060603020205020403" pitchFamily="18" charset="0"/>
              </a:rPr>
              <a:t>2</a:t>
            </a:r>
            <a:r>
              <a:rPr lang="en-US" sz="1600" dirty="0">
                <a:latin typeface="Rockwell" panose="02060603020205020403" pitchFamily="18" charset="0"/>
              </a:rPr>
              <a:t> detectors – problem with design or assembly of this type of detectors. </a:t>
            </a:r>
          </a:p>
          <a:p>
            <a:pPr algn="just"/>
            <a:endParaRPr lang="en-US" sz="1600" dirty="0">
              <a:latin typeface="Rockwell" panose="02060603020205020403" pitchFamily="18" charset="0"/>
            </a:endParaRPr>
          </a:p>
          <a:p>
            <a:pPr algn="just"/>
            <a:r>
              <a:rPr lang="en-US" sz="1600" dirty="0">
                <a:latin typeface="Rockwell" panose="02060603020205020403" pitchFamily="18" charset="0"/>
              </a:rPr>
              <a:t>   We want to study it on next cosmic ray tests.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1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2924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GEM’s HV divider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64087D-F542-418A-90ED-C16E31077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9" b="33148"/>
          <a:stretch/>
        </p:blipFill>
        <p:spPr>
          <a:xfrm>
            <a:off x="378379" y="654342"/>
            <a:ext cx="5143500" cy="23908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330E6A-1BD1-423E-9061-71AFB3069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18576" r="2119" b="32732"/>
          <a:stretch/>
        </p:blipFill>
        <p:spPr>
          <a:xfrm>
            <a:off x="5905848" y="717259"/>
            <a:ext cx="5729681" cy="22650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010A3D-20F0-4967-B67A-DECB6CE28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9" y="4070044"/>
            <a:ext cx="3693200" cy="18884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8A4BE7-C65B-499B-9D0D-5ABFA7BE8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191" y="3887829"/>
            <a:ext cx="2998809" cy="2252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8D9D6D-31F4-4123-BE3E-A6D259B147FF}"/>
              </a:ext>
            </a:extLst>
          </p:cNvPr>
          <p:cNvSpPr txBox="1"/>
          <p:nvPr/>
        </p:nvSpPr>
        <p:spPr>
          <a:xfrm>
            <a:off x="469783" y="3165713"/>
            <a:ext cx="497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RC filter, ceramic HV divider, additional resistors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D2F34-58CF-47E7-9114-BAD703034D20}"/>
              </a:ext>
            </a:extLst>
          </p:cNvPr>
          <p:cNvSpPr txBox="1"/>
          <p:nvPr/>
        </p:nvSpPr>
        <p:spPr>
          <a:xfrm>
            <a:off x="6402198" y="3166445"/>
            <a:ext cx="497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Pins for applying voltage to the GEM foils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385962-7D3A-490A-91F2-406CE7D552AF}"/>
              </a:ext>
            </a:extLst>
          </p:cNvPr>
          <p:cNvSpPr txBox="1"/>
          <p:nvPr/>
        </p:nvSpPr>
        <p:spPr>
          <a:xfrm>
            <a:off x="378379" y="6358855"/>
            <a:ext cx="5527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Thermal and optical image of HV divider at the working point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2773D7-0C57-4FA1-9BA2-FF5102377D08}"/>
              </a:ext>
            </a:extLst>
          </p:cNvPr>
          <p:cNvSpPr txBox="1"/>
          <p:nvPr/>
        </p:nvSpPr>
        <p:spPr>
          <a:xfrm>
            <a:off x="6543413" y="3573710"/>
            <a:ext cx="5270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This type of divider is hot, not protected from the environment (dust, atmosphere, touching) and can’t be replace inside the magnet.</a:t>
            </a:r>
          </a:p>
          <a:p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A new type of HV divider is developed by S. </a:t>
            </a:r>
            <a:r>
              <a:rPr lang="en-US" sz="1600" dirty="0" err="1">
                <a:latin typeface="Rockwell" panose="02060603020205020403" pitchFamily="18" charset="0"/>
              </a:rPr>
              <a:t>Khabarov</a:t>
            </a:r>
            <a:r>
              <a:rPr lang="en-US" sz="1600" dirty="0">
                <a:latin typeface="Rockwell" panose="02060603020205020403" pitchFamily="18" charset="0"/>
              </a:rPr>
              <a:t> (electric part) and S. </a:t>
            </a:r>
            <a:r>
              <a:rPr lang="en-US" sz="1600" dirty="0" err="1">
                <a:latin typeface="Rockwell" panose="02060603020205020403" pitchFamily="18" charset="0"/>
              </a:rPr>
              <a:t>Novozhilov</a:t>
            </a:r>
            <a:r>
              <a:rPr lang="en-US" sz="1600" dirty="0">
                <a:latin typeface="Rockwell" panose="02060603020205020403" pitchFamily="18" charset="0"/>
              </a:rPr>
              <a:t> (mechanic part).</a:t>
            </a:r>
          </a:p>
          <a:p>
            <a:endParaRPr lang="en-US" sz="1600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M15 bottom GEM started to correctly working after resoldering a HV divider.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7487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2924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GEM’s HV divider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6C6A4E-756A-40E6-A79F-936E5EAD1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19" r="24744"/>
          <a:stretch/>
        </p:blipFill>
        <p:spPr>
          <a:xfrm>
            <a:off x="1343637" y="1064473"/>
            <a:ext cx="3968912" cy="25754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5E712-A72F-4A09-84F2-CDD608BDC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2" r="9659"/>
          <a:stretch/>
        </p:blipFill>
        <p:spPr>
          <a:xfrm>
            <a:off x="1524000" y="3807223"/>
            <a:ext cx="3679315" cy="2258017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C1AE0D8-22DD-47CB-9167-60CAE510DC93}"/>
              </a:ext>
            </a:extLst>
          </p:cNvPr>
          <p:cNvSpPr/>
          <p:nvPr/>
        </p:nvSpPr>
        <p:spPr>
          <a:xfrm>
            <a:off x="2617365" y="2545571"/>
            <a:ext cx="545285" cy="2432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AF002408-A395-4CEE-B448-7B483C810A61}"/>
              </a:ext>
            </a:extLst>
          </p:cNvPr>
          <p:cNvSpPr/>
          <p:nvPr/>
        </p:nvSpPr>
        <p:spPr>
          <a:xfrm>
            <a:off x="2581013" y="4583906"/>
            <a:ext cx="545285" cy="2432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FDA6A4-E86C-4D64-BC21-F15D0A28C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1571" r="13976" b="2583"/>
          <a:stretch/>
        </p:blipFill>
        <p:spPr>
          <a:xfrm>
            <a:off x="5991137" y="1344115"/>
            <a:ext cx="5365018" cy="4291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68DFDE-2264-4492-B909-FDC4AAEC3DFA}"/>
              </a:ext>
            </a:extLst>
          </p:cNvPr>
          <p:cNvSpPr txBox="1"/>
          <p:nvPr/>
        </p:nvSpPr>
        <p:spPr>
          <a:xfrm>
            <a:off x="2242001" y="6047904"/>
            <a:ext cx="296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Plane with connector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186B4-632E-4063-9400-FE3D596F0A98}"/>
              </a:ext>
            </a:extLst>
          </p:cNvPr>
          <p:cNvSpPr txBox="1"/>
          <p:nvPr/>
        </p:nvSpPr>
        <p:spPr>
          <a:xfrm>
            <a:off x="6241409" y="5771626"/>
            <a:ext cx="480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Overall model of new divider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10124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53C881-F4A1-4D45-B0C2-B685C609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CB09-CF13-4D53-A722-45A91676DEC3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Запись экрана (15.05.2023 19-48-13) run 358  45 sec">
            <a:hlinkClick r:id="" action="ppaction://media"/>
            <a:extLst>
              <a:ext uri="{FF2B5EF4-FFF2-40B4-BE49-F238E27FC236}">
                <a16:creationId xmlns:a16="http://schemas.microsoft.com/office/drawing/2014/main" id="{B5E12B80-36A8-4F42-A453-4CBA797B8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88827"/>
            <a:ext cx="3905250" cy="2190750"/>
          </a:xfrm>
          <a:prstGeom prst="rect">
            <a:avLst/>
          </a:prstGeom>
        </p:spPr>
      </p:pic>
      <p:pic>
        <p:nvPicPr>
          <p:cNvPr id="7" name="Запись экрана (15.05.2023 19-52-54) run 60 45 sec">
            <a:hlinkClick r:id="" action="ppaction://media"/>
            <a:extLst>
              <a:ext uri="{FF2B5EF4-FFF2-40B4-BE49-F238E27FC236}">
                <a16:creationId xmlns:a16="http://schemas.microsoft.com/office/drawing/2014/main" id="{B3F68863-F2B3-48C2-99F2-9ADE43907D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7813" y="788827"/>
            <a:ext cx="3905250" cy="2190750"/>
          </a:xfrm>
          <a:prstGeom prst="rect">
            <a:avLst/>
          </a:prstGeom>
        </p:spPr>
      </p:pic>
      <p:pic>
        <p:nvPicPr>
          <p:cNvPr id="8" name="Запись экрана (11.05.2023 15-17- run 79 45 sec">
            <a:hlinkClick r:id="" action="ppaction://media"/>
            <a:extLst>
              <a:ext uri="{FF2B5EF4-FFF2-40B4-BE49-F238E27FC236}">
                <a16:creationId xmlns:a16="http://schemas.microsoft.com/office/drawing/2014/main" id="{7B240390-805E-44DB-BDA1-7F061D105C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5627" y="788828"/>
            <a:ext cx="4016373" cy="2190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8A1DBB-2C1A-4085-BFE4-9D793D8DABEE}"/>
              </a:ext>
            </a:extLst>
          </p:cNvPr>
          <p:cNvSpPr txBox="1"/>
          <p:nvPr/>
        </p:nvSpPr>
        <p:spPr>
          <a:xfrm>
            <a:off x="184558" y="3313651"/>
            <a:ext cx="372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June 2022</a:t>
            </a:r>
          </a:p>
          <a:p>
            <a:pPr algn="ctr"/>
            <a:r>
              <a:rPr lang="en-US" sz="1600" dirty="0">
                <a:latin typeface="Rockwell" panose="02060603020205020403" pitchFamily="18" charset="0"/>
              </a:rPr>
              <a:t>After installation inside the magnet.</a:t>
            </a:r>
          </a:p>
          <a:p>
            <a:pPr algn="ctr"/>
            <a:endParaRPr lang="en-US" sz="1600" dirty="0">
              <a:latin typeface="Rockwell" panose="020606030202050204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D2BA8-DB74-4A3D-AF15-52E4155E3BF9}"/>
              </a:ext>
            </a:extLst>
          </p:cNvPr>
          <p:cNvSpPr txBox="1"/>
          <p:nvPr/>
        </p:nvSpPr>
        <p:spPr>
          <a:xfrm>
            <a:off x="4087813" y="3309171"/>
            <a:ext cx="390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March 2023</a:t>
            </a:r>
          </a:p>
          <a:p>
            <a:r>
              <a:rPr lang="en-US" sz="1600" dirty="0">
                <a:latin typeface="Rockwell" panose="02060603020205020403" pitchFamily="18" charset="0"/>
              </a:rPr>
              <a:t>First test after</a:t>
            </a:r>
            <a:r>
              <a:rPr lang="ru-RU" sz="1600" dirty="0">
                <a:latin typeface="Rockwell" panose="02060603020205020403" pitchFamily="18" charset="0"/>
              </a:rPr>
              <a:t> </a:t>
            </a:r>
            <a:r>
              <a:rPr lang="en-US" sz="1600" dirty="0">
                <a:latin typeface="Rockwell" panose="02060603020205020403" pitchFamily="18" charset="0"/>
              </a:rPr>
              <a:t>tracking system disassembly.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E7A0C-62D4-4B9A-A631-AD8D93113DDD}"/>
              </a:ext>
            </a:extLst>
          </p:cNvPr>
          <p:cNvSpPr txBox="1"/>
          <p:nvPr/>
        </p:nvSpPr>
        <p:spPr>
          <a:xfrm>
            <a:off x="1524001" y="2924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BM@N Xe run. M7 r/a source radiation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31593-2C7C-40B3-8DDA-3C3608240213}"/>
              </a:ext>
            </a:extLst>
          </p:cNvPr>
          <p:cNvSpPr txBox="1"/>
          <p:nvPr/>
        </p:nvSpPr>
        <p:spPr>
          <a:xfrm>
            <a:off x="8175626" y="3313651"/>
            <a:ext cx="401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April 2023</a:t>
            </a:r>
          </a:p>
          <a:p>
            <a:r>
              <a:rPr lang="en-US" sz="1600" dirty="0">
                <a:latin typeface="Rockwell" panose="02060603020205020403" pitchFamily="18" charset="0"/>
              </a:rPr>
              <a:t>After one month of different tests.</a:t>
            </a:r>
          </a:p>
          <a:p>
            <a:endParaRPr lang="en-US" sz="1600" dirty="0"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D0559-568A-4B95-9DB1-A450AA1FACD5}"/>
              </a:ext>
            </a:extLst>
          </p:cNvPr>
          <p:cNvSpPr txBox="1"/>
          <p:nvPr/>
        </p:nvSpPr>
        <p:spPr>
          <a:xfrm>
            <a:off x="184558" y="4785469"/>
            <a:ext cx="3720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Works good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E6293B-D6F1-47C6-8635-05E1AADE1C9F}"/>
              </a:ext>
            </a:extLst>
          </p:cNvPr>
          <p:cNvSpPr txBox="1"/>
          <p:nvPr/>
        </p:nvSpPr>
        <p:spPr>
          <a:xfrm>
            <a:off x="4087813" y="4786357"/>
            <a:ext cx="390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Rare discharges (HV trips) in detector.</a:t>
            </a:r>
          </a:p>
          <a:p>
            <a:r>
              <a:rPr lang="en-US" sz="1600" dirty="0">
                <a:latin typeface="Rockwell" panose="02060603020205020403" pitchFamily="18" charset="0"/>
              </a:rPr>
              <a:t>Original HV divider 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5371B-2570-478B-8EB1-5B7629CAD9FE}"/>
              </a:ext>
            </a:extLst>
          </p:cNvPr>
          <p:cNvSpPr txBox="1"/>
          <p:nvPr/>
        </p:nvSpPr>
        <p:spPr>
          <a:xfrm>
            <a:off x="8151813" y="4784615"/>
            <a:ext cx="4016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Weeks of stable operation with HV.</a:t>
            </a:r>
          </a:p>
          <a:p>
            <a:r>
              <a:rPr lang="en-US" sz="1600" dirty="0">
                <a:latin typeface="Rockwell" panose="02060603020205020403" pitchFamily="18" charset="0"/>
              </a:rPr>
              <a:t>HV divider and all HV parts was changed step by step.</a:t>
            </a:r>
          </a:p>
          <a:p>
            <a:r>
              <a:rPr lang="en-US" sz="1600" dirty="0">
                <a:latin typeface="Rockwell" panose="02060603020205020403" pitchFamily="18" charset="0"/>
              </a:rPr>
              <a:t>! Listen a sparks inside the detector 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079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697036-3554-432A-AE0A-A555459BCC45}"/>
              </a:ext>
            </a:extLst>
          </p:cNvPr>
          <p:cNvSpPr txBox="1"/>
          <p:nvPr/>
        </p:nvSpPr>
        <p:spPr>
          <a:xfrm>
            <a:off x="4666695" y="140496"/>
            <a:ext cx="2636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ckwell" panose="02060603020205020403" pitchFamily="18" charset="0"/>
              </a:rPr>
              <a:t>Gas system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D58A188-ADE4-4BE1-962E-9ED8783F6BFF}"/>
              </a:ext>
            </a:extLst>
          </p:cNvPr>
          <p:cNvSpPr/>
          <p:nvPr/>
        </p:nvSpPr>
        <p:spPr>
          <a:xfrm>
            <a:off x="1793596" y="1518936"/>
            <a:ext cx="1170278" cy="6518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05EC3F-C4DF-417F-89AB-3E325133C061}"/>
              </a:ext>
            </a:extLst>
          </p:cNvPr>
          <p:cNvSpPr/>
          <p:nvPr/>
        </p:nvSpPr>
        <p:spPr>
          <a:xfrm>
            <a:off x="3273670" y="1518936"/>
            <a:ext cx="865835" cy="6518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091E1-4D24-4D67-9C6C-E804CA64FD44}"/>
              </a:ext>
            </a:extLst>
          </p:cNvPr>
          <p:cNvSpPr txBox="1"/>
          <p:nvPr/>
        </p:nvSpPr>
        <p:spPr>
          <a:xfrm>
            <a:off x="1746863" y="1571838"/>
            <a:ext cx="126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Multichannel gas mixer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130866A-3115-4AB4-A33D-F9170B0A3AEC}"/>
              </a:ext>
            </a:extLst>
          </p:cNvPr>
          <p:cNvSpPr/>
          <p:nvPr/>
        </p:nvSpPr>
        <p:spPr>
          <a:xfrm>
            <a:off x="4443948" y="1518121"/>
            <a:ext cx="1005396" cy="64595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B9BC7-47C3-41BC-BCBF-254CC2A08AAB}"/>
              </a:ext>
            </a:extLst>
          </p:cNvPr>
          <p:cNvSpPr txBox="1"/>
          <p:nvPr/>
        </p:nvSpPr>
        <p:spPr>
          <a:xfrm>
            <a:off x="3278428" y="1571838"/>
            <a:ext cx="86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H</a:t>
            </a:r>
            <a:r>
              <a:rPr lang="en-US" sz="1400" baseline="-25000" dirty="0">
                <a:solidFill>
                  <a:prstClr val="black"/>
                </a:solidFill>
                <a:latin typeface="Rockwell" panose="02060603020205020403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0 and 0</a:t>
            </a:r>
            <a:r>
              <a:rPr lang="en-US" sz="1400" baseline="-25000" dirty="0">
                <a:solidFill>
                  <a:prstClr val="black"/>
                </a:solidFill>
                <a:latin typeface="Rockwell" panose="02060603020205020403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 filter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C0B9548-DF29-45E6-A898-AFD57F839ADB}"/>
              </a:ext>
            </a:extLst>
          </p:cNvPr>
          <p:cNvCxnSpPr>
            <a:cxnSpLocks/>
          </p:cNvCxnSpPr>
          <p:nvPr/>
        </p:nvCxnSpPr>
        <p:spPr>
          <a:xfrm>
            <a:off x="2963874" y="1841097"/>
            <a:ext cx="3097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55A768C-7D3E-4D82-9D22-4E4CB0CCEF14}"/>
              </a:ext>
            </a:extLst>
          </p:cNvPr>
          <p:cNvSpPr txBox="1"/>
          <p:nvPr/>
        </p:nvSpPr>
        <p:spPr>
          <a:xfrm>
            <a:off x="4341434" y="1674474"/>
            <a:ext cx="1210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0</a:t>
            </a:r>
            <a:r>
              <a:rPr lang="en-US" sz="1400" baseline="-25000" dirty="0">
                <a:solidFill>
                  <a:prstClr val="black"/>
                </a:solidFill>
                <a:latin typeface="Rockwell" panose="02060603020205020403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 analyzer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8D71C22-1ADD-4151-ABC1-195608422DCE}"/>
              </a:ext>
            </a:extLst>
          </p:cNvPr>
          <p:cNvSpPr/>
          <p:nvPr/>
        </p:nvSpPr>
        <p:spPr>
          <a:xfrm>
            <a:off x="7411970" y="1320058"/>
            <a:ext cx="3523328" cy="13224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96D328C-2D76-47FA-87C5-031EA313990B}"/>
              </a:ext>
            </a:extLst>
          </p:cNvPr>
          <p:cNvSpPr/>
          <p:nvPr/>
        </p:nvSpPr>
        <p:spPr>
          <a:xfrm>
            <a:off x="5718995" y="1518121"/>
            <a:ext cx="1210423" cy="64999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9A3AEC-B637-4FC2-9891-F44440F7B333}"/>
              </a:ext>
            </a:extLst>
          </p:cNvPr>
          <p:cNvSpPr txBox="1"/>
          <p:nvPr/>
        </p:nvSpPr>
        <p:spPr>
          <a:xfrm>
            <a:off x="5737207" y="1578672"/>
            <a:ext cx="117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Distribution panel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6F7DB6C-992E-4623-BE9F-9D52EDB16EF2}"/>
              </a:ext>
            </a:extLst>
          </p:cNvPr>
          <p:cNvCxnSpPr>
            <a:cxnSpLocks/>
          </p:cNvCxnSpPr>
          <p:nvPr/>
        </p:nvCxnSpPr>
        <p:spPr>
          <a:xfrm>
            <a:off x="6929418" y="1828362"/>
            <a:ext cx="6168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90926767-197A-49AD-9761-537B20A4F5CB}"/>
              </a:ext>
            </a:extLst>
          </p:cNvPr>
          <p:cNvSpPr/>
          <p:nvPr/>
        </p:nvSpPr>
        <p:spPr>
          <a:xfrm>
            <a:off x="7546244" y="1515580"/>
            <a:ext cx="813807" cy="65550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0010D7-0832-4938-8CBA-D2852BF31E4E}"/>
              </a:ext>
            </a:extLst>
          </p:cNvPr>
          <p:cNvSpPr txBox="1"/>
          <p:nvPr/>
        </p:nvSpPr>
        <p:spPr>
          <a:xfrm>
            <a:off x="7593351" y="1578672"/>
            <a:ext cx="72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GEM plane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C74E35C6-2363-40AA-9961-FC027D91FE64}"/>
              </a:ext>
            </a:extLst>
          </p:cNvPr>
          <p:cNvSpPr/>
          <p:nvPr/>
        </p:nvSpPr>
        <p:spPr>
          <a:xfrm>
            <a:off x="10099894" y="1510545"/>
            <a:ext cx="725750" cy="65001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F515B3-96A5-40FC-A027-FC2BB74E817D}"/>
              </a:ext>
            </a:extLst>
          </p:cNvPr>
          <p:cNvSpPr txBox="1"/>
          <p:nvPr/>
        </p:nvSpPr>
        <p:spPr>
          <a:xfrm>
            <a:off x="10099894" y="1566752"/>
            <a:ext cx="72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Oil gate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842B8AC-7AFD-448B-9F97-6DA8CE380054}"/>
              </a:ext>
            </a:extLst>
          </p:cNvPr>
          <p:cNvSpPr txBox="1"/>
          <p:nvPr/>
        </p:nvSpPr>
        <p:spPr>
          <a:xfrm>
            <a:off x="8515857" y="2365508"/>
            <a:ext cx="1315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Rockwell" panose="02060603020205020403" pitchFamily="18" charset="0"/>
              </a:rPr>
              <a:t>For one channel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19E38FA2-A2A9-49A3-94AB-C3C8B339A420}"/>
              </a:ext>
            </a:extLst>
          </p:cNvPr>
          <p:cNvSpPr/>
          <p:nvPr/>
        </p:nvSpPr>
        <p:spPr>
          <a:xfrm>
            <a:off x="563696" y="1518936"/>
            <a:ext cx="1005396" cy="6518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DAF058-5292-4EDC-9AE7-5A33B58E13CE}"/>
              </a:ext>
            </a:extLst>
          </p:cNvPr>
          <p:cNvSpPr txBox="1"/>
          <p:nvPr/>
        </p:nvSpPr>
        <p:spPr>
          <a:xfrm>
            <a:off x="488110" y="1571838"/>
            <a:ext cx="114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Gas cylinders</a:t>
            </a:r>
            <a:endParaRPr lang="ru-RU" sz="1400" dirty="0"/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03F6B94-5327-402A-88B9-347294C345FD}"/>
              </a:ext>
            </a:extLst>
          </p:cNvPr>
          <p:cNvSpPr/>
          <p:nvPr/>
        </p:nvSpPr>
        <p:spPr>
          <a:xfrm>
            <a:off x="8716354" y="1515306"/>
            <a:ext cx="1005396" cy="65550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D45494-0409-45DD-9B2C-80A8C7479752}"/>
              </a:ext>
            </a:extLst>
          </p:cNvPr>
          <p:cNvSpPr txBox="1"/>
          <p:nvPr/>
        </p:nvSpPr>
        <p:spPr>
          <a:xfrm>
            <a:off x="8464273" y="1674474"/>
            <a:ext cx="1456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0</a:t>
            </a:r>
            <a:r>
              <a:rPr lang="en-US" sz="1400" baseline="-25000" dirty="0">
                <a:solidFill>
                  <a:prstClr val="black"/>
                </a:solidFill>
                <a:latin typeface="Rockwell" panose="02060603020205020403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Rockwell" panose="02060603020205020403" pitchFamily="18" charset="0"/>
              </a:rPr>
              <a:t> analyzer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DBB7B22E-144F-408A-92CF-BB6287766312}"/>
              </a:ext>
            </a:extLst>
          </p:cNvPr>
          <p:cNvCxnSpPr>
            <a:cxnSpLocks/>
          </p:cNvCxnSpPr>
          <p:nvPr/>
        </p:nvCxnSpPr>
        <p:spPr>
          <a:xfrm>
            <a:off x="1569092" y="1841097"/>
            <a:ext cx="2245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EFE2B915-8DA8-4845-A38D-BE71C902DEBA}"/>
              </a:ext>
            </a:extLst>
          </p:cNvPr>
          <p:cNvCxnSpPr>
            <a:cxnSpLocks/>
          </p:cNvCxnSpPr>
          <p:nvPr/>
        </p:nvCxnSpPr>
        <p:spPr>
          <a:xfrm>
            <a:off x="4139505" y="1828363"/>
            <a:ext cx="3097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B3EB738C-5ED2-4832-B317-177CCC9E1C85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455404" y="1840282"/>
            <a:ext cx="263591" cy="2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F56DEC31-BA11-4274-A246-E9BB98157F28}"/>
              </a:ext>
            </a:extLst>
          </p:cNvPr>
          <p:cNvCxnSpPr>
            <a:cxnSpLocks/>
          </p:cNvCxnSpPr>
          <p:nvPr/>
        </p:nvCxnSpPr>
        <p:spPr>
          <a:xfrm>
            <a:off x="8360051" y="1828362"/>
            <a:ext cx="35273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064DEDA8-809C-4370-9A2D-55D42AED6A61}"/>
              </a:ext>
            </a:extLst>
          </p:cNvPr>
          <p:cNvCxnSpPr>
            <a:cxnSpLocks/>
          </p:cNvCxnSpPr>
          <p:nvPr/>
        </p:nvCxnSpPr>
        <p:spPr>
          <a:xfrm>
            <a:off x="9736319" y="1834681"/>
            <a:ext cx="369678" cy="47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DE073AA-9812-477D-BF8B-DFDE8FE5C130}"/>
              </a:ext>
            </a:extLst>
          </p:cNvPr>
          <p:cNvSpPr txBox="1"/>
          <p:nvPr/>
        </p:nvSpPr>
        <p:spPr>
          <a:xfrm>
            <a:off x="7716613" y="3762822"/>
            <a:ext cx="4229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End of May – works</a:t>
            </a:r>
            <a:r>
              <a:rPr lang="ru-RU" sz="1600" dirty="0">
                <a:latin typeface="Rockwell" panose="02060603020205020403" pitchFamily="18" charset="0"/>
              </a:rPr>
              <a:t> </a:t>
            </a:r>
            <a:r>
              <a:rPr lang="en-US" sz="1600" dirty="0">
                <a:latin typeface="Rockwell" panose="02060603020205020403" pitchFamily="18" charset="0"/>
              </a:rPr>
              <a:t>with two contractors: </a:t>
            </a:r>
          </a:p>
          <a:p>
            <a:pPr marL="342900" indent="-342900">
              <a:buAutoNum type="arabicParenR"/>
            </a:pPr>
            <a:r>
              <a:rPr lang="en-US" sz="1600" dirty="0">
                <a:latin typeface="Rockwell" panose="02060603020205020403" pitchFamily="18" charset="0"/>
              </a:rPr>
              <a:t>OOO "</a:t>
            </a:r>
            <a:r>
              <a:rPr lang="en-US" sz="1600" dirty="0" err="1">
                <a:latin typeface="Rockwell" panose="02060603020205020403" pitchFamily="18" charset="0"/>
              </a:rPr>
              <a:t>Eltochpribor</a:t>
            </a:r>
            <a:r>
              <a:rPr lang="en-US" sz="1600" dirty="0">
                <a:latin typeface="Rockwell" panose="02060603020205020403" pitchFamily="18" charset="0"/>
              </a:rPr>
              <a:t>“ – mount new mass flow meters and new steel gas lines;</a:t>
            </a:r>
          </a:p>
          <a:p>
            <a:pPr marL="342900" indent="-342900">
              <a:buAutoNum type="arabicParenR"/>
            </a:pPr>
            <a:r>
              <a:rPr lang="en-US" sz="1600" dirty="0">
                <a:latin typeface="Rockwell" panose="02060603020205020403" pitchFamily="18" charset="0"/>
              </a:rPr>
              <a:t>OOO “OSK” – mount new isobutane cabinets.</a:t>
            </a:r>
            <a:endParaRPr lang="ru-RU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F0644D-65D0-442F-B0D4-3F4C4E822749}"/>
              </a:ext>
            </a:extLst>
          </p:cNvPr>
          <p:cNvSpPr txBox="1"/>
          <p:nvPr/>
        </p:nvSpPr>
        <p:spPr>
          <a:xfrm>
            <a:off x="3889607" y="545611"/>
            <a:ext cx="433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Gas mixture: Argon (80)/Isobutane (20)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857CDD-3F6E-42A6-96AF-99E5FE6D1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r="1212" b="26044"/>
          <a:stretch/>
        </p:blipFill>
        <p:spPr>
          <a:xfrm>
            <a:off x="6456" y="2854589"/>
            <a:ext cx="7449424" cy="28267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C21410-CC1B-4A49-A60D-FAF22E87AC73}"/>
              </a:ext>
            </a:extLst>
          </p:cNvPr>
          <p:cNvSpPr txBox="1"/>
          <p:nvPr/>
        </p:nvSpPr>
        <p:spPr>
          <a:xfrm>
            <a:off x="6456" y="5763586"/>
            <a:ext cx="729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Distribution panels for GEM (left) and CSC (right) – mounted, but without gas lines yet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03237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12467</TotalTime>
  <Words>773</Words>
  <Application>Microsoft Office PowerPoint</Application>
  <PresentationFormat>Широкоэкранный</PresentationFormat>
  <Paragraphs>112</Paragraphs>
  <Slides>12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Rockwell</vt:lpstr>
      <vt:lpstr>Тема Office</vt:lpstr>
      <vt:lpstr>1_Тема Office</vt:lpstr>
      <vt:lpstr>Status of GEM and CSC detectors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GEM+CSC upgrade</dc:title>
  <dc:creator>Andrey</dc:creator>
  <cp:lastModifiedBy>Андрей Галаванов</cp:lastModifiedBy>
  <cp:revision>44</cp:revision>
  <dcterms:created xsi:type="dcterms:W3CDTF">2021-09-29T10:41:58Z</dcterms:created>
  <dcterms:modified xsi:type="dcterms:W3CDTF">2023-05-16T05:59:06Z</dcterms:modified>
</cp:coreProperties>
</file>