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7" r:id="rId2"/>
    <p:sldId id="364" r:id="rId3"/>
    <p:sldId id="354" r:id="rId4"/>
    <p:sldId id="358" r:id="rId5"/>
    <p:sldId id="329" r:id="rId6"/>
    <p:sldId id="362" r:id="rId7"/>
    <p:sldId id="308" r:id="rId8"/>
    <p:sldId id="360" r:id="rId9"/>
    <p:sldId id="365" r:id="rId10"/>
    <p:sldId id="3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F9E"/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6727" autoAdjust="0"/>
  </p:normalViewPr>
  <p:slideViewPr>
    <p:cSldViewPr>
      <p:cViewPr>
        <p:scale>
          <a:sx n="80" d="100"/>
          <a:sy n="80" d="100"/>
        </p:scale>
        <p:origin x="1474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8134-9C6C-4593-9865-C09B51461666}" type="datetimeFigureOut">
              <a:rPr lang="x-none" smtClean="0"/>
              <a:pPr/>
              <a:t>15.05.2023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D6F2-F14F-4E90-B9DA-C34C58D587C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AD6F2-F14F-4E90-B9DA-C34C58D587C6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618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97250" y="473075"/>
            <a:ext cx="3152775" cy="236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Геометрия кремниевого вершинного детектора (V.2) </a:t>
            </a:r>
          </a:p>
        </p:txBody>
      </p:sp>
    </p:spTree>
    <p:extLst>
      <p:ext uri="{BB962C8B-B14F-4D97-AF65-F5344CB8AC3E}">
        <p14:creationId xmlns:p14="http://schemas.microsoft.com/office/powerpoint/2010/main" val="29466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0A75-E6DF-4773-AE2F-2951BAF39DBD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3033-CAE7-432A-B5A9-1065CF8F3645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F6F2-8C79-42C9-96F2-1C336802D089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A7D8-6E23-4B45-9421-90C1FBF96488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3061-388E-428D-B0E6-E325F309E498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5FA-0F07-4A73-80D6-6B666044EF47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6611-0974-4389-953A-45C6DB7505DF}" type="datetime1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D6ED-EC3C-4C6C-9DE6-370361C4B3C2}" type="datetime1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71A4-2616-40D3-9960-0E1310F40340}" type="datetime1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EBF-31B6-4342-B497-8ADF20BE7C7A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0573-6D4E-40CD-A75C-2A99C50E91A4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E57E-B54D-4C33-9CA9-AAE146F421CF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209" y="1720556"/>
            <a:ext cx="6727080" cy="2041424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>
              <a:spcBef>
                <a:spcPts val="79"/>
              </a:spcBef>
            </a:pPr>
            <a:r>
              <a:rPr lang="en-US" dirty="0"/>
              <a:t>A</a:t>
            </a:r>
            <a:r>
              <a:rPr lang="en-US" dirty="0" smtClean="0"/>
              <a:t>ssembly </a:t>
            </a:r>
            <a:r>
              <a:rPr lang="en-US" dirty="0" smtClean="0"/>
              <a:t>accuracy of</a:t>
            </a:r>
            <a:br>
              <a:rPr lang="en-US" dirty="0" smtClean="0"/>
            </a:br>
            <a:r>
              <a:rPr lang="en-US" dirty="0" smtClean="0"/>
              <a:t>Si-detectors </a:t>
            </a:r>
            <a:r>
              <a:rPr lang="en-US" dirty="0" smtClean="0"/>
              <a:t>in </a:t>
            </a:r>
            <a:r>
              <a:rPr lang="en-US" dirty="0" smtClean="0"/>
              <a:t>the modules </a:t>
            </a:r>
            <a:r>
              <a:rPr lang="en-US" dirty="0" smtClean="0"/>
              <a:t>and </a:t>
            </a:r>
            <a:r>
              <a:rPr lang="en-US" dirty="0" smtClean="0"/>
              <a:t>planes </a:t>
            </a:r>
            <a:r>
              <a:rPr lang="en-US" dirty="0" err="1" smtClean="0"/>
              <a:t>FwSD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239583" y="4131335"/>
            <a:ext cx="6964204" cy="6072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2858" algn="ctr">
              <a:spcBef>
                <a:spcPts val="75"/>
              </a:spcBef>
            </a:pPr>
            <a:r>
              <a:rPr lang="en-US" sz="2000" i="1" spc="-4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ru-RU" sz="2000" i="1" spc="-4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en-US" sz="2000" i="1" spc="-4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ru-RU" sz="2000" i="1" spc="-4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000" i="1" spc="-4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Zubarev</a:t>
            </a:r>
            <a:r>
              <a:rPr lang="en-US" sz="2000" i="1" spc="-4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en-US" sz="2000" i="1" spc="-4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i="1" u="sng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ru-RU" sz="2000" i="1" u="sng" spc="-4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lang="en-US" sz="2000" i="1" u="sng" spc="-4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lang="ru-RU" sz="2000" i="1" u="sng" spc="-4" dirty="0">
                <a:solidFill>
                  <a:srgbClr val="0070C0"/>
                </a:solidFill>
                <a:latin typeface="Times New Roman"/>
                <a:cs typeface="Times New Roman"/>
              </a:rPr>
              <a:t>. </a:t>
            </a:r>
            <a:r>
              <a:rPr lang="en-US" sz="2000" i="1" u="sng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Tarasov</a:t>
            </a:r>
            <a:r>
              <a:rPr lang="ru-RU" sz="2000" i="1" u="sng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behalf on Forward Silicon Tracker team</a:t>
            </a:r>
            <a:endParaRPr lang="ru-RU" sz="2000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858" algn="ctr">
              <a:spcBef>
                <a:spcPts val="75"/>
              </a:spcBef>
            </a:pPr>
            <a:endParaRPr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5100" y="297325"/>
            <a:ext cx="1235371" cy="823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284696" cy="82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131332" y="5338420"/>
            <a:ext cx="71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10th Collaboration Meeting of the BM@N Experiment at the NICA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270892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3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Рисунок 2" descr="16183865423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997622"/>
            <a:ext cx="2879008" cy="2282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545" y="553236"/>
            <a:ext cx="820891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600" dirty="0" smtClean="0"/>
              <a:t>The accuracy of the assembly is based on: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58545" y="1037050"/>
            <a:ext cx="8405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AutoNum type="arabicPeriod"/>
            </a:pPr>
            <a:r>
              <a:rPr lang="en-US" sz="1400" dirty="0" smtClean="0"/>
              <a:t>On the accuracy of cutting Si-detectors using a diamond disc (through) - ±20 microns (measurement results slide # 4);  </a:t>
            </a:r>
          </a:p>
          <a:p>
            <a:pPr marL="180975" indent="-180975" algn="just">
              <a:buAutoNum type="arabicPeriod"/>
            </a:pPr>
            <a:r>
              <a:rPr lang="en-US" sz="1400" dirty="0" smtClean="0"/>
              <a:t>On the accuracy of assembly by the conductor of Si-detectors with a frame - ±30 </a:t>
            </a:r>
            <a:r>
              <a:rPr lang="en-US" sz="1400" dirty="0" err="1" smtClean="0"/>
              <a:t>μm</a:t>
            </a:r>
            <a:r>
              <a:rPr lang="en-US" sz="1400" dirty="0" smtClean="0"/>
              <a:t> (measurement results of the assembled modules, the inaccuracy of clause 1. is included in ±30 </a:t>
            </a:r>
            <a:r>
              <a:rPr lang="en-US" sz="1400" dirty="0" err="1" smtClean="0"/>
              <a:t>μm</a:t>
            </a:r>
            <a:r>
              <a:rPr lang="en-US" sz="1400" dirty="0" smtClean="0"/>
              <a:t>);  </a:t>
            </a:r>
          </a:p>
          <a:p>
            <a:pPr marL="180975" indent="-180975" algn="just">
              <a:buAutoNum type="arabicPeriod"/>
            </a:pPr>
            <a:r>
              <a:rPr lang="en-US" sz="1400" dirty="0"/>
              <a:t>After assembling the plane, the true position of each Si-detector is measured on a video measuring microscope NVM II-5040D "NORGAU" with an accuracy of ±20 </a:t>
            </a:r>
            <a:r>
              <a:rPr lang="en-US" sz="1400" dirty="0" err="1"/>
              <a:t>μm</a:t>
            </a:r>
            <a:r>
              <a:rPr lang="en-US" sz="1400" dirty="0"/>
              <a:t>. Measurements are transmitted in the form of a file (table) to the physical group for analysis and reconstruction of "hits".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31840" y="572723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modules are installed in two levels with overlap.</a:t>
            </a:r>
            <a:endParaRPr lang="ru-RU" sz="1000" dirty="0"/>
          </a:p>
        </p:txBody>
      </p:sp>
      <p:cxnSp>
        <p:nvCxnSpPr>
          <p:cNvPr id="10" name="Прямая со стрелкой 9"/>
          <p:cNvCxnSpPr>
            <a:stCxn id="14" idx="3"/>
            <a:endCxn id="13" idx="1"/>
          </p:cNvCxnSpPr>
          <p:nvPr/>
        </p:nvCxnSpPr>
        <p:spPr>
          <a:xfrm flipV="1">
            <a:off x="2540184" y="4139055"/>
            <a:ext cx="351692" cy="7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3" idx="3"/>
            <a:endCxn id="3" idx="1"/>
          </p:cNvCxnSpPr>
          <p:nvPr/>
        </p:nvCxnSpPr>
        <p:spPr>
          <a:xfrm>
            <a:off x="5363664" y="4139055"/>
            <a:ext cx="5044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6029" y="5473384"/>
            <a:ext cx="243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Measurement of the true position of each Si-detector relative to the coordinate system (X,Y,Z) of the outer reference pins  of the plane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876" y="3239055"/>
            <a:ext cx="2471788" cy="180000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164288" y="3017692"/>
            <a:ext cx="288032" cy="288032"/>
          </a:xfrm>
          <a:prstGeom prst="ellipse">
            <a:avLst/>
          </a:prstGeom>
          <a:noFill/>
          <a:ln>
            <a:solidFill>
              <a:srgbClr val="35EB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EB3E"/>
                </a:solidFill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2159" y="2664893"/>
            <a:ext cx="990977" cy="215444"/>
          </a:xfrm>
          <a:prstGeom prst="rect">
            <a:avLst/>
          </a:prstGeom>
          <a:ln>
            <a:solidFill>
              <a:srgbClr val="35EB3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/>
              <a:t>beam pipe position</a:t>
            </a:r>
            <a:endParaRPr lang="ru-RU" sz="800" dirty="0"/>
          </a:p>
        </p:txBody>
      </p:sp>
      <p:cxnSp>
        <p:nvCxnSpPr>
          <p:cNvPr id="25" name="Прямая со стрелкой 24"/>
          <p:cNvCxnSpPr>
            <a:stCxn id="23" idx="2"/>
            <a:endCxn id="19" idx="0"/>
          </p:cNvCxnSpPr>
          <p:nvPr/>
        </p:nvCxnSpPr>
        <p:spPr>
          <a:xfrm>
            <a:off x="7307648" y="2880337"/>
            <a:ext cx="656" cy="137355"/>
          </a:xfrm>
          <a:prstGeom prst="straightConnector1">
            <a:avLst/>
          </a:prstGeom>
          <a:ln>
            <a:solidFill>
              <a:srgbClr val="35EB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940152" y="3356992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24128" y="4293096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81197" y="4747771"/>
            <a:ext cx="745717" cy="2154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/>
              <a:t>reference pin</a:t>
            </a:r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8073443" y="4736702"/>
            <a:ext cx="745717" cy="2154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/>
              <a:t>r</a:t>
            </a:r>
            <a:r>
              <a:rPr lang="en-US" sz="800" dirty="0" smtClean="0"/>
              <a:t>eference pin</a:t>
            </a:r>
            <a:endParaRPr lang="ru-RU" sz="800" dirty="0"/>
          </a:p>
        </p:txBody>
      </p:sp>
      <p:cxnSp>
        <p:nvCxnSpPr>
          <p:cNvPr id="36" name="Прямая со стрелкой 35"/>
          <p:cNvCxnSpPr>
            <a:stCxn id="33" idx="0"/>
          </p:cNvCxnSpPr>
          <p:nvPr/>
        </p:nvCxnSpPr>
        <p:spPr>
          <a:xfrm flipV="1">
            <a:off x="5554056" y="4316037"/>
            <a:ext cx="352261" cy="431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4" idx="0"/>
          </p:cNvCxnSpPr>
          <p:nvPr/>
        </p:nvCxnSpPr>
        <p:spPr>
          <a:xfrm flipV="1">
            <a:off x="8446302" y="4304968"/>
            <a:ext cx="191810" cy="431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03736" y="307731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4816" y="401443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3505" y="302048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Si #1</a:t>
            </a:r>
            <a:endParaRPr lang="ru-RU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657558" y="302048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Si #2</a:t>
            </a:r>
            <a:endParaRPr lang="ru-RU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6683428" y="3187109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#1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683428" y="360160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#2</a:t>
            </a:r>
            <a:endParaRPr lang="ru-RU" sz="1200" dirty="0"/>
          </a:p>
        </p:txBody>
      </p:sp>
      <p:cxnSp>
        <p:nvCxnSpPr>
          <p:cNvPr id="54" name="Прямая со стрелкой 53"/>
          <p:cNvCxnSpPr>
            <a:stCxn id="44" idx="2"/>
          </p:cNvCxnSpPr>
          <p:nvPr/>
        </p:nvCxnSpPr>
        <p:spPr>
          <a:xfrm flipH="1">
            <a:off x="4796380" y="3266707"/>
            <a:ext cx="76942" cy="15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3" idx="2"/>
          </p:cNvCxnSpPr>
          <p:nvPr/>
        </p:nvCxnSpPr>
        <p:spPr>
          <a:xfrm flipH="1">
            <a:off x="4985537" y="3266707"/>
            <a:ext cx="293732" cy="17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67029" y="5499320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Assembly of half-planes</a:t>
            </a:r>
            <a:endParaRPr lang="ru-RU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999689" y="5499321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Assembling the module</a:t>
            </a:r>
            <a:endParaRPr lang="ru-RU" sz="1000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317551" y="2829644"/>
            <a:ext cx="2222633" cy="2618820"/>
            <a:chOff x="250639" y="2822492"/>
            <a:chExt cx="2222633" cy="261882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28" y="2836798"/>
              <a:ext cx="1924744" cy="260451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15352" y="3493880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Si #1</a:t>
              </a:r>
              <a:endParaRPr lang="ru-RU" sz="1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99313" y="3585994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Si #2</a:t>
              </a:r>
              <a:endParaRPr lang="ru-RU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584" y="2822492"/>
              <a:ext cx="9220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</a:t>
              </a:r>
              <a:r>
                <a:rPr lang="en-US" sz="1000" dirty="0" smtClean="0"/>
                <a:t>odule frame</a:t>
              </a:r>
              <a:endParaRPr lang="ru-RU" sz="1000" dirty="0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H="1">
              <a:off x="953059" y="4279485"/>
              <a:ext cx="738621" cy="41698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58179" y="3980202"/>
              <a:ext cx="725390" cy="41698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697813" y="3717032"/>
              <a:ext cx="981336" cy="57606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474528" y="3878601"/>
              <a:ext cx="950101" cy="54789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558545" y="3772554"/>
              <a:ext cx="226361" cy="14963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 flipV="1">
              <a:off x="518770" y="4371720"/>
              <a:ext cx="480919" cy="28823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50639" y="4458813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126</a:t>
              </a:r>
              <a:r>
                <a:rPr lang="en-US" sz="1000" dirty="0" smtClean="0"/>
                <a:t> mm</a:t>
              </a:r>
              <a:endParaRPr lang="ru-RU" sz="1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3742" y="3587671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63</a:t>
              </a:r>
              <a:r>
                <a:rPr lang="en-US" sz="1000" dirty="0" smtClean="0"/>
                <a:t> mm</a:t>
              </a:r>
              <a:endParaRPr lang="ru-RU" sz="10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040233" y="3880032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vacuum</a:t>
            </a:r>
            <a:endParaRPr lang="ru-RU" sz="1000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 flipH="1" flipV="1">
            <a:off x="1693600" y="3999153"/>
            <a:ext cx="414465" cy="26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1917645" y="4029917"/>
            <a:ext cx="190420" cy="96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7422048" y="2977358"/>
            <a:ext cx="293693" cy="11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59221" y="2822512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Ø</a:t>
            </a:r>
            <a:r>
              <a:rPr lang="ru-RU" sz="1000" smtClean="0"/>
              <a:t>50</a:t>
            </a:r>
            <a:endParaRPr lang="ru-RU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737809" y="4948569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conductor</a:t>
            </a:r>
            <a:endParaRPr lang="ru-RU" sz="1000" dirty="0"/>
          </a:p>
        </p:txBody>
      </p:sp>
      <p:cxnSp>
        <p:nvCxnSpPr>
          <p:cNvPr id="53" name="Прямая со стрелкой 52"/>
          <p:cNvCxnSpPr>
            <a:stCxn id="51" idx="0"/>
          </p:cNvCxnSpPr>
          <p:nvPr/>
        </p:nvCxnSpPr>
        <p:spPr>
          <a:xfrm flipV="1">
            <a:off x="1097042" y="4314557"/>
            <a:ext cx="124818" cy="63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10th Collaboration Meeting of the BM@N Experiment at the NICA Facility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0793" y="259085"/>
            <a:ext cx="8229600" cy="4336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Measurements of the position of Si-detectors in modules and planes were carried out on a non-contact video measuring microscope "NORGAU" NVM II-5040D.</a:t>
            </a:r>
            <a:endParaRPr lang="ru-RU" sz="1600" dirty="0"/>
          </a:p>
        </p:txBody>
      </p:sp>
      <p:pic>
        <p:nvPicPr>
          <p:cNvPr id="6" name="Содержимое 5" descr="1613137921854-m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29" y="3459689"/>
            <a:ext cx="3260062" cy="2392480"/>
          </a:xfrm>
        </p:spPr>
      </p:pic>
      <p:pic>
        <p:nvPicPr>
          <p:cNvPr id="5" name="Содержимое 5" descr="1613137921854-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29" y="910254"/>
            <a:ext cx="3260062" cy="237900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79999"/>
              </p:ext>
            </p:extLst>
          </p:nvPr>
        </p:nvGraphicFramePr>
        <p:xfrm>
          <a:off x="4572000" y="1257872"/>
          <a:ext cx="3600400" cy="1800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NORGAU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NVM II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-5040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000" b="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/>
                        <a:t>X- and Y-axis move range</a:t>
                      </a:r>
                      <a:r>
                        <a:rPr lang="ru-RU" sz="1000" b="0" dirty="0" smtClean="0"/>
                        <a:t> (</a:t>
                      </a:r>
                      <a:r>
                        <a:rPr lang="en-US" sz="1000" b="0" dirty="0" smtClean="0"/>
                        <a:t>mm</a:t>
                      </a:r>
                      <a:r>
                        <a:rPr lang="ru-RU" sz="1000" b="0" dirty="0" smtClean="0"/>
                        <a:t>)</a:t>
                      </a:r>
                      <a:endParaRPr lang="ru-RU" sz="1000" b="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/>
                        <a:t>500 </a:t>
                      </a:r>
                      <a:r>
                        <a:rPr lang="ru-RU" sz="1000" b="0" dirty="0" err="1"/>
                        <a:t>х</a:t>
                      </a:r>
                      <a:r>
                        <a:rPr lang="ru-RU" sz="1000" b="0" dirty="0"/>
                        <a:t> 400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 </a:t>
                      </a:r>
                      <a:r>
                        <a:rPr lang="en-US" sz="1000" dirty="0" smtClean="0"/>
                        <a:t>Z-axis </a:t>
                      </a:r>
                      <a:r>
                        <a:rPr lang="en-US" sz="1000" b="0" dirty="0" smtClean="0"/>
                        <a:t>move</a:t>
                      </a:r>
                      <a:r>
                        <a:rPr lang="en-US" sz="1000" dirty="0" smtClean="0"/>
                        <a:t> range </a:t>
                      </a:r>
                      <a:r>
                        <a:rPr lang="ru-RU" sz="1000" dirty="0" smtClean="0"/>
                        <a:t>(</a:t>
                      </a:r>
                      <a:r>
                        <a:rPr lang="en-US" sz="1000" dirty="0" smtClean="0"/>
                        <a:t>mm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250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Permissible absolute error of linear measurements along the X and Y axes (</a:t>
                      </a:r>
                      <a:r>
                        <a:rPr lang="en-US" sz="1000" dirty="0" err="1" smtClean="0"/>
                        <a:t>μm</a:t>
                      </a:r>
                      <a:r>
                        <a:rPr lang="en-US" sz="1000" dirty="0" smtClean="0"/>
                        <a:t>)*</a:t>
                      </a:r>
                      <a:endParaRPr lang="ru-RU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±(2.5+</a:t>
                      </a:r>
                      <a:r>
                        <a:rPr lang="en-US" sz="1000" dirty="0"/>
                        <a:t>L</a:t>
                      </a:r>
                      <a:r>
                        <a:rPr lang="ru-RU" sz="1000" dirty="0"/>
                        <a:t>/200)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Permissible absolute error of linear measurements along the Z-axis (</a:t>
                      </a:r>
                      <a:r>
                        <a:rPr lang="en-US" sz="1000" dirty="0" err="1" smtClean="0"/>
                        <a:t>μm</a:t>
                      </a:r>
                      <a:r>
                        <a:rPr lang="en-US" sz="1000" dirty="0" smtClean="0"/>
                        <a:t>)*</a:t>
                      </a:r>
                      <a:endParaRPr lang="ru-RU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±(2.5+</a:t>
                      </a:r>
                      <a:r>
                        <a:rPr lang="en-US" sz="1000" dirty="0"/>
                        <a:t>L</a:t>
                      </a:r>
                      <a:r>
                        <a:rPr lang="ru-RU" sz="1000" dirty="0"/>
                        <a:t>/</a:t>
                      </a:r>
                      <a:r>
                        <a:rPr lang="en-US" sz="1000" dirty="0"/>
                        <a:t>1</a:t>
                      </a:r>
                      <a:r>
                        <a:rPr lang="ru-RU" sz="1000" dirty="0"/>
                        <a:t>00)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24">
                <a:tc gridSpan="2">
                  <a:txBody>
                    <a:bodyPr/>
                    <a:lstStyle/>
                    <a:p>
                      <a:r>
                        <a:rPr lang="en-US" sz="1000" dirty="0" smtClean="0"/>
                        <a:t>* L - measured length in mm</a:t>
                      </a:r>
                      <a:endParaRPr lang="ru-RU" sz="10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8DB86F-C9B6-48F7-6947-C0BA5766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8D1-D542-4E4A-9ABC-6719CBB1CD5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 descr="210414100743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847" y="3520685"/>
            <a:ext cx="2448760" cy="2482260"/>
          </a:xfrm>
          <a:prstGeom prst="rect">
            <a:avLst/>
          </a:prstGeom>
        </p:spPr>
      </p:pic>
      <p:pic>
        <p:nvPicPr>
          <p:cNvPr id="18" name="Содержимое 8" descr="210210120527.BMP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127" y="3717344"/>
            <a:ext cx="2592288" cy="2073830"/>
          </a:xfrm>
        </p:spPr>
      </p:pic>
      <p:cxnSp>
        <p:nvCxnSpPr>
          <p:cNvPr id="3" name="Прямая со стрелкой 2"/>
          <p:cNvCxnSpPr/>
          <p:nvPr/>
        </p:nvCxnSpPr>
        <p:spPr>
          <a:xfrm>
            <a:off x="3275856" y="2427822"/>
            <a:ext cx="1498309" cy="2047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2427822"/>
            <a:ext cx="3456384" cy="2139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79712" y="980728"/>
            <a:ext cx="14401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video measuring microscope</a:t>
            </a:r>
            <a:endParaRPr lang="ru-RU" sz="1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99692" y="1380838"/>
            <a:ext cx="309868" cy="31444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4408" y="1596831"/>
            <a:ext cx="1045472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Operator's table</a:t>
            </a:r>
            <a:endParaRPr lang="ru-RU" sz="1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508291" y="1844617"/>
            <a:ext cx="551541" cy="89765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60" y="5668063"/>
            <a:ext cx="13991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object to be measured (5 modules </a:t>
            </a:r>
            <a:r>
              <a:rPr lang="en-US" sz="1000" dirty="0"/>
              <a:t>plane</a:t>
            </a:r>
            <a:r>
              <a:rPr lang="en-US" sz="1000" dirty="0" smtClean="0"/>
              <a:t>)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10660" y="3566257"/>
            <a:ext cx="689132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lens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476052" y="3948737"/>
            <a:ext cx="1159844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subject table</a:t>
            </a:r>
            <a:endParaRPr lang="ru-RU" sz="10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1517901" y="3812478"/>
            <a:ext cx="837575" cy="6187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569037" y="4198087"/>
            <a:ext cx="455703" cy="36941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3" idx="0"/>
          </p:cNvCxnSpPr>
          <p:nvPr/>
        </p:nvCxnSpPr>
        <p:spPr>
          <a:xfrm flipV="1">
            <a:off x="1311110" y="5157193"/>
            <a:ext cx="625578" cy="5108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38876" y="6068173"/>
            <a:ext cx="608013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 wire</a:t>
            </a:r>
            <a:endParaRPr lang="ru-RU" sz="1000" dirty="0"/>
          </a:p>
        </p:txBody>
      </p:sp>
      <p:cxnSp>
        <p:nvCxnSpPr>
          <p:cNvPr id="35" name="Прямая со стрелкой 34"/>
          <p:cNvCxnSpPr>
            <a:stCxn id="34" idx="0"/>
          </p:cNvCxnSpPr>
          <p:nvPr/>
        </p:nvCxnSpPr>
        <p:spPr>
          <a:xfrm flipH="1" flipV="1">
            <a:off x="5328084" y="5733256"/>
            <a:ext cx="14799" cy="33491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33731" y="3566257"/>
            <a:ext cx="46646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Si #1</a:t>
            </a:r>
            <a:endParaRPr lang="ru-RU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5843956" y="5703656"/>
            <a:ext cx="46646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Si #2</a:t>
            </a:r>
            <a:endParaRPr lang="ru-RU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3334295" y="6036745"/>
            <a:ext cx="1492716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/>
              <a:t>detector reference mark </a:t>
            </a:r>
            <a:endParaRPr lang="ru-RU" sz="1000" dirty="0"/>
          </a:p>
        </p:txBody>
      </p:sp>
      <p:cxnSp>
        <p:nvCxnSpPr>
          <p:cNvPr id="43" name="Прямая со стрелкой 42"/>
          <p:cNvCxnSpPr>
            <a:stCxn id="42" idx="0"/>
          </p:cNvCxnSpPr>
          <p:nvPr/>
        </p:nvCxnSpPr>
        <p:spPr>
          <a:xfrm flipV="1">
            <a:off x="4080653" y="5013177"/>
            <a:ext cx="491347" cy="102356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20272" y="5894160"/>
            <a:ext cx="18002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/>
              <a:t>Topological signs on the detector can be used as reference points</a:t>
            </a:r>
            <a:endParaRPr lang="ru-RU" sz="800" dirty="0"/>
          </a:p>
        </p:txBody>
      </p:sp>
      <p:cxnSp>
        <p:nvCxnSpPr>
          <p:cNvPr id="46" name="Прямая со стрелкой 45"/>
          <p:cNvCxnSpPr>
            <a:stCxn id="45" idx="0"/>
          </p:cNvCxnSpPr>
          <p:nvPr/>
        </p:nvCxnSpPr>
        <p:spPr>
          <a:xfrm flipH="1" flipV="1">
            <a:off x="7740352" y="5517232"/>
            <a:ext cx="180020" cy="3769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609" y="2542214"/>
            <a:ext cx="1399100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object to be measured</a:t>
            </a:r>
            <a:endParaRPr lang="ru-RU" sz="1000" dirty="0"/>
          </a:p>
        </p:txBody>
      </p:sp>
      <p:cxnSp>
        <p:nvCxnSpPr>
          <p:cNvPr id="32" name="Прямая со стрелкой 31"/>
          <p:cNvCxnSpPr>
            <a:stCxn id="30" idx="0"/>
          </p:cNvCxnSpPr>
          <p:nvPr/>
        </p:nvCxnSpPr>
        <p:spPr>
          <a:xfrm flipV="1">
            <a:off x="821159" y="2188086"/>
            <a:ext cx="354635" cy="35412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10th Collaboration Meeting of the BM@N Experiment at the NICA Facility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20"/>
          <a:stretch/>
        </p:blipFill>
        <p:spPr>
          <a:xfrm>
            <a:off x="5508104" y="3212976"/>
            <a:ext cx="3329230" cy="283828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C40D96B-38CF-91F1-C1C7-A17906461D4C}"/>
              </a:ext>
            </a:extLst>
          </p:cNvPr>
          <p:cNvSpPr txBox="1">
            <a:spLocks/>
          </p:cNvSpPr>
          <p:nvPr/>
        </p:nvSpPr>
        <p:spPr>
          <a:xfrm>
            <a:off x="611560" y="317242"/>
            <a:ext cx="8225774" cy="43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Measurement of cutting accuracy of Si detectors (mm)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067AC1-3C9D-81B3-D36B-37E5BE74B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520" y="3861048"/>
            <a:ext cx="2503261" cy="15553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BCE2F2D-8727-A0BA-CED2-D96839D250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" y="3861048"/>
            <a:ext cx="2524120" cy="1568320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1123388-4139-A15C-65FC-5652CD4C9C4D}"/>
              </a:ext>
            </a:extLst>
          </p:cNvPr>
          <p:cNvCxnSpPr/>
          <p:nvPr/>
        </p:nvCxnSpPr>
        <p:spPr>
          <a:xfrm>
            <a:off x="6625994" y="5085184"/>
            <a:ext cx="0" cy="618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61DF597-435C-1EEA-2320-E7F3E7B0EF00}"/>
              </a:ext>
            </a:extLst>
          </p:cNvPr>
          <p:cNvCxnSpPr/>
          <p:nvPr/>
        </p:nvCxnSpPr>
        <p:spPr>
          <a:xfrm flipH="1">
            <a:off x="6012160" y="5122633"/>
            <a:ext cx="620765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B5AB0D0-1884-BDEB-1137-508F302029CC}"/>
              </a:ext>
            </a:extLst>
          </p:cNvPr>
          <p:cNvCxnSpPr/>
          <p:nvPr/>
        </p:nvCxnSpPr>
        <p:spPr>
          <a:xfrm>
            <a:off x="6302448" y="5445224"/>
            <a:ext cx="6470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BED2910-F8A6-F696-0916-7846CCEE6A36}"/>
              </a:ext>
            </a:extLst>
          </p:cNvPr>
          <p:cNvCxnSpPr/>
          <p:nvPr/>
        </p:nvCxnSpPr>
        <p:spPr>
          <a:xfrm>
            <a:off x="6876256" y="5444274"/>
            <a:ext cx="7309" cy="26957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47D5A5C4-D448-2CE2-0075-45345B64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15521"/>
              </p:ext>
            </p:extLst>
          </p:nvPr>
        </p:nvGraphicFramePr>
        <p:xfrm>
          <a:off x="611560" y="914606"/>
          <a:ext cx="4458325" cy="24907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622109">
                  <a:extLst>
                    <a:ext uri="{9D8B030D-6E8A-4147-A177-3AD203B41FA5}">
                      <a16:colId xmlns:a16="http://schemas.microsoft.com/office/drawing/2014/main" val="483106655"/>
                    </a:ext>
                  </a:extLst>
                </a:gridCol>
                <a:gridCol w="455398">
                  <a:extLst>
                    <a:ext uri="{9D8B030D-6E8A-4147-A177-3AD203B41FA5}">
                      <a16:colId xmlns:a16="http://schemas.microsoft.com/office/drawing/2014/main" val="3643928573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1784591727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2161061714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1196227033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3293783464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1708296297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824948787"/>
                    </a:ext>
                  </a:extLst>
                </a:gridCol>
                <a:gridCol w="482974">
                  <a:extLst>
                    <a:ext uri="{9D8B030D-6E8A-4147-A177-3AD203B41FA5}">
                      <a16:colId xmlns:a16="http://schemas.microsoft.com/office/drawing/2014/main" val="1865671171"/>
                    </a:ext>
                  </a:extLst>
                </a:gridCol>
              </a:tblGrid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 smtClean="0">
                          <a:effectLst/>
                        </a:rPr>
                        <a:t>sensor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g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h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13067799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#13в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13311463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#13н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0,603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82161295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#15/2016в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50240688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#15/2016н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56153910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#15в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0,605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32441994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#15н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65104631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#16/2017в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0,600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76656558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#16/2017н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88295276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#17/2016в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23625057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#17/2016н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94346533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#43в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0,601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43977005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#43н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02104069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#44в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51521191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#44н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0,220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05876507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#45в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0,626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0,259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32636614"/>
                  </a:ext>
                </a:extLst>
              </a:tr>
              <a:tr h="146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#45н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0,585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0,576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0,609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0,622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0,218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030791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124" y="960538"/>
            <a:ext cx="1778834" cy="1896861"/>
          </a:xfrm>
          <a:prstGeom prst="rect">
            <a:avLst/>
          </a:prstGeom>
        </p:spPr>
      </p:pic>
      <p:sp>
        <p:nvSpPr>
          <p:cNvPr id="25" name="Прямоугольник: скругленные углы 8">
            <a:extLst>
              <a:ext uri="{FF2B5EF4-FFF2-40B4-BE49-F238E27FC236}">
                <a16:creationId xmlns:a16="http://schemas.microsoft.com/office/drawing/2014/main" id="{C4AABDBF-C1EB-9BFC-0828-0C2D6954B717}"/>
              </a:ext>
            </a:extLst>
          </p:cNvPr>
          <p:cNvSpPr/>
          <p:nvPr/>
        </p:nvSpPr>
        <p:spPr>
          <a:xfrm>
            <a:off x="3172416" y="903998"/>
            <a:ext cx="1897470" cy="2499002"/>
          </a:xfrm>
          <a:prstGeom prst="roundRect">
            <a:avLst>
              <a:gd name="adj" fmla="val 4150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: скругленные углы 8">
            <a:extLst>
              <a:ext uri="{FF2B5EF4-FFF2-40B4-BE49-F238E27FC236}">
                <a16:creationId xmlns:a16="http://schemas.microsoft.com/office/drawing/2014/main" id="{C4AABDBF-C1EB-9BFC-0828-0C2D6954B717}"/>
              </a:ext>
            </a:extLst>
          </p:cNvPr>
          <p:cNvSpPr/>
          <p:nvPr/>
        </p:nvSpPr>
        <p:spPr>
          <a:xfrm>
            <a:off x="1187624" y="916984"/>
            <a:ext cx="1897470" cy="2499002"/>
          </a:xfrm>
          <a:prstGeom prst="roundRect">
            <a:avLst>
              <a:gd name="adj" fmla="val 415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611560" y="561768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spread of the position of the edge of the cutting line relative to the reference crosses is ± </a:t>
            </a:r>
            <a:r>
              <a:rPr lang="en-US" sz="1400" dirty="0" smtClean="0"/>
              <a:t>20 </a:t>
            </a:r>
            <a:r>
              <a:rPr lang="en-US" sz="1400" dirty="0" err="1"/>
              <a:t>μm</a:t>
            </a:r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85231" y="4852504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595±20</a:t>
            </a:r>
            <a:r>
              <a:rPr lang="en-US" sz="1200" dirty="0" err="1" smtClean="0"/>
              <a:t>μm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6516895" y="5698268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235±20</a:t>
            </a:r>
            <a:r>
              <a:rPr lang="en-US" sz="1200" dirty="0" err="1" smtClean="0"/>
              <a:t>μm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645297" y="944539"/>
            <a:ext cx="1228221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detector reference mark 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16724" y="1178869"/>
            <a:ext cx="1023628" cy="13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" dirty="0" smtClean="0">
                <a:solidFill>
                  <a:schemeClr val="tx1"/>
                </a:solidFill>
              </a:rPr>
              <a:t>                                             </a:t>
            </a:r>
            <a:endParaRPr lang="ru-RU" sz="3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4152" y="4991003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Pads for US-bonding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956376" y="2718899"/>
            <a:ext cx="701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-strips</a:t>
            </a:r>
            <a:endParaRPr lang="ru-RU" sz="12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7201842" y="2995898"/>
            <a:ext cx="1114574" cy="72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2"/>
          </p:cNvCxnSpPr>
          <p:nvPr/>
        </p:nvCxnSpPr>
        <p:spPr>
          <a:xfrm flipH="1">
            <a:off x="7705898" y="2995898"/>
            <a:ext cx="601248" cy="74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0" idx="2"/>
          </p:cNvCxnSpPr>
          <p:nvPr/>
        </p:nvCxnSpPr>
        <p:spPr>
          <a:xfrm>
            <a:off x="8307146" y="2995898"/>
            <a:ext cx="233360" cy="76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0"/>
          </p:cNvCxnSpPr>
          <p:nvPr/>
        </p:nvCxnSpPr>
        <p:spPr>
          <a:xfrm flipH="1" flipV="1">
            <a:off x="7397229" y="4509120"/>
            <a:ext cx="668247" cy="48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8" idx="0"/>
          </p:cNvCxnSpPr>
          <p:nvPr/>
        </p:nvCxnSpPr>
        <p:spPr>
          <a:xfrm flipH="1" flipV="1">
            <a:off x="7524328" y="4293096"/>
            <a:ext cx="541148" cy="697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2160" y="3501008"/>
            <a:ext cx="0" cy="2471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721873" y="5711142"/>
            <a:ext cx="27019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25353" y="6104381"/>
            <a:ext cx="95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cutting line</a:t>
            </a:r>
            <a:endParaRPr lang="ru-RU" sz="1200" dirty="0"/>
          </a:p>
        </p:txBody>
      </p:sp>
      <p:cxnSp>
        <p:nvCxnSpPr>
          <p:cNvPr id="42" name="Прямая со стрелкой 41"/>
          <p:cNvCxnSpPr>
            <a:stCxn id="41" idx="0"/>
          </p:cNvCxnSpPr>
          <p:nvPr/>
        </p:nvCxnSpPr>
        <p:spPr>
          <a:xfrm flipV="1">
            <a:off x="5602668" y="5718115"/>
            <a:ext cx="263228" cy="386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1" idx="0"/>
          </p:cNvCxnSpPr>
          <p:nvPr/>
        </p:nvCxnSpPr>
        <p:spPr>
          <a:xfrm flipV="1">
            <a:off x="5602668" y="5879823"/>
            <a:ext cx="409492" cy="224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73941" y="3322935"/>
            <a:ext cx="116320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ide </a:t>
            </a:r>
            <a:r>
              <a:rPr lang="en-US" sz="1200" dirty="0"/>
              <a:t>of</a:t>
            </a:r>
            <a:r>
              <a:rPr lang="ru-RU" sz="1200" dirty="0" smtClean="0"/>
              <a:t> </a:t>
            </a:r>
            <a:r>
              <a:rPr lang="en-US" sz="1200" dirty="0" smtClean="0"/>
              <a:t>p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-strips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027583" y="3865848"/>
            <a:ext cx="223923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The position of the detector cut line, </a:t>
            </a:r>
            <a:r>
              <a:rPr lang="en-US" sz="600" dirty="0" smtClean="0"/>
              <a:t>perpendicular </a:t>
            </a:r>
            <a:r>
              <a:rPr lang="en-US" sz="600" dirty="0"/>
              <a:t>to the strips</a:t>
            </a:r>
            <a:endParaRPr lang="ru-RU" sz="600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662285" y="4005064"/>
            <a:ext cx="0" cy="1080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022325" y="4005064"/>
            <a:ext cx="0" cy="1080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662285" y="4077072"/>
            <a:ext cx="3600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65434" y="3953961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10</a:t>
            </a:r>
            <a:r>
              <a:rPr lang="en-US" sz="1000" dirty="0" err="1" smtClean="0"/>
              <a:t>μm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568359" y="3871656"/>
            <a:ext cx="197603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Position of the detector cut </a:t>
            </a:r>
            <a:r>
              <a:rPr lang="en-US" sz="600" dirty="0" smtClean="0"/>
              <a:t>line</a:t>
            </a:r>
            <a:r>
              <a:rPr lang="ru-RU" sz="600" dirty="0" smtClean="0"/>
              <a:t>,</a:t>
            </a:r>
            <a:r>
              <a:rPr lang="en-US" sz="600" dirty="0" smtClean="0"/>
              <a:t> </a:t>
            </a:r>
            <a:r>
              <a:rPr lang="en-US" sz="600" dirty="0"/>
              <a:t>parallel to the strips</a:t>
            </a:r>
            <a:endParaRPr lang="ru-RU" sz="6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050523" y="4005064"/>
            <a:ext cx="0" cy="1080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10563" y="4005064"/>
            <a:ext cx="0" cy="1080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50523" y="4077072"/>
            <a:ext cx="3600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353672" y="3953961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10</a:t>
            </a:r>
            <a:r>
              <a:rPr lang="en-US" sz="1000" dirty="0" err="1" smtClean="0"/>
              <a:t>μm</a:t>
            </a:r>
            <a:endParaRPr lang="ru-RU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280877" y="5273502"/>
            <a:ext cx="24838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distance from the cutting line to detector reference mark along the </a:t>
            </a:r>
            <a:r>
              <a:rPr lang="en-US" sz="600" dirty="0" smtClean="0"/>
              <a:t>X</a:t>
            </a:r>
            <a:r>
              <a:rPr lang="ru-RU" sz="600" dirty="0" smtClean="0"/>
              <a:t> </a:t>
            </a:r>
            <a:r>
              <a:rPr lang="en-US" sz="600" dirty="0" smtClean="0"/>
              <a:t>axis </a:t>
            </a:r>
            <a:endParaRPr lang="ru-RU" sz="6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26540" y="4552875"/>
            <a:ext cx="10647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number of </a:t>
            </a:r>
            <a:r>
              <a:rPr lang="en-US" sz="600" dirty="0" smtClean="0"/>
              <a:t>measured </a:t>
            </a:r>
            <a:r>
              <a:rPr lang="en-US" sz="600" dirty="0"/>
              <a:t>sides</a:t>
            </a:r>
            <a:endParaRPr lang="ru-RU" sz="600" dirty="0"/>
          </a:p>
        </p:txBody>
      </p:sp>
      <p:sp>
        <p:nvSpPr>
          <p:cNvPr id="52" name="TextBox 51"/>
          <p:cNvSpPr txBox="1"/>
          <p:nvPr/>
        </p:nvSpPr>
        <p:spPr>
          <a:xfrm>
            <a:off x="2869520" y="5273502"/>
            <a:ext cx="24838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distance from the cutting line to detector reference mark along the </a:t>
            </a:r>
            <a:r>
              <a:rPr lang="en-US" sz="600" dirty="0" smtClean="0"/>
              <a:t>Y</a:t>
            </a:r>
            <a:r>
              <a:rPr lang="ru-RU" sz="600" dirty="0" smtClean="0"/>
              <a:t> </a:t>
            </a:r>
            <a:r>
              <a:rPr lang="en-US" sz="600" dirty="0" smtClean="0"/>
              <a:t>axis </a:t>
            </a:r>
            <a:endParaRPr lang="ru-RU" sz="6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357305" y="4489255"/>
            <a:ext cx="106479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600" dirty="0"/>
              <a:t>number of </a:t>
            </a:r>
            <a:r>
              <a:rPr lang="en-US" sz="600" dirty="0" smtClean="0"/>
              <a:t>measured </a:t>
            </a:r>
            <a:r>
              <a:rPr lang="en-US" sz="600" dirty="0"/>
              <a:t>sides</a:t>
            </a:r>
            <a:endParaRPr lang="ru-RU" sz="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369" y="3545393"/>
            <a:ext cx="2172322" cy="281810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89594" y="805827"/>
            <a:ext cx="2222633" cy="2618820"/>
            <a:chOff x="250639" y="2822492"/>
            <a:chExt cx="2222633" cy="2618820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528" y="2836798"/>
              <a:ext cx="1924744" cy="2604514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15352" y="3493880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Si #1</a:t>
              </a:r>
              <a:endParaRPr lang="ru-RU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95056" y="3716030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Si #2</a:t>
              </a:r>
              <a:endParaRPr lang="ru-RU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27584" y="2822492"/>
              <a:ext cx="9220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module frame</a:t>
              </a:r>
              <a:endParaRPr lang="ru-RU" sz="1000" dirty="0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953059" y="4279485"/>
              <a:ext cx="738621" cy="41698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458179" y="3980202"/>
              <a:ext cx="725390" cy="41698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697813" y="3717032"/>
              <a:ext cx="981336" cy="57606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474528" y="3878601"/>
              <a:ext cx="950101" cy="54789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558545" y="3772554"/>
              <a:ext cx="226361" cy="14963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518770" y="4371720"/>
              <a:ext cx="480919" cy="28823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50639" y="4458813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126</a:t>
              </a:r>
              <a:r>
                <a:rPr lang="en-US" sz="1000" dirty="0" smtClean="0"/>
                <a:t> mm</a:t>
              </a:r>
              <a:endParaRPr lang="ru-RU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3742" y="3587671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63</a:t>
              </a:r>
              <a:r>
                <a:rPr lang="en-US" sz="1000" dirty="0" smtClean="0"/>
                <a:t> mm</a:t>
              </a:r>
              <a:endParaRPr lang="ru-RU" sz="10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0D96B-38CF-91F1-C1C7-A1790646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22" y="234260"/>
            <a:ext cx="8429465" cy="43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600" dirty="0" smtClean="0"/>
              <a:t>Measurement of the accuracy of the position of </a:t>
            </a:r>
            <a:r>
              <a:rPr lang="en-US" sz="1600" dirty="0"/>
              <a:t>Si-detectors in the </a:t>
            </a:r>
            <a:r>
              <a:rPr lang="en-US" sz="1600" dirty="0" smtClean="0"/>
              <a:t>modules</a:t>
            </a:r>
            <a:endParaRPr lang="ru-RU" sz="16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CED7804-2E2C-E0A6-1D41-6E1861FE9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031576"/>
              </p:ext>
            </p:extLst>
          </p:nvPr>
        </p:nvGraphicFramePr>
        <p:xfrm>
          <a:off x="2266373" y="1056545"/>
          <a:ext cx="4680521" cy="20421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91203">
                  <a:extLst>
                    <a:ext uri="{9D8B030D-6E8A-4147-A177-3AD203B41FA5}">
                      <a16:colId xmlns:a16="http://schemas.microsoft.com/office/drawing/2014/main" val="109377581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1854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949361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1108322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8393356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235831100"/>
                    </a:ext>
                  </a:extLst>
                </a:gridCol>
                <a:gridCol w="499220">
                  <a:extLst>
                    <a:ext uri="{9D8B030D-6E8A-4147-A177-3AD203B41FA5}">
                      <a16:colId xmlns:a16="http://schemas.microsoft.com/office/drawing/2014/main" val="3503256734"/>
                    </a:ext>
                  </a:extLst>
                </a:gridCol>
                <a:gridCol w="498905">
                  <a:extLst>
                    <a:ext uri="{9D8B030D-6E8A-4147-A177-3AD203B41FA5}">
                      <a16:colId xmlns:a16="http://schemas.microsoft.com/office/drawing/2014/main" val="3995139877"/>
                    </a:ext>
                  </a:extLst>
                </a:gridCol>
                <a:gridCol w="498905">
                  <a:extLst>
                    <a:ext uri="{9D8B030D-6E8A-4147-A177-3AD203B41FA5}">
                      <a16:colId xmlns:a16="http://schemas.microsoft.com/office/drawing/2014/main" val="861926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/>
                        <a:t>Modul</a:t>
                      </a:r>
                      <a:r>
                        <a:rPr lang="en-US" sz="800" dirty="0" smtClean="0"/>
                        <a:t> #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/>
                        <a:t>Хв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mm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/>
                        <a:t>Ув</a:t>
                      </a:r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mm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/>
                        <a:t>Хн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mm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/>
                        <a:t>Ун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mm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ϕ</a:t>
                      </a:r>
                      <a:r>
                        <a:rPr lang="ru-RU" sz="800" dirty="0"/>
                        <a:t>в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deg.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ϕ</a:t>
                      </a:r>
                      <a:r>
                        <a:rPr lang="ru-RU" sz="800" dirty="0"/>
                        <a:t>н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deg.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 </a:t>
                      </a:r>
                      <a:endParaRPr lang="ru-RU" sz="800" dirty="0"/>
                    </a:p>
                    <a:p>
                      <a:pPr algn="ctr"/>
                      <a:r>
                        <a:rPr lang="en-US" sz="800" dirty="0" smtClean="0"/>
                        <a:t>(mm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/>
                        <a:t>α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(</a:t>
                      </a:r>
                      <a:r>
                        <a:rPr lang="en-US" sz="800" dirty="0" smtClean="0"/>
                        <a:t>deg.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33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#13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151.994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083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#15</a:t>
                      </a:r>
                      <a:r>
                        <a:rPr lang="ru-RU" sz="800" dirty="0"/>
                        <a:t>/2016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-0.006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040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#15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#16</a:t>
                      </a:r>
                      <a:r>
                        <a:rPr lang="ru-RU" sz="800" dirty="0"/>
                        <a:t>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75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#17</a:t>
                      </a:r>
                      <a:r>
                        <a:rPr lang="ru-RU" sz="800" dirty="0"/>
                        <a:t>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28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#43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-0.015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-0.001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363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#44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-</a:t>
                      </a:r>
                      <a:r>
                        <a:rPr lang="ru-RU" sz="800" dirty="0" smtClean="0"/>
                        <a:t>0.028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1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#45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152.002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6.074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88.936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89.967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90.000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0.033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20445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6412" y="6379891"/>
            <a:ext cx="2133600" cy="365125"/>
          </a:xfrm>
        </p:spPr>
        <p:txBody>
          <a:bodyPr/>
          <a:lstStyle/>
          <a:p>
            <a:fld id="{8BB076AE-705F-4A83-9BE6-6803EAB5187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4" name="Прямоугольник: скругленные углы 8">
            <a:extLst>
              <a:ext uri="{FF2B5EF4-FFF2-40B4-BE49-F238E27FC236}">
                <a16:creationId xmlns:a16="http://schemas.microsoft.com/office/drawing/2014/main" id="{C4AABDBF-C1EB-9BFC-0828-0C2D6954B717}"/>
              </a:ext>
            </a:extLst>
          </p:cNvPr>
          <p:cNvSpPr/>
          <p:nvPr/>
        </p:nvSpPr>
        <p:spPr>
          <a:xfrm>
            <a:off x="4937889" y="1059661"/>
            <a:ext cx="1008112" cy="2042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717032"/>
            <a:ext cx="3273866" cy="2520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8880C-A673-EDA5-F822-B02F95B80E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74" t="5056" r="11059" b="31641"/>
          <a:stretch/>
        </p:blipFill>
        <p:spPr>
          <a:xfrm>
            <a:off x="6957460" y="802696"/>
            <a:ext cx="1936728" cy="26250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85" y="3730750"/>
            <a:ext cx="1249015" cy="273433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771105" y="5603751"/>
            <a:ext cx="1444074" cy="9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347171" y="4526013"/>
            <a:ext cx="55274" cy="1077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1050955" y="5255467"/>
            <a:ext cx="624508" cy="693289"/>
          </a:xfrm>
          <a:prstGeom prst="arc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47170" y="3659536"/>
            <a:ext cx="0" cy="19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55082" y="3803552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427260" y="3803552"/>
            <a:ext cx="853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4111" y="3510839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20</a:t>
            </a:r>
            <a:r>
              <a:rPr lang="en-US" sz="1100" dirty="0" smtClean="0"/>
              <a:t> </a:t>
            </a:r>
            <a:r>
              <a:rPr lang="el-GR" sz="1100" dirty="0" smtClean="0"/>
              <a:t>μ</a:t>
            </a:r>
            <a:r>
              <a:rPr lang="en-US" sz="1100" dirty="0" smtClean="0"/>
              <a:t>m</a:t>
            </a:r>
            <a:endParaRPr lang="ru-RU" sz="1100" dirty="0"/>
          </a:p>
        </p:txBody>
      </p:sp>
      <p:cxnSp>
        <p:nvCxnSpPr>
          <p:cNvPr id="71" name="Прямая соединительная линия 70"/>
          <p:cNvCxnSpPr>
            <a:endCxn id="78" idx="0"/>
          </p:cNvCxnSpPr>
          <p:nvPr/>
        </p:nvCxnSpPr>
        <p:spPr>
          <a:xfrm>
            <a:off x="5634745" y="3659536"/>
            <a:ext cx="1" cy="22923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5899478" y="4878327"/>
            <a:ext cx="210175" cy="916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32750" y="3986117"/>
            <a:ext cx="2640403" cy="27699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shift </a:t>
            </a:r>
            <a:r>
              <a:rPr lang="en-US" sz="1200" dirty="0">
                <a:solidFill>
                  <a:srgbClr val="7030A0"/>
                </a:solidFill>
              </a:rPr>
              <a:t>between reference </a:t>
            </a:r>
            <a:r>
              <a:rPr lang="en-US" sz="1200" dirty="0" smtClean="0">
                <a:solidFill>
                  <a:srgbClr val="7030A0"/>
                </a:solidFill>
              </a:rPr>
              <a:t>marks </a:t>
            </a:r>
            <a:r>
              <a:rPr lang="en-US" sz="1200" dirty="0">
                <a:solidFill>
                  <a:srgbClr val="7030A0"/>
                </a:solidFill>
              </a:rPr>
              <a:t>±30 </a:t>
            </a:r>
            <a:r>
              <a:rPr lang="en-US" sz="1200" dirty="0" err="1" smtClean="0">
                <a:solidFill>
                  <a:srgbClr val="7030A0"/>
                </a:solidFill>
              </a:rPr>
              <a:t>μm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97483" y="5951851"/>
            <a:ext cx="107452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alignment line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379250" y="350306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X-strip</a:t>
            </a:r>
            <a:endParaRPr lang="ru-RU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436723" y="5652703"/>
            <a:ext cx="203658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Baseline through pins centers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1362568" y="3674534"/>
            <a:ext cx="64692" cy="8309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55081" y="453560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412844" y="4535608"/>
            <a:ext cx="853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>
            <a:off x="533615" y="4174220"/>
            <a:ext cx="1466203" cy="3016465"/>
          </a:xfrm>
          <a:prstGeom prst="arc">
            <a:avLst>
              <a:gd name="adj1" fmla="val 16133940"/>
              <a:gd name="adj2" fmla="val 21092579"/>
            </a:avLst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 flipH="1">
            <a:off x="1455018" y="4868073"/>
            <a:ext cx="384590" cy="307777"/>
          </a:xfrm>
          <a:prstGeom prst="rect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ϕ</a:t>
            </a:r>
            <a:r>
              <a:rPr lang="ru-RU" sz="1400" baseline="-25000" dirty="0" smtClean="0">
                <a:solidFill>
                  <a:srgbClr val="FF0000"/>
                </a:solidFill>
              </a:rPr>
              <a:t>н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ru-RU" sz="1400" baseline="30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1617531" y="3930579"/>
            <a:ext cx="389424" cy="307777"/>
          </a:xfrm>
          <a:prstGeom prst="rect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ϕ</a:t>
            </a:r>
            <a:r>
              <a:rPr lang="ru-RU" sz="1400" baseline="-25000" dirty="0" smtClean="0">
                <a:solidFill>
                  <a:srgbClr val="FF0000"/>
                </a:solidFill>
              </a:rPr>
              <a:t>в</a:t>
            </a:r>
            <a:endParaRPr lang="ru-RU" sz="1400" baseline="30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2022778" y="4415284"/>
            <a:ext cx="1282353" cy="307777"/>
          </a:xfrm>
          <a:prstGeom prst="rect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ϕ</a:t>
            </a:r>
            <a:r>
              <a:rPr lang="en-US" sz="1400" dirty="0" smtClean="0">
                <a:solidFill>
                  <a:srgbClr val="FF0000"/>
                </a:solidFill>
              </a:rPr>
              <a:t> = 89,98</a:t>
            </a:r>
            <a:r>
              <a:rPr lang="en-US" sz="1400" baseline="30000" dirty="0" smtClean="0">
                <a:solidFill>
                  <a:srgbClr val="FF0000"/>
                </a:solidFill>
              </a:rPr>
              <a:t>°</a:t>
            </a:r>
            <a:endParaRPr lang="ru-RU" sz="1400" baseline="30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79269" y="4353730"/>
            <a:ext cx="564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+0,02</a:t>
            </a:r>
            <a:r>
              <a:rPr lang="en-US" sz="1100" baseline="30000" dirty="0" smtClean="0">
                <a:solidFill>
                  <a:srgbClr val="FF0000"/>
                </a:solidFill>
              </a:rPr>
              <a:t> </a:t>
            </a:r>
            <a:r>
              <a:rPr lang="en-US" sz="1100" baseline="30000" dirty="0">
                <a:solidFill>
                  <a:srgbClr val="FF0000"/>
                </a:solidFill>
              </a:rPr>
              <a:t>°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- 0,0</a:t>
            </a:r>
            <a:r>
              <a:rPr lang="ru-RU" sz="1100" dirty="0" smtClean="0">
                <a:solidFill>
                  <a:srgbClr val="FF0000"/>
                </a:solidFill>
              </a:rPr>
              <a:t>4</a:t>
            </a:r>
            <a:r>
              <a:rPr lang="en-US" sz="1100" baseline="30000" dirty="0" smtClean="0">
                <a:solidFill>
                  <a:srgbClr val="FF0000"/>
                </a:solidFill>
              </a:rPr>
              <a:t> </a:t>
            </a:r>
            <a:r>
              <a:rPr lang="en-US" sz="1100" baseline="30000" dirty="0">
                <a:solidFill>
                  <a:srgbClr val="FF0000"/>
                </a:solidFill>
              </a:rPr>
              <a:t>°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5578853" y="5097915"/>
            <a:ext cx="220913" cy="66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0352" y="1138660"/>
            <a:ext cx="540221" cy="461665"/>
          </a:xfrm>
          <a:prstGeom prst="rect">
            <a:avLst/>
          </a:prstGeom>
          <a:solidFill>
            <a:srgbClr val="D7CF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side of inclined strips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48203" y="2175247"/>
            <a:ext cx="540221" cy="461665"/>
          </a:xfrm>
          <a:prstGeom prst="rect">
            <a:avLst/>
          </a:prstGeom>
          <a:solidFill>
            <a:srgbClr val="D7CF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side of inclined strips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9580" y="3212869"/>
            <a:ext cx="718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Baseline through pins </a:t>
            </a:r>
            <a:r>
              <a:rPr lang="en-US" sz="800" dirty="0" smtClean="0"/>
              <a:t>centers</a:t>
            </a:r>
            <a:endParaRPr lang="ru-RU" dirty="0"/>
          </a:p>
        </p:txBody>
      </p:sp>
      <p:sp>
        <p:nvSpPr>
          <p:cNvPr id="75" name="Прямоугольник: скругленные углы 8">
            <a:extLst>
              <a:ext uri="{FF2B5EF4-FFF2-40B4-BE49-F238E27FC236}">
                <a16:creationId xmlns:a16="http://schemas.microsoft.com/office/drawing/2014/main" id="{C4AABDBF-C1EB-9BFC-0828-0C2D6954B717}"/>
              </a:ext>
            </a:extLst>
          </p:cNvPr>
          <p:cNvSpPr/>
          <p:nvPr/>
        </p:nvSpPr>
        <p:spPr>
          <a:xfrm>
            <a:off x="5992735" y="1052736"/>
            <a:ext cx="418037" cy="204216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TextBox 50"/>
          <p:cNvSpPr txBox="1"/>
          <p:nvPr/>
        </p:nvSpPr>
        <p:spPr>
          <a:xfrm>
            <a:off x="2239284" y="3140968"/>
            <a:ext cx="470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accuracy of the assembly is ± 30 microns according to the measurement results.</a:t>
            </a:r>
            <a:endParaRPr lang="ru-RU" sz="12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10th Collaboration Meeting of the BM@N Experiment at the NICA Facility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4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43" t="7441" r="25115" b="15145"/>
          <a:stretch/>
        </p:blipFill>
        <p:spPr>
          <a:xfrm>
            <a:off x="6772126" y="944787"/>
            <a:ext cx="2179033" cy="2436244"/>
          </a:xfrm>
          <a:prstGeom prst="rect">
            <a:avLst/>
          </a:prstGeom>
        </p:spPr>
      </p:pic>
      <p:pic>
        <p:nvPicPr>
          <p:cNvPr id="12" name="Содержимое 11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t="22236" r="12555" b="22399"/>
          <a:stretch/>
        </p:blipFill>
        <p:spPr>
          <a:xfrm>
            <a:off x="457200" y="732086"/>
            <a:ext cx="4575344" cy="24123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34" y="302324"/>
            <a:ext cx="8312366" cy="43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300" dirty="0"/>
              <a:t>The true position of Si-detectors in the half-plane (5 modules).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en-US" sz="1300" dirty="0" smtClean="0"/>
              <a:t>(</a:t>
            </a:r>
            <a:r>
              <a:rPr lang="en-US" sz="1300" dirty="0"/>
              <a:t>The measurement data is transmitted to the physical group).</a:t>
            </a:r>
            <a:endParaRPr lang="ru-RU" sz="13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9A8289-A695-8B78-8DBC-F661EA65FDD2}"/>
              </a:ext>
            </a:extLst>
          </p:cNvPr>
          <p:cNvGrpSpPr/>
          <p:nvPr/>
        </p:nvGrpSpPr>
        <p:grpSpPr>
          <a:xfrm>
            <a:off x="656946" y="3707318"/>
            <a:ext cx="2979678" cy="2438939"/>
            <a:chOff x="457200" y="3364877"/>
            <a:chExt cx="3140754" cy="3484413"/>
          </a:xfrm>
        </p:grpSpPr>
        <p:graphicFrame>
          <p:nvGraphicFramePr>
            <p:cNvPr id="16" name="Таблица 2">
              <a:extLst>
                <a:ext uri="{FF2B5EF4-FFF2-40B4-BE49-F238E27FC236}">
                  <a16:creationId xmlns:a16="http://schemas.microsoft.com/office/drawing/2014/main" id="{04407948-DEDF-CC94-E014-1119399A57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7100365"/>
                </p:ext>
              </p:extLst>
            </p:nvPr>
          </p:nvGraphicFramePr>
          <p:xfrm>
            <a:off x="468901" y="4026406"/>
            <a:ext cx="3129053" cy="2822884"/>
          </p:xfrm>
          <a:graphic>
            <a:graphicData uri="http://schemas.openxmlformats.org/drawingml/2006/table">
              <a:tbl>
                <a:tblPr firstRow="1" bandRow="1">
                  <a:tableStyleId>{BDBED569-4797-4DF1-A0F4-6AAB3CD982D8}</a:tableStyleId>
                </a:tblPr>
                <a:tblGrid>
                  <a:gridCol w="526260">
                    <a:extLst>
                      <a:ext uri="{9D8B030D-6E8A-4147-A177-3AD203B41FA5}">
                        <a16:colId xmlns:a16="http://schemas.microsoft.com/office/drawing/2014/main" val="4211563454"/>
                      </a:ext>
                    </a:extLst>
                  </a:gridCol>
                  <a:gridCol w="447675">
                    <a:extLst>
                      <a:ext uri="{9D8B030D-6E8A-4147-A177-3AD203B41FA5}">
                        <a16:colId xmlns:a16="http://schemas.microsoft.com/office/drawing/2014/main" val="417723694"/>
                      </a:ext>
                    </a:extLst>
                  </a:gridCol>
                  <a:gridCol w="442913">
                    <a:extLst>
                      <a:ext uri="{9D8B030D-6E8A-4147-A177-3AD203B41FA5}">
                        <a16:colId xmlns:a16="http://schemas.microsoft.com/office/drawing/2014/main" val="2209337660"/>
                      </a:ext>
                    </a:extLst>
                  </a:gridCol>
                  <a:gridCol w="616587">
                    <a:extLst>
                      <a:ext uri="{9D8B030D-6E8A-4147-A177-3AD203B41FA5}">
                        <a16:colId xmlns:a16="http://schemas.microsoft.com/office/drawing/2014/main" val="3927121386"/>
                      </a:ext>
                    </a:extLst>
                  </a:gridCol>
                  <a:gridCol w="431086">
                    <a:extLst>
                      <a:ext uri="{9D8B030D-6E8A-4147-A177-3AD203B41FA5}">
                        <a16:colId xmlns:a16="http://schemas.microsoft.com/office/drawing/2014/main" val="3112551028"/>
                      </a:ext>
                    </a:extLst>
                  </a:gridCol>
                  <a:gridCol w="504056">
                    <a:extLst>
                      <a:ext uri="{9D8B030D-6E8A-4147-A177-3AD203B41FA5}">
                        <a16:colId xmlns:a16="http://schemas.microsoft.com/office/drawing/2014/main" val="3197915422"/>
                      </a:ext>
                    </a:extLst>
                  </a:gridCol>
                </a:tblGrid>
                <a:tr h="346496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/>
                          <a:t> </a:t>
                        </a:r>
                        <a:r>
                          <a:rPr lang="en-US" sz="800" dirty="0" smtClean="0"/>
                          <a:t>detector location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X±0.02*</a:t>
                        </a:r>
                      </a:p>
                      <a:p>
                        <a:pPr algn="ctr"/>
                        <a:r>
                          <a:rPr lang="ru-RU" sz="800" dirty="0" smtClean="0"/>
                          <a:t>(</a:t>
                        </a:r>
                        <a:r>
                          <a:rPr lang="en-US" sz="800" dirty="0" smtClean="0"/>
                          <a:t>mm</a:t>
                        </a:r>
                        <a:r>
                          <a:rPr lang="ru-RU" sz="800" dirty="0" smtClean="0"/>
                          <a:t>)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Y±0.02* </a:t>
                        </a:r>
                      </a:p>
                      <a:p>
                        <a:pPr algn="ctr"/>
                        <a:r>
                          <a:rPr lang="en-US" sz="800" dirty="0" smtClean="0"/>
                          <a:t>(mm</a:t>
                        </a:r>
                        <a:r>
                          <a:rPr lang="ru-RU" sz="800" dirty="0" smtClean="0"/>
                          <a:t>)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 smtClean="0"/>
                          <a:t>rotation in the plane</a:t>
                        </a:r>
                        <a:endParaRPr lang="ru-RU" sz="800" dirty="0" smtClean="0"/>
                      </a:p>
                      <a:p>
                        <a:pPr algn="ctr"/>
                        <a:r>
                          <a:rPr lang="en-US" sz="800" dirty="0" smtClean="0"/>
                          <a:t>0XY</a:t>
                        </a:r>
                        <a:r>
                          <a:rPr lang="ru-RU" sz="800" dirty="0" smtClean="0"/>
                          <a:t> (</a:t>
                        </a:r>
                        <a:r>
                          <a:rPr lang="en-US" sz="800" dirty="0" smtClean="0"/>
                          <a:t>deg.</a:t>
                        </a:r>
                        <a:r>
                          <a:rPr lang="ru-RU" sz="800" dirty="0" smtClean="0"/>
                          <a:t>)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Z±0.2</a:t>
                        </a:r>
                        <a:r>
                          <a:rPr lang="en-US" sz="800" dirty="0" smtClean="0"/>
                          <a:t>** </a:t>
                        </a:r>
                        <a:endParaRPr lang="en-US" sz="800" dirty="0"/>
                      </a:p>
                      <a:p>
                        <a:pPr algn="ctr"/>
                        <a:r>
                          <a:rPr lang="en-US" sz="800" dirty="0" smtClean="0"/>
                          <a:t>(mm</a:t>
                        </a:r>
                        <a:r>
                          <a:rPr lang="ru-RU" sz="800" dirty="0" smtClean="0"/>
                          <a:t>)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 smtClean="0"/>
                          <a:t>Module Serial Number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2996565084"/>
                    </a:ext>
                  </a:extLst>
                </a:tr>
                <a:tr h="18625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Si-1a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65.63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164.25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en-US" sz="800" dirty="0" err="1" smtClean="0">
                            <a:solidFill>
                              <a:schemeClr val="tx1"/>
                            </a:solidFill>
                          </a:rPr>
                          <a:t>cw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15.9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#34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60319762"/>
                    </a:ext>
                  </a:extLst>
                </a:tr>
                <a:tr h="18265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Si-1b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65.64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c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15.7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26893957"/>
                    </a:ext>
                  </a:extLst>
                </a:tr>
                <a:tr h="16073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Si-2a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125.54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164.23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0.04 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c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27.5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#16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96804272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Si-2b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125.61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27.5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31760447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</a:t>
                        </a:r>
                        <a:r>
                          <a:rPr lang="ru-RU" sz="800" dirty="0"/>
                          <a:t>3</a:t>
                        </a:r>
                        <a:r>
                          <a:rPr lang="en-US" sz="800" dirty="0"/>
                          <a:t>a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248.69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134.23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0.02 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14.5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#41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741736757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</a:t>
                        </a:r>
                        <a:r>
                          <a:rPr lang="ru-RU" sz="800" dirty="0"/>
                          <a:t>3</a:t>
                        </a:r>
                        <a:r>
                          <a:rPr lang="en-US" sz="800" dirty="0"/>
                          <a:t>b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248.60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71.23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14.2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 anchor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99998382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</a:t>
                        </a:r>
                        <a:r>
                          <a:rPr lang="ru-RU" sz="800" dirty="0"/>
                          <a:t>4</a:t>
                        </a:r>
                        <a:r>
                          <a:rPr lang="en-US" sz="800" dirty="0"/>
                          <a:t>a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308.50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164.25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800" dirty="0" smtClean="0">
                            <a:solidFill>
                              <a:schemeClr val="tx1"/>
                            </a:solidFill>
                          </a:rPr>
                          <a:t>с</a:t>
                        </a:r>
                        <a:r>
                          <a:rPr lang="en-US" sz="800" dirty="0" smtClean="0">
                            <a:solidFill>
                              <a:schemeClr val="tx1"/>
                            </a:solidFill>
                          </a:rPr>
                          <a:t>w</a:t>
                        </a:r>
                        <a:endParaRPr lang="en-US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26.1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#24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756368208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/>
                          <a:t>Si-</a:t>
                        </a:r>
                        <a:r>
                          <a:rPr lang="ru-RU" sz="800" dirty="0"/>
                          <a:t>4</a:t>
                        </a:r>
                        <a:r>
                          <a:rPr lang="en-US" sz="800" dirty="0"/>
                          <a:t>b</a:t>
                        </a:r>
                        <a:endParaRPr lang="ru-RU" sz="8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308.51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26.0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567658990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8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8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800" kern="1200" dirty="0">
                            <a:solidFill>
                              <a:schemeClr val="tx1"/>
                            </a:solidFill>
                          </a:rPr>
                          <a:t>a</a:t>
                        </a:r>
                        <a:endPara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368.71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164.27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0.07 </a:t>
                        </a:r>
                        <a:r>
                          <a:rPr lang="en-US" sz="800" dirty="0" err="1" smtClean="0">
                            <a:solidFill>
                              <a:schemeClr val="tx1"/>
                            </a:solidFill>
                          </a:rPr>
                          <a:t>cw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14.4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#21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362800866"/>
                    </a:ext>
                  </a:extLst>
                </a:tr>
                <a:tr h="154355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8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8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800" kern="1200" dirty="0">
                            <a:solidFill>
                              <a:schemeClr val="tx1"/>
                            </a:solidFill>
                          </a:rPr>
                          <a:t>b</a:t>
                        </a:r>
                        <a:endPara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368.61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101.27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8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en-US" sz="800" dirty="0" err="1" smtClean="0">
                            <a:solidFill>
                              <a:schemeClr val="tx1"/>
                            </a:solidFill>
                          </a:rPr>
                          <a:t>cw</a:t>
                        </a:r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800" dirty="0">
                            <a:solidFill>
                              <a:schemeClr val="tx1"/>
                            </a:solidFill>
                          </a:rPr>
                          <a:t>14.2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225477687"/>
                    </a:ext>
                  </a:extLst>
                </a:tr>
              </a:tbl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DAF5AF-1872-F542-2103-5646C0F6E3A7}"/>
                </a:ext>
              </a:extLst>
            </p:cNvPr>
            <p:cNvSpPr txBox="1"/>
            <p:nvPr/>
          </p:nvSpPr>
          <p:spPr>
            <a:xfrm>
              <a:off x="457200" y="3364877"/>
              <a:ext cx="3140754" cy="59360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P</a:t>
              </a:r>
              <a:r>
                <a:rPr lang="en-US" sz="1050" dirty="0" smtClean="0"/>
                <a:t>osition </a:t>
              </a:r>
              <a:r>
                <a:rPr lang="en-US" sz="1050" dirty="0"/>
                <a:t>of </a:t>
              </a:r>
              <a:r>
                <a:rPr lang="en-US" sz="1050" dirty="0" smtClean="0"/>
                <a:t>Si-</a:t>
              </a:r>
              <a:r>
                <a:rPr lang="en-US" sz="1050" dirty="0"/>
                <a:t>detectors</a:t>
              </a:r>
              <a:r>
                <a:rPr lang="en-US" sz="1050" dirty="0" smtClean="0"/>
                <a:t> </a:t>
              </a:r>
              <a:r>
                <a:rPr lang="en-US" sz="1050" dirty="0"/>
                <a:t>in the </a:t>
              </a:r>
              <a:r>
                <a:rPr lang="en-US" sz="1050" dirty="0" smtClean="0"/>
                <a:t>half-plane</a:t>
              </a:r>
            </a:p>
            <a:p>
              <a:pPr algn="ctr"/>
              <a:r>
                <a:rPr lang="en-US" sz="1050" dirty="0" smtClean="0"/>
                <a:t># </a:t>
              </a:r>
              <a:r>
                <a:rPr lang="ru-RU" sz="1050" dirty="0"/>
                <a:t>5/2 (06.</a:t>
              </a:r>
              <a:r>
                <a:rPr lang="en-US" sz="1050" dirty="0"/>
                <a:t>0</a:t>
              </a:r>
              <a:r>
                <a:rPr lang="ru-RU" sz="1050" dirty="0"/>
                <a:t>7.22)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EE50FEE-ADBC-D404-DA32-5D970DDC360B}"/>
              </a:ext>
            </a:extLst>
          </p:cNvPr>
          <p:cNvSpPr txBox="1"/>
          <p:nvPr/>
        </p:nvSpPr>
        <p:spPr>
          <a:xfrm>
            <a:off x="3664054" y="4438036"/>
            <a:ext cx="17231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*-position of the origin point of the Si-detectors in the coordinate plane 0XY (tied to the outer reference </a:t>
            </a:r>
            <a:r>
              <a:rPr lang="en-US" sz="900" dirty="0" smtClean="0"/>
              <a:t>pins).</a:t>
            </a:r>
          </a:p>
          <a:p>
            <a:pPr algn="just"/>
            <a:r>
              <a:rPr lang="en-US" sz="900" dirty="0"/>
              <a:t>**-the distance from the base surface of the base bar to the middle of the </a:t>
            </a:r>
            <a:r>
              <a:rPr lang="en-US" sz="900" dirty="0" smtClean="0"/>
              <a:t>Si-detector </a:t>
            </a:r>
            <a:r>
              <a:rPr lang="en-US" sz="900" dirty="0"/>
              <a:t>surface farthest from it.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7A0CD-0A54-A9FE-A35B-D15C097173FB}"/>
              </a:ext>
            </a:extLst>
          </p:cNvPr>
          <p:cNvSpPr txBox="1"/>
          <p:nvPr/>
        </p:nvSpPr>
        <p:spPr>
          <a:xfrm>
            <a:off x="375342" y="3127117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reference pin</a:t>
            </a:r>
            <a:endParaRPr lang="ru-RU" sz="800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5FA5779-55C2-EBB3-BC9B-AF9DFE321BCF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657571" y="2678897"/>
            <a:ext cx="257831" cy="44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31E5F-9CDC-B674-9523-C31517B9F833}"/>
              </a:ext>
            </a:extLst>
          </p:cNvPr>
          <p:cNvSpPr txBox="1"/>
          <p:nvPr/>
        </p:nvSpPr>
        <p:spPr>
          <a:xfrm>
            <a:off x="4601946" y="3144409"/>
            <a:ext cx="1024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reference pin</a:t>
            </a:r>
            <a:endParaRPr lang="ru-RU" sz="8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F46C247-B710-CD03-D90B-2B9EE702088D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4878438" y="2706300"/>
            <a:ext cx="235964" cy="43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E5861AD-6C5E-F1E5-6C7A-282A0A82F6D7}"/>
              </a:ext>
            </a:extLst>
          </p:cNvPr>
          <p:cNvSpPr txBox="1"/>
          <p:nvPr/>
        </p:nvSpPr>
        <p:spPr>
          <a:xfrm>
            <a:off x="5113370" y="1976721"/>
            <a:ext cx="547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base </a:t>
            </a:r>
            <a:r>
              <a:rPr lang="en-US" sz="800" dirty="0"/>
              <a:t>bar</a:t>
            </a:r>
            <a:endParaRPr lang="ru-RU" sz="8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853B207-2958-7CF7-6D12-F4E720AD5FEC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644008" y="2192165"/>
            <a:ext cx="743146" cy="36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56443C8-DD8B-E7BE-D2D5-94204FA53D81}"/>
              </a:ext>
            </a:extLst>
          </p:cNvPr>
          <p:cNvGrpSpPr/>
          <p:nvPr/>
        </p:nvGrpSpPr>
        <p:grpSpPr>
          <a:xfrm>
            <a:off x="5102814" y="877017"/>
            <a:ext cx="1509474" cy="2669585"/>
            <a:chOff x="6605862" y="1005133"/>
            <a:chExt cx="1509474" cy="26695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835072-07AA-BB74-4408-837CFF0FF05A}"/>
                </a:ext>
              </a:extLst>
            </p:cNvPr>
            <p:cNvSpPr txBox="1"/>
            <p:nvPr/>
          </p:nvSpPr>
          <p:spPr>
            <a:xfrm>
              <a:off x="6605862" y="3459274"/>
              <a:ext cx="11064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base </a:t>
              </a:r>
              <a:r>
                <a:rPr lang="en-US" sz="800" dirty="0"/>
                <a:t>surface</a:t>
              </a:r>
              <a:endParaRPr lang="ru-RU" sz="800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0EE1921-F65B-C52D-075B-59CDA0F2AF7A}"/>
                </a:ext>
              </a:extLst>
            </p:cNvPr>
            <p:cNvGrpSpPr/>
            <p:nvPr/>
          </p:nvGrpSpPr>
          <p:grpSpPr>
            <a:xfrm>
              <a:off x="6922797" y="1005133"/>
              <a:ext cx="1192539" cy="2518379"/>
              <a:chOff x="6922797" y="1005133"/>
              <a:chExt cx="1192539" cy="2518379"/>
            </a:xfrm>
          </p:grpSpPr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A599B77A-3AE6-2F1D-AA2D-1C8825008875}"/>
                  </a:ext>
                </a:extLst>
              </p:cNvPr>
              <p:cNvGrpSpPr/>
              <p:nvPr/>
            </p:nvGrpSpPr>
            <p:grpSpPr>
              <a:xfrm>
                <a:off x="6922797" y="1005133"/>
                <a:ext cx="1192539" cy="2518379"/>
                <a:chOff x="6922797" y="1005133"/>
                <a:chExt cx="1192539" cy="2518379"/>
              </a:xfrm>
            </p:grpSpPr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id="{C5C6FB2A-A88E-B9F8-DD9F-A16AEE234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95348" y="1005133"/>
                  <a:ext cx="719988" cy="2518379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1F9D566-598F-3A9C-188C-49C856189827}"/>
                    </a:ext>
                  </a:extLst>
                </p:cNvPr>
                <p:cNvSpPr txBox="1"/>
                <p:nvPr/>
              </p:nvSpPr>
              <p:spPr>
                <a:xfrm>
                  <a:off x="6922797" y="1436259"/>
                  <a:ext cx="6809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/>
                    <a:t>Si-detectors</a:t>
                  </a:r>
                  <a:endParaRPr lang="ru-RU" sz="800" dirty="0"/>
                </a:p>
              </p:txBody>
            </p:sp>
          </p:grpSp>
          <p:cxnSp>
            <p:nvCxnSpPr>
              <p:cNvPr id="35" name="Прямая со стрелкой 34">
                <a:extLst>
                  <a:ext uri="{FF2B5EF4-FFF2-40B4-BE49-F238E27FC236}">
                    <a16:creationId xmlns:a16="http://schemas.microsoft.com/office/drawing/2014/main" id="{8805C5DC-2DCD-A0F1-C85D-3C8ED0D01645}"/>
                  </a:ext>
                </a:extLst>
              </p:cNvPr>
              <p:cNvCxnSpPr>
                <a:cxnSpLocks/>
                <a:stCxn id="34" idx="2"/>
              </p:cNvCxnSpPr>
              <p:nvPr/>
            </p:nvCxnSpPr>
            <p:spPr>
              <a:xfrm>
                <a:off x="7263267" y="1651703"/>
                <a:ext cx="508179" cy="2154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A89E8DD9-0811-4205-14DE-69D3F3AAFF11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7159073" y="2962816"/>
              <a:ext cx="487355" cy="496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E27A916-2E6F-6752-C71D-6C09E79FFD01}"/>
              </a:ext>
            </a:extLst>
          </p:cNvPr>
          <p:cNvCxnSpPr>
            <a:cxnSpLocks/>
          </p:cNvCxnSpPr>
          <p:nvPr/>
        </p:nvCxnSpPr>
        <p:spPr>
          <a:xfrm>
            <a:off x="5460126" y="2200281"/>
            <a:ext cx="659476" cy="381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8E8C5C-8F88-3D68-0FBC-F6DDAE6F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D8D1-D542-4E4A-9ABC-6719CBB1CD5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9" name="Объект 7">
            <a:extLst>
              <a:ext uri="{FF2B5EF4-FFF2-40B4-BE49-F238E27FC236}">
                <a16:creationId xmlns:a16="http://schemas.microsoft.com/office/drawing/2014/main" id="{B8BB9F86-28CD-4DCD-9252-3ECBE0BEC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4" t="8272" r="18217" b="4156"/>
          <a:stretch/>
        </p:blipFill>
        <p:spPr>
          <a:xfrm rot="10800000" flipH="1" flipV="1">
            <a:off x="5517535" y="3509924"/>
            <a:ext cx="3532582" cy="2976386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D6C3B00-ABB2-4460-BFC9-57044417C606}"/>
              </a:ext>
            </a:extLst>
          </p:cNvPr>
          <p:cNvSpPr txBox="1"/>
          <p:nvPr/>
        </p:nvSpPr>
        <p:spPr>
          <a:xfrm>
            <a:off x="5926322" y="3759568"/>
            <a:ext cx="1310516" cy="184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600" dirty="0">
                <a:solidFill>
                  <a:prstClr val="black"/>
                </a:solidFill>
              </a:rPr>
              <a:t>Side of inclined </a:t>
            </a:r>
            <a:r>
              <a:rPr lang="en-US" sz="600" dirty="0" smtClean="0">
                <a:solidFill>
                  <a:prstClr val="black"/>
                </a:solidFill>
              </a:rPr>
              <a:t>strips (</a:t>
            </a:r>
            <a:r>
              <a:rPr lang="en-US" sz="600" dirty="0">
                <a:solidFill>
                  <a:prstClr val="black"/>
                </a:solidFill>
              </a:rPr>
              <a:t>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+)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C574F5-3781-46B6-A37C-2A350A177A35}"/>
              </a:ext>
            </a:extLst>
          </p:cNvPr>
          <p:cNvSpPr txBox="1"/>
          <p:nvPr/>
        </p:nvSpPr>
        <p:spPr>
          <a:xfrm>
            <a:off x="7420042" y="3759568"/>
            <a:ext cx="1266758" cy="1846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600" dirty="0">
                <a:solidFill>
                  <a:prstClr val="black"/>
                </a:solidFill>
              </a:rPr>
              <a:t>Side of parallel strips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(P+)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8304" y="739976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#34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70428" y="866497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#16</a:t>
            </a:r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68344" y="1094547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#41</a:t>
            </a:r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8080200" y="1124744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#24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8440240" y="1238563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#21</a:t>
            </a:r>
            <a:endParaRPr lang="ru-RU" sz="10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7236296" y="908720"/>
            <a:ext cx="165138" cy="188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441031" y="1052736"/>
            <a:ext cx="227313" cy="20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694046" y="1298292"/>
            <a:ext cx="134344" cy="199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989491" y="1328094"/>
            <a:ext cx="157683" cy="17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316416" y="1410429"/>
            <a:ext cx="187858" cy="17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AC53663-C1AC-35E7-B5C6-9E850D030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6833161" cy="549974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3B3F6-7D14-72CE-62A6-ED75D22A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65" y="198127"/>
            <a:ext cx="8352928" cy="43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300" dirty="0"/>
              <a:t>Results of measurements of the location of half-planes in the BM@N-2022 </a:t>
            </a:r>
            <a:r>
              <a:rPr lang="en-US" sz="1300" dirty="0" smtClean="0"/>
              <a:t>(</a:t>
            </a:r>
            <a:r>
              <a:rPr lang="en-US" sz="1300" dirty="0"/>
              <a:t>physical session - run </a:t>
            </a:r>
            <a:r>
              <a:rPr lang="en-US" sz="1300" dirty="0" err="1"/>
              <a:t>Xe</a:t>
            </a:r>
            <a:r>
              <a:rPr lang="en-US" sz="1300" dirty="0"/>
              <a:t>).</a:t>
            </a:r>
            <a:endParaRPr lang="ru-RU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355956"/>
            <a:ext cx="5934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244.49</a:t>
            </a:r>
          </a:p>
          <a:p>
            <a:r>
              <a:rPr lang="en-US" sz="800" dirty="0" smtClean="0"/>
              <a:t>Y= 140.28</a:t>
            </a:r>
          </a:p>
          <a:p>
            <a:r>
              <a:rPr lang="en-US" sz="800" dirty="0" smtClean="0"/>
              <a:t>Z= 190.76</a:t>
            </a:r>
            <a:endParaRPr lang="ru-RU" sz="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71600" y="4987685"/>
            <a:ext cx="6222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24</a:t>
            </a:r>
            <a:r>
              <a:rPr lang="ru-RU" sz="800" dirty="0" smtClean="0"/>
              <a:t>3</a:t>
            </a:r>
            <a:r>
              <a:rPr lang="en-US" sz="800" dirty="0" smtClean="0"/>
              <a:t>.</a:t>
            </a:r>
            <a:r>
              <a:rPr lang="ru-RU" sz="800" dirty="0" smtClean="0"/>
              <a:t>22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</a:t>
            </a:r>
            <a:r>
              <a:rPr lang="en-US" sz="800" dirty="0" smtClean="0"/>
              <a:t>14</a:t>
            </a:r>
            <a:r>
              <a:rPr lang="ru-RU" sz="800" dirty="0" smtClean="0"/>
              <a:t>3</a:t>
            </a:r>
            <a:r>
              <a:rPr lang="en-US" sz="800" dirty="0" smtClean="0"/>
              <a:t>.</a:t>
            </a:r>
            <a:r>
              <a:rPr lang="ru-RU" sz="800" dirty="0" smtClean="0"/>
              <a:t>73</a:t>
            </a:r>
            <a:endParaRPr lang="en-US" sz="800" dirty="0" smtClean="0"/>
          </a:p>
          <a:p>
            <a:r>
              <a:rPr lang="en-US" sz="800" dirty="0" smtClean="0"/>
              <a:t>Z= 1</a:t>
            </a:r>
            <a:r>
              <a:rPr lang="ru-RU" sz="800" dirty="0" smtClean="0"/>
              <a:t>40</a:t>
            </a:r>
            <a:r>
              <a:rPr lang="en-US" sz="800" dirty="0" smtClean="0"/>
              <a:t>.7</a:t>
            </a:r>
            <a:r>
              <a:rPr lang="ru-RU" sz="800" dirty="0" smtClean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67081" y="3534562"/>
            <a:ext cx="6222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24</a:t>
            </a:r>
            <a:r>
              <a:rPr lang="ru-RU" sz="800" dirty="0" smtClean="0"/>
              <a:t>5</a:t>
            </a:r>
            <a:r>
              <a:rPr lang="en-US" sz="800" dirty="0" smtClean="0"/>
              <a:t>.</a:t>
            </a:r>
            <a:r>
              <a:rPr lang="ru-RU" sz="800" dirty="0" smtClean="0"/>
              <a:t>74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-175</a:t>
            </a:r>
            <a:r>
              <a:rPr lang="en-US" sz="800" dirty="0" smtClean="0"/>
              <a:t>.</a:t>
            </a:r>
            <a:r>
              <a:rPr lang="ru-RU" sz="800" dirty="0" smtClean="0"/>
              <a:t>67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226</a:t>
            </a:r>
            <a:r>
              <a:rPr lang="en-US" sz="800" dirty="0" smtClean="0"/>
              <a:t>.</a:t>
            </a:r>
            <a:r>
              <a:rPr lang="ru-RU" sz="800" dirty="0" smtClean="0"/>
              <a:t>68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48852" y="1504748"/>
            <a:ext cx="6222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367</a:t>
            </a:r>
            <a:r>
              <a:rPr lang="en-US" sz="800" dirty="0" smtClean="0"/>
              <a:t>.</a:t>
            </a:r>
            <a:r>
              <a:rPr lang="ru-RU" sz="800" dirty="0" smtClean="0"/>
              <a:t>06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-177</a:t>
            </a:r>
            <a:r>
              <a:rPr lang="en-US" sz="800" dirty="0" smtClean="0"/>
              <a:t>.</a:t>
            </a:r>
            <a:r>
              <a:rPr lang="ru-RU" sz="800" dirty="0" smtClean="0"/>
              <a:t>24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396</a:t>
            </a:r>
            <a:r>
              <a:rPr lang="en-US" sz="800" dirty="0" smtClean="0"/>
              <a:t>.</a:t>
            </a:r>
            <a:r>
              <a:rPr lang="ru-RU" sz="800" dirty="0" smtClean="0"/>
              <a:t>97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9935" y="961979"/>
            <a:ext cx="593432" cy="4616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369</a:t>
            </a:r>
            <a:r>
              <a:rPr lang="en-US" sz="800" dirty="0" smtClean="0"/>
              <a:t>.</a:t>
            </a:r>
            <a:r>
              <a:rPr lang="ru-RU" sz="800" dirty="0" smtClean="0"/>
              <a:t>33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77</a:t>
            </a:r>
            <a:r>
              <a:rPr lang="en-US" sz="800" dirty="0" smtClean="0"/>
              <a:t>.</a:t>
            </a:r>
            <a:r>
              <a:rPr lang="ru-RU" sz="800" dirty="0" smtClean="0"/>
              <a:t>75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451</a:t>
            </a:r>
            <a:r>
              <a:rPr lang="en-US" sz="800" dirty="0" smtClean="0"/>
              <a:t>.</a:t>
            </a:r>
            <a:r>
              <a:rPr lang="ru-RU" sz="800" dirty="0" smtClean="0"/>
              <a:t>1</a:t>
            </a:r>
            <a:r>
              <a:rPr lang="en-US" sz="800" dirty="0" smtClean="0"/>
              <a:t>6</a:t>
            </a:r>
            <a:endParaRPr lang="ru-RU" sz="8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5796136" y="3510536"/>
            <a:ext cx="63991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</a:t>
            </a:r>
            <a:r>
              <a:rPr lang="en-US" sz="800" dirty="0" smtClean="0"/>
              <a:t>2</a:t>
            </a:r>
            <a:r>
              <a:rPr lang="ru-RU" sz="800" dirty="0" smtClean="0"/>
              <a:t>87</a:t>
            </a:r>
            <a:r>
              <a:rPr lang="en-US" sz="800" dirty="0" smtClean="0"/>
              <a:t>.</a:t>
            </a:r>
            <a:r>
              <a:rPr lang="ru-RU" sz="800" dirty="0" smtClean="0"/>
              <a:t>07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73</a:t>
            </a:r>
            <a:r>
              <a:rPr lang="en-US" sz="800" dirty="0" smtClean="0"/>
              <a:t>.</a:t>
            </a:r>
            <a:r>
              <a:rPr lang="ru-RU" sz="800" dirty="0" smtClean="0"/>
              <a:t>01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367</a:t>
            </a:r>
            <a:r>
              <a:rPr lang="en-US" sz="800" dirty="0" smtClean="0"/>
              <a:t>.7</a:t>
            </a:r>
            <a:r>
              <a:rPr lang="ru-RU" sz="800" dirty="0" smtClean="0"/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2005" y="5324628"/>
            <a:ext cx="6254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</a:t>
            </a:r>
            <a:r>
              <a:rPr lang="en-US" sz="800" dirty="0" smtClean="0"/>
              <a:t>2</a:t>
            </a:r>
            <a:r>
              <a:rPr lang="ru-RU" sz="800" dirty="0" smtClean="0"/>
              <a:t>28</a:t>
            </a:r>
            <a:r>
              <a:rPr lang="en-US" sz="800" dirty="0" smtClean="0"/>
              <a:t>.</a:t>
            </a:r>
            <a:r>
              <a:rPr lang="ru-RU" sz="800" dirty="0" smtClean="0"/>
              <a:t>26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</a:t>
            </a:r>
            <a:r>
              <a:rPr lang="en-US" sz="800" dirty="0" smtClean="0"/>
              <a:t>1</a:t>
            </a:r>
            <a:r>
              <a:rPr lang="ru-RU" sz="800" dirty="0" smtClean="0"/>
              <a:t>77</a:t>
            </a:r>
            <a:r>
              <a:rPr lang="en-US" sz="800" dirty="0" smtClean="0"/>
              <a:t>.</a:t>
            </a:r>
            <a:r>
              <a:rPr lang="ru-RU" sz="800" dirty="0" smtClean="0"/>
              <a:t>19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229</a:t>
            </a:r>
            <a:r>
              <a:rPr lang="en-US" sz="800" dirty="0" smtClean="0"/>
              <a:t>.</a:t>
            </a:r>
            <a:r>
              <a:rPr lang="ru-RU" sz="800" dirty="0" smtClean="0"/>
              <a:t>44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72830" y="5595970"/>
            <a:ext cx="6254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-229</a:t>
            </a:r>
            <a:r>
              <a:rPr lang="en-US" sz="800" dirty="0" smtClean="0"/>
              <a:t>.</a:t>
            </a:r>
            <a:r>
              <a:rPr lang="ru-RU" sz="800" dirty="0" smtClean="0"/>
              <a:t>46</a:t>
            </a:r>
            <a:endParaRPr lang="en-US" sz="800" dirty="0" smtClean="0"/>
          </a:p>
          <a:p>
            <a:r>
              <a:rPr lang="en-US" sz="800" dirty="0" smtClean="0"/>
              <a:t>Y= 14</a:t>
            </a:r>
            <a:r>
              <a:rPr lang="ru-RU" sz="800" dirty="0" smtClean="0"/>
              <a:t>1</a:t>
            </a:r>
            <a:r>
              <a:rPr lang="en-US" sz="800" dirty="0" smtClean="0"/>
              <a:t>.</a:t>
            </a:r>
            <a:r>
              <a:rPr lang="ru-RU" sz="800" dirty="0" smtClean="0"/>
              <a:t>92</a:t>
            </a:r>
            <a:endParaRPr lang="en-US" sz="800" dirty="0" smtClean="0"/>
          </a:p>
          <a:p>
            <a:r>
              <a:rPr lang="en-US" sz="800" dirty="0" smtClean="0"/>
              <a:t>Z= 19</a:t>
            </a:r>
            <a:r>
              <a:rPr lang="ru-RU" sz="800" dirty="0" smtClean="0"/>
              <a:t>1</a:t>
            </a:r>
            <a:r>
              <a:rPr lang="en-US" sz="800" dirty="0" smtClean="0"/>
              <a:t>.76</a:t>
            </a:r>
            <a:endParaRPr lang="ru-RU" sz="8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3371149" y="6201238"/>
            <a:ext cx="6254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</a:t>
            </a:r>
            <a:r>
              <a:rPr lang="en-US" sz="800" dirty="0" smtClean="0"/>
              <a:t>2</a:t>
            </a:r>
            <a:r>
              <a:rPr lang="ru-RU" sz="800" dirty="0" smtClean="0"/>
              <a:t>30</a:t>
            </a:r>
            <a:r>
              <a:rPr lang="en-US" sz="800" dirty="0" smtClean="0"/>
              <a:t>.</a:t>
            </a:r>
            <a:r>
              <a:rPr lang="ru-RU" sz="800" dirty="0" smtClean="0"/>
              <a:t>78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</a:t>
            </a:r>
            <a:r>
              <a:rPr lang="en-US" sz="800" dirty="0" smtClean="0"/>
              <a:t>14</a:t>
            </a:r>
            <a:r>
              <a:rPr lang="ru-RU" sz="800" dirty="0" smtClean="0"/>
              <a:t>3</a:t>
            </a:r>
            <a:r>
              <a:rPr lang="en-US" sz="800" dirty="0" smtClean="0"/>
              <a:t>.</a:t>
            </a:r>
            <a:r>
              <a:rPr lang="ru-RU" sz="800" dirty="0" smtClean="0"/>
              <a:t>06</a:t>
            </a:r>
            <a:endParaRPr lang="en-US" sz="800" dirty="0" smtClean="0"/>
          </a:p>
          <a:p>
            <a:r>
              <a:rPr lang="en-US" sz="800" dirty="0" smtClean="0"/>
              <a:t>Z= 1</a:t>
            </a:r>
            <a:r>
              <a:rPr lang="ru-RU" sz="800" dirty="0" smtClean="0"/>
              <a:t>41</a:t>
            </a:r>
            <a:r>
              <a:rPr lang="en-US" sz="800" dirty="0" smtClean="0"/>
              <a:t>.7</a:t>
            </a:r>
            <a:r>
              <a:rPr lang="ru-RU" sz="800" dirty="0" smtClean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83337" y="2204429"/>
            <a:ext cx="639919" cy="4616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-344</a:t>
            </a:r>
            <a:r>
              <a:rPr lang="en-US" sz="800" dirty="0" smtClean="0"/>
              <a:t>.</a:t>
            </a:r>
            <a:r>
              <a:rPr lang="ru-RU" sz="800" dirty="0" smtClean="0"/>
              <a:t>63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79</a:t>
            </a:r>
            <a:r>
              <a:rPr lang="en-US" sz="800" dirty="0" smtClean="0"/>
              <a:t>.</a:t>
            </a:r>
            <a:r>
              <a:rPr lang="ru-RU" sz="800" dirty="0" smtClean="0"/>
              <a:t>33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454</a:t>
            </a:r>
            <a:r>
              <a:rPr lang="en-US" sz="800" dirty="0" smtClean="0"/>
              <a:t>.</a:t>
            </a:r>
            <a:r>
              <a:rPr lang="ru-RU" sz="800" dirty="0" smtClean="0"/>
              <a:t>28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83337" y="2882063"/>
            <a:ext cx="6254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-346</a:t>
            </a:r>
            <a:r>
              <a:rPr lang="en-US" sz="800" dirty="0" smtClean="0"/>
              <a:t>.</a:t>
            </a:r>
            <a:r>
              <a:rPr lang="ru-RU" sz="800" dirty="0" smtClean="0"/>
              <a:t>93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-174</a:t>
            </a:r>
            <a:r>
              <a:rPr lang="en-US" sz="800" dirty="0" smtClean="0"/>
              <a:t>.</a:t>
            </a:r>
            <a:r>
              <a:rPr lang="ru-RU" sz="800" dirty="0" smtClean="0"/>
              <a:t>45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406</a:t>
            </a:r>
            <a:r>
              <a:rPr lang="en-US" sz="800" dirty="0" smtClean="0"/>
              <a:t>.</a:t>
            </a:r>
            <a:r>
              <a:rPr lang="ru-RU" sz="800" dirty="0" smtClean="0"/>
              <a:t>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291" y="974957"/>
            <a:ext cx="270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Measurements</a:t>
            </a:r>
            <a:r>
              <a:rPr lang="ru-RU" dirty="0" smtClean="0"/>
              <a:t> </a:t>
            </a:r>
            <a:r>
              <a:rPr lang="en-US" dirty="0" smtClean="0"/>
              <a:t>07</a:t>
            </a:r>
            <a:r>
              <a:rPr lang="ru-RU" dirty="0"/>
              <a:t>.</a:t>
            </a:r>
            <a:r>
              <a:rPr lang="en-US" dirty="0" smtClean="0"/>
              <a:t>02</a:t>
            </a:r>
            <a:r>
              <a:rPr lang="ru-RU" dirty="0" smtClean="0"/>
              <a:t>.</a:t>
            </a:r>
            <a:r>
              <a:rPr lang="en-US" dirty="0" smtClean="0"/>
              <a:t>2023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 flipV="1">
            <a:off x="1565032" y="4581128"/>
            <a:ext cx="414680" cy="5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3" idx="0"/>
          </p:cNvCxnSpPr>
          <p:nvPr/>
        </p:nvCxnSpPr>
        <p:spPr>
          <a:xfrm flipH="1" flipV="1">
            <a:off x="3230065" y="5157194"/>
            <a:ext cx="455511" cy="438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4" idx="3"/>
          </p:cNvCxnSpPr>
          <p:nvPr/>
        </p:nvCxnSpPr>
        <p:spPr>
          <a:xfrm>
            <a:off x="1593886" y="5218518"/>
            <a:ext cx="241810" cy="106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4" idx="1"/>
          </p:cNvCxnSpPr>
          <p:nvPr/>
        </p:nvCxnSpPr>
        <p:spPr>
          <a:xfrm flipH="1" flipV="1">
            <a:off x="3059833" y="5877273"/>
            <a:ext cx="311316" cy="554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7" idx="3"/>
          </p:cNvCxnSpPr>
          <p:nvPr/>
        </p:nvCxnSpPr>
        <p:spPr>
          <a:xfrm>
            <a:off x="4871138" y="1735581"/>
            <a:ext cx="105733" cy="406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692858" y="3134234"/>
            <a:ext cx="413454" cy="294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2" idx="0"/>
          </p:cNvCxnSpPr>
          <p:nvPr/>
        </p:nvCxnSpPr>
        <p:spPr>
          <a:xfrm flipH="1" flipV="1">
            <a:off x="4107374" y="4972006"/>
            <a:ext cx="497377" cy="352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1" idx="0"/>
          </p:cNvCxnSpPr>
          <p:nvPr/>
        </p:nvCxnSpPr>
        <p:spPr>
          <a:xfrm flipH="1" flipV="1">
            <a:off x="4241760" y="4066553"/>
            <a:ext cx="483214" cy="376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659695" y="2886785"/>
            <a:ext cx="366709" cy="409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0" idx="1"/>
          </p:cNvCxnSpPr>
          <p:nvPr/>
        </p:nvCxnSpPr>
        <p:spPr>
          <a:xfrm flipH="1" flipV="1">
            <a:off x="5436096" y="4040260"/>
            <a:ext cx="360040" cy="358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6" idx="2"/>
          </p:cNvCxnSpPr>
          <p:nvPr/>
        </p:nvCxnSpPr>
        <p:spPr>
          <a:xfrm>
            <a:off x="3779373" y="2018457"/>
            <a:ext cx="351394" cy="409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9" idx="1"/>
          </p:cNvCxnSpPr>
          <p:nvPr/>
        </p:nvCxnSpPr>
        <p:spPr>
          <a:xfrm flipH="1" flipV="1">
            <a:off x="5559284" y="3112381"/>
            <a:ext cx="236852" cy="628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8" idx="3"/>
          </p:cNvCxnSpPr>
          <p:nvPr/>
        </p:nvCxnSpPr>
        <p:spPr>
          <a:xfrm>
            <a:off x="4843367" y="1192812"/>
            <a:ext cx="284323" cy="10501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5" idx="1"/>
          </p:cNvCxnSpPr>
          <p:nvPr/>
        </p:nvCxnSpPr>
        <p:spPr>
          <a:xfrm flipH="1" flipV="1">
            <a:off x="6948265" y="2196692"/>
            <a:ext cx="335072" cy="23857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6" idx="1"/>
          </p:cNvCxnSpPr>
          <p:nvPr/>
        </p:nvCxnSpPr>
        <p:spPr>
          <a:xfrm flipH="1" flipV="1">
            <a:off x="6820159" y="3056158"/>
            <a:ext cx="463178" cy="56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3" idx="3"/>
          </p:cNvCxnSpPr>
          <p:nvPr/>
        </p:nvCxnSpPr>
        <p:spPr>
          <a:xfrm>
            <a:off x="2689367" y="3765395"/>
            <a:ext cx="250720" cy="517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821236" y="694010"/>
            <a:ext cx="2274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SC Description:</a:t>
            </a:r>
          </a:p>
          <a:p>
            <a:r>
              <a:rPr lang="en-US" sz="1000" dirty="0"/>
              <a:t>- origin point (0,0,0) is the geometric center of the edge of the lower pole of the magnet SP - 41.</a:t>
            </a:r>
          </a:p>
          <a:p>
            <a:r>
              <a:rPr lang="en-US" sz="1000" dirty="0"/>
              <a:t>- the Z axis is directed along the beam axis;</a:t>
            </a:r>
          </a:p>
          <a:p>
            <a:r>
              <a:rPr lang="en-US" sz="1000" dirty="0"/>
              <a:t>- the Y axis is directed upwards perpendicular to the horizon;</a:t>
            </a:r>
            <a:endParaRPr lang="ru-RU" dirty="0"/>
          </a:p>
        </p:txBody>
      </p:sp>
      <p:cxnSp>
        <p:nvCxnSpPr>
          <p:cNvPr id="81" name="Прямая со стрелкой 80"/>
          <p:cNvCxnSpPr>
            <a:endCxn id="90" idx="2"/>
          </p:cNvCxnSpPr>
          <p:nvPr/>
        </p:nvCxnSpPr>
        <p:spPr>
          <a:xfrm flipV="1">
            <a:off x="740841" y="6102056"/>
            <a:ext cx="0" cy="4916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431665" y="6244266"/>
            <a:ext cx="309176" cy="349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724794" y="6118951"/>
            <a:ext cx="664119" cy="474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02838" y="5825058"/>
            <a:ext cx="256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10837" y="5825057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262568" y="594649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59655" y="3774395"/>
            <a:ext cx="1417114" cy="13587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482657" y="1556792"/>
            <a:ext cx="5934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306</a:t>
            </a:r>
            <a:r>
              <a:rPr lang="en-US" sz="800" dirty="0" smtClean="0"/>
              <a:t>.</a:t>
            </a:r>
            <a:r>
              <a:rPr lang="ru-RU" sz="800" dirty="0" smtClean="0"/>
              <a:t>81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74</a:t>
            </a:r>
            <a:r>
              <a:rPr lang="en-US" sz="800" dirty="0" smtClean="0"/>
              <a:t>.</a:t>
            </a:r>
            <a:r>
              <a:rPr lang="ru-RU" sz="800" dirty="0" smtClean="0"/>
              <a:t>19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365</a:t>
            </a:r>
            <a:r>
              <a:rPr lang="en-US" sz="800" dirty="0" smtClean="0"/>
              <a:t>.</a:t>
            </a:r>
            <a:r>
              <a:rPr lang="ru-RU" sz="800" dirty="0" smtClean="0"/>
              <a:t>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7864" y="2427523"/>
            <a:ext cx="63991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306</a:t>
            </a:r>
            <a:r>
              <a:rPr lang="en-US" sz="800" dirty="0" smtClean="0"/>
              <a:t>.</a:t>
            </a:r>
            <a:r>
              <a:rPr lang="ru-RU" sz="800" dirty="0" smtClean="0"/>
              <a:t>77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</a:t>
            </a:r>
            <a:r>
              <a:rPr lang="en-US" sz="800" dirty="0" smtClean="0"/>
              <a:t>1</a:t>
            </a:r>
            <a:r>
              <a:rPr lang="ru-RU" sz="800" dirty="0" smtClean="0"/>
              <a:t>75</a:t>
            </a:r>
            <a:r>
              <a:rPr lang="en-US" sz="800" dirty="0" smtClean="0"/>
              <a:t>.</a:t>
            </a:r>
            <a:r>
              <a:rPr lang="ru-RU" sz="800" dirty="0" smtClean="0"/>
              <a:t>32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314.48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80871" y="2650715"/>
            <a:ext cx="5934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24</a:t>
            </a:r>
            <a:r>
              <a:rPr lang="ru-RU" sz="800" dirty="0" smtClean="0"/>
              <a:t>5</a:t>
            </a:r>
            <a:r>
              <a:rPr lang="en-US" sz="800" dirty="0" smtClean="0"/>
              <a:t>.</a:t>
            </a:r>
            <a:r>
              <a:rPr lang="ru-RU" sz="800" dirty="0" smtClean="0"/>
              <a:t>57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73</a:t>
            </a:r>
            <a:r>
              <a:rPr lang="en-US" sz="800" dirty="0" smtClean="0"/>
              <a:t>.8</a:t>
            </a:r>
            <a:r>
              <a:rPr lang="ru-RU" sz="800" dirty="0" smtClean="0"/>
              <a:t>0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278</a:t>
            </a:r>
            <a:r>
              <a:rPr lang="en-US" sz="800" dirty="0" smtClean="0"/>
              <a:t>.</a:t>
            </a:r>
            <a:r>
              <a:rPr lang="ru-RU" sz="800" dirty="0" smtClean="0"/>
              <a:t>85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8574" y="1273630"/>
            <a:ext cx="248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Data from the report of LLC "Industrial </a:t>
            </a:r>
            <a:r>
              <a:rPr lang="en-US" sz="800" dirty="0" smtClean="0"/>
              <a:t>Measurements</a:t>
            </a:r>
            <a:r>
              <a:rPr lang="en-US" sz="800" dirty="0"/>
              <a:t> "</a:t>
            </a:r>
            <a:r>
              <a:rPr lang="ru-RU" sz="800" dirty="0" smtClean="0"/>
              <a:t> </a:t>
            </a:r>
            <a:r>
              <a:rPr lang="en-US" sz="800" dirty="0" smtClean="0"/>
              <a:t>“</a:t>
            </a:r>
            <a:r>
              <a:rPr lang="en-US" sz="800" dirty="0"/>
              <a:t>Measurement of the actual position of the detectors of the BM@N installation and their alignment to the design position relative to the beam – 2022.”</a:t>
            </a:r>
            <a:endParaRPr lang="ru-RU" sz="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976871" y="4609110"/>
            <a:ext cx="1795530" cy="16000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796136" y="4168421"/>
            <a:ext cx="62549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</a:t>
            </a:r>
            <a:r>
              <a:rPr lang="en-US" sz="800" dirty="0" smtClean="0"/>
              <a:t>2</a:t>
            </a:r>
            <a:r>
              <a:rPr lang="ru-RU" sz="800" dirty="0" smtClean="0"/>
              <a:t>87</a:t>
            </a:r>
            <a:r>
              <a:rPr lang="en-US" sz="800" dirty="0" smtClean="0"/>
              <a:t>.</a:t>
            </a:r>
            <a:r>
              <a:rPr lang="ru-RU" sz="800" dirty="0" smtClean="0"/>
              <a:t>15</a:t>
            </a:r>
            <a:endParaRPr lang="en-US" sz="800" dirty="0" smtClean="0"/>
          </a:p>
          <a:p>
            <a:r>
              <a:rPr lang="en-US" sz="800" dirty="0" smtClean="0"/>
              <a:t>Y= </a:t>
            </a:r>
            <a:r>
              <a:rPr lang="ru-RU" sz="800" dirty="0" smtClean="0"/>
              <a:t>-</a:t>
            </a:r>
            <a:r>
              <a:rPr lang="en-US" sz="800" dirty="0" smtClean="0"/>
              <a:t>1</a:t>
            </a:r>
            <a:r>
              <a:rPr lang="ru-RU" sz="800" dirty="0" smtClean="0"/>
              <a:t>76</a:t>
            </a:r>
            <a:r>
              <a:rPr lang="en-US" sz="800" dirty="0" smtClean="0"/>
              <a:t>.</a:t>
            </a:r>
            <a:r>
              <a:rPr lang="ru-RU" sz="800" dirty="0" smtClean="0"/>
              <a:t>48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312</a:t>
            </a:r>
            <a:r>
              <a:rPr lang="en-US" sz="800" dirty="0" smtClean="0"/>
              <a:t>.</a:t>
            </a:r>
            <a:r>
              <a:rPr lang="ru-RU" sz="800" dirty="0" smtClean="0"/>
              <a:t>86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05014" y="4443449"/>
            <a:ext cx="63991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dirty="0" smtClean="0"/>
              <a:t>X= </a:t>
            </a:r>
            <a:r>
              <a:rPr lang="ru-RU" sz="800" dirty="0" smtClean="0"/>
              <a:t>-</a:t>
            </a:r>
            <a:r>
              <a:rPr lang="en-US" sz="800" dirty="0" smtClean="0"/>
              <a:t>2</a:t>
            </a:r>
            <a:r>
              <a:rPr lang="ru-RU" sz="800" dirty="0" smtClean="0"/>
              <a:t>28</a:t>
            </a:r>
            <a:r>
              <a:rPr lang="en-US" sz="800" dirty="0" smtClean="0"/>
              <a:t>.</a:t>
            </a:r>
            <a:r>
              <a:rPr lang="ru-RU" sz="800" dirty="0" smtClean="0"/>
              <a:t>51</a:t>
            </a:r>
            <a:endParaRPr lang="en-US" sz="800" dirty="0" smtClean="0"/>
          </a:p>
          <a:p>
            <a:r>
              <a:rPr lang="en-US" sz="800" dirty="0" smtClean="0"/>
              <a:t>Y= 1</a:t>
            </a:r>
            <a:r>
              <a:rPr lang="ru-RU" sz="800" dirty="0" smtClean="0"/>
              <a:t>72</a:t>
            </a:r>
            <a:r>
              <a:rPr lang="en-US" sz="800" dirty="0" smtClean="0"/>
              <a:t>.8</a:t>
            </a:r>
            <a:r>
              <a:rPr lang="ru-RU" sz="800" dirty="0" smtClean="0"/>
              <a:t>7</a:t>
            </a:r>
            <a:endParaRPr lang="en-US" sz="800" dirty="0" smtClean="0"/>
          </a:p>
          <a:p>
            <a:r>
              <a:rPr lang="en-US" sz="800" dirty="0" smtClean="0"/>
              <a:t>Z= </a:t>
            </a:r>
            <a:r>
              <a:rPr lang="ru-RU" sz="800" dirty="0" smtClean="0"/>
              <a:t>279</a:t>
            </a:r>
            <a:r>
              <a:rPr lang="en-US" sz="800" dirty="0" smtClean="0"/>
              <a:t>.</a:t>
            </a:r>
            <a:r>
              <a:rPr lang="ru-RU" sz="800" dirty="0" smtClean="0"/>
              <a:t>80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239867" y="4899867"/>
            <a:ext cx="2376264" cy="1789626"/>
            <a:chOff x="6156176" y="4756682"/>
            <a:chExt cx="2376264" cy="17896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064" y="4839942"/>
              <a:ext cx="2326743" cy="17063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18579" y="4756682"/>
              <a:ext cx="3994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0,25°</a:t>
              </a:r>
              <a:endParaRPr lang="ru-RU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18579" y="4928557"/>
              <a:ext cx="3994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0,74°</a:t>
              </a:r>
              <a:endParaRPr lang="ru-RU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23135" y="5049332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0,26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21640" y="5218517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0,16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31882" y="5348113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0,11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18535" y="5505231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0,33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23932" y="5632806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0,12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34987" y="5789296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0,13</a:t>
              </a:r>
              <a:r>
                <a:rPr lang="ru-RU" sz="800" dirty="0"/>
                <a:t>°</a:t>
              </a:r>
            </a:p>
            <a:p>
              <a:endParaRPr lang="ru-RU" sz="800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6372200" y="5348113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8316416" y="5362957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8532440" y="5036279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V="1">
              <a:off x="8525807" y="4864404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V="1">
              <a:off x="8316416" y="5176261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flipV="1">
              <a:off x="8172400" y="5475134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V="1">
              <a:off x="8172400" y="5621748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V="1">
              <a:off x="8172400" y="5759273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V="1">
              <a:off x="8172400" y="5916317"/>
              <a:ext cx="0" cy="845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6156176" y="4901292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6163403" y="5089868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6516216" y="5759871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6516216" y="5481368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>
            <a:xfrm>
              <a:off x="6516216" y="5631311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6515156" y="5914436"/>
              <a:ext cx="0" cy="86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Прямая со стрелкой 98"/>
          <p:cNvCxnSpPr/>
          <p:nvPr/>
        </p:nvCxnSpPr>
        <p:spPr>
          <a:xfrm>
            <a:off x="6430220" y="5333246"/>
            <a:ext cx="0" cy="8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65786" y="4656172"/>
            <a:ext cx="74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Top view</a:t>
            </a:r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452320" y="6313421"/>
            <a:ext cx="0" cy="349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7115801" y="6583291"/>
            <a:ext cx="641227" cy="4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021206" y="630001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424059" y="6153729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698901" y="4945753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#9/2</a:t>
            </a:r>
            <a:endParaRPr lang="ru-RU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697262" y="5098153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#9/1</a:t>
            </a:r>
            <a:endParaRPr lang="ru-RU" sz="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498892" y="5250553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#7/2</a:t>
            </a:r>
            <a:endParaRPr lang="ru-RU" sz="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490570" y="5409430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#7/1</a:t>
            </a:r>
            <a:endParaRPr lang="ru-RU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291419" y="5570421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#5/2</a:t>
            </a:r>
            <a:endParaRPr lang="ru-RU" sz="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291419" y="5689457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#5/1</a:t>
            </a:r>
            <a:endParaRPr lang="ru-RU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298235" y="5819562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#3/2</a:t>
            </a:r>
            <a:endParaRPr lang="ru-RU" sz="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309577" y="596246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#3/1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05" y="675955"/>
            <a:ext cx="3326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/>
              <a:t>Linking half-plane bases to geodetic measurement points</a:t>
            </a:r>
            <a:endParaRPr lang="ru-RU" sz="10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933750" y="6359478"/>
            <a:ext cx="2895600" cy="365125"/>
          </a:xfrm>
        </p:spPr>
        <p:txBody>
          <a:bodyPr/>
          <a:lstStyle/>
          <a:p>
            <a:r>
              <a:rPr lang="en-US" dirty="0" smtClean="0"/>
              <a:t>10th Collaboration Meeting of the BM@N Experiment at the NICA Facility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6228-4771-4382-E5F6-122B78B6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91" y="360371"/>
            <a:ext cx="8284726" cy="43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1300" dirty="0" smtClean="0"/>
              <a:t>True positions of Si-detectors on all planes by session BM@N-2022 (physical session -run </a:t>
            </a:r>
            <a:r>
              <a:rPr lang="en-US" sz="1300" dirty="0" err="1" smtClean="0"/>
              <a:t>Xe</a:t>
            </a:r>
            <a:r>
              <a:rPr lang="en-US" sz="1300" dirty="0" smtClean="0"/>
              <a:t>). The data is transferred to the physical group.</a:t>
            </a:r>
            <a:endParaRPr lang="ru-RU" sz="10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9A8289-A695-8B78-8DBC-F661EA65FDD2}"/>
              </a:ext>
            </a:extLst>
          </p:cNvPr>
          <p:cNvGrpSpPr/>
          <p:nvPr/>
        </p:nvGrpSpPr>
        <p:grpSpPr>
          <a:xfrm>
            <a:off x="328191" y="944951"/>
            <a:ext cx="2011561" cy="1167656"/>
            <a:chOff x="471725" y="3353067"/>
            <a:chExt cx="2522873" cy="1511102"/>
          </a:xfrm>
        </p:grpSpPr>
        <p:graphicFrame>
          <p:nvGraphicFramePr>
            <p:cNvPr id="9" name="Таблица 2">
              <a:extLst>
                <a:ext uri="{FF2B5EF4-FFF2-40B4-BE49-F238E27FC236}">
                  <a16:creationId xmlns:a16="http://schemas.microsoft.com/office/drawing/2014/main" id="{04407948-DEDF-CC94-E014-1119399A57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5321908"/>
                </p:ext>
              </p:extLst>
            </p:nvPr>
          </p:nvGraphicFramePr>
          <p:xfrm>
            <a:off x="471725" y="3784084"/>
            <a:ext cx="2522872" cy="1080085"/>
          </p:xfrm>
          <a:graphic>
            <a:graphicData uri="http://schemas.openxmlformats.org/drawingml/2006/table">
              <a:tbl>
                <a:tblPr firstRow="1" bandRow="1">
                  <a:tableStyleId>{BDBED569-4797-4DF1-A0F4-6AAB3CD982D8}</a:tableStyleId>
                </a:tblPr>
                <a:tblGrid>
                  <a:gridCol w="332735">
                    <a:extLst>
                      <a:ext uri="{9D8B030D-6E8A-4147-A177-3AD203B41FA5}">
                        <a16:colId xmlns:a16="http://schemas.microsoft.com/office/drawing/2014/main" val="4211563454"/>
                      </a:ext>
                    </a:extLst>
                  </a:gridCol>
                  <a:gridCol w="327221">
                    <a:extLst>
                      <a:ext uri="{9D8B030D-6E8A-4147-A177-3AD203B41FA5}">
                        <a16:colId xmlns:a16="http://schemas.microsoft.com/office/drawing/2014/main" val="417723694"/>
                      </a:ext>
                    </a:extLst>
                  </a:gridCol>
                  <a:gridCol w="300126">
                    <a:extLst>
                      <a:ext uri="{9D8B030D-6E8A-4147-A177-3AD203B41FA5}">
                        <a16:colId xmlns:a16="http://schemas.microsoft.com/office/drawing/2014/main" val="2209337660"/>
                      </a:ext>
                    </a:extLst>
                  </a:gridCol>
                  <a:gridCol w="417810">
                    <a:extLst>
                      <a:ext uri="{9D8B030D-6E8A-4147-A177-3AD203B41FA5}">
                        <a16:colId xmlns:a16="http://schemas.microsoft.com/office/drawing/2014/main" val="3927121386"/>
                      </a:ext>
                    </a:extLst>
                  </a:gridCol>
                  <a:gridCol w="292111">
                    <a:extLst>
                      <a:ext uri="{9D8B030D-6E8A-4147-A177-3AD203B41FA5}">
                        <a16:colId xmlns:a16="http://schemas.microsoft.com/office/drawing/2014/main" val="3112551028"/>
                      </a:ext>
                    </a:extLst>
                  </a:gridCol>
                  <a:gridCol w="341557">
                    <a:extLst>
                      <a:ext uri="{9D8B030D-6E8A-4147-A177-3AD203B41FA5}">
                        <a16:colId xmlns:a16="http://schemas.microsoft.com/office/drawing/2014/main" val="3197915422"/>
                      </a:ext>
                    </a:extLst>
                  </a:gridCol>
                </a:tblGrid>
                <a:tr h="314000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 Позиция сенсора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X±0.02*</a:t>
                        </a:r>
                      </a:p>
                      <a:p>
                        <a:pPr algn="ctr"/>
                        <a:r>
                          <a:rPr lang="ru-RU" sz="600" dirty="0"/>
                          <a:t>(мм)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Y±0.02*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Разворот в плоскости</a:t>
                        </a:r>
                        <a:endParaRPr lang="en-US" sz="600" dirty="0"/>
                      </a:p>
                      <a:p>
                        <a:pPr algn="ctr"/>
                        <a:r>
                          <a:rPr lang="en-US" sz="600" dirty="0"/>
                          <a:t>0XY</a:t>
                        </a:r>
                        <a:r>
                          <a:rPr lang="ru-RU" sz="600" dirty="0"/>
                          <a:t> (град.)**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Z±0.2***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Серийный номер модуля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2996565084"/>
                    </a:ext>
                  </a:extLst>
                </a:tr>
                <a:tr h="15533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125.48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130.98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0.04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27.9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#3-0/22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60319762"/>
                    </a:ext>
                  </a:extLst>
                </a:tr>
                <a:tr h="16883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600" dirty="0" smtClean="0">
                            <a:solidFill>
                              <a:schemeClr val="tx1"/>
                            </a:solidFill>
                          </a:rPr>
                          <a:t>248.</a:t>
                        </a:r>
                        <a:r>
                          <a:rPr lang="ru-RU" sz="600" strike="noStrike" baseline="0" dirty="0" smtClean="0">
                            <a:solidFill>
                              <a:schemeClr val="tx1"/>
                            </a:solidFill>
                          </a:rPr>
                          <a:t>54</a:t>
                        </a:r>
                        <a:endParaRPr lang="ru-RU" sz="600" strike="noStrike" baseline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101.10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#2-0/22</a:t>
                        </a:r>
                        <a:endPara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41247328"/>
                    </a:ext>
                  </a:extLst>
                </a:tr>
                <a:tr h="14467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308.48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131.00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26.1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#1-0/22</a:t>
                        </a:r>
                        <a:endPara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96804272"/>
                    </a:ext>
                  </a:extLst>
                </a:tr>
              </a:tbl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DAF5AF-1872-F542-2103-5646C0F6E3A7}"/>
                </a:ext>
              </a:extLst>
            </p:cNvPr>
            <p:cNvSpPr txBox="1"/>
            <p:nvPr/>
          </p:nvSpPr>
          <p:spPr>
            <a:xfrm>
              <a:off x="476555" y="3353067"/>
              <a:ext cx="2518043" cy="3761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Положение </a:t>
              </a:r>
              <a:r>
                <a:rPr lang="en-US" sz="800" dirty="0"/>
                <a:t>Si-</a:t>
              </a:r>
              <a:r>
                <a:rPr lang="ru-RU" sz="800" dirty="0"/>
                <a:t>сенсоров в полуплоскости </a:t>
              </a:r>
            </a:p>
            <a:p>
              <a:pPr algn="ctr"/>
              <a:r>
                <a:rPr lang="en-US" sz="800" dirty="0"/>
                <a:t># </a:t>
              </a:r>
              <a:r>
                <a:rPr lang="ru-RU" sz="800" dirty="0"/>
                <a:t>3/1 (</a:t>
              </a:r>
              <a:r>
                <a:rPr lang="en-US" sz="800" dirty="0"/>
                <a:t>12</a:t>
              </a:r>
              <a:r>
                <a:rPr lang="ru-RU" sz="800" dirty="0"/>
                <a:t>.</a:t>
              </a:r>
              <a:r>
                <a:rPr lang="en-US" sz="800" dirty="0"/>
                <a:t>07</a:t>
              </a:r>
              <a:r>
                <a:rPr lang="ru-RU" sz="800" dirty="0"/>
                <a:t>.22)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29A8289-A695-8B78-8DBC-F661EA65FDD2}"/>
              </a:ext>
            </a:extLst>
          </p:cNvPr>
          <p:cNvGrpSpPr/>
          <p:nvPr/>
        </p:nvGrpSpPr>
        <p:grpSpPr>
          <a:xfrm>
            <a:off x="2387509" y="944952"/>
            <a:ext cx="2006255" cy="1166024"/>
            <a:chOff x="2436045" y="2604347"/>
            <a:chExt cx="2006254" cy="1181651"/>
          </a:xfrm>
        </p:grpSpPr>
        <p:graphicFrame>
          <p:nvGraphicFramePr>
            <p:cNvPr id="15" name="Таблица 2">
              <a:extLst>
                <a:ext uri="{FF2B5EF4-FFF2-40B4-BE49-F238E27FC236}">
                  <a16:creationId xmlns:a16="http://schemas.microsoft.com/office/drawing/2014/main" id="{04407948-DEDF-CC94-E014-1119399A57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955649"/>
                </p:ext>
              </p:extLst>
            </p:nvPr>
          </p:nvGraphicFramePr>
          <p:xfrm>
            <a:off x="2436045" y="2944772"/>
            <a:ext cx="2001852" cy="841226"/>
          </p:xfrm>
          <a:graphic>
            <a:graphicData uri="http://schemas.openxmlformats.org/drawingml/2006/table">
              <a:tbl>
                <a:tblPr firstRow="1" bandRow="1">
                  <a:tableStyleId>{BDBED569-4797-4DF1-A0F4-6AAB3CD982D8}</a:tableStyleId>
                </a:tblPr>
                <a:tblGrid>
                  <a:gridCol w="331131">
                    <a:extLst>
                      <a:ext uri="{9D8B030D-6E8A-4147-A177-3AD203B41FA5}">
                        <a16:colId xmlns:a16="http://schemas.microsoft.com/office/drawing/2014/main" val="4211563454"/>
                      </a:ext>
                    </a:extLst>
                  </a:gridCol>
                  <a:gridCol w="325640">
                    <a:extLst>
                      <a:ext uri="{9D8B030D-6E8A-4147-A177-3AD203B41FA5}">
                        <a16:colId xmlns:a16="http://schemas.microsoft.com/office/drawing/2014/main" val="417723694"/>
                      </a:ext>
                    </a:extLst>
                  </a:gridCol>
                  <a:gridCol w="298678">
                    <a:extLst>
                      <a:ext uri="{9D8B030D-6E8A-4147-A177-3AD203B41FA5}">
                        <a16:colId xmlns:a16="http://schemas.microsoft.com/office/drawing/2014/main" val="2209337660"/>
                      </a:ext>
                    </a:extLst>
                  </a:gridCol>
                  <a:gridCol w="415794">
                    <a:extLst>
                      <a:ext uri="{9D8B030D-6E8A-4147-A177-3AD203B41FA5}">
                        <a16:colId xmlns:a16="http://schemas.microsoft.com/office/drawing/2014/main" val="3927121386"/>
                      </a:ext>
                    </a:extLst>
                  </a:gridCol>
                  <a:gridCol w="290702">
                    <a:extLst>
                      <a:ext uri="{9D8B030D-6E8A-4147-A177-3AD203B41FA5}">
                        <a16:colId xmlns:a16="http://schemas.microsoft.com/office/drawing/2014/main" val="3112551028"/>
                      </a:ext>
                    </a:extLst>
                  </a:gridCol>
                  <a:gridCol w="339908">
                    <a:extLst>
                      <a:ext uri="{9D8B030D-6E8A-4147-A177-3AD203B41FA5}">
                        <a16:colId xmlns:a16="http://schemas.microsoft.com/office/drawing/2014/main" val="3197915422"/>
                      </a:ext>
                    </a:extLst>
                  </a:gridCol>
                </a:tblGrid>
                <a:tr h="312578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 Позиция сенсора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X±0.02*</a:t>
                        </a:r>
                      </a:p>
                      <a:p>
                        <a:pPr algn="ctr"/>
                        <a:r>
                          <a:rPr lang="ru-RU" sz="600" dirty="0"/>
                          <a:t>(мм)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Y±0.02*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Разворот в плоскости</a:t>
                        </a:r>
                        <a:endParaRPr lang="en-US" sz="600" dirty="0"/>
                      </a:p>
                      <a:p>
                        <a:pPr algn="ctr"/>
                        <a:r>
                          <a:rPr lang="en-US" sz="600" dirty="0"/>
                          <a:t>0XY</a:t>
                        </a:r>
                        <a:r>
                          <a:rPr lang="ru-RU" sz="600" dirty="0"/>
                          <a:t> (град.)**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Z±0.2***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Серийный номер модуля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2996565084"/>
                    </a:ext>
                  </a:extLst>
                </a:tr>
                <a:tr h="15384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125.56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130.86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0.02 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27.0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-0/22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60319762"/>
                    </a:ext>
                  </a:extLst>
                </a:tr>
                <a:tr h="16721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248.52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101.13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0.04 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14.5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#</a:t>
                        </a:r>
                        <a:r>
                          <a:rPr kumimoji="0" lang="ru-RU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6</a:t>
                        </a: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-0/22</a:t>
                        </a:r>
                        <a:endPara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41247328"/>
                    </a:ext>
                  </a:extLst>
                </a:tr>
                <a:tr h="14328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308.50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131.12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0.01 по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26.0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#</a:t>
                        </a:r>
                        <a:r>
                          <a:rPr kumimoji="0" lang="ru-RU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4</a:t>
                        </a:r>
                        <a:r>
                          <a:rPr kumimoji="0" lang="en-US" sz="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rPr>
                          <a:t>-0/22</a:t>
                        </a:r>
                        <a:endPara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96804272"/>
                    </a:ext>
                  </a:extLst>
                </a:tr>
              </a:tbl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DAF5AF-1872-F542-2103-5646C0F6E3A7}"/>
                </a:ext>
              </a:extLst>
            </p:cNvPr>
            <p:cNvSpPr txBox="1"/>
            <p:nvPr/>
          </p:nvSpPr>
          <p:spPr>
            <a:xfrm>
              <a:off x="2436045" y="2604347"/>
              <a:ext cx="2006254" cy="3146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Положение </a:t>
              </a:r>
              <a:r>
                <a:rPr lang="en-US" sz="800" dirty="0"/>
                <a:t>Si-</a:t>
              </a:r>
              <a:r>
                <a:rPr lang="ru-RU" sz="800" dirty="0"/>
                <a:t>сенсоров в полуплоскости </a:t>
              </a:r>
            </a:p>
            <a:p>
              <a:pPr algn="ctr"/>
              <a:r>
                <a:rPr lang="en-US" sz="800" dirty="0"/>
                <a:t># </a:t>
              </a:r>
              <a:r>
                <a:rPr lang="ru-RU" sz="800" dirty="0"/>
                <a:t>3/2 (</a:t>
              </a:r>
              <a:r>
                <a:rPr lang="en-US" sz="800" dirty="0"/>
                <a:t>12</a:t>
              </a:r>
              <a:r>
                <a:rPr lang="ru-RU" sz="800" dirty="0"/>
                <a:t>.</a:t>
              </a:r>
              <a:r>
                <a:rPr lang="en-US" sz="800" dirty="0"/>
                <a:t>07</a:t>
              </a:r>
              <a:r>
                <a:rPr lang="ru-RU" sz="800" dirty="0"/>
                <a:t>.22)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29A8289-A695-8B78-8DBC-F661EA65FDD2}"/>
              </a:ext>
            </a:extLst>
          </p:cNvPr>
          <p:cNvGrpSpPr/>
          <p:nvPr/>
        </p:nvGrpSpPr>
        <p:grpSpPr>
          <a:xfrm>
            <a:off x="330602" y="2226682"/>
            <a:ext cx="2016516" cy="1974314"/>
            <a:chOff x="457200" y="4107468"/>
            <a:chExt cx="2016516" cy="1974314"/>
          </a:xfrm>
        </p:grpSpPr>
        <p:graphicFrame>
          <p:nvGraphicFramePr>
            <p:cNvPr id="18" name="Таблица 2">
              <a:extLst>
                <a:ext uri="{FF2B5EF4-FFF2-40B4-BE49-F238E27FC236}">
                  <a16:creationId xmlns:a16="http://schemas.microsoft.com/office/drawing/2014/main" id="{04407948-DEDF-CC94-E014-1119399A57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6366471"/>
                </p:ext>
              </p:extLst>
            </p:nvPr>
          </p:nvGraphicFramePr>
          <p:xfrm>
            <a:off x="468902" y="4468574"/>
            <a:ext cx="2004814" cy="1613208"/>
          </p:xfrm>
          <a:graphic>
            <a:graphicData uri="http://schemas.openxmlformats.org/drawingml/2006/table">
              <a:tbl>
                <a:tblPr firstRow="1" bandRow="1">
                  <a:tableStyleId>{BDBED569-4797-4DF1-A0F4-6AAB3CD982D8}</a:tableStyleId>
                </a:tblPr>
                <a:tblGrid>
                  <a:gridCol w="355407">
                    <a:extLst>
                      <a:ext uri="{9D8B030D-6E8A-4147-A177-3AD203B41FA5}">
                        <a16:colId xmlns:a16="http://schemas.microsoft.com/office/drawing/2014/main" val="4211563454"/>
                      </a:ext>
                    </a:extLst>
                  </a:gridCol>
                  <a:gridCol w="302335">
                    <a:extLst>
                      <a:ext uri="{9D8B030D-6E8A-4147-A177-3AD203B41FA5}">
                        <a16:colId xmlns:a16="http://schemas.microsoft.com/office/drawing/2014/main" val="417723694"/>
                      </a:ext>
                    </a:extLst>
                  </a:gridCol>
                  <a:gridCol w="299119">
                    <a:extLst>
                      <a:ext uri="{9D8B030D-6E8A-4147-A177-3AD203B41FA5}">
                        <a16:colId xmlns:a16="http://schemas.microsoft.com/office/drawing/2014/main" val="2209337660"/>
                      </a:ext>
                    </a:extLst>
                  </a:gridCol>
                  <a:gridCol w="416409">
                    <a:extLst>
                      <a:ext uri="{9D8B030D-6E8A-4147-A177-3AD203B41FA5}">
                        <a16:colId xmlns:a16="http://schemas.microsoft.com/office/drawing/2014/main" val="3927121386"/>
                      </a:ext>
                    </a:extLst>
                  </a:gridCol>
                  <a:gridCol w="291132">
                    <a:extLst>
                      <a:ext uri="{9D8B030D-6E8A-4147-A177-3AD203B41FA5}">
                        <a16:colId xmlns:a16="http://schemas.microsoft.com/office/drawing/2014/main" val="3112551028"/>
                      </a:ext>
                    </a:extLst>
                  </a:gridCol>
                  <a:gridCol w="340412">
                    <a:extLst>
                      <a:ext uri="{9D8B030D-6E8A-4147-A177-3AD203B41FA5}">
                        <a16:colId xmlns:a16="http://schemas.microsoft.com/office/drawing/2014/main" val="3197915422"/>
                      </a:ext>
                    </a:extLst>
                  </a:gridCol>
                </a:tblGrid>
                <a:tr h="256240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 Позиция сенсора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X±0.02*</a:t>
                        </a:r>
                      </a:p>
                      <a:p>
                        <a:pPr algn="ctr"/>
                        <a:r>
                          <a:rPr lang="ru-RU" sz="600" dirty="0"/>
                          <a:t>(мм)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Y±0.02*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Разворот в плоскости</a:t>
                        </a:r>
                        <a:endParaRPr lang="en-US" sz="600" dirty="0"/>
                      </a:p>
                      <a:p>
                        <a:pPr algn="ctr"/>
                        <a:r>
                          <a:rPr lang="en-US" sz="600" dirty="0"/>
                          <a:t>0XY</a:t>
                        </a:r>
                        <a:r>
                          <a:rPr lang="ru-RU" sz="600" dirty="0"/>
                          <a:t> (град.)**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Z±0.2***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Серийный номер модуля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2996565084"/>
                    </a:ext>
                  </a:extLst>
                </a:tr>
                <a:tr h="14430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65.51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0.04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14.9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#35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60319762"/>
                    </a:ext>
                  </a:extLst>
                </a:tr>
                <a:tr h="14151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65.66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101.19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0.06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15.3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26893957"/>
                    </a:ext>
                  </a:extLst>
                </a:tr>
                <a:tr h="12453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Si-2a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125.53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27.2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#38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96804272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Si-2b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125.57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101.18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27.4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31760447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  <a:r>
                          <a:rPr lang="en-US" sz="600" dirty="0"/>
                          <a:t>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248.43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134.28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0.04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14.6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#42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741736757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  <a:r>
                          <a:rPr lang="en-US" sz="600" dirty="0"/>
                          <a:t>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248.47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71.27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14.3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 anchor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99998382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4</a:t>
                        </a:r>
                        <a:r>
                          <a:rPr lang="en-US" sz="600" dirty="0"/>
                          <a:t>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308.52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25.9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#27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756368208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4</a:t>
                        </a:r>
                        <a:r>
                          <a:rPr lang="en-US" sz="600" dirty="0"/>
                          <a:t>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308.49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101.24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26.0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567658990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6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a</a:t>
                        </a:r>
                        <a:endPara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368.43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164.32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14.3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#32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362800866"/>
                    </a:ext>
                  </a:extLst>
                </a:tr>
                <a:tr h="119586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6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b</a:t>
                        </a:r>
                        <a:endPara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368.42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101.32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0.07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14.2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225477687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DAF5AF-1872-F542-2103-5646C0F6E3A7}"/>
                </a:ext>
              </a:extLst>
            </p:cNvPr>
            <p:cNvSpPr txBox="1"/>
            <p:nvPr/>
          </p:nvSpPr>
          <p:spPr>
            <a:xfrm>
              <a:off x="457200" y="4107468"/>
              <a:ext cx="2016515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Положение </a:t>
              </a:r>
              <a:r>
                <a:rPr lang="en-US" sz="800" dirty="0"/>
                <a:t>Si-</a:t>
              </a:r>
              <a:r>
                <a:rPr lang="ru-RU" sz="800" dirty="0"/>
                <a:t>сенсоров в полуплоскости </a:t>
              </a:r>
            </a:p>
            <a:p>
              <a:pPr algn="ctr"/>
              <a:r>
                <a:rPr lang="en-US" sz="800" dirty="0"/>
                <a:t># </a:t>
              </a:r>
              <a:r>
                <a:rPr lang="ru-RU" sz="800" dirty="0"/>
                <a:t>5/1 (11.07.22)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29A8289-A695-8B78-8DBC-F661EA65FDD2}"/>
              </a:ext>
            </a:extLst>
          </p:cNvPr>
          <p:cNvGrpSpPr/>
          <p:nvPr/>
        </p:nvGrpSpPr>
        <p:grpSpPr>
          <a:xfrm>
            <a:off x="2387508" y="2226682"/>
            <a:ext cx="2001852" cy="1974316"/>
            <a:chOff x="457201" y="3364877"/>
            <a:chExt cx="2001852" cy="1974316"/>
          </a:xfrm>
        </p:grpSpPr>
        <p:graphicFrame>
          <p:nvGraphicFramePr>
            <p:cNvPr id="21" name="Таблица 2">
              <a:extLst>
                <a:ext uri="{FF2B5EF4-FFF2-40B4-BE49-F238E27FC236}">
                  <a16:creationId xmlns:a16="http://schemas.microsoft.com/office/drawing/2014/main" id="{04407948-DEDF-CC94-E014-1119399A57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8493237"/>
                </p:ext>
              </p:extLst>
            </p:nvPr>
          </p:nvGraphicFramePr>
          <p:xfrm>
            <a:off x="457304" y="3725983"/>
            <a:ext cx="2001748" cy="1613210"/>
          </p:xfrm>
          <a:graphic>
            <a:graphicData uri="http://schemas.openxmlformats.org/drawingml/2006/table">
              <a:tbl>
                <a:tblPr firstRow="1" bandRow="1">
                  <a:tableStyleId>{BDBED569-4797-4DF1-A0F4-6AAB3CD982D8}</a:tableStyleId>
                </a:tblPr>
                <a:tblGrid>
                  <a:gridCol w="354864">
                    <a:extLst>
                      <a:ext uri="{9D8B030D-6E8A-4147-A177-3AD203B41FA5}">
                        <a16:colId xmlns:a16="http://schemas.microsoft.com/office/drawing/2014/main" val="4211563454"/>
                      </a:ext>
                    </a:extLst>
                  </a:gridCol>
                  <a:gridCol w="301873">
                    <a:extLst>
                      <a:ext uri="{9D8B030D-6E8A-4147-A177-3AD203B41FA5}">
                        <a16:colId xmlns:a16="http://schemas.microsoft.com/office/drawing/2014/main" val="417723694"/>
                      </a:ext>
                    </a:extLst>
                  </a:gridCol>
                  <a:gridCol w="298662">
                    <a:extLst>
                      <a:ext uri="{9D8B030D-6E8A-4147-A177-3AD203B41FA5}">
                        <a16:colId xmlns:a16="http://schemas.microsoft.com/office/drawing/2014/main" val="2209337660"/>
                      </a:ext>
                    </a:extLst>
                  </a:gridCol>
                  <a:gridCol w="415772">
                    <a:extLst>
                      <a:ext uri="{9D8B030D-6E8A-4147-A177-3AD203B41FA5}">
                        <a16:colId xmlns:a16="http://schemas.microsoft.com/office/drawing/2014/main" val="3927121386"/>
                      </a:ext>
                    </a:extLst>
                  </a:gridCol>
                  <a:gridCol w="290686">
                    <a:extLst>
                      <a:ext uri="{9D8B030D-6E8A-4147-A177-3AD203B41FA5}">
                        <a16:colId xmlns:a16="http://schemas.microsoft.com/office/drawing/2014/main" val="3112551028"/>
                      </a:ext>
                    </a:extLst>
                  </a:gridCol>
                  <a:gridCol w="339891">
                    <a:extLst>
                      <a:ext uri="{9D8B030D-6E8A-4147-A177-3AD203B41FA5}">
                        <a16:colId xmlns:a16="http://schemas.microsoft.com/office/drawing/2014/main" val="3197915422"/>
                      </a:ext>
                    </a:extLst>
                  </a:gridCol>
                </a:tblGrid>
                <a:tr h="369905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 Позиция сенсора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X±0.02*</a:t>
                        </a:r>
                      </a:p>
                      <a:p>
                        <a:pPr algn="ctr"/>
                        <a:r>
                          <a:rPr lang="ru-RU" sz="600" dirty="0"/>
                          <a:t>(мм)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Y±0.02*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Разворот в плоскости</a:t>
                        </a:r>
                        <a:endParaRPr lang="en-US" sz="600" dirty="0"/>
                      </a:p>
                      <a:p>
                        <a:pPr algn="ctr"/>
                        <a:r>
                          <a:rPr lang="en-US" sz="600" dirty="0"/>
                          <a:t>0XY</a:t>
                        </a:r>
                        <a:r>
                          <a:rPr lang="ru-RU" sz="600" dirty="0"/>
                          <a:t> (град.)**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Z±0.2*** </a:t>
                        </a:r>
                      </a:p>
                      <a:p>
                        <a:pPr algn="ctr"/>
                        <a:r>
                          <a:rPr lang="en-US" sz="600" dirty="0"/>
                          <a:t>(</a:t>
                        </a:r>
                        <a:r>
                          <a:rPr lang="ru-RU" sz="600" dirty="0"/>
                          <a:t>мм)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/>
                          <a:t>Серийный номер модуля</a:t>
                        </a: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2996565084"/>
                    </a:ext>
                  </a:extLst>
                </a:tr>
                <a:tr h="143823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65.63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15.9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#34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60319762"/>
                    </a:ext>
                  </a:extLst>
                </a:tr>
                <a:tr h="14104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Si-1b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65.64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15.7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26893957"/>
                    </a:ext>
                  </a:extLst>
                </a:tr>
                <a:tr h="124117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Si-2a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125.54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0.04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пр.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27.5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#16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4196804272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Si-2b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125.61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27.5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31760447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  <a:r>
                          <a:rPr lang="en-US" sz="600" dirty="0"/>
                          <a:t>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248.69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134.23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0.02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14.5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#41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741736757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3</a:t>
                        </a:r>
                        <a:r>
                          <a:rPr lang="en-US" sz="600" dirty="0"/>
                          <a:t>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248.60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71.23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14.2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/>
                      </a:p>
                    </a:txBody>
                    <a:tcPr marL="36000" marR="36000" marT="36000" marB="36000" anchor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999998382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4</a:t>
                        </a:r>
                        <a:r>
                          <a:rPr lang="en-US" sz="600" dirty="0"/>
                          <a:t>a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308.50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164.25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0.01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  <a:endParaRPr lang="en-US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26.1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#24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756368208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/>
                          <a:t>Si-</a:t>
                        </a:r>
                        <a:r>
                          <a:rPr lang="ru-RU" sz="600" dirty="0"/>
                          <a:t>4</a:t>
                        </a:r>
                        <a:r>
                          <a:rPr lang="en-US" sz="600" dirty="0"/>
                          <a:t>b</a:t>
                        </a:r>
                        <a:endParaRPr lang="ru-RU" sz="600" dirty="0"/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308.51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101.26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26.0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1567658990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6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a</a:t>
                        </a:r>
                        <a:endPara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368.71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164.27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0.07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14.4</a:t>
                        </a:r>
                      </a:p>
                    </a:txBody>
                    <a:tcPr marL="0" marR="0" marT="0" marB="0" anchor="ctr"/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#21</a:t>
                        </a:r>
                        <a:endParaRPr lang="ru-RU" sz="6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362800866"/>
                    </a:ext>
                  </a:extLst>
                </a:tr>
                <a:tr h="119189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Si-</a:t>
                        </a:r>
                        <a:r>
                          <a:rPr lang="ru-RU" sz="600" kern="1200" dirty="0">
                            <a:solidFill>
                              <a:schemeClr val="tx1"/>
                            </a:solidFill>
                          </a:rPr>
                          <a:t>5</a:t>
                        </a:r>
                        <a:r>
                          <a:rPr lang="en-US" sz="600" kern="1200" dirty="0">
                            <a:solidFill>
                              <a:schemeClr val="tx1"/>
                            </a:solidFill>
                          </a:rPr>
                          <a:t>b</a:t>
                        </a:r>
                        <a:endParaRPr lang="ru-RU" sz="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368.61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101.27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0.03 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п</a:t>
                        </a:r>
                        <a:r>
                          <a:rPr lang="en-US" sz="600" dirty="0">
                            <a:solidFill>
                              <a:schemeClr val="tx1"/>
                            </a:solidFill>
                          </a:rPr>
                          <a:t>o</a:t>
                        </a: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 час.</a:t>
                        </a:r>
                      </a:p>
                    </a:txBody>
                    <a:tcPr marL="0" marR="0" marT="0" marB="0"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600" dirty="0">
                            <a:solidFill>
                              <a:schemeClr val="tx1"/>
                            </a:solidFill>
                          </a:rPr>
                          <a:t>14.2</a:t>
                        </a:r>
                      </a:p>
                    </a:txBody>
                    <a:tcPr marL="0" marR="0" marT="0" marB="0" anchor="ctr"/>
                  </a:tc>
                  <a:tc vMerge="1">
                    <a:txBody>
                      <a:bodyPr/>
                      <a:lstStyle/>
                      <a:p>
                        <a:pPr algn="ctr"/>
                        <a:endParaRPr lang="ru-RU" sz="8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/>
                  </a:tc>
                  <a:extLst>
                    <a:ext uri="{0D108BD9-81ED-4DB2-BD59-A6C34878D82A}">
                      <a16:rowId xmlns:a16="http://schemas.microsoft.com/office/drawing/2014/main" val="3225477687"/>
                    </a:ext>
                  </a:extLst>
                </a:tr>
              </a:tbl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DAF5AF-1872-F542-2103-5646C0F6E3A7}"/>
                </a:ext>
              </a:extLst>
            </p:cNvPr>
            <p:cNvSpPr txBox="1"/>
            <p:nvPr/>
          </p:nvSpPr>
          <p:spPr>
            <a:xfrm>
              <a:off x="457201" y="3364877"/>
              <a:ext cx="2001852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Положение </a:t>
              </a:r>
              <a:r>
                <a:rPr lang="en-US" sz="800" dirty="0"/>
                <a:t>Si-</a:t>
              </a:r>
              <a:r>
                <a:rPr lang="ru-RU" sz="800" dirty="0"/>
                <a:t>сенсоров в полуплоскости </a:t>
              </a:r>
            </a:p>
            <a:p>
              <a:pPr algn="ctr"/>
              <a:r>
                <a:rPr lang="en-US" sz="800" dirty="0"/>
                <a:t># </a:t>
              </a:r>
              <a:r>
                <a:rPr lang="ru-RU" sz="800" dirty="0"/>
                <a:t>5/2 (06.</a:t>
              </a:r>
              <a:r>
                <a:rPr lang="en-US" sz="800" dirty="0"/>
                <a:t>0</a:t>
              </a:r>
              <a:r>
                <a:rPr lang="ru-RU" sz="800" dirty="0"/>
                <a:t>7.22)</a:t>
              </a:r>
            </a:p>
          </p:txBody>
        </p:sp>
      </p:grpSp>
      <p:graphicFrame>
        <p:nvGraphicFramePr>
          <p:cNvPr id="23" name="Таблица 2">
            <a:extLst>
              <a:ext uri="{FF2B5EF4-FFF2-40B4-BE49-F238E27FC236}">
                <a16:creationId xmlns:a16="http://schemas.microsoft.com/office/drawing/2014/main" id="{04407948-DEDF-CC94-E014-1119399A5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00596"/>
              </p:ext>
            </p:extLst>
          </p:nvPr>
        </p:nvGraphicFramePr>
        <p:xfrm>
          <a:off x="4505040" y="1332907"/>
          <a:ext cx="2001852" cy="21231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882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01888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8677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5794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90702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9909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257051"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 Позиция сенсора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X±0.02*</a:t>
                      </a:r>
                    </a:p>
                    <a:p>
                      <a:pPr algn="ctr"/>
                      <a:r>
                        <a:rPr lang="ru-RU" sz="600" dirty="0"/>
                        <a:t>(мм)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Y±0.02*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Разворот в плоскости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/>
                        <a:t>0XY</a:t>
                      </a:r>
                      <a:r>
                        <a:rPr lang="ru-RU" sz="600" dirty="0"/>
                        <a:t> (град.)**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Серийный номер модуля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4694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.5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164.17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44103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65.48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101.15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 пр. час.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27.6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2681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125.53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164.26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пр. час.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15.8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125.57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 пр. час.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15.6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185.55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164.18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0.07 </a:t>
                      </a: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пр. час.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27.6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185.57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101.18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0.06</a:t>
                      </a: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 пр. час.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27.5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308.56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134.28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13.9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308.47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71.31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0.03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368.61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164.27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25.4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1244741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368.53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101.27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458265376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428.63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164.26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14.2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2305690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428.55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101.27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14.0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82076378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488.77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0.08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25.6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8171310"/>
                  </a:ext>
                </a:extLst>
              </a:tr>
              <a:tr h="1217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>
                          <a:solidFill>
                            <a:schemeClr val="tx1"/>
                          </a:solidFill>
                        </a:rPr>
                        <a:t>488.63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0.08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5218496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0DAF5AF-1872-F542-2103-5646C0F6E3A7}"/>
              </a:ext>
            </a:extLst>
          </p:cNvPr>
          <p:cNvSpPr txBox="1"/>
          <p:nvPr/>
        </p:nvSpPr>
        <p:spPr>
          <a:xfrm>
            <a:off x="4499993" y="944951"/>
            <a:ext cx="2006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Положение </a:t>
            </a:r>
            <a:r>
              <a:rPr lang="en-US" sz="800" dirty="0" smtClean="0"/>
              <a:t>Si-</a:t>
            </a:r>
            <a:r>
              <a:rPr lang="ru-RU" sz="800" dirty="0" smtClean="0"/>
              <a:t>сенсоров в полуплоскости </a:t>
            </a:r>
            <a:r>
              <a:rPr lang="en-US" sz="800" dirty="0" smtClean="0"/>
              <a:t># </a:t>
            </a:r>
            <a:r>
              <a:rPr lang="ru-RU" sz="800" dirty="0" smtClean="0"/>
              <a:t>7/1 (17.03.22)</a:t>
            </a:r>
            <a:endParaRPr lang="ru-RU" sz="800" dirty="0"/>
          </a:p>
        </p:txBody>
      </p:sp>
      <p:graphicFrame>
        <p:nvGraphicFramePr>
          <p:cNvPr id="26" name="Таблица 2">
            <a:extLst>
              <a:ext uri="{FF2B5EF4-FFF2-40B4-BE49-F238E27FC236}">
                <a16:creationId xmlns:a16="http://schemas.microsoft.com/office/drawing/2014/main" id="{04407948-DEDF-CC94-E014-1119399A5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766815"/>
              </p:ext>
            </p:extLst>
          </p:nvPr>
        </p:nvGraphicFramePr>
        <p:xfrm>
          <a:off x="6553200" y="1332908"/>
          <a:ext cx="2000983" cy="2137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728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01757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8548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5613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90576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39761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351862"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 Позиция сенсора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X±0.02*</a:t>
                      </a:r>
                    </a:p>
                    <a:p>
                      <a:pPr algn="ctr"/>
                      <a:r>
                        <a:rPr lang="ru-RU" sz="600" dirty="0"/>
                        <a:t>(мм)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Y±0.02*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Разворот в плоскости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/>
                        <a:t>0XY</a:t>
                      </a:r>
                      <a:r>
                        <a:rPr lang="ru-RU" sz="600" dirty="0"/>
                        <a:t> (град.)**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Серийный номер модуля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4810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26.9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45242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65.53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27814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0.07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125.43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0.03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15.5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0.01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#2-21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185.56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0.01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134.11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14.4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#6-21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308.41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71.12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0.03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#4-21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657751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368.47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26.2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868711521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428.30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0.03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7739390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428.33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0.04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87166999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164.24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0.01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26.0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#1-20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6087233"/>
                  </a:ext>
                </a:extLst>
              </a:tr>
              <a:tr h="1227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488.46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101.22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0.04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25.9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8872828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0DAF5AF-1872-F542-2103-5646C0F6E3A7}"/>
              </a:ext>
            </a:extLst>
          </p:cNvPr>
          <p:cNvSpPr txBox="1"/>
          <p:nvPr/>
        </p:nvSpPr>
        <p:spPr>
          <a:xfrm>
            <a:off x="6547283" y="944951"/>
            <a:ext cx="2006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Положение </a:t>
            </a:r>
            <a:r>
              <a:rPr lang="en-US" sz="800" dirty="0"/>
              <a:t>Si-</a:t>
            </a:r>
            <a:r>
              <a:rPr lang="ru-RU" sz="800" dirty="0"/>
              <a:t>сенсоров в полуплоскости </a:t>
            </a:r>
            <a:r>
              <a:rPr lang="en-US" sz="800" dirty="0"/>
              <a:t># </a:t>
            </a:r>
            <a:r>
              <a:rPr lang="ru-RU" sz="800" dirty="0" smtClean="0"/>
              <a:t>7/</a:t>
            </a:r>
            <a:r>
              <a:rPr lang="en-US" sz="800" dirty="0" smtClean="0"/>
              <a:t>2</a:t>
            </a:r>
            <a:r>
              <a:rPr lang="ru-RU" sz="800" dirty="0" smtClean="0"/>
              <a:t> </a:t>
            </a:r>
            <a:r>
              <a:rPr lang="ru-RU" sz="800" dirty="0"/>
              <a:t>(17.03.22)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E50FEE-ADBC-D404-DA32-5D970DDC360B}"/>
              </a:ext>
            </a:extLst>
          </p:cNvPr>
          <p:cNvSpPr txBox="1"/>
          <p:nvPr/>
        </p:nvSpPr>
        <p:spPr>
          <a:xfrm>
            <a:off x="328191" y="4223548"/>
            <a:ext cx="40239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600" dirty="0"/>
              <a:t>*-положение точки начала координат </a:t>
            </a:r>
            <a:r>
              <a:rPr lang="en-US" sz="600" dirty="0"/>
              <a:t>Si-</a:t>
            </a:r>
            <a:r>
              <a:rPr lang="ru-RU" sz="600" dirty="0"/>
              <a:t>сенсора в координатной плоскости 0</a:t>
            </a:r>
            <a:r>
              <a:rPr lang="en-US" sz="600" dirty="0"/>
              <a:t>XY (</a:t>
            </a:r>
            <a:r>
              <a:rPr lang="ru-RU" sz="600" dirty="0"/>
              <a:t>привязана к  наружным базовым отверстиям).</a:t>
            </a:r>
          </a:p>
          <a:p>
            <a:pPr algn="just"/>
            <a:r>
              <a:rPr lang="en-US" sz="600" dirty="0"/>
              <a:t>**-</a:t>
            </a:r>
            <a:r>
              <a:rPr lang="ru-RU" sz="600" dirty="0"/>
              <a:t>взгляд на лист.</a:t>
            </a:r>
          </a:p>
          <a:p>
            <a:pPr algn="just"/>
            <a:r>
              <a:rPr lang="ru-RU" sz="600" dirty="0"/>
              <a:t>***-расстояние от базовой поверхности базовой рейки до середины дальней от неё поверхности </a:t>
            </a:r>
            <a:r>
              <a:rPr lang="en-US" sz="600" dirty="0"/>
              <a:t>Si-</a:t>
            </a:r>
            <a:r>
              <a:rPr lang="ru-RU" sz="600" dirty="0"/>
              <a:t>сенсора.</a:t>
            </a:r>
            <a:endParaRPr lang="en-US" sz="600" dirty="0"/>
          </a:p>
        </p:txBody>
      </p:sp>
      <p:graphicFrame>
        <p:nvGraphicFramePr>
          <p:cNvPr id="31" name="Таблица 2">
            <a:extLst>
              <a:ext uri="{FF2B5EF4-FFF2-40B4-BE49-F238E27FC236}">
                <a16:creationId xmlns:a16="http://schemas.microsoft.com/office/drawing/2014/main" id="{04407948-DEDF-CC94-E014-1119399A5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358053"/>
              </p:ext>
            </p:extLst>
          </p:nvPr>
        </p:nvGraphicFramePr>
        <p:xfrm>
          <a:off x="4499992" y="3933056"/>
          <a:ext cx="2006900" cy="249226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5777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02650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9430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6842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91435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40766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453138"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 Позиция сенсора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*</a:t>
                      </a:r>
                    </a:p>
                    <a:p>
                      <a:pPr algn="ctr"/>
                      <a:r>
                        <a:rPr lang="ru-RU" sz="600" dirty="0"/>
                        <a:t>(мм)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</a:t>
                      </a:r>
                      <a:r>
                        <a:rPr lang="ru-RU" sz="600" dirty="0"/>
                        <a:t>5</a:t>
                      </a:r>
                      <a:r>
                        <a:rPr lang="en-US" sz="600" dirty="0"/>
                        <a:t>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Разворот в плоскости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/>
                        <a:t>0XY</a:t>
                      </a:r>
                      <a:r>
                        <a:rPr lang="ru-RU" sz="600" dirty="0"/>
                        <a:t> (град.)**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Серийный номер модуля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65.56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65.50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125.57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164.19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26.7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#5-21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125.52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185.64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185.54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245.49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0.07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245.47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27.5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368.53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134.35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#31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7808124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368.45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71.37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9457778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428.51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#40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110916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428.45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26.1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6984274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488.70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0.03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9605281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488.56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750716816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548.54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6421396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548.46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101.34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25.9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25783852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608.68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164.30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5992577"/>
                  </a:ext>
                </a:extLst>
              </a:tr>
              <a:tr h="1132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608.55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6222431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0DAF5AF-1872-F542-2103-5646C0F6E3A7}"/>
              </a:ext>
            </a:extLst>
          </p:cNvPr>
          <p:cNvSpPr txBox="1"/>
          <p:nvPr/>
        </p:nvSpPr>
        <p:spPr>
          <a:xfrm>
            <a:off x="6547283" y="3546038"/>
            <a:ext cx="2006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Положение </a:t>
            </a:r>
            <a:r>
              <a:rPr lang="en-US" sz="800" dirty="0" smtClean="0"/>
              <a:t>Si-</a:t>
            </a:r>
            <a:r>
              <a:rPr lang="ru-RU" sz="800" dirty="0" smtClean="0"/>
              <a:t>сенсоров в полуплоскости </a:t>
            </a:r>
            <a:r>
              <a:rPr lang="en-US" sz="800" dirty="0" smtClean="0"/>
              <a:t># 9</a:t>
            </a:r>
            <a:r>
              <a:rPr lang="ru-RU" sz="800" dirty="0" smtClean="0"/>
              <a:t>/1 (</a:t>
            </a:r>
            <a:r>
              <a:rPr lang="en-US" sz="800" dirty="0" smtClean="0"/>
              <a:t>31</a:t>
            </a:r>
            <a:r>
              <a:rPr lang="ru-RU" sz="800" dirty="0" smtClean="0"/>
              <a:t>.03.22)</a:t>
            </a:r>
            <a:endParaRPr lang="ru-RU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DAF5AF-1872-F542-2103-5646C0F6E3A7}"/>
              </a:ext>
            </a:extLst>
          </p:cNvPr>
          <p:cNvSpPr txBox="1"/>
          <p:nvPr/>
        </p:nvSpPr>
        <p:spPr>
          <a:xfrm>
            <a:off x="4499992" y="3546038"/>
            <a:ext cx="2006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Положение </a:t>
            </a:r>
            <a:r>
              <a:rPr lang="en-US" sz="800" dirty="0" smtClean="0"/>
              <a:t>Si-</a:t>
            </a:r>
            <a:r>
              <a:rPr lang="ru-RU" sz="800" dirty="0" smtClean="0"/>
              <a:t>сенсоров в полуплоскости </a:t>
            </a:r>
            <a:r>
              <a:rPr lang="en-US" sz="800" dirty="0" smtClean="0"/>
              <a:t># 9</a:t>
            </a:r>
            <a:r>
              <a:rPr lang="ru-RU" sz="800" dirty="0" smtClean="0"/>
              <a:t>/1 (</a:t>
            </a:r>
            <a:r>
              <a:rPr lang="en-US" sz="800" dirty="0" smtClean="0"/>
              <a:t>31</a:t>
            </a:r>
            <a:r>
              <a:rPr lang="ru-RU" sz="800" dirty="0" smtClean="0"/>
              <a:t>.03.22)</a:t>
            </a:r>
            <a:endParaRPr lang="ru-RU" sz="800" dirty="0"/>
          </a:p>
        </p:txBody>
      </p:sp>
      <p:graphicFrame>
        <p:nvGraphicFramePr>
          <p:cNvPr id="35" name="Таблица 2">
            <a:extLst>
              <a:ext uri="{FF2B5EF4-FFF2-40B4-BE49-F238E27FC236}">
                <a16:creationId xmlns:a16="http://schemas.microsoft.com/office/drawing/2014/main" id="{04407948-DEDF-CC94-E014-1119399A5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827504"/>
              </p:ext>
            </p:extLst>
          </p:nvPr>
        </p:nvGraphicFramePr>
        <p:xfrm>
          <a:off x="6547284" y="3933052"/>
          <a:ext cx="2006900" cy="24922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5322">
                  <a:extLst>
                    <a:ext uri="{9D8B030D-6E8A-4147-A177-3AD203B41FA5}">
                      <a16:colId xmlns:a16="http://schemas.microsoft.com/office/drawing/2014/main" val="4211563454"/>
                    </a:ext>
                  </a:extLst>
                </a:gridCol>
                <a:gridCol w="303105">
                  <a:extLst>
                    <a:ext uri="{9D8B030D-6E8A-4147-A177-3AD203B41FA5}">
                      <a16:colId xmlns:a16="http://schemas.microsoft.com/office/drawing/2014/main" val="417723694"/>
                    </a:ext>
                  </a:extLst>
                </a:gridCol>
                <a:gridCol w="299430">
                  <a:extLst>
                    <a:ext uri="{9D8B030D-6E8A-4147-A177-3AD203B41FA5}">
                      <a16:colId xmlns:a16="http://schemas.microsoft.com/office/drawing/2014/main" val="2209337660"/>
                    </a:ext>
                  </a:extLst>
                </a:gridCol>
                <a:gridCol w="416842">
                  <a:extLst>
                    <a:ext uri="{9D8B030D-6E8A-4147-A177-3AD203B41FA5}">
                      <a16:colId xmlns:a16="http://schemas.microsoft.com/office/drawing/2014/main" val="3927121386"/>
                    </a:ext>
                  </a:extLst>
                </a:gridCol>
                <a:gridCol w="291435">
                  <a:extLst>
                    <a:ext uri="{9D8B030D-6E8A-4147-A177-3AD203B41FA5}">
                      <a16:colId xmlns:a16="http://schemas.microsoft.com/office/drawing/2014/main" val="3112551028"/>
                    </a:ext>
                  </a:extLst>
                </a:gridCol>
                <a:gridCol w="340766">
                  <a:extLst>
                    <a:ext uri="{9D8B030D-6E8A-4147-A177-3AD203B41FA5}">
                      <a16:colId xmlns:a16="http://schemas.microsoft.com/office/drawing/2014/main" val="3197915422"/>
                    </a:ext>
                  </a:extLst>
                </a:gridCol>
              </a:tblGrid>
              <a:tr h="381510"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 Позиция сенсора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X±0.0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*</a:t>
                      </a:r>
                    </a:p>
                    <a:p>
                      <a:pPr algn="ctr"/>
                      <a:r>
                        <a:rPr lang="ru-RU" sz="600" dirty="0"/>
                        <a:t>(мм)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Y±0.0</a:t>
                      </a:r>
                      <a:r>
                        <a:rPr lang="ru-RU" sz="600" dirty="0"/>
                        <a:t>5</a:t>
                      </a:r>
                      <a:r>
                        <a:rPr lang="en-US" sz="600" dirty="0"/>
                        <a:t>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Разворот в плоскости</a:t>
                      </a:r>
                      <a:endParaRPr lang="en-US" sz="600" dirty="0"/>
                    </a:p>
                    <a:p>
                      <a:pPr algn="ctr"/>
                      <a:r>
                        <a:rPr lang="en-US" sz="600" dirty="0"/>
                        <a:t>0XY</a:t>
                      </a:r>
                      <a:r>
                        <a:rPr lang="ru-RU" sz="600" dirty="0"/>
                        <a:t> (град.)**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Z±0.2*** 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ru-RU" sz="600" dirty="0"/>
                        <a:t>мм)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/>
                        <a:t>Серийный номер модуля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6565084"/>
                  </a:ext>
                </a:extLst>
              </a:tr>
              <a:tr h="138189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65.61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15.8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0319762"/>
                  </a:ext>
                </a:extLst>
              </a:tr>
              <a:tr h="13551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Si-1b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65.61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93957"/>
                  </a:ext>
                </a:extLst>
              </a:tr>
              <a:tr h="11925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125.49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164.25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600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6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#9-2017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804272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Si-2b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125.54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101.22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r>
                        <a:rPr kumimoji="0" lang="ru-RU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60447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185.46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164.18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15.9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736757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3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185.52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15.7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98382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a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245.55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164.26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27.5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#20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331338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Si-</a:t>
                      </a:r>
                      <a:r>
                        <a:rPr lang="ru-RU" sz="600" dirty="0"/>
                        <a:t>4</a:t>
                      </a:r>
                      <a:r>
                        <a:rPr lang="en-US" sz="600" dirty="0"/>
                        <a:t>b</a:t>
                      </a:r>
                      <a:endParaRPr lang="ru-RU" sz="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245.58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27.6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12856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368.53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134.17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7808124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368.49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71.15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9457778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428.51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164.20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#19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110916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428.47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101.20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пр.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6984274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488.67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164.13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r>
                        <a:rPr kumimoji="0" lang="ru-RU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14.9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#3-21</a:t>
                      </a:r>
                    </a:p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#10-2017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382587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488.57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strike="sngStrike" dirty="0">
                          <a:solidFill>
                            <a:schemeClr val="tx1"/>
                          </a:solidFill>
                        </a:rPr>
                        <a:t>101.13</a:t>
                      </a:r>
                      <a:endParaRPr lang="ru-RU" sz="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r>
                        <a:rPr kumimoji="0" lang="ru-RU" sz="6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strike="sngStrike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20209935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548.57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164.14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#13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943651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548.52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101.12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26.1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552255306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608.67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164.14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14.1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#17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537494"/>
                  </a:ext>
                </a:extLst>
              </a:tr>
              <a:tr h="114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Si-</a:t>
                      </a:r>
                      <a:r>
                        <a:rPr lang="ru-RU" sz="600" kern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608.57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101.14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r>
                        <a:rPr kumimoji="0" lang="ru-R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 час.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78305533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24" y="4719737"/>
            <a:ext cx="3312368" cy="1951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738063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 angles of rotation of the detectors in half-planes.  View from the measurement side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327751" y="6356350"/>
            <a:ext cx="216760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Si-</a:t>
            </a:r>
            <a:r>
              <a:rPr lang="en-US" sz="800" dirty="0"/>
              <a:t>detectors </a:t>
            </a:r>
            <a:r>
              <a:rPr lang="en-US" sz="800" dirty="0" smtClean="0"/>
              <a:t>rotations</a:t>
            </a:r>
            <a:r>
              <a:rPr lang="ru-RU" sz="800" dirty="0" smtClean="0"/>
              <a:t> </a:t>
            </a:r>
            <a:r>
              <a:rPr lang="ru-RU" sz="800" dirty="0"/>
              <a:t>(</a:t>
            </a:r>
            <a:r>
              <a:rPr lang="en-US" sz="800" dirty="0"/>
              <a:t>deg.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01998" y="5556493"/>
            <a:ext cx="126392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number of </a:t>
            </a:r>
            <a:r>
              <a:rPr lang="en-US" sz="800" dirty="0" smtClean="0"/>
              <a:t>detectors</a:t>
            </a:r>
            <a:endParaRPr lang="ru-RU" sz="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923928" y="6452244"/>
            <a:ext cx="2895600" cy="365125"/>
          </a:xfrm>
        </p:spPr>
        <p:txBody>
          <a:bodyPr/>
          <a:lstStyle/>
          <a:p>
            <a:r>
              <a:rPr lang="en-US" dirty="0" smtClean="0"/>
              <a:t>10th Collaboration Meeting of the BM@N Experiment at the NICA Facility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2198" y="1124744"/>
            <a:ext cx="13628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Conclusions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The correct method of assembling Si-detectors into a module based on the positioning of </a:t>
            </a:r>
            <a:r>
              <a:rPr lang="en-US" sz="1400" dirty="0" smtClean="0"/>
              <a:t>Si-detectors </a:t>
            </a:r>
            <a:r>
              <a:rPr lang="en-US" sz="1400" dirty="0"/>
              <a:t>by the cutting line on the conductor has been chosen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Measuring the position of each </a:t>
            </a:r>
            <a:r>
              <a:rPr lang="en-US" sz="1400" dirty="0" smtClean="0"/>
              <a:t>Si</a:t>
            </a:r>
            <a:r>
              <a:rPr lang="ru-RU" sz="1400" dirty="0" smtClean="0"/>
              <a:t>-</a:t>
            </a:r>
            <a:r>
              <a:rPr lang="en-US" sz="1400" dirty="0" smtClean="0"/>
              <a:t>detector </a:t>
            </a:r>
            <a:r>
              <a:rPr lang="en-US" sz="1400" dirty="0"/>
              <a:t>after assembling the planes compensates for inaccuracies in intermediate assembly operations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In preparation for the next session of the BM@N experiment, the installation of planes should be carried out under the supervision of </a:t>
            </a:r>
            <a:r>
              <a:rPr lang="en-US" sz="1400" dirty="0" smtClean="0"/>
              <a:t>surveyors</a:t>
            </a:r>
            <a:r>
              <a:rPr lang="ru-RU" sz="14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By </a:t>
            </a:r>
            <a:r>
              <a:rPr lang="en-US" sz="1400" dirty="0"/>
              <a:t>the next session of the BM@N experiment, make changes to the design of the planes to install additional geodetic marks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 Collaboration Meeting of the BM@N Experiment at the NICA Facility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86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3031</Words>
  <Application>Microsoft Office PowerPoint</Application>
  <PresentationFormat>Экран (4:3)</PresentationFormat>
  <Paragraphs>1111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Assembly accuracy of Si-detectors in the modules and planes FwSD</vt:lpstr>
      <vt:lpstr>Презентация PowerPoint</vt:lpstr>
      <vt:lpstr>Measurements of the position of Si-detectors in modules and planes were carried out on a non-contact video measuring microscope "NORGAU" NVM II-5040D.</vt:lpstr>
      <vt:lpstr>Презентация PowerPoint</vt:lpstr>
      <vt:lpstr>Measurement of the accuracy of the position of Si-detectors in the modules</vt:lpstr>
      <vt:lpstr>The true position of Si-detectors in the half-plane (5 modules).  (The measurement data is transmitted to the physical group).</vt:lpstr>
      <vt:lpstr>Results of measurements of the location of half-planes in the BM@N-2022 (physical session - run Xe).</vt:lpstr>
      <vt:lpstr>True positions of Si-detectors on all planes by session BM@N-2022 (physical session -run Xe). The data is transferred to the physical group.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 Тар</cp:lastModifiedBy>
  <cp:revision>286</cp:revision>
  <cp:lastPrinted>2023-05-11T12:31:12Z</cp:lastPrinted>
  <dcterms:created xsi:type="dcterms:W3CDTF">2022-09-12T09:49:19Z</dcterms:created>
  <dcterms:modified xsi:type="dcterms:W3CDTF">2023-05-15T11:16:49Z</dcterms:modified>
</cp:coreProperties>
</file>