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embeddedFontLst>
    <p:embeddedFont>
      <p:font typeface="Roboto"/>
      <p:regular r:id="rId54"/>
      <p:bold r:id="rId55"/>
      <p:italic r:id="rId56"/>
      <p:boldItalic r:id="rId57"/>
    </p:embeddedFont>
    <p:embeddedFont>
      <p:font typeface="Merriweather"/>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9">
          <p15:clr>
            <a:srgbClr val="9AA0A6"/>
          </p15:clr>
        </p15:guide>
        <p15:guide id="2" pos="2691">
          <p15:clr>
            <a:srgbClr val="9AA0A6"/>
          </p15:clr>
        </p15:guide>
        <p15:guide id="3" pos="3069">
          <p15:clr>
            <a:srgbClr val="9AA0A6"/>
          </p15:clr>
        </p15:guide>
        <p15:guide id="4" pos="3940">
          <p15:clr>
            <a:srgbClr val="9AA0A6"/>
          </p15:clr>
        </p15:guide>
        <p15:guide id="5" pos="3640">
          <p15:clr>
            <a:srgbClr val="9AA0A6"/>
          </p15:clr>
        </p15:guide>
        <p15:guide id="6" pos="3940">
          <p15:clr>
            <a:srgbClr val="9AA0A6"/>
          </p15:clr>
        </p15:guide>
        <p15:guide id="7" orient="horz" pos="28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A78819-BED2-43A6-949D-415A5B03E8FF}">
  <a:tblStyle styleId="{58A78819-BED2-43A6-949D-415A5B03E8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9" orient="horz"/>
        <p:guide pos="2691"/>
        <p:guide pos="3069"/>
        <p:guide pos="3940"/>
        <p:guide pos="3640"/>
        <p:guide pos="3940"/>
        <p:guide pos="280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1" Type="http://schemas.openxmlformats.org/officeDocument/2006/relationships/font" Target="fonts/Merriweather-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Merriweather-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Roboto-bold.fntdata"/><Relationship Id="rId10" Type="http://schemas.openxmlformats.org/officeDocument/2006/relationships/slide" Target="slides/slide3.xml"/><Relationship Id="rId54" Type="http://schemas.openxmlformats.org/officeDocument/2006/relationships/font" Target="fonts/Roboto-regular.fntdata"/><Relationship Id="rId13" Type="http://schemas.openxmlformats.org/officeDocument/2006/relationships/slide" Target="slides/slide6.xml"/><Relationship Id="rId57" Type="http://schemas.openxmlformats.org/officeDocument/2006/relationships/font" Target="fonts/Roboto-boldItalic.fntdata"/><Relationship Id="rId12" Type="http://schemas.openxmlformats.org/officeDocument/2006/relationships/slide" Target="slides/slide5.xml"/><Relationship Id="rId56" Type="http://schemas.openxmlformats.org/officeDocument/2006/relationships/font" Target="fonts/Roboto-italic.fntdata"/><Relationship Id="rId15" Type="http://schemas.openxmlformats.org/officeDocument/2006/relationships/slide" Target="slides/slide8.xml"/><Relationship Id="rId59" Type="http://schemas.openxmlformats.org/officeDocument/2006/relationships/font" Target="fonts/Merriweather-bold.fntdata"/><Relationship Id="rId14" Type="http://schemas.openxmlformats.org/officeDocument/2006/relationships/slide" Target="slides/slide7.xml"/><Relationship Id="rId58" Type="http://schemas.openxmlformats.org/officeDocument/2006/relationships/font" Target="fonts/Merriweather-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433146be0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433146be0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2ca3a7274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52ca3a7274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phi-rapidity distribution of protons is represented on the left of the slide. As you can notice, distribution along phi is not flat due to sector-based construction of tracking system. That is why, corrections on azimuthal non-uniformity is required. The effects of non-uniform distributions and corrections of the effects are described in the work of Ilya Selyuzhenkov and Sergey Voloshin. The corrections are recentring, twist and rescaling. They are schematically represented on the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52ca3a727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52ca3a727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42ccd05f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42ccd05f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53546c4b02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53546c4b02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33146be0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433146be0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42ccd05ff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42ccd05ff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42ccd05ff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42ccd05ff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42ccd05ff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42ccd05ff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42ccd05ff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42ccd05ff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2ca3a7274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52ca3a7274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first moment of the collision there’s the spatial anisotropy, of energy distribution inside the overlapping region. By means of the interaction of matter this asymmetry into anisotropic emission of produced particles</a:t>
            </a:r>
            <a:endParaRPr/>
          </a:p>
          <a:p>
            <a:pPr indent="0" lvl="0" marL="0" rtl="0" algn="l">
              <a:spcBef>
                <a:spcPts val="0"/>
              </a:spcBef>
              <a:spcAft>
                <a:spcPts val="0"/>
              </a:spcAft>
              <a:buNone/>
            </a:pPr>
            <a:r>
              <a:rPr lang="en">
                <a:solidFill>
                  <a:schemeClr val="dk1"/>
                </a:solidFill>
              </a:rPr>
              <a:t>Reaction plane, it is a plane laying on vectors of beam direction and impact parameter.  Expanding dense matter in the overlap region bounces off spectator fragments in the plane, that they can be used for symmetry plane estimation.</a:t>
            </a:r>
            <a:endParaRPr/>
          </a:p>
          <a:p>
            <a:pPr indent="0" lvl="0" marL="0" rtl="0" algn="l">
              <a:spcBef>
                <a:spcPts val="0"/>
              </a:spcBef>
              <a:spcAft>
                <a:spcPts val="0"/>
              </a:spcAft>
              <a:buNone/>
            </a:pPr>
            <a:r>
              <a:rPr lang="en">
                <a:solidFill>
                  <a:schemeClr val="dk1"/>
                </a:solidFill>
              </a:rPr>
              <a:t>Decomposing the azimuthal angle distribution of produced particles in a Fourier series, one gets such an equation. The coefficients of this decomposition, “vn” are called the flow on n-th harmonic. First harmonic coefficient has specific name directed flow</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52ca3a7274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52ca3a7274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42ccd05ff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42ccd05ff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5241fde2c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5241fde2c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5241fde2c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5241fde2c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44906754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449067549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53546c4b02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53546c4b02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53546c4b02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53546c4b02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5241fde2c7_6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5241fde2c7_6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5241fde2c7_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5241fde2c7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5241fde2c7_6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5241fde2c7_6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34ef989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34ef989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5241fde2c7_6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5241fde2c7_6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52ca3a7274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52ca3a7274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52ca3a7274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152ca3a7274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5241fde2c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5241fde2c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5241fde2c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5241fde2c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5241fde2c7_4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5241fde2c7_4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5241fde2c7_0_61: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15241fde2c7_0_61:notes"/>
          <p:cNvSpPr/>
          <p:nvPr>
            <p:ph idx="2" type="sldImg"/>
          </p:nvPr>
        </p:nvSpPr>
        <p:spPr>
          <a:xfrm>
            <a:off x="381504" y="685795"/>
            <a:ext cx="609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5241fde2c7_0_71: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15241fde2c7_0_71:notes"/>
          <p:cNvSpPr/>
          <p:nvPr>
            <p:ph idx="2" type="sldImg"/>
          </p:nvPr>
        </p:nvSpPr>
        <p:spPr>
          <a:xfrm>
            <a:off x="381504" y="685795"/>
            <a:ext cx="6095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5241fde2c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5241fde2c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Due to uneven azimuthal acceptance of the detector, corrections of flow vectors are required. The corrections are described in the work of I. Selyuzhenkov and S. Voloshin and applyed in QnCorrections framework by Onderwaater, Selyuzhenkov, Gonzalez and then were completed by Lukas Kreis in QnTools framework. The link to the framework is on the slide. </a:t>
            </a:r>
            <a:br>
              <a:rPr lang="en"/>
            </a:br>
            <a:r>
              <a:rPr lang="en"/>
              <a:t>Configuration of QnTools used in analysis is on the slide.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5241fde2c7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5241fde2c7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535517060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535517060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52ca3a7274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152ca3a7274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53546c4b02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153546c4b02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52ca3a7274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52ca3a7274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Одной из таких наблюдаемых являются коллективные потоки.</a:t>
            </a:r>
            <a:endParaRPr/>
          </a:p>
          <a:p>
            <a:pPr indent="0" lvl="0" marL="0" rtl="0" algn="l">
              <a:spcBef>
                <a:spcPts val="0"/>
              </a:spcBef>
              <a:spcAft>
                <a:spcPts val="0"/>
              </a:spcAft>
              <a:buNone/>
            </a:pPr>
            <a:r>
              <a:rPr lang="en"/>
              <a:t>Во время столкновения пространственная асимметрия распределения энергии трансформируется в импульсную анизотропию рожденных частиц</a:t>
            </a:r>
            <a:endParaRPr/>
          </a:p>
          <a:p>
            <a:pPr indent="0" lvl="0" marL="0" rtl="0" algn="l">
              <a:spcBef>
                <a:spcPts val="0"/>
              </a:spcBef>
              <a:spcAft>
                <a:spcPts val="0"/>
              </a:spcAft>
              <a:buNone/>
            </a:pPr>
            <a:r>
              <a:rPr lang="en"/>
              <a:t>Взаимодействие происходит следующим образом</a:t>
            </a:r>
            <a:endParaRPr/>
          </a:p>
          <a:p>
            <a:pPr indent="0" lvl="0" marL="0" rtl="0" algn="l">
              <a:spcBef>
                <a:spcPts val="0"/>
              </a:spcBef>
              <a:spcAft>
                <a:spcPts val="0"/>
              </a:spcAft>
              <a:buNone/>
            </a:pPr>
            <a:r>
              <a:rPr lang="en"/>
              <a:t>В области перекрытия создаётся плотная материя, которая расширяется и отталкивает остатки ядра — спектаторы. Частицы, которые взаимодействуют с областью перекрытия упруго.</a:t>
            </a:r>
            <a:endParaRPr/>
          </a:p>
          <a:p>
            <a:pPr indent="0" lvl="0" marL="0" rtl="0" algn="l">
              <a:spcBef>
                <a:spcPts val="0"/>
              </a:spcBef>
              <a:spcAft>
                <a:spcPts val="0"/>
              </a:spcAft>
              <a:buNone/>
            </a:pPr>
            <a:r>
              <a:rPr lang="en"/>
              <a:t>Таким образом, импульсная анизотропия рожденных частиц чувствительна к времени взаимодействия спектаторов с областью перекрытия, а также к сжимаемости созданной материи. Таким образом, изучая импульсную анизотропию рожденных частиц, можно уточнить уравнение состояния вещества кхд-материи.</a:t>
            </a:r>
            <a:endParaRPr/>
          </a:p>
          <a:p>
            <a:pPr indent="0" lvl="0" marL="0" rtl="0" algn="l">
              <a:spcBef>
                <a:spcPts val="0"/>
              </a:spcBef>
              <a:spcAft>
                <a:spcPts val="0"/>
              </a:spcAft>
              <a:buNone/>
            </a:pPr>
            <a:r>
              <a:rPr lang="en"/>
              <a:t>В частности, слева приведено сравнение теоретических предсказаний зависимости давления кхд-материи от барионной плотности для кхд вещества при слиянии нейтронных звёзд. Серой и оранжевой широкими линиями представлены вычисления на основе экспериментальных данных. Эти экспериментальные данные ограничивают теоретические модели.</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53546c4b02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53546c4b0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153546c4b02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153546c4b02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5241fde2c7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5241fde2c7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433146be0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2433146be0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2ca3a7274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52ca3a7274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2ca3a7274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52ca3a727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Схема эксперимента хадес на слайде.</a:t>
            </a:r>
            <a:endParaRPr/>
          </a:p>
          <a:p>
            <a:pPr indent="0" lvl="0" marL="0" rtl="0" algn="l">
              <a:spcBef>
                <a:spcPts val="0"/>
              </a:spcBef>
              <a:spcAft>
                <a:spcPts val="0"/>
              </a:spcAft>
              <a:buNone/>
            </a:pPr>
            <a:r>
              <a:rPr lang="en"/>
              <a:t>Траектории рожденных частиц регистристрируются трекинговой системой, состоящей из … </a:t>
            </a:r>
            <a:endParaRPr/>
          </a:p>
          <a:p>
            <a:pPr indent="0" lvl="0" marL="0" rtl="0" algn="l">
              <a:spcBef>
                <a:spcPts val="0"/>
              </a:spcBef>
              <a:spcAft>
                <a:spcPts val="0"/>
              </a:spcAft>
              <a:buNone/>
            </a:pPr>
            <a:r>
              <a:rPr lang="en"/>
              <a:t>Импульс восстанавливается по отклонению частиц в магнитном поле</a:t>
            </a:r>
            <a:endParaRPr/>
          </a:p>
          <a:p>
            <a:pPr indent="0" lvl="0" marL="0" rtl="0" algn="l">
              <a:spcBef>
                <a:spcPts val="0"/>
              </a:spcBef>
              <a:spcAft>
                <a:spcPts val="0"/>
              </a:spcAft>
              <a:buNone/>
            </a:pPr>
            <a:r>
              <a:rPr lang="en"/>
              <a:t>Идентификация производится при помощи детекторов времени пролета … которые регистрируют время пролета. Зная длину траектории можно вычислить массу частицы.</a:t>
            </a:r>
            <a:endParaRPr/>
          </a:p>
          <a:p>
            <a:pPr indent="0" lvl="0" marL="0" rtl="0" algn="l">
              <a:spcBef>
                <a:spcPts val="0"/>
              </a:spcBef>
              <a:spcAft>
                <a:spcPts val="0"/>
              </a:spcAft>
              <a:buNone/>
            </a:pPr>
            <a:r>
              <a:rPr lang="en"/>
              <a:t>Спектаторы регистрируются детектором FW. Поскольку они отклоняются в плоскости реакции материей в области перекрытия, спектаторы используются для оценки угла плоскости реакции. </a:t>
            </a:r>
            <a:endParaRPr/>
          </a:p>
          <a:p>
            <a:pPr indent="0" lvl="0" marL="0" rtl="0" algn="l">
              <a:spcBef>
                <a:spcPts val="0"/>
              </a:spcBef>
              <a:spcAft>
                <a:spcPts val="0"/>
              </a:spcAft>
              <a:buNone/>
            </a:pPr>
            <a:r>
              <a:rPr lang="en"/>
              <a:t>Всего столько статистики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2ca3a7274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52ca3a7274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introduce flow vectors. Every particle in event represent as un vector in transverse plane, where phi is azimuthal angle of particle’s momentum. Summation over this un-vectors results with Qn vector, which is directed to symmetry plane of the event. This plane is called Event plane, and the transverse angle of this plane is called event plane angle relatively.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33146be0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433146be0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52ca3a7274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52ca3a7274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work two methods of flow calculation are used: Event plane for cross-checks and scalar product for the analysis. In the first method, one estimates event plane angle and measures mean cosine of particles azimuthal angle. Then, resolution of event plane estimation is applied. Resolution is calculated with random sub event method. </a:t>
            </a:r>
            <a:br>
              <a:rPr lang="en"/>
            </a:br>
            <a:r>
              <a:rPr lang="en"/>
              <a:t>In the scalar product the correlation between flow vectors are calculated and then, the resolution correction is applied estimated with 3-sub event method.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172" y="105814"/>
            <a:ext cx="8228700" cy="4806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457172" y="871003"/>
            <a:ext cx="8228700" cy="37329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3" name="Google Shape;53;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atin typeface="Arial"/>
                <a:ea typeface="Arial"/>
                <a:cs typeface="Arial"/>
                <a:sym typeface="Arial"/>
              </a:defRPr>
            </a:lvl1pPr>
            <a:lvl2pPr lvl="1" rtl="0">
              <a:buNone/>
              <a:defRPr sz="1300">
                <a:latin typeface="Arial"/>
                <a:ea typeface="Arial"/>
                <a:cs typeface="Arial"/>
                <a:sym typeface="Arial"/>
              </a:defRPr>
            </a:lvl2pPr>
            <a:lvl3pPr lvl="2" rtl="0">
              <a:buNone/>
              <a:defRPr sz="1300">
                <a:latin typeface="Arial"/>
                <a:ea typeface="Arial"/>
                <a:cs typeface="Arial"/>
                <a:sym typeface="Arial"/>
              </a:defRPr>
            </a:lvl3pPr>
            <a:lvl4pPr lvl="3" rtl="0">
              <a:buNone/>
              <a:defRPr sz="1300">
                <a:latin typeface="Arial"/>
                <a:ea typeface="Arial"/>
                <a:cs typeface="Arial"/>
                <a:sym typeface="Arial"/>
              </a:defRPr>
            </a:lvl4pPr>
            <a:lvl5pPr lvl="4" rtl="0">
              <a:buNone/>
              <a:defRPr sz="1300">
                <a:latin typeface="Arial"/>
                <a:ea typeface="Arial"/>
                <a:cs typeface="Arial"/>
                <a:sym typeface="Arial"/>
              </a:defRPr>
            </a:lvl5pPr>
            <a:lvl6pPr lvl="5" rtl="0">
              <a:buNone/>
              <a:defRPr sz="1300">
                <a:latin typeface="Arial"/>
                <a:ea typeface="Arial"/>
                <a:cs typeface="Arial"/>
                <a:sym typeface="Arial"/>
              </a:defRPr>
            </a:lvl6pPr>
            <a:lvl7pPr lvl="6" rtl="0">
              <a:buNone/>
              <a:defRPr sz="1300">
                <a:latin typeface="Arial"/>
                <a:ea typeface="Arial"/>
                <a:cs typeface="Arial"/>
                <a:sym typeface="Arial"/>
              </a:defRPr>
            </a:lvl7pPr>
            <a:lvl8pPr lvl="7" rtl="0">
              <a:buNone/>
              <a:defRPr sz="1300">
                <a:latin typeface="Arial"/>
                <a:ea typeface="Arial"/>
                <a:cs typeface="Arial"/>
                <a:sym typeface="Arial"/>
              </a:defRPr>
            </a:lvl8pPr>
            <a:lvl9pPr lvl="8" rtl="0">
              <a:buNone/>
              <a:defRPr sz="1300">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2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2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p2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3" name="Google Shape;8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 name="Google Shape;95;p2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96.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hyperlink" Target="https://github.com/HeavyIonAnalysis/QnTools" TargetMode="External"/><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55.png"/><Relationship Id="rId4" Type="http://schemas.openxmlformats.org/officeDocument/2006/relationships/image" Target="../media/image23.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github.com/HeavyIonAnalysis/PFSimple" TargetMode="External"/><Relationship Id="rId4" Type="http://schemas.openxmlformats.org/officeDocument/2006/relationships/image" Target="../media/image78.png"/><Relationship Id="rId5" Type="http://schemas.openxmlformats.org/officeDocument/2006/relationships/image" Target="../media/image35.gif"/><Relationship Id="rId6"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6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12.png"/><Relationship Id="rId4" Type="http://schemas.openxmlformats.org/officeDocument/2006/relationships/image" Target="../media/image5.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48.png"/><Relationship Id="rId5"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48.png"/><Relationship Id="rId5"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4.png"/><Relationship Id="rId4" Type="http://schemas.openxmlformats.org/officeDocument/2006/relationships/image" Target="../media/image51.png"/><Relationship Id="rId5"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2.png"/><Relationship Id="rId4" Type="http://schemas.openxmlformats.org/officeDocument/2006/relationships/image" Target="../media/image50.png"/><Relationship Id="rId5"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2.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3.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3.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hyperlink" Target="https://doi.org/10.1126/science.1078070" TargetMode="External"/><Relationship Id="rId6" Type="http://schemas.openxmlformats.org/officeDocument/2006/relationships/hyperlink" Target="https://doi.org/10.1126/science.1078070" TargetMode="External"/><Relationship Id="rId7" Type="http://schemas.openxmlformats.org/officeDocument/2006/relationships/hyperlink" Target="https://doi.org/10.1126/science.1078070" TargetMode="External"/><Relationship Id="rId8"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11.png"/><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0.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5.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9.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4.png"/><Relationship Id="rId4" Type="http://schemas.openxmlformats.org/officeDocument/2006/relationships/image" Target="../media/image73.png"/><Relationship Id="rId5"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79.png"/><Relationship Id="rId4" Type="http://schemas.openxmlformats.org/officeDocument/2006/relationships/image" Target="../media/image81.png"/><Relationship Id="rId5" Type="http://schemas.openxmlformats.org/officeDocument/2006/relationships/image" Target="../media/image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82.png"/><Relationship Id="rId6" Type="http://schemas.openxmlformats.org/officeDocument/2006/relationships/image" Target="../media/image92.png"/><Relationship Id="rId7" Type="http://schemas.openxmlformats.org/officeDocument/2006/relationships/image" Target="../media/image9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github.com/HeavyIonAnalysis/QnTools"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8.png"/><Relationship Id="rId4" Type="http://schemas.openxmlformats.org/officeDocument/2006/relationships/image" Target="../media/image94.png"/><Relationship Id="rId5" Type="http://schemas.openxmlformats.org/officeDocument/2006/relationships/image" Target="../media/image8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3.png"/><Relationship Id="rId4" Type="http://schemas.openxmlformats.org/officeDocument/2006/relationships/image" Target="../media/image6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6.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05.png"/><Relationship Id="rId4" Type="http://schemas.openxmlformats.org/officeDocument/2006/relationships/image" Target="../media/image100.png"/><Relationship Id="rId5" Type="http://schemas.openxmlformats.org/officeDocument/2006/relationships/hyperlink" Target="https://inspirehep.net/literature/1850705" TargetMode="External"/><Relationship Id="rId6" Type="http://schemas.openxmlformats.org/officeDocument/2006/relationships/hyperlink" Target="https://inspirehep.net/literature/1850705" TargetMode="External"/><Relationship Id="rId7" Type="http://schemas.openxmlformats.org/officeDocument/2006/relationships/image" Target="../media/image1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4.png"/><Relationship Id="rId4" Type="http://schemas.openxmlformats.org/officeDocument/2006/relationships/image" Target="../media/image51.png"/><Relationship Id="rId5" Type="http://schemas.openxmlformats.org/officeDocument/2006/relationships/image" Target="../media/image6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7.png"/><Relationship Id="rId4" Type="http://schemas.openxmlformats.org/officeDocument/2006/relationships/image" Target="../media/image108.png"/><Relationship Id="rId5"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04.png"/><Relationship Id="rId4" Type="http://schemas.openxmlformats.org/officeDocument/2006/relationships/image" Target="../media/image99.png"/><Relationship Id="rId5" Type="http://schemas.openxmlformats.org/officeDocument/2006/relationships/image" Target="../media/image10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109.png"/><Relationship Id="rId4" Type="http://schemas.openxmlformats.org/officeDocument/2006/relationships/image" Target="../media/image107.png"/><Relationship Id="rId5" Type="http://schemas.openxmlformats.org/officeDocument/2006/relationships/image" Target="../media/image1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4.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6"/>
          <p:cNvSpPr txBox="1"/>
          <p:nvPr>
            <p:ph type="ctrTitle"/>
          </p:nvPr>
        </p:nvSpPr>
        <p:spPr>
          <a:xfrm>
            <a:off x="311700" y="220675"/>
            <a:ext cx="8520600" cy="105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00"/>
              <a:t>Performance</a:t>
            </a:r>
            <a:r>
              <a:rPr lang="en" sz="3000"/>
              <a:t> studies towards flow </a:t>
            </a:r>
            <a:endParaRPr sz="3000"/>
          </a:p>
          <a:p>
            <a:pPr indent="0" lvl="0" marL="0" rtl="0" algn="ctr">
              <a:spcBef>
                <a:spcPts val="0"/>
              </a:spcBef>
              <a:spcAft>
                <a:spcPts val="0"/>
              </a:spcAft>
              <a:buNone/>
            </a:pPr>
            <a:r>
              <a:rPr lang="en" sz="3000"/>
              <a:t>measurements in BM@N </a:t>
            </a:r>
            <a:endParaRPr sz="3000"/>
          </a:p>
        </p:txBody>
      </p:sp>
      <p:sp>
        <p:nvSpPr>
          <p:cNvPr id="104" name="Google Shape;104;p26"/>
          <p:cNvSpPr txBox="1"/>
          <p:nvPr>
            <p:ph idx="1" type="subTitle"/>
          </p:nvPr>
        </p:nvSpPr>
        <p:spPr>
          <a:xfrm>
            <a:off x="311700" y="1435000"/>
            <a:ext cx="8520600" cy="153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solidFill>
                  <a:schemeClr val="dk1"/>
                </a:solidFill>
              </a:rPr>
              <a:t>Mikhail Mamaev</a:t>
            </a:r>
            <a:r>
              <a:rPr lang="en" sz="1800">
                <a:solidFill>
                  <a:schemeClr val="dk1"/>
                </a:solidFill>
              </a:rPr>
              <a:t> (MEPhI, INR RAS)</a:t>
            </a:r>
            <a:endParaRPr sz="1800">
              <a:solidFill>
                <a:schemeClr val="dk1"/>
              </a:solidFill>
            </a:endParaRPr>
          </a:p>
          <a:p>
            <a:pPr indent="0" lvl="0" marL="0" rtl="0" algn="ctr">
              <a:spcBef>
                <a:spcPts val="0"/>
              </a:spcBef>
              <a:spcAft>
                <a:spcPts val="0"/>
              </a:spcAft>
              <a:buNone/>
            </a:pPr>
            <a:r>
              <a:rPr lang="en" sz="1800">
                <a:solidFill>
                  <a:schemeClr val="dk1"/>
                </a:solidFill>
              </a:rPr>
              <a:t>Petr Parfenov (MEPhI, INR DVA)</a:t>
            </a:r>
            <a:endParaRPr sz="1800">
              <a:solidFill>
                <a:schemeClr val="dk1"/>
              </a:solidFill>
            </a:endParaRPr>
          </a:p>
          <a:p>
            <a:pPr indent="0" lvl="0" marL="0" rtl="0" algn="ctr">
              <a:spcBef>
                <a:spcPts val="0"/>
              </a:spcBef>
              <a:spcAft>
                <a:spcPts val="0"/>
              </a:spcAft>
              <a:buNone/>
            </a:pPr>
            <a:r>
              <a:rPr lang="en" sz="1800">
                <a:solidFill>
                  <a:schemeClr val="dk1"/>
                </a:solidFill>
              </a:rPr>
              <a:t>Arkady Taranenko (MEPhI, JINR)</a:t>
            </a:r>
            <a:endParaRPr sz="1800">
              <a:solidFill>
                <a:schemeClr val="dk1"/>
              </a:solidFill>
            </a:endParaRPr>
          </a:p>
        </p:txBody>
      </p:sp>
      <p:sp>
        <p:nvSpPr>
          <p:cNvPr id="105" name="Google Shape;105;p26"/>
          <p:cNvSpPr txBox="1"/>
          <p:nvPr/>
        </p:nvSpPr>
        <p:spPr>
          <a:xfrm>
            <a:off x="954625" y="4443975"/>
            <a:ext cx="7439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BM@N collaboration meeting, 16/05/2023</a:t>
            </a:r>
            <a:endParaRPr/>
          </a:p>
        </p:txBody>
      </p:sp>
      <p:pic>
        <p:nvPicPr>
          <p:cNvPr id="106" name="Google Shape;106;p26"/>
          <p:cNvPicPr preferRelativeResize="0"/>
          <p:nvPr/>
        </p:nvPicPr>
        <p:blipFill>
          <a:blip r:embed="rId3">
            <a:alphaModFix/>
          </a:blip>
          <a:stretch>
            <a:fillRect/>
          </a:stretch>
        </p:blipFill>
        <p:spPr>
          <a:xfrm>
            <a:off x="87950" y="3895474"/>
            <a:ext cx="1400425" cy="1400425"/>
          </a:xfrm>
          <a:prstGeom prst="rect">
            <a:avLst/>
          </a:prstGeom>
          <a:noFill/>
          <a:ln>
            <a:noFill/>
          </a:ln>
        </p:spPr>
      </p:pic>
      <p:pic>
        <p:nvPicPr>
          <p:cNvPr id="107" name="Google Shape;107;p26"/>
          <p:cNvPicPr preferRelativeResize="0"/>
          <p:nvPr/>
        </p:nvPicPr>
        <p:blipFill>
          <a:blip r:embed="rId4">
            <a:alphaModFix/>
          </a:blip>
          <a:stretch>
            <a:fillRect/>
          </a:stretch>
        </p:blipFill>
        <p:spPr>
          <a:xfrm>
            <a:off x="3623775" y="3328875"/>
            <a:ext cx="1896450" cy="1067150"/>
          </a:xfrm>
          <a:prstGeom prst="rect">
            <a:avLst/>
          </a:prstGeom>
          <a:noFill/>
          <a:ln>
            <a:noFill/>
          </a:ln>
        </p:spPr>
      </p:pic>
      <p:pic>
        <p:nvPicPr>
          <p:cNvPr id="108" name="Google Shape;108;p26"/>
          <p:cNvPicPr preferRelativeResize="0"/>
          <p:nvPr/>
        </p:nvPicPr>
        <p:blipFill>
          <a:blip r:embed="rId5">
            <a:alphaModFix/>
          </a:blip>
          <a:stretch>
            <a:fillRect/>
          </a:stretch>
        </p:blipFill>
        <p:spPr>
          <a:xfrm>
            <a:off x="7415350" y="4222650"/>
            <a:ext cx="1326298" cy="746075"/>
          </a:xfrm>
          <a:prstGeom prst="rect">
            <a:avLst/>
          </a:prstGeom>
          <a:noFill/>
          <a:ln>
            <a:noFill/>
          </a:ln>
        </p:spPr>
      </p:pic>
      <p:pic>
        <p:nvPicPr>
          <p:cNvPr id="109" name="Google Shape;109;p26"/>
          <p:cNvPicPr preferRelativeResize="0"/>
          <p:nvPr/>
        </p:nvPicPr>
        <p:blipFill>
          <a:blip r:embed="rId6">
            <a:alphaModFix/>
          </a:blip>
          <a:stretch>
            <a:fillRect/>
          </a:stretch>
        </p:blipFill>
        <p:spPr>
          <a:xfrm>
            <a:off x="1797750" y="4329125"/>
            <a:ext cx="629900" cy="629900"/>
          </a:xfrm>
          <a:prstGeom prst="rect">
            <a:avLst/>
          </a:prstGeom>
          <a:noFill/>
          <a:ln>
            <a:noFill/>
          </a:ln>
        </p:spPr>
      </p:pic>
      <p:sp>
        <p:nvSpPr>
          <p:cNvPr id="110" name="Google Shape;110;p26"/>
          <p:cNvSpPr txBox="1"/>
          <p:nvPr/>
        </p:nvSpPr>
        <p:spPr>
          <a:xfrm>
            <a:off x="1275000" y="2547750"/>
            <a:ext cx="6594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This work is supported by: the Special Purpose Funding Programme within the NICA Megascience Project in 2023 and the RSF grant No. 22-12-00132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5"/>
          <p:cNvPicPr preferRelativeResize="0"/>
          <p:nvPr/>
        </p:nvPicPr>
        <p:blipFill rotWithShape="1">
          <a:blip r:embed="rId3">
            <a:alphaModFix/>
          </a:blip>
          <a:srcRect b="0" l="0" r="0" t="11213"/>
          <a:stretch/>
        </p:blipFill>
        <p:spPr>
          <a:xfrm>
            <a:off x="5621525" y="0"/>
            <a:ext cx="1393650" cy="1242925"/>
          </a:xfrm>
          <a:prstGeom prst="rect">
            <a:avLst/>
          </a:prstGeom>
          <a:noFill/>
          <a:ln>
            <a:noFill/>
          </a:ln>
        </p:spPr>
      </p:pic>
      <p:sp>
        <p:nvSpPr>
          <p:cNvPr id="274" name="Google Shape;274;p35"/>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QnTools framework</a:t>
            </a:r>
            <a:endParaRPr/>
          </a:p>
        </p:txBody>
      </p:sp>
      <p:sp>
        <p:nvSpPr>
          <p:cNvPr id="275" name="Google Shape;27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6" name="Google Shape;276;p35"/>
          <p:cNvPicPr preferRelativeResize="0"/>
          <p:nvPr/>
        </p:nvPicPr>
        <p:blipFill>
          <a:blip r:embed="rId4">
            <a:alphaModFix/>
          </a:blip>
          <a:stretch>
            <a:fillRect/>
          </a:stretch>
        </p:blipFill>
        <p:spPr>
          <a:xfrm>
            <a:off x="-11" y="941525"/>
            <a:ext cx="6260236" cy="3122927"/>
          </a:xfrm>
          <a:prstGeom prst="rect">
            <a:avLst/>
          </a:prstGeom>
          <a:noFill/>
          <a:ln>
            <a:noFill/>
          </a:ln>
        </p:spPr>
      </p:pic>
      <p:pic>
        <p:nvPicPr>
          <p:cNvPr id="277" name="Google Shape;277;p35"/>
          <p:cNvPicPr preferRelativeResize="0"/>
          <p:nvPr/>
        </p:nvPicPr>
        <p:blipFill>
          <a:blip r:embed="rId5">
            <a:alphaModFix/>
          </a:blip>
          <a:stretch>
            <a:fillRect/>
          </a:stretch>
        </p:blipFill>
        <p:spPr>
          <a:xfrm>
            <a:off x="6119575" y="941525"/>
            <a:ext cx="2901570" cy="3122926"/>
          </a:xfrm>
          <a:prstGeom prst="rect">
            <a:avLst/>
          </a:prstGeom>
          <a:noFill/>
          <a:ln>
            <a:noFill/>
          </a:ln>
        </p:spPr>
      </p:pic>
      <p:pic>
        <p:nvPicPr>
          <p:cNvPr id="278" name="Google Shape;278;p35"/>
          <p:cNvPicPr preferRelativeResize="0"/>
          <p:nvPr/>
        </p:nvPicPr>
        <p:blipFill>
          <a:blip r:embed="rId6">
            <a:alphaModFix/>
          </a:blip>
          <a:stretch>
            <a:fillRect/>
          </a:stretch>
        </p:blipFill>
        <p:spPr>
          <a:xfrm>
            <a:off x="7284962" y="144425"/>
            <a:ext cx="924375" cy="797102"/>
          </a:xfrm>
          <a:prstGeom prst="rect">
            <a:avLst/>
          </a:prstGeom>
          <a:noFill/>
          <a:ln>
            <a:noFill/>
          </a:ln>
        </p:spPr>
      </p:pic>
      <p:sp>
        <p:nvSpPr>
          <p:cNvPr id="279" name="Google Shape;279;p35"/>
          <p:cNvSpPr txBox="1"/>
          <p:nvPr/>
        </p:nvSpPr>
        <p:spPr>
          <a:xfrm>
            <a:off x="552150" y="3887475"/>
            <a:ext cx="79203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All the methods used for performance study were carried out using QnTools framework: </a:t>
            </a:r>
            <a:r>
              <a:rPr lang="en" u="sng">
                <a:solidFill>
                  <a:schemeClr val="hlink"/>
                </a:solidFill>
                <a:hlinkClick r:id="rId7"/>
              </a:rPr>
              <a:t>https://github.com/HeavyIonAnalysis/QnTools</a:t>
            </a:r>
            <a:r>
              <a:rPr lang="en"/>
              <a:t> (w</a:t>
            </a:r>
            <a:r>
              <a:rPr lang="en"/>
              <a:t>ell documented and well-tested)</a:t>
            </a:r>
            <a:endParaRPr/>
          </a:p>
          <a:p>
            <a:pPr indent="-317500" lvl="0" marL="457200" rtl="0" algn="l">
              <a:spcBef>
                <a:spcPts val="0"/>
              </a:spcBef>
              <a:spcAft>
                <a:spcPts val="0"/>
              </a:spcAft>
              <a:buSzPts val="1400"/>
              <a:buChar char="●"/>
            </a:pPr>
            <a:r>
              <a:rPr lang="en"/>
              <a:t>Methods for flow measurements in fixed-target experiments were </a:t>
            </a:r>
            <a:r>
              <a:rPr lang="en"/>
              <a:t>tested on experimental data from </a:t>
            </a:r>
            <a:r>
              <a:rPr lang="en"/>
              <a:t>NA61/SHINE, HADES and ALICE</a:t>
            </a:r>
            <a:endParaRPr/>
          </a:p>
          <a:p>
            <a:pPr indent="-317500" lvl="0" marL="457200" rtl="0" algn="l">
              <a:spcBef>
                <a:spcPts val="0"/>
              </a:spcBef>
              <a:spcAft>
                <a:spcPts val="0"/>
              </a:spcAft>
              <a:buSzPts val="1400"/>
              <a:buChar char="●"/>
            </a:pPr>
            <a:r>
              <a:rPr lang="en"/>
              <a:t>Tested and implemented in MPD root</a:t>
            </a:r>
            <a:endParaRPr/>
          </a:p>
        </p:txBody>
      </p:sp>
      <p:pic>
        <p:nvPicPr>
          <p:cNvPr id="280" name="Google Shape;280;p35"/>
          <p:cNvPicPr preferRelativeResize="0"/>
          <p:nvPr/>
        </p:nvPicPr>
        <p:blipFill>
          <a:blip r:embed="rId8">
            <a:alphaModFix/>
          </a:blip>
          <a:stretch>
            <a:fillRect/>
          </a:stretch>
        </p:blipFill>
        <p:spPr>
          <a:xfrm>
            <a:off x="4872225" y="87770"/>
            <a:ext cx="673626" cy="91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Azimuthal asymmetry of the BM@N acceptance</a:t>
            </a:r>
            <a:endParaRPr/>
          </a:p>
        </p:txBody>
      </p:sp>
      <p:sp>
        <p:nvSpPr>
          <p:cNvPr id="286" name="Google Shape;286;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8" name="Google Shape;288;p36"/>
          <p:cNvPicPr preferRelativeResize="0"/>
          <p:nvPr/>
        </p:nvPicPr>
        <p:blipFill rotWithShape="1">
          <a:blip r:embed="rId3">
            <a:alphaModFix/>
          </a:blip>
          <a:srcRect b="1718" l="0" r="0" t="1718"/>
          <a:stretch/>
        </p:blipFill>
        <p:spPr>
          <a:xfrm>
            <a:off x="553672" y="652125"/>
            <a:ext cx="2811556" cy="2119425"/>
          </a:xfrm>
          <a:prstGeom prst="rect">
            <a:avLst/>
          </a:prstGeom>
          <a:noFill/>
          <a:ln>
            <a:noFill/>
          </a:ln>
        </p:spPr>
      </p:pic>
      <p:sp>
        <p:nvSpPr>
          <p:cNvPr id="289" name="Google Shape;289;p36"/>
          <p:cNvSpPr txBox="1"/>
          <p:nvPr/>
        </p:nvSpPr>
        <p:spPr>
          <a:xfrm>
            <a:off x="730125" y="426200"/>
            <a:ext cx="2421600" cy="30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φ-η yield of protons</a:t>
            </a:r>
            <a:endParaRPr sz="1000"/>
          </a:p>
        </p:txBody>
      </p:sp>
      <p:grpSp>
        <p:nvGrpSpPr>
          <p:cNvPr id="290" name="Google Shape;290;p36"/>
          <p:cNvGrpSpPr/>
          <p:nvPr/>
        </p:nvGrpSpPr>
        <p:grpSpPr>
          <a:xfrm>
            <a:off x="65217" y="3013501"/>
            <a:ext cx="3702670" cy="2119430"/>
            <a:chOff x="5632328" y="998785"/>
            <a:chExt cx="3952466" cy="2262415"/>
          </a:xfrm>
        </p:grpSpPr>
        <p:pic>
          <p:nvPicPr>
            <p:cNvPr id="291" name="Google Shape;291;p36"/>
            <p:cNvPicPr preferRelativeResize="0"/>
            <p:nvPr/>
          </p:nvPicPr>
          <p:blipFill rotWithShape="1">
            <a:blip r:embed="rId4">
              <a:alphaModFix/>
            </a:blip>
            <a:srcRect b="0" l="6147" r="0" t="0"/>
            <a:stretch/>
          </p:blipFill>
          <p:spPr>
            <a:xfrm>
              <a:off x="5632328" y="998785"/>
              <a:ext cx="3952466" cy="2262415"/>
            </a:xfrm>
            <a:prstGeom prst="rect">
              <a:avLst/>
            </a:prstGeom>
            <a:noFill/>
            <a:ln>
              <a:noFill/>
            </a:ln>
          </p:spPr>
        </p:pic>
        <p:sp>
          <p:nvSpPr>
            <p:cNvPr id="292" name="Google Shape;292;p36"/>
            <p:cNvSpPr/>
            <p:nvPr/>
          </p:nvSpPr>
          <p:spPr>
            <a:xfrm>
              <a:off x="5721561" y="1961891"/>
              <a:ext cx="1404300" cy="32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2. Twist</a:t>
              </a:r>
              <a:endParaRPr sz="1000"/>
            </a:p>
          </p:txBody>
        </p:sp>
      </p:grpSp>
      <p:sp>
        <p:nvSpPr>
          <p:cNvPr id="293" name="Google Shape;293;p36"/>
          <p:cNvSpPr txBox="1"/>
          <p:nvPr/>
        </p:nvSpPr>
        <p:spPr>
          <a:xfrm>
            <a:off x="-278125" y="2626484"/>
            <a:ext cx="4270500" cy="62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Required corrections to reduce effects</a:t>
            </a:r>
            <a:br>
              <a:rPr lang="en" sz="1000"/>
            </a:br>
            <a:r>
              <a:rPr lang="en" sz="1000"/>
              <a:t>of non-uniform azimuthal acceptance</a:t>
            </a:r>
            <a:endParaRPr sz="1000"/>
          </a:p>
        </p:txBody>
      </p:sp>
      <p:pic>
        <p:nvPicPr>
          <p:cNvPr id="294" name="Google Shape;294;p36"/>
          <p:cNvPicPr preferRelativeResize="0"/>
          <p:nvPr/>
        </p:nvPicPr>
        <p:blipFill rotWithShape="1">
          <a:blip r:embed="rId5">
            <a:alphaModFix/>
          </a:blip>
          <a:srcRect b="0" l="0" r="0" t="0"/>
          <a:stretch/>
        </p:blipFill>
        <p:spPr>
          <a:xfrm>
            <a:off x="4780625" y="804525"/>
            <a:ext cx="3413967" cy="3674476"/>
          </a:xfrm>
          <a:prstGeom prst="rect">
            <a:avLst/>
          </a:prstGeom>
          <a:noFill/>
          <a:ln>
            <a:noFill/>
          </a:ln>
        </p:spPr>
      </p:pic>
      <p:sp>
        <p:nvSpPr>
          <p:cNvPr id="295" name="Google Shape;295;p36"/>
          <p:cNvSpPr txBox="1"/>
          <p:nvPr/>
        </p:nvSpPr>
        <p:spPr>
          <a:xfrm>
            <a:off x="4939975" y="502399"/>
            <a:ext cx="3887100" cy="6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Corrections are based on method in:</a:t>
            </a:r>
            <a:br>
              <a:rPr lang="en" sz="1000">
                <a:solidFill>
                  <a:schemeClr val="dk1"/>
                </a:solidFill>
              </a:rPr>
            </a:br>
            <a:r>
              <a:rPr lang="en" sz="1000">
                <a:solidFill>
                  <a:schemeClr val="dk1"/>
                </a:solidFill>
              </a:rPr>
              <a:t>I. Selyuzhenkov and S. Voloshin PRC77, 034904 (2008)</a:t>
            </a:r>
            <a:endParaRPr sz="600"/>
          </a:p>
        </p:txBody>
      </p:sp>
      <p:sp>
        <p:nvSpPr>
          <p:cNvPr id="296" name="Google Shape;296;p36"/>
          <p:cNvSpPr txBox="1"/>
          <p:nvPr/>
        </p:nvSpPr>
        <p:spPr>
          <a:xfrm>
            <a:off x="4532075" y="4365025"/>
            <a:ext cx="4156800" cy="831300"/>
          </a:xfrm>
          <a:prstGeom prst="rect">
            <a:avLst/>
          </a:prstGeom>
          <a:noFill/>
          <a:ln>
            <a:noFill/>
          </a:ln>
        </p:spPr>
        <p:txBody>
          <a:bodyPr anchorCtr="0" anchor="t" bIns="91425" lIns="91425" spcFirstLastPara="1" rIns="91425" wrap="square" tIns="91425">
            <a:spAutoFit/>
          </a:bodyPr>
          <a:lstStyle/>
          <a:p>
            <a:pPr indent="-317500" lvl="0" marL="457200" rtl="0" algn="ctr">
              <a:spcBef>
                <a:spcPts val="0"/>
              </a:spcBef>
              <a:spcAft>
                <a:spcPts val="0"/>
              </a:spcAft>
              <a:buSzPts val="1400"/>
              <a:buChar char="●"/>
            </a:pPr>
            <a:r>
              <a:rPr lang="en"/>
              <a:t>Better agreement after rescaling for YY</a:t>
            </a:r>
            <a:endParaRPr/>
          </a:p>
          <a:p>
            <a:pPr indent="-317500" lvl="0" marL="457200" rtl="0" algn="ctr">
              <a:spcBef>
                <a:spcPts val="0"/>
              </a:spcBef>
              <a:spcAft>
                <a:spcPts val="0"/>
              </a:spcAft>
              <a:buSzPts val="1400"/>
              <a:buChar char="●"/>
            </a:pPr>
            <a:r>
              <a:rPr lang="en"/>
              <a:t>XX component has too large bias (due to magnetic field)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2" name="Google Shape;302;p37"/>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SP</a:t>
            </a:r>
            <a:r>
              <a:rPr lang="en"/>
              <a:t> R1: DCMQGCM-SMM </a:t>
            </a:r>
            <a:r>
              <a:rPr lang="en"/>
              <a:t>Xe</a:t>
            </a:r>
            <a:r>
              <a:rPr lang="en"/>
              <a:t>+Cs@4A GeV</a:t>
            </a:r>
            <a:endParaRPr/>
          </a:p>
        </p:txBody>
      </p:sp>
      <p:pic>
        <p:nvPicPr>
          <p:cNvPr id="303" name="Google Shape;303;p37"/>
          <p:cNvPicPr preferRelativeResize="0"/>
          <p:nvPr/>
        </p:nvPicPr>
        <p:blipFill rotWithShape="1">
          <a:blip r:embed="rId3">
            <a:alphaModFix/>
          </a:blip>
          <a:srcRect b="0" l="0" r="0" t="0"/>
          <a:stretch/>
        </p:blipFill>
        <p:spPr>
          <a:xfrm>
            <a:off x="155349" y="1116400"/>
            <a:ext cx="8833300" cy="3623025"/>
          </a:xfrm>
          <a:prstGeom prst="rect">
            <a:avLst/>
          </a:prstGeom>
          <a:noFill/>
          <a:ln>
            <a:noFill/>
          </a:ln>
        </p:spPr>
      </p:pic>
      <p:grpSp>
        <p:nvGrpSpPr>
          <p:cNvPr id="304" name="Google Shape;304;p37"/>
          <p:cNvGrpSpPr/>
          <p:nvPr/>
        </p:nvGrpSpPr>
        <p:grpSpPr>
          <a:xfrm>
            <a:off x="7070828" y="64056"/>
            <a:ext cx="1482134" cy="835675"/>
            <a:chOff x="506500" y="732460"/>
            <a:chExt cx="3165600" cy="1818265"/>
          </a:xfrm>
        </p:grpSpPr>
        <p:grpSp>
          <p:nvGrpSpPr>
            <p:cNvPr id="305" name="Google Shape;305;p37"/>
            <p:cNvGrpSpPr/>
            <p:nvPr/>
          </p:nvGrpSpPr>
          <p:grpSpPr>
            <a:xfrm>
              <a:off x="506500" y="759725"/>
              <a:ext cx="3165600" cy="1791000"/>
              <a:chOff x="506500" y="1597925"/>
              <a:chExt cx="3165600" cy="1791000"/>
            </a:xfrm>
          </p:grpSpPr>
          <p:grpSp>
            <p:nvGrpSpPr>
              <p:cNvPr id="306" name="Google Shape;306;p37"/>
              <p:cNvGrpSpPr/>
              <p:nvPr/>
            </p:nvGrpSpPr>
            <p:grpSpPr>
              <a:xfrm>
                <a:off x="506500" y="1597925"/>
                <a:ext cx="3165600" cy="1791000"/>
                <a:chOff x="506500" y="1597925"/>
                <a:chExt cx="3165600" cy="1791000"/>
              </a:xfrm>
            </p:grpSpPr>
            <p:sp>
              <p:nvSpPr>
                <p:cNvPr id="307" name="Google Shape;307;p37"/>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 name="Google Shape;309;p37"/>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37"/>
            <p:cNvSpPr txBox="1"/>
            <p:nvPr/>
          </p:nvSpPr>
          <p:spPr>
            <a:xfrm>
              <a:off x="1580270" y="1155695"/>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F1</a:t>
              </a:r>
              <a:endParaRPr b="1" sz="600"/>
            </a:p>
          </p:txBody>
        </p:sp>
        <p:sp>
          <p:nvSpPr>
            <p:cNvPr id="313" name="Google Shape;313;p37"/>
            <p:cNvSpPr txBox="1"/>
            <p:nvPr/>
          </p:nvSpPr>
          <p:spPr>
            <a:xfrm>
              <a:off x="1254205" y="893426"/>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F2</a:t>
              </a:r>
              <a:endParaRPr b="1" sz="600"/>
            </a:p>
          </p:txBody>
        </p:sp>
        <p:sp>
          <p:nvSpPr>
            <p:cNvPr id="314" name="Google Shape;314;p37"/>
            <p:cNvSpPr txBox="1"/>
            <p:nvPr/>
          </p:nvSpPr>
          <p:spPr>
            <a:xfrm>
              <a:off x="883159" y="732460"/>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F3</a:t>
              </a:r>
              <a:endParaRPr b="1" sz="600"/>
            </a:p>
          </p:txBody>
        </p:sp>
      </p:grpSp>
      <p:sp>
        <p:nvSpPr>
          <p:cNvPr id="315" name="Google Shape;315;p37"/>
          <p:cNvSpPr txBox="1"/>
          <p:nvPr/>
        </p:nvSpPr>
        <p:spPr>
          <a:xfrm>
            <a:off x="723250" y="4683125"/>
            <a:ext cx="82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Using the additional sub-events from tracking provides a robust combination to calculate resolution</a:t>
            </a:r>
            <a:endParaRPr/>
          </a:p>
        </p:txBody>
      </p:sp>
      <p:sp>
        <p:nvSpPr>
          <p:cNvPr id="316" name="Google Shape;316;p37"/>
          <p:cNvSpPr txBox="1"/>
          <p:nvPr/>
        </p:nvSpPr>
        <p:spPr>
          <a:xfrm>
            <a:off x="612675" y="447075"/>
            <a:ext cx="596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SP gives unbiased estimation of v</a:t>
            </a:r>
            <a:r>
              <a:rPr baseline="-25000" lang="en"/>
              <a:t>n</a:t>
            </a:r>
            <a:r>
              <a:rPr lang="en"/>
              <a:t> (root-mean-square)</a:t>
            </a:r>
            <a:endParaRPr/>
          </a:p>
          <a:p>
            <a:pPr indent="0" lvl="0" marL="0" rtl="0" algn="l">
              <a:spcBef>
                <a:spcPts val="0"/>
              </a:spcBef>
              <a:spcAft>
                <a:spcPts val="0"/>
              </a:spcAft>
              <a:buNone/>
            </a:pPr>
            <a:r>
              <a:rPr lang="en"/>
              <a:t>EP gives biased estimation (somewhere between mean and RMS)</a:t>
            </a:r>
            <a:endParaRPr/>
          </a:p>
        </p:txBody>
      </p:sp>
      <p:sp>
        <p:nvSpPr>
          <p:cNvPr id="317" name="Google Shape;317;p37"/>
          <p:cNvSpPr txBox="1"/>
          <p:nvPr/>
        </p:nvSpPr>
        <p:spPr>
          <a:xfrm>
            <a:off x="6388400" y="3396725"/>
            <a:ext cx="5276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Using random-sub method </a:t>
            </a:r>
            <a:br>
              <a:rPr lang="en"/>
            </a:br>
            <a:r>
              <a:rPr lang="en"/>
              <a:t>we integrate non-flow </a:t>
            </a:r>
            <a:endParaRPr/>
          </a:p>
          <a:p>
            <a:pPr indent="0" lvl="0" marL="0" rtl="0" algn="l">
              <a:spcBef>
                <a:spcPts val="0"/>
              </a:spcBef>
              <a:spcAft>
                <a:spcPts val="0"/>
              </a:spcAft>
              <a:buNone/>
            </a:pPr>
            <a:r>
              <a:rPr lang="en"/>
              <a:t>to our results</a:t>
            </a:r>
            <a:endParaRPr/>
          </a:p>
        </p:txBody>
      </p:sp>
      <p:cxnSp>
        <p:nvCxnSpPr>
          <p:cNvPr id="318" name="Google Shape;318;p37"/>
          <p:cNvCxnSpPr>
            <a:stCxn id="317" idx="1"/>
          </p:cNvCxnSpPr>
          <p:nvPr/>
        </p:nvCxnSpPr>
        <p:spPr>
          <a:xfrm rot="10800000">
            <a:off x="5079200" y="2713775"/>
            <a:ext cx="1309200" cy="1098600"/>
          </a:xfrm>
          <a:prstGeom prst="straightConnector1">
            <a:avLst/>
          </a:prstGeom>
          <a:noFill/>
          <a:ln cap="flat" cmpd="sng" w="9525">
            <a:solidFill>
              <a:schemeClr val="dk2"/>
            </a:solidFill>
            <a:prstDash val="solid"/>
            <a:round/>
            <a:headEnd len="med" w="med" type="none"/>
            <a:tailEnd len="med" w="med" type="triangle"/>
          </a:ln>
        </p:spPr>
      </p:cxnSp>
      <p:sp>
        <p:nvSpPr>
          <p:cNvPr id="319" name="Google Shape;319;p37"/>
          <p:cNvSpPr txBox="1"/>
          <p:nvPr/>
        </p:nvSpPr>
        <p:spPr>
          <a:xfrm>
            <a:off x="1047325" y="2467225"/>
            <a:ext cx="12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EP R</a:t>
            </a:r>
            <a:r>
              <a:rPr baseline="-25000" lang="en"/>
              <a:t>1</a:t>
            </a:r>
            <a:r>
              <a:rPr lang="en"/>
              <a:t> ~ 30%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5" name="Google Shape;325;p38"/>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 </a:t>
            </a:r>
            <a:endParaRPr/>
          </a:p>
        </p:txBody>
      </p:sp>
      <p:pic>
        <p:nvPicPr>
          <p:cNvPr id="326" name="Google Shape;326;p38"/>
          <p:cNvPicPr preferRelativeResize="0"/>
          <p:nvPr/>
        </p:nvPicPr>
        <p:blipFill rotWithShape="1">
          <a:blip r:embed="rId3">
            <a:alphaModFix/>
          </a:blip>
          <a:srcRect b="0" l="0" r="0" t="0"/>
          <a:stretch/>
        </p:blipFill>
        <p:spPr>
          <a:xfrm>
            <a:off x="155349" y="859225"/>
            <a:ext cx="8833300" cy="3623025"/>
          </a:xfrm>
          <a:prstGeom prst="rect">
            <a:avLst/>
          </a:prstGeom>
          <a:noFill/>
          <a:ln>
            <a:noFill/>
          </a:ln>
        </p:spPr>
      </p:pic>
      <p:grpSp>
        <p:nvGrpSpPr>
          <p:cNvPr id="327" name="Google Shape;327;p38"/>
          <p:cNvGrpSpPr/>
          <p:nvPr/>
        </p:nvGrpSpPr>
        <p:grpSpPr>
          <a:xfrm>
            <a:off x="7070828" y="64056"/>
            <a:ext cx="1482134" cy="835675"/>
            <a:chOff x="506500" y="732460"/>
            <a:chExt cx="3165600" cy="1818265"/>
          </a:xfrm>
        </p:grpSpPr>
        <p:grpSp>
          <p:nvGrpSpPr>
            <p:cNvPr id="328" name="Google Shape;328;p38"/>
            <p:cNvGrpSpPr/>
            <p:nvPr/>
          </p:nvGrpSpPr>
          <p:grpSpPr>
            <a:xfrm>
              <a:off x="506500" y="759725"/>
              <a:ext cx="3165600" cy="1791000"/>
              <a:chOff x="506500" y="1597925"/>
              <a:chExt cx="3165600" cy="1791000"/>
            </a:xfrm>
          </p:grpSpPr>
          <p:grpSp>
            <p:nvGrpSpPr>
              <p:cNvPr id="329" name="Google Shape;329;p38"/>
              <p:cNvGrpSpPr/>
              <p:nvPr/>
            </p:nvGrpSpPr>
            <p:grpSpPr>
              <a:xfrm>
                <a:off x="506500" y="1597925"/>
                <a:ext cx="3165600" cy="1791000"/>
                <a:chOff x="506500" y="1597925"/>
                <a:chExt cx="3165600" cy="1791000"/>
              </a:xfrm>
            </p:grpSpPr>
            <p:sp>
              <p:nvSpPr>
                <p:cNvPr id="330" name="Google Shape;330;p38"/>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38"/>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8"/>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 name="Google Shape;335;p38"/>
            <p:cNvSpPr txBox="1"/>
            <p:nvPr/>
          </p:nvSpPr>
          <p:spPr>
            <a:xfrm>
              <a:off x="1580270" y="1155695"/>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F1</a:t>
              </a:r>
              <a:endParaRPr b="1" sz="600"/>
            </a:p>
          </p:txBody>
        </p:sp>
        <p:sp>
          <p:nvSpPr>
            <p:cNvPr id="336" name="Google Shape;336;p38"/>
            <p:cNvSpPr txBox="1"/>
            <p:nvPr/>
          </p:nvSpPr>
          <p:spPr>
            <a:xfrm>
              <a:off x="1254205" y="893426"/>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F2</a:t>
              </a:r>
              <a:endParaRPr b="1" sz="600"/>
            </a:p>
          </p:txBody>
        </p:sp>
        <p:sp>
          <p:nvSpPr>
            <p:cNvPr id="337" name="Google Shape;337;p38"/>
            <p:cNvSpPr txBox="1"/>
            <p:nvPr/>
          </p:nvSpPr>
          <p:spPr>
            <a:xfrm>
              <a:off x="883159" y="732460"/>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F3</a:t>
              </a:r>
              <a:endParaRPr b="1" sz="600"/>
            </a:p>
          </p:txBody>
        </p:sp>
      </p:grpSp>
      <p:sp>
        <p:nvSpPr>
          <p:cNvPr id="338" name="Google Shape;338;p38"/>
          <p:cNvSpPr txBox="1"/>
          <p:nvPr/>
        </p:nvSpPr>
        <p:spPr>
          <a:xfrm>
            <a:off x="723250" y="4454525"/>
            <a:ext cx="82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Resolution is lower for higher energies due to lower v</a:t>
            </a:r>
            <a:r>
              <a:rPr baseline="-25000" lang="en"/>
              <a:t>1</a:t>
            </a:r>
            <a:endParaRPr baseline="-25000"/>
          </a:p>
        </p:txBody>
      </p:sp>
      <p:sp>
        <p:nvSpPr>
          <p:cNvPr id="339" name="Google Shape;339;p38"/>
          <p:cNvSpPr txBox="1"/>
          <p:nvPr/>
        </p:nvSpPr>
        <p:spPr>
          <a:xfrm>
            <a:off x="1047325" y="2924425"/>
            <a:ext cx="12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EP R</a:t>
            </a:r>
            <a:r>
              <a:rPr baseline="-25000" lang="en"/>
              <a:t>1</a:t>
            </a:r>
            <a:r>
              <a:rPr lang="en"/>
              <a:t> ~ 30%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39"/>
          <p:cNvPicPr preferRelativeResize="0"/>
          <p:nvPr/>
        </p:nvPicPr>
        <p:blipFill rotWithShape="1">
          <a:blip r:embed="rId3">
            <a:alphaModFix/>
          </a:blip>
          <a:srcRect b="0" l="0" r="0" t="0"/>
          <a:stretch/>
        </p:blipFill>
        <p:spPr>
          <a:xfrm>
            <a:off x="-2" y="546801"/>
            <a:ext cx="3433979" cy="3695999"/>
          </a:xfrm>
          <a:prstGeom prst="rect">
            <a:avLst/>
          </a:prstGeom>
          <a:noFill/>
          <a:ln>
            <a:noFill/>
          </a:ln>
        </p:spPr>
      </p:pic>
      <p:pic>
        <p:nvPicPr>
          <p:cNvPr id="345" name="Google Shape;345;p39"/>
          <p:cNvPicPr preferRelativeResize="0"/>
          <p:nvPr/>
        </p:nvPicPr>
        <p:blipFill rotWithShape="1">
          <a:blip r:embed="rId4">
            <a:alphaModFix/>
          </a:blip>
          <a:srcRect b="0" l="0" r="0" t="0"/>
          <a:stretch/>
        </p:blipFill>
        <p:spPr>
          <a:xfrm>
            <a:off x="3320323" y="546801"/>
            <a:ext cx="3433979" cy="3695999"/>
          </a:xfrm>
          <a:prstGeom prst="rect">
            <a:avLst/>
          </a:prstGeom>
          <a:noFill/>
          <a:ln>
            <a:noFill/>
          </a:ln>
        </p:spPr>
      </p:pic>
      <p:sp>
        <p:nvSpPr>
          <p:cNvPr id="346" name="Google Shape;34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7" name="Google Shape;347;p39"/>
          <p:cNvSpPr txBox="1"/>
          <p:nvPr/>
        </p:nvSpPr>
        <p:spPr>
          <a:xfrm>
            <a:off x="1935075" y="4659925"/>
            <a:ext cx="587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aseline="-25000"/>
          </a:p>
        </p:txBody>
      </p:sp>
      <p:sp>
        <p:nvSpPr>
          <p:cNvPr id="348" name="Google Shape;348;p39"/>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Directed and elliptic flow in Xe+Cs (JAM)</a:t>
            </a:r>
            <a:endParaRPr/>
          </a:p>
        </p:txBody>
      </p:sp>
      <p:sp>
        <p:nvSpPr>
          <p:cNvPr id="349" name="Google Shape;349;p39"/>
          <p:cNvSpPr txBox="1"/>
          <p:nvPr/>
        </p:nvSpPr>
        <p:spPr>
          <a:xfrm>
            <a:off x="174950" y="4053650"/>
            <a:ext cx="66783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Good agreement between reconstructed and pure model data for all three energies</a:t>
            </a:r>
            <a:endParaRPr/>
          </a:p>
          <a:p>
            <a:pPr indent="-317500" lvl="0" marL="457200" rtl="0" algn="l">
              <a:spcBef>
                <a:spcPts val="0"/>
              </a:spcBef>
              <a:spcAft>
                <a:spcPts val="0"/>
              </a:spcAft>
              <a:buSzPts val="1400"/>
              <a:buChar char="●"/>
            </a:pPr>
            <a:r>
              <a:rPr lang="en"/>
              <a:t>The results were shown on AYSS2022, ICPPA2022 and NICA2022 (proceedings are in publication)</a:t>
            </a:r>
            <a:endParaRPr/>
          </a:p>
        </p:txBody>
      </p:sp>
      <p:sp>
        <p:nvSpPr>
          <p:cNvPr id="350" name="Google Shape;350;p39"/>
          <p:cNvSpPr txBox="1"/>
          <p:nvPr/>
        </p:nvSpPr>
        <p:spPr>
          <a:xfrm>
            <a:off x="6601900" y="976950"/>
            <a:ext cx="24147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Optimization of TOF acceptance is required to perform identified hadron </a:t>
            </a:r>
            <a:r>
              <a:rPr lang="en"/>
              <a:t>flow measurements</a:t>
            </a:r>
            <a:endParaRPr/>
          </a:p>
          <a:p>
            <a:pPr indent="-317500" lvl="0" marL="457200" rtl="0" algn="l">
              <a:spcBef>
                <a:spcPts val="0"/>
              </a:spcBef>
              <a:spcAft>
                <a:spcPts val="0"/>
              </a:spcAft>
              <a:buSzPts val="1400"/>
              <a:buChar char="●"/>
            </a:pPr>
            <a:r>
              <a:rPr lang="en"/>
              <a:t>Azimuthal non-uniformity of detector needs to be investigated to use XX component of correlation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0"/>
          <p:cNvPicPr preferRelativeResize="0"/>
          <p:nvPr/>
        </p:nvPicPr>
        <p:blipFill>
          <a:blip r:embed="rId3">
            <a:alphaModFix/>
          </a:blip>
          <a:stretch>
            <a:fillRect/>
          </a:stretch>
        </p:blipFill>
        <p:spPr>
          <a:xfrm>
            <a:off x="567125" y="541075"/>
            <a:ext cx="3493750" cy="2738575"/>
          </a:xfrm>
          <a:prstGeom prst="rect">
            <a:avLst/>
          </a:prstGeom>
          <a:noFill/>
          <a:ln>
            <a:noFill/>
          </a:ln>
        </p:spPr>
      </p:pic>
      <p:sp>
        <p:nvSpPr>
          <p:cNvPr id="356" name="Google Shape;356;p40"/>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to study the flow of Λ</a:t>
            </a:r>
            <a:endParaRPr/>
          </a:p>
        </p:txBody>
      </p:sp>
      <p:sp>
        <p:nvSpPr>
          <p:cNvPr id="357" name="Google Shape;357;p40"/>
          <p:cNvSpPr txBox="1"/>
          <p:nvPr>
            <p:ph idx="1" type="body"/>
          </p:nvPr>
        </p:nvSpPr>
        <p:spPr>
          <a:xfrm>
            <a:off x="311700" y="3279650"/>
            <a:ext cx="5548800" cy="1670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Flow of Λ-hyperons is a sensitive probe of the hyperon-nuclei interactions</a:t>
            </a:r>
            <a:endParaRPr/>
          </a:p>
          <a:p>
            <a:pPr indent="-342900" lvl="0" marL="457200" rtl="0" algn="l">
              <a:spcBef>
                <a:spcPts val="0"/>
              </a:spcBef>
              <a:spcAft>
                <a:spcPts val="0"/>
              </a:spcAft>
              <a:buSzPts val="1800"/>
              <a:buChar char="●"/>
            </a:pPr>
            <a:r>
              <a:rPr lang="en"/>
              <a:t>Flow of Λ-hyperons is sensitive to the EOS of dense matter </a:t>
            </a:r>
            <a:endParaRPr/>
          </a:p>
        </p:txBody>
      </p:sp>
      <p:sp>
        <p:nvSpPr>
          <p:cNvPr id="358" name="Google Shape;35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9" name="Google Shape;359;p40"/>
          <p:cNvPicPr preferRelativeResize="0"/>
          <p:nvPr/>
        </p:nvPicPr>
        <p:blipFill>
          <a:blip r:embed="rId4">
            <a:alphaModFix/>
          </a:blip>
          <a:stretch>
            <a:fillRect/>
          </a:stretch>
        </p:blipFill>
        <p:spPr>
          <a:xfrm>
            <a:off x="5707910" y="0"/>
            <a:ext cx="2856031" cy="5143500"/>
          </a:xfrm>
          <a:prstGeom prst="rect">
            <a:avLst/>
          </a:prstGeom>
          <a:noFill/>
          <a:ln>
            <a:noFill/>
          </a:ln>
        </p:spPr>
      </p:pic>
      <p:sp>
        <p:nvSpPr>
          <p:cNvPr id="360" name="Google Shape;360;p40"/>
          <p:cNvSpPr txBox="1"/>
          <p:nvPr/>
        </p:nvSpPr>
        <p:spPr>
          <a:xfrm rot="5400000">
            <a:off x="2644500" y="1368525"/>
            <a:ext cx="3000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900">
                <a:solidFill>
                  <a:schemeClr val="dk1"/>
                </a:solidFill>
                <a:highlight>
                  <a:srgbClr val="FFFFFF"/>
                </a:highlight>
              </a:rPr>
              <a:t>Nuclear Physics A</a:t>
            </a:r>
            <a:endParaRPr sz="900">
              <a:solidFill>
                <a:schemeClr val="dk1"/>
              </a:solidFill>
              <a:highlight>
                <a:srgbClr val="FFFFFF"/>
              </a:highlight>
            </a:endParaRPr>
          </a:p>
          <a:p>
            <a:pPr indent="0" lvl="0" marL="0" rtl="0" algn="ctr">
              <a:spcBef>
                <a:spcPts val="0"/>
              </a:spcBef>
              <a:spcAft>
                <a:spcPts val="0"/>
              </a:spcAft>
              <a:buClr>
                <a:schemeClr val="dk1"/>
              </a:buClr>
              <a:buSzPts val="1100"/>
              <a:buFont typeface="Arial"/>
              <a:buNone/>
            </a:pPr>
            <a:r>
              <a:rPr lang="en" sz="900">
                <a:solidFill>
                  <a:schemeClr val="dk1"/>
                </a:solidFill>
                <a:highlight>
                  <a:srgbClr val="FFFFFF"/>
                </a:highlight>
              </a:rPr>
              <a:t>Volume 967, November 2017, Pages 808-811</a:t>
            </a:r>
            <a:endParaRPr sz="900">
              <a:solidFill>
                <a:schemeClr val="dk1"/>
              </a:solidFill>
              <a:highlight>
                <a:srgbClr val="FFFFFF"/>
              </a:highlight>
            </a:endParaRPr>
          </a:p>
          <a:p>
            <a:pPr indent="0" lvl="0" marL="0" rtl="0" algn="ctr">
              <a:spcBef>
                <a:spcPts val="0"/>
              </a:spcBef>
              <a:spcAft>
                <a:spcPts val="0"/>
              </a:spcAft>
              <a:buNone/>
            </a:pPr>
            <a:r>
              <a:t/>
            </a:r>
            <a:endParaRPr sz="900">
              <a:solidFill>
                <a:schemeClr val="dk1"/>
              </a:solidFill>
              <a:highlight>
                <a:srgbClr val="FFFFFF"/>
              </a:highlight>
            </a:endParaRPr>
          </a:p>
        </p:txBody>
      </p:sp>
      <p:sp>
        <p:nvSpPr>
          <p:cNvPr id="361" name="Google Shape;361;p40"/>
          <p:cNvSpPr txBox="1"/>
          <p:nvPr/>
        </p:nvSpPr>
        <p:spPr>
          <a:xfrm rot="5400000">
            <a:off x="7273050" y="213240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EPJ Web of Conferences 276, 01021 (2023)</a:t>
            </a:r>
            <a:endParaRPr sz="1000"/>
          </a:p>
        </p:txBody>
      </p:sp>
      <p:sp>
        <p:nvSpPr>
          <p:cNvPr id="362" name="Google Shape;362;p40"/>
          <p:cNvSpPr/>
          <p:nvPr/>
        </p:nvSpPr>
        <p:spPr>
          <a:xfrm>
            <a:off x="1162250" y="541075"/>
            <a:ext cx="600300" cy="2627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0"/>
          <p:cNvSpPr txBox="1"/>
          <p:nvPr/>
        </p:nvSpPr>
        <p:spPr>
          <a:xfrm>
            <a:off x="400696" y="28049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BM@N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Lambda </a:t>
            </a:r>
            <a:r>
              <a:rPr lang="en"/>
              <a:t>candidates reconstruction</a:t>
            </a:r>
            <a:endParaRPr/>
          </a:p>
        </p:txBody>
      </p:sp>
      <p:sp>
        <p:nvSpPr>
          <p:cNvPr id="369" name="Google Shape;369;p41"/>
          <p:cNvSpPr txBox="1"/>
          <p:nvPr>
            <p:ph idx="1" type="body"/>
          </p:nvPr>
        </p:nvSpPr>
        <p:spPr>
          <a:xfrm>
            <a:off x="4264150" y="560525"/>
            <a:ext cx="4568100" cy="4210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DCMQGSM-SMM Xe+Cs@3.0AGeV</a:t>
            </a:r>
            <a:endParaRPr/>
          </a:p>
          <a:p>
            <a:pPr indent="-342900" lvl="0" marL="457200" rtl="0" algn="l">
              <a:spcBef>
                <a:spcPts val="0"/>
              </a:spcBef>
              <a:spcAft>
                <a:spcPts val="0"/>
              </a:spcAft>
              <a:buSzPts val="1800"/>
              <a:buChar char="●"/>
            </a:pPr>
            <a:r>
              <a:rPr lang="en"/>
              <a:t>KFParticle framework: well tested and well documented. Used in:</a:t>
            </a:r>
            <a:endParaRPr/>
          </a:p>
          <a:p>
            <a:pPr indent="0" lvl="0" marL="914400" rtl="0" algn="l">
              <a:spcBef>
                <a:spcPts val="1200"/>
              </a:spcBef>
              <a:spcAft>
                <a:spcPts val="0"/>
              </a:spcAft>
              <a:buNone/>
            </a:pPr>
            <a:r>
              <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Link</a:t>
            </a:r>
            <a:r>
              <a:rPr lang="en"/>
              <a:t> to the framework:</a:t>
            </a:r>
            <a:br>
              <a:rPr lang="en"/>
            </a:br>
            <a:r>
              <a:rPr lang="en" u="sng">
                <a:solidFill>
                  <a:schemeClr val="hlink"/>
                </a:solidFill>
                <a:hlinkClick r:id="rId3"/>
              </a:rPr>
              <a:t>https://github.com/HeavyIonAnalysis/PFSimple</a:t>
            </a:r>
            <a:endParaRPr/>
          </a:p>
          <a:p>
            <a:pPr indent="-342900" lvl="0" marL="457200" rtl="0" algn="l">
              <a:spcBef>
                <a:spcPts val="0"/>
              </a:spcBef>
              <a:spcAft>
                <a:spcPts val="0"/>
              </a:spcAft>
              <a:buSzPts val="1800"/>
              <a:buChar char="●"/>
            </a:pPr>
            <a:r>
              <a:rPr lang="en"/>
              <a:t>Link to the interface for BM@N data:</a:t>
            </a:r>
            <a:br>
              <a:rPr lang="en"/>
            </a:br>
            <a:r>
              <a:rPr lang="en"/>
              <a:t>https://github.com/mam-mih-val/bmn_particle_finder</a:t>
            </a:r>
            <a:endParaRPr/>
          </a:p>
        </p:txBody>
      </p:sp>
      <p:sp>
        <p:nvSpPr>
          <p:cNvPr id="370" name="Google Shape;370;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1" name="Google Shape;371;p41"/>
          <p:cNvPicPr preferRelativeResize="0"/>
          <p:nvPr/>
        </p:nvPicPr>
        <p:blipFill>
          <a:blip r:embed="rId4">
            <a:alphaModFix/>
          </a:blip>
          <a:stretch>
            <a:fillRect/>
          </a:stretch>
        </p:blipFill>
        <p:spPr>
          <a:xfrm>
            <a:off x="311700" y="736362"/>
            <a:ext cx="3835701" cy="3670774"/>
          </a:xfrm>
          <a:prstGeom prst="rect">
            <a:avLst/>
          </a:prstGeom>
          <a:noFill/>
          <a:ln>
            <a:noFill/>
          </a:ln>
        </p:spPr>
      </p:pic>
      <p:pic>
        <p:nvPicPr>
          <p:cNvPr id="372" name="Google Shape;372;p41"/>
          <p:cNvPicPr preferRelativeResize="0"/>
          <p:nvPr/>
        </p:nvPicPr>
        <p:blipFill>
          <a:blip r:embed="rId5">
            <a:alphaModFix/>
          </a:blip>
          <a:stretch>
            <a:fillRect/>
          </a:stretch>
        </p:blipFill>
        <p:spPr>
          <a:xfrm>
            <a:off x="5115025" y="1535775"/>
            <a:ext cx="1487129" cy="1147100"/>
          </a:xfrm>
          <a:prstGeom prst="rect">
            <a:avLst/>
          </a:prstGeom>
          <a:noFill/>
          <a:ln>
            <a:noFill/>
          </a:ln>
        </p:spPr>
      </p:pic>
      <p:pic>
        <p:nvPicPr>
          <p:cNvPr id="373" name="Google Shape;373;p41"/>
          <p:cNvPicPr preferRelativeResize="0"/>
          <p:nvPr/>
        </p:nvPicPr>
        <p:blipFill>
          <a:blip r:embed="rId6">
            <a:alphaModFix/>
          </a:blip>
          <a:stretch>
            <a:fillRect/>
          </a:stretch>
        </p:blipFill>
        <p:spPr>
          <a:xfrm>
            <a:off x="7418411" y="1606207"/>
            <a:ext cx="744614" cy="10062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42"/>
          <p:cNvPicPr preferRelativeResize="0"/>
          <p:nvPr/>
        </p:nvPicPr>
        <p:blipFill>
          <a:blip r:embed="rId3">
            <a:alphaModFix/>
          </a:blip>
          <a:stretch>
            <a:fillRect/>
          </a:stretch>
        </p:blipFill>
        <p:spPr>
          <a:xfrm>
            <a:off x="152400" y="331925"/>
            <a:ext cx="4665373" cy="3343126"/>
          </a:xfrm>
          <a:prstGeom prst="rect">
            <a:avLst/>
          </a:prstGeom>
          <a:noFill/>
          <a:ln>
            <a:noFill/>
          </a:ln>
        </p:spPr>
      </p:pic>
      <p:sp>
        <p:nvSpPr>
          <p:cNvPr id="379" name="Google Shape;379;p42"/>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Lambda candidates selection criteria optimization</a:t>
            </a:r>
            <a:endParaRPr/>
          </a:p>
        </p:txBody>
      </p:sp>
      <p:sp>
        <p:nvSpPr>
          <p:cNvPr id="380" name="Google Shape;380;p42"/>
          <p:cNvSpPr txBox="1"/>
          <p:nvPr>
            <p:ph idx="1" type="body"/>
          </p:nvPr>
        </p:nvSpPr>
        <p:spPr>
          <a:xfrm>
            <a:off x="5544025" y="560525"/>
            <a:ext cx="2983500" cy="2783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400"/>
              <a:t>Cuts:</a:t>
            </a:r>
            <a:endParaRPr sz="1400"/>
          </a:p>
          <a:p>
            <a:pPr indent="-317500" lvl="0" marL="457200" rtl="0" algn="l">
              <a:spcBef>
                <a:spcPts val="1200"/>
              </a:spcBef>
              <a:spcAft>
                <a:spcPts val="0"/>
              </a:spcAft>
              <a:buSzPts val="1400"/>
              <a:buChar char="●"/>
            </a:pPr>
            <a:r>
              <a:rPr lang="en" sz="1400"/>
              <a:t>Decay length L&gt;2.25</a:t>
            </a:r>
            <a:endParaRPr sz="1400"/>
          </a:p>
          <a:p>
            <a:pPr indent="-317500" lvl="0" marL="457200" rtl="0" algn="l">
              <a:spcBef>
                <a:spcPts val="0"/>
              </a:spcBef>
              <a:spcAft>
                <a:spcPts val="0"/>
              </a:spcAft>
              <a:buSzPts val="1400"/>
              <a:buChar char="●"/>
            </a:pPr>
            <a:r>
              <a:rPr lang="en" sz="1400"/>
              <a:t>Reverse relative error L/dL&gt;6.25</a:t>
            </a:r>
            <a:endParaRPr sz="1400"/>
          </a:p>
          <a:p>
            <a:pPr indent="-317500" lvl="0" marL="457200" rtl="0" algn="l">
              <a:spcBef>
                <a:spcPts val="0"/>
              </a:spcBef>
              <a:spcAft>
                <a:spcPts val="0"/>
              </a:spcAft>
              <a:buSzPts val="1400"/>
              <a:buChar char="●"/>
            </a:pPr>
            <a:r>
              <a:rPr lang="en" sz="1400"/>
              <a:t>χ</a:t>
            </a:r>
            <a:r>
              <a:rPr baseline="-25000" lang="en" sz="1400"/>
              <a:t>GEO </a:t>
            </a:r>
            <a:r>
              <a:rPr lang="en" sz="1400"/>
              <a:t>&gt; 40</a:t>
            </a:r>
            <a:endParaRPr sz="1400"/>
          </a:p>
          <a:p>
            <a:pPr indent="-317500" lvl="0" marL="457200" rtl="0" algn="l">
              <a:spcBef>
                <a:spcPts val="0"/>
              </a:spcBef>
              <a:spcAft>
                <a:spcPts val="0"/>
              </a:spcAft>
              <a:buSzPts val="1400"/>
              <a:buChar char="●"/>
            </a:pPr>
            <a:r>
              <a:rPr lang="en" sz="1400"/>
              <a:t>DCA &gt; 0.728</a:t>
            </a:r>
            <a:endParaRPr sz="1400"/>
          </a:p>
          <a:p>
            <a:pPr indent="-317500" lvl="0" marL="457200" rtl="0" algn="l">
              <a:spcBef>
                <a:spcPts val="0"/>
              </a:spcBef>
              <a:spcAft>
                <a:spcPts val="0"/>
              </a:spcAft>
              <a:buSzPts val="1400"/>
              <a:buChar char="●"/>
            </a:pPr>
            <a:r>
              <a:rPr lang="en" sz="1400"/>
              <a:t>Χ</a:t>
            </a:r>
            <a:r>
              <a:rPr baseline="-25000" lang="en" sz="1400"/>
              <a:t>prim</a:t>
            </a:r>
            <a:r>
              <a:rPr lang="en" sz="1400"/>
              <a:t>{p} &gt;50</a:t>
            </a:r>
            <a:endParaRPr sz="1400"/>
          </a:p>
          <a:p>
            <a:pPr indent="-317500" lvl="0" marL="457200" rtl="0" algn="l">
              <a:spcBef>
                <a:spcPts val="0"/>
              </a:spcBef>
              <a:spcAft>
                <a:spcPts val="0"/>
              </a:spcAft>
              <a:buSzPts val="1400"/>
              <a:buChar char="●"/>
            </a:pPr>
            <a:r>
              <a:rPr lang="en" sz="1400"/>
              <a:t>cos(p</a:t>
            </a:r>
            <a:r>
              <a:rPr baseline="-25000" lang="en" sz="1400"/>
              <a:t>p</a:t>
            </a:r>
            <a:r>
              <a:rPr lang="en" sz="1400"/>
              <a:t>p</a:t>
            </a:r>
            <a:r>
              <a:rPr baseline="-25000" lang="en" sz="1400"/>
              <a:t>Λ</a:t>
            </a:r>
            <a:r>
              <a:rPr lang="en" sz="1400"/>
              <a:t>) &gt; 0.99</a:t>
            </a:r>
            <a:endParaRPr sz="1400"/>
          </a:p>
          <a:p>
            <a:pPr indent="-317500" lvl="0" marL="457200" rtl="0" algn="l">
              <a:spcBef>
                <a:spcPts val="0"/>
              </a:spcBef>
              <a:spcAft>
                <a:spcPts val="0"/>
              </a:spcAft>
              <a:buSzPts val="1400"/>
              <a:buChar char="●"/>
            </a:pPr>
            <a:r>
              <a:rPr lang="en" sz="1400"/>
              <a:t>Χ</a:t>
            </a:r>
            <a:r>
              <a:rPr baseline="-25000" lang="en" sz="1400"/>
              <a:t>prim</a:t>
            </a:r>
            <a:r>
              <a:rPr lang="en" sz="1400"/>
              <a:t>{pi} &gt;535</a:t>
            </a:r>
            <a:endParaRPr sz="1400"/>
          </a:p>
          <a:p>
            <a:pPr indent="-317500" lvl="0" marL="457200" rtl="0" algn="l">
              <a:spcBef>
                <a:spcPts val="0"/>
              </a:spcBef>
              <a:spcAft>
                <a:spcPts val="0"/>
              </a:spcAft>
              <a:buSzPts val="1400"/>
              <a:buChar char="●"/>
            </a:pPr>
            <a:r>
              <a:rPr lang="en" sz="1400"/>
              <a:t>X</a:t>
            </a:r>
            <a:r>
              <a:rPr baseline="-25000" lang="en" sz="1400"/>
              <a:t>TOPO</a:t>
            </a:r>
            <a:r>
              <a:rPr lang="en" sz="1400"/>
              <a:t>&lt;51</a:t>
            </a:r>
            <a:endParaRPr sz="1400"/>
          </a:p>
          <a:p>
            <a:pPr indent="-317500" lvl="0" marL="457200" rtl="0" algn="l">
              <a:spcBef>
                <a:spcPts val="0"/>
              </a:spcBef>
              <a:spcAft>
                <a:spcPts val="0"/>
              </a:spcAft>
              <a:buSzPts val="1400"/>
              <a:buChar char="●"/>
            </a:pPr>
            <a:r>
              <a:rPr lang="en" sz="1400"/>
              <a:t>Err{m2}&lt;0.001</a:t>
            </a:r>
            <a:endParaRPr sz="1400"/>
          </a:p>
        </p:txBody>
      </p:sp>
      <p:sp>
        <p:nvSpPr>
          <p:cNvPr id="381" name="Google Shape;381;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42"/>
          <p:cNvSpPr txBox="1"/>
          <p:nvPr/>
        </p:nvSpPr>
        <p:spPr>
          <a:xfrm>
            <a:off x="229698" y="3554825"/>
            <a:ext cx="32994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Signal is </a:t>
            </a:r>
            <a:br>
              <a:rPr lang="en"/>
            </a:br>
            <a:r>
              <a:rPr lang="en"/>
              <a:t>signal acceptance ratio (SA):</a:t>
            </a:r>
            <a:endParaRPr/>
          </a:p>
          <a:p>
            <a:pPr indent="0" lvl="0" marL="0" rtl="0" algn="l">
              <a:spcBef>
                <a:spcPts val="0"/>
              </a:spcBef>
              <a:spcAft>
                <a:spcPts val="0"/>
              </a:spcAft>
              <a:buNone/>
            </a:pPr>
            <a:r>
              <a:t/>
            </a:r>
            <a:endParaRPr/>
          </a:p>
        </p:txBody>
      </p:sp>
      <p:sp>
        <p:nvSpPr>
          <p:cNvPr id="383" name="Google Shape;383;p42"/>
          <p:cNvSpPr txBox="1"/>
          <p:nvPr/>
        </p:nvSpPr>
        <p:spPr>
          <a:xfrm>
            <a:off x="2955188" y="3554825"/>
            <a:ext cx="4089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Background </a:t>
            </a:r>
            <a:endParaRPr/>
          </a:p>
          <a:p>
            <a:pPr indent="0" lvl="0" marL="0" rtl="0" algn="l">
              <a:spcBef>
                <a:spcPts val="0"/>
              </a:spcBef>
              <a:spcAft>
                <a:spcPts val="0"/>
              </a:spcAft>
              <a:buNone/>
            </a:pPr>
            <a:r>
              <a:rPr lang="en"/>
              <a:t>is background rejection ratio (BR):</a:t>
            </a:r>
            <a:endParaRPr/>
          </a:p>
          <a:p>
            <a:pPr indent="0" lvl="0" marL="0" rtl="0" algn="l">
              <a:spcBef>
                <a:spcPts val="0"/>
              </a:spcBef>
              <a:spcAft>
                <a:spcPts val="0"/>
              </a:spcAft>
              <a:buNone/>
            </a:pPr>
            <a:r>
              <a:t/>
            </a:r>
            <a:endParaRPr/>
          </a:p>
        </p:txBody>
      </p:sp>
      <p:pic>
        <p:nvPicPr>
          <p:cNvPr id="384" name="Google Shape;384;p42" title="[0,0,0,&quot;https://www.codecogs.com/eqnedit.php?latex=BR(x)%20%3D%20%5Cint_%7B-%5Cinfty%7D%5E%7Bx%7D%20%5Cfrac%7BdN%5E%7Bbg%7D%7D%7Bdt%7D%20dt#0&quot;]"/>
          <p:cNvPicPr preferRelativeResize="0"/>
          <p:nvPr/>
        </p:nvPicPr>
        <p:blipFill>
          <a:blip r:embed="rId4">
            <a:alphaModFix/>
          </a:blip>
          <a:stretch>
            <a:fillRect/>
          </a:stretch>
        </p:blipFill>
        <p:spPr>
          <a:xfrm>
            <a:off x="3276762" y="4146256"/>
            <a:ext cx="1819326" cy="472864"/>
          </a:xfrm>
          <a:prstGeom prst="rect">
            <a:avLst/>
          </a:prstGeom>
          <a:noFill/>
          <a:ln>
            <a:noFill/>
          </a:ln>
        </p:spPr>
      </p:pic>
      <p:pic>
        <p:nvPicPr>
          <p:cNvPr id="385" name="Google Shape;385;p42" title="[0,0,0,&quot;https://www.codecogs.com/eqnedit.php?latex=SA(x)%20%3D%20%5Cint_%7Bx%7D%5E%7B%5Cinfty%7D%20%5Cfrac%7BdN%5E%7Bsig%7D%7D%7Bdt%7D%20dt#0&quot;]"/>
          <p:cNvPicPr preferRelativeResize="0"/>
          <p:nvPr/>
        </p:nvPicPr>
        <p:blipFill>
          <a:blip r:embed="rId5">
            <a:alphaModFix/>
          </a:blip>
          <a:stretch>
            <a:fillRect/>
          </a:stretch>
        </p:blipFill>
        <p:spPr>
          <a:xfrm>
            <a:off x="888489" y="4185900"/>
            <a:ext cx="1532395" cy="393600"/>
          </a:xfrm>
          <a:prstGeom prst="rect">
            <a:avLst/>
          </a:prstGeom>
          <a:noFill/>
          <a:ln>
            <a:noFill/>
          </a:ln>
        </p:spPr>
      </p:pic>
      <p:sp>
        <p:nvSpPr>
          <p:cNvPr id="386" name="Google Shape;386;p42"/>
          <p:cNvSpPr txBox="1"/>
          <p:nvPr/>
        </p:nvSpPr>
        <p:spPr>
          <a:xfrm>
            <a:off x="5986738" y="3483225"/>
            <a:ext cx="4089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Distanse is (optimization function)</a:t>
            </a:r>
            <a:endParaRPr/>
          </a:p>
          <a:p>
            <a:pPr indent="0" lvl="0" marL="0" rtl="0" algn="l">
              <a:spcBef>
                <a:spcPts val="0"/>
              </a:spcBef>
              <a:spcAft>
                <a:spcPts val="0"/>
              </a:spcAft>
              <a:buNone/>
            </a:pPr>
            <a:r>
              <a:rPr lang="en"/>
              <a:t>in the phase space from (1, 1):</a:t>
            </a:r>
            <a:endParaRPr/>
          </a:p>
          <a:p>
            <a:pPr indent="0" lvl="0" marL="0" rtl="0" algn="l">
              <a:spcBef>
                <a:spcPts val="0"/>
              </a:spcBef>
              <a:spcAft>
                <a:spcPts val="0"/>
              </a:spcAft>
              <a:buNone/>
            </a:pPr>
            <a:r>
              <a:t/>
            </a:r>
            <a:endParaRPr/>
          </a:p>
        </p:txBody>
      </p:sp>
      <p:pic>
        <p:nvPicPr>
          <p:cNvPr id="387" name="Google Shape;387;p42" title="[0,0,0,&quot;https://www.codecogs.com/eqnedit.php?latex=D(x)%20%3D%20%5Csqrt%7B%20(SA(x)%20-%201)%5E2%20%2B%20(BR(x)-1)%5E2%20%7D%20#0&quot;]"/>
          <p:cNvPicPr preferRelativeResize="0"/>
          <p:nvPr/>
        </p:nvPicPr>
        <p:blipFill>
          <a:blip r:embed="rId6">
            <a:alphaModFix/>
          </a:blip>
          <a:stretch>
            <a:fillRect/>
          </a:stretch>
        </p:blipFill>
        <p:spPr>
          <a:xfrm>
            <a:off x="5620225" y="4262350"/>
            <a:ext cx="3358872" cy="237350"/>
          </a:xfrm>
          <a:prstGeom prst="rect">
            <a:avLst/>
          </a:prstGeom>
          <a:noFill/>
          <a:ln>
            <a:noFill/>
          </a:ln>
        </p:spPr>
      </p:pic>
      <p:cxnSp>
        <p:nvCxnSpPr>
          <p:cNvPr id="388" name="Google Shape;388;p42"/>
          <p:cNvCxnSpPr/>
          <p:nvPr/>
        </p:nvCxnSpPr>
        <p:spPr>
          <a:xfrm flipH="1" rot="10800000">
            <a:off x="1431750" y="1563100"/>
            <a:ext cx="1277100" cy="93600"/>
          </a:xfrm>
          <a:prstGeom prst="straightConnector1">
            <a:avLst/>
          </a:prstGeom>
          <a:noFill/>
          <a:ln cap="flat" cmpd="sng" w="9525">
            <a:solidFill>
              <a:schemeClr val="dk2"/>
            </a:solidFill>
            <a:prstDash val="solid"/>
            <a:round/>
            <a:headEnd len="med" w="med" type="triangle"/>
            <a:tailEnd len="med" w="med" type="none"/>
          </a:ln>
        </p:spPr>
      </p:cxnSp>
      <p:sp>
        <p:nvSpPr>
          <p:cNvPr id="389" name="Google Shape;389;p42"/>
          <p:cNvSpPr txBox="1"/>
          <p:nvPr/>
        </p:nvSpPr>
        <p:spPr>
          <a:xfrm>
            <a:off x="2708850" y="1409800"/>
            <a:ext cx="171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Optimal value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3"/>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Lambda candidates invariant mass and efficiency</a:t>
            </a:r>
            <a:endParaRPr/>
          </a:p>
        </p:txBody>
      </p:sp>
      <p:sp>
        <p:nvSpPr>
          <p:cNvPr id="395" name="Google Shape;395;p43"/>
          <p:cNvSpPr txBox="1"/>
          <p:nvPr>
            <p:ph idx="1" type="body"/>
          </p:nvPr>
        </p:nvSpPr>
        <p:spPr>
          <a:xfrm>
            <a:off x="253100" y="4363200"/>
            <a:ext cx="8520600" cy="639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It is possible to achieve S/B~0.7, but it significantly reduces amount of statistics</a:t>
            </a:r>
            <a:endParaRPr/>
          </a:p>
        </p:txBody>
      </p:sp>
      <p:sp>
        <p:nvSpPr>
          <p:cNvPr id="396" name="Google Shape;396;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7" name="Google Shape;397;p43"/>
          <p:cNvPicPr preferRelativeResize="0"/>
          <p:nvPr/>
        </p:nvPicPr>
        <p:blipFill rotWithShape="1">
          <a:blip r:embed="rId3">
            <a:alphaModFix/>
          </a:blip>
          <a:srcRect b="0" l="0" r="0" t="0"/>
          <a:stretch/>
        </p:blipFill>
        <p:spPr>
          <a:xfrm>
            <a:off x="596975" y="560525"/>
            <a:ext cx="3393026" cy="3651926"/>
          </a:xfrm>
          <a:prstGeom prst="rect">
            <a:avLst/>
          </a:prstGeom>
          <a:noFill/>
          <a:ln>
            <a:noFill/>
          </a:ln>
        </p:spPr>
      </p:pic>
      <p:pic>
        <p:nvPicPr>
          <p:cNvPr id="398" name="Google Shape;398;p43"/>
          <p:cNvPicPr preferRelativeResize="0"/>
          <p:nvPr/>
        </p:nvPicPr>
        <p:blipFill>
          <a:blip r:embed="rId4">
            <a:alphaModFix/>
          </a:blip>
          <a:stretch>
            <a:fillRect/>
          </a:stretch>
        </p:blipFill>
        <p:spPr>
          <a:xfrm>
            <a:off x="3990000" y="796175"/>
            <a:ext cx="4716376" cy="2933774"/>
          </a:xfrm>
          <a:prstGeom prst="rect">
            <a:avLst/>
          </a:prstGeom>
          <a:noFill/>
          <a:ln>
            <a:noFill/>
          </a:ln>
        </p:spPr>
      </p:pic>
      <p:sp>
        <p:nvSpPr>
          <p:cNvPr id="399" name="Google Shape;399;p43"/>
          <p:cNvSpPr txBox="1"/>
          <p:nvPr/>
        </p:nvSpPr>
        <p:spPr>
          <a:xfrm>
            <a:off x="1343825" y="3015875"/>
            <a:ext cx="230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~20K true Λ in 6M events</a:t>
            </a:r>
            <a:endParaRPr/>
          </a:p>
        </p:txBody>
      </p:sp>
      <p:cxnSp>
        <p:nvCxnSpPr>
          <p:cNvPr id="400" name="Google Shape;400;p43"/>
          <p:cNvCxnSpPr/>
          <p:nvPr/>
        </p:nvCxnSpPr>
        <p:spPr>
          <a:xfrm rot="10800000">
            <a:off x="5708234" y="672525"/>
            <a:ext cx="0" cy="2788500"/>
          </a:xfrm>
          <a:prstGeom prst="straightConnector1">
            <a:avLst/>
          </a:prstGeom>
          <a:noFill/>
          <a:ln cap="flat" cmpd="sng" w="9525">
            <a:solidFill>
              <a:schemeClr val="dk2"/>
            </a:solidFill>
            <a:prstDash val="solid"/>
            <a:round/>
            <a:headEnd len="med" w="med" type="none"/>
            <a:tailEnd len="med" w="med" type="none"/>
          </a:ln>
        </p:spPr>
      </p:cxnSp>
      <p:sp>
        <p:nvSpPr>
          <p:cNvPr id="401" name="Google Shape;401;p43"/>
          <p:cNvSpPr txBox="1"/>
          <p:nvPr/>
        </p:nvSpPr>
        <p:spPr>
          <a:xfrm>
            <a:off x="5813675" y="625650"/>
            <a:ext cx="33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02" name="Google Shape;402;p43"/>
          <p:cNvSpPr txBox="1"/>
          <p:nvPr/>
        </p:nvSpPr>
        <p:spPr>
          <a:xfrm>
            <a:off x="5725750" y="561175"/>
            <a:ext cx="114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Midrapidity</a:t>
            </a:r>
            <a:endParaRPr/>
          </a:p>
        </p:txBody>
      </p:sp>
      <p:sp>
        <p:nvSpPr>
          <p:cNvPr id="403" name="Google Shape;403;p43"/>
          <p:cNvSpPr txBox="1"/>
          <p:nvPr/>
        </p:nvSpPr>
        <p:spPr>
          <a:xfrm>
            <a:off x="1420025" y="2535400"/>
            <a:ext cx="180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Work in progress</a:t>
            </a:r>
            <a:endParaRPr>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44"/>
          <p:cNvPicPr preferRelativeResize="0"/>
          <p:nvPr/>
        </p:nvPicPr>
        <p:blipFill>
          <a:blip r:embed="rId3">
            <a:alphaModFix/>
          </a:blip>
          <a:stretch>
            <a:fillRect/>
          </a:stretch>
        </p:blipFill>
        <p:spPr>
          <a:xfrm>
            <a:off x="772200" y="331925"/>
            <a:ext cx="4100024" cy="4412875"/>
          </a:xfrm>
          <a:prstGeom prst="rect">
            <a:avLst/>
          </a:prstGeom>
          <a:noFill/>
          <a:ln>
            <a:noFill/>
          </a:ln>
        </p:spPr>
      </p:pic>
      <p:pic>
        <p:nvPicPr>
          <p:cNvPr id="409" name="Google Shape;409;p44"/>
          <p:cNvPicPr preferRelativeResize="0"/>
          <p:nvPr/>
        </p:nvPicPr>
        <p:blipFill rotWithShape="1">
          <a:blip r:embed="rId4">
            <a:alphaModFix/>
          </a:blip>
          <a:srcRect b="0" l="0" r="0" t="0"/>
          <a:stretch/>
        </p:blipFill>
        <p:spPr>
          <a:xfrm>
            <a:off x="4734600" y="331925"/>
            <a:ext cx="4100024" cy="4412875"/>
          </a:xfrm>
          <a:prstGeom prst="rect">
            <a:avLst/>
          </a:prstGeom>
          <a:noFill/>
          <a:ln>
            <a:noFill/>
          </a:ln>
        </p:spPr>
      </p:pic>
      <p:sp>
        <p:nvSpPr>
          <p:cNvPr id="410" name="Google Shape;410;p44"/>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1</a:t>
            </a:r>
            <a:r>
              <a:rPr lang="en"/>
              <a:t> of lambda hyperons</a:t>
            </a:r>
            <a:endParaRPr/>
          </a:p>
        </p:txBody>
      </p:sp>
      <p:sp>
        <p:nvSpPr>
          <p:cNvPr id="411" name="Google Shape;411;p44"/>
          <p:cNvSpPr txBox="1"/>
          <p:nvPr>
            <p:ph idx="1" type="body"/>
          </p:nvPr>
        </p:nvSpPr>
        <p:spPr>
          <a:xfrm>
            <a:off x="311700" y="460577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Flow of signal is in a good agreement with model</a:t>
            </a:r>
            <a:endParaRPr/>
          </a:p>
        </p:txBody>
      </p:sp>
      <p:sp>
        <p:nvSpPr>
          <p:cNvPr id="412" name="Google Shape;412;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7"/>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Anisotropic flow &amp; spectators</a:t>
            </a:r>
            <a:endParaRPr/>
          </a:p>
        </p:txBody>
      </p:sp>
      <p:sp>
        <p:nvSpPr>
          <p:cNvPr id="116" name="Google Shape;11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7" name="Google Shape;117;p27"/>
          <p:cNvPicPr preferRelativeResize="0"/>
          <p:nvPr/>
        </p:nvPicPr>
        <p:blipFill rotWithShape="1">
          <a:blip r:embed="rId3">
            <a:alphaModFix/>
          </a:blip>
          <a:srcRect b="12097" l="18800" r="21721" t="18731"/>
          <a:stretch/>
        </p:blipFill>
        <p:spPr>
          <a:xfrm>
            <a:off x="92250" y="1530100"/>
            <a:ext cx="3302576" cy="2160405"/>
          </a:xfrm>
          <a:prstGeom prst="rect">
            <a:avLst/>
          </a:prstGeom>
          <a:noFill/>
          <a:ln>
            <a:noFill/>
          </a:ln>
        </p:spPr>
      </p:pic>
      <p:sp>
        <p:nvSpPr>
          <p:cNvPr id="118" name="Google Shape;118;p27"/>
          <p:cNvSpPr txBox="1"/>
          <p:nvPr>
            <p:ph idx="1" type="body"/>
          </p:nvPr>
        </p:nvSpPr>
        <p:spPr>
          <a:xfrm>
            <a:off x="3548725" y="989125"/>
            <a:ext cx="5757300" cy="3737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The azimuthal angle distribution is decomposed</a:t>
            </a:r>
            <a:br>
              <a:rPr lang="en" sz="1400">
                <a:solidFill>
                  <a:srgbClr val="000000"/>
                </a:solidFill>
              </a:rPr>
            </a:br>
            <a:r>
              <a:rPr lang="en" sz="1400">
                <a:solidFill>
                  <a:srgbClr val="000000"/>
                </a:solidFill>
              </a:rPr>
              <a:t>in a Fourier series relative to reaction plane angle: </a:t>
            </a:r>
            <a:endParaRPr sz="1400">
              <a:solidFill>
                <a:srgbClr val="000000"/>
              </a:solidFill>
            </a:endParaRPr>
          </a:p>
          <a:p>
            <a:pPr indent="0" lvl="0" marL="0" rtl="0" algn="l">
              <a:lnSpc>
                <a:spcPct val="100000"/>
              </a:lnSpc>
              <a:spcBef>
                <a:spcPts val="1600"/>
              </a:spcBef>
              <a:spcAft>
                <a:spcPts val="0"/>
              </a:spcAft>
              <a:buNone/>
            </a:pPr>
            <a:r>
              <a:t/>
            </a:r>
            <a:endParaRPr b="1" sz="1400">
              <a:solidFill>
                <a:srgbClr val="000000"/>
              </a:solidFill>
            </a:endParaRPr>
          </a:p>
          <a:p>
            <a:pPr indent="0" lvl="0" marL="0" rtl="0" algn="l">
              <a:lnSpc>
                <a:spcPct val="100000"/>
              </a:lnSpc>
              <a:spcBef>
                <a:spcPts val="1600"/>
              </a:spcBef>
              <a:spcAft>
                <a:spcPts val="0"/>
              </a:spcAft>
              <a:buNone/>
            </a:pPr>
            <a:r>
              <a:t/>
            </a:r>
            <a:endParaRPr b="1" sz="1400">
              <a:solidFill>
                <a:srgbClr val="000000"/>
              </a:solidFill>
            </a:endParaRPr>
          </a:p>
          <a:p>
            <a:pPr indent="0" lvl="0" marL="0" rtl="0" algn="l">
              <a:lnSpc>
                <a:spcPct val="100000"/>
              </a:lnSpc>
              <a:spcBef>
                <a:spcPts val="1600"/>
              </a:spcBef>
              <a:spcAft>
                <a:spcPts val="0"/>
              </a:spcAft>
              <a:buClr>
                <a:schemeClr val="dk1"/>
              </a:buClr>
              <a:buSzPts val="1100"/>
              <a:buFont typeface="Arial"/>
              <a:buNone/>
            </a:pPr>
            <a:r>
              <a:rPr lang="en" sz="1400">
                <a:solidFill>
                  <a:srgbClr val="000000"/>
                </a:solidFill>
              </a:rPr>
              <a:t>Anisotropic </a:t>
            </a:r>
            <a:r>
              <a:rPr lang="en" sz="1400">
                <a:solidFill>
                  <a:srgbClr val="000000"/>
                </a:solidFill>
              </a:rPr>
              <a:t>flow:</a:t>
            </a:r>
            <a:endParaRPr sz="1400">
              <a:solidFill>
                <a:srgbClr val="000000"/>
              </a:solidFill>
            </a:endParaRPr>
          </a:p>
          <a:p>
            <a:pPr indent="0" lvl="0" marL="0" rtl="0" algn="l">
              <a:lnSpc>
                <a:spcPct val="100000"/>
              </a:lnSpc>
              <a:spcBef>
                <a:spcPts val="160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1600"/>
              </a:spcBef>
              <a:spcAft>
                <a:spcPts val="0"/>
              </a:spcAft>
              <a:buClr>
                <a:schemeClr val="dk1"/>
              </a:buClr>
              <a:buSzPts val="1100"/>
              <a:buFont typeface="Arial"/>
              <a:buNone/>
            </a:pPr>
            <a:r>
              <a:rPr lang="en" sz="1400">
                <a:solidFill>
                  <a:srgbClr val="000000"/>
                </a:solidFill>
              </a:rPr>
              <a:t>Anisotropic flow is sensitive to:</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Time of the interaction between overlap region and spectators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Compressibility of the created matter</a:t>
            </a:r>
            <a:endParaRPr sz="1400">
              <a:solidFill>
                <a:srgbClr val="000000"/>
              </a:solidFill>
            </a:endParaRPr>
          </a:p>
          <a:p>
            <a:pPr indent="0" lvl="0" marL="0" rtl="0" algn="l">
              <a:lnSpc>
                <a:spcPct val="100000"/>
              </a:lnSpc>
              <a:spcBef>
                <a:spcPts val="1600"/>
              </a:spcBef>
              <a:spcAft>
                <a:spcPts val="1600"/>
              </a:spcAft>
              <a:buClr>
                <a:schemeClr val="dk1"/>
              </a:buClr>
              <a:buSzPts val="1100"/>
              <a:buFont typeface="Arial"/>
              <a:buNone/>
            </a:pPr>
            <a:r>
              <a:t/>
            </a:r>
            <a:endParaRPr sz="1400">
              <a:solidFill>
                <a:srgbClr val="000000"/>
              </a:solidFill>
            </a:endParaRPr>
          </a:p>
        </p:txBody>
      </p:sp>
      <p:pic>
        <p:nvPicPr>
          <p:cNvPr descr="\begin{equation}&#10;\rho(\varphi-\Psi_{RP})= \frac{1}{2\pi} \left( 1+2\sum_{n=1}^{\infty}v_n\cos{ n(\varphi-\Psi_{RP} ) } \right)&#10;\end{equation}&#10;&#10;" id="119" name="Google Shape;119;p27" title="MathEquation,#000000"/>
          <p:cNvPicPr preferRelativeResize="0"/>
          <p:nvPr/>
        </p:nvPicPr>
        <p:blipFill>
          <a:blip r:embed="rId4">
            <a:alphaModFix/>
          </a:blip>
          <a:stretch>
            <a:fillRect/>
          </a:stretch>
        </p:blipFill>
        <p:spPr>
          <a:xfrm>
            <a:off x="3548717" y="1773351"/>
            <a:ext cx="5172364" cy="355600"/>
          </a:xfrm>
          <a:prstGeom prst="rect">
            <a:avLst/>
          </a:prstGeom>
          <a:noFill/>
          <a:ln>
            <a:noFill/>
          </a:ln>
        </p:spPr>
      </p:pic>
      <p:pic>
        <p:nvPicPr>
          <p:cNvPr descr="v_n = \langle \cos{[n(\varphi-\Psi_{RP})]} \rangle" id="120" name="Google Shape;120;p27" title="MathEquation,#000000"/>
          <p:cNvPicPr preferRelativeResize="0"/>
          <p:nvPr/>
        </p:nvPicPr>
        <p:blipFill>
          <a:blip r:embed="rId5">
            <a:alphaModFix/>
          </a:blip>
          <a:stretch>
            <a:fillRect/>
          </a:stretch>
        </p:blipFill>
        <p:spPr>
          <a:xfrm>
            <a:off x="4421625" y="2903631"/>
            <a:ext cx="3014506" cy="342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a:t>
            </a:r>
            <a:endParaRPr/>
          </a:p>
        </p:txBody>
      </p:sp>
      <p:sp>
        <p:nvSpPr>
          <p:cNvPr id="418" name="Google Shape;418;p45"/>
          <p:cNvSpPr txBox="1"/>
          <p:nvPr>
            <p:ph idx="1" type="body"/>
          </p:nvPr>
        </p:nvSpPr>
        <p:spPr>
          <a:xfrm>
            <a:off x="0" y="923875"/>
            <a:ext cx="89898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Char char="●"/>
            </a:pPr>
            <a:r>
              <a:rPr lang="en" sz="1400">
                <a:solidFill>
                  <a:schemeClr val="dk1"/>
                </a:solidFill>
              </a:rPr>
              <a:t>Resolution correction factor is calculated for DCMQGSM-SMM Xe+Cs collisions at beam energies of 4A, 3A and 1.5A GeV:</a:t>
            </a:r>
            <a:endParaRPr sz="1400">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Using only FHCal sub-events for resolution calculation gives biased estimation due to transverse hadronic showers propagation</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Using additional sub-events from tracking provides with a robust estimation</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Good agreement between model and reconstructed data is observed for v</a:t>
            </a:r>
            <a:r>
              <a:rPr baseline="-25000" lang="en" sz="1400">
                <a:solidFill>
                  <a:schemeClr val="dk1"/>
                </a:solidFill>
              </a:rPr>
              <a:t>1</a:t>
            </a:r>
            <a:r>
              <a:rPr lang="en" sz="1400">
                <a:solidFill>
                  <a:schemeClr val="dk1"/>
                </a:solidFill>
              </a:rPr>
              <a:t> and v</a:t>
            </a:r>
            <a:r>
              <a:rPr baseline="-25000" lang="en" sz="1400">
                <a:solidFill>
                  <a:schemeClr val="dk1"/>
                </a:solidFill>
              </a:rPr>
              <a:t>2</a:t>
            </a:r>
            <a:r>
              <a:rPr lang="en" sz="1400">
                <a:solidFill>
                  <a:schemeClr val="dk1"/>
                </a:solidFill>
              </a:rPr>
              <a:t> at 2A, 3A and 4A GeV</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Results on the feasibility study towards proton v</a:t>
            </a:r>
            <a:r>
              <a:rPr baseline="-25000" lang="en" sz="1400">
                <a:solidFill>
                  <a:schemeClr val="dk1"/>
                </a:solidFill>
              </a:rPr>
              <a:t>1</a:t>
            </a:r>
            <a:r>
              <a:rPr lang="en" sz="1400">
                <a:solidFill>
                  <a:schemeClr val="dk1"/>
                </a:solidFill>
              </a:rPr>
              <a:t> and v</a:t>
            </a:r>
            <a:r>
              <a:rPr baseline="-25000" lang="en" sz="1400">
                <a:solidFill>
                  <a:schemeClr val="dk1"/>
                </a:solidFill>
              </a:rPr>
              <a:t>2</a:t>
            </a:r>
            <a:r>
              <a:rPr lang="en" sz="1400">
                <a:solidFill>
                  <a:schemeClr val="dk1"/>
                </a:solidFill>
              </a:rPr>
              <a:t> were presented on AYSS2022, ICPPA2022 and NICA2022</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Lambda </a:t>
            </a:r>
            <a:r>
              <a:rPr lang="en" sz="1400">
                <a:solidFill>
                  <a:schemeClr val="dk1"/>
                </a:solidFill>
              </a:rPr>
              <a:t>candidates were reconstructed for DCMQGSM-SMM Xe+Cs@3A GeV collisions with KFParticle</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v</a:t>
            </a:r>
            <a:r>
              <a:rPr baseline="-25000" lang="en" sz="1400">
                <a:solidFill>
                  <a:schemeClr val="dk1"/>
                </a:solidFill>
              </a:rPr>
              <a:t>1</a:t>
            </a:r>
            <a:r>
              <a:rPr lang="en" sz="1400">
                <a:solidFill>
                  <a:schemeClr val="dk1"/>
                </a:solidFill>
              </a:rPr>
              <a:t> was measured for lambda candidates</a:t>
            </a:r>
            <a:endParaRPr sz="1400">
              <a:solidFill>
                <a:schemeClr val="dk1"/>
              </a:solidFill>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rPr>
              <a:t>Further fine-tuning is required for background suppression to separate flow of background and signal</a:t>
            </a:r>
            <a:endParaRPr sz="1400">
              <a:solidFill>
                <a:schemeClr val="dk1"/>
              </a:solidFill>
            </a:endParaRPr>
          </a:p>
        </p:txBody>
      </p:sp>
      <p:sp>
        <p:nvSpPr>
          <p:cNvPr id="419" name="Google Shape;41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6"/>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Outlook</a:t>
            </a:r>
            <a:endParaRPr/>
          </a:p>
        </p:txBody>
      </p:sp>
      <p:sp>
        <p:nvSpPr>
          <p:cNvPr id="425" name="Google Shape;425;p46"/>
          <p:cNvSpPr txBox="1"/>
          <p:nvPr>
            <p:ph idx="1" type="body"/>
          </p:nvPr>
        </p:nvSpPr>
        <p:spPr>
          <a:xfrm>
            <a:off x="4712350" y="1152188"/>
            <a:ext cx="3346800" cy="3404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Improving S/B ratio as well as saving as much signal as possible</a:t>
            </a:r>
            <a:endParaRPr/>
          </a:p>
          <a:p>
            <a:pPr indent="-342900" lvl="0" marL="457200" rtl="0" algn="l">
              <a:spcBef>
                <a:spcPts val="0"/>
              </a:spcBef>
              <a:spcAft>
                <a:spcPts val="0"/>
              </a:spcAft>
              <a:buSzPts val="1800"/>
              <a:buChar char="●"/>
            </a:pPr>
            <a:r>
              <a:rPr lang="en"/>
              <a:t>Fitting the v</a:t>
            </a:r>
            <a:r>
              <a:rPr baseline="-25000" lang="en"/>
              <a:t>1</a:t>
            </a:r>
            <a:r>
              <a:rPr lang="en"/>
              <a:t>(m</a:t>
            </a:r>
            <a:r>
              <a:rPr baseline="-25000" lang="en"/>
              <a:t>inv</a:t>
            </a:r>
            <a:r>
              <a:rPr lang="en"/>
              <a:t>) bin-by-bin to separate signal and background flow</a:t>
            </a:r>
            <a:endParaRPr/>
          </a:p>
        </p:txBody>
      </p:sp>
      <p:sp>
        <p:nvSpPr>
          <p:cNvPr id="426" name="Google Shape;426;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7" name="Google Shape;427;p46"/>
          <p:cNvPicPr preferRelativeResize="0"/>
          <p:nvPr/>
        </p:nvPicPr>
        <p:blipFill rotWithShape="1">
          <a:blip r:embed="rId3">
            <a:alphaModFix/>
          </a:blip>
          <a:srcRect b="0" l="0" r="0" t="0"/>
          <a:stretch/>
        </p:blipFill>
        <p:spPr>
          <a:xfrm>
            <a:off x="6900" y="473325"/>
            <a:ext cx="4424249" cy="4761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BACKUP</a:t>
            </a:r>
            <a:endParaRPr/>
          </a:p>
        </p:txBody>
      </p:sp>
      <p:sp>
        <p:nvSpPr>
          <p:cNvPr id="433" name="Google Shape;433;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9" name="Google Shape;439;p48"/>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Xe+Cs@4A GeV</a:t>
            </a:r>
            <a:endParaRPr/>
          </a:p>
        </p:txBody>
      </p:sp>
      <p:sp>
        <p:nvSpPr>
          <p:cNvPr id="440" name="Google Shape;440;p48"/>
          <p:cNvSpPr txBox="1"/>
          <p:nvPr/>
        </p:nvSpPr>
        <p:spPr>
          <a:xfrm>
            <a:off x="2482100" y="4133975"/>
            <a:ext cx="6350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Bias due to leakage of hadronic </a:t>
            </a:r>
            <a:r>
              <a:rPr lang="en">
                <a:solidFill>
                  <a:schemeClr val="dk1"/>
                </a:solidFill>
              </a:rPr>
              <a:t>shower </a:t>
            </a:r>
            <a:endParaRPr>
              <a:solidFill>
                <a:schemeClr val="dk1"/>
              </a:solidFill>
            </a:endParaRPr>
          </a:p>
          <a:p>
            <a:pPr indent="0" lvl="0" marL="0" rtl="0" algn="l">
              <a:spcBef>
                <a:spcPts val="0"/>
              </a:spcBef>
              <a:spcAft>
                <a:spcPts val="0"/>
              </a:spcAft>
              <a:buNone/>
            </a:pPr>
            <a:r>
              <a:rPr lang="en"/>
              <a:t>between neighbouring FHCal subevents: </a:t>
            </a:r>
            <a:br>
              <a:rPr lang="en"/>
            </a:br>
            <a:r>
              <a:rPr b="1" lang="en"/>
              <a:t>we shall not use this resolution in the further analysis</a:t>
            </a:r>
            <a:endParaRPr b="1">
              <a:solidFill>
                <a:schemeClr val="dk1"/>
              </a:solidFill>
            </a:endParaRPr>
          </a:p>
        </p:txBody>
      </p:sp>
      <p:pic>
        <p:nvPicPr>
          <p:cNvPr id="441" name="Google Shape;441;p48"/>
          <p:cNvPicPr preferRelativeResize="0"/>
          <p:nvPr/>
        </p:nvPicPr>
        <p:blipFill rotWithShape="1">
          <a:blip r:embed="rId3">
            <a:alphaModFix/>
          </a:blip>
          <a:srcRect b="0" l="0" r="0" t="0"/>
          <a:stretch/>
        </p:blipFill>
        <p:spPr>
          <a:xfrm>
            <a:off x="5777826" y="478224"/>
            <a:ext cx="3366176" cy="3623033"/>
          </a:xfrm>
          <a:prstGeom prst="rect">
            <a:avLst/>
          </a:prstGeom>
          <a:noFill/>
          <a:ln>
            <a:noFill/>
          </a:ln>
        </p:spPr>
      </p:pic>
      <p:pic>
        <p:nvPicPr>
          <p:cNvPr id="442" name="Google Shape;442;p48"/>
          <p:cNvPicPr preferRelativeResize="0"/>
          <p:nvPr/>
        </p:nvPicPr>
        <p:blipFill rotWithShape="1">
          <a:blip r:embed="rId4">
            <a:alphaModFix/>
          </a:blip>
          <a:srcRect b="0" l="0" r="0" t="0"/>
          <a:stretch/>
        </p:blipFill>
        <p:spPr>
          <a:xfrm>
            <a:off x="2887925" y="478225"/>
            <a:ext cx="3366176" cy="3623030"/>
          </a:xfrm>
          <a:prstGeom prst="rect">
            <a:avLst/>
          </a:prstGeom>
          <a:noFill/>
          <a:ln>
            <a:noFill/>
          </a:ln>
        </p:spPr>
      </p:pic>
      <p:pic>
        <p:nvPicPr>
          <p:cNvPr id="443" name="Google Shape;443;p48"/>
          <p:cNvPicPr preferRelativeResize="0"/>
          <p:nvPr/>
        </p:nvPicPr>
        <p:blipFill rotWithShape="1">
          <a:blip r:embed="rId5">
            <a:alphaModFix/>
          </a:blip>
          <a:srcRect b="0" l="0" r="0" t="0"/>
          <a:stretch/>
        </p:blipFill>
        <p:spPr>
          <a:xfrm>
            <a:off x="-1" y="478225"/>
            <a:ext cx="3366176" cy="3623030"/>
          </a:xfrm>
          <a:prstGeom prst="rect">
            <a:avLst/>
          </a:prstGeom>
          <a:noFill/>
          <a:ln>
            <a:noFill/>
          </a:ln>
        </p:spPr>
      </p:pic>
      <p:grpSp>
        <p:nvGrpSpPr>
          <p:cNvPr id="444" name="Google Shape;444;p48"/>
          <p:cNvGrpSpPr/>
          <p:nvPr/>
        </p:nvGrpSpPr>
        <p:grpSpPr>
          <a:xfrm>
            <a:off x="389885" y="3989352"/>
            <a:ext cx="1795212" cy="1031138"/>
            <a:chOff x="506500" y="732460"/>
            <a:chExt cx="3165600" cy="1818265"/>
          </a:xfrm>
        </p:grpSpPr>
        <p:grpSp>
          <p:nvGrpSpPr>
            <p:cNvPr id="445" name="Google Shape;445;p48"/>
            <p:cNvGrpSpPr/>
            <p:nvPr/>
          </p:nvGrpSpPr>
          <p:grpSpPr>
            <a:xfrm>
              <a:off x="506500" y="759725"/>
              <a:ext cx="3165600" cy="1791000"/>
              <a:chOff x="506500" y="1597925"/>
              <a:chExt cx="3165600" cy="1791000"/>
            </a:xfrm>
          </p:grpSpPr>
          <p:grpSp>
            <p:nvGrpSpPr>
              <p:cNvPr id="446" name="Google Shape;446;p48"/>
              <p:cNvGrpSpPr/>
              <p:nvPr/>
            </p:nvGrpSpPr>
            <p:grpSpPr>
              <a:xfrm>
                <a:off x="506500" y="1597925"/>
                <a:ext cx="3165600" cy="1791000"/>
                <a:chOff x="506500" y="1597925"/>
                <a:chExt cx="3165600" cy="1791000"/>
              </a:xfrm>
            </p:grpSpPr>
            <p:sp>
              <p:nvSpPr>
                <p:cNvPr id="447" name="Google Shape;447;p48"/>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8"/>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48"/>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8"/>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8"/>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48"/>
            <p:cNvSpPr txBox="1"/>
            <p:nvPr/>
          </p:nvSpPr>
          <p:spPr>
            <a:xfrm>
              <a:off x="1580270" y="1155695"/>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F1</a:t>
              </a:r>
              <a:endParaRPr b="1" sz="800"/>
            </a:p>
          </p:txBody>
        </p:sp>
        <p:sp>
          <p:nvSpPr>
            <p:cNvPr id="453" name="Google Shape;453;p48"/>
            <p:cNvSpPr txBox="1"/>
            <p:nvPr/>
          </p:nvSpPr>
          <p:spPr>
            <a:xfrm>
              <a:off x="1254205" y="893426"/>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F2</a:t>
              </a:r>
              <a:endParaRPr b="1" sz="800"/>
            </a:p>
          </p:txBody>
        </p:sp>
        <p:sp>
          <p:nvSpPr>
            <p:cNvPr id="454" name="Google Shape;454;p48"/>
            <p:cNvSpPr txBox="1"/>
            <p:nvPr/>
          </p:nvSpPr>
          <p:spPr>
            <a:xfrm>
              <a:off x="883159" y="732460"/>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F3</a:t>
              </a:r>
              <a:endParaRPr b="1" sz="800"/>
            </a:p>
          </p:txBody>
        </p:sp>
      </p:grpSp>
      <p:sp>
        <p:nvSpPr>
          <p:cNvPr id="455" name="Google Shape;455;p48"/>
          <p:cNvSpPr/>
          <p:nvPr/>
        </p:nvSpPr>
        <p:spPr>
          <a:xfrm>
            <a:off x="2009625" y="1426400"/>
            <a:ext cx="10329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8"/>
          <p:cNvSpPr txBox="1"/>
          <p:nvPr/>
        </p:nvSpPr>
        <p:spPr>
          <a:xfrm>
            <a:off x="1517750" y="135560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sp>
        <p:nvSpPr>
          <p:cNvPr id="457" name="Google Shape;457;p48"/>
          <p:cNvSpPr/>
          <p:nvPr/>
        </p:nvSpPr>
        <p:spPr>
          <a:xfrm>
            <a:off x="4905225" y="1426400"/>
            <a:ext cx="10329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8"/>
          <p:cNvSpPr txBox="1"/>
          <p:nvPr/>
        </p:nvSpPr>
        <p:spPr>
          <a:xfrm>
            <a:off x="4413350" y="135560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sp>
        <p:nvSpPr>
          <p:cNvPr id="459" name="Google Shape;459;p48"/>
          <p:cNvSpPr/>
          <p:nvPr/>
        </p:nvSpPr>
        <p:spPr>
          <a:xfrm>
            <a:off x="7800825" y="1426400"/>
            <a:ext cx="10329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8"/>
          <p:cNvSpPr txBox="1"/>
          <p:nvPr/>
        </p:nvSpPr>
        <p:spPr>
          <a:xfrm>
            <a:off x="7308950" y="135560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49"/>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Xe+Cs@4A GeV</a:t>
            </a:r>
            <a:endParaRPr/>
          </a:p>
        </p:txBody>
      </p:sp>
      <p:sp>
        <p:nvSpPr>
          <p:cNvPr id="467" name="Google Shape;467;p49"/>
          <p:cNvSpPr txBox="1"/>
          <p:nvPr/>
        </p:nvSpPr>
        <p:spPr>
          <a:xfrm>
            <a:off x="2482100" y="4133975"/>
            <a:ext cx="6350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Bias due to leakage of hadronic </a:t>
            </a:r>
            <a:r>
              <a:rPr lang="en">
                <a:solidFill>
                  <a:schemeClr val="dk1"/>
                </a:solidFill>
              </a:rPr>
              <a:t>shower </a:t>
            </a:r>
            <a:endParaRPr>
              <a:solidFill>
                <a:schemeClr val="dk1"/>
              </a:solidFill>
            </a:endParaRPr>
          </a:p>
          <a:p>
            <a:pPr indent="0" lvl="0" marL="0" rtl="0" algn="l">
              <a:spcBef>
                <a:spcPts val="0"/>
              </a:spcBef>
              <a:spcAft>
                <a:spcPts val="0"/>
              </a:spcAft>
              <a:buNone/>
            </a:pPr>
            <a:r>
              <a:rPr lang="en"/>
              <a:t>between neighbouring FHCal subevents: </a:t>
            </a:r>
            <a:br>
              <a:rPr lang="en"/>
            </a:br>
            <a:r>
              <a:rPr b="1" lang="en"/>
              <a:t>we shall not use this resolution in the further analysis</a:t>
            </a:r>
            <a:endParaRPr b="1">
              <a:solidFill>
                <a:schemeClr val="dk1"/>
              </a:solidFill>
            </a:endParaRPr>
          </a:p>
        </p:txBody>
      </p:sp>
      <p:pic>
        <p:nvPicPr>
          <p:cNvPr id="468" name="Google Shape;468;p49"/>
          <p:cNvPicPr preferRelativeResize="0"/>
          <p:nvPr/>
        </p:nvPicPr>
        <p:blipFill rotWithShape="1">
          <a:blip r:embed="rId3">
            <a:alphaModFix/>
          </a:blip>
          <a:srcRect b="0" l="0" r="0" t="0"/>
          <a:stretch/>
        </p:blipFill>
        <p:spPr>
          <a:xfrm>
            <a:off x="5777826" y="478224"/>
            <a:ext cx="3366176" cy="3623033"/>
          </a:xfrm>
          <a:prstGeom prst="rect">
            <a:avLst/>
          </a:prstGeom>
          <a:noFill/>
          <a:ln>
            <a:noFill/>
          </a:ln>
        </p:spPr>
      </p:pic>
      <p:pic>
        <p:nvPicPr>
          <p:cNvPr id="469" name="Google Shape;469;p49"/>
          <p:cNvPicPr preferRelativeResize="0"/>
          <p:nvPr/>
        </p:nvPicPr>
        <p:blipFill rotWithShape="1">
          <a:blip r:embed="rId4">
            <a:alphaModFix/>
          </a:blip>
          <a:srcRect b="0" l="0" r="0" t="0"/>
          <a:stretch/>
        </p:blipFill>
        <p:spPr>
          <a:xfrm>
            <a:off x="2887925" y="478225"/>
            <a:ext cx="3366176" cy="3623030"/>
          </a:xfrm>
          <a:prstGeom prst="rect">
            <a:avLst/>
          </a:prstGeom>
          <a:noFill/>
          <a:ln>
            <a:noFill/>
          </a:ln>
        </p:spPr>
      </p:pic>
      <p:pic>
        <p:nvPicPr>
          <p:cNvPr id="470" name="Google Shape;470;p49"/>
          <p:cNvPicPr preferRelativeResize="0"/>
          <p:nvPr/>
        </p:nvPicPr>
        <p:blipFill rotWithShape="1">
          <a:blip r:embed="rId5">
            <a:alphaModFix/>
          </a:blip>
          <a:srcRect b="0" l="0" r="0" t="0"/>
          <a:stretch/>
        </p:blipFill>
        <p:spPr>
          <a:xfrm>
            <a:off x="-1" y="478225"/>
            <a:ext cx="3366176" cy="3623030"/>
          </a:xfrm>
          <a:prstGeom prst="rect">
            <a:avLst/>
          </a:prstGeom>
          <a:noFill/>
          <a:ln>
            <a:noFill/>
          </a:ln>
        </p:spPr>
      </p:pic>
      <p:grpSp>
        <p:nvGrpSpPr>
          <p:cNvPr id="471" name="Google Shape;471;p49"/>
          <p:cNvGrpSpPr/>
          <p:nvPr/>
        </p:nvGrpSpPr>
        <p:grpSpPr>
          <a:xfrm>
            <a:off x="389885" y="3989352"/>
            <a:ext cx="1795212" cy="1031138"/>
            <a:chOff x="506500" y="732460"/>
            <a:chExt cx="3165600" cy="1818265"/>
          </a:xfrm>
        </p:grpSpPr>
        <p:grpSp>
          <p:nvGrpSpPr>
            <p:cNvPr id="472" name="Google Shape;472;p49"/>
            <p:cNvGrpSpPr/>
            <p:nvPr/>
          </p:nvGrpSpPr>
          <p:grpSpPr>
            <a:xfrm>
              <a:off x="506500" y="759725"/>
              <a:ext cx="3165600" cy="1791000"/>
              <a:chOff x="506500" y="1597925"/>
              <a:chExt cx="3165600" cy="1791000"/>
            </a:xfrm>
          </p:grpSpPr>
          <p:grpSp>
            <p:nvGrpSpPr>
              <p:cNvPr id="473" name="Google Shape;473;p49"/>
              <p:cNvGrpSpPr/>
              <p:nvPr/>
            </p:nvGrpSpPr>
            <p:grpSpPr>
              <a:xfrm>
                <a:off x="506500" y="1597925"/>
                <a:ext cx="3165600" cy="1791000"/>
                <a:chOff x="506500" y="1597925"/>
                <a:chExt cx="3165600" cy="1791000"/>
              </a:xfrm>
            </p:grpSpPr>
            <p:sp>
              <p:nvSpPr>
                <p:cNvPr id="474" name="Google Shape;474;p49"/>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9"/>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49"/>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9"/>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9"/>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49"/>
            <p:cNvSpPr txBox="1"/>
            <p:nvPr/>
          </p:nvSpPr>
          <p:spPr>
            <a:xfrm>
              <a:off x="1580270" y="1155695"/>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F1</a:t>
              </a:r>
              <a:endParaRPr b="1" sz="800"/>
            </a:p>
          </p:txBody>
        </p:sp>
        <p:sp>
          <p:nvSpPr>
            <p:cNvPr id="480" name="Google Shape;480;p49"/>
            <p:cNvSpPr txBox="1"/>
            <p:nvPr/>
          </p:nvSpPr>
          <p:spPr>
            <a:xfrm>
              <a:off x="1254205" y="893426"/>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F2</a:t>
              </a:r>
              <a:endParaRPr b="1" sz="800"/>
            </a:p>
          </p:txBody>
        </p:sp>
        <p:sp>
          <p:nvSpPr>
            <p:cNvPr id="481" name="Google Shape;481;p49"/>
            <p:cNvSpPr txBox="1"/>
            <p:nvPr/>
          </p:nvSpPr>
          <p:spPr>
            <a:xfrm>
              <a:off x="883159" y="732460"/>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F3</a:t>
              </a:r>
              <a:endParaRPr b="1" sz="800"/>
            </a:p>
          </p:txBody>
        </p:sp>
      </p:grpSp>
      <p:sp>
        <p:nvSpPr>
          <p:cNvPr id="482" name="Google Shape;482;p49"/>
          <p:cNvSpPr/>
          <p:nvPr/>
        </p:nvSpPr>
        <p:spPr>
          <a:xfrm>
            <a:off x="2009625" y="1426400"/>
            <a:ext cx="10329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9"/>
          <p:cNvSpPr txBox="1"/>
          <p:nvPr/>
        </p:nvSpPr>
        <p:spPr>
          <a:xfrm>
            <a:off x="1517750" y="135560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sp>
        <p:nvSpPr>
          <p:cNvPr id="484" name="Google Shape;484;p49"/>
          <p:cNvSpPr/>
          <p:nvPr/>
        </p:nvSpPr>
        <p:spPr>
          <a:xfrm>
            <a:off x="4905225" y="1426400"/>
            <a:ext cx="10329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9"/>
          <p:cNvSpPr txBox="1"/>
          <p:nvPr/>
        </p:nvSpPr>
        <p:spPr>
          <a:xfrm>
            <a:off x="4413350" y="135560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sp>
        <p:nvSpPr>
          <p:cNvPr id="486" name="Google Shape;486;p49"/>
          <p:cNvSpPr/>
          <p:nvPr/>
        </p:nvSpPr>
        <p:spPr>
          <a:xfrm>
            <a:off x="7800825" y="1426400"/>
            <a:ext cx="10329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9"/>
          <p:cNvSpPr txBox="1"/>
          <p:nvPr/>
        </p:nvSpPr>
        <p:spPr>
          <a:xfrm>
            <a:off x="7308950" y="135560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50"/>
          <p:cNvPicPr preferRelativeResize="0"/>
          <p:nvPr/>
        </p:nvPicPr>
        <p:blipFill rotWithShape="1">
          <a:blip r:embed="rId3">
            <a:alphaModFix/>
          </a:blip>
          <a:srcRect b="0" l="0" r="0" t="0"/>
          <a:stretch/>
        </p:blipFill>
        <p:spPr>
          <a:xfrm>
            <a:off x="5777829" y="478219"/>
            <a:ext cx="3366171" cy="3623030"/>
          </a:xfrm>
          <a:prstGeom prst="rect">
            <a:avLst/>
          </a:prstGeom>
          <a:noFill/>
          <a:ln>
            <a:noFill/>
          </a:ln>
        </p:spPr>
      </p:pic>
      <p:pic>
        <p:nvPicPr>
          <p:cNvPr id="493" name="Google Shape;493;p50"/>
          <p:cNvPicPr preferRelativeResize="0"/>
          <p:nvPr/>
        </p:nvPicPr>
        <p:blipFill rotWithShape="1">
          <a:blip r:embed="rId4">
            <a:alphaModFix/>
          </a:blip>
          <a:srcRect b="0" l="0" r="0" t="0"/>
          <a:stretch/>
        </p:blipFill>
        <p:spPr>
          <a:xfrm>
            <a:off x="2887925" y="478219"/>
            <a:ext cx="3366171" cy="3623030"/>
          </a:xfrm>
          <a:prstGeom prst="rect">
            <a:avLst/>
          </a:prstGeom>
          <a:noFill/>
          <a:ln>
            <a:noFill/>
          </a:ln>
        </p:spPr>
      </p:pic>
      <p:sp>
        <p:nvSpPr>
          <p:cNvPr id="494" name="Google Shape;494;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5" name="Google Shape;495;p50"/>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Xe+Cs@3A GeV</a:t>
            </a:r>
            <a:endParaRPr/>
          </a:p>
        </p:txBody>
      </p:sp>
      <p:pic>
        <p:nvPicPr>
          <p:cNvPr id="496" name="Google Shape;496;p50"/>
          <p:cNvPicPr preferRelativeResize="0"/>
          <p:nvPr/>
        </p:nvPicPr>
        <p:blipFill rotWithShape="1">
          <a:blip r:embed="rId5">
            <a:alphaModFix/>
          </a:blip>
          <a:srcRect b="0" l="0" r="0" t="0"/>
          <a:stretch/>
        </p:blipFill>
        <p:spPr>
          <a:xfrm>
            <a:off x="0" y="478219"/>
            <a:ext cx="3366171" cy="3623030"/>
          </a:xfrm>
          <a:prstGeom prst="rect">
            <a:avLst/>
          </a:prstGeom>
          <a:noFill/>
          <a:ln>
            <a:noFill/>
          </a:ln>
        </p:spPr>
      </p:pic>
      <p:sp>
        <p:nvSpPr>
          <p:cNvPr id="497" name="Google Shape;497;p50"/>
          <p:cNvSpPr txBox="1"/>
          <p:nvPr/>
        </p:nvSpPr>
        <p:spPr>
          <a:xfrm>
            <a:off x="2538675" y="3981575"/>
            <a:ext cx="6058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Additional subevents from tracks not pointing at FHCal: </a:t>
            </a:r>
            <a:endParaRPr b="1"/>
          </a:p>
          <a:p>
            <a:pPr indent="0" lvl="0" marL="0" rtl="0" algn="l">
              <a:spcBef>
                <a:spcPts val="0"/>
              </a:spcBef>
              <a:spcAft>
                <a:spcPts val="0"/>
              </a:spcAft>
              <a:buNone/>
            </a:pPr>
            <a:r>
              <a:rPr b="1" lang="en"/>
              <a:t>Tp:</a:t>
            </a:r>
            <a:r>
              <a:rPr lang="en"/>
              <a:t> p; 0.4&lt;y&lt;0.6; 0.2 &lt; p</a:t>
            </a:r>
            <a:r>
              <a:rPr baseline="-25000" lang="en"/>
              <a:t>T</a:t>
            </a:r>
            <a:r>
              <a:rPr lang="en"/>
              <a:t> &lt; 2 GeV/c; w=1/eff</a:t>
            </a:r>
            <a:endParaRPr/>
          </a:p>
          <a:p>
            <a:pPr indent="0" lvl="0" marL="0" rtl="0" algn="l">
              <a:spcBef>
                <a:spcPts val="0"/>
              </a:spcBef>
              <a:spcAft>
                <a:spcPts val="0"/>
              </a:spcAft>
              <a:buNone/>
            </a:pPr>
            <a:r>
              <a:rPr b="1" lang="en">
                <a:solidFill>
                  <a:schemeClr val="dk1"/>
                </a:solidFill>
              </a:rPr>
              <a:t>Tπ:</a:t>
            </a:r>
            <a:r>
              <a:rPr lang="en">
                <a:solidFill>
                  <a:schemeClr val="dk1"/>
                </a:solidFill>
              </a:rPr>
              <a:t> π-; 0.2&lt;y&lt;0.8; 0.1 &lt; p</a:t>
            </a:r>
            <a:r>
              <a:rPr baseline="-25000" lang="en">
                <a:solidFill>
                  <a:schemeClr val="dk1"/>
                </a:solidFill>
              </a:rPr>
              <a:t>T</a:t>
            </a:r>
            <a:r>
              <a:rPr lang="en">
                <a:solidFill>
                  <a:schemeClr val="dk1"/>
                </a:solidFill>
              </a:rPr>
              <a:t> &lt; 0.5 GeV/c; w=1/eff</a:t>
            </a:r>
            <a:endParaRPr>
              <a:solidFill>
                <a:schemeClr val="dk1"/>
              </a:solidFill>
            </a:endParaRPr>
          </a:p>
          <a:p>
            <a:pPr indent="0" lvl="0" marL="0" rtl="0" algn="l">
              <a:spcBef>
                <a:spcPts val="0"/>
              </a:spcBef>
              <a:spcAft>
                <a:spcPts val="0"/>
              </a:spcAft>
              <a:buNone/>
            </a:pPr>
            <a:r>
              <a:rPr b="1" lang="en">
                <a:solidFill>
                  <a:schemeClr val="dk1"/>
                </a:solidFill>
              </a:rPr>
              <a:t>T-:</a:t>
            </a:r>
            <a:r>
              <a:rPr lang="en">
                <a:solidFill>
                  <a:schemeClr val="dk1"/>
                </a:solidFill>
              </a:rPr>
              <a:t> all negative; 1.0&lt;η&lt;2.0; 0.1 &lt; p</a:t>
            </a:r>
            <a:r>
              <a:rPr baseline="-25000" lang="en">
                <a:solidFill>
                  <a:schemeClr val="dk1"/>
                </a:solidFill>
              </a:rPr>
              <a:t>T</a:t>
            </a:r>
            <a:r>
              <a:rPr lang="en">
                <a:solidFill>
                  <a:schemeClr val="dk1"/>
                </a:solidFill>
              </a:rPr>
              <a:t> &lt; 0.5 GeV/c; w=1/eff</a:t>
            </a:r>
            <a:endParaRPr>
              <a:solidFill>
                <a:schemeClr val="dk1"/>
              </a:solidFill>
            </a:endParaRPr>
          </a:p>
        </p:txBody>
      </p:sp>
      <p:grpSp>
        <p:nvGrpSpPr>
          <p:cNvPr id="498" name="Google Shape;498;p50"/>
          <p:cNvGrpSpPr/>
          <p:nvPr/>
        </p:nvGrpSpPr>
        <p:grpSpPr>
          <a:xfrm>
            <a:off x="389885" y="3989352"/>
            <a:ext cx="1795212" cy="1031138"/>
            <a:chOff x="506500" y="732460"/>
            <a:chExt cx="3165600" cy="1818265"/>
          </a:xfrm>
        </p:grpSpPr>
        <p:grpSp>
          <p:nvGrpSpPr>
            <p:cNvPr id="499" name="Google Shape;499;p50"/>
            <p:cNvGrpSpPr/>
            <p:nvPr/>
          </p:nvGrpSpPr>
          <p:grpSpPr>
            <a:xfrm>
              <a:off x="506500" y="759725"/>
              <a:ext cx="3165600" cy="1791000"/>
              <a:chOff x="506500" y="1597925"/>
              <a:chExt cx="3165600" cy="1791000"/>
            </a:xfrm>
          </p:grpSpPr>
          <p:grpSp>
            <p:nvGrpSpPr>
              <p:cNvPr id="500" name="Google Shape;500;p50"/>
              <p:cNvGrpSpPr/>
              <p:nvPr/>
            </p:nvGrpSpPr>
            <p:grpSpPr>
              <a:xfrm>
                <a:off x="506500" y="1597925"/>
                <a:ext cx="3165600" cy="1791000"/>
                <a:chOff x="506500" y="1597925"/>
                <a:chExt cx="3165600" cy="1791000"/>
              </a:xfrm>
            </p:grpSpPr>
            <p:sp>
              <p:nvSpPr>
                <p:cNvPr id="501" name="Google Shape;501;p50"/>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0"/>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p50"/>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0"/>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0"/>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50"/>
            <p:cNvSpPr txBox="1"/>
            <p:nvPr/>
          </p:nvSpPr>
          <p:spPr>
            <a:xfrm>
              <a:off x="1580270" y="1155695"/>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F1</a:t>
              </a:r>
              <a:endParaRPr b="1" sz="800"/>
            </a:p>
          </p:txBody>
        </p:sp>
        <p:sp>
          <p:nvSpPr>
            <p:cNvPr id="507" name="Google Shape;507;p50"/>
            <p:cNvSpPr txBox="1"/>
            <p:nvPr/>
          </p:nvSpPr>
          <p:spPr>
            <a:xfrm>
              <a:off x="1254205" y="893426"/>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F2</a:t>
              </a:r>
              <a:endParaRPr b="1" sz="800"/>
            </a:p>
          </p:txBody>
        </p:sp>
        <p:sp>
          <p:nvSpPr>
            <p:cNvPr id="508" name="Google Shape;508;p50"/>
            <p:cNvSpPr txBox="1"/>
            <p:nvPr/>
          </p:nvSpPr>
          <p:spPr>
            <a:xfrm>
              <a:off x="883159" y="732460"/>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F3</a:t>
              </a:r>
              <a:endParaRPr b="1" sz="800"/>
            </a:p>
          </p:txBody>
        </p:sp>
      </p:grpSp>
      <p:sp>
        <p:nvSpPr>
          <p:cNvPr id="509" name="Google Shape;509;p50"/>
          <p:cNvSpPr txBox="1"/>
          <p:nvPr/>
        </p:nvSpPr>
        <p:spPr>
          <a:xfrm>
            <a:off x="1752600" y="1371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
        <p:nvSpPr>
          <p:cNvPr id="510" name="Google Shape;510;p50"/>
          <p:cNvSpPr txBox="1"/>
          <p:nvPr/>
        </p:nvSpPr>
        <p:spPr>
          <a:xfrm>
            <a:off x="4648200" y="31242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
        <p:nvSpPr>
          <p:cNvPr id="511" name="Google Shape;511;p50"/>
          <p:cNvSpPr txBox="1"/>
          <p:nvPr/>
        </p:nvSpPr>
        <p:spPr>
          <a:xfrm>
            <a:off x="7543800" y="31242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51"/>
          <p:cNvPicPr preferRelativeResize="0"/>
          <p:nvPr/>
        </p:nvPicPr>
        <p:blipFill rotWithShape="1">
          <a:blip r:embed="rId3">
            <a:alphaModFix/>
          </a:blip>
          <a:srcRect b="0" l="0" r="0" t="0"/>
          <a:stretch/>
        </p:blipFill>
        <p:spPr>
          <a:xfrm>
            <a:off x="5777829" y="478219"/>
            <a:ext cx="3366171" cy="3623030"/>
          </a:xfrm>
          <a:prstGeom prst="rect">
            <a:avLst/>
          </a:prstGeom>
          <a:noFill/>
          <a:ln>
            <a:noFill/>
          </a:ln>
        </p:spPr>
      </p:pic>
      <p:pic>
        <p:nvPicPr>
          <p:cNvPr id="517" name="Google Shape;517;p51"/>
          <p:cNvPicPr preferRelativeResize="0"/>
          <p:nvPr/>
        </p:nvPicPr>
        <p:blipFill rotWithShape="1">
          <a:blip r:embed="rId4">
            <a:alphaModFix/>
          </a:blip>
          <a:srcRect b="0" l="0" r="0" t="0"/>
          <a:stretch/>
        </p:blipFill>
        <p:spPr>
          <a:xfrm>
            <a:off x="2887925" y="478219"/>
            <a:ext cx="3366171" cy="3623030"/>
          </a:xfrm>
          <a:prstGeom prst="rect">
            <a:avLst/>
          </a:prstGeom>
          <a:noFill/>
          <a:ln>
            <a:noFill/>
          </a:ln>
        </p:spPr>
      </p:pic>
      <p:sp>
        <p:nvSpPr>
          <p:cNvPr id="518" name="Google Shape;518;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9" name="Google Shape;519;p51"/>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Xe+Cs@1.5A GeV</a:t>
            </a:r>
            <a:endParaRPr/>
          </a:p>
        </p:txBody>
      </p:sp>
      <p:pic>
        <p:nvPicPr>
          <p:cNvPr id="520" name="Google Shape;520;p51"/>
          <p:cNvPicPr preferRelativeResize="0"/>
          <p:nvPr/>
        </p:nvPicPr>
        <p:blipFill rotWithShape="1">
          <a:blip r:embed="rId5">
            <a:alphaModFix/>
          </a:blip>
          <a:srcRect b="0" l="0" r="0" t="0"/>
          <a:stretch/>
        </p:blipFill>
        <p:spPr>
          <a:xfrm>
            <a:off x="0" y="478219"/>
            <a:ext cx="3366171" cy="3623030"/>
          </a:xfrm>
          <a:prstGeom prst="rect">
            <a:avLst/>
          </a:prstGeom>
          <a:noFill/>
          <a:ln>
            <a:noFill/>
          </a:ln>
        </p:spPr>
      </p:pic>
      <p:sp>
        <p:nvSpPr>
          <p:cNvPr id="521" name="Google Shape;521;p51"/>
          <p:cNvSpPr txBox="1"/>
          <p:nvPr/>
        </p:nvSpPr>
        <p:spPr>
          <a:xfrm>
            <a:off x="2538675" y="3981575"/>
            <a:ext cx="6058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Additional subevents from tracks not pointing at FHCal: </a:t>
            </a:r>
            <a:endParaRPr b="1"/>
          </a:p>
          <a:p>
            <a:pPr indent="0" lvl="0" marL="0" rtl="0" algn="l">
              <a:spcBef>
                <a:spcPts val="0"/>
              </a:spcBef>
              <a:spcAft>
                <a:spcPts val="0"/>
              </a:spcAft>
              <a:buNone/>
            </a:pPr>
            <a:r>
              <a:rPr b="1" lang="en"/>
              <a:t>Tp:</a:t>
            </a:r>
            <a:r>
              <a:rPr lang="en"/>
              <a:t> p; 0.4&lt;y&lt;0.6; 0.2 &lt; p</a:t>
            </a:r>
            <a:r>
              <a:rPr baseline="-25000" lang="en"/>
              <a:t>T</a:t>
            </a:r>
            <a:r>
              <a:rPr lang="en"/>
              <a:t> &lt; 2 GeV/c; w=1/eff</a:t>
            </a:r>
            <a:endParaRPr/>
          </a:p>
          <a:p>
            <a:pPr indent="0" lvl="0" marL="0" rtl="0" algn="l">
              <a:spcBef>
                <a:spcPts val="0"/>
              </a:spcBef>
              <a:spcAft>
                <a:spcPts val="0"/>
              </a:spcAft>
              <a:buNone/>
            </a:pPr>
            <a:r>
              <a:rPr b="1" lang="en">
                <a:solidFill>
                  <a:schemeClr val="dk1"/>
                </a:solidFill>
              </a:rPr>
              <a:t>Tπ:</a:t>
            </a:r>
            <a:r>
              <a:rPr lang="en">
                <a:solidFill>
                  <a:schemeClr val="dk1"/>
                </a:solidFill>
              </a:rPr>
              <a:t> π-; 0.2&lt;y&lt;0.8; 0.1 &lt; p</a:t>
            </a:r>
            <a:r>
              <a:rPr baseline="-25000" lang="en">
                <a:solidFill>
                  <a:schemeClr val="dk1"/>
                </a:solidFill>
              </a:rPr>
              <a:t>T</a:t>
            </a:r>
            <a:r>
              <a:rPr lang="en">
                <a:solidFill>
                  <a:schemeClr val="dk1"/>
                </a:solidFill>
              </a:rPr>
              <a:t> &lt; 0.5 GeV/c; w=1/eff</a:t>
            </a:r>
            <a:endParaRPr>
              <a:solidFill>
                <a:schemeClr val="dk1"/>
              </a:solidFill>
            </a:endParaRPr>
          </a:p>
          <a:p>
            <a:pPr indent="0" lvl="0" marL="0" rtl="0" algn="l">
              <a:spcBef>
                <a:spcPts val="0"/>
              </a:spcBef>
              <a:spcAft>
                <a:spcPts val="0"/>
              </a:spcAft>
              <a:buNone/>
            </a:pPr>
            <a:r>
              <a:rPr b="1" lang="en">
                <a:solidFill>
                  <a:schemeClr val="dk1"/>
                </a:solidFill>
              </a:rPr>
              <a:t>T-:</a:t>
            </a:r>
            <a:r>
              <a:rPr lang="en">
                <a:solidFill>
                  <a:schemeClr val="dk1"/>
                </a:solidFill>
              </a:rPr>
              <a:t> all negative; 1.0&lt;η&lt;2.0; 0.1 &lt; p</a:t>
            </a:r>
            <a:r>
              <a:rPr baseline="-25000" lang="en">
                <a:solidFill>
                  <a:schemeClr val="dk1"/>
                </a:solidFill>
              </a:rPr>
              <a:t>T</a:t>
            </a:r>
            <a:r>
              <a:rPr lang="en">
                <a:solidFill>
                  <a:schemeClr val="dk1"/>
                </a:solidFill>
              </a:rPr>
              <a:t> &lt; 0.5 GeV/c; w=1/eff</a:t>
            </a:r>
            <a:endParaRPr>
              <a:solidFill>
                <a:schemeClr val="dk1"/>
              </a:solidFill>
            </a:endParaRPr>
          </a:p>
        </p:txBody>
      </p:sp>
      <p:grpSp>
        <p:nvGrpSpPr>
          <p:cNvPr id="522" name="Google Shape;522;p51"/>
          <p:cNvGrpSpPr/>
          <p:nvPr/>
        </p:nvGrpSpPr>
        <p:grpSpPr>
          <a:xfrm>
            <a:off x="389885" y="3989352"/>
            <a:ext cx="1795212" cy="1031138"/>
            <a:chOff x="506500" y="732460"/>
            <a:chExt cx="3165600" cy="1818265"/>
          </a:xfrm>
        </p:grpSpPr>
        <p:grpSp>
          <p:nvGrpSpPr>
            <p:cNvPr id="523" name="Google Shape;523;p51"/>
            <p:cNvGrpSpPr/>
            <p:nvPr/>
          </p:nvGrpSpPr>
          <p:grpSpPr>
            <a:xfrm>
              <a:off x="506500" y="759725"/>
              <a:ext cx="3165600" cy="1791000"/>
              <a:chOff x="506500" y="1597925"/>
              <a:chExt cx="3165600" cy="1791000"/>
            </a:xfrm>
          </p:grpSpPr>
          <p:grpSp>
            <p:nvGrpSpPr>
              <p:cNvPr id="524" name="Google Shape;524;p51"/>
              <p:cNvGrpSpPr/>
              <p:nvPr/>
            </p:nvGrpSpPr>
            <p:grpSpPr>
              <a:xfrm>
                <a:off x="506500" y="1597925"/>
                <a:ext cx="3165600" cy="1791000"/>
                <a:chOff x="506500" y="1597925"/>
                <a:chExt cx="3165600" cy="1791000"/>
              </a:xfrm>
            </p:grpSpPr>
            <p:sp>
              <p:nvSpPr>
                <p:cNvPr id="525" name="Google Shape;525;p51"/>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1"/>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7" name="Google Shape;527;p51"/>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1"/>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1"/>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 name="Google Shape;530;p51"/>
            <p:cNvSpPr txBox="1"/>
            <p:nvPr/>
          </p:nvSpPr>
          <p:spPr>
            <a:xfrm>
              <a:off x="1580270" y="1155695"/>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F1</a:t>
              </a:r>
              <a:endParaRPr b="1" sz="800"/>
            </a:p>
          </p:txBody>
        </p:sp>
        <p:sp>
          <p:nvSpPr>
            <p:cNvPr id="531" name="Google Shape;531;p51"/>
            <p:cNvSpPr txBox="1"/>
            <p:nvPr/>
          </p:nvSpPr>
          <p:spPr>
            <a:xfrm>
              <a:off x="1254205" y="893426"/>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F2</a:t>
              </a:r>
              <a:endParaRPr b="1" sz="800"/>
            </a:p>
          </p:txBody>
        </p:sp>
        <p:sp>
          <p:nvSpPr>
            <p:cNvPr id="532" name="Google Shape;532;p51"/>
            <p:cNvSpPr txBox="1"/>
            <p:nvPr/>
          </p:nvSpPr>
          <p:spPr>
            <a:xfrm>
              <a:off x="883159" y="732460"/>
              <a:ext cx="603000" cy="54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F3</a:t>
              </a:r>
              <a:endParaRPr b="1" sz="800"/>
            </a:p>
          </p:txBody>
        </p:sp>
      </p:grpSp>
      <p:sp>
        <p:nvSpPr>
          <p:cNvPr id="533" name="Google Shape;533;p51"/>
          <p:cNvSpPr txBox="1"/>
          <p:nvPr/>
        </p:nvSpPr>
        <p:spPr>
          <a:xfrm>
            <a:off x="1752600" y="1371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
        <p:nvSpPr>
          <p:cNvPr id="534" name="Google Shape;534;p51"/>
          <p:cNvSpPr txBox="1"/>
          <p:nvPr/>
        </p:nvSpPr>
        <p:spPr>
          <a:xfrm>
            <a:off x="4648200" y="31242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
        <p:nvSpPr>
          <p:cNvPr id="535" name="Google Shape;535;p51"/>
          <p:cNvSpPr txBox="1"/>
          <p:nvPr/>
        </p:nvSpPr>
        <p:spPr>
          <a:xfrm>
            <a:off x="7543800" y="31242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52"/>
          <p:cNvPicPr preferRelativeResize="0"/>
          <p:nvPr/>
        </p:nvPicPr>
        <p:blipFill rotWithShape="1">
          <a:blip r:embed="rId3">
            <a:alphaModFix/>
          </a:blip>
          <a:srcRect b="0" l="0" r="0" t="0"/>
          <a:stretch/>
        </p:blipFill>
        <p:spPr>
          <a:xfrm>
            <a:off x="4426500" y="560525"/>
            <a:ext cx="4258064" cy="4582974"/>
          </a:xfrm>
          <a:prstGeom prst="rect">
            <a:avLst/>
          </a:prstGeom>
          <a:noFill/>
          <a:ln>
            <a:noFill/>
          </a:ln>
        </p:spPr>
      </p:pic>
      <p:sp>
        <p:nvSpPr>
          <p:cNvPr id="541" name="Google Shape;541;p52"/>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1</a:t>
            </a:r>
            <a:r>
              <a:rPr lang="en"/>
              <a:t>: Xe+Cs@3.0A GeV: JAM (true momenta)</a:t>
            </a:r>
            <a:endParaRPr/>
          </a:p>
        </p:txBody>
      </p:sp>
      <p:sp>
        <p:nvSpPr>
          <p:cNvPr id="542" name="Google Shape;54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3" name="Google Shape;543;p52"/>
          <p:cNvPicPr preferRelativeResize="0"/>
          <p:nvPr/>
        </p:nvPicPr>
        <p:blipFill rotWithShape="1">
          <a:blip r:embed="rId4">
            <a:alphaModFix/>
          </a:blip>
          <a:srcRect b="0" l="0" r="0" t="0"/>
          <a:stretch/>
        </p:blipFill>
        <p:spPr>
          <a:xfrm>
            <a:off x="311700" y="560525"/>
            <a:ext cx="4258064" cy="4582974"/>
          </a:xfrm>
          <a:prstGeom prst="rect">
            <a:avLst/>
          </a:prstGeom>
          <a:noFill/>
          <a:ln>
            <a:noFill/>
          </a:ln>
        </p:spPr>
      </p:pic>
      <p:sp>
        <p:nvSpPr>
          <p:cNvPr id="544" name="Google Shape;544;p52"/>
          <p:cNvSpPr/>
          <p:nvPr/>
        </p:nvSpPr>
        <p:spPr>
          <a:xfrm>
            <a:off x="7012575" y="878325"/>
            <a:ext cx="969600" cy="73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p53"/>
          <p:cNvPicPr preferRelativeResize="0"/>
          <p:nvPr/>
        </p:nvPicPr>
        <p:blipFill rotWithShape="1">
          <a:blip r:embed="rId3">
            <a:alphaModFix/>
          </a:blip>
          <a:srcRect b="0" l="0" r="0" t="0"/>
          <a:stretch/>
        </p:blipFill>
        <p:spPr>
          <a:xfrm>
            <a:off x="4426500" y="560525"/>
            <a:ext cx="4258064" cy="4582974"/>
          </a:xfrm>
          <a:prstGeom prst="rect">
            <a:avLst/>
          </a:prstGeom>
          <a:noFill/>
          <a:ln>
            <a:noFill/>
          </a:ln>
        </p:spPr>
      </p:pic>
      <p:sp>
        <p:nvSpPr>
          <p:cNvPr id="550" name="Google Shape;550;p53"/>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1</a:t>
            </a:r>
            <a:r>
              <a:rPr lang="en"/>
              <a:t>: Xe+Cs@1.5A GeV: JAM (true momenta)</a:t>
            </a:r>
            <a:endParaRPr/>
          </a:p>
        </p:txBody>
      </p:sp>
      <p:sp>
        <p:nvSpPr>
          <p:cNvPr id="551" name="Google Shape;551;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2" name="Google Shape;552;p53"/>
          <p:cNvPicPr preferRelativeResize="0"/>
          <p:nvPr/>
        </p:nvPicPr>
        <p:blipFill rotWithShape="1">
          <a:blip r:embed="rId4">
            <a:alphaModFix/>
          </a:blip>
          <a:srcRect b="0" l="0" r="0" t="0"/>
          <a:stretch/>
        </p:blipFill>
        <p:spPr>
          <a:xfrm>
            <a:off x="311700" y="560525"/>
            <a:ext cx="4258064" cy="4582974"/>
          </a:xfrm>
          <a:prstGeom prst="rect">
            <a:avLst/>
          </a:prstGeom>
          <a:noFill/>
          <a:ln>
            <a:noFill/>
          </a:ln>
        </p:spPr>
      </p:pic>
      <p:sp>
        <p:nvSpPr>
          <p:cNvPr id="553" name="Google Shape;553;p53"/>
          <p:cNvSpPr/>
          <p:nvPr/>
        </p:nvSpPr>
        <p:spPr>
          <a:xfrm>
            <a:off x="7012575" y="878325"/>
            <a:ext cx="969600" cy="73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54"/>
          <p:cNvPicPr preferRelativeResize="0"/>
          <p:nvPr/>
        </p:nvPicPr>
        <p:blipFill rotWithShape="1">
          <a:blip r:embed="rId3">
            <a:alphaModFix/>
          </a:blip>
          <a:srcRect b="0" l="0" r="0" t="0"/>
          <a:stretch/>
        </p:blipFill>
        <p:spPr>
          <a:xfrm>
            <a:off x="4426500" y="560525"/>
            <a:ext cx="4258064" cy="4582974"/>
          </a:xfrm>
          <a:prstGeom prst="rect">
            <a:avLst/>
          </a:prstGeom>
          <a:noFill/>
          <a:ln>
            <a:noFill/>
          </a:ln>
        </p:spPr>
      </p:pic>
      <p:sp>
        <p:nvSpPr>
          <p:cNvPr id="559" name="Google Shape;559;p54"/>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2</a:t>
            </a:r>
            <a:r>
              <a:rPr lang="en"/>
              <a:t>: Xe+Cs@3.0A GeV: JAM (true momenta)</a:t>
            </a:r>
            <a:endParaRPr/>
          </a:p>
        </p:txBody>
      </p:sp>
      <p:sp>
        <p:nvSpPr>
          <p:cNvPr id="560" name="Google Shape;56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1" name="Google Shape;561;p54"/>
          <p:cNvPicPr preferRelativeResize="0"/>
          <p:nvPr/>
        </p:nvPicPr>
        <p:blipFill rotWithShape="1">
          <a:blip r:embed="rId4">
            <a:alphaModFix/>
          </a:blip>
          <a:srcRect b="0" l="0" r="0" t="0"/>
          <a:stretch/>
        </p:blipFill>
        <p:spPr>
          <a:xfrm>
            <a:off x="311700" y="560525"/>
            <a:ext cx="4258064" cy="4582974"/>
          </a:xfrm>
          <a:prstGeom prst="rect">
            <a:avLst/>
          </a:prstGeom>
          <a:noFill/>
          <a:ln>
            <a:noFill/>
          </a:ln>
        </p:spPr>
      </p:pic>
      <p:sp>
        <p:nvSpPr>
          <p:cNvPr id="562" name="Google Shape;562;p54"/>
          <p:cNvSpPr/>
          <p:nvPr/>
        </p:nvSpPr>
        <p:spPr>
          <a:xfrm>
            <a:off x="7012575" y="878325"/>
            <a:ext cx="969600" cy="73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6" name="Google Shape;126;p28"/>
          <p:cNvPicPr preferRelativeResize="0"/>
          <p:nvPr/>
        </p:nvPicPr>
        <p:blipFill>
          <a:blip r:embed="rId3">
            <a:alphaModFix/>
          </a:blip>
          <a:stretch>
            <a:fillRect/>
          </a:stretch>
        </p:blipFill>
        <p:spPr>
          <a:xfrm>
            <a:off x="2576360" y="793375"/>
            <a:ext cx="3244350" cy="3128374"/>
          </a:xfrm>
          <a:prstGeom prst="rect">
            <a:avLst/>
          </a:prstGeom>
          <a:noFill/>
          <a:ln>
            <a:noFill/>
          </a:ln>
        </p:spPr>
      </p:pic>
      <p:pic>
        <p:nvPicPr>
          <p:cNvPr id="127" name="Google Shape;127;p28"/>
          <p:cNvPicPr preferRelativeResize="0"/>
          <p:nvPr/>
        </p:nvPicPr>
        <p:blipFill>
          <a:blip r:embed="rId4">
            <a:alphaModFix/>
          </a:blip>
          <a:stretch>
            <a:fillRect/>
          </a:stretch>
        </p:blipFill>
        <p:spPr>
          <a:xfrm>
            <a:off x="5741427" y="833686"/>
            <a:ext cx="3237859" cy="3042931"/>
          </a:xfrm>
          <a:prstGeom prst="rect">
            <a:avLst/>
          </a:prstGeom>
          <a:noFill/>
          <a:ln>
            <a:noFill/>
          </a:ln>
        </p:spPr>
      </p:pic>
      <p:sp>
        <p:nvSpPr>
          <p:cNvPr id="128" name="Google Shape;128;p28"/>
          <p:cNvSpPr txBox="1"/>
          <p:nvPr/>
        </p:nvSpPr>
        <p:spPr>
          <a:xfrm>
            <a:off x="5935525" y="179525"/>
            <a:ext cx="292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P. DANIELEWICZ, R. LACEY, W. LYNCH</a:t>
            </a:r>
            <a:endParaRPr sz="1000"/>
          </a:p>
          <a:p>
            <a:pPr indent="0" lvl="0" marL="0" rtl="0" algn="l">
              <a:spcBef>
                <a:spcPts val="0"/>
              </a:spcBef>
              <a:spcAft>
                <a:spcPts val="0"/>
              </a:spcAft>
              <a:buNone/>
            </a:pPr>
            <a:r>
              <a:rPr lang="en" sz="1000">
                <a:solidFill>
                  <a:srgbClr val="0050B3"/>
                </a:solidFill>
                <a:highlight>
                  <a:srgbClr val="FFFFFF"/>
                </a:highlight>
                <a:uFill>
                  <a:noFill/>
                </a:uFill>
                <a:latin typeface="Roboto"/>
                <a:ea typeface="Roboto"/>
                <a:cs typeface="Roboto"/>
                <a:sym typeface="Roboto"/>
                <a:hlinkClick r:id="rId5">
                  <a:extLst>
                    <a:ext uri="{A12FA001-AC4F-418D-AE19-62706E023703}">
                      <ahyp:hlinkClr val="tx"/>
                    </a:ext>
                  </a:extLst>
                </a:hlinkClick>
              </a:rPr>
              <a:t>10.</a:t>
            </a:r>
            <a:r>
              <a:rPr lang="en" sz="1000">
                <a:solidFill>
                  <a:srgbClr val="0050B3"/>
                </a:solidFill>
                <a:highlight>
                  <a:srgbClr val="FFFFFF"/>
                </a:highlight>
                <a:uFill>
                  <a:noFill/>
                </a:uFill>
                <a:latin typeface="Roboto"/>
                <a:ea typeface="Roboto"/>
                <a:cs typeface="Roboto"/>
                <a:sym typeface="Roboto"/>
                <a:hlinkClick r:id="rId6">
                  <a:extLst>
                    <a:ext uri="{A12FA001-AC4F-418D-AE19-62706E023703}">
                      <ahyp:hlinkClr val="tx"/>
                    </a:ext>
                  </a:extLst>
                </a:hlinkClick>
              </a:rPr>
              <a:t>1126</a:t>
            </a:r>
            <a:r>
              <a:rPr lang="en" sz="1000">
                <a:solidFill>
                  <a:srgbClr val="0050B3"/>
                </a:solidFill>
                <a:highlight>
                  <a:srgbClr val="FFFFFF"/>
                </a:highlight>
                <a:uFill>
                  <a:noFill/>
                </a:uFill>
                <a:latin typeface="Roboto"/>
                <a:ea typeface="Roboto"/>
                <a:cs typeface="Roboto"/>
                <a:sym typeface="Roboto"/>
                <a:hlinkClick r:id="rId7">
                  <a:extLst>
                    <a:ext uri="{A12FA001-AC4F-418D-AE19-62706E023703}">
                      <ahyp:hlinkClr val="tx"/>
                    </a:ext>
                  </a:extLst>
                </a:hlinkClick>
              </a:rPr>
              <a:t>/science.1078070</a:t>
            </a:r>
            <a:endParaRPr sz="1000"/>
          </a:p>
        </p:txBody>
      </p:sp>
      <p:sp>
        <p:nvSpPr>
          <p:cNvPr id="129" name="Google Shape;129;p28"/>
          <p:cNvSpPr txBox="1"/>
          <p:nvPr/>
        </p:nvSpPr>
        <p:spPr>
          <a:xfrm>
            <a:off x="2998875" y="4044850"/>
            <a:ext cx="5557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Discrepancy is probably due to non-flow correlations</a:t>
            </a:r>
            <a:endParaRPr/>
          </a:p>
        </p:txBody>
      </p:sp>
      <p:sp>
        <p:nvSpPr>
          <p:cNvPr id="130" name="Google Shape;130;p28"/>
          <p:cNvSpPr txBox="1"/>
          <p:nvPr/>
        </p:nvSpPr>
        <p:spPr>
          <a:xfrm>
            <a:off x="3148088" y="485875"/>
            <a:ext cx="210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a:t>
            </a:r>
            <a:r>
              <a:rPr baseline="-25000" lang="en"/>
              <a:t>1</a:t>
            </a:r>
            <a:r>
              <a:rPr lang="en"/>
              <a:t> suggests softer EOS</a:t>
            </a:r>
            <a:endParaRPr/>
          </a:p>
        </p:txBody>
      </p:sp>
      <p:sp>
        <p:nvSpPr>
          <p:cNvPr id="131" name="Google Shape;131;p28"/>
          <p:cNvSpPr txBox="1"/>
          <p:nvPr/>
        </p:nvSpPr>
        <p:spPr>
          <a:xfrm>
            <a:off x="6309913" y="485875"/>
            <a:ext cx="210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a:t>
            </a:r>
            <a:r>
              <a:rPr baseline="-25000" lang="en"/>
              <a:t>2</a:t>
            </a:r>
            <a:r>
              <a:rPr lang="en"/>
              <a:t> suggests harder EOS</a:t>
            </a:r>
            <a:endParaRPr/>
          </a:p>
        </p:txBody>
      </p:sp>
      <p:pic>
        <p:nvPicPr>
          <p:cNvPr id="132" name="Google Shape;132;p28"/>
          <p:cNvPicPr preferRelativeResize="0"/>
          <p:nvPr/>
        </p:nvPicPr>
        <p:blipFill>
          <a:blip r:embed="rId8">
            <a:alphaModFix/>
          </a:blip>
          <a:stretch>
            <a:fillRect/>
          </a:stretch>
        </p:blipFill>
        <p:spPr>
          <a:xfrm>
            <a:off x="224293" y="638275"/>
            <a:ext cx="2210564" cy="3758825"/>
          </a:xfrm>
          <a:prstGeom prst="rect">
            <a:avLst/>
          </a:prstGeom>
          <a:noFill/>
          <a:ln>
            <a:noFill/>
          </a:ln>
        </p:spPr>
      </p:pic>
      <p:sp>
        <p:nvSpPr>
          <p:cNvPr id="133" name="Google Shape;133;p28"/>
          <p:cNvSpPr txBox="1"/>
          <p:nvPr/>
        </p:nvSpPr>
        <p:spPr>
          <a:xfrm>
            <a:off x="95225" y="4128700"/>
            <a:ext cx="314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Describing the high-density matter using the mean field</a:t>
            </a:r>
            <a:endParaRPr/>
          </a:p>
          <a:p>
            <a:pPr indent="0" lvl="0" marL="0" rtl="0" algn="l">
              <a:spcBef>
                <a:spcPts val="0"/>
              </a:spcBef>
              <a:spcAft>
                <a:spcPts val="0"/>
              </a:spcAft>
              <a:buNone/>
            </a:pPr>
            <a:r>
              <a:rPr lang="en"/>
              <a:t>Flow measurements constrain the mean field</a:t>
            </a:r>
            <a:endParaRPr/>
          </a:p>
        </p:txBody>
      </p:sp>
      <p:sp>
        <p:nvSpPr>
          <p:cNvPr id="134" name="Google Shape;134;p28"/>
          <p:cNvSpPr txBox="1"/>
          <p:nvPr>
            <p:ph type="title"/>
          </p:nvPr>
        </p:nvSpPr>
        <p:spPr>
          <a:xfrm>
            <a:off x="457172" y="105814"/>
            <a:ext cx="8228700" cy="4806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t>v</a:t>
            </a:r>
            <a:r>
              <a:rPr baseline="-25000" lang="en"/>
              <a:t>n </a:t>
            </a:r>
            <a:r>
              <a:rPr lang="en"/>
              <a:t>as a function of collision energy</a:t>
            </a:r>
            <a:endParaRPr/>
          </a:p>
        </p:txBody>
      </p:sp>
      <p:sp>
        <p:nvSpPr>
          <p:cNvPr id="135" name="Google Shape;135;p28"/>
          <p:cNvSpPr txBox="1"/>
          <p:nvPr/>
        </p:nvSpPr>
        <p:spPr>
          <a:xfrm rot="-5400000">
            <a:off x="952125" y="20331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EPJ Web of Conferences 276, 01021 (2023)</a:t>
            </a:r>
            <a:endParaRPr sz="1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p55"/>
          <p:cNvPicPr preferRelativeResize="0"/>
          <p:nvPr/>
        </p:nvPicPr>
        <p:blipFill rotWithShape="1">
          <a:blip r:embed="rId3">
            <a:alphaModFix/>
          </a:blip>
          <a:srcRect b="0" l="0" r="0" t="0"/>
          <a:stretch/>
        </p:blipFill>
        <p:spPr>
          <a:xfrm>
            <a:off x="4426500" y="560525"/>
            <a:ext cx="4258064" cy="4582974"/>
          </a:xfrm>
          <a:prstGeom prst="rect">
            <a:avLst/>
          </a:prstGeom>
          <a:noFill/>
          <a:ln>
            <a:noFill/>
          </a:ln>
        </p:spPr>
      </p:pic>
      <p:sp>
        <p:nvSpPr>
          <p:cNvPr id="568" name="Google Shape;568;p55"/>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2</a:t>
            </a:r>
            <a:r>
              <a:rPr lang="en"/>
              <a:t>: Xe+Cs@3.0A GeV: JAM (rec momenta)</a:t>
            </a:r>
            <a:endParaRPr/>
          </a:p>
        </p:txBody>
      </p:sp>
      <p:sp>
        <p:nvSpPr>
          <p:cNvPr id="569" name="Google Shape;569;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0" name="Google Shape;570;p55"/>
          <p:cNvPicPr preferRelativeResize="0"/>
          <p:nvPr/>
        </p:nvPicPr>
        <p:blipFill rotWithShape="1">
          <a:blip r:embed="rId4">
            <a:alphaModFix/>
          </a:blip>
          <a:srcRect b="0" l="0" r="0" t="0"/>
          <a:stretch/>
        </p:blipFill>
        <p:spPr>
          <a:xfrm>
            <a:off x="311700" y="560525"/>
            <a:ext cx="4258064" cy="4582974"/>
          </a:xfrm>
          <a:prstGeom prst="rect">
            <a:avLst/>
          </a:prstGeom>
          <a:noFill/>
          <a:ln>
            <a:noFill/>
          </a:ln>
        </p:spPr>
      </p:pic>
      <p:sp>
        <p:nvSpPr>
          <p:cNvPr id="571" name="Google Shape;571;p55"/>
          <p:cNvSpPr/>
          <p:nvPr/>
        </p:nvSpPr>
        <p:spPr>
          <a:xfrm>
            <a:off x="7012575" y="878325"/>
            <a:ext cx="969600" cy="73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6"/>
          <p:cNvSpPr txBox="1"/>
          <p:nvPr>
            <p:ph type="title"/>
          </p:nvPr>
        </p:nvSpPr>
        <p:spPr>
          <a:xfrm>
            <a:off x="0" y="-12175"/>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Efficiency for proton reconstruction (JAM, Xe+Cs@1.5A GeV)</a:t>
            </a:r>
            <a:endParaRPr/>
          </a:p>
        </p:txBody>
      </p:sp>
      <p:sp>
        <p:nvSpPr>
          <p:cNvPr id="577" name="Google Shape;577;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78" name="Google Shape;578;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9" name="Google Shape;579;p56"/>
          <p:cNvPicPr preferRelativeResize="0"/>
          <p:nvPr/>
        </p:nvPicPr>
        <p:blipFill>
          <a:blip r:embed="rId3">
            <a:alphaModFix/>
          </a:blip>
          <a:stretch>
            <a:fillRect/>
          </a:stretch>
        </p:blipFill>
        <p:spPr>
          <a:xfrm>
            <a:off x="4568045" y="979686"/>
            <a:ext cx="4575956" cy="3589175"/>
          </a:xfrm>
          <a:prstGeom prst="rect">
            <a:avLst/>
          </a:prstGeom>
          <a:noFill/>
          <a:ln>
            <a:noFill/>
          </a:ln>
        </p:spPr>
      </p:pic>
      <p:pic>
        <p:nvPicPr>
          <p:cNvPr id="580" name="Google Shape;580;p56"/>
          <p:cNvPicPr preferRelativeResize="0"/>
          <p:nvPr/>
        </p:nvPicPr>
        <p:blipFill>
          <a:blip r:embed="rId4">
            <a:alphaModFix/>
          </a:blip>
          <a:stretch>
            <a:fillRect/>
          </a:stretch>
        </p:blipFill>
        <p:spPr>
          <a:xfrm>
            <a:off x="1" y="979700"/>
            <a:ext cx="4568054" cy="3589175"/>
          </a:xfrm>
          <a:prstGeom prst="rect">
            <a:avLst/>
          </a:prstGeom>
          <a:noFill/>
          <a:ln>
            <a:noFill/>
          </a:ln>
        </p:spPr>
      </p:pic>
      <p:sp>
        <p:nvSpPr>
          <p:cNvPr id="581" name="Google Shape;581;p56"/>
          <p:cNvSpPr txBox="1"/>
          <p:nvPr/>
        </p:nvSpPr>
        <p:spPr>
          <a:xfrm>
            <a:off x="1100675" y="656400"/>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Without TOF acceptance</a:t>
            </a:r>
            <a:endParaRPr/>
          </a:p>
        </p:txBody>
      </p:sp>
      <p:sp>
        <p:nvSpPr>
          <p:cNvPr id="582" name="Google Shape;582;p56"/>
          <p:cNvSpPr txBox="1"/>
          <p:nvPr/>
        </p:nvSpPr>
        <p:spPr>
          <a:xfrm>
            <a:off x="5672675" y="656400"/>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With TOF acceptance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88" name="Google Shape;588;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89" name="Google Shape;589;p57"/>
          <p:cNvPicPr preferRelativeResize="0"/>
          <p:nvPr/>
        </p:nvPicPr>
        <p:blipFill>
          <a:blip r:embed="rId3">
            <a:alphaModFix/>
          </a:blip>
          <a:stretch>
            <a:fillRect/>
          </a:stretch>
        </p:blipFill>
        <p:spPr>
          <a:xfrm>
            <a:off x="4568045" y="1164423"/>
            <a:ext cx="4575954" cy="3219702"/>
          </a:xfrm>
          <a:prstGeom prst="rect">
            <a:avLst/>
          </a:prstGeom>
          <a:noFill/>
          <a:ln>
            <a:noFill/>
          </a:ln>
        </p:spPr>
      </p:pic>
      <p:pic>
        <p:nvPicPr>
          <p:cNvPr id="590" name="Google Shape;590;p57"/>
          <p:cNvPicPr preferRelativeResize="0"/>
          <p:nvPr/>
        </p:nvPicPr>
        <p:blipFill>
          <a:blip r:embed="rId4">
            <a:alphaModFix/>
          </a:blip>
          <a:stretch>
            <a:fillRect/>
          </a:stretch>
        </p:blipFill>
        <p:spPr>
          <a:xfrm>
            <a:off x="1" y="1171676"/>
            <a:ext cx="4568054" cy="3205221"/>
          </a:xfrm>
          <a:prstGeom prst="rect">
            <a:avLst/>
          </a:prstGeom>
          <a:noFill/>
          <a:ln>
            <a:noFill/>
          </a:ln>
        </p:spPr>
      </p:pic>
      <p:sp>
        <p:nvSpPr>
          <p:cNvPr id="591" name="Google Shape;591;p57"/>
          <p:cNvSpPr txBox="1"/>
          <p:nvPr/>
        </p:nvSpPr>
        <p:spPr>
          <a:xfrm>
            <a:off x="1100675" y="656400"/>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Without TOF acceptance</a:t>
            </a:r>
            <a:endParaRPr/>
          </a:p>
        </p:txBody>
      </p:sp>
      <p:sp>
        <p:nvSpPr>
          <p:cNvPr id="592" name="Google Shape;592;p57"/>
          <p:cNvSpPr txBox="1"/>
          <p:nvPr/>
        </p:nvSpPr>
        <p:spPr>
          <a:xfrm>
            <a:off x="5672675" y="656400"/>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With TOF acceptance</a:t>
            </a:r>
            <a:endParaRPr/>
          </a:p>
        </p:txBody>
      </p:sp>
      <p:sp>
        <p:nvSpPr>
          <p:cNvPr id="593" name="Google Shape;593;p57"/>
          <p:cNvSpPr txBox="1"/>
          <p:nvPr>
            <p:ph type="title"/>
          </p:nvPr>
        </p:nvSpPr>
        <p:spPr>
          <a:xfrm>
            <a:off x="0" y="-12175"/>
            <a:ext cx="9144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Efficiency for proton reconstruction (JAM, Xe+Cs@3A GeV)</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pic>
        <p:nvPicPr>
          <p:cNvPr id="598" name="Google Shape;598;p58"/>
          <p:cNvPicPr preferRelativeResize="0"/>
          <p:nvPr/>
        </p:nvPicPr>
        <p:blipFill rotWithShape="1">
          <a:blip r:embed="rId3">
            <a:alphaModFix/>
          </a:blip>
          <a:srcRect b="0" l="0" r="0" t="0"/>
          <a:stretch/>
        </p:blipFill>
        <p:spPr>
          <a:xfrm>
            <a:off x="4426500" y="560525"/>
            <a:ext cx="4258064" cy="4582974"/>
          </a:xfrm>
          <a:prstGeom prst="rect">
            <a:avLst/>
          </a:prstGeom>
          <a:noFill/>
          <a:ln>
            <a:noFill/>
          </a:ln>
        </p:spPr>
      </p:pic>
      <p:sp>
        <p:nvSpPr>
          <p:cNvPr id="599" name="Google Shape;599;p58"/>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1</a:t>
            </a:r>
            <a:r>
              <a:rPr lang="en"/>
              <a:t>: Xe+Cs@3.0A GeV: JAM (true momenta)</a:t>
            </a:r>
            <a:endParaRPr/>
          </a:p>
        </p:txBody>
      </p:sp>
      <p:sp>
        <p:nvSpPr>
          <p:cNvPr id="600" name="Google Shape;600;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01" name="Google Shape;601;p58"/>
          <p:cNvPicPr preferRelativeResize="0"/>
          <p:nvPr/>
        </p:nvPicPr>
        <p:blipFill rotWithShape="1">
          <a:blip r:embed="rId4">
            <a:alphaModFix/>
          </a:blip>
          <a:srcRect b="0" l="0" r="0" t="0"/>
          <a:stretch/>
        </p:blipFill>
        <p:spPr>
          <a:xfrm>
            <a:off x="311700" y="560525"/>
            <a:ext cx="4258064" cy="4582974"/>
          </a:xfrm>
          <a:prstGeom prst="rect">
            <a:avLst/>
          </a:prstGeom>
          <a:noFill/>
          <a:ln>
            <a:noFill/>
          </a:ln>
        </p:spPr>
      </p:pic>
      <p:sp>
        <p:nvSpPr>
          <p:cNvPr id="602" name="Google Shape;602;p58"/>
          <p:cNvSpPr/>
          <p:nvPr/>
        </p:nvSpPr>
        <p:spPr>
          <a:xfrm>
            <a:off x="7012575" y="878325"/>
            <a:ext cx="969600" cy="73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59"/>
          <p:cNvPicPr preferRelativeResize="0"/>
          <p:nvPr/>
        </p:nvPicPr>
        <p:blipFill rotWithShape="1">
          <a:blip r:embed="rId3">
            <a:alphaModFix/>
          </a:blip>
          <a:srcRect b="0" l="0" r="0" t="0"/>
          <a:stretch/>
        </p:blipFill>
        <p:spPr>
          <a:xfrm>
            <a:off x="4426500" y="560525"/>
            <a:ext cx="4258064" cy="4582974"/>
          </a:xfrm>
          <a:prstGeom prst="rect">
            <a:avLst/>
          </a:prstGeom>
          <a:noFill/>
          <a:ln>
            <a:noFill/>
          </a:ln>
        </p:spPr>
      </p:pic>
      <p:sp>
        <p:nvSpPr>
          <p:cNvPr id="608" name="Google Shape;608;p59"/>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1</a:t>
            </a:r>
            <a:r>
              <a:rPr lang="en"/>
              <a:t>: Xe+Cs@1.5A GeV: JAM (true momenta)</a:t>
            </a:r>
            <a:endParaRPr/>
          </a:p>
        </p:txBody>
      </p:sp>
      <p:sp>
        <p:nvSpPr>
          <p:cNvPr id="609" name="Google Shape;609;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0" name="Google Shape;610;p59"/>
          <p:cNvPicPr preferRelativeResize="0"/>
          <p:nvPr/>
        </p:nvPicPr>
        <p:blipFill rotWithShape="1">
          <a:blip r:embed="rId4">
            <a:alphaModFix/>
          </a:blip>
          <a:srcRect b="0" l="0" r="0" t="0"/>
          <a:stretch/>
        </p:blipFill>
        <p:spPr>
          <a:xfrm>
            <a:off x="311700" y="560525"/>
            <a:ext cx="4258064" cy="4582974"/>
          </a:xfrm>
          <a:prstGeom prst="rect">
            <a:avLst/>
          </a:prstGeom>
          <a:noFill/>
          <a:ln>
            <a:noFill/>
          </a:ln>
        </p:spPr>
      </p:pic>
      <p:sp>
        <p:nvSpPr>
          <p:cNvPr id="611" name="Google Shape;611;p59"/>
          <p:cNvSpPr/>
          <p:nvPr/>
        </p:nvSpPr>
        <p:spPr>
          <a:xfrm>
            <a:off x="7012575" y="878325"/>
            <a:ext cx="969600" cy="73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0"/>
          <p:cNvSpPr txBox="1"/>
          <p:nvPr>
            <p:ph type="title"/>
          </p:nvPr>
        </p:nvSpPr>
        <p:spPr>
          <a:xfrm>
            <a:off x="311700" y="-12175"/>
            <a:ext cx="876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Momentum reconstruction for protons in Xe+Cs@1.5A GeV</a:t>
            </a:r>
            <a:endParaRPr/>
          </a:p>
        </p:txBody>
      </p:sp>
      <p:sp>
        <p:nvSpPr>
          <p:cNvPr id="617" name="Google Shape;617;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8" name="Google Shape;618;p60"/>
          <p:cNvPicPr preferRelativeResize="0"/>
          <p:nvPr/>
        </p:nvPicPr>
        <p:blipFill>
          <a:blip r:embed="rId3">
            <a:alphaModFix/>
          </a:blip>
          <a:stretch>
            <a:fillRect/>
          </a:stretch>
        </p:blipFill>
        <p:spPr>
          <a:xfrm>
            <a:off x="4381995" y="663900"/>
            <a:ext cx="3711442" cy="2223606"/>
          </a:xfrm>
          <a:prstGeom prst="rect">
            <a:avLst/>
          </a:prstGeom>
          <a:noFill/>
          <a:ln>
            <a:noFill/>
          </a:ln>
        </p:spPr>
      </p:pic>
      <p:pic>
        <p:nvPicPr>
          <p:cNvPr id="619" name="Google Shape;619;p60"/>
          <p:cNvPicPr preferRelativeResize="0"/>
          <p:nvPr/>
        </p:nvPicPr>
        <p:blipFill>
          <a:blip r:embed="rId4">
            <a:alphaModFix/>
          </a:blip>
          <a:stretch>
            <a:fillRect/>
          </a:stretch>
        </p:blipFill>
        <p:spPr>
          <a:xfrm>
            <a:off x="670550" y="669313"/>
            <a:ext cx="3711442" cy="2221794"/>
          </a:xfrm>
          <a:prstGeom prst="rect">
            <a:avLst/>
          </a:prstGeom>
          <a:noFill/>
          <a:ln>
            <a:noFill/>
          </a:ln>
        </p:spPr>
      </p:pic>
      <p:sp>
        <p:nvSpPr>
          <p:cNvPr id="620" name="Google Shape;620;p60"/>
          <p:cNvSpPr txBox="1"/>
          <p:nvPr/>
        </p:nvSpPr>
        <p:spPr>
          <a:xfrm>
            <a:off x="1111200" y="386025"/>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Px</a:t>
            </a:r>
            <a:endParaRPr/>
          </a:p>
        </p:txBody>
      </p:sp>
      <p:sp>
        <p:nvSpPr>
          <p:cNvPr id="621" name="Google Shape;621;p60"/>
          <p:cNvSpPr txBox="1"/>
          <p:nvPr/>
        </p:nvSpPr>
        <p:spPr>
          <a:xfrm>
            <a:off x="5283500" y="786225"/>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pz</a:t>
            </a:r>
            <a:endParaRPr/>
          </a:p>
        </p:txBody>
      </p:sp>
      <p:pic>
        <p:nvPicPr>
          <p:cNvPr id="622" name="Google Shape;622;p60"/>
          <p:cNvPicPr preferRelativeResize="0"/>
          <p:nvPr/>
        </p:nvPicPr>
        <p:blipFill>
          <a:blip r:embed="rId5">
            <a:alphaModFix/>
          </a:blip>
          <a:stretch>
            <a:fillRect/>
          </a:stretch>
        </p:blipFill>
        <p:spPr>
          <a:xfrm>
            <a:off x="670555" y="2927150"/>
            <a:ext cx="3711432" cy="2216348"/>
          </a:xfrm>
          <a:prstGeom prst="rect">
            <a:avLst/>
          </a:prstGeom>
          <a:noFill/>
          <a:ln>
            <a:noFill/>
          </a:ln>
        </p:spPr>
      </p:pic>
      <p:sp>
        <p:nvSpPr>
          <p:cNvPr id="623" name="Google Shape;623;p60"/>
          <p:cNvSpPr txBox="1"/>
          <p:nvPr/>
        </p:nvSpPr>
        <p:spPr>
          <a:xfrm>
            <a:off x="1187400" y="2748225"/>
            <a:ext cx="236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61"/>
          <p:cNvPicPr preferRelativeResize="0"/>
          <p:nvPr/>
        </p:nvPicPr>
        <p:blipFill rotWithShape="1">
          <a:blip r:embed="rId3">
            <a:alphaModFix/>
          </a:blip>
          <a:srcRect b="0" l="0" r="0" t="0"/>
          <a:stretch/>
        </p:blipFill>
        <p:spPr>
          <a:xfrm>
            <a:off x="55725" y="941500"/>
            <a:ext cx="4747100" cy="2357325"/>
          </a:xfrm>
          <a:prstGeom prst="rect">
            <a:avLst/>
          </a:prstGeom>
          <a:noFill/>
          <a:ln>
            <a:noFill/>
          </a:ln>
        </p:spPr>
      </p:pic>
      <p:sp>
        <p:nvSpPr>
          <p:cNvPr id="629" name="Google Shape;629;p61"/>
          <p:cNvSpPr/>
          <p:nvPr/>
        </p:nvSpPr>
        <p:spPr>
          <a:xfrm>
            <a:off x="20246" y="27678"/>
            <a:ext cx="9099900" cy="620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lang="en" sz="2800" strike="noStrike">
                <a:solidFill>
                  <a:srgbClr val="000000"/>
                </a:solidFill>
                <a:latin typeface="Arial"/>
                <a:ea typeface="Arial"/>
                <a:cs typeface="Arial"/>
                <a:sym typeface="Arial"/>
              </a:rPr>
              <a:t>Collision geometry and anisotropic transverse flow</a:t>
            </a:r>
            <a:endParaRPr b="0" sz="2800" strike="noStrike">
              <a:latin typeface="Arial"/>
              <a:ea typeface="Arial"/>
              <a:cs typeface="Arial"/>
              <a:sym typeface="Arial"/>
            </a:endParaRPr>
          </a:p>
        </p:txBody>
      </p:sp>
      <p:sp>
        <p:nvSpPr>
          <p:cNvPr id="630" name="Google Shape;630;p61"/>
          <p:cNvSpPr/>
          <p:nvPr/>
        </p:nvSpPr>
        <p:spPr>
          <a:xfrm>
            <a:off x="468700" y="4111675"/>
            <a:ext cx="7861800" cy="813300"/>
          </a:xfrm>
          <a:prstGeom prst="rect">
            <a:avLst/>
          </a:prstGeom>
          <a:noFill/>
          <a:ln>
            <a:noFill/>
          </a:ln>
        </p:spPr>
        <p:txBody>
          <a:bodyPr anchorCtr="0" anchor="ctr" bIns="0" lIns="0" spcFirstLastPara="1" rIns="0" wrap="square" tIns="0">
            <a:noAutofit/>
          </a:bodyPr>
          <a:lstStyle/>
          <a:p>
            <a:pPr indent="0" lvl="0" marL="0" marR="0" rtl="0" algn="ctr">
              <a:lnSpc>
                <a:spcPct val="150000"/>
              </a:lnSpc>
              <a:spcBef>
                <a:spcPts val="0"/>
              </a:spcBef>
              <a:spcAft>
                <a:spcPts val="0"/>
              </a:spcAft>
              <a:buNone/>
            </a:pPr>
            <a:r>
              <a:rPr b="0" i="0" lang="en" sz="1700" u="none" cap="none" strike="noStrike">
                <a:solidFill>
                  <a:srgbClr val="000000"/>
                </a:solidFill>
                <a:latin typeface="Arial"/>
                <a:ea typeface="Arial"/>
                <a:cs typeface="Arial"/>
                <a:sym typeface="Arial"/>
              </a:rPr>
              <a:t>Asymmetry in coordinate space converts</a:t>
            </a:r>
            <a:br>
              <a:rPr lang="en" sz="1700"/>
            </a:br>
            <a:r>
              <a:rPr lang="en" sz="1700"/>
              <a:t>(</a:t>
            </a:r>
            <a:r>
              <a:rPr b="0" i="0" lang="en" sz="1700" u="none" cap="none" strike="noStrike">
                <a:solidFill>
                  <a:srgbClr val="000000"/>
                </a:solidFill>
                <a:latin typeface="Arial"/>
                <a:ea typeface="Arial"/>
                <a:cs typeface="Arial"/>
                <a:sym typeface="Arial"/>
              </a:rPr>
              <a:t>due to interaction</a:t>
            </a:r>
            <a:r>
              <a:rPr lang="en" sz="1700">
                <a:solidFill>
                  <a:schemeClr val="dk1"/>
                </a:solidFill>
              </a:rPr>
              <a:t> &amp;</a:t>
            </a:r>
            <a:r>
              <a:rPr b="0" i="0" lang="en" sz="1700" u="none" cap="none" strike="noStrike">
                <a:solidFill>
                  <a:srgbClr val="000000"/>
                </a:solidFill>
                <a:latin typeface="Arial"/>
                <a:ea typeface="Arial"/>
                <a:cs typeface="Arial"/>
                <a:sym typeface="Arial"/>
              </a:rPr>
              <a:t> depending </a:t>
            </a:r>
            <a:r>
              <a:rPr lang="en" sz="1700"/>
              <a:t>on the </a:t>
            </a:r>
            <a:r>
              <a:rPr b="0" i="0" lang="en" sz="1700" u="none" cap="none" strike="noStrike">
                <a:solidFill>
                  <a:srgbClr val="000000"/>
                </a:solidFill>
                <a:latin typeface="Arial"/>
                <a:ea typeface="Arial"/>
                <a:cs typeface="Arial"/>
                <a:sym typeface="Arial"/>
              </a:rPr>
              <a:t>properties created matter)</a:t>
            </a:r>
            <a:br>
              <a:rPr lang="en" sz="1700"/>
            </a:br>
            <a:r>
              <a:rPr b="0" i="0" lang="en" sz="1700" u="none" cap="none" strike="noStrike">
                <a:solidFill>
                  <a:srgbClr val="000000"/>
                </a:solidFill>
                <a:latin typeface="Arial"/>
                <a:ea typeface="Arial"/>
                <a:cs typeface="Arial"/>
                <a:sym typeface="Arial"/>
              </a:rPr>
              <a:t>into</a:t>
            </a:r>
            <a:r>
              <a:rPr lang="en" sz="1700"/>
              <a:t> </a:t>
            </a:r>
            <a:r>
              <a:rPr b="0" i="0" lang="en" sz="1700" u="none" cap="none" strike="noStrike">
                <a:solidFill>
                  <a:srgbClr val="000000"/>
                </a:solidFill>
                <a:latin typeface="Arial"/>
                <a:ea typeface="Arial"/>
                <a:cs typeface="Arial"/>
                <a:sym typeface="Arial"/>
              </a:rPr>
              <a:t>momentum asymmetry with respect to the collision symmetry plane</a:t>
            </a:r>
            <a:endParaRPr b="0" i="0" sz="1700" u="none" cap="none" strike="noStrike">
              <a:latin typeface="Arial"/>
              <a:ea typeface="Arial"/>
              <a:cs typeface="Arial"/>
              <a:sym typeface="Arial"/>
            </a:endParaRPr>
          </a:p>
        </p:txBody>
      </p:sp>
      <p:sp>
        <p:nvSpPr>
          <p:cNvPr id="631" name="Google Shape;631;p61"/>
          <p:cNvSpPr/>
          <p:nvPr/>
        </p:nvSpPr>
        <p:spPr>
          <a:xfrm>
            <a:off x="7030200" y="2700950"/>
            <a:ext cx="187500" cy="553800"/>
          </a:xfrm>
          <a:custGeom>
            <a:rect b="b" l="l" r="r" t="t"/>
            <a:pathLst>
              <a:path extrusionOk="0" h="120000" w="120000">
                <a:moveTo>
                  <a:pt x="30318" y="0"/>
                </a:moveTo>
                <a:lnTo>
                  <a:pt x="30318" y="57547"/>
                </a:lnTo>
                <a:lnTo>
                  <a:pt x="0" y="57547"/>
                </a:lnTo>
                <a:lnTo>
                  <a:pt x="59976" y="119905"/>
                </a:lnTo>
                <a:lnTo>
                  <a:pt x="119976" y="57547"/>
                </a:lnTo>
                <a:lnTo>
                  <a:pt x="89634" y="57547"/>
                </a:lnTo>
                <a:lnTo>
                  <a:pt x="89634" y="0"/>
                </a:lnTo>
                <a:lnTo>
                  <a:pt x="30318" y="0"/>
                </a:lnTo>
              </a:path>
            </a:pathLst>
          </a:custGeom>
          <a:noFill/>
          <a:ln cap="flat" cmpd="sng" w="9525">
            <a:solidFill>
              <a:srgbClr val="000000"/>
            </a:solidFill>
            <a:prstDash val="solid"/>
            <a:round/>
            <a:headEnd len="sm" w="sm" type="none"/>
            <a:tailEnd len="sm" w="sm" type="none"/>
          </a:ln>
        </p:spPr>
      </p:sp>
      <p:sp>
        <p:nvSpPr>
          <p:cNvPr id="632" name="Google Shape;632;p6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3" name="Google Shape;633;p61"/>
          <p:cNvPicPr preferRelativeResize="0"/>
          <p:nvPr/>
        </p:nvPicPr>
        <p:blipFill>
          <a:blip r:embed="rId4">
            <a:alphaModFix/>
          </a:blip>
          <a:stretch>
            <a:fillRect/>
          </a:stretch>
        </p:blipFill>
        <p:spPr>
          <a:xfrm>
            <a:off x="6054300" y="3425775"/>
            <a:ext cx="2157440" cy="310200"/>
          </a:xfrm>
          <a:prstGeom prst="rect">
            <a:avLst/>
          </a:prstGeom>
          <a:noFill/>
          <a:ln>
            <a:noFill/>
          </a:ln>
        </p:spPr>
      </p:pic>
      <p:pic>
        <p:nvPicPr>
          <p:cNvPr id="634" name="Google Shape;634;p61"/>
          <p:cNvPicPr preferRelativeResize="0"/>
          <p:nvPr/>
        </p:nvPicPr>
        <p:blipFill rotWithShape="1">
          <a:blip r:embed="rId5">
            <a:alphaModFix/>
          </a:blip>
          <a:srcRect b="0" l="0" r="0" t="0"/>
          <a:stretch/>
        </p:blipFill>
        <p:spPr>
          <a:xfrm>
            <a:off x="4859901" y="1964649"/>
            <a:ext cx="4071449" cy="620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2"/>
          <p:cNvSpPr/>
          <p:nvPr/>
        </p:nvSpPr>
        <p:spPr>
          <a:xfrm>
            <a:off x="396873" y="89134"/>
            <a:ext cx="8500800" cy="620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2700"/>
              <a:t>Scalar product method for v</a:t>
            </a:r>
            <a:r>
              <a:rPr baseline="-25000" lang="en" sz="2700"/>
              <a:t>n</a:t>
            </a:r>
            <a:r>
              <a:rPr lang="en" sz="2700"/>
              <a:t> measurement</a:t>
            </a:r>
            <a:endParaRPr b="0" sz="2700" strike="noStrike">
              <a:latin typeface="Cambria"/>
              <a:ea typeface="Cambria"/>
              <a:cs typeface="Cambria"/>
              <a:sym typeface="Cambria"/>
            </a:endParaRPr>
          </a:p>
        </p:txBody>
      </p:sp>
      <p:sp>
        <p:nvSpPr>
          <p:cNvPr id="640" name="Google Shape;640;p62"/>
          <p:cNvSpPr/>
          <p:nvPr/>
        </p:nvSpPr>
        <p:spPr>
          <a:xfrm>
            <a:off x="600525" y="2967575"/>
            <a:ext cx="8220900" cy="54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600"/>
              <a:t>Scalar product method:</a:t>
            </a:r>
            <a:br>
              <a:rPr lang="en" sz="1600"/>
            </a:br>
            <a:r>
              <a:rPr lang="en" sz="1800" u="none" cap="none" strike="noStrike">
                <a:solidFill>
                  <a:srgbClr val="000000"/>
                </a:solidFill>
                <a:latin typeface="Times New Roman"/>
                <a:ea typeface="Times New Roman"/>
                <a:cs typeface="Times New Roman"/>
                <a:sym typeface="Times New Roman"/>
              </a:rPr>
              <a:t>v</a:t>
            </a:r>
            <a:r>
              <a:rPr baseline="-25000" lang="en" sz="1800" u="none" cap="none" strike="noStrike">
                <a:solidFill>
                  <a:srgbClr val="000000"/>
                </a:solidFill>
                <a:latin typeface="Times New Roman"/>
                <a:ea typeface="Times New Roman"/>
                <a:cs typeface="Times New Roman"/>
                <a:sym typeface="Times New Roman"/>
              </a:rPr>
              <a:t>n</a:t>
            </a:r>
            <a:r>
              <a:rPr b="0" baseline="-25000" i="0" lang="en" sz="1600" u="none" cap="none" strike="noStrike">
                <a:solidFill>
                  <a:srgbClr val="000000"/>
                </a:solidFill>
                <a:latin typeface="Arial"/>
                <a:ea typeface="Arial"/>
                <a:cs typeface="Arial"/>
                <a:sym typeface="Arial"/>
              </a:rPr>
              <a:t> </a:t>
            </a:r>
            <a:r>
              <a:rPr b="0" i="0" lang="en" sz="1600" u="none" cap="none" strike="noStrike">
                <a:solidFill>
                  <a:srgbClr val="000000"/>
                </a:solidFill>
                <a:latin typeface="Arial"/>
                <a:ea typeface="Arial"/>
                <a:cs typeface="Arial"/>
                <a:sym typeface="Arial"/>
              </a:rPr>
              <a:t>with respect to symmetry plane </a:t>
            </a:r>
            <a:r>
              <a:rPr i="0" lang="en" sz="1800" u="none" cap="none" strike="noStrike">
                <a:solidFill>
                  <a:srgbClr val="000000"/>
                </a:solidFill>
                <a:latin typeface="Times New Roman"/>
                <a:ea typeface="Times New Roman"/>
                <a:cs typeface="Times New Roman"/>
                <a:sym typeface="Times New Roman"/>
              </a:rPr>
              <a:t>Ψ</a:t>
            </a:r>
            <a:r>
              <a:rPr baseline="-25000" lang="en" sz="1800" u="none" cap="none" strike="noStrike">
                <a:solidFill>
                  <a:srgbClr val="000000"/>
                </a:solidFill>
                <a:latin typeface="Times New Roman"/>
                <a:ea typeface="Times New Roman"/>
                <a:cs typeface="Times New Roman"/>
                <a:sym typeface="Times New Roman"/>
              </a:rPr>
              <a:t>S</a:t>
            </a:r>
            <a:r>
              <a:rPr b="0" i="0" lang="en" sz="1600" u="none" cap="none" strike="noStrike">
                <a:solidFill>
                  <a:srgbClr val="000000"/>
                </a:solidFill>
                <a:latin typeface="Arial"/>
                <a:ea typeface="Arial"/>
                <a:cs typeface="Arial"/>
                <a:sym typeface="Arial"/>
              </a:rPr>
              <a:t> estimated using group of particles </a:t>
            </a:r>
            <a:r>
              <a:rPr lang="en" sz="1600"/>
              <a:t>“</a:t>
            </a:r>
            <a:r>
              <a:rPr i="1" lang="en" sz="1600"/>
              <a:t>a</a:t>
            </a:r>
            <a:r>
              <a:rPr lang="en" sz="1600"/>
              <a:t>”</a:t>
            </a:r>
            <a:r>
              <a:rPr b="0" i="0" lang="en" sz="1600" u="none" cap="none" strike="noStrike">
                <a:solidFill>
                  <a:srgbClr val="000000"/>
                </a:solidFill>
                <a:latin typeface="Arial"/>
                <a:ea typeface="Arial"/>
                <a:cs typeface="Arial"/>
                <a:sym typeface="Arial"/>
              </a:rPr>
              <a:t>:</a:t>
            </a:r>
            <a:endParaRPr b="0" i="0" sz="1600" u="none" cap="none" strike="noStrike">
              <a:latin typeface="Cambria"/>
              <a:ea typeface="Cambria"/>
              <a:cs typeface="Cambria"/>
              <a:sym typeface="Cambria"/>
            </a:endParaRPr>
          </a:p>
        </p:txBody>
      </p:sp>
      <p:pic>
        <p:nvPicPr>
          <p:cNvPr id="641" name="Google Shape;641;p62"/>
          <p:cNvPicPr preferRelativeResize="0"/>
          <p:nvPr/>
        </p:nvPicPr>
        <p:blipFill>
          <a:blip r:embed="rId3">
            <a:alphaModFix/>
          </a:blip>
          <a:stretch>
            <a:fillRect/>
          </a:stretch>
        </p:blipFill>
        <p:spPr>
          <a:xfrm>
            <a:off x="6413025" y="633025"/>
            <a:ext cx="2683275" cy="2559775"/>
          </a:xfrm>
          <a:prstGeom prst="rect">
            <a:avLst/>
          </a:prstGeom>
          <a:noFill/>
          <a:ln>
            <a:noFill/>
          </a:ln>
        </p:spPr>
      </p:pic>
      <p:pic>
        <p:nvPicPr>
          <p:cNvPr id="642" name="Google Shape;642;p62"/>
          <p:cNvPicPr preferRelativeResize="0"/>
          <p:nvPr/>
        </p:nvPicPr>
        <p:blipFill>
          <a:blip r:embed="rId4">
            <a:alphaModFix/>
          </a:blip>
          <a:stretch>
            <a:fillRect/>
          </a:stretch>
        </p:blipFill>
        <p:spPr>
          <a:xfrm>
            <a:off x="337025" y="3868200"/>
            <a:ext cx="3980125" cy="634425"/>
          </a:xfrm>
          <a:prstGeom prst="rect">
            <a:avLst/>
          </a:prstGeom>
          <a:noFill/>
          <a:ln>
            <a:noFill/>
          </a:ln>
        </p:spPr>
      </p:pic>
      <p:sp>
        <p:nvSpPr>
          <p:cNvPr id="643" name="Google Shape;643;p62"/>
          <p:cNvSpPr/>
          <p:nvPr/>
        </p:nvSpPr>
        <p:spPr>
          <a:xfrm>
            <a:off x="627552" y="862100"/>
            <a:ext cx="2869800" cy="24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1800">
                <a:latin typeface="Times New Roman"/>
                <a:ea typeface="Times New Roman"/>
                <a:cs typeface="Times New Roman"/>
                <a:sym typeface="Times New Roman"/>
              </a:rPr>
              <a:t>u</a:t>
            </a:r>
            <a:r>
              <a:rPr b="1" lang="en" sz="1600"/>
              <a:t> </a:t>
            </a:r>
            <a:r>
              <a:rPr lang="en" sz="1600"/>
              <a:t>and</a:t>
            </a:r>
            <a:r>
              <a:rPr b="1" lang="en" sz="1600"/>
              <a:t> </a:t>
            </a:r>
            <a:r>
              <a:rPr b="1" lang="en" sz="1800">
                <a:latin typeface="Times New Roman"/>
                <a:ea typeface="Times New Roman"/>
                <a:cs typeface="Times New Roman"/>
                <a:sym typeface="Times New Roman"/>
              </a:rPr>
              <a:t>Q</a:t>
            </a:r>
            <a:r>
              <a:rPr lang="en" sz="1600"/>
              <a:t>-vectors:</a:t>
            </a:r>
            <a:endParaRPr i="0" sz="1600" u="none" cap="none" strike="noStrike"/>
          </a:p>
        </p:txBody>
      </p:sp>
      <p:sp>
        <p:nvSpPr>
          <p:cNvPr id="644" name="Google Shape;644;p62"/>
          <p:cNvSpPr txBox="1"/>
          <p:nvPr/>
        </p:nvSpPr>
        <p:spPr>
          <a:xfrm>
            <a:off x="4618450" y="3911063"/>
            <a:ext cx="49938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700">
                <a:latin typeface="Times New Roman"/>
                <a:ea typeface="Times New Roman"/>
                <a:cs typeface="Times New Roman"/>
                <a:sym typeface="Times New Roman"/>
              </a:rPr>
              <a:t>R</a:t>
            </a:r>
            <a:r>
              <a:rPr baseline="30000" i="1" lang="en" sz="1700">
                <a:latin typeface="Times New Roman"/>
                <a:ea typeface="Times New Roman"/>
                <a:cs typeface="Times New Roman"/>
                <a:sym typeface="Times New Roman"/>
              </a:rPr>
              <a:t>a</a:t>
            </a:r>
            <a:r>
              <a:rPr baseline="-25000" lang="en" sz="1700">
                <a:latin typeface="Times New Roman"/>
                <a:ea typeface="Times New Roman"/>
                <a:cs typeface="Times New Roman"/>
                <a:sym typeface="Times New Roman"/>
              </a:rPr>
              <a:t>1,i</a:t>
            </a:r>
            <a:r>
              <a:rPr baseline="-25000" lang="en" sz="1600"/>
              <a:t> </a:t>
            </a:r>
            <a:r>
              <a:rPr lang="en" sz="1600">
                <a:solidFill>
                  <a:schemeClr val="dk1"/>
                </a:solidFill>
              </a:rPr>
              <a:t>- 1</a:t>
            </a:r>
            <a:r>
              <a:rPr baseline="30000" lang="en" sz="1600">
                <a:solidFill>
                  <a:schemeClr val="dk1"/>
                </a:solidFill>
              </a:rPr>
              <a:t>st</a:t>
            </a:r>
            <a:r>
              <a:rPr lang="en" sz="1600">
                <a:solidFill>
                  <a:schemeClr val="dk1"/>
                </a:solidFill>
              </a:rPr>
              <a:t> order event plane resolution correction</a:t>
            </a:r>
            <a:endParaRPr baseline="-25000" sz="1600"/>
          </a:p>
        </p:txBody>
      </p:sp>
      <p:sp>
        <p:nvSpPr>
          <p:cNvPr id="645" name="Google Shape;645;p6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mathbf{Q_n} = \{Q_{n,x}, Q_{n,y}\}=\frac{1}{\sum\limits_k w^k}\Big\{\sum\limits_k w^k u_{n,x}^k, \sum\limits_k w^k u_{n,y}^k\Big\}" id="646" name="Google Shape;646;p62" title="MathEquation,#000000"/>
          <p:cNvPicPr preferRelativeResize="0"/>
          <p:nvPr/>
        </p:nvPicPr>
        <p:blipFill>
          <a:blip r:embed="rId5">
            <a:alphaModFix/>
          </a:blip>
          <a:stretch>
            <a:fillRect/>
          </a:stretch>
        </p:blipFill>
        <p:spPr>
          <a:xfrm>
            <a:off x="1054175" y="2094538"/>
            <a:ext cx="4372600" cy="530825"/>
          </a:xfrm>
          <a:prstGeom prst="rect">
            <a:avLst/>
          </a:prstGeom>
          <a:noFill/>
          <a:ln>
            <a:noFill/>
          </a:ln>
        </p:spPr>
      </p:pic>
      <p:pic>
        <p:nvPicPr>
          <p:cNvPr descr="\mathbf{u_n} = \{u_{n,x}, u_{n,y}\}=\{\cos n\phi,\sin n\phi\}" id="647" name="Google Shape;647;p62" title="MathEquation,#000000"/>
          <p:cNvPicPr preferRelativeResize="0"/>
          <p:nvPr/>
        </p:nvPicPr>
        <p:blipFill>
          <a:blip r:embed="rId6">
            <a:alphaModFix/>
          </a:blip>
          <a:stretch>
            <a:fillRect/>
          </a:stretch>
        </p:blipFill>
        <p:spPr>
          <a:xfrm>
            <a:off x="1100150" y="1474900"/>
            <a:ext cx="3445700" cy="277425"/>
          </a:xfrm>
          <a:prstGeom prst="rect">
            <a:avLst/>
          </a:prstGeom>
          <a:noFill/>
          <a:ln>
            <a:noFill/>
          </a:ln>
        </p:spPr>
      </p:pic>
      <p:pic>
        <p:nvPicPr>
          <p:cNvPr id="648" name="Google Shape;648;p62"/>
          <p:cNvPicPr preferRelativeResize="0"/>
          <p:nvPr/>
        </p:nvPicPr>
        <p:blipFill>
          <a:blip r:embed="rId7">
            <a:alphaModFix/>
          </a:blip>
          <a:stretch>
            <a:fillRect/>
          </a:stretch>
        </p:blipFill>
        <p:spPr>
          <a:xfrm>
            <a:off x="1897138" y="4542090"/>
            <a:ext cx="5191374" cy="497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3"/>
          <p:cNvSpPr txBox="1"/>
          <p:nvPr>
            <p:ph type="title"/>
          </p:nvPr>
        </p:nvSpPr>
        <p:spPr>
          <a:xfrm>
            <a:off x="2355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QnTools framework</a:t>
            </a:r>
            <a:endParaRPr/>
          </a:p>
        </p:txBody>
      </p:sp>
      <p:sp>
        <p:nvSpPr>
          <p:cNvPr id="654" name="Google Shape;654;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5" name="Google Shape;655;p63"/>
          <p:cNvSpPr txBox="1"/>
          <p:nvPr/>
        </p:nvSpPr>
        <p:spPr>
          <a:xfrm>
            <a:off x="225100" y="542875"/>
            <a:ext cx="4667400" cy="21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Corrections are based on method in:</a:t>
            </a:r>
            <a:br>
              <a:rPr lang="en"/>
            </a:br>
            <a:r>
              <a:rPr lang="en"/>
              <a:t>I. Selyuzhenkov and S. Voloshin PRC77, 034904 (2008)</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Originally implemented as QnCorrections framework</a:t>
            </a:r>
            <a:br>
              <a:rPr lang="en"/>
            </a:br>
            <a:r>
              <a:rPr lang="en"/>
              <a:t>for ALICE experiment at CERN:</a:t>
            </a:r>
            <a:br>
              <a:rPr lang="en"/>
            </a:br>
            <a:r>
              <a:rPr lang="en"/>
              <a:t>J. Onderwaater, I. Selyuzhenkov, V. Gonzalez</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QnTools </a:t>
            </a:r>
            <a:r>
              <a:rPr lang="en"/>
              <a:t>analysis package:</a:t>
            </a:r>
            <a:br>
              <a:rPr lang="en"/>
            </a:br>
            <a:r>
              <a:rPr lang="en" sz="1200" u="sng">
                <a:solidFill>
                  <a:schemeClr val="hlink"/>
                </a:solidFill>
                <a:hlinkClick r:id="rId3"/>
              </a:rPr>
              <a:t>https://github.com/HeavyIonAnalysis/QnTools</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656" name="Google Shape;656;p63"/>
          <p:cNvGraphicFramePr/>
          <p:nvPr/>
        </p:nvGraphicFramePr>
        <p:xfrm>
          <a:off x="812100" y="3353150"/>
          <a:ext cx="3000000" cy="3000000"/>
        </p:xfrm>
        <a:graphic>
          <a:graphicData uri="http://schemas.openxmlformats.org/drawingml/2006/table">
            <a:tbl>
              <a:tblPr>
                <a:noFill/>
                <a:tableStyleId>{58A78819-BED2-43A6-949D-415A5B03E8FF}</a:tableStyleId>
              </a:tblPr>
              <a:tblGrid>
                <a:gridCol w="830525"/>
                <a:gridCol w="1247400"/>
                <a:gridCol w="1515450"/>
                <a:gridCol w="961975"/>
                <a:gridCol w="1395625"/>
                <a:gridCol w="1395625"/>
              </a:tblGrid>
              <a:tr h="380400">
                <a:tc>
                  <a:txBody>
                    <a:bodyPr/>
                    <a:lstStyle/>
                    <a:p>
                      <a:pPr indent="0" lvl="0" marL="0" rtl="0" algn="ctr">
                        <a:spcBef>
                          <a:spcPts val="0"/>
                        </a:spcBef>
                        <a:spcAft>
                          <a:spcPts val="0"/>
                        </a:spcAft>
                        <a:buNone/>
                      </a:pPr>
                      <a:r>
                        <a:rPr lang="en" sz="1000"/>
                        <a:t>Q-vector</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i="1" lang="en" sz="1000"/>
                        <a:t>Q</a:t>
                      </a:r>
                      <a:r>
                        <a:rPr baseline="-25000" lang="en" sz="1000"/>
                        <a:t>n</a:t>
                      </a:r>
                      <a:r>
                        <a:rPr lang="en" sz="1000"/>
                        <a:t> weight</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000"/>
                        <a:t>Correction axes</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000"/>
                        <a:t>Correction steps</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000"/>
                        <a:t>Error calculation</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i="1" lang="en" sz="1000"/>
                        <a:t>Q</a:t>
                      </a:r>
                      <a:r>
                        <a:rPr baseline="-25000" lang="en" sz="1000"/>
                        <a:t>n</a:t>
                      </a:r>
                      <a:r>
                        <a:rPr lang="en" sz="1000"/>
                        <a:t> Normalization</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D9D9D9"/>
                    </a:solidFill>
                  </a:tcPr>
                </a:tc>
              </a:tr>
              <a:tr h="639050">
                <a:tc>
                  <a:txBody>
                    <a:bodyPr/>
                    <a:lstStyle/>
                    <a:p>
                      <a:pPr indent="0" lvl="0" marL="0" rtl="0" algn="ctr">
                        <a:spcBef>
                          <a:spcPts val="0"/>
                        </a:spcBef>
                        <a:spcAft>
                          <a:spcPts val="0"/>
                        </a:spcAft>
                        <a:buNone/>
                      </a:pPr>
                      <a:r>
                        <a:rPr lang="en" sz="1000"/>
                        <a:t>Protons </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1000"/>
                        <a:t>1</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 sz="1000"/>
                        <a:t>p</a:t>
                      </a:r>
                      <a:r>
                        <a:rPr baseline="-25000" lang="en" sz="1000"/>
                        <a:t>T  </a:t>
                      </a:r>
                      <a:r>
                        <a:rPr lang="en" sz="1000"/>
                        <a:t>[  0.0,  2.00], 5 bins</a:t>
                      </a:r>
                      <a:endParaRPr sz="1000"/>
                    </a:p>
                    <a:p>
                      <a:pPr indent="0" lvl="0" marL="0" rtl="0" algn="l">
                        <a:spcBef>
                          <a:spcPts val="0"/>
                        </a:spcBef>
                        <a:spcAft>
                          <a:spcPts val="0"/>
                        </a:spcAft>
                        <a:buNone/>
                      </a:pPr>
                      <a:r>
                        <a:rPr lang="en" sz="1000"/>
                        <a:t>y</a:t>
                      </a:r>
                      <a:r>
                        <a:rPr baseline="-25000" lang="en" sz="1000"/>
                        <a:t>cm</a:t>
                      </a:r>
                      <a:r>
                        <a:rPr lang="en" sz="1000"/>
                        <a:t>[-0.1, 0.1], 20 bins</a:t>
                      </a:r>
                      <a:endParaRPr sz="1000"/>
                    </a:p>
                    <a:p>
                      <a:pPr indent="0" lvl="0" marL="0" rtl="0" algn="l">
                        <a:spcBef>
                          <a:spcPts val="0"/>
                        </a:spcBef>
                        <a:spcAft>
                          <a:spcPts val="0"/>
                        </a:spcAft>
                        <a:buNone/>
                      </a:pPr>
                      <a:r>
                        <a:rPr lang="en" sz="1000"/>
                        <a:t>b, 10 bins</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rowSpan="2">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rPr lang="en" sz="1000"/>
                        <a:t>Recentering</a:t>
                      </a:r>
                      <a:endParaRPr sz="1000"/>
                    </a:p>
                    <a:p>
                      <a:pPr indent="0" lvl="0" marL="0" rtl="0" algn="ctr">
                        <a:spcBef>
                          <a:spcPts val="0"/>
                        </a:spcBef>
                        <a:spcAft>
                          <a:spcPts val="0"/>
                        </a:spcAft>
                        <a:buNone/>
                      </a:pPr>
                      <a:r>
                        <a:rPr lang="en" sz="1000"/>
                        <a:t>Twist</a:t>
                      </a:r>
                      <a:endParaRPr sz="1000"/>
                    </a:p>
                    <a:p>
                      <a:pPr indent="0" lvl="0" marL="0" rtl="0" algn="ctr">
                        <a:spcBef>
                          <a:spcPts val="0"/>
                        </a:spcBef>
                        <a:spcAft>
                          <a:spcPts val="0"/>
                        </a:spcAft>
                        <a:buNone/>
                      </a:pPr>
                      <a:r>
                        <a:rPr lang="en" sz="1000"/>
                        <a:t>Rescaling</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rowSpan="2">
                  <a:txBody>
                    <a:bodyPr/>
                    <a:lstStyle/>
                    <a:p>
                      <a:pPr indent="0" lvl="0" marL="0" rtl="0" algn="ctr">
                        <a:spcBef>
                          <a:spcPts val="0"/>
                        </a:spcBef>
                        <a:spcAft>
                          <a:spcPts val="0"/>
                        </a:spcAft>
                        <a:buNone/>
                      </a:pPr>
                      <a:r>
                        <a:t/>
                      </a:r>
                      <a:endParaRPr sz="1000"/>
                    </a:p>
                    <a:p>
                      <a:pPr indent="0" lvl="0" marL="0" rtl="0" algn="l">
                        <a:spcBef>
                          <a:spcPts val="0"/>
                        </a:spcBef>
                        <a:spcAft>
                          <a:spcPts val="0"/>
                        </a:spcAft>
                        <a:buNone/>
                      </a:pPr>
                      <a:r>
                        <a:t/>
                      </a:r>
                      <a:endParaRPr sz="1000"/>
                    </a:p>
                    <a:p>
                      <a:pPr indent="0" lvl="0" marL="0" rtl="0" algn="ctr">
                        <a:spcBef>
                          <a:spcPts val="0"/>
                        </a:spcBef>
                        <a:spcAft>
                          <a:spcPts val="0"/>
                        </a:spcAft>
                        <a:buNone/>
                      </a:pPr>
                      <a:r>
                        <a:rPr lang="en" sz="1000"/>
                        <a:t>Bootstrapping, </a:t>
                      </a:r>
                      <a:endParaRPr sz="1000"/>
                    </a:p>
                    <a:p>
                      <a:pPr indent="0" lvl="0" marL="0" rtl="0" algn="ctr">
                        <a:spcBef>
                          <a:spcPts val="0"/>
                        </a:spcBef>
                        <a:spcAft>
                          <a:spcPts val="0"/>
                        </a:spcAft>
                        <a:buNone/>
                      </a:pPr>
                      <a:r>
                        <a:rPr lang="en" sz="1000"/>
                        <a:t>100 samples</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rowSpan="2">
                  <a:txBody>
                    <a:bodyPr/>
                    <a:lstStyle/>
                    <a:p>
                      <a:pPr indent="0" lvl="0" marL="0" rtl="0" algn="ctr">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ctr">
                        <a:spcBef>
                          <a:spcPts val="0"/>
                        </a:spcBef>
                        <a:spcAft>
                          <a:spcPts val="0"/>
                        </a:spcAft>
                        <a:buNone/>
                      </a:pPr>
                      <a:r>
                        <a:rPr lang="en" sz="1000"/>
                        <a:t>Sum of Weights (SP)</a:t>
                      </a:r>
                      <a:endParaRPr sz="1000"/>
                    </a:p>
                    <a:p>
                      <a:pPr indent="0" lvl="0" marL="0" rtl="0" algn="ctr">
                        <a:spcBef>
                          <a:spcPts val="0"/>
                        </a:spcBef>
                        <a:spcAft>
                          <a:spcPts val="0"/>
                        </a:spcAft>
                        <a:buNone/>
                      </a:pPr>
                      <a:r>
                        <a:rPr lang="en" sz="1000"/>
                        <a:t>Unity (EP)</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486875">
                <a:tc>
                  <a:txBody>
                    <a:bodyPr/>
                    <a:lstStyle/>
                    <a:p>
                      <a:pPr indent="0" lvl="0" marL="0" rtl="0" algn="ctr">
                        <a:spcBef>
                          <a:spcPts val="0"/>
                        </a:spcBef>
                        <a:spcAft>
                          <a:spcPts val="0"/>
                        </a:spcAft>
                        <a:buNone/>
                      </a:pPr>
                      <a:r>
                        <a:rPr lang="en" sz="1000"/>
                        <a:t>Fragments</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ctr">
                        <a:spcBef>
                          <a:spcPts val="0"/>
                        </a:spcBef>
                        <a:spcAft>
                          <a:spcPts val="0"/>
                        </a:spcAft>
                        <a:buNone/>
                      </a:pPr>
                      <a:r>
                        <a:rPr lang="en" sz="1000"/>
                        <a:t>Module charge</a:t>
                      </a:r>
                      <a:endParaRPr sz="1000"/>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b, 10 bins</a:t>
                      </a:r>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vMerge="1"/>
                <a:tc vMerge="1"/>
                <a:tc vMerge="1"/>
              </a:tr>
            </a:tbl>
          </a:graphicData>
        </a:graphic>
      </p:graphicFrame>
      <p:sp>
        <p:nvSpPr>
          <p:cNvPr id="657" name="Google Shape;657;p63"/>
          <p:cNvSpPr txBox="1"/>
          <p:nvPr/>
        </p:nvSpPr>
        <p:spPr>
          <a:xfrm>
            <a:off x="3407200" y="2922088"/>
            <a:ext cx="21564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QnTools configuration</a:t>
            </a:r>
            <a:endParaRPr/>
          </a:p>
        </p:txBody>
      </p:sp>
      <p:pic>
        <p:nvPicPr>
          <p:cNvPr id="658" name="Google Shape;658;p63"/>
          <p:cNvPicPr preferRelativeResize="0"/>
          <p:nvPr/>
        </p:nvPicPr>
        <p:blipFill rotWithShape="1">
          <a:blip r:embed="rId4">
            <a:alphaModFix/>
          </a:blip>
          <a:srcRect b="0" l="6147" r="0" t="0"/>
          <a:stretch/>
        </p:blipFill>
        <p:spPr>
          <a:xfrm>
            <a:off x="4760425" y="294050"/>
            <a:ext cx="4184525" cy="2395225"/>
          </a:xfrm>
          <a:prstGeom prst="rect">
            <a:avLst/>
          </a:prstGeom>
          <a:noFill/>
          <a:ln>
            <a:noFill/>
          </a:ln>
        </p:spPr>
      </p:pic>
      <p:sp>
        <p:nvSpPr>
          <p:cNvPr id="659" name="Google Shape;659;p63"/>
          <p:cNvSpPr txBox="1"/>
          <p:nvPr/>
        </p:nvSpPr>
        <p:spPr>
          <a:xfrm>
            <a:off x="5031125" y="1282366"/>
            <a:ext cx="1433400" cy="318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Twist</a:t>
            </a:r>
            <a:endParaRPr sz="1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64"/>
          <p:cNvPicPr preferRelativeResize="0"/>
          <p:nvPr/>
        </p:nvPicPr>
        <p:blipFill rotWithShape="1">
          <a:blip r:embed="rId3">
            <a:alphaModFix/>
          </a:blip>
          <a:srcRect b="0" l="0" r="0" t="0"/>
          <a:stretch/>
        </p:blipFill>
        <p:spPr>
          <a:xfrm>
            <a:off x="5777829" y="630619"/>
            <a:ext cx="3366171" cy="3623030"/>
          </a:xfrm>
          <a:prstGeom prst="rect">
            <a:avLst/>
          </a:prstGeom>
          <a:noFill/>
          <a:ln>
            <a:noFill/>
          </a:ln>
        </p:spPr>
      </p:pic>
      <p:pic>
        <p:nvPicPr>
          <p:cNvPr id="665" name="Google Shape;665;p64"/>
          <p:cNvPicPr preferRelativeResize="0"/>
          <p:nvPr/>
        </p:nvPicPr>
        <p:blipFill rotWithShape="1">
          <a:blip r:embed="rId4">
            <a:alphaModFix/>
          </a:blip>
          <a:srcRect b="0" l="0" r="0" t="0"/>
          <a:stretch/>
        </p:blipFill>
        <p:spPr>
          <a:xfrm>
            <a:off x="2887925" y="630619"/>
            <a:ext cx="3366171" cy="3623030"/>
          </a:xfrm>
          <a:prstGeom prst="rect">
            <a:avLst/>
          </a:prstGeom>
          <a:noFill/>
          <a:ln>
            <a:noFill/>
          </a:ln>
        </p:spPr>
      </p:pic>
      <p:sp>
        <p:nvSpPr>
          <p:cNvPr id="666" name="Google Shape;666;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7" name="Google Shape;667;p64"/>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True</a:t>
            </a:r>
            <a:r>
              <a:rPr lang="en"/>
              <a:t> R1: DCMQGCM-SMM Xe+Cs@3A GeV</a:t>
            </a:r>
            <a:endParaRPr/>
          </a:p>
        </p:txBody>
      </p:sp>
      <p:pic>
        <p:nvPicPr>
          <p:cNvPr id="668" name="Google Shape;668;p64"/>
          <p:cNvPicPr preferRelativeResize="0"/>
          <p:nvPr/>
        </p:nvPicPr>
        <p:blipFill rotWithShape="1">
          <a:blip r:embed="rId5">
            <a:alphaModFix/>
          </a:blip>
          <a:srcRect b="0" l="0" r="0" t="0"/>
          <a:stretch/>
        </p:blipFill>
        <p:spPr>
          <a:xfrm>
            <a:off x="0" y="630619"/>
            <a:ext cx="3366171" cy="36230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1" name="Google Shape;141;p29"/>
          <p:cNvSpPr txBox="1"/>
          <p:nvPr/>
        </p:nvSpPr>
        <p:spPr>
          <a:xfrm>
            <a:off x="4382550" y="1235100"/>
            <a:ext cx="4089900" cy="3329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Scaling with collision energy is observed in model and experimental data</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Scaling with system size is observed in model and </a:t>
            </a:r>
            <a:r>
              <a:rPr lang="en" sz="1800">
                <a:solidFill>
                  <a:schemeClr val="dk1"/>
                </a:solidFill>
              </a:rPr>
              <a:t>experimental</a:t>
            </a:r>
            <a:r>
              <a:rPr lang="en" sz="1800">
                <a:solidFill>
                  <a:schemeClr val="dk1"/>
                </a:solidFill>
              </a:rPr>
              <a:t> data</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We can compare the results with HIC-data from other experiments(e.g. STAR-FXT Au+Au</a:t>
            </a:r>
            <a:endParaRPr sz="1800">
              <a:solidFill>
                <a:schemeClr val="dk1"/>
              </a:solidFill>
            </a:endParaRPr>
          </a:p>
        </p:txBody>
      </p:sp>
      <p:sp>
        <p:nvSpPr>
          <p:cNvPr id="142" name="Google Shape;142;p29"/>
          <p:cNvSpPr txBox="1"/>
          <p:nvPr/>
        </p:nvSpPr>
        <p:spPr>
          <a:xfrm>
            <a:off x="7780388" y="772650"/>
            <a:ext cx="90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aseline="30000" sz="1000"/>
          </a:p>
        </p:txBody>
      </p:sp>
      <p:pic>
        <p:nvPicPr>
          <p:cNvPr id="143" name="Google Shape;143;p29"/>
          <p:cNvPicPr preferRelativeResize="0"/>
          <p:nvPr/>
        </p:nvPicPr>
        <p:blipFill>
          <a:blip r:embed="rId3">
            <a:alphaModFix/>
          </a:blip>
          <a:stretch>
            <a:fillRect/>
          </a:stretch>
        </p:blipFill>
        <p:spPr>
          <a:xfrm>
            <a:off x="0" y="493225"/>
            <a:ext cx="4089949" cy="2440276"/>
          </a:xfrm>
          <a:prstGeom prst="rect">
            <a:avLst/>
          </a:prstGeom>
          <a:noFill/>
          <a:ln>
            <a:noFill/>
          </a:ln>
        </p:spPr>
      </p:pic>
      <p:pic>
        <p:nvPicPr>
          <p:cNvPr id="144" name="Google Shape;144;p29"/>
          <p:cNvPicPr preferRelativeResize="0"/>
          <p:nvPr/>
        </p:nvPicPr>
        <p:blipFill>
          <a:blip r:embed="rId4">
            <a:alphaModFix/>
          </a:blip>
          <a:stretch>
            <a:fillRect/>
          </a:stretch>
        </p:blipFill>
        <p:spPr>
          <a:xfrm>
            <a:off x="-1" y="2871800"/>
            <a:ext cx="4138651" cy="2271702"/>
          </a:xfrm>
          <a:prstGeom prst="rect">
            <a:avLst/>
          </a:prstGeom>
          <a:noFill/>
          <a:ln>
            <a:noFill/>
          </a:ln>
        </p:spPr>
      </p:pic>
      <p:sp>
        <p:nvSpPr>
          <p:cNvPr id="145" name="Google Shape;145;p29"/>
          <p:cNvSpPr txBox="1"/>
          <p:nvPr>
            <p:ph type="title"/>
          </p:nvPr>
        </p:nvSpPr>
        <p:spPr>
          <a:xfrm>
            <a:off x="304350" y="76200"/>
            <a:ext cx="856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HADES: </a:t>
            </a:r>
            <a:r>
              <a:rPr lang="en" sz="2400"/>
              <a:t>dv</a:t>
            </a:r>
            <a:r>
              <a:rPr baseline="-25000" lang="en" sz="2400"/>
              <a:t>1</a:t>
            </a:r>
            <a:r>
              <a:rPr lang="en" sz="2400"/>
              <a:t>/dy scaling with collision energy and system size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id="673" name="Google Shape;673;p65"/>
          <p:cNvPicPr preferRelativeResize="0"/>
          <p:nvPr/>
        </p:nvPicPr>
        <p:blipFill rotWithShape="1">
          <a:blip r:embed="rId3">
            <a:alphaModFix/>
          </a:blip>
          <a:srcRect b="0" l="0" r="0" t="0"/>
          <a:stretch/>
        </p:blipFill>
        <p:spPr>
          <a:xfrm>
            <a:off x="4271763" y="560525"/>
            <a:ext cx="4258064" cy="4582974"/>
          </a:xfrm>
          <a:prstGeom prst="rect">
            <a:avLst/>
          </a:prstGeom>
          <a:noFill/>
          <a:ln>
            <a:noFill/>
          </a:ln>
        </p:spPr>
      </p:pic>
      <p:sp>
        <p:nvSpPr>
          <p:cNvPr id="674" name="Google Shape;674;p65"/>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1</a:t>
            </a:r>
            <a:r>
              <a:rPr lang="en"/>
              <a:t>: Xe+Cs: True momenta </a:t>
            </a:r>
            <a:endParaRPr/>
          </a:p>
        </p:txBody>
      </p:sp>
      <p:sp>
        <p:nvSpPr>
          <p:cNvPr id="675" name="Google Shape;675;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6" name="Google Shape;676;p65"/>
          <p:cNvPicPr preferRelativeResize="0"/>
          <p:nvPr/>
        </p:nvPicPr>
        <p:blipFill rotWithShape="1">
          <a:blip r:embed="rId4">
            <a:alphaModFix/>
          </a:blip>
          <a:srcRect b="0" l="0" r="0" t="0"/>
          <a:stretch/>
        </p:blipFill>
        <p:spPr>
          <a:xfrm>
            <a:off x="614163" y="560525"/>
            <a:ext cx="4258064" cy="45829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pic>
        <p:nvPicPr>
          <p:cNvPr id="681" name="Google Shape;681;p66"/>
          <p:cNvPicPr preferRelativeResize="0"/>
          <p:nvPr/>
        </p:nvPicPr>
        <p:blipFill rotWithShape="1">
          <a:blip r:embed="rId3">
            <a:alphaModFix/>
          </a:blip>
          <a:srcRect b="0" l="0" r="0" t="0"/>
          <a:stretch/>
        </p:blipFill>
        <p:spPr>
          <a:xfrm>
            <a:off x="4462277" y="331925"/>
            <a:ext cx="4258064" cy="4582974"/>
          </a:xfrm>
          <a:prstGeom prst="rect">
            <a:avLst/>
          </a:prstGeom>
          <a:noFill/>
          <a:ln>
            <a:noFill/>
          </a:ln>
        </p:spPr>
      </p:pic>
      <p:pic>
        <p:nvPicPr>
          <p:cNvPr id="682" name="Google Shape;682;p66"/>
          <p:cNvPicPr preferRelativeResize="0"/>
          <p:nvPr/>
        </p:nvPicPr>
        <p:blipFill rotWithShape="1">
          <a:blip r:embed="rId4">
            <a:alphaModFix/>
          </a:blip>
          <a:srcRect b="0" l="0" r="0" t="0"/>
          <a:stretch/>
        </p:blipFill>
        <p:spPr>
          <a:xfrm>
            <a:off x="423652" y="331925"/>
            <a:ext cx="4258064" cy="4582974"/>
          </a:xfrm>
          <a:prstGeom prst="rect">
            <a:avLst/>
          </a:prstGeom>
          <a:noFill/>
          <a:ln>
            <a:noFill/>
          </a:ln>
        </p:spPr>
      </p:pic>
      <p:sp>
        <p:nvSpPr>
          <p:cNvPr id="683" name="Google Shape;683;p66"/>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t>
            </a:r>
            <a:r>
              <a:rPr baseline="-25000" lang="en"/>
              <a:t>2</a:t>
            </a:r>
            <a:r>
              <a:rPr lang="en"/>
              <a:t>: Xe+Cs@3.0A GeV: JAM (true momenta)</a:t>
            </a:r>
            <a:endParaRPr/>
          </a:p>
        </p:txBody>
      </p:sp>
      <p:sp>
        <p:nvSpPr>
          <p:cNvPr id="684" name="Google Shape;684;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5" name="Google Shape;685;p66"/>
          <p:cNvSpPr txBox="1"/>
          <p:nvPr/>
        </p:nvSpPr>
        <p:spPr>
          <a:xfrm>
            <a:off x="1544350" y="4667100"/>
            <a:ext cx="665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Momentum reconstruction procedure requires refinement at lower energies</a:t>
            </a:r>
            <a:endParaRPr/>
          </a:p>
        </p:txBody>
      </p:sp>
      <p:sp>
        <p:nvSpPr>
          <p:cNvPr id="686" name="Google Shape;686;p66"/>
          <p:cNvSpPr/>
          <p:nvPr/>
        </p:nvSpPr>
        <p:spPr>
          <a:xfrm>
            <a:off x="1274018" y="990750"/>
            <a:ext cx="238800" cy="14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6"/>
          <p:cNvSpPr txBox="1"/>
          <p:nvPr/>
        </p:nvSpPr>
        <p:spPr>
          <a:xfrm>
            <a:off x="1221087" y="917045"/>
            <a:ext cx="548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highlight>
                  <a:schemeClr val="lt1"/>
                </a:highlight>
              </a:rPr>
              <a:t>4-8</a:t>
            </a:r>
            <a:endParaRPr b="1" sz="900">
              <a:highlight>
                <a:schemeClr val="lt1"/>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grpSp>
        <p:nvGrpSpPr>
          <p:cNvPr id="692" name="Google Shape;692;p67"/>
          <p:cNvGrpSpPr/>
          <p:nvPr/>
        </p:nvGrpSpPr>
        <p:grpSpPr>
          <a:xfrm>
            <a:off x="4955525" y="1208950"/>
            <a:ext cx="3831700" cy="3240850"/>
            <a:chOff x="4955525" y="1208950"/>
            <a:chExt cx="3831700" cy="3240850"/>
          </a:xfrm>
        </p:grpSpPr>
        <p:pic>
          <p:nvPicPr>
            <p:cNvPr id="693" name="Google Shape;693;p67"/>
            <p:cNvPicPr preferRelativeResize="0"/>
            <p:nvPr/>
          </p:nvPicPr>
          <p:blipFill rotWithShape="1">
            <a:blip r:embed="rId3">
              <a:alphaModFix/>
            </a:blip>
            <a:srcRect b="2104" l="2123" r="0" t="0"/>
            <a:stretch/>
          </p:blipFill>
          <p:spPr>
            <a:xfrm>
              <a:off x="4955525" y="1341775"/>
              <a:ext cx="3831700" cy="3108025"/>
            </a:xfrm>
            <a:prstGeom prst="rect">
              <a:avLst/>
            </a:prstGeom>
            <a:noFill/>
            <a:ln>
              <a:noFill/>
            </a:ln>
          </p:spPr>
        </p:pic>
        <p:pic>
          <p:nvPicPr>
            <p:cNvPr id="694" name="Google Shape;694;p67"/>
            <p:cNvPicPr preferRelativeResize="0"/>
            <p:nvPr/>
          </p:nvPicPr>
          <p:blipFill>
            <a:blip r:embed="rId4">
              <a:alphaModFix/>
            </a:blip>
            <a:stretch>
              <a:fillRect/>
            </a:stretch>
          </p:blipFill>
          <p:spPr>
            <a:xfrm>
              <a:off x="6040650" y="2454422"/>
              <a:ext cx="862075" cy="314490"/>
            </a:xfrm>
            <a:prstGeom prst="rect">
              <a:avLst/>
            </a:prstGeom>
            <a:noFill/>
            <a:ln>
              <a:noFill/>
            </a:ln>
          </p:spPr>
        </p:pic>
        <p:sp>
          <p:nvSpPr>
            <p:cNvPr id="695" name="Google Shape;695;p67"/>
            <p:cNvSpPr txBox="1"/>
            <p:nvPr/>
          </p:nvSpPr>
          <p:spPr>
            <a:xfrm>
              <a:off x="7243150" y="1208950"/>
              <a:ext cx="1311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00">
                  <a:solidFill>
                    <a:schemeClr val="dk1"/>
                  </a:solidFill>
                  <a:highlight>
                    <a:srgbClr val="FFFFFF"/>
                  </a:highlight>
                  <a:uFill>
                    <a:noFill/>
                  </a:uFill>
                  <a:hlinkClick r:id="rId5">
                    <a:extLst>
                      <a:ext uri="{A12FA001-AC4F-418D-AE19-62706E023703}">
                        <ahyp:hlinkClr val="tx"/>
                      </a:ext>
                    </a:extLst>
                  </a:hlinkClick>
                </a:rPr>
                <a:t>Symmetry</a:t>
              </a:r>
              <a:r>
                <a:rPr lang="en" sz="700">
                  <a:solidFill>
                    <a:schemeClr val="dk1"/>
                  </a:solidFill>
                  <a:highlight>
                    <a:srgbClr val="FFFFFF"/>
                  </a:highlight>
                  <a:uFill>
                    <a:noFill/>
                  </a:uFill>
                  <a:hlinkClick r:id="rId6">
                    <a:extLst>
                      <a:ext uri="{A12FA001-AC4F-418D-AE19-62706E023703}">
                        <ahyp:hlinkClr val="tx"/>
                      </a:ext>
                    </a:extLst>
                  </a:hlinkClick>
                </a:rPr>
                <a:t> 13 (2021) 3, 400</a:t>
              </a:r>
              <a:endParaRPr sz="700">
                <a:solidFill>
                  <a:schemeClr val="dk1"/>
                </a:solidFill>
              </a:endParaRPr>
            </a:p>
          </p:txBody>
        </p:sp>
      </p:grpSp>
      <p:sp>
        <p:nvSpPr>
          <p:cNvPr id="696" name="Google Shape;696;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97" name="Google Shape;697;p67"/>
          <p:cNvSpPr txBox="1"/>
          <p:nvPr/>
        </p:nvSpPr>
        <p:spPr>
          <a:xfrm>
            <a:off x="331400" y="4281800"/>
            <a:ext cx="604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Anisotropic flow measurements can constrain compressibility of the matter created in the collision</a:t>
            </a:r>
            <a:endParaRPr/>
          </a:p>
        </p:txBody>
      </p:sp>
      <p:sp>
        <p:nvSpPr>
          <p:cNvPr id="698" name="Google Shape;698;p67"/>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Collective flow in heavy-ion collisions</a:t>
            </a:r>
            <a:endParaRPr sz="2600"/>
          </a:p>
        </p:txBody>
      </p:sp>
      <p:sp>
        <p:nvSpPr>
          <p:cNvPr id="699" name="Google Shape;699;p67"/>
          <p:cNvSpPr txBox="1"/>
          <p:nvPr/>
        </p:nvSpPr>
        <p:spPr>
          <a:xfrm>
            <a:off x="149325" y="524425"/>
            <a:ext cx="8655900" cy="5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spatial asymmetry </a:t>
            </a:r>
            <a:r>
              <a:rPr lang="en">
                <a:solidFill>
                  <a:schemeClr val="dk1"/>
                </a:solidFill>
              </a:rPr>
              <a:t>of</a:t>
            </a:r>
            <a:r>
              <a:rPr lang="en">
                <a:solidFill>
                  <a:schemeClr val="dk1"/>
                </a:solidFill>
              </a:rPr>
              <a:t> the initial pressure distribution transforms into anisotropic emission of produced particles via interaction inside the overlapping region of colliding nuclei</a:t>
            </a:r>
            <a:endParaRPr/>
          </a:p>
        </p:txBody>
      </p:sp>
      <p:pic>
        <p:nvPicPr>
          <p:cNvPr id="700" name="Google Shape;700;p67"/>
          <p:cNvPicPr preferRelativeResize="0"/>
          <p:nvPr/>
        </p:nvPicPr>
        <p:blipFill rotWithShape="1">
          <a:blip r:embed="rId7">
            <a:alphaModFix/>
          </a:blip>
          <a:srcRect b="12097" l="18800" r="21721" t="18731"/>
          <a:stretch/>
        </p:blipFill>
        <p:spPr>
          <a:xfrm>
            <a:off x="46698" y="1372153"/>
            <a:ext cx="4045656" cy="264649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6" name="Google Shape;706;p68"/>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Xe+Cs@3A GeV</a:t>
            </a:r>
            <a:endParaRPr/>
          </a:p>
        </p:txBody>
      </p:sp>
      <p:pic>
        <p:nvPicPr>
          <p:cNvPr id="707" name="Google Shape;707;p68"/>
          <p:cNvPicPr preferRelativeResize="0"/>
          <p:nvPr/>
        </p:nvPicPr>
        <p:blipFill rotWithShape="1">
          <a:blip r:embed="rId3">
            <a:alphaModFix/>
          </a:blip>
          <a:srcRect b="0" l="0" r="0" t="0"/>
          <a:stretch/>
        </p:blipFill>
        <p:spPr>
          <a:xfrm>
            <a:off x="5777826" y="859224"/>
            <a:ext cx="3366176" cy="3623033"/>
          </a:xfrm>
          <a:prstGeom prst="rect">
            <a:avLst/>
          </a:prstGeom>
          <a:noFill/>
          <a:ln>
            <a:noFill/>
          </a:ln>
        </p:spPr>
      </p:pic>
      <p:pic>
        <p:nvPicPr>
          <p:cNvPr id="708" name="Google Shape;708;p68"/>
          <p:cNvPicPr preferRelativeResize="0"/>
          <p:nvPr/>
        </p:nvPicPr>
        <p:blipFill rotWithShape="1">
          <a:blip r:embed="rId4">
            <a:alphaModFix/>
          </a:blip>
          <a:srcRect b="0" l="0" r="0" t="0"/>
          <a:stretch/>
        </p:blipFill>
        <p:spPr>
          <a:xfrm>
            <a:off x="2887925" y="859225"/>
            <a:ext cx="3366176" cy="3623030"/>
          </a:xfrm>
          <a:prstGeom prst="rect">
            <a:avLst/>
          </a:prstGeom>
          <a:noFill/>
          <a:ln>
            <a:noFill/>
          </a:ln>
        </p:spPr>
      </p:pic>
      <p:pic>
        <p:nvPicPr>
          <p:cNvPr id="709" name="Google Shape;709;p68"/>
          <p:cNvPicPr preferRelativeResize="0"/>
          <p:nvPr/>
        </p:nvPicPr>
        <p:blipFill rotWithShape="1">
          <a:blip r:embed="rId5">
            <a:alphaModFix/>
          </a:blip>
          <a:srcRect b="0" l="0" r="0" t="0"/>
          <a:stretch/>
        </p:blipFill>
        <p:spPr>
          <a:xfrm>
            <a:off x="-1" y="859225"/>
            <a:ext cx="3366176" cy="3623030"/>
          </a:xfrm>
          <a:prstGeom prst="rect">
            <a:avLst/>
          </a:prstGeom>
          <a:noFill/>
          <a:ln>
            <a:noFill/>
          </a:ln>
        </p:spPr>
      </p:pic>
      <p:grpSp>
        <p:nvGrpSpPr>
          <p:cNvPr id="710" name="Google Shape;710;p68"/>
          <p:cNvGrpSpPr/>
          <p:nvPr/>
        </p:nvGrpSpPr>
        <p:grpSpPr>
          <a:xfrm>
            <a:off x="7070828" y="64056"/>
            <a:ext cx="1482134" cy="835675"/>
            <a:chOff x="506500" y="732460"/>
            <a:chExt cx="3165600" cy="1818265"/>
          </a:xfrm>
        </p:grpSpPr>
        <p:grpSp>
          <p:nvGrpSpPr>
            <p:cNvPr id="711" name="Google Shape;711;p68"/>
            <p:cNvGrpSpPr/>
            <p:nvPr/>
          </p:nvGrpSpPr>
          <p:grpSpPr>
            <a:xfrm>
              <a:off x="506500" y="759725"/>
              <a:ext cx="3165600" cy="1791000"/>
              <a:chOff x="506500" y="1597925"/>
              <a:chExt cx="3165600" cy="1791000"/>
            </a:xfrm>
          </p:grpSpPr>
          <p:grpSp>
            <p:nvGrpSpPr>
              <p:cNvPr id="712" name="Google Shape;712;p68"/>
              <p:cNvGrpSpPr/>
              <p:nvPr/>
            </p:nvGrpSpPr>
            <p:grpSpPr>
              <a:xfrm>
                <a:off x="506500" y="1597925"/>
                <a:ext cx="3165600" cy="1791000"/>
                <a:chOff x="506500" y="1597925"/>
                <a:chExt cx="3165600" cy="1791000"/>
              </a:xfrm>
            </p:grpSpPr>
            <p:sp>
              <p:nvSpPr>
                <p:cNvPr id="713" name="Google Shape;713;p68"/>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8"/>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68"/>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8"/>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8"/>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8" name="Google Shape;718;p68"/>
            <p:cNvSpPr txBox="1"/>
            <p:nvPr/>
          </p:nvSpPr>
          <p:spPr>
            <a:xfrm>
              <a:off x="1580270" y="1155695"/>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F1</a:t>
              </a:r>
              <a:endParaRPr b="1" sz="600"/>
            </a:p>
          </p:txBody>
        </p:sp>
        <p:sp>
          <p:nvSpPr>
            <p:cNvPr id="719" name="Google Shape;719;p68"/>
            <p:cNvSpPr txBox="1"/>
            <p:nvPr/>
          </p:nvSpPr>
          <p:spPr>
            <a:xfrm>
              <a:off x="1254205" y="893426"/>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F2</a:t>
              </a:r>
              <a:endParaRPr b="1" sz="600"/>
            </a:p>
          </p:txBody>
        </p:sp>
        <p:sp>
          <p:nvSpPr>
            <p:cNvPr id="720" name="Google Shape;720;p68"/>
            <p:cNvSpPr txBox="1"/>
            <p:nvPr/>
          </p:nvSpPr>
          <p:spPr>
            <a:xfrm>
              <a:off x="883159" y="732460"/>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F3</a:t>
              </a:r>
              <a:endParaRPr b="1" sz="600"/>
            </a:p>
          </p:txBody>
        </p:sp>
      </p:grpSp>
      <p:sp>
        <p:nvSpPr>
          <p:cNvPr id="721" name="Google Shape;721;p68"/>
          <p:cNvSpPr txBox="1"/>
          <p:nvPr/>
        </p:nvSpPr>
        <p:spPr>
          <a:xfrm>
            <a:off x="723250" y="4454525"/>
            <a:ext cx="82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We can use </a:t>
            </a:r>
            <a:r>
              <a:rPr lang="en"/>
              <a:t>unidentified</a:t>
            </a:r>
            <a:r>
              <a:rPr lang="en"/>
              <a:t> negatively charged tracks as well for resolution calculation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7" name="Google Shape;727;p69"/>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Rec</a:t>
            </a:r>
            <a:r>
              <a:rPr lang="en"/>
              <a:t> R1: DCMQGCM-SMM Xe+Cs@1.5A GeV</a:t>
            </a:r>
            <a:endParaRPr/>
          </a:p>
        </p:txBody>
      </p:sp>
      <p:pic>
        <p:nvPicPr>
          <p:cNvPr id="728" name="Google Shape;728;p69"/>
          <p:cNvPicPr preferRelativeResize="0"/>
          <p:nvPr/>
        </p:nvPicPr>
        <p:blipFill rotWithShape="1">
          <a:blip r:embed="rId3">
            <a:alphaModFix/>
          </a:blip>
          <a:srcRect b="0" l="0" r="0" t="0"/>
          <a:stretch/>
        </p:blipFill>
        <p:spPr>
          <a:xfrm>
            <a:off x="5777826" y="859224"/>
            <a:ext cx="3366176" cy="3623033"/>
          </a:xfrm>
          <a:prstGeom prst="rect">
            <a:avLst/>
          </a:prstGeom>
          <a:noFill/>
          <a:ln>
            <a:noFill/>
          </a:ln>
        </p:spPr>
      </p:pic>
      <p:pic>
        <p:nvPicPr>
          <p:cNvPr id="729" name="Google Shape;729;p69"/>
          <p:cNvPicPr preferRelativeResize="0"/>
          <p:nvPr/>
        </p:nvPicPr>
        <p:blipFill rotWithShape="1">
          <a:blip r:embed="rId4">
            <a:alphaModFix/>
          </a:blip>
          <a:srcRect b="0" l="0" r="0" t="0"/>
          <a:stretch/>
        </p:blipFill>
        <p:spPr>
          <a:xfrm>
            <a:off x="2887925" y="859225"/>
            <a:ext cx="3366176" cy="3623030"/>
          </a:xfrm>
          <a:prstGeom prst="rect">
            <a:avLst/>
          </a:prstGeom>
          <a:noFill/>
          <a:ln>
            <a:noFill/>
          </a:ln>
        </p:spPr>
      </p:pic>
      <p:pic>
        <p:nvPicPr>
          <p:cNvPr id="730" name="Google Shape;730;p69"/>
          <p:cNvPicPr preferRelativeResize="0"/>
          <p:nvPr/>
        </p:nvPicPr>
        <p:blipFill rotWithShape="1">
          <a:blip r:embed="rId5">
            <a:alphaModFix/>
          </a:blip>
          <a:srcRect b="0" l="0" r="0" t="0"/>
          <a:stretch/>
        </p:blipFill>
        <p:spPr>
          <a:xfrm>
            <a:off x="-1" y="859225"/>
            <a:ext cx="3366176" cy="3623030"/>
          </a:xfrm>
          <a:prstGeom prst="rect">
            <a:avLst/>
          </a:prstGeom>
          <a:noFill/>
          <a:ln>
            <a:noFill/>
          </a:ln>
        </p:spPr>
      </p:pic>
      <p:grpSp>
        <p:nvGrpSpPr>
          <p:cNvPr id="731" name="Google Shape;731;p69"/>
          <p:cNvGrpSpPr/>
          <p:nvPr/>
        </p:nvGrpSpPr>
        <p:grpSpPr>
          <a:xfrm>
            <a:off x="7070828" y="64056"/>
            <a:ext cx="1482134" cy="835675"/>
            <a:chOff x="506500" y="732460"/>
            <a:chExt cx="3165600" cy="1818265"/>
          </a:xfrm>
        </p:grpSpPr>
        <p:grpSp>
          <p:nvGrpSpPr>
            <p:cNvPr id="732" name="Google Shape;732;p69"/>
            <p:cNvGrpSpPr/>
            <p:nvPr/>
          </p:nvGrpSpPr>
          <p:grpSpPr>
            <a:xfrm>
              <a:off x="506500" y="759725"/>
              <a:ext cx="3165600" cy="1791000"/>
              <a:chOff x="506500" y="1597925"/>
              <a:chExt cx="3165600" cy="1791000"/>
            </a:xfrm>
          </p:grpSpPr>
          <p:grpSp>
            <p:nvGrpSpPr>
              <p:cNvPr id="733" name="Google Shape;733;p69"/>
              <p:cNvGrpSpPr/>
              <p:nvPr/>
            </p:nvGrpSpPr>
            <p:grpSpPr>
              <a:xfrm>
                <a:off x="506500" y="1597925"/>
                <a:ext cx="3165600" cy="1791000"/>
                <a:chOff x="506500" y="1597925"/>
                <a:chExt cx="3165600" cy="1791000"/>
              </a:xfrm>
            </p:grpSpPr>
            <p:sp>
              <p:nvSpPr>
                <p:cNvPr id="734" name="Google Shape;734;p69"/>
                <p:cNvSpPr/>
                <p:nvPr/>
              </p:nvSpPr>
              <p:spPr>
                <a:xfrm>
                  <a:off x="506500" y="1646150"/>
                  <a:ext cx="3165600" cy="1700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9"/>
                <p:cNvSpPr/>
                <p:nvPr/>
              </p:nvSpPr>
              <p:spPr>
                <a:xfrm>
                  <a:off x="1332600" y="1597925"/>
                  <a:ext cx="1507500" cy="1791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 name="Google Shape;736;p69"/>
              <p:cNvSpPr/>
              <p:nvPr/>
            </p:nvSpPr>
            <p:spPr>
              <a:xfrm>
                <a:off x="1332600" y="1851175"/>
                <a:ext cx="1495500" cy="12543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9"/>
              <p:cNvSpPr/>
              <p:nvPr/>
            </p:nvSpPr>
            <p:spPr>
              <a:xfrm>
                <a:off x="1646150" y="2116500"/>
                <a:ext cx="886500" cy="7476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9"/>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9" name="Google Shape;739;p69"/>
            <p:cNvSpPr txBox="1"/>
            <p:nvPr/>
          </p:nvSpPr>
          <p:spPr>
            <a:xfrm>
              <a:off x="1580270" y="1155695"/>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F1</a:t>
              </a:r>
              <a:endParaRPr b="1" sz="600"/>
            </a:p>
          </p:txBody>
        </p:sp>
        <p:sp>
          <p:nvSpPr>
            <p:cNvPr id="740" name="Google Shape;740;p69"/>
            <p:cNvSpPr txBox="1"/>
            <p:nvPr/>
          </p:nvSpPr>
          <p:spPr>
            <a:xfrm>
              <a:off x="1254205" y="893426"/>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F2</a:t>
              </a:r>
              <a:endParaRPr b="1" sz="600"/>
            </a:p>
          </p:txBody>
        </p:sp>
        <p:sp>
          <p:nvSpPr>
            <p:cNvPr id="741" name="Google Shape;741;p69"/>
            <p:cNvSpPr txBox="1"/>
            <p:nvPr/>
          </p:nvSpPr>
          <p:spPr>
            <a:xfrm>
              <a:off x="883159" y="732460"/>
              <a:ext cx="603000" cy="60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t>F3</a:t>
              </a:r>
              <a:endParaRPr b="1" sz="600"/>
            </a:p>
          </p:txBody>
        </p:sp>
      </p:grpSp>
      <p:sp>
        <p:nvSpPr>
          <p:cNvPr id="742" name="Google Shape;742;p69"/>
          <p:cNvSpPr txBox="1"/>
          <p:nvPr/>
        </p:nvSpPr>
        <p:spPr>
          <a:xfrm>
            <a:off x="723250" y="4454525"/>
            <a:ext cx="82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We can use unidentified negatively charged tracks as well for resolution calculation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70"/>
          <p:cNvPicPr preferRelativeResize="0"/>
          <p:nvPr/>
        </p:nvPicPr>
        <p:blipFill rotWithShape="1">
          <a:blip r:embed="rId3">
            <a:alphaModFix/>
          </a:blip>
          <a:srcRect b="0" l="0" r="0" t="0"/>
          <a:stretch/>
        </p:blipFill>
        <p:spPr>
          <a:xfrm>
            <a:off x="5777025" y="630619"/>
            <a:ext cx="3366171" cy="3623030"/>
          </a:xfrm>
          <a:prstGeom prst="rect">
            <a:avLst/>
          </a:prstGeom>
          <a:noFill/>
          <a:ln>
            <a:noFill/>
          </a:ln>
        </p:spPr>
      </p:pic>
      <p:pic>
        <p:nvPicPr>
          <p:cNvPr id="748" name="Google Shape;748;p70"/>
          <p:cNvPicPr preferRelativeResize="0"/>
          <p:nvPr/>
        </p:nvPicPr>
        <p:blipFill rotWithShape="1">
          <a:blip r:embed="rId4">
            <a:alphaModFix/>
          </a:blip>
          <a:srcRect b="0" l="0" r="0" t="0"/>
          <a:stretch/>
        </p:blipFill>
        <p:spPr>
          <a:xfrm>
            <a:off x="2888913" y="630619"/>
            <a:ext cx="3366171" cy="3623030"/>
          </a:xfrm>
          <a:prstGeom prst="rect">
            <a:avLst/>
          </a:prstGeom>
          <a:noFill/>
          <a:ln>
            <a:noFill/>
          </a:ln>
        </p:spPr>
      </p:pic>
      <p:sp>
        <p:nvSpPr>
          <p:cNvPr id="749" name="Google Shape;749;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0" name="Google Shape;750;p70"/>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v</a:t>
            </a:r>
            <a:r>
              <a:rPr b="1" baseline="-25000" lang="en"/>
              <a:t>1</a:t>
            </a:r>
            <a:r>
              <a:rPr lang="en"/>
              <a:t>: DCMQGCM-SMM Xe+Cs w.r.t. Spectator plane </a:t>
            </a:r>
            <a:endParaRPr/>
          </a:p>
        </p:txBody>
      </p:sp>
      <p:sp>
        <p:nvSpPr>
          <p:cNvPr id="751" name="Google Shape;751;p70"/>
          <p:cNvSpPr txBox="1"/>
          <p:nvPr/>
        </p:nvSpPr>
        <p:spPr>
          <a:xfrm>
            <a:off x="405075" y="4133975"/>
            <a:ext cx="830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Reasonable agreement between model and reconstructed data</a:t>
            </a:r>
            <a:endParaRPr>
              <a:solidFill>
                <a:schemeClr val="dk1"/>
              </a:solidFill>
            </a:endParaRPr>
          </a:p>
        </p:txBody>
      </p:sp>
      <p:pic>
        <p:nvPicPr>
          <p:cNvPr id="752" name="Google Shape;752;p70"/>
          <p:cNvPicPr preferRelativeResize="0"/>
          <p:nvPr/>
        </p:nvPicPr>
        <p:blipFill rotWithShape="1">
          <a:blip r:embed="rId5">
            <a:alphaModFix/>
          </a:blip>
          <a:srcRect b="0" l="0" r="0" t="0"/>
          <a:stretch/>
        </p:blipFill>
        <p:spPr>
          <a:xfrm>
            <a:off x="13284" y="630619"/>
            <a:ext cx="3366171" cy="362303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pic>
        <p:nvPicPr>
          <p:cNvPr id="757" name="Google Shape;757;p71"/>
          <p:cNvPicPr preferRelativeResize="0"/>
          <p:nvPr/>
        </p:nvPicPr>
        <p:blipFill rotWithShape="1">
          <a:blip r:embed="rId3">
            <a:alphaModFix/>
          </a:blip>
          <a:srcRect b="0" l="0" r="0" t="0"/>
          <a:stretch/>
        </p:blipFill>
        <p:spPr>
          <a:xfrm>
            <a:off x="3284301" y="1338250"/>
            <a:ext cx="2385962" cy="2116049"/>
          </a:xfrm>
          <a:prstGeom prst="rect">
            <a:avLst/>
          </a:prstGeom>
          <a:noFill/>
          <a:ln>
            <a:noFill/>
          </a:ln>
        </p:spPr>
      </p:pic>
      <p:pic>
        <p:nvPicPr>
          <p:cNvPr id="758" name="Google Shape;758;p71"/>
          <p:cNvPicPr preferRelativeResize="0"/>
          <p:nvPr/>
        </p:nvPicPr>
        <p:blipFill rotWithShape="1">
          <a:blip r:embed="rId4">
            <a:alphaModFix/>
          </a:blip>
          <a:srcRect b="0" l="768" r="758" t="0"/>
          <a:stretch/>
        </p:blipFill>
        <p:spPr>
          <a:xfrm>
            <a:off x="159025" y="1145200"/>
            <a:ext cx="2884879" cy="2859126"/>
          </a:xfrm>
          <a:prstGeom prst="rect">
            <a:avLst/>
          </a:prstGeom>
          <a:noFill/>
          <a:ln>
            <a:noFill/>
          </a:ln>
        </p:spPr>
      </p:pic>
      <p:sp>
        <p:nvSpPr>
          <p:cNvPr id="759" name="Google Shape;759;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0" name="Google Shape;760;p71"/>
          <p:cNvPicPr preferRelativeResize="0"/>
          <p:nvPr/>
        </p:nvPicPr>
        <p:blipFill rotWithShape="1">
          <a:blip r:embed="rId5">
            <a:alphaModFix/>
          </a:blip>
          <a:srcRect b="0" l="0" r="0" t="0"/>
          <a:stretch/>
        </p:blipFill>
        <p:spPr>
          <a:xfrm>
            <a:off x="5942450" y="1145200"/>
            <a:ext cx="2929739" cy="2859126"/>
          </a:xfrm>
          <a:prstGeom prst="rect">
            <a:avLst/>
          </a:prstGeom>
          <a:noFill/>
          <a:ln>
            <a:noFill/>
          </a:ln>
        </p:spPr>
      </p:pic>
      <p:sp>
        <p:nvSpPr>
          <p:cNvPr id="761" name="Google Shape;761;p71"/>
          <p:cNvSpPr txBox="1"/>
          <p:nvPr/>
        </p:nvSpPr>
        <p:spPr>
          <a:xfrm>
            <a:off x="226000" y="4178425"/>
            <a:ext cx="83793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After correcting for dependence on the passing time (y</a:t>
            </a:r>
            <a:r>
              <a:rPr baseline="-25000" lang="en">
                <a:solidFill>
                  <a:schemeClr val="dk1"/>
                </a:solidFill>
              </a:rPr>
              <a:t>beam</a:t>
            </a:r>
            <a:r>
              <a:rPr lang="en">
                <a:solidFill>
                  <a:schemeClr val="dk1"/>
                </a:solidFill>
              </a:rPr>
              <a:t>) d</a:t>
            </a:r>
            <a:r>
              <a:rPr lang="en">
                <a:solidFill>
                  <a:schemeClr val="dk1"/>
                </a:solidFill>
              </a:rPr>
              <a:t>v</a:t>
            </a:r>
            <a:r>
              <a:rPr baseline="-25000" lang="en">
                <a:solidFill>
                  <a:schemeClr val="dk1"/>
                </a:solidFill>
              </a:rPr>
              <a:t>1</a:t>
            </a:r>
            <a:r>
              <a:rPr lang="en">
                <a:solidFill>
                  <a:schemeClr val="dk1"/>
                </a:solidFill>
              </a:rPr>
              <a:t>/dy’</a:t>
            </a:r>
            <a:r>
              <a:rPr lang="en">
                <a:solidFill>
                  <a:schemeClr val="dk1"/>
                </a:solidFill>
              </a:rPr>
              <a:t> is independent of the size of colliding nuclei and collision energy and depends only on the relative impact parameter (&lt;</a:t>
            </a:r>
            <a:r>
              <a:rPr lang="en">
                <a:solidFill>
                  <a:schemeClr val="dk1"/>
                </a:solidFill>
              </a:rPr>
              <a:t>b&gt; / A</a:t>
            </a:r>
            <a:r>
              <a:rPr baseline="30000" lang="en">
                <a:solidFill>
                  <a:schemeClr val="dk1"/>
                </a:solidFill>
              </a:rPr>
              <a:t>1/3</a:t>
            </a:r>
            <a:r>
              <a:rPr lang="en">
                <a:solidFill>
                  <a:schemeClr val="dk1"/>
                </a:solidFill>
              </a:rPr>
              <a: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Plotting dv</a:t>
            </a:r>
            <a:r>
              <a:rPr baseline="-25000" lang="en">
                <a:solidFill>
                  <a:schemeClr val="dk1"/>
                </a:solidFill>
              </a:rPr>
              <a:t>1</a:t>
            </a:r>
            <a:r>
              <a:rPr lang="en">
                <a:solidFill>
                  <a:schemeClr val="dk1"/>
                </a:solidFill>
              </a:rPr>
              <a:t>/dy’ vs.  &lt;</a:t>
            </a:r>
            <a:r>
              <a:rPr lang="en">
                <a:solidFill>
                  <a:schemeClr val="dk1"/>
                </a:solidFill>
              </a:rPr>
              <a:t>b&gt;/A</a:t>
            </a:r>
            <a:r>
              <a:rPr baseline="30000" lang="en">
                <a:solidFill>
                  <a:schemeClr val="dk1"/>
                </a:solidFill>
              </a:rPr>
              <a:t>1/3</a:t>
            </a:r>
            <a:r>
              <a:rPr lang="en">
                <a:solidFill>
                  <a:schemeClr val="dk1"/>
                </a:solidFill>
              </a:rPr>
              <a:t> instead of centrality improves the scaling in central collisions</a:t>
            </a:r>
            <a:endParaRPr>
              <a:solidFill>
                <a:schemeClr val="dk1"/>
              </a:solidFill>
            </a:endParaRPr>
          </a:p>
        </p:txBody>
      </p:sp>
      <p:sp>
        <p:nvSpPr>
          <p:cNvPr id="762" name="Google Shape;762;p71"/>
          <p:cNvSpPr txBox="1"/>
          <p:nvPr>
            <p:ph type="title"/>
          </p:nvPr>
        </p:nvSpPr>
        <p:spPr>
          <a:xfrm>
            <a:off x="304350" y="76200"/>
            <a:ext cx="856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HADES: dv</a:t>
            </a:r>
            <a:r>
              <a:rPr baseline="-25000" lang="en" sz="2400"/>
              <a:t>1</a:t>
            </a:r>
            <a:r>
              <a:rPr lang="en" sz="2400"/>
              <a:t>/dy scaling with collision energy and system size </a:t>
            </a:r>
            <a:endParaRPr sz="2400"/>
          </a:p>
        </p:txBody>
      </p:sp>
      <p:sp>
        <p:nvSpPr>
          <p:cNvPr id="763" name="Google Shape;763;p71"/>
          <p:cNvSpPr txBox="1"/>
          <p:nvPr/>
        </p:nvSpPr>
        <p:spPr>
          <a:xfrm>
            <a:off x="7780388" y="772650"/>
            <a:ext cx="904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aseline="30000" sz="1000"/>
          </a:p>
        </p:txBody>
      </p:sp>
      <p:sp>
        <p:nvSpPr>
          <p:cNvPr id="764" name="Google Shape;764;p71"/>
          <p:cNvSpPr txBox="1"/>
          <p:nvPr/>
        </p:nvSpPr>
        <p:spPr>
          <a:xfrm>
            <a:off x="873204" y="725100"/>
            <a:ext cx="1619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y</a:t>
            </a:r>
            <a:r>
              <a:rPr baseline="-25000" lang="en" sz="1100"/>
              <a:t>CM</a:t>
            </a:r>
            <a:r>
              <a:rPr lang="en" sz="1100"/>
              <a:t> →  y’ = y</a:t>
            </a:r>
            <a:r>
              <a:rPr baseline="-25000" lang="en" sz="1100"/>
              <a:t>CM </a:t>
            </a:r>
            <a:r>
              <a:rPr lang="en" sz="1100"/>
              <a:t>/ y</a:t>
            </a:r>
            <a:r>
              <a:rPr baseline="-25000" lang="en" sz="1100"/>
              <a:t>beam</a:t>
            </a:r>
            <a:endParaRPr baseline="-25000" sz="1100"/>
          </a:p>
        </p:txBody>
      </p:sp>
      <p:sp>
        <p:nvSpPr>
          <p:cNvPr id="765" name="Google Shape;765;p71"/>
          <p:cNvSpPr txBox="1"/>
          <p:nvPr/>
        </p:nvSpPr>
        <p:spPr>
          <a:xfrm>
            <a:off x="6374862" y="722425"/>
            <a:ext cx="2357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y’ = y</a:t>
            </a:r>
            <a:r>
              <a:rPr baseline="-25000" lang="en" sz="1100"/>
              <a:t>CM</a:t>
            </a:r>
            <a:r>
              <a:rPr lang="en" sz="1100"/>
              <a:t>/y</a:t>
            </a:r>
            <a:r>
              <a:rPr baseline="-25000" lang="en" sz="1100"/>
              <a:t>beam   </a:t>
            </a:r>
            <a:r>
              <a:rPr lang="en" sz="1100"/>
              <a:t>+ </a:t>
            </a:r>
            <a:r>
              <a:rPr lang="en" sz="1000">
                <a:solidFill>
                  <a:schemeClr val="dk1"/>
                </a:solidFill>
              </a:rPr>
              <a:t>&lt;b&gt; / A</a:t>
            </a:r>
            <a:r>
              <a:rPr baseline="30000" lang="en" sz="1000">
                <a:solidFill>
                  <a:schemeClr val="dk1"/>
                </a:solidFill>
              </a:rPr>
              <a:t>1/3</a:t>
            </a:r>
            <a:endParaRPr baseline="30000" sz="1000">
              <a:solidFill>
                <a:schemeClr val="dk1"/>
              </a:solidFill>
            </a:endParaRPr>
          </a:p>
          <a:p>
            <a:pPr indent="0" lvl="0" marL="0" rtl="0" algn="ctr">
              <a:spcBef>
                <a:spcPts val="0"/>
              </a:spcBef>
              <a:spcAft>
                <a:spcPts val="0"/>
              </a:spcAft>
              <a:buNone/>
            </a:pPr>
            <a:r>
              <a:t/>
            </a:r>
            <a:endParaRPr sz="1100"/>
          </a:p>
        </p:txBody>
      </p:sp>
      <p:sp>
        <p:nvSpPr>
          <p:cNvPr id="766" name="Google Shape;766;p71"/>
          <p:cNvSpPr txBox="1"/>
          <p:nvPr/>
        </p:nvSpPr>
        <p:spPr>
          <a:xfrm>
            <a:off x="3010778" y="7277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centrality</a:t>
            </a:r>
            <a:r>
              <a:rPr lang="en">
                <a:solidFill>
                  <a:schemeClr val="dk1"/>
                </a:solidFill>
              </a:rPr>
              <a:t> → </a:t>
            </a:r>
            <a:r>
              <a:rPr lang="en" sz="1000">
                <a:solidFill>
                  <a:schemeClr val="dk1"/>
                </a:solidFill>
              </a:rPr>
              <a:t>&lt;b&gt; / A</a:t>
            </a:r>
            <a:r>
              <a:rPr baseline="30000" lang="en" sz="1000">
                <a:solidFill>
                  <a:schemeClr val="dk1"/>
                </a:solidFill>
              </a:rPr>
              <a:t>1/3</a:t>
            </a:r>
            <a:endParaRPr baseline="30000"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Simulation datasample</a:t>
            </a:r>
            <a:endParaRPr/>
          </a:p>
        </p:txBody>
      </p:sp>
      <p:sp>
        <p:nvSpPr>
          <p:cNvPr id="151" name="Google Shape;15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30"/>
          <p:cNvSpPr txBox="1"/>
          <p:nvPr>
            <p:ph idx="1" type="body"/>
          </p:nvPr>
        </p:nvSpPr>
        <p:spPr>
          <a:xfrm>
            <a:off x="311700" y="560525"/>
            <a:ext cx="4260300" cy="2268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Char char="●"/>
            </a:pPr>
            <a:r>
              <a:rPr lang="en" sz="1600">
                <a:solidFill>
                  <a:schemeClr val="dk1"/>
                </a:solidFill>
              </a:rPr>
              <a:t>Xe+Cs nuclei collisions</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DCMQGSM-SMM model (realistic yields of spectator fragments), describes flow poorly</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JAM model (realistic flow signal)</a:t>
            </a:r>
            <a:endParaRPr sz="1600">
              <a:solidFill>
                <a:schemeClr val="dk1"/>
              </a:solidFill>
            </a:endParaRPr>
          </a:p>
          <a:p>
            <a:pPr indent="-330200" lvl="0" marL="457200" rtl="0" algn="l">
              <a:lnSpc>
                <a:spcPct val="100000"/>
              </a:lnSpc>
              <a:spcBef>
                <a:spcPts val="0"/>
              </a:spcBef>
              <a:spcAft>
                <a:spcPts val="1600"/>
              </a:spcAft>
              <a:buClr>
                <a:schemeClr val="dk1"/>
              </a:buClr>
              <a:buSzPts val="1600"/>
              <a:buChar char="●"/>
            </a:pPr>
            <a:r>
              <a:rPr lang="en" sz="1600">
                <a:solidFill>
                  <a:schemeClr val="dk1"/>
                </a:solidFill>
              </a:rPr>
              <a:t>Geant4 transport code (important for simulation of hadronic showers in the forward calorimeter)</a:t>
            </a:r>
            <a:endParaRPr sz="1600">
              <a:solidFill>
                <a:schemeClr val="dk1"/>
              </a:solidFill>
            </a:endParaRPr>
          </a:p>
        </p:txBody>
      </p:sp>
      <p:graphicFrame>
        <p:nvGraphicFramePr>
          <p:cNvPr id="153" name="Google Shape;153;p30"/>
          <p:cNvGraphicFramePr/>
          <p:nvPr/>
        </p:nvGraphicFramePr>
        <p:xfrm>
          <a:off x="952500" y="3639025"/>
          <a:ext cx="3000000" cy="3000000"/>
        </p:xfrm>
        <a:graphic>
          <a:graphicData uri="http://schemas.openxmlformats.org/drawingml/2006/table">
            <a:tbl>
              <a:tblPr>
                <a:noFill/>
                <a:tableStyleId>{58A78819-BED2-43A6-949D-415A5B03E8FF}</a:tableStyleId>
              </a:tblPr>
              <a:tblGrid>
                <a:gridCol w="1809750"/>
                <a:gridCol w="1809750"/>
                <a:gridCol w="1809750"/>
                <a:gridCol w="1809750"/>
              </a:tblGrid>
              <a:tr h="381000">
                <a:tc>
                  <a:txBody>
                    <a:bodyPr/>
                    <a:lstStyle/>
                    <a:p>
                      <a:pPr indent="0" lvl="0" marL="0" rtl="0" algn="ctr">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2A GeV</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3A GeV</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4A GeV</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t>DCMQGSM-SMM</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6M</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6M</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2M</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t>JAM MD2</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3M</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3M</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t>5M</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154" name="Google Shape;154;p30"/>
          <p:cNvPicPr preferRelativeResize="0"/>
          <p:nvPr/>
        </p:nvPicPr>
        <p:blipFill>
          <a:blip r:embed="rId3">
            <a:alphaModFix/>
          </a:blip>
          <a:stretch>
            <a:fillRect/>
          </a:stretch>
        </p:blipFill>
        <p:spPr>
          <a:xfrm>
            <a:off x="4572000" y="331925"/>
            <a:ext cx="4333951" cy="3158318"/>
          </a:xfrm>
          <a:prstGeom prst="rect">
            <a:avLst/>
          </a:prstGeom>
          <a:noFill/>
          <a:ln>
            <a:noFill/>
          </a:ln>
        </p:spPr>
      </p:pic>
      <p:sp>
        <p:nvSpPr>
          <p:cNvPr id="155" name="Google Shape;155;p30"/>
          <p:cNvSpPr txBox="1"/>
          <p:nvPr/>
        </p:nvSpPr>
        <p:spPr>
          <a:xfrm>
            <a:off x="4686450" y="-13725"/>
            <a:ext cx="440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See talk of P.Parfenov</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The BM@N experiment (GEANT4 simulation for RUN8)</a:t>
            </a:r>
            <a:endParaRPr sz="2600">
              <a:latin typeface="Merriweather"/>
              <a:ea typeface="Merriweather"/>
              <a:cs typeface="Merriweather"/>
              <a:sym typeface="Merriweather"/>
            </a:endParaRPr>
          </a:p>
        </p:txBody>
      </p:sp>
      <p:sp>
        <p:nvSpPr>
          <p:cNvPr id="161" name="Google Shape;16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31"/>
          <p:cNvSpPr txBox="1"/>
          <p:nvPr/>
        </p:nvSpPr>
        <p:spPr>
          <a:xfrm>
            <a:off x="5301650" y="1445375"/>
            <a:ext cx="3327300" cy="26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p>
        </p:txBody>
      </p:sp>
      <p:sp>
        <p:nvSpPr>
          <p:cNvPr id="163" name="Google Shape;163;p31"/>
          <p:cNvSpPr txBox="1"/>
          <p:nvPr/>
        </p:nvSpPr>
        <p:spPr>
          <a:xfrm>
            <a:off x="4892175" y="4217600"/>
            <a:ext cx="394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Symmetry</a:t>
            </a:r>
            <a:r>
              <a:rPr lang="en"/>
              <a:t> plane estimation with the azimuthal asymmetry of </a:t>
            </a:r>
            <a:r>
              <a:rPr lang="en">
                <a:solidFill>
                  <a:schemeClr val="dk1"/>
                </a:solidFill>
              </a:rPr>
              <a:t> projectile spector</a:t>
            </a:r>
            <a:r>
              <a:rPr lang="en"/>
              <a:t> energy</a:t>
            </a:r>
            <a:endParaRPr/>
          </a:p>
        </p:txBody>
      </p:sp>
      <p:sp>
        <p:nvSpPr>
          <p:cNvPr id="164" name="Google Shape;164;p31"/>
          <p:cNvSpPr/>
          <p:nvPr/>
        </p:nvSpPr>
        <p:spPr>
          <a:xfrm>
            <a:off x="5616775" y="1586900"/>
            <a:ext cx="1044000" cy="835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31"/>
          <p:cNvPicPr preferRelativeResize="0"/>
          <p:nvPr/>
        </p:nvPicPr>
        <p:blipFill>
          <a:blip r:embed="rId3">
            <a:alphaModFix/>
          </a:blip>
          <a:stretch>
            <a:fillRect/>
          </a:stretch>
        </p:blipFill>
        <p:spPr>
          <a:xfrm>
            <a:off x="5732500" y="545148"/>
            <a:ext cx="3168576" cy="1925900"/>
          </a:xfrm>
          <a:prstGeom prst="rect">
            <a:avLst/>
          </a:prstGeom>
          <a:noFill/>
          <a:ln>
            <a:noFill/>
          </a:ln>
        </p:spPr>
      </p:pic>
      <p:sp>
        <p:nvSpPr>
          <p:cNvPr id="166" name="Google Shape;166;p31"/>
          <p:cNvSpPr txBox="1"/>
          <p:nvPr/>
        </p:nvSpPr>
        <p:spPr>
          <a:xfrm>
            <a:off x="311700" y="4217600"/>
            <a:ext cx="442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L1 tracking was used together with true-MC PID</a:t>
            </a:r>
            <a:endParaRPr/>
          </a:p>
        </p:txBody>
      </p:sp>
      <p:cxnSp>
        <p:nvCxnSpPr>
          <p:cNvPr id="167" name="Google Shape;167;p31"/>
          <p:cNvCxnSpPr/>
          <p:nvPr/>
        </p:nvCxnSpPr>
        <p:spPr>
          <a:xfrm>
            <a:off x="607375" y="1414650"/>
            <a:ext cx="570300" cy="0"/>
          </a:xfrm>
          <a:prstGeom prst="straightConnector1">
            <a:avLst/>
          </a:prstGeom>
          <a:noFill/>
          <a:ln cap="flat" cmpd="sng" w="9525">
            <a:solidFill>
              <a:schemeClr val="dk1"/>
            </a:solidFill>
            <a:prstDash val="solid"/>
            <a:round/>
            <a:headEnd len="med" w="med" type="none"/>
            <a:tailEnd len="med" w="med" type="triangle"/>
          </a:ln>
        </p:spPr>
      </p:cxnSp>
      <p:grpSp>
        <p:nvGrpSpPr>
          <p:cNvPr id="168" name="Google Shape;168;p31"/>
          <p:cNvGrpSpPr/>
          <p:nvPr/>
        </p:nvGrpSpPr>
        <p:grpSpPr>
          <a:xfrm>
            <a:off x="5381063" y="2418175"/>
            <a:ext cx="3091122" cy="1884421"/>
            <a:chOff x="267700" y="306436"/>
            <a:chExt cx="5562573" cy="3395964"/>
          </a:xfrm>
        </p:grpSpPr>
        <p:pic>
          <p:nvPicPr>
            <p:cNvPr id="169" name="Google Shape;169;p31"/>
            <p:cNvPicPr preferRelativeResize="0"/>
            <p:nvPr/>
          </p:nvPicPr>
          <p:blipFill>
            <a:blip r:embed="rId4">
              <a:alphaModFix/>
            </a:blip>
            <a:stretch>
              <a:fillRect/>
            </a:stretch>
          </p:blipFill>
          <p:spPr>
            <a:xfrm>
              <a:off x="267700" y="692834"/>
              <a:ext cx="5562573" cy="2999309"/>
            </a:xfrm>
            <a:prstGeom prst="rect">
              <a:avLst/>
            </a:prstGeom>
            <a:noFill/>
            <a:ln>
              <a:noFill/>
            </a:ln>
          </p:spPr>
        </p:pic>
        <p:cxnSp>
          <p:nvCxnSpPr>
            <p:cNvPr id="170" name="Google Shape;170;p31"/>
            <p:cNvCxnSpPr/>
            <p:nvPr/>
          </p:nvCxnSpPr>
          <p:spPr>
            <a:xfrm rot="10800000">
              <a:off x="1657033" y="408700"/>
              <a:ext cx="0" cy="3293700"/>
            </a:xfrm>
            <a:prstGeom prst="straightConnector1">
              <a:avLst/>
            </a:prstGeom>
            <a:noFill/>
            <a:ln cap="flat" cmpd="sng" w="9525">
              <a:solidFill>
                <a:srgbClr val="595959"/>
              </a:solidFill>
              <a:prstDash val="solid"/>
              <a:round/>
              <a:headEnd len="med" w="med" type="none"/>
              <a:tailEnd len="med" w="med" type="none"/>
            </a:ln>
          </p:spPr>
        </p:cxnSp>
        <p:sp>
          <p:nvSpPr>
            <p:cNvPr id="171" name="Google Shape;171;p31"/>
            <p:cNvSpPr txBox="1"/>
            <p:nvPr/>
          </p:nvSpPr>
          <p:spPr>
            <a:xfrm>
              <a:off x="1587319" y="460023"/>
              <a:ext cx="888300" cy="61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x=0</a:t>
              </a:r>
              <a:endParaRPr sz="1000"/>
            </a:p>
          </p:txBody>
        </p:sp>
        <p:sp>
          <p:nvSpPr>
            <p:cNvPr id="172" name="Google Shape;172;p31"/>
            <p:cNvSpPr/>
            <p:nvPr/>
          </p:nvSpPr>
          <p:spPr>
            <a:xfrm>
              <a:off x="1139705" y="1561296"/>
              <a:ext cx="1122000" cy="1122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3" name="Google Shape;173;p31"/>
            <p:cNvCxnSpPr>
              <a:stCxn id="174" idx="2"/>
              <a:endCxn id="172" idx="0"/>
            </p:cNvCxnSpPr>
            <p:nvPr/>
          </p:nvCxnSpPr>
          <p:spPr>
            <a:xfrm>
              <a:off x="1019431" y="916636"/>
              <a:ext cx="681300" cy="644700"/>
            </a:xfrm>
            <a:prstGeom prst="straightConnector1">
              <a:avLst/>
            </a:prstGeom>
            <a:noFill/>
            <a:ln cap="flat" cmpd="sng" w="9525">
              <a:solidFill>
                <a:srgbClr val="FF0000"/>
              </a:solidFill>
              <a:prstDash val="solid"/>
              <a:round/>
              <a:headEnd len="med" w="med" type="none"/>
              <a:tailEnd len="med" w="med" type="triangle"/>
            </a:ln>
          </p:spPr>
        </p:cxnSp>
        <p:sp>
          <p:nvSpPr>
            <p:cNvPr id="175" name="Google Shape;175;p31"/>
            <p:cNvSpPr/>
            <p:nvPr/>
          </p:nvSpPr>
          <p:spPr>
            <a:xfrm>
              <a:off x="2410409" y="1484461"/>
              <a:ext cx="1275600" cy="1275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 name="Google Shape;176;p31"/>
            <p:cNvCxnSpPr>
              <a:stCxn id="177" idx="2"/>
              <a:endCxn id="175" idx="0"/>
            </p:cNvCxnSpPr>
            <p:nvPr/>
          </p:nvCxnSpPr>
          <p:spPr>
            <a:xfrm>
              <a:off x="3001464" y="916636"/>
              <a:ext cx="46800" cy="567900"/>
            </a:xfrm>
            <a:prstGeom prst="straightConnector1">
              <a:avLst/>
            </a:prstGeom>
            <a:noFill/>
            <a:ln cap="flat" cmpd="sng" w="9525">
              <a:solidFill>
                <a:srgbClr val="FF0000"/>
              </a:solidFill>
              <a:prstDash val="solid"/>
              <a:round/>
              <a:headEnd len="med" w="med" type="none"/>
              <a:tailEnd len="med" w="med" type="triangle"/>
            </a:ln>
          </p:spPr>
        </p:cxnSp>
        <p:sp>
          <p:nvSpPr>
            <p:cNvPr id="178" name="Google Shape;178;p31"/>
            <p:cNvSpPr/>
            <p:nvPr/>
          </p:nvSpPr>
          <p:spPr>
            <a:xfrm>
              <a:off x="3726411" y="1402508"/>
              <a:ext cx="1480500" cy="14805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31"/>
            <p:cNvCxnSpPr>
              <a:stCxn id="180" idx="2"/>
              <a:endCxn id="178" idx="0"/>
            </p:cNvCxnSpPr>
            <p:nvPr/>
          </p:nvCxnSpPr>
          <p:spPr>
            <a:xfrm flipH="1">
              <a:off x="4466634" y="916636"/>
              <a:ext cx="304500" cy="486000"/>
            </a:xfrm>
            <a:prstGeom prst="straightConnector1">
              <a:avLst/>
            </a:prstGeom>
            <a:noFill/>
            <a:ln cap="flat" cmpd="sng" w="9525">
              <a:solidFill>
                <a:srgbClr val="FF0000"/>
              </a:solidFill>
              <a:prstDash val="solid"/>
              <a:round/>
              <a:headEnd len="med" w="med" type="none"/>
              <a:tailEnd len="med" w="med" type="triangle"/>
            </a:ln>
          </p:spPr>
        </p:cxnSp>
        <p:sp>
          <p:nvSpPr>
            <p:cNvPr id="174" name="Google Shape;174;p31"/>
            <p:cNvSpPr txBox="1"/>
            <p:nvPr/>
          </p:nvSpPr>
          <p:spPr>
            <a:xfrm>
              <a:off x="458431" y="306436"/>
              <a:ext cx="1122000" cy="61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neutron</a:t>
              </a:r>
              <a:endParaRPr sz="1000"/>
            </a:p>
          </p:txBody>
        </p:sp>
        <p:sp>
          <p:nvSpPr>
            <p:cNvPr id="177" name="Google Shape;177;p31"/>
            <p:cNvSpPr txBox="1"/>
            <p:nvPr/>
          </p:nvSpPr>
          <p:spPr>
            <a:xfrm>
              <a:off x="2594514" y="306436"/>
              <a:ext cx="813900" cy="61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ion</a:t>
              </a:r>
              <a:endParaRPr sz="1000"/>
            </a:p>
          </p:txBody>
        </p:sp>
        <p:sp>
          <p:nvSpPr>
            <p:cNvPr id="180" name="Google Shape;180;p31"/>
            <p:cNvSpPr txBox="1"/>
            <p:nvPr/>
          </p:nvSpPr>
          <p:spPr>
            <a:xfrm>
              <a:off x="4277484" y="306436"/>
              <a:ext cx="987300" cy="61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proton</a:t>
              </a:r>
              <a:endParaRPr sz="1000"/>
            </a:p>
          </p:txBody>
        </p:sp>
      </p:grpSp>
      <p:pic>
        <p:nvPicPr>
          <p:cNvPr id="181" name="Google Shape;181;p31"/>
          <p:cNvPicPr preferRelativeResize="0"/>
          <p:nvPr/>
        </p:nvPicPr>
        <p:blipFill>
          <a:blip r:embed="rId5">
            <a:alphaModFix/>
          </a:blip>
          <a:stretch>
            <a:fillRect/>
          </a:stretch>
        </p:blipFill>
        <p:spPr>
          <a:xfrm>
            <a:off x="369875" y="937713"/>
            <a:ext cx="4766275" cy="2681024"/>
          </a:xfrm>
          <a:prstGeom prst="rect">
            <a:avLst/>
          </a:prstGeom>
          <a:noFill/>
          <a:ln>
            <a:noFill/>
          </a:ln>
        </p:spPr>
      </p:pic>
      <p:sp>
        <p:nvSpPr>
          <p:cNvPr id="182" name="Google Shape;182;p31"/>
          <p:cNvSpPr/>
          <p:nvPr/>
        </p:nvSpPr>
        <p:spPr>
          <a:xfrm>
            <a:off x="3872975" y="880550"/>
            <a:ext cx="942300" cy="984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3" name="Google Shape;183;p31"/>
          <p:cNvCxnSpPr>
            <a:stCxn id="182" idx="6"/>
            <a:endCxn id="165" idx="1"/>
          </p:cNvCxnSpPr>
          <p:nvPr/>
        </p:nvCxnSpPr>
        <p:spPr>
          <a:xfrm>
            <a:off x="4815275" y="1372550"/>
            <a:ext cx="917100" cy="135600"/>
          </a:xfrm>
          <a:prstGeom prst="straightConnector1">
            <a:avLst/>
          </a:prstGeom>
          <a:noFill/>
          <a:ln cap="flat" cmpd="sng" w="9525">
            <a:solidFill>
              <a:schemeClr val="dk2"/>
            </a:solidFill>
            <a:prstDash val="solid"/>
            <a:round/>
            <a:headEnd len="med" w="med" type="none"/>
            <a:tailEnd len="med" w="med" type="triangle"/>
          </a:ln>
        </p:spPr>
      </p:cxnSp>
      <p:sp>
        <p:nvSpPr>
          <p:cNvPr id="184" name="Google Shape;184;p31"/>
          <p:cNvSpPr/>
          <p:nvPr/>
        </p:nvSpPr>
        <p:spPr>
          <a:xfrm>
            <a:off x="645825" y="1095150"/>
            <a:ext cx="2237400" cy="22374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5" name="Google Shape;185;p31"/>
          <p:cNvCxnSpPr>
            <a:stCxn id="184" idx="4"/>
            <a:endCxn id="166" idx="0"/>
          </p:cNvCxnSpPr>
          <p:nvPr/>
        </p:nvCxnSpPr>
        <p:spPr>
          <a:xfrm>
            <a:off x="1764525" y="3332550"/>
            <a:ext cx="761400" cy="885000"/>
          </a:xfrm>
          <a:prstGeom prst="straightConnector1">
            <a:avLst/>
          </a:prstGeom>
          <a:noFill/>
          <a:ln cap="flat" cmpd="sng" w="9525">
            <a:solidFill>
              <a:schemeClr val="dk2"/>
            </a:solidFill>
            <a:prstDash val="solid"/>
            <a:round/>
            <a:headEnd len="med" w="med" type="none"/>
            <a:tailEnd len="med" w="med" type="triangle"/>
          </a:ln>
        </p:spPr>
      </p:cxnSp>
      <p:sp>
        <p:nvSpPr>
          <p:cNvPr id="186" name="Google Shape;186;p31"/>
          <p:cNvSpPr txBox="1"/>
          <p:nvPr/>
        </p:nvSpPr>
        <p:spPr>
          <a:xfrm>
            <a:off x="3963425" y="480350"/>
            <a:ext cx="76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FHCal</a:t>
            </a:r>
            <a:endParaRPr/>
          </a:p>
        </p:txBody>
      </p:sp>
      <p:sp>
        <p:nvSpPr>
          <p:cNvPr id="187" name="Google Shape;187;p31"/>
          <p:cNvSpPr txBox="1"/>
          <p:nvPr/>
        </p:nvSpPr>
        <p:spPr>
          <a:xfrm>
            <a:off x="981625" y="694950"/>
            <a:ext cx="138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Silicon + GEM</a:t>
            </a:r>
            <a:endParaRPr/>
          </a:p>
        </p:txBody>
      </p:sp>
      <p:sp>
        <p:nvSpPr>
          <p:cNvPr id="188" name="Google Shape;188;p31"/>
          <p:cNvSpPr txBox="1"/>
          <p:nvPr/>
        </p:nvSpPr>
        <p:spPr>
          <a:xfrm>
            <a:off x="2749900" y="2514275"/>
            <a:ext cx="91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TOF-400</a:t>
            </a:r>
            <a:endParaRPr/>
          </a:p>
        </p:txBody>
      </p:sp>
      <p:sp>
        <p:nvSpPr>
          <p:cNvPr id="189" name="Google Shape;189;p31"/>
          <p:cNvSpPr txBox="1"/>
          <p:nvPr/>
        </p:nvSpPr>
        <p:spPr>
          <a:xfrm>
            <a:off x="2472150" y="810950"/>
            <a:ext cx="94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TOF-700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 vectors</a:t>
            </a:r>
            <a:endParaRPr/>
          </a:p>
        </p:txBody>
      </p:sp>
      <p:sp>
        <p:nvSpPr>
          <p:cNvPr id="195" name="Google Shape;19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32"/>
          <p:cNvSpPr txBox="1"/>
          <p:nvPr>
            <p:ph idx="1" type="body"/>
          </p:nvPr>
        </p:nvSpPr>
        <p:spPr>
          <a:xfrm>
            <a:off x="706350" y="3524775"/>
            <a:ext cx="4226100" cy="7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descr="Q_n = \frac{\sum_{k=1}^Nw_n^k u_n^k}{\sum_{k=1}^Nw_n^k} = |Q_n| e^{in\Psi^{EP}_n}" id="197" name="Google Shape;197;p32" title="MathEquation,#000000"/>
          <p:cNvPicPr preferRelativeResize="0"/>
          <p:nvPr/>
        </p:nvPicPr>
        <p:blipFill>
          <a:blip r:embed="rId3">
            <a:alphaModFix/>
          </a:blip>
          <a:stretch>
            <a:fillRect/>
          </a:stretch>
        </p:blipFill>
        <p:spPr>
          <a:xfrm>
            <a:off x="1068375" y="3465575"/>
            <a:ext cx="3441080" cy="636600"/>
          </a:xfrm>
          <a:prstGeom prst="rect">
            <a:avLst/>
          </a:prstGeom>
          <a:noFill/>
          <a:ln>
            <a:noFill/>
          </a:ln>
        </p:spPr>
      </p:pic>
      <p:pic>
        <p:nvPicPr>
          <p:cNvPr descr="u_n = e^{in\phi}" id="198" name="Google Shape;198;p32" title="MathEquation,#000000"/>
          <p:cNvPicPr preferRelativeResize="0"/>
          <p:nvPr/>
        </p:nvPicPr>
        <p:blipFill rotWithShape="1">
          <a:blip r:embed="rId4">
            <a:alphaModFix/>
          </a:blip>
          <a:srcRect b="0" l="0" r="0" t="0"/>
          <a:stretch/>
        </p:blipFill>
        <p:spPr>
          <a:xfrm>
            <a:off x="1706625" y="1607063"/>
            <a:ext cx="1104348" cy="317500"/>
          </a:xfrm>
          <a:prstGeom prst="rect">
            <a:avLst/>
          </a:prstGeom>
          <a:noFill/>
          <a:ln>
            <a:noFill/>
          </a:ln>
        </p:spPr>
      </p:pic>
      <p:sp>
        <p:nvSpPr>
          <p:cNvPr id="199" name="Google Shape;199;p32"/>
          <p:cNvSpPr txBox="1"/>
          <p:nvPr/>
        </p:nvSpPr>
        <p:spPr>
          <a:xfrm>
            <a:off x="706350" y="1994625"/>
            <a:ext cx="4466700" cy="114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where φ is the azimuthal angle</a:t>
            </a:r>
            <a:endParaRPr>
              <a:solidFill>
                <a:schemeClr val="dk1"/>
              </a:solidFill>
            </a:endParaRPr>
          </a:p>
          <a:p>
            <a:pPr indent="0" lvl="0" marL="0" rtl="0" algn="l">
              <a:lnSpc>
                <a:spcPct val="115000"/>
              </a:lnSpc>
              <a:spcBef>
                <a:spcPts val="1600"/>
              </a:spcBef>
              <a:spcAft>
                <a:spcPts val="1600"/>
              </a:spcAft>
              <a:buNone/>
            </a:pPr>
            <a:r>
              <a:rPr lang="en">
                <a:solidFill>
                  <a:schemeClr val="dk1"/>
                </a:solidFill>
              </a:rPr>
              <a:t>Sum over a group of </a:t>
            </a:r>
            <a:r>
              <a:rPr i="1" lang="en">
                <a:solidFill>
                  <a:schemeClr val="dk1"/>
                </a:solidFill>
              </a:rPr>
              <a:t>u</a:t>
            </a:r>
            <a:r>
              <a:rPr baseline="-25000" lang="en">
                <a:solidFill>
                  <a:schemeClr val="dk1"/>
                </a:solidFill>
              </a:rPr>
              <a:t>n</a:t>
            </a:r>
            <a:r>
              <a:rPr lang="en">
                <a:solidFill>
                  <a:schemeClr val="dk1"/>
                </a:solidFill>
              </a:rPr>
              <a:t>-vectors in</a:t>
            </a:r>
            <a:br>
              <a:rPr lang="en">
                <a:solidFill>
                  <a:schemeClr val="dk1"/>
                </a:solidFill>
              </a:rPr>
            </a:br>
            <a:r>
              <a:rPr lang="en">
                <a:solidFill>
                  <a:schemeClr val="dk1"/>
                </a:solidFill>
              </a:rPr>
              <a:t>one event forms </a:t>
            </a:r>
            <a:r>
              <a:rPr i="1" lang="en">
                <a:solidFill>
                  <a:schemeClr val="dk1"/>
                </a:solidFill>
              </a:rPr>
              <a:t>Q</a:t>
            </a:r>
            <a:r>
              <a:rPr baseline="-25000" lang="en">
                <a:solidFill>
                  <a:schemeClr val="dk1"/>
                </a:solidFill>
              </a:rPr>
              <a:t>n</a:t>
            </a:r>
            <a:r>
              <a:rPr lang="en">
                <a:solidFill>
                  <a:schemeClr val="dk1"/>
                </a:solidFill>
              </a:rPr>
              <a:t>-vector:</a:t>
            </a:r>
            <a:endParaRPr>
              <a:solidFill>
                <a:schemeClr val="dk1"/>
              </a:solidFill>
            </a:endParaRPr>
          </a:p>
        </p:txBody>
      </p:sp>
      <p:sp>
        <p:nvSpPr>
          <p:cNvPr id="200" name="Google Shape;200;p32"/>
          <p:cNvSpPr txBox="1"/>
          <p:nvPr>
            <p:ph idx="1" type="body"/>
          </p:nvPr>
        </p:nvSpPr>
        <p:spPr>
          <a:xfrm>
            <a:off x="706350" y="781575"/>
            <a:ext cx="3742500" cy="68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rPr>
              <a:t>From momentum of each </a:t>
            </a:r>
            <a:r>
              <a:rPr lang="en" sz="1400">
                <a:solidFill>
                  <a:schemeClr val="dk1"/>
                </a:solidFill>
              </a:rPr>
              <a:t>measured </a:t>
            </a:r>
            <a:r>
              <a:rPr lang="en" sz="1400">
                <a:solidFill>
                  <a:srgbClr val="000000"/>
                </a:solidFill>
              </a:rPr>
              <a:t>particle</a:t>
            </a:r>
            <a:br>
              <a:rPr lang="en" sz="1400">
                <a:solidFill>
                  <a:srgbClr val="000000"/>
                </a:solidFill>
              </a:rPr>
            </a:br>
            <a:r>
              <a:rPr lang="en" sz="1400">
                <a:solidFill>
                  <a:srgbClr val="000000"/>
                </a:solidFill>
              </a:rPr>
              <a:t>define a </a:t>
            </a:r>
            <a:r>
              <a:rPr i="1" lang="en" sz="1400">
                <a:solidFill>
                  <a:srgbClr val="000000"/>
                </a:solidFill>
              </a:rPr>
              <a:t>u</a:t>
            </a:r>
            <a:r>
              <a:rPr baseline="-25000" lang="en" sz="1400">
                <a:solidFill>
                  <a:srgbClr val="000000"/>
                </a:solidFill>
              </a:rPr>
              <a:t>n</a:t>
            </a:r>
            <a:r>
              <a:rPr lang="en" sz="1400">
                <a:solidFill>
                  <a:srgbClr val="000000"/>
                </a:solidFill>
              </a:rPr>
              <a:t>-vector in transverse plane:</a:t>
            </a:r>
            <a:endParaRPr sz="1400">
              <a:solidFill>
                <a:srgbClr val="000000"/>
              </a:solidFill>
            </a:endParaRPr>
          </a:p>
        </p:txBody>
      </p:sp>
      <p:sp>
        <p:nvSpPr>
          <p:cNvPr id="201" name="Google Shape;201;p32"/>
          <p:cNvSpPr txBox="1"/>
          <p:nvPr>
            <p:ph idx="1" type="body"/>
          </p:nvPr>
        </p:nvSpPr>
        <p:spPr>
          <a:xfrm>
            <a:off x="858750" y="4362975"/>
            <a:ext cx="2756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rPr>
              <a:t>Ψ</a:t>
            </a:r>
            <a:r>
              <a:rPr baseline="-25000" lang="en" sz="1400">
                <a:solidFill>
                  <a:srgbClr val="000000"/>
                </a:solidFill>
              </a:rPr>
              <a:t>n</a:t>
            </a:r>
            <a:r>
              <a:rPr baseline="30000" lang="en" sz="1400">
                <a:solidFill>
                  <a:srgbClr val="000000"/>
                </a:solidFill>
              </a:rPr>
              <a:t>EP</a:t>
            </a:r>
            <a:r>
              <a:rPr lang="en" sz="1400">
                <a:solidFill>
                  <a:srgbClr val="000000"/>
                </a:solidFill>
              </a:rPr>
              <a:t> is the event plane angle</a:t>
            </a:r>
            <a:br>
              <a:rPr lang="en" sz="1400">
                <a:solidFill>
                  <a:srgbClr val="000000"/>
                </a:solidFill>
              </a:rPr>
            </a:br>
            <a:endParaRPr baseline="-25000" sz="1400">
              <a:solidFill>
                <a:srgbClr val="000000"/>
              </a:solidFill>
            </a:endParaRPr>
          </a:p>
        </p:txBody>
      </p:sp>
      <p:grpSp>
        <p:nvGrpSpPr>
          <p:cNvPr id="202" name="Google Shape;202;p32"/>
          <p:cNvGrpSpPr/>
          <p:nvPr/>
        </p:nvGrpSpPr>
        <p:grpSpPr>
          <a:xfrm>
            <a:off x="5423542" y="109405"/>
            <a:ext cx="3118483" cy="1747120"/>
            <a:chOff x="5423542" y="261805"/>
            <a:chExt cx="3118483" cy="1747120"/>
          </a:xfrm>
        </p:grpSpPr>
        <p:grpSp>
          <p:nvGrpSpPr>
            <p:cNvPr id="203" name="Google Shape;203;p32"/>
            <p:cNvGrpSpPr/>
            <p:nvPr/>
          </p:nvGrpSpPr>
          <p:grpSpPr>
            <a:xfrm>
              <a:off x="5423542" y="261805"/>
              <a:ext cx="3088043" cy="1747120"/>
              <a:chOff x="506500" y="759725"/>
              <a:chExt cx="3165600" cy="1791000"/>
            </a:xfrm>
          </p:grpSpPr>
          <p:grpSp>
            <p:nvGrpSpPr>
              <p:cNvPr id="204" name="Google Shape;204;p32"/>
              <p:cNvGrpSpPr/>
              <p:nvPr/>
            </p:nvGrpSpPr>
            <p:grpSpPr>
              <a:xfrm>
                <a:off x="506500" y="759725"/>
                <a:ext cx="3165600" cy="1791000"/>
                <a:chOff x="506500" y="1597925"/>
                <a:chExt cx="3165600" cy="1791000"/>
              </a:xfrm>
            </p:grpSpPr>
            <p:grpSp>
              <p:nvGrpSpPr>
                <p:cNvPr id="205" name="Google Shape;205;p32"/>
                <p:cNvGrpSpPr/>
                <p:nvPr/>
              </p:nvGrpSpPr>
              <p:grpSpPr>
                <a:xfrm>
                  <a:off x="506500" y="1597925"/>
                  <a:ext cx="3165600" cy="1791000"/>
                  <a:chOff x="506500" y="1597925"/>
                  <a:chExt cx="3165600" cy="1791000"/>
                </a:xfrm>
              </p:grpSpPr>
              <p:sp>
                <p:nvSpPr>
                  <p:cNvPr id="206" name="Google Shape;206;p32"/>
                  <p:cNvSpPr/>
                  <p:nvPr/>
                </p:nvSpPr>
                <p:spPr>
                  <a:xfrm>
                    <a:off x="506500" y="1646150"/>
                    <a:ext cx="3165600" cy="17004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2"/>
                  <p:cNvSpPr/>
                  <p:nvPr/>
                </p:nvSpPr>
                <p:spPr>
                  <a:xfrm>
                    <a:off x="1332600" y="1597925"/>
                    <a:ext cx="1507500" cy="17910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32"/>
                <p:cNvSpPr/>
                <p:nvPr/>
              </p:nvSpPr>
              <p:spPr>
                <a:xfrm>
                  <a:off x="1332600" y="1851175"/>
                  <a:ext cx="1495500" cy="12543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p:nvPr/>
              </p:nvSpPr>
              <p:spPr>
                <a:xfrm>
                  <a:off x="1646150" y="2116500"/>
                  <a:ext cx="886500" cy="7476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p:nvPr/>
              </p:nvSpPr>
              <p:spPr>
                <a:xfrm>
                  <a:off x="1935600" y="2363725"/>
                  <a:ext cx="301500" cy="24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32"/>
              <p:cNvSpPr txBox="1"/>
              <p:nvPr/>
            </p:nvSpPr>
            <p:spPr>
              <a:xfrm>
                <a:off x="1665073" y="1278299"/>
                <a:ext cx="6030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F1</a:t>
                </a:r>
                <a:endParaRPr b="1" sz="800"/>
              </a:p>
            </p:txBody>
          </p:sp>
          <p:sp>
            <p:nvSpPr>
              <p:cNvPr id="212" name="Google Shape;212;p32"/>
              <p:cNvSpPr txBox="1"/>
              <p:nvPr/>
            </p:nvSpPr>
            <p:spPr>
              <a:xfrm>
                <a:off x="1332319" y="971540"/>
                <a:ext cx="6030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F2</a:t>
                </a:r>
                <a:endParaRPr b="1" sz="800"/>
              </a:p>
            </p:txBody>
          </p:sp>
          <p:sp>
            <p:nvSpPr>
              <p:cNvPr id="213" name="Google Shape;213;p32"/>
              <p:cNvSpPr txBox="1"/>
              <p:nvPr/>
            </p:nvSpPr>
            <p:spPr>
              <a:xfrm>
                <a:off x="961273" y="810574"/>
                <a:ext cx="6030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F3</a:t>
                </a:r>
                <a:endParaRPr b="1" sz="800"/>
              </a:p>
            </p:txBody>
          </p:sp>
        </p:grpSp>
        <p:cxnSp>
          <p:nvCxnSpPr>
            <p:cNvPr id="214" name="Google Shape;214;p32"/>
            <p:cNvCxnSpPr/>
            <p:nvPr/>
          </p:nvCxnSpPr>
          <p:spPr>
            <a:xfrm flipH="1" rot="10800000">
              <a:off x="6988375" y="1003975"/>
              <a:ext cx="326100" cy="117300"/>
            </a:xfrm>
            <a:prstGeom prst="straightConnector1">
              <a:avLst/>
            </a:prstGeom>
            <a:noFill/>
            <a:ln cap="flat" cmpd="sng" w="19050">
              <a:solidFill>
                <a:srgbClr val="FF0000"/>
              </a:solidFill>
              <a:prstDash val="solid"/>
              <a:round/>
              <a:headEnd len="med" w="med" type="none"/>
              <a:tailEnd len="med" w="med" type="triangle"/>
            </a:ln>
          </p:spPr>
        </p:cxnSp>
        <p:cxnSp>
          <p:nvCxnSpPr>
            <p:cNvPr id="215" name="Google Shape;215;p32"/>
            <p:cNvCxnSpPr/>
            <p:nvPr/>
          </p:nvCxnSpPr>
          <p:spPr>
            <a:xfrm flipH="1" rot="10800000">
              <a:off x="7001425" y="593350"/>
              <a:ext cx="430200" cy="521400"/>
            </a:xfrm>
            <a:prstGeom prst="straightConnector1">
              <a:avLst/>
            </a:prstGeom>
            <a:noFill/>
            <a:ln cap="flat" cmpd="sng" w="19050">
              <a:solidFill>
                <a:srgbClr val="FF0000"/>
              </a:solidFill>
              <a:prstDash val="solid"/>
              <a:round/>
              <a:headEnd len="med" w="med" type="none"/>
              <a:tailEnd len="med" w="med" type="triangle"/>
            </a:ln>
          </p:spPr>
        </p:cxnSp>
        <p:cxnSp>
          <p:nvCxnSpPr>
            <p:cNvPr id="216" name="Google Shape;216;p32"/>
            <p:cNvCxnSpPr/>
            <p:nvPr/>
          </p:nvCxnSpPr>
          <p:spPr>
            <a:xfrm flipH="1" rot="10800000">
              <a:off x="6994900" y="443425"/>
              <a:ext cx="1029900" cy="664800"/>
            </a:xfrm>
            <a:prstGeom prst="straightConnector1">
              <a:avLst/>
            </a:prstGeom>
            <a:noFill/>
            <a:ln cap="flat" cmpd="sng" w="19050">
              <a:solidFill>
                <a:srgbClr val="FF0000"/>
              </a:solidFill>
              <a:prstDash val="solid"/>
              <a:round/>
              <a:headEnd len="med" w="med" type="none"/>
              <a:tailEnd len="med" w="med" type="triangle"/>
            </a:ln>
          </p:spPr>
        </p:cxnSp>
        <p:sp>
          <p:nvSpPr>
            <p:cNvPr id="217" name="Google Shape;217;p32"/>
            <p:cNvSpPr txBox="1"/>
            <p:nvPr/>
          </p:nvSpPr>
          <p:spPr>
            <a:xfrm>
              <a:off x="7955225" y="366650"/>
              <a:ext cx="58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Q{F3}</a:t>
              </a:r>
              <a:endParaRPr sz="1000"/>
            </a:p>
          </p:txBody>
        </p:sp>
        <p:sp>
          <p:nvSpPr>
            <p:cNvPr id="218" name="Google Shape;218;p32"/>
            <p:cNvSpPr txBox="1"/>
            <p:nvPr/>
          </p:nvSpPr>
          <p:spPr>
            <a:xfrm>
              <a:off x="6964625" y="366650"/>
              <a:ext cx="58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Q{F2}</a:t>
              </a:r>
              <a:endParaRPr sz="1000"/>
            </a:p>
          </p:txBody>
        </p:sp>
        <p:sp>
          <p:nvSpPr>
            <p:cNvPr id="219" name="Google Shape;219;p32"/>
            <p:cNvSpPr txBox="1"/>
            <p:nvPr/>
          </p:nvSpPr>
          <p:spPr>
            <a:xfrm>
              <a:off x="7117025" y="976250"/>
              <a:ext cx="586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Q{</a:t>
              </a:r>
              <a:r>
                <a:rPr lang="en" sz="1000"/>
                <a:t>F1}</a:t>
              </a:r>
              <a:endParaRPr sz="1000"/>
            </a:p>
          </p:txBody>
        </p:sp>
      </p:grpSp>
      <p:grpSp>
        <p:nvGrpSpPr>
          <p:cNvPr id="220" name="Google Shape;220;p32"/>
          <p:cNvGrpSpPr/>
          <p:nvPr/>
        </p:nvGrpSpPr>
        <p:grpSpPr>
          <a:xfrm>
            <a:off x="5173050" y="1893851"/>
            <a:ext cx="3666150" cy="2312174"/>
            <a:chOff x="5325450" y="2351051"/>
            <a:chExt cx="3666150" cy="2312174"/>
          </a:xfrm>
        </p:grpSpPr>
        <p:pic>
          <p:nvPicPr>
            <p:cNvPr id="221" name="Google Shape;221;p32"/>
            <p:cNvPicPr preferRelativeResize="0"/>
            <p:nvPr/>
          </p:nvPicPr>
          <p:blipFill>
            <a:blip r:embed="rId5">
              <a:alphaModFix/>
            </a:blip>
            <a:stretch>
              <a:fillRect/>
            </a:stretch>
          </p:blipFill>
          <p:spPr>
            <a:xfrm>
              <a:off x="5325450" y="2351051"/>
              <a:ext cx="3666150" cy="2312174"/>
            </a:xfrm>
            <a:prstGeom prst="rect">
              <a:avLst/>
            </a:prstGeom>
            <a:noFill/>
            <a:ln>
              <a:noFill/>
            </a:ln>
          </p:spPr>
        </p:pic>
        <p:sp>
          <p:nvSpPr>
            <p:cNvPr id="222" name="Google Shape;222;p32"/>
            <p:cNvSpPr/>
            <p:nvPr/>
          </p:nvSpPr>
          <p:spPr>
            <a:xfrm>
              <a:off x="6708075" y="3063925"/>
              <a:ext cx="162900" cy="1251600"/>
            </a:xfrm>
            <a:prstGeom prst="rect">
              <a:avLst/>
            </a:prstGeom>
            <a:solidFill>
              <a:srgbClr val="000000">
                <a:alpha val="0"/>
              </a:srgbClr>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2"/>
            <p:cNvSpPr txBox="1"/>
            <p:nvPr/>
          </p:nvSpPr>
          <p:spPr>
            <a:xfrm>
              <a:off x="6582170" y="2632532"/>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Tp</a:t>
              </a:r>
              <a:endParaRPr>
                <a:solidFill>
                  <a:srgbClr val="FF0000"/>
                </a:solidFill>
              </a:endParaRPr>
            </a:p>
          </p:txBody>
        </p:sp>
        <p:sp>
          <p:nvSpPr>
            <p:cNvPr id="224" name="Google Shape;224;p32"/>
            <p:cNvSpPr/>
            <p:nvPr/>
          </p:nvSpPr>
          <p:spPr>
            <a:xfrm>
              <a:off x="6610275" y="3828525"/>
              <a:ext cx="462900" cy="317400"/>
            </a:xfrm>
            <a:prstGeom prst="rect">
              <a:avLst/>
            </a:prstGeom>
            <a:solidFill>
              <a:srgbClr val="000000">
                <a:alpha val="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txBox="1"/>
            <p:nvPr/>
          </p:nvSpPr>
          <p:spPr>
            <a:xfrm>
              <a:off x="6810770" y="3470732"/>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Tπ-</a:t>
              </a:r>
              <a:endParaRPr>
                <a:solidFill>
                  <a:srgbClr val="FF0000"/>
                </a:solidFill>
              </a:endParaRPr>
            </a:p>
          </p:txBody>
        </p:sp>
      </p:grpSp>
      <p:sp>
        <p:nvSpPr>
          <p:cNvPr id="226" name="Google Shape;226;p32"/>
          <p:cNvSpPr txBox="1"/>
          <p:nvPr/>
        </p:nvSpPr>
        <p:spPr>
          <a:xfrm>
            <a:off x="4215075" y="4057775"/>
            <a:ext cx="5085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Additional </a:t>
            </a:r>
            <a:r>
              <a:rPr b="1" lang="en"/>
              <a:t>subevents</a:t>
            </a:r>
            <a:r>
              <a:rPr b="1" lang="en"/>
              <a:t> from tracks not pointing at FHCal: </a:t>
            </a:r>
            <a:endParaRPr b="1"/>
          </a:p>
          <a:p>
            <a:pPr indent="0" lvl="0" marL="0" rtl="0" algn="l">
              <a:spcBef>
                <a:spcPts val="0"/>
              </a:spcBef>
              <a:spcAft>
                <a:spcPts val="0"/>
              </a:spcAft>
              <a:buNone/>
            </a:pPr>
            <a:r>
              <a:rPr b="1" lang="en"/>
              <a:t>Tp:</a:t>
            </a:r>
            <a:r>
              <a:rPr lang="en"/>
              <a:t> p; 0.4&lt;y&lt;0.6; 0.2 &lt; p</a:t>
            </a:r>
            <a:r>
              <a:rPr baseline="-25000" lang="en"/>
              <a:t>T</a:t>
            </a:r>
            <a:r>
              <a:rPr lang="en"/>
              <a:t> &lt; 2 GeV/c; w=1/eff</a:t>
            </a:r>
            <a:endParaRPr/>
          </a:p>
          <a:p>
            <a:pPr indent="0" lvl="0" marL="0" rtl="0" algn="l">
              <a:spcBef>
                <a:spcPts val="0"/>
              </a:spcBef>
              <a:spcAft>
                <a:spcPts val="0"/>
              </a:spcAft>
              <a:buNone/>
            </a:pPr>
            <a:r>
              <a:rPr b="1" lang="en">
                <a:solidFill>
                  <a:schemeClr val="dk1"/>
                </a:solidFill>
              </a:rPr>
              <a:t>Tπ:</a:t>
            </a:r>
            <a:r>
              <a:rPr lang="en">
                <a:solidFill>
                  <a:schemeClr val="dk1"/>
                </a:solidFill>
              </a:rPr>
              <a:t> π-; 0.2&lt;y&lt;0.8; 0.1 &lt; p</a:t>
            </a:r>
            <a:r>
              <a:rPr baseline="-25000" lang="en">
                <a:solidFill>
                  <a:schemeClr val="dk1"/>
                </a:solidFill>
              </a:rPr>
              <a:t>T</a:t>
            </a:r>
            <a:r>
              <a:rPr lang="en">
                <a:solidFill>
                  <a:schemeClr val="dk1"/>
                </a:solidFill>
              </a:rPr>
              <a:t> &lt; 0.5 GeV/c; w=1/</a:t>
            </a:r>
            <a:r>
              <a:rPr lang="en">
                <a:solidFill>
                  <a:schemeClr val="dk1"/>
                </a:solidFill>
              </a:rPr>
              <a:t>eff</a:t>
            </a:r>
            <a:endParaRPr>
              <a:solidFill>
                <a:schemeClr val="dk1"/>
              </a:solidFill>
            </a:endParaRPr>
          </a:p>
          <a:p>
            <a:pPr indent="0" lvl="0" marL="0" rtl="0" algn="l">
              <a:spcBef>
                <a:spcPts val="0"/>
              </a:spcBef>
              <a:spcAft>
                <a:spcPts val="0"/>
              </a:spcAft>
              <a:buNone/>
            </a:pPr>
            <a:r>
              <a:rPr b="1" lang="en">
                <a:solidFill>
                  <a:schemeClr val="dk1"/>
                </a:solidFill>
              </a:rPr>
              <a:t>T-:</a:t>
            </a:r>
            <a:r>
              <a:rPr lang="en">
                <a:solidFill>
                  <a:schemeClr val="dk1"/>
                </a:solidFill>
              </a:rPr>
              <a:t> all negative; 1.0&lt;η&lt;2.0; 0.1 &lt; p</a:t>
            </a:r>
            <a:r>
              <a:rPr baseline="-25000" lang="en">
                <a:solidFill>
                  <a:schemeClr val="dk1"/>
                </a:solidFill>
              </a:rPr>
              <a:t>T</a:t>
            </a:r>
            <a:r>
              <a:rPr lang="en">
                <a:solidFill>
                  <a:schemeClr val="dk1"/>
                </a:solidFill>
              </a:rPr>
              <a:t> &lt; 0.5 GeV/c; w=1/eff</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Tracking efficiency (matched to TOF-400 or TOF-700)</a:t>
            </a:r>
            <a:endParaRPr/>
          </a:p>
        </p:txBody>
      </p:sp>
      <p:sp>
        <p:nvSpPr>
          <p:cNvPr id="232" name="Google Shape;23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3" name="Google Shape;233;p33"/>
          <p:cNvPicPr preferRelativeResize="0"/>
          <p:nvPr/>
        </p:nvPicPr>
        <p:blipFill rotWithShape="1">
          <a:blip r:embed="rId3">
            <a:alphaModFix/>
          </a:blip>
          <a:srcRect b="0" l="806" r="797" t="0"/>
          <a:stretch/>
        </p:blipFill>
        <p:spPr>
          <a:xfrm>
            <a:off x="4418702" y="2602188"/>
            <a:ext cx="3894769" cy="1896035"/>
          </a:xfrm>
          <a:prstGeom prst="rect">
            <a:avLst/>
          </a:prstGeom>
          <a:noFill/>
          <a:ln>
            <a:noFill/>
          </a:ln>
        </p:spPr>
      </p:pic>
      <p:pic>
        <p:nvPicPr>
          <p:cNvPr id="234" name="Google Shape;234;p33"/>
          <p:cNvPicPr preferRelativeResize="0"/>
          <p:nvPr/>
        </p:nvPicPr>
        <p:blipFill rotWithShape="1">
          <a:blip r:embed="rId4">
            <a:alphaModFix/>
          </a:blip>
          <a:srcRect b="0" l="455" r="445" t="0"/>
          <a:stretch/>
        </p:blipFill>
        <p:spPr>
          <a:xfrm>
            <a:off x="720869" y="2602188"/>
            <a:ext cx="3894769" cy="1894139"/>
          </a:xfrm>
          <a:prstGeom prst="rect">
            <a:avLst/>
          </a:prstGeom>
          <a:noFill/>
          <a:ln>
            <a:noFill/>
          </a:ln>
        </p:spPr>
      </p:pic>
      <p:pic>
        <p:nvPicPr>
          <p:cNvPr id="235" name="Google Shape;235;p33"/>
          <p:cNvPicPr preferRelativeResize="0"/>
          <p:nvPr/>
        </p:nvPicPr>
        <p:blipFill rotWithShape="1">
          <a:blip r:embed="rId5">
            <a:alphaModFix/>
          </a:blip>
          <a:srcRect b="0" l="602" r="612" t="0"/>
          <a:stretch/>
        </p:blipFill>
        <p:spPr>
          <a:xfrm>
            <a:off x="536575" y="525700"/>
            <a:ext cx="4229181" cy="2040226"/>
          </a:xfrm>
          <a:prstGeom prst="rect">
            <a:avLst/>
          </a:prstGeom>
          <a:noFill/>
          <a:ln>
            <a:noFill/>
          </a:ln>
        </p:spPr>
      </p:pic>
      <p:sp>
        <p:nvSpPr>
          <p:cNvPr id="236" name="Google Shape;236;p33"/>
          <p:cNvSpPr txBox="1"/>
          <p:nvPr/>
        </p:nvSpPr>
        <p:spPr>
          <a:xfrm>
            <a:off x="1048033" y="421357"/>
            <a:ext cx="422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t>p</a:t>
            </a:r>
            <a:endParaRPr b="1" sz="2300"/>
          </a:p>
        </p:txBody>
      </p:sp>
      <p:sp>
        <p:nvSpPr>
          <p:cNvPr id="237" name="Google Shape;237;p33"/>
          <p:cNvSpPr txBox="1"/>
          <p:nvPr/>
        </p:nvSpPr>
        <p:spPr>
          <a:xfrm>
            <a:off x="3394825" y="2648675"/>
            <a:ext cx="623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t>𝛑</a:t>
            </a:r>
            <a:r>
              <a:rPr b="1" baseline="30000" lang="en" sz="2300"/>
              <a:t>+</a:t>
            </a:r>
            <a:endParaRPr b="1" baseline="30000" sz="2300"/>
          </a:p>
        </p:txBody>
      </p:sp>
      <p:sp>
        <p:nvSpPr>
          <p:cNvPr id="238" name="Google Shape;238;p33"/>
          <p:cNvSpPr txBox="1"/>
          <p:nvPr/>
        </p:nvSpPr>
        <p:spPr>
          <a:xfrm>
            <a:off x="4997723" y="2715850"/>
            <a:ext cx="548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t>𝛑</a:t>
            </a:r>
            <a:r>
              <a:rPr b="1" baseline="30000" lang="en" sz="2300"/>
              <a:t>-</a:t>
            </a:r>
            <a:endParaRPr b="1" baseline="30000" sz="2300"/>
          </a:p>
        </p:txBody>
      </p:sp>
      <p:cxnSp>
        <p:nvCxnSpPr>
          <p:cNvPr id="239" name="Google Shape;239;p33"/>
          <p:cNvCxnSpPr/>
          <p:nvPr/>
        </p:nvCxnSpPr>
        <p:spPr>
          <a:xfrm rot="10800000">
            <a:off x="1950013" y="537862"/>
            <a:ext cx="0" cy="1872600"/>
          </a:xfrm>
          <a:prstGeom prst="straightConnector1">
            <a:avLst/>
          </a:prstGeom>
          <a:noFill/>
          <a:ln cap="flat" cmpd="sng" w="9525">
            <a:solidFill>
              <a:schemeClr val="dk2"/>
            </a:solidFill>
            <a:prstDash val="solid"/>
            <a:round/>
            <a:headEnd len="med" w="med" type="none"/>
            <a:tailEnd len="med" w="med" type="none"/>
          </a:ln>
        </p:spPr>
      </p:cxnSp>
      <p:cxnSp>
        <p:nvCxnSpPr>
          <p:cNvPr id="240" name="Google Shape;240;p33"/>
          <p:cNvCxnSpPr/>
          <p:nvPr/>
        </p:nvCxnSpPr>
        <p:spPr>
          <a:xfrm rot="10800000">
            <a:off x="1983059" y="2472663"/>
            <a:ext cx="0" cy="1872600"/>
          </a:xfrm>
          <a:prstGeom prst="straightConnector1">
            <a:avLst/>
          </a:prstGeom>
          <a:noFill/>
          <a:ln cap="flat" cmpd="sng" w="9525">
            <a:solidFill>
              <a:schemeClr val="dk2"/>
            </a:solidFill>
            <a:prstDash val="solid"/>
            <a:round/>
            <a:headEnd len="med" w="med" type="none"/>
            <a:tailEnd len="med" w="med" type="none"/>
          </a:ln>
        </p:spPr>
      </p:cxnSp>
      <p:cxnSp>
        <p:nvCxnSpPr>
          <p:cNvPr id="241" name="Google Shape;241;p33"/>
          <p:cNvCxnSpPr/>
          <p:nvPr/>
        </p:nvCxnSpPr>
        <p:spPr>
          <a:xfrm rot="10800000">
            <a:off x="5716090" y="2472663"/>
            <a:ext cx="0" cy="1872600"/>
          </a:xfrm>
          <a:prstGeom prst="straightConnector1">
            <a:avLst/>
          </a:prstGeom>
          <a:noFill/>
          <a:ln cap="flat" cmpd="sng" w="9525">
            <a:solidFill>
              <a:schemeClr val="dk2"/>
            </a:solidFill>
            <a:prstDash val="solid"/>
            <a:round/>
            <a:headEnd len="med" w="med" type="none"/>
            <a:tailEnd len="med" w="med" type="none"/>
          </a:ln>
        </p:spPr>
      </p:cxnSp>
      <p:sp>
        <p:nvSpPr>
          <p:cNvPr id="242" name="Google Shape;242;p33"/>
          <p:cNvSpPr txBox="1"/>
          <p:nvPr/>
        </p:nvSpPr>
        <p:spPr>
          <a:xfrm>
            <a:off x="460850" y="4534500"/>
            <a:ext cx="80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Even worse for TOF-matched tracks</a:t>
            </a:r>
            <a:endParaRPr/>
          </a:p>
        </p:txBody>
      </p:sp>
      <p:sp>
        <p:nvSpPr>
          <p:cNvPr id="243" name="Google Shape;243;p33"/>
          <p:cNvSpPr txBox="1"/>
          <p:nvPr/>
        </p:nvSpPr>
        <p:spPr>
          <a:xfrm>
            <a:off x="4928250" y="430600"/>
            <a:ext cx="34773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Measuring flow at midrapidity is crucial to compare with data from other experiment</a:t>
            </a:r>
            <a:endParaRPr/>
          </a:p>
          <a:p>
            <a:pPr indent="-317500" lvl="0" marL="457200" rtl="0" algn="l">
              <a:spcBef>
                <a:spcPts val="0"/>
              </a:spcBef>
              <a:spcAft>
                <a:spcPts val="0"/>
              </a:spcAft>
              <a:buSzPts val="1400"/>
              <a:buChar char="●"/>
            </a:pPr>
            <a:r>
              <a:rPr lang="en"/>
              <a:t>We observe very low efficiency at midrapidity due to very narrow TOF acceptance</a:t>
            </a:r>
            <a:endParaRPr/>
          </a:p>
          <a:p>
            <a:pPr indent="-317500" lvl="0" marL="457200" rtl="0" algn="l">
              <a:spcBef>
                <a:spcPts val="0"/>
              </a:spcBef>
              <a:spcAft>
                <a:spcPts val="0"/>
              </a:spcAft>
              <a:buSzPts val="1400"/>
              <a:buChar char="●"/>
            </a:pPr>
            <a:r>
              <a:rPr lang="en"/>
              <a:t>Optimization of TOF detectors position is required (maybe move TOF-700 closer to target?)</a:t>
            </a:r>
            <a:endParaRPr/>
          </a:p>
        </p:txBody>
      </p:sp>
      <p:cxnSp>
        <p:nvCxnSpPr>
          <p:cNvPr id="244" name="Google Shape;244;p33"/>
          <p:cNvCxnSpPr/>
          <p:nvPr/>
        </p:nvCxnSpPr>
        <p:spPr>
          <a:xfrm>
            <a:off x="767900" y="1297775"/>
            <a:ext cx="1169400" cy="765900"/>
          </a:xfrm>
          <a:prstGeom prst="straightConnector1">
            <a:avLst/>
          </a:prstGeom>
          <a:noFill/>
          <a:ln cap="flat" cmpd="sng" w="19050">
            <a:solidFill>
              <a:srgbClr val="FF0000"/>
            </a:solidFill>
            <a:prstDash val="solid"/>
            <a:round/>
            <a:headEnd len="med" w="med" type="none"/>
            <a:tailEnd len="med" w="med" type="triangle"/>
          </a:ln>
        </p:spPr>
      </p:cxnSp>
      <p:sp>
        <p:nvSpPr>
          <p:cNvPr id="245" name="Google Shape;245;p33"/>
          <p:cNvSpPr txBox="1"/>
          <p:nvPr/>
        </p:nvSpPr>
        <p:spPr>
          <a:xfrm>
            <a:off x="0" y="842425"/>
            <a:ext cx="168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Very low efficiency </a:t>
            </a:r>
            <a:endParaRPr>
              <a:solidFill>
                <a:srgbClr val="FF0000"/>
              </a:solidFill>
            </a:endParaRPr>
          </a:p>
          <a:p>
            <a:pPr indent="0" lvl="0" marL="0" rtl="0" algn="l">
              <a:spcBef>
                <a:spcPts val="0"/>
              </a:spcBef>
              <a:spcAft>
                <a:spcPts val="0"/>
              </a:spcAft>
              <a:buNone/>
            </a:pPr>
            <a:r>
              <a:rPr lang="en">
                <a:solidFill>
                  <a:srgbClr val="FF0000"/>
                </a:solidFill>
              </a:rPr>
              <a:t>a</a:t>
            </a:r>
            <a:r>
              <a:rPr lang="en">
                <a:solidFill>
                  <a:srgbClr val="FF0000"/>
                </a:solidFill>
              </a:rPr>
              <a:t>t y</a:t>
            </a:r>
            <a:r>
              <a:rPr baseline="-25000" lang="en">
                <a:solidFill>
                  <a:srgbClr val="FF0000"/>
                </a:solidFill>
              </a:rPr>
              <a:t>cm</a:t>
            </a:r>
            <a:r>
              <a:rPr lang="en">
                <a:solidFill>
                  <a:srgbClr val="FF0000"/>
                </a:solidFill>
              </a:rPr>
              <a:t>=0</a:t>
            </a:r>
            <a:endParaRPr>
              <a:solidFill>
                <a:srgbClr val="FF0000"/>
              </a:solidFill>
            </a:endParaRPr>
          </a:p>
        </p:txBody>
      </p:sp>
      <p:cxnSp>
        <p:nvCxnSpPr>
          <p:cNvPr id="246" name="Google Shape;246;p33"/>
          <p:cNvCxnSpPr>
            <a:stCxn id="247" idx="1"/>
          </p:cNvCxnSpPr>
          <p:nvPr/>
        </p:nvCxnSpPr>
        <p:spPr>
          <a:xfrm flipH="1">
            <a:off x="5720100" y="3064325"/>
            <a:ext cx="763200" cy="1052700"/>
          </a:xfrm>
          <a:prstGeom prst="straightConnector1">
            <a:avLst/>
          </a:prstGeom>
          <a:noFill/>
          <a:ln cap="flat" cmpd="sng" w="19050">
            <a:solidFill>
              <a:srgbClr val="FF0000"/>
            </a:solidFill>
            <a:prstDash val="solid"/>
            <a:round/>
            <a:headEnd len="med" w="med" type="none"/>
            <a:tailEnd len="med" w="med" type="triangle"/>
          </a:ln>
        </p:spPr>
      </p:cxnSp>
      <p:sp>
        <p:nvSpPr>
          <p:cNvPr id="247" name="Google Shape;247;p33"/>
          <p:cNvSpPr txBox="1"/>
          <p:nvPr/>
        </p:nvSpPr>
        <p:spPr>
          <a:xfrm>
            <a:off x="6483300" y="2648675"/>
            <a:ext cx="1686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Almost no pions are identifiable </a:t>
            </a:r>
            <a:br>
              <a:rPr lang="en">
                <a:solidFill>
                  <a:srgbClr val="FF0000"/>
                </a:solidFill>
              </a:rPr>
            </a:br>
            <a:r>
              <a:rPr lang="en">
                <a:solidFill>
                  <a:srgbClr val="FF0000"/>
                </a:solidFill>
              </a:rPr>
              <a:t>at y=0</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4"/>
          <p:cNvPicPr preferRelativeResize="0"/>
          <p:nvPr/>
        </p:nvPicPr>
        <p:blipFill rotWithShape="1">
          <a:blip r:embed="rId3">
            <a:alphaModFix/>
          </a:blip>
          <a:srcRect b="0" l="0" r="0" t="0"/>
          <a:stretch/>
        </p:blipFill>
        <p:spPr>
          <a:xfrm>
            <a:off x="5924013" y="372950"/>
            <a:ext cx="2675724" cy="2879901"/>
          </a:xfrm>
          <a:prstGeom prst="rect">
            <a:avLst/>
          </a:prstGeom>
          <a:noFill/>
          <a:ln>
            <a:noFill/>
          </a:ln>
        </p:spPr>
      </p:pic>
      <p:sp>
        <p:nvSpPr>
          <p:cNvPr id="253" name="Google Shape;253;p34"/>
          <p:cNvSpPr txBox="1"/>
          <p:nvPr/>
        </p:nvSpPr>
        <p:spPr>
          <a:xfrm>
            <a:off x="848425" y="1104613"/>
            <a:ext cx="3389700" cy="53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dk1"/>
                </a:solidFill>
              </a:rPr>
              <a:t>Scalar product (SP) method:</a:t>
            </a:r>
            <a:endParaRPr>
              <a:solidFill>
                <a:schemeClr val="dk1"/>
              </a:solidFill>
            </a:endParaRPr>
          </a:p>
        </p:txBody>
      </p:sp>
      <p:sp>
        <p:nvSpPr>
          <p:cNvPr id="254" name="Google Shape;254;p34"/>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 methods for v</a:t>
            </a:r>
            <a:r>
              <a:rPr baseline="-25000" lang="en"/>
              <a:t>n</a:t>
            </a:r>
            <a:r>
              <a:rPr lang="en"/>
              <a:t> calculation</a:t>
            </a:r>
            <a:endParaRPr/>
          </a:p>
        </p:txBody>
      </p:sp>
      <p:pic>
        <p:nvPicPr>
          <p:cNvPr descr="v_1 = \frac{&#10;\langle &#10;u_1 Q_1^{F1} &#10;\rangle }{ &#10;R_1^{F1} &#10;}" id="255" name="Google Shape;255;p34" title="MathEquation,#000000"/>
          <p:cNvPicPr preferRelativeResize="0"/>
          <p:nvPr/>
        </p:nvPicPr>
        <p:blipFill>
          <a:blip r:embed="rId4">
            <a:alphaModFix/>
          </a:blip>
          <a:stretch>
            <a:fillRect/>
          </a:stretch>
        </p:blipFill>
        <p:spPr>
          <a:xfrm>
            <a:off x="992742" y="1503092"/>
            <a:ext cx="1149048" cy="482600"/>
          </a:xfrm>
          <a:prstGeom prst="rect">
            <a:avLst/>
          </a:prstGeom>
          <a:noFill/>
          <a:ln>
            <a:noFill/>
          </a:ln>
        </p:spPr>
      </p:pic>
      <p:pic>
        <p:nvPicPr>
          <p:cNvPr descr="R_1^{F2(F1,F3)} = \frac{ \sqrt{\langle Q_1^{F2}Q_1^{F1}\rangle\langle Q_1^{F2}Q_1^{F3}\rangle} }{ \sqrt{\langle Q_1^{F1}Q_1^{F3}\rangle} } " id="256" name="Google Shape;256;p34" title="MathEquation,#000000"/>
          <p:cNvPicPr preferRelativeResize="0"/>
          <p:nvPr/>
        </p:nvPicPr>
        <p:blipFill>
          <a:blip r:embed="rId5">
            <a:alphaModFix/>
          </a:blip>
          <a:stretch>
            <a:fillRect/>
          </a:stretch>
        </p:blipFill>
        <p:spPr>
          <a:xfrm>
            <a:off x="659413" y="3925863"/>
            <a:ext cx="3386666" cy="838200"/>
          </a:xfrm>
          <a:prstGeom prst="rect">
            <a:avLst/>
          </a:prstGeom>
          <a:noFill/>
          <a:ln>
            <a:noFill/>
          </a:ln>
        </p:spPr>
      </p:pic>
      <p:sp>
        <p:nvSpPr>
          <p:cNvPr id="257" name="Google Shape;25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8" name="Google Shape;258;p34"/>
          <p:cNvSpPr txBox="1"/>
          <p:nvPr/>
        </p:nvSpPr>
        <p:spPr>
          <a:xfrm>
            <a:off x="659425" y="2108025"/>
            <a:ext cx="37677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a:solidFill>
                  <a:schemeClr val="dk1"/>
                </a:solidFill>
              </a:rPr>
              <a:t>Where R</a:t>
            </a:r>
            <a:r>
              <a:rPr baseline="-25000" lang="en">
                <a:solidFill>
                  <a:schemeClr val="dk1"/>
                </a:solidFill>
              </a:rPr>
              <a:t>1</a:t>
            </a:r>
            <a:r>
              <a:rPr lang="en">
                <a:solidFill>
                  <a:schemeClr val="dk1"/>
                </a:solidFill>
              </a:rPr>
              <a:t> is the resolution correction factor</a:t>
            </a:r>
            <a:endParaRPr/>
          </a:p>
        </p:txBody>
      </p:sp>
      <p:pic>
        <p:nvPicPr>
          <p:cNvPr descr="R_1^{F1} = \langle&#10;\cos ( \Psi_1^{F1} - \Psi_1^{RP} )&#10;\rangle" id="259" name="Google Shape;259;p34" title="MathEquation,#000000"/>
          <p:cNvPicPr preferRelativeResize="0"/>
          <p:nvPr/>
        </p:nvPicPr>
        <p:blipFill>
          <a:blip r:embed="rId6">
            <a:alphaModFix/>
          </a:blip>
          <a:stretch>
            <a:fillRect/>
          </a:stretch>
        </p:blipFill>
        <p:spPr>
          <a:xfrm>
            <a:off x="1260454" y="2630554"/>
            <a:ext cx="2565656" cy="317500"/>
          </a:xfrm>
          <a:prstGeom prst="rect">
            <a:avLst/>
          </a:prstGeom>
          <a:noFill/>
          <a:ln>
            <a:noFill/>
          </a:ln>
        </p:spPr>
      </p:pic>
      <p:pic>
        <p:nvPicPr>
          <p:cNvPr descr="R_1^{F2\{Tp\}(F1,F3)} = &#10;\langle Q_1^{F2} Q_1^{Tp} \rangle&#10;\frac {&#10;\sqrt{ &#10;\langle Q_1^{F1} Q_1^{F3} \rangle&#10;}&#10;}{&#10;\sqrt{&#10;\langle Q_1^{Tp} Q_1^{F1} \rangle&#10;\langle Q_1^{Tp} Q_1^{F3} \rangle&#10;}&#10;}" id="260" name="Google Shape;260;p34" title="MathEquation,#000000"/>
          <p:cNvPicPr preferRelativeResize="0"/>
          <p:nvPr/>
        </p:nvPicPr>
        <p:blipFill>
          <a:blip r:embed="rId7">
            <a:alphaModFix/>
          </a:blip>
          <a:stretch>
            <a:fillRect/>
          </a:stretch>
        </p:blipFill>
        <p:spPr>
          <a:xfrm>
            <a:off x="4586375" y="3894550"/>
            <a:ext cx="4355926" cy="740525"/>
          </a:xfrm>
          <a:prstGeom prst="rect">
            <a:avLst/>
          </a:prstGeom>
          <a:noFill/>
          <a:ln>
            <a:noFill/>
          </a:ln>
        </p:spPr>
      </p:pic>
      <p:sp>
        <p:nvSpPr>
          <p:cNvPr id="261" name="Google Shape;261;p34"/>
          <p:cNvSpPr txBox="1"/>
          <p:nvPr/>
        </p:nvSpPr>
        <p:spPr>
          <a:xfrm>
            <a:off x="659425" y="3196575"/>
            <a:ext cx="3767700" cy="82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rPr>
              <a:t>Symbol “</a:t>
            </a:r>
            <a:r>
              <a:rPr lang="en"/>
              <a:t>F2</a:t>
            </a:r>
            <a:r>
              <a:rPr lang="en"/>
              <a:t>(F1,F3)</a:t>
            </a:r>
            <a:r>
              <a:rPr lang="en">
                <a:solidFill>
                  <a:srgbClr val="000000"/>
                </a:solidFill>
              </a:rPr>
              <a:t>” means R</a:t>
            </a:r>
            <a:r>
              <a:rPr baseline="-25000" lang="en">
                <a:solidFill>
                  <a:srgbClr val="000000"/>
                </a:solidFill>
              </a:rPr>
              <a:t>1</a:t>
            </a:r>
            <a:r>
              <a:rPr lang="en">
                <a:solidFill>
                  <a:srgbClr val="000000"/>
                </a:solidFill>
              </a:rPr>
              <a:t> calculated</a:t>
            </a:r>
            <a:r>
              <a:rPr lang="en"/>
              <a:t> </a:t>
            </a:r>
            <a:r>
              <a:rPr lang="en">
                <a:solidFill>
                  <a:srgbClr val="000000"/>
                </a:solidFill>
              </a:rPr>
              <a:t>via (3S resolution):</a:t>
            </a:r>
            <a:endParaRPr>
              <a:solidFill>
                <a:srgbClr val="000000"/>
              </a:solidFill>
            </a:endParaRPr>
          </a:p>
        </p:txBody>
      </p:sp>
      <p:sp>
        <p:nvSpPr>
          <p:cNvPr id="262" name="Google Shape;262;p34"/>
          <p:cNvSpPr txBox="1"/>
          <p:nvPr/>
        </p:nvSpPr>
        <p:spPr>
          <a:xfrm>
            <a:off x="5267750" y="3239025"/>
            <a:ext cx="3665700" cy="82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rPr>
              <a:t>Symbol “</a:t>
            </a:r>
            <a:r>
              <a:rPr lang="en"/>
              <a:t>F2</a:t>
            </a:r>
            <a:r>
              <a:rPr lang="en"/>
              <a:t>{Tp}(F1,F3)</a:t>
            </a:r>
            <a:r>
              <a:rPr lang="en">
                <a:solidFill>
                  <a:srgbClr val="000000"/>
                </a:solidFill>
              </a:rPr>
              <a:t>” means R</a:t>
            </a:r>
            <a:r>
              <a:rPr baseline="-25000" lang="en">
                <a:solidFill>
                  <a:srgbClr val="000000"/>
                </a:solidFill>
              </a:rPr>
              <a:t>1</a:t>
            </a:r>
            <a:r>
              <a:rPr lang="en">
                <a:solidFill>
                  <a:srgbClr val="000000"/>
                </a:solidFill>
              </a:rPr>
              <a:t> calculated via (</a:t>
            </a:r>
            <a:r>
              <a:rPr lang="en"/>
              <a:t>4</a:t>
            </a:r>
            <a:r>
              <a:rPr lang="en">
                <a:solidFill>
                  <a:srgbClr val="000000"/>
                </a:solidFill>
              </a:rPr>
              <a:t>S resolution):</a:t>
            </a:r>
            <a:endParaRPr>
              <a:solidFill>
                <a:srgbClr val="000000"/>
              </a:solidFill>
            </a:endParaRPr>
          </a:p>
        </p:txBody>
      </p:sp>
      <p:sp>
        <p:nvSpPr>
          <p:cNvPr id="263" name="Google Shape;263;p34"/>
          <p:cNvSpPr/>
          <p:nvPr/>
        </p:nvSpPr>
        <p:spPr>
          <a:xfrm>
            <a:off x="7539950" y="1154675"/>
            <a:ext cx="874800" cy="273900"/>
          </a:xfrm>
          <a:prstGeom prst="rect">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4"/>
          <p:cNvSpPr txBox="1"/>
          <p:nvPr/>
        </p:nvSpPr>
        <p:spPr>
          <a:xfrm>
            <a:off x="7118450" y="1083870"/>
            <a:ext cx="421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a:t>
            </a:r>
            <a:endParaRPr/>
          </a:p>
        </p:txBody>
      </p:sp>
      <p:pic>
        <p:nvPicPr>
          <p:cNvPr descr="v_2 = \frac{&#10;\langle &#10;u_2 Q_1^{F1} Q_1^{F3} &#10;\rangle }{ &#10;R_1^{F1} R_1^{F3} &#10;}" id="265" name="Google Shape;265;p34" title="MathEquation,#000000"/>
          <p:cNvPicPr preferRelativeResize="0"/>
          <p:nvPr/>
        </p:nvPicPr>
        <p:blipFill>
          <a:blip r:embed="rId8">
            <a:alphaModFix/>
          </a:blip>
          <a:stretch>
            <a:fillRect/>
          </a:stretch>
        </p:blipFill>
        <p:spPr>
          <a:xfrm>
            <a:off x="2669142" y="1473572"/>
            <a:ext cx="1424650" cy="482600"/>
          </a:xfrm>
          <a:prstGeom prst="rect">
            <a:avLst/>
          </a:prstGeom>
          <a:noFill/>
          <a:ln>
            <a:noFill/>
          </a:ln>
        </p:spPr>
      </p:pic>
      <p:sp>
        <p:nvSpPr>
          <p:cNvPr id="266" name="Google Shape;266;p34"/>
          <p:cNvSpPr txBox="1"/>
          <p:nvPr/>
        </p:nvSpPr>
        <p:spPr>
          <a:xfrm>
            <a:off x="2010125" y="599025"/>
            <a:ext cx="3767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M Mamaev et al 2020 PPNuclei 53, 277–281</a:t>
            </a:r>
            <a:endParaRPr sz="1000"/>
          </a:p>
          <a:p>
            <a:pPr indent="0" lvl="0" marL="0" rtl="0" algn="l">
              <a:spcBef>
                <a:spcPts val="0"/>
              </a:spcBef>
              <a:spcAft>
                <a:spcPts val="0"/>
              </a:spcAft>
              <a:buNone/>
            </a:pPr>
            <a:r>
              <a:rPr lang="en" sz="1000"/>
              <a:t>M Mamaev et al 2020 J. Phys.: Conf. Ser. 1690 012122</a:t>
            </a:r>
            <a:br>
              <a:rPr lang="en" sz="1000"/>
            </a:br>
            <a:endParaRPr sz="1000"/>
          </a:p>
        </p:txBody>
      </p:sp>
      <p:sp>
        <p:nvSpPr>
          <p:cNvPr id="267" name="Google Shape;267;p34"/>
          <p:cNvSpPr txBox="1"/>
          <p:nvPr/>
        </p:nvSpPr>
        <p:spPr>
          <a:xfrm>
            <a:off x="354725" y="670575"/>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Tested in HADES:</a:t>
            </a:r>
            <a:endParaRPr/>
          </a:p>
        </p:txBody>
      </p:sp>
      <p:sp>
        <p:nvSpPr>
          <p:cNvPr id="268" name="Google Shape;268;p34"/>
          <p:cNvSpPr txBox="1"/>
          <p:nvPr/>
        </p:nvSpPr>
        <p:spPr>
          <a:xfrm>
            <a:off x="5824246" y="-46979"/>
            <a:ext cx="3245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Method helps to eliminate non-flow</a:t>
            </a:r>
            <a:endParaRPr/>
          </a:p>
          <a:p>
            <a:pPr indent="0" lvl="0" marL="0" rtl="0" algn="ctr">
              <a:spcBef>
                <a:spcPts val="0"/>
              </a:spcBef>
              <a:spcAft>
                <a:spcPts val="0"/>
              </a:spcAft>
              <a:buNone/>
            </a:pPr>
            <a:r>
              <a:rPr lang="en"/>
              <a:t>Using 2-subevents doesn’t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