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73" r:id="rId14"/>
    <p:sldId id="274" r:id="rId15"/>
    <p:sldId id="275" r:id="rId16"/>
    <p:sldId id="277" r:id="rId17"/>
    <p:sldId id="278" r:id="rId18"/>
    <p:sldId id="279"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1781BB-183F-B291-D7C0-35CB0A18407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44A7CED6-B6A5-733D-D5F1-C8544D8CE5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B056B4E-3059-9F02-17BB-0F28E6AEE086}"/>
              </a:ext>
            </a:extLst>
          </p:cNvPr>
          <p:cNvSpPr>
            <a:spLocks noGrp="1"/>
          </p:cNvSpPr>
          <p:nvPr>
            <p:ph type="dt" sz="half" idx="10"/>
          </p:nvPr>
        </p:nvSpPr>
        <p:spPr/>
        <p:txBody>
          <a:bodyPr/>
          <a:lstStyle/>
          <a:p>
            <a:fld id="{93F47B88-73F5-4703-BE74-AC8C35436110}" type="datetimeFigureOut">
              <a:rPr lang="ru-RU" smtClean="0"/>
              <a:t>15.05.2023</a:t>
            </a:fld>
            <a:endParaRPr lang="ru-RU"/>
          </a:p>
        </p:txBody>
      </p:sp>
      <p:sp>
        <p:nvSpPr>
          <p:cNvPr id="5" name="Нижний колонтитул 4">
            <a:extLst>
              <a:ext uri="{FF2B5EF4-FFF2-40B4-BE49-F238E27FC236}">
                <a16:creationId xmlns:a16="http://schemas.microsoft.com/office/drawing/2014/main" id="{B6379A88-20D1-FE27-592A-BE99B46ACC1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ED40B98-285E-8E59-DA6E-B07A4B98DFD7}"/>
              </a:ext>
            </a:extLst>
          </p:cNvPr>
          <p:cNvSpPr>
            <a:spLocks noGrp="1"/>
          </p:cNvSpPr>
          <p:nvPr>
            <p:ph type="sldNum" sz="quarter" idx="12"/>
          </p:nvPr>
        </p:nvSpPr>
        <p:spPr/>
        <p:txBody>
          <a:bodyPr/>
          <a:lstStyle/>
          <a:p>
            <a:fld id="{0808F1DD-DB5D-4CA4-B293-6C4DDDE53672}" type="slidenum">
              <a:rPr lang="ru-RU" smtClean="0"/>
              <a:t>‹#›</a:t>
            </a:fld>
            <a:endParaRPr lang="ru-RU"/>
          </a:p>
        </p:txBody>
      </p:sp>
    </p:spTree>
    <p:extLst>
      <p:ext uri="{BB962C8B-B14F-4D97-AF65-F5344CB8AC3E}">
        <p14:creationId xmlns:p14="http://schemas.microsoft.com/office/powerpoint/2010/main" val="80535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C85E98-3696-DBC3-2832-5B7CBB4C666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B9F2648-9A75-8611-0FB9-EFAB53D845D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2535B2B-DEED-ECA3-3DDC-5159912B916B}"/>
              </a:ext>
            </a:extLst>
          </p:cNvPr>
          <p:cNvSpPr>
            <a:spLocks noGrp="1"/>
          </p:cNvSpPr>
          <p:nvPr>
            <p:ph type="dt" sz="half" idx="10"/>
          </p:nvPr>
        </p:nvSpPr>
        <p:spPr/>
        <p:txBody>
          <a:bodyPr/>
          <a:lstStyle/>
          <a:p>
            <a:fld id="{93F47B88-73F5-4703-BE74-AC8C35436110}" type="datetimeFigureOut">
              <a:rPr lang="ru-RU" smtClean="0"/>
              <a:t>15.05.2023</a:t>
            </a:fld>
            <a:endParaRPr lang="ru-RU"/>
          </a:p>
        </p:txBody>
      </p:sp>
      <p:sp>
        <p:nvSpPr>
          <p:cNvPr id="5" name="Нижний колонтитул 4">
            <a:extLst>
              <a:ext uri="{FF2B5EF4-FFF2-40B4-BE49-F238E27FC236}">
                <a16:creationId xmlns:a16="http://schemas.microsoft.com/office/drawing/2014/main" id="{61235204-CE28-60F2-EEC1-54CB3EA5DC8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818D2C4-B642-8D1A-855A-84681EA7F759}"/>
              </a:ext>
            </a:extLst>
          </p:cNvPr>
          <p:cNvSpPr>
            <a:spLocks noGrp="1"/>
          </p:cNvSpPr>
          <p:nvPr>
            <p:ph type="sldNum" sz="quarter" idx="12"/>
          </p:nvPr>
        </p:nvSpPr>
        <p:spPr/>
        <p:txBody>
          <a:bodyPr/>
          <a:lstStyle/>
          <a:p>
            <a:fld id="{0808F1DD-DB5D-4CA4-B293-6C4DDDE53672}" type="slidenum">
              <a:rPr lang="ru-RU" smtClean="0"/>
              <a:t>‹#›</a:t>
            </a:fld>
            <a:endParaRPr lang="ru-RU"/>
          </a:p>
        </p:txBody>
      </p:sp>
    </p:spTree>
    <p:extLst>
      <p:ext uri="{BB962C8B-B14F-4D97-AF65-F5344CB8AC3E}">
        <p14:creationId xmlns:p14="http://schemas.microsoft.com/office/powerpoint/2010/main" val="1527718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0140412-AB0D-6A7B-312A-67E811492FF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308F04D-9B66-BF0F-A0CB-40379388A7D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5EBC08D-5A3A-7529-9891-DEA6D33773B4}"/>
              </a:ext>
            </a:extLst>
          </p:cNvPr>
          <p:cNvSpPr>
            <a:spLocks noGrp="1"/>
          </p:cNvSpPr>
          <p:nvPr>
            <p:ph type="dt" sz="half" idx="10"/>
          </p:nvPr>
        </p:nvSpPr>
        <p:spPr/>
        <p:txBody>
          <a:bodyPr/>
          <a:lstStyle/>
          <a:p>
            <a:fld id="{93F47B88-73F5-4703-BE74-AC8C35436110}" type="datetimeFigureOut">
              <a:rPr lang="ru-RU" smtClean="0"/>
              <a:t>15.05.2023</a:t>
            </a:fld>
            <a:endParaRPr lang="ru-RU"/>
          </a:p>
        </p:txBody>
      </p:sp>
      <p:sp>
        <p:nvSpPr>
          <p:cNvPr id="5" name="Нижний колонтитул 4">
            <a:extLst>
              <a:ext uri="{FF2B5EF4-FFF2-40B4-BE49-F238E27FC236}">
                <a16:creationId xmlns:a16="http://schemas.microsoft.com/office/drawing/2014/main" id="{3F19D80A-04DC-A4C2-C40F-74C10D67715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8A1CFBD-BF44-0923-A271-2438A4A201BB}"/>
              </a:ext>
            </a:extLst>
          </p:cNvPr>
          <p:cNvSpPr>
            <a:spLocks noGrp="1"/>
          </p:cNvSpPr>
          <p:nvPr>
            <p:ph type="sldNum" sz="quarter" idx="12"/>
          </p:nvPr>
        </p:nvSpPr>
        <p:spPr/>
        <p:txBody>
          <a:bodyPr/>
          <a:lstStyle/>
          <a:p>
            <a:fld id="{0808F1DD-DB5D-4CA4-B293-6C4DDDE53672}" type="slidenum">
              <a:rPr lang="ru-RU" smtClean="0"/>
              <a:t>‹#›</a:t>
            </a:fld>
            <a:endParaRPr lang="ru-RU"/>
          </a:p>
        </p:txBody>
      </p:sp>
    </p:spTree>
    <p:extLst>
      <p:ext uri="{BB962C8B-B14F-4D97-AF65-F5344CB8AC3E}">
        <p14:creationId xmlns:p14="http://schemas.microsoft.com/office/powerpoint/2010/main" val="3132280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CC8835-F98A-4959-E1C3-73CEBDC74F6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7EDC84E-FF58-3DF5-B44C-6962420ED3B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EE5460D-4382-8374-92F8-394565632376}"/>
              </a:ext>
            </a:extLst>
          </p:cNvPr>
          <p:cNvSpPr>
            <a:spLocks noGrp="1"/>
          </p:cNvSpPr>
          <p:nvPr>
            <p:ph type="dt" sz="half" idx="10"/>
          </p:nvPr>
        </p:nvSpPr>
        <p:spPr/>
        <p:txBody>
          <a:bodyPr/>
          <a:lstStyle/>
          <a:p>
            <a:fld id="{93F47B88-73F5-4703-BE74-AC8C35436110}" type="datetimeFigureOut">
              <a:rPr lang="ru-RU" smtClean="0"/>
              <a:t>15.05.2023</a:t>
            </a:fld>
            <a:endParaRPr lang="ru-RU"/>
          </a:p>
        </p:txBody>
      </p:sp>
      <p:sp>
        <p:nvSpPr>
          <p:cNvPr id="5" name="Нижний колонтитул 4">
            <a:extLst>
              <a:ext uri="{FF2B5EF4-FFF2-40B4-BE49-F238E27FC236}">
                <a16:creationId xmlns:a16="http://schemas.microsoft.com/office/drawing/2014/main" id="{12650C16-BC47-8DE5-F3A0-CCC85832E57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64FE459-4273-EBD3-4A11-BD4E341B5799}"/>
              </a:ext>
            </a:extLst>
          </p:cNvPr>
          <p:cNvSpPr>
            <a:spLocks noGrp="1"/>
          </p:cNvSpPr>
          <p:nvPr>
            <p:ph type="sldNum" sz="quarter" idx="12"/>
          </p:nvPr>
        </p:nvSpPr>
        <p:spPr/>
        <p:txBody>
          <a:bodyPr/>
          <a:lstStyle/>
          <a:p>
            <a:fld id="{0808F1DD-DB5D-4CA4-B293-6C4DDDE53672}" type="slidenum">
              <a:rPr lang="ru-RU" smtClean="0"/>
              <a:t>‹#›</a:t>
            </a:fld>
            <a:endParaRPr lang="ru-RU"/>
          </a:p>
        </p:txBody>
      </p:sp>
    </p:spTree>
    <p:extLst>
      <p:ext uri="{BB962C8B-B14F-4D97-AF65-F5344CB8AC3E}">
        <p14:creationId xmlns:p14="http://schemas.microsoft.com/office/powerpoint/2010/main" val="407882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F40323-4718-DE7E-ABCA-3B4F5DB3F84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58619D95-5A63-E0C4-9D7B-B63F7BD97F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ABB5EDD-9277-5924-6002-BDF82D02B16E}"/>
              </a:ext>
            </a:extLst>
          </p:cNvPr>
          <p:cNvSpPr>
            <a:spLocks noGrp="1"/>
          </p:cNvSpPr>
          <p:nvPr>
            <p:ph type="dt" sz="half" idx="10"/>
          </p:nvPr>
        </p:nvSpPr>
        <p:spPr/>
        <p:txBody>
          <a:bodyPr/>
          <a:lstStyle/>
          <a:p>
            <a:fld id="{93F47B88-73F5-4703-BE74-AC8C35436110}" type="datetimeFigureOut">
              <a:rPr lang="ru-RU" smtClean="0"/>
              <a:t>15.05.2023</a:t>
            </a:fld>
            <a:endParaRPr lang="ru-RU"/>
          </a:p>
        </p:txBody>
      </p:sp>
      <p:sp>
        <p:nvSpPr>
          <p:cNvPr id="5" name="Нижний колонтитул 4">
            <a:extLst>
              <a:ext uri="{FF2B5EF4-FFF2-40B4-BE49-F238E27FC236}">
                <a16:creationId xmlns:a16="http://schemas.microsoft.com/office/drawing/2014/main" id="{712B9321-0AAF-E1AE-76DE-4D8AEC15382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81A79A2-C977-24C3-1270-33B6C44E318B}"/>
              </a:ext>
            </a:extLst>
          </p:cNvPr>
          <p:cNvSpPr>
            <a:spLocks noGrp="1"/>
          </p:cNvSpPr>
          <p:nvPr>
            <p:ph type="sldNum" sz="quarter" idx="12"/>
          </p:nvPr>
        </p:nvSpPr>
        <p:spPr/>
        <p:txBody>
          <a:bodyPr/>
          <a:lstStyle/>
          <a:p>
            <a:fld id="{0808F1DD-DB5D-4CA4-B293-6C4DDDE53672}" type="slidenum">
              <a:rPr lang="ru-RU" smtClean="0"/>
              <a:t>‹#›</a:t>
            </a:fld>
            <a:endParaRPr lang="ru-RU"/>
          </a:p>
        </p:txBody>
      </p:sp>
    </p:spTree>
    <p:extLst>
      <p:ext uri="{BB962C8B-B14F-4D97-AF65-F5344CB8AC3E}">
        <p14:creationId xmlns:p14="http://schemas.microsoft.com/office/powerpoint/2010/main" val="60040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8DE75F-EAB4-22E0-5234-5744155271C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C3839FE-AE41-F3B8-0967-A34318B07B2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C76C0B3-0FDA-309A-FE1F-52055A200DB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645E495-6C58-F58D-C921-AF27097E7689}"/>
              </a:ext>
            </a:extLst>
          </p:cNvPr>
          <p:cNvSpPr>
            <a:spLocks noGrp="1"/>
          </p:cNvSpPr>
          <p:nvPr>
            <p:ph type="dt" sz="half" idx="10"/>
          </p:nvPr>
        </p:nvSpPr>
        <p:spPr/>
        <p:txBody>
          <a:bodyPr/>
          <a:lstStyle/>
          <a:p>
            <a:fld id="{93F47B88-73F5-4703-BE74-AC8C35436110}" type="datetimeFigureOut">
              <a:rPr lang="ru-RU" smtClean="0"/>
              <a:t>15.05.2023</a:t>
            </a:fld>
            <a:endParaRPr lang="ru-RU"/>
          </a:p>
        </p:txBody>
      </p:sp>
      <p:sp>
        <p:nvSpPr>
          <p:cNvPr id="6" name="Нижний колонтитул 5">
            <a:extLst>
              <a:ext uri="{FF2B5EF4-FFF2-40B4-BE49-F238E27FC236}">
                <a16:creationId xmlns:a16="http://schemas.microsoft.com/office/drawing/2014/main" id="{DEFDF728-15FF-EB73-34BB-769DC7D134A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EEBA129-BB87-D0CA-D83A-2BEA53AA3D61}"/>
              </a:ext>
            </a:extLst>
          </p:cNvPr>
          <p:cNvSpPr>
            <a:spLocks noGrp="1"/>
          </p:cNvSpPr>
          <p:nvPr>
            <p:ph type="sldNum" sz="quarter" idx="12"/>
          </p:nvPr>
        </p:nvSpPr>
        <p:spPr/>
        <p:txBody>
          <a:bodyPr/>
          <a:lstStyle/>
          <a:p>
            <a:fld id="{0808F1DD-DB5D-4CA4-B293-6C4DDDE53672}" type="slidenum">
              <a:rPr lang="ru-RU" smtClean="0"/>
              <a:t>‹#›</a:t>
            </a:fld>
            <a:endParaRPr lang="ru-RU"/>
          </a:p>
        </p:txBody>
      </p:sp>
    </p:spTree>
    <p:extLst>
      <p:ext uri="{BB962C8B-B14F-4D97-AF65-F5344CB8AC3E}">
        <p14:creationId xmlns:p14="http://schemas.microsoft.com/office/powerpoint/2010/main" val="927361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EE013B-ECCE-2BFD-FB0C-4109B8B3A8F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9DB3520-D096-6BE8-FA87-3AC25504B1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6508B68F-6CD4-2A97-4539-86B112F076F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0EF395FB-8A39-EA03-CB38-B7C44D1AFB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596FA2F-D871-645A-E6F5-CF08E4CD9A0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7A69A06-5776-D83F-655A-AC5FCC91376D}"/>
              </a:ext>
            </a:extLst>
          </p:cNvPr>
          <p:cNvSpPr>
            <a:spLocks noGrp="1"/>
          </p:cNvSpPr>
          <p:nvPr>
            <p:ph type="dt" sz="half" idx="10"/>
          </p:nvPr>
        </p:nvSpPr>
        <p:spPr/>
        <p:txBody>
          <a:bodyPr/>
          <a:lstStyle/>
          <a:p>
            <a:fld id="{93F47B88-73F5-4703-BE74-AC8C35436110}" type="datetimeFigureOut">
              <a:rPr lang="ru-RU" smtClean="0"/>
              <a:t>15.05.2023</a:t>
            </a:fld>
            <a:endParaRPr lang="ru-RU"/>
          </a:p>
        </p:txBody>
      </p:sp>
      <p:sp>
        <p:nvSpPr>
          <p:cNvPr id="8" name="Нижний колонтитул 7">
            <a:extLst>
              <a:ext uri="{FF2B5EF4-FFF2-40B4-BE49-F238E27FC236}">
                <a16:creationId xmlns:a16="http://schemas.microsoft.com/office/drawing/2014/main" id="{63C6DF37-362F-169A-35AC-86FF86EF660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1D1ED59-1869-1779-60C0-3D25663D752E}"/>
              </a:ext>
            </a:extLst>
          </p:cNvPr>
          <p:cNvSpPr>
            <a:spLocks noGrp="1"/>
          </p:cNvSpPr>
          <p:nvPr>
            <p:ph type="sldNum" sz="quarter" idx="12"/>
          </p:nvPr>
        </p:nvSpPr>
        <p:spPr/>
        <p:txBody>
          <a:bodyPr/>
          <a:lstStyle/>
          <a:p>
            <a:fld id="{0808F1DD-DB5D-4CA4-B293-6C4DDDE53672}" type="slidenum">
              <a:rPr lang="ru-RU" smtClean="0"/>
              <a:t>‹#›</a:t>
            </a:fld>
            <a:endParaRPr lang="ru-RU"/>
          </a:p>
        </p:txBody>
      </p:sp>
    </p:spTree>
    <p:extLst>
      <p:ext uri="{BB962C8B-B14F-4D97-AF65-F5344CB8AC3E}">
        <p14:creationId xmlns:p14="http://schemas.microsoft.com/office/powerpoint/2010/main" val="2409262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DBC601-6ABA-77A0-8638-D75F7DCB90BB}"/>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CE6FDBE-6B7E-6F58-6EBB-2AF0DA1D6EB5}"/>
              </a:ext>
            </a:extLst>
          </p:cNvPr>
          <p:cNvSpPr>
            <a:spLocks noGrp="1"/>
          </p:cNvSpPr>
          <p:nvPr>
            <p:ph type="dt" sz="half" idx="10"/>
          </p:nvPr>
        </p:nvSpPr>
        <p:spPr/>
        <p:txBody>
          <a:bodyPr/>
          <a:lstStyle/>
          <a:p>
            <a:fld id="{93F47B88-73F5-4703-BE74-AC8C35436110}" type="datetimeFigureOut">
              <a:rPr lang="ru-RU" smtClean="0"/>
              <a:t>15.05.2023</a:t>
            </a:fld>
            <a:endParaRPr lang="ru-RU"/>
          </a:p>
        </p:txBody>
      </p:sp>
      <p:sp>
        <p:nvSpPr>
          <p:cNvPr id="4" name="Нижний колонтитул 3">
            <a:extLst>
              <a:ext uri="{FF2B5EF4-FFF2-40B4-BE49-F238E27FC236}">
                <a16:creationId xmlns:a16="http://schemas.microsoft.com/office/drawing/2014/main" id="{97FAE488-C325-6BD1-D00C-56EF8AA2C22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ACCB9E2-E85F-E8A2-F33F-690F1C790E5B}"/>
              </a:ext>
            </a:extLst>
          </p:cNvPr>
          <p:cNvSpPr>
            <a:spLocks noGrp="1"/>
          </p:cNvSpPr>
          <p:nvPr>
            <p:ph type="sldNum" sz="quarter" idx="12"/>
          </p:nvPr>
        </p:nvSpPr>
        <p:spPr/>
        <p:txBody>
          <a:bodyPr/>
          <a:lstStyle/>
          <a:p>
            <a:fld id="{0808F1DD-DB5D-4CA4-B293-6C4DDDE53672}" type="slidenum">
              <a:rPr lang="ru-RU" smtClean="0"/>
              <a:t>‹#›</a:t>
            </a:fld>
            <a:endParaRPr lang="ru-RU"/>
          </a:p>
        </p:txBody>
      </p:sp>
    </p:spTree>
    <p:extLst>
      <p:ext uri="{BB962C8B-B14F-4D97-AF65-F5344CB8AC3E}">
        <p14:creationId xmlns:p14="http://schemas.microsoft.com/office/powerpoint/2010/main" val="488235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AF9B715-2BFF-5236-565F-8AE97C36D3A3}"/>
              </a:ext>
            </a:extLst>
          </p:cNvPr>
          <p:cNvSpPr>
            <a:spLocks noGrp="1"/>
          </p:cNvSpPr>
          <p:nvPr>
            <p:ph type="dt" sz="half" idx="10"/>
          </p:nvPr>
        </p:nvSpPr>
        <p:spPr/>
        <p:txBody>
          <a:bodyPr/>
          <a:lstStyle/>
          <a:p>
            <a:fld id="{93F47B88-73F5-4703-BE74-AC8C35436110}" type="datetimeFigureOut">
              <a:rPr lang="ru-RU" smtClean="0"/>
              <a:t>15.05.2023</a:t>
            </a:fld>
            <a:endParaRPr lang="ru-RU"/>
          </a:p>
        </p:txBody>
      </p:sp>
      <p:sp>
        <p:nvSpPr>
          <p:cNvPr id="3" name="Нижний колонтитул 2">
            <a:extLst>
              <a:ext uri="{FF2B5EF4-FFF2-40B4-BE49-F238E27FC236}">
                <a16:creationId xmlns:a16="http://schemas.microsoft.com/office/drawing/2014/main" id="{2F4D78BC-8C7F-79D3-0813-B9FE42AA2FB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AA4643D-FB31-5695-B28E-48409FEF78E9}"/>
              </a:ext>
            </a:extLst>
          </p:cNvPr>
          <p:cNvSpPr>
            <a:spLocks noGrp="1"/>
          </p:cNvSpPr>
          <p:nvPr>
            <p:ph type="sldNum" sz="quarter" idx="12"/>
          </p:nvPr>
        </p:nvSpPr>
        <p:spPr/>
        <p:txBody>
          <a:bodyPr/>
          <a:lstStyle/>
          <a:p>
            <a:fld id="{0808F1DD-DB5D-4CA4-B293-6C4DDDE53672}" type="slidenum">
              <a:rPr lang="ru-RU" smtClean="0"/>
              <a:t>‹#›</a:t>
            </a:fld>
            <a:endParaRPr lang="ru-RU"/>
          </a:p>
        </p:txBody>
      </p:sp>
    </p:spTree>
    <p:extLst>
      <p:ext uri="{BB962C8B-B14F-4D97-AF65-F5344CB8AC3E}">
        <p14:creationId xmlns:p14="http://schemas.microsoft.com/office/powerpoint/2010/main" val="4287927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2D5B2A-9182-1B9C-2A79-F280B9270CC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D0F5D64-B482-938B-442D-8AE9B0F0D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199C970-05F1-3F07-9DB2-FA5781269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E4C060D-887B-1F86-497A-9B905805CD00}"/>
              </a:ext>
            </a:extLst>
          </p:cNvPr>
          <p:cNvSpPr>
            <a:spLocks noGrp="1"/>
          </p:cNvSpPr>
          <p:nvPr>
            <p:ph type="dt" sz="half" idx="10"/>
          </p:nvPr>
        </p:nvSpPr>
        <p:spPr/>
        <p:txBody>
          <a:bodyPr/>
          <a:lstStyle/>
          <a:p>
            <a:fld id="{93F47B88-73F5-4703-BE74-AC8C35436110}" type="datetimeFigureOut">
              <a:rPr lang="ru-RU" smtClean="0"/>
              <a:t>15.05.2023</a:t>
            </a:fld>
            <a:endParaRPr lang="ru-RU"/>
          </a:p>
        </p:txBody>
      </p:sp>
      <p:sp>
        <p:nvSpPr>
          <p:cNvPr id="6" name="Нижний колонтитул 5">
            <a:extLst>
              <a:ext uri="{FF2B5EF4-FFF2-40B4-BE49-F238E27FC236}">
                <a16:creationId xmlns:a16="http://schemas.microsoft.com/office/drawing/2014/main" id="{6A45506B-9313-1E37-2A57-412E020872D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E6338BF-2D3B-2A46-8672-FD969BF3F959}"/>
              </a:ext>
            </a:extLst>
          </p:cNvPr>
          <p:cNvSpPr>
            <a:spLocks noGrp="1"/>
          </p:cNvSpPr>
          <p:nvPr>
            <p:ph type="sldNum" sz="quarter" idx="12"/>
          </p:nvPr>
        </p:nvSpPr>
        <p:spPr/>
        <p:txBody>
          <a:bodyPr/>
          <a:lstStyle/>
          <a:p>
            <a:fld id="{0808F1DD-DB5D-4CA4-B293-6C4DDDE53672}" type="slidenum">
              <a:rPr lang="ru-RU" smtClean="0"/>
              <a:t>‹#›</a:t>
            </a:fld>
            <a:endParaRPr lang="ru-RU"/>
          </a:p>
        </p:txBody>
      </p:sp>
    </p:spTree>
    <p:extLst>
      <p:ext uri="{BB962C8B-B14F-4D97-AF65-F5344CB8AC3E}">
        <p14:creationId xmlns:p14="http://schemas.microsoft.com/office/powerpoint/2010/main" val="375752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4B6022-E010-2CCD-7B04-063BDA3BCD6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7C88B50-9FE5-5590-1A24-4E7A83BE30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DF0954E-A745-EA71-46E8-D8D0C827CA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07967BD-B193-3211-79B0-4471E26A6E41}"/>
              </a:ext>
            </a:extLst>
          </p:cNvPr>
          <p:cNvSpPr>
            <a:spLocks noGrp="1"/>
          </p:cNvSpPr>
          <p:nvPr>
            <p:ph type="dt" sz="half" idx="10"/>
          </p:nvPr>
        </p:nvSpPr>
        <p:spPr/>
        <p:txBody>
          <a:bodyPr/>
          <a:lstStyle/>
          <a:p>
            <a:fld id="{93F47B88-73F5-4703-BE74-AC8C35436110}" type="datetimeFigureOut">
              <a:rPr lang="ru-RU" smtClean="0"/>
              <a:t>15.05.2023</a:t>
            </a:fld>
            <a:endParaRPr lang="ru-RU"/>
          </a:p>
        </p:txBody>
      </p:sp>
      <p:sp>
        <p:nvSpPr>
          <p:cNvPr id="6" name="Нижний колонтитул 5">
            <a:extLst>
              <a:ext uri="{FF2B5EF4-FFF2-40B4-BE49-F238E27FC236}">
                <a16:creationId xmlns:a16="http://schemas.microsoft.com/office/drawing/2014/main" id="{84905ABA-04D2-C2ED-6670-E69B4682DD0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8F3D4BC-85C0-85A6-6F5E-EE946F4E8433}"/>
              </a:ext>
            </a:extLst>
          </p:cNvPr>
          <p:cNvSpPr>
            <a:spLocks noGrp="1"/>
          </p:cNvSpPr>
          <p:nvPr>
            <p:ph type="sldNum" sz="quarter" idx="12"/>
          </p:nvPr>
        </p:nvSpPr>
        <p:spPr/>
        <p:txBody>
          <a:bodyPr/>
          <a:lstStyle/>
          <a:p>
            <a:fld id="{0808F1DD-DB5D-4CA4-B293-6C4DDDE53672}" type="slidenum">
              <a:rPr lang="ru-RU" smtClean="0"/>
              <a:t>‹#›</a:t>
            </a:fld>
            <a:endParaRPr lang="ru-RU"/>
          </a:p>
        </p:txBody>
      </p:sp>
    </p:spTree>
    <p:extLst>
      <p:ext uri="{BB962C8B-B14F-4D97-AF65-F5344CB8AC3E}">
        <p14:creationId xmlns:p14="http://schemas.microsoft.com/office/powerpoint/2010/main" val="2602905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01D4AA-2226-2BFB-813A-E0AC7A5532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B1991234-1430-701A-2142-CB88577C45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19E29FC-5E29-DE81-A4CF-DB31C2DE5A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47B88-73F5-4703-BE74-AC8C35436110}" type="datetimeFigureOut">
              <a:rPr lang="ru-RU" smtClean="0"/>
              <a:t>15.05.2023</a:t>
            </a:fld>
            <a:endParaRPr lang="ru-RU"/>
          </a:p>
        </p:txBody>
      </p:sp>
      <p:sp>
        <p:nvSpPr>
          <p:cNvPr id="5" name="Нижний колонтитул 4">
            <a:extLst>
              <a:ext uri="{FF2B5EF4-FFF2-40B4-BE49-F238E27FC236}">
                <a16:creationId xmlns:a16="http://schemas.microsoft.com/office/drawing/2014/main" id="{7F7E03D4-59C1-02E6-B6A4-E73A4D3A4E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8ED98DEA-6719-8311-EA25-8DE41096D8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8F1DD-DB5D-4CA4-B293-6C4DDDE53672}" type="slidenum">
              <a:rPr lang="ru-RU" smtClean="0"/>
              <a:t>‹#›</a:t>
            </a:fld>
            <a:endParaRPr lang="ru-RU"/>
          </a:p>
        </p:txBody>
      </p:sp>
    </p:spTree>
    <p:extLst>
      <p:ext uri="{BB962C8B-B14F-4D97-AF65-F5344CB8AC3E}">
        <p14:creationId xmlns:p14="http://schemas.microsoft.com/office/powerpoint/2010/main" val="3784937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a:extLst>
              <a:ext uri="{FF2B5EF4-FFF2-40B4-BE49-F238E27FC236}">
                <a16:creationId xmlns:a16="http://schemas.microsoft.com/office/drawing/2014/main" id="{7789A52B-32BD-4F62-4E6E-3A160A9DA9D5}"/>
              </a:ext>
            </a:extLst>
          </p:cNvPr>
          <p:cNvSpPr txBox="1">
            <a:spLocks/>
          </p:cNvSpPr>
          <p:nvPr/>
        </p:nvSpPr>
        <p:spPr>
          <a:xfrm>
            <a:off x="1523999" y="470517"/>
            <a:ext cx="9715131" cy="343833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100" b="0" i="0" dirty="0">
                <a:solidFill>
                  <a:schemeClr val="accent1"/>
                </a:solidFill>
                <a:effectLst/>
                <a:latin typeface="arial" panose="020B0604020202020204" pitchFamily="34" charset="0"/>
              </a:rPr>
              <a:t>Studying the possibility of hyperon reconstruction in the BM@N experiment at the NICA complex</a:t>
            </a:r>
            <a:endParaRPr lang="ru-RU" sz="7100" dirty="0">
              <a:solidFill>
                <a:schemeClr val="accent1"/>
              </a:solidFill>
            </a:endParaRPr>
          </a:p>
        </p:txBody>
      </p:sp>
      <p:sp>
        <p:nvSpPr>
          <p:cNvPr id="6" name="TextBox 5">
            <a:extLst>
              <a:ext uri="{FF2B5EF4-FFF2-40B4-BE49-F238E27FC236}">
                <a16:creationId xmlns:a16="http://schemas.microsoft.com/office/drawing/2014/main" id="{E92F5127-ABFB-0BFA-899A-8202A1698F35}"/>
              </a:ext>
            </a:extLst>
          </p:cNvPr>
          <p:cNvSpPr txBox="1"/>
          <p:nvPr/>
        </p:nvSpPr>
        <p:spPr>
          <a:xfrm>
            <a:off x="4662256" y="5380672"/>
            <a:ext cx="2867487" cy="1477328"/>
          </a:xfrm>
          <a:prstGeom prst="rect">
            <a:avLst/>
          </a:prstGeom>
          <a:noFill/>
        </p:spPr>
        <p:txBody>
          <a:bodyPr wrap="square">
            <a:spAutoFit/>
          </a:bodyPr>
          <a:lstStyle/>
          <a:p>
            <a:pPr algn="ctr"/>
            <a:r>
              <a:rPr lang="en-US" dirty="0"/>
              <a:t>10th Collaboration Meeting of the BM@N Experiment at NICA Facility, </a:t>
            </a:r>
            <a:r>
              <a:rPr lang="en-US" dirty="0" err="1"/>
              <a:t>SPbU</a:t>
            </a:r>
            <a:r>
              <a:rPr lang="en-US" dirty="0"/>
              <a:t>, Saint Petersburg, Russia, </a:t>
            </a:r>
            <a:r>
              <a:rPr lang="en-US"/>
              <a:t>14-19</a:t>
            </a:r>
            <a:r>
              <a:rPr lang="en-US" baseline="30000"/>
              <a:t>th</a:t>
            </a:r>
            <a:r>
              <a:rPr lang="en-US"/>
              <a:t> of May </a:t>
            </a:r>
            <a:r>
              <a:rPr lang="en-US" dirty="0"/>
              <a:t>2023</a:t>
            </a:r>
            <a:endParaRPr lang="ru-RU" dirty="0"/>
          </a:p>
        </p:txBody>
      </p:sp>
      <p:sp>
        <p:nvSpPr>
          <p:cNvPr id="7" name="TextBox 6">
            <a:extLst>
              <a:ext uri="{FF2B5EF4-FFF2-40B4-BE49-F238E27FC236}">
                <a16:creationId xmlns:a16="http://schemas.microsoft.com/office/drawing/2014/main" id="{3EA55896-2A6C-B1F2-69BF-80546EAF7D7E}"/>
              </a:ext>
            </a:extLst>
          </p:cNvPr>
          <p:cNvSpPr txBox="1"/>
          <p:nvPr/>
        </p:nvSpPr>
        <p:spPr>
          <a:xfrm>
            <a:off x="5683928" y="3985152"/>
            <a:ext cx="6094520" cy="1569660"/>
          </a:xfrm>
          <a:prstGeom prst="rect">
            <a:avLst/>
          </a:prstGeom>
          <a:noFill/>
        </p:spPr>
        <p:txBody>
          <a:bodyPr wrap="square">
            <a:spAutoFit/>
          </a:bodyPr>
          <a:lstStyle/>
          <a:p>
            <a:pPr marL="180975" indent="0" algn="r" eaLnBrk="1" hangingPunct="1">
              <a:buNone/>
              <a:defRPr/>
            </a:pPr>
            <a:r>
              <a:rPr lang="nl-NL" sz="1800" dirty="0">
                <a:solidFill>
                  <a:schemeClr val="tx1">
                    <a:lumMod val="50000"/>
                  </a:schemeClr>
                </a:solidFill>
              </a:rPr>
              <a:t> </a:t>
            </a:r>
            <a:r>
              <a:rPr lang="en-US" sz="2400" dirty="0">
                <a:solidFill>
                  <a:schemeClr val="tx1">
                    <a:lumMod val="50000"/>
                  </a:schemeClr>
                </a:solidFill>
              </a:rPr>
              <a:t>Made by</a:t>
            </a:r>
            <a:r>
              <a:rPr lang="ru-RU" sz="2400" dirty="0">
                <a:solidFill>
                  <a:schemeClr val="tx1">
                    <a:lumMod val="50000"/>
                  </a:schemeClr>
                </a:solidFill>
              </a:rPr>
              <a:t>:</a:t>
            </a:r>
          </a:p>
          <a:p>
            <a:pPr marL="180975" indent="0" algn="r" eaLnBrk="1" hangingPunct="1">
              <a:buNone/>
              <a:defRPr/>
            </a:pPr>
            <a:r>
              <a:rPr lang="en-US" sz="2400" dirty="0">
                <a:solidFill>
                  <a:schemeClr val="tx1">
                    <a:lumMod val="50000"/>
                  </a:schemeClr>
                </a:solidFill>
              </a:rPr>
              <a:t>Barak R</a:t>
            </a:r>
            <a:r>
              <a:rPr lang="ru-RU" sz="2400" dirty="0">
                <a:solidFill>
                  <a:schemeClr val="tx1">
                    <a:lumMod val="50000"/>
                  </a:schemeClr>
                </a:solidFill>
              </a:rPr>
              <a:t>.</a:t>
            </a:r>
          </a:p>
          <a:p>
            <a:pPr marL="180975" indent="0" algn="r" eaLnBrk="1" hangingPunct="1">
              <a:buNone/>
              <a:defRPr/>
            </a:pPr>
            <a:r>
              <a:rPr lang="en-US" sz="2400" dirty="0">
                <a:solidFill>
                  <a:schemeClr val="tx1">
                    <a:lumMod val="50000"/>
                  </a:schemeClr>
                </a:solidFill>
              </a:rPr>
              <a:t>Supervised by:</a:t>
            </a:r>
          </a:p>
          <a:p>
            <a:pPr marL="180975" indent="0" algn="r" eaLnBrk="1" hangingPunct="1">
              <a:buNone/>
              <a:defRPr/>
            </a:pPr>
            <a:r>
              <a:rPr lang="en-US" sz="2400" dirty="0" err="1">
                <a:solidFill>
                  <a:schemeClr val="tx1">
                    <a:lumMod val="50000"/>
                  </a:schemeClr>
                </a:solidFill>
              </a:rPr>
              <a:t>Merts</a:t>
            </a:r>
            <a:r>
              <a:rPr lang="en-US" sz="2400">
                <a:solidFill>
                  <a:schemeClr val="tx1">
                    <a:lumMod val="50000"/>
                  </a:schemeClr>
                </a:solidFill>
              </a:rPr>
              <a:t> S.P.</a:t>
            </a:r>
            <a:endParaRPr lang="ru-RU" sz="2400" dirty="0">
              <a:solidFill>
                <a:schemeClr val="tx1">
                  <a:lumMod val="50000"/>
                </a:schemeClr>
              </a:solidFill>
            </a:endParaRPr>
          </a:p>
        </p:txBody>
      </p:sp>
    </p:spTree>
    <p:extLst>
      <p:ext uri="{BB962C8B-B14F-4D97-AF65-F5344CB8AC3E}">
        <p14:creationId xmlns:p14="http://schemas.microsoft.com/office/powerpoint/2010/main" val="510714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Заголовок 1">
                <a:extLst>
                  <a:ext uri="{FF2B5EF4-FFF2-40B4-BE49-F238E27FC236}">
                    <a16:creationId xmlns:a16="http://schemas.microsoft.com/office/drawing/2014/main" id="{E44282E8-2EFD-7434-5693-075D73393A53}"/>
                  </a:ext>
                </a:extLst>
              </p:cNvPr>
              <p:cNvSpPr>
                <a:spLocks noGrp="1"/>
              </p:cNvSpPr>
              <p:nvPr>
                <p:ph type="title"/>
              </p:nvPr>
            </p:nvSpPr>
            <p:spPr>
              <a:xfrm>
                <a:off x="838200" y="228273"/>
                <a:ext cx="10515600" cy="558794"/>
              </a:xfrm>
            </p:spPr>
            <p:txBody>
              <a:bodyPr>
                <a:normAutofit fontScale="90000"/>
              </a:bodyPr>
              <a:lstStyle/>
              <a:p>
                <a:pPr algn="ctr"/>
                <a:r>
                  <a:rPr lang="en-US" sz="3600" dirty="0">
                    <a:solidFill>
                      <a:srgbClr val="0070C0"/>
                    </a:solidFill>
                    <a:latin typeface="Arial" panose="020B0604020202020204" pitchFamily="34" charset="0"/>
                  </a:rPr>
                  <a:t>Results</a:t>
                </a:r>
                <a:br>
                  <a:rPr lang="en-US" sz="2800" dirty="0">
                    <a:solidFill>
                      <a:schemeClr val="accent1"/>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sSubSup>
                        <m:sSubSupPr>
                          <m:ctrlPr>
                            <a:rPr lang="en-US" sz="3100" i="1" dirty="0" smtClean="0">
                              <a:solidFill>
                                <a:schemeClr val="accent1"/>
                              </a:solidFill>
                              <a:latin typeface="Cambria Math" panose="02040503050406030204" pitchFamily="18" charset="0"/>
                            </a:rPr>
                          </m:ctrlPr>
                        </m:sSubSupPr>
                        <m:e>
                          <m:r>
                            <m:rPr>
                              <m:sty m:val="p"/>
                            </m:rPr>
                            <a:rPr lang="en-US" sz="3100" b="0" i="0" dirty="0" smtClean="0">
                              <a:solidFill>
                                <a:schemeClr val="accent1"/>
                              </a:solidFill>
                              <a:latin typeface="Cambria Math" panose="02040503050406030204" pitchFamily="18" charset="0"/>
                            </a:rPr>
                            <m:t>K</m:t>
                          </m:r>
                        </m:e>
                        <m:sub>
                          <m:r>
                            <m:rPr>
                              <m:sty m:val="p"/>
                            </m:rPr>
                            <a:rPr lang="en-US" sz="3100" b="0" i="0" dirty="0" smtClean="0">
                              <a:solidFill>
                                <a:schemeClr val="accent1"/>
                              </a:solidFill>
                              <a:latin typeface="Cambria Math" panose="02040503050406030204" pitchFamily="18" charset="0"/>
                            </a:rPr>
                            <m:t>S</m:t>
                          </m:r>
                        </m:sub>
                        <m:sup>
                          <m:r>
                            <a:rPr lang="en-US" sz="3100" b="0" i="0" dirty="0" smtClean="0">
                              <a:solidFill>
                                <a:schemeClr val="accent1"/>
                              </a:solidFill>
                              <a:latin typeface="Cambria Math" panose="02040503050406030204" pitchFamily="18" charset="0"/>
                            </a:rPr>
                            <m:t>0</m:t>
                          </m:r>
                        </m:sup>
                      </m:sSubSup>
                    </m:oMath>
                  </m:oMathPara>
                </a14:m>
                <a:endParaRPr lang="ru-RU" sz="3100" dirty="0"/>
              </a:p>
            </p:txBody>
          </p:sp>
        </mc:Choice>
        <mc:Fallback xmlns="">
          <p:sp>
            <p:nvSpPr>
              <p:cNvPr id="4" name="Заголовок 1">
                <a:extLst>
                  <a:ext uri="{FF2B5EF4-FFF2-40B4-BE49-F238E27FC236}">
                    <a16:creationId xmlns:a16="http://schemas.microsoft.com/office/drawing/2014/main" id="{E44282E8-2EFD-7434-5693-075D73393A53}"/>
                  </a:ext>
                </a:extLst>
              </p:cNvPr>
              <p:cNvSpPr>
                <a:spLocks noGrp="1" noRot="1" noChangeAspect="1" noMove="1" noResize="1" noEditPoints="1" noAdjustHandles="1" noChangeArrowheads="1" noChangeShapeType="1" noTextEdit="1"/>
              </p:cNvSpPr>
              <p:nvPr>
                <p:ph type="title"/>
              </p:nvPr>
            </p:nvSpPr>
            <p:spPr>
              <a:xfrm>
                <a:off x="838200" y="228273"/>
                <a:ext cx="10515600" cy="558794"/>
              </a:xfrm>
              <a:blipFill>
                <a:blip r:embed="rId2"/>
                <a:stretch>
                  <a:fillRect t="-55435" b="-25000"/>
                </a:stretch>
              </a:blipFill>
            </p:spPr>
            <p:txBody>
              <a:bodyPr/>
              <a:lstStyle/>
              <a:p>
                <a:r>
                  <a:rPr lang="ru-RU">
                    <a:noFill/>
                  </a:rPr>
                  <a:t> </a:t>
                </a:r>
              </a:p>
            </p:txBody>
          </p:sp>
        </mc:Fallback>
      </mc:AlternateContent>
      <p:sp>
        <p:nvSpPr>
          <p:cNvPr id="5" name="TextBox 4">
            <a:extLst>
              <a:ext uri="{FF2B5EF4-FFF2-40B4-BE49-F238E27FC236}">
                <a16:creationId xmlns:a16="http://schemas.microsoft.com/office/drawing/2014/main" id="{BB497269-E18D-AB86-63AB-9A8912D9A765}"/>
              </a:ext>
            </a:extLst>
          </p:cNvPr>
          <p:cNvSpPr txBox="1"/>
          <p:nvPr/>
        </p:nvSpPr>
        <p:spPr>
          <a:xfrm>
            <a:off x="2621352" y="3503192"/>
            <a:ext cx="739305" cy="400110"/>
          </a:xfrm>
          <a:prstGeom prst="rect">
            <a:avLst/>
          </a:prstGeom>
          <a:noFill/>
        </p:spPr>
        <p:txBody>
          <a:bodyPr wrap="none" rtlCol="0">
            <a:spAutoFit/>
          </a:bodyPr>
          <a:lstStyle/>
          <a:p>
            <a:r>
              <a:rPr lang="en-US" sz="2000" dirty="0" err="1">
                <a:solidFill>
                  <a:schemeClr val="accent2"/>
                </a:solidFill>
              </a:rPr>
              <a:t>SiMD</a:t>
            </a:r>
            <a:endParaRPr lang="ru-RU" sz="2000" dirty="0">
              <a:solidFill>
                <a:schemeClr val="accent2"/>
              </a:solidFill>
            </a:endParaRPr>
          </a:p>
        </p:txBody>
      </p:sp>
      <p:sp>
        <p:nvSpPr>
          <p:cNvPr id="6" name="TextBox 5">
            <a:extLst>
              <a:ext uri="{FF2B5EF4-FFF2-40B4-BE49-F238E27FC236}">
                <a16:creationId xmlns:a16="http://schemas.microsoft.com/office/drawing/2014/main" id="{1A1E2072-A14C-2DCF-96E1-A54EB824EEFD}"/>
              </a:ext>
            </a:extLst>
          </p:cNvPr>
          <p:cNvSpPr txBox="1"/>
          <p:nvPr/>
        </p:nvSpPr>
        <p:spPr>
          <a:xfrm>
            <a:off x="8960384" y="3421228"/>
            <a:ext cx="481222" cy="400110"/>
          </a:xfrm>
          <a:prstGeom prst="rect">
            <a:avLst/>
          </a:prstGeom>
          <a:noFill/>
        </p:spPr>
        <p:txBody>
          <a:bodyPr wrap="none" rtlCol="0">
            <a:spAutoFit/>
          </a:bodyPr>
          <a:lstStyle/>
          <a:p>
            <a:r>
              <a:rPr lang="en-US" sz="2000" dirty="0">
                <a:solidFill>
                  <a:schemeClr val="accent2"/>
                </a:solidFill>
              </a:rPr>
              <a:t>BD</a:t>
            </a:r>
            <a:endParaRPr lang="ru-RU" sz="2000" dirty="0">
              <a:solidFill>
                <a:schemeClr val="accent2"/>
              </a:solidFill>
            </a:endParaRPr>
          </a:p>
        </p:txBody>
      </p:sp>
      <p:sp>
        <p:nvSpPr>
          <p:cNvPr id="7" name="TextBox 6">
            <a:extLst>
              <a:ext uri="{FF2B5EF4-FFF2-40B4-BE49-F238E27FC236}">
                <a16:creationId xmlns:a16="http://schemas.microsoft.com/office/drawing/2014/main" id="{C25A6BE6-3876-0BB5-29F1-D6C4463117AE}"/>
              </a:ext>
            </a:extLst>
          </p:cNvPr>
          <p:cNvSpPr txBox="1"/>
          <p:nvPr/>
        </p:nvSpPr>
        <p:spPr>
          <a:xfrm>
            <a:off x="1976204" y="6457890"/>
            <a:ext cx="1781257" cy="400110"/>
          </a:xfrm>
          <a:prstGeom prst="rect">
            <a:avLst/>
          </a:prstGeom>
          <a:noFill/>
        </p:spPr>
        <p:txBody>
          <a:bodyPr wrap="none" rtlCol="0">
            <a:spAutoFit/>
          </a:bodyPr>
          <a:lstStyle/>
          <a:p>
            <a:r>
              <a:rPr lang="en-US" sz="2000" b="0" i="0" dirty="0">
                <a:solidFill>
                  <a:schemeClr val="accent2"/>
                </a:solidFill>
                <a:effectLst/>
                <a:latin typeface="Arial" panose="020B0604020202020204" pitchFamily="34" charset="0"/>
              </a:rPr>
              <a:t>Beam blurring</a:t>
            </a:r>
            <a:endParaRPr lang="ru-RU" sz="2000" dirty="0">
              <a:solidFill>
                <a:schemeClr val="accent2"/>
              </a:solidFill>
            </a:endParaRPr>
          </a:p>
        </p:txBody>
      </p:sp>
      <p:sp>
        <p:nvSpPr>
          <p:cNvPr id="8" name="TextBox 7">
            <a:extLst>
              <a:ext uri="{FF2B5EF4-FFF2-40B4-BE49-F238E27FC236}">
                <a16:creationId xmlns:a16="http://schemas.microsoft.com/office/drawing/2014/main" id="{27601BFD-99F1-929A-649B-55A4308A2FBE}"/>
              </a:ext>
            </a:extLst>
          </p:cNvPr>
          <p:cNvSpPr txBox="1"/>
          <p:nvPr/>
        </p:nvSpPr>
        <p:spPr>
          <a:xfrm>
            <a:off x="8746753" y="6457890"/>
            <a:ext cx="908482" cy="400110"/>
          </a:xfrm>
          <a:prstGeom prst="rect">
            <a:avLst/>
          </a:prstGeom>
          <a:noFill/>
        </p:spPr>
        <p:txBody>
          <a:bodyPr wrap="square" rtlCol="0">
            <a:spAutoFit/>
          </a:bodyPr>
          <a:lstStyle/>
          <a:p>
            <a:r>
              <a:rPr lang="en-US" sz="2000" dirty="0">
                <a:solidFill>
                  <a:schemeClr val="accent2"/>
                </a:solidFill>
              </a:rPr>
              <a:t>Target</a:t>
            </a:r>
            <a:endParaRPr lang="ru-RU" sz="2000" dirty="0">
              <a:solidFill>
                <a:schemeClr val="accent2"/>
              </a:solidFill>
            </a:endParaRPr>
          </a:p>
        </p:txBody>
      </p:sp>
      <p:pic>
        <p:nvPicPr>
          <p:cNvPr id="9" name="Рисунок 8">
            <a:extLst>
              <a:ext uri="{FF2B5EF4-FFF2-40B4-BE49-F238E27FC236}">
                <a16:creationId xmlns:a16="http://schemas.microsoft.com/office/drawing/2014/main" id="{A5D0C075-F46B-6DA3-67DA-FBE634C82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3" y="626868"/>
            <a:ext cx="5783764" cy="2973508"/>
          </a:xfrm>
          <a:prstGeom prst="rect">
            <a:avLst/>
          </a:prstGeom>
        </p:spPr>
      </p:pic>
      <p:pic>
        <p:nvPicPr>
          <p:cNvPr id="10" name="Рисунок 9">
            <a:extLst>
              <a:ext uri="{FF2B5EF4-FFF2-40B4-BE49-F238E27FC236}">
                <a16:creationId xmlns:a16="http://schemas.microsoft.com/office/drawing/2014/main" id="{6229DEDE-7783-71F7-13EA-C155DB38D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9113" y="813504"/>
            <a:ext cx="5783764" cy="2582480"/>
          </a:xfrm>
          <a:prstGeom prst="rect">
            <a:avLst/>
          </a:prstGeom>
        </p:spPr>
      </p:pic>
      <p:pic>
        <p:nvPicPr>
          <p:cNvPr id="11" name="Рисунок 10">
            <a:extLst>
              <a:ext uri="{FF2B5EF4-FFF2-40B4-BE49-F238E27FC236}">
                <a16:creationId xmlns:a16="http://schemas.microsoft.com/office/drawing/2014/main" id="{5A8162DA-5417-D8D3-C1F1-562BE755E1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79" y="3835712"/>
            <a:ext cx="6008544" cy="2729202"/>
          </a:xfrm>
          <a:prstGeom prst="rect">
            <a:avLst/>
          </a:prstGeom>
        </p:spPr>
      </p:pic>
      <p:pic>
        <p:nvPicPr>
          <p:cNvPr id="12" name="Рисунок 11">
            <a:extLst>
              <a:ext uri="{FF2B5EF4-FFF2-40B4-BE49-F238E27FC236}">
                <a16:creationId xmlns:a16="http://schemas.microsoft.com/office/drawing/2014/main" id="{A0C92F65-0726-C360-290E-00BBD0E4E4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9304" y="3934311"/>
            <a:ext cx="5683381" cy="2563013"/>
          </a:xfrm>
          <a:prstGeom prst="rect">
            <a:avLst/>
          </a:prstGeom>
        </p:spPr>
      </p:pic>
    </p:spTree>
    <p:extLst>
      <p:ext uri="{BB962C8B-B14F-4D97-AF65-F5344CB8AC3E}">
        <p14:creationId xmlns:p14="http://schemas.microsoft.com/office/powerpoint/2010/main" val="3595392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Заголовок 1">
                <a:extLst>
                  <a:ext uri="{FF2B5EF4-FFF2-40B4-BE49-F238E27FC236}">
                    <a16:creationId xmlns:a16="http://schemas.microsoft.com/office/drawing/2014/main" id="{F1AE272A-9EA5-1EEC-9380-0E748893E437}"/>
                  </a:ext>
                </a:extLst>
              </p:cNvPr>
              <p:cNvSpPr>
                <a:spLocks noGrp="1"/>
              </p:cNvSpPr>
              <p:nvPr>
                <p:ph type="title"/>
              </p:nvPr>
            </p:nvSpPr>
            <p:spPr>
              <a:xfrm>
                <a:off x="838200" y="365125"/>
                <a:ext cx="10515600" cy="1325563"/>
              </a:xfrm>
            </p:spPr>
            <p:txBody>
              <a:bodyPr/>
              <a:lstStyle/>
              <a:p>
                <a:pPr algn="ctr"/>
                <a:r>
                  <a:rPr lang="en-US" sz="4400" b="0" i="0" dirty="0">
                    <a:solidFill>
                      <a:srgbClr val="0070C0"/>
                    </a:solidFill>
                    <a:effectLst/>
                    <a:latin typeface="Arial" panose="020B0604020202020204" pitchFamily="34" charset="0"/>
                  </a:rPr>
                  <a:t>Results</a:t>
                </a:r>
                <a:br>
                  <a:rPr lang="en-US" sz="2800" dirty="0">
                    <a:solidFill>
                      <a:schemeClr val="accent1"/>
                    </a:solidFill>
                  </a:rPr>
                </a:br>
                <a14:m>
                  <m:oMathPara xmlns:m="http://schemas.openxmlformats.org/officeDocument/2006/math">
                    <m:oMathParaPr>
                      <m:jc m:val="centerGroup"/>
                    </m:oMathParaPr>
                    <m:oMath xmlns:m="http://schemas.openxmlformats.org/officeDocument/2006/math">
                      <m:sSubSup>
                        <m:sSubSupPr>
                          <m:ctrlPr>
                            <a:rPr lang="en-US" sz="3600" i="1" dirty="0" smtClean="0">
                              <a:solidFill>
                                <a:schemeClr val="accent1"/>
                              </a:solidFill>
                              <a:latin typeface="Cambria Math" panose="02040503050406030204" pitchFamily="18" charset="0"/>
                            </a:rPr>
                          </m:ctrlPr>
                        </m:sSubSupPr>
                        <m:e>
                          <m:r>
                            <m:rPr>
                              <m:sty m:val="p"/>
                            </m:rPr>
                            <a:rPr lang="en-US" sz="3600" b="0" i="0" dirty="0" smtClean="0">
                              <a:solidFill>
                                <a:schemeClr val="accent1"/>
                              </a:solidFill>
                              <a:latin typeface="Cambria Math" panose="02040503050406030204" pitchFamily="18" charset="0"/>
                            </a:rPr>
                            <m:t>K</m:t>
                          </m:r>
                        </m:e>
                        <m:sub>
                          <m:r>
                            <m:rPr>
                              <m:sty m:val="p"/>
                            </m:rPr>
                            <a:rPr lang="en-US" sz="3600" b="0" i="0" dirty="0" smtClean="0">
                              <a:solidFill>
                                <a:schemeClr val="accent1"/>
                              </a:solidFill>
                              <a:latin typeface="Cambria Math" panose="02040503050406030204" pitchFamily="18" charset="0"/>
                            </a:rPr>
                            <m:t>S</m:t>
                          </m:r>
                        </m:sub>
                        <m:sup>
                          <m:r>
                            <a:rPr lang="en-US" sz="3600" b="0" i="0" dirty="0" smtClean="0">
                              <a:solidFill>
                                <a:schemeClr val="accent1"/>
                              </a:solidFill>
                              <a:latin typeface="Cambria Math" panose="02040503050406030204" pitchFamily="18" charset="0"/>
                            </a:rPr>
                            <m:t>0</m:t>
                          </m:r>
                        </m:sup>
                      </m:sSubSup>
                    </m:oMath>
                  </m:oMathPara>
                </a14:m>
                <a:endParaRPr lang="ru-RU" sz="3600" dirty="0"/>
              </a:p>
            </p:txBody>
          </p:sp>
        </mc:Choice>
        <mc:Fallback xmlns="">
          <p:sp>
            <p:nvSpPr>
              <p:cNvPr id="4" name="Заголовок 1">
                <a:extLst>
                  <a:ext uri="{FF2B5EF4-FFF2-40B4-BE49-F238E27FC236}">
                    <a16:creationId xmlns:a16="http://schemas.microsoft.com/office/drawing/2014/main" id="{F1AE272A-9EA5-1EEC-9380-0E748893E437}"/>
                  </a:ext>
                </a:extLst>
              </p:cNvPr>
              <p:cNvSpPr>
                <a:spLocks noGrp="1" noRot="1" noChangeAspect="1" noMove="1" noResize="1" noEditPoints="1" noAdjustHandles="1" noChangeArrowheads="1" noChangeShapeType="1" noTextEdit="1"/>
              </p:cNvSpPr>
              <p:nvPr>
                <p:ph type="title"/>
              </p:nvPr>
            </p:nvSpPr>
            <p:spPr>
              <a:xfrm>
                <a:off x="838200" y="365125"/>
                <a:ext cx="10515600" cy="1325563"/>
              </a:xfrm>
              <a:blipFill>
                <a:blip r:embed="rId2"/>
                <a:stretch>
                  <a:fillRect t="-11982"/>
                </a:stretch>
              </a:blipFill>
            </p:spPr>
            <p:txBody>
              <a:bodyPr/>
              <a:lstStyle/>
              <a:p>
                <a:r>
                  <a:rPr lang="ru-RU">
                    <a:noFill/>
                  </a:rPr>
                  <a:t> </a:t>
                </a:r>
              </a:p>
            </p:txBody>
          </p:sp>
        </mc:Fallback>
      </mc:AlternateContent>
      <p:graphicFrame>
        <p:nvGraphicFramePr>
          <p:cNvPr id="5" name="Таблица 4">
            <a:extLst>
              <a:ext uri="{FF2B5EF4-FFF2-40B4-BE49-F238E27FC236}">
                <a16:creationId xmlns:a16="http://schemas.microsoft.com/office/drawing/2014/main" id="{CB478C78-464A-EA6A-DB6B-7B844175B84C}"/>
              </a:ext>
            </a:extLst>
          </p:cNvPr>
          <p:cNvGraphicFramePr>
            <a:graphicFrameLocks noGrp="1"/>
          </p:cNvGraphicFramePr>
          <p:nvPr>
            <p:extLst>
              <p:ext uri="{D42A27DB-BD31-4B8C-83A1-F6EECF244321}">
                <p14:modId xmlns:p14="http://schemas.microsoft.com/office/powerpoint/2010/main" val="1288901621"/>
              </p:ext>
            </p:extLst>
          </p:nvPr>
        </p:nvGraphicFramePr>
        <p:xfrm>
          <a:off x="838202" y="1870013"/>
          <a:ext cx="10515596" cy="3413760"/>
        </p:xfrm>
        <a:graphic>
          <a:graphicData uri="http://schemas.openxmlformats.org/drawingml/2006/table">
            <a:tbl>
              <a:tblPr firstRow="1" bandRow="1">
                <a:tableStyleId>{5C22544A-7EE6-4342-B048-85BDC9FD1C3A}</a:tableStyleId>
              </a:tblPr>
              <a:tblGrid>
                <a:gridCol w="1502228">
                  <a:extLst>
                    <a:ext uri="{9D8B030D-6E8A-4147-A177-3AD203B41FA5}">
                      <a16:colId xmlns:a16="http://schemas.microsoft.com/office/drawing/2014/main" val="1565064676"/>
                    </a:ext>
                  </a:extLst>
                </a:gridCol>
                <a:gridCol w="1502228">
                  <a:extLst>
                    <a:ext uri="{9D8B030D-6E8A-4147-A177-3AD203B41FA5}">
                      <a16:colId xmlns:a16="http://schemas.microsoft.com/office/drawing/2014/main" val="86488887"/>
                    </a:ext>
                  </a:extLst>
                </a:gridCol>
                <a:gridCol w="1502228">
                  <a:extLst>
                    <a:ext uri="{9D8B030D-6E8A-4147-A177-3AD203B41FA5}">
                      <a16:colId xmlns:a16="http://schemas.microsoft.com/office/drawing/2014/main" val="992551913"/>
                    </a:ext>
                  </a:extLst>
                </a:gridCol>
                <a:gridCol w="1502228">
                  <a:extLst>
                    <a:ext uri="{9D8B030D-6E8A-4147-A177-3AD203B41FA5}">
                      <a16:colId xmlns:a16="http://schemas.microsoft.com/office/drawing/2014/main" val="2612461629"/>
                    </a:ext>
                  </a:extLst>
                </a:gridCol>
                <a:gridCol w="1502228">
                  <a:extLst>
                    <a:ext uri="{9D8B030D-6E8A-4147-A177-3AD203B41FA5}">
                      <a16:colId xmlns:a16="http://schemas.microsoft.com/office/drawing/2014/main" val="2127207937"/>
                    </a:ext>
                  </a:extLst>
                </a:gridCol>
                <a:gridCol w="1502228">
                  <a:extLst>
                    <a:ext uri="{9D8B030D-6E8A-4147-A177-3AD203B41FA5}">
                      <a16:colId xmlns:a16="http://schemas.microsoft.com/office/drawing/2014/main" val="207883846"/>
                    </a:ext>
                  </a:extLst>
                </a:gridCol>
                <a:gridCol w="1502228">
                  <a:extLst>
                    <a:ext uri="{9D8B030D-6E8A-4147-A177-3AD203B41FA5}">
                      <a16:colId xmlns:a16="http://schemas.microsoft.com/office/drawing/2014/main" val="890325459"/>
                    </a:ext>
                  </a:extLst>
                </a:gridCol>
              </a:tblGrid>
              <a:tr h="370840">
                <a:tc>
                  <a:txBody>
                    <a:bodyPr/>
                    <a:lstStyle/>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chemeClr val="bg1"/>
                          </a:solidFill>
                          <a:effectLst/>
                          <a:latin typeface="+mn-lt"/>
                        </a:rPr>
                        <a:t>Ideal case</a:t>
                      </a:r>
                      <a:endParaRPr lang="ru-RU" sz="1800" b="1" dirty="0">
                        <a:solidFill>
                          <a:schemeClr val="bg1"/>
                        </a:solidFill>
                        <a:latin typeface="+mn-lt"/>
                      </a:endParaRPr>
                    </a:p>
                    <a:p>
                      <a:endParaRPr lang="ru-RU" b="1" dirty="0">
                        <a:solidFill>
                          <a:schemeClr val="bg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err="1">
                          <a:solidFill>
                            <a:schemeClr val="bg1"/>
                          </a:solidFill>
                          <a:latin typeface="+mn-lt"/>
                        </a:rPr>
                        <a:t>SiMD</a:t>
                      </a:r>
                      <a:r>
                        <a:rPr lang="en-US" sz="1800" b="1" dirty="0">
                          <a:solidFill>
                            <a:schemeClr val="bg1"/>
                          </a:solidFill>
                          <a:latin typeface="+mn-lt"/>
                        </a:rPr>
                        <a:t>, BD, target </a:t>
                      </a:r>
                      <a:r>
                        <a:rPr lang="ru-RU" sz="1800" b="1" dirty="0">
                          <a:solidFill>
                            <a:schemeClr val="bg1"/>
                          </a:solidFill>
                          <a:latin typeface="+mn-lt"/>
                        </a:rPr>
                        <a:t>и</a:t>
                      </a:r>
                      <a:r>
                        <a:rPr lang="en-US" sz="1800" b="1" dirty="0">
                          <a:solidFill>
                            <a:schemeClr val="bg1"/>
                          </a:solidFill>
                          <a:latin typeface="+mn-lt"/>
                        </a:rPr>
                        <a:t> </a:t>
                      </a:r>
                      <a:r>
                        <a:rPr lang="ru-RU" sz="1800" b="1" dirty="0">
                          <a:solidFill>
                            <a:schemeClr val="bg1"/>
                          </a:solidFill>
                          <a:latin typeface="+mn-lt"/>
                        </a:rPr>
                        <a:t>р</a:t>
                      </a:r>
                      <a:r>
                        <a:rPr lang="ru-RU" sz="1800" b="1" i="0" dirty="0">
                          <a:solidFill>
                            <a:schemeClr val="bg1"/>
                          </a:solidFill>
                          <a:effectLst/>
                          <a:latin typeface="+mn-lt"/>
                        </a:rPr>
                        <a:t>азмытие пучка</a:t>
                      </a:r>
                      <a:endParaRPr lang="ru-RU" sz="1800" b="1" dirty="0">
                        <a:solidFill>
                          <a:schemeClr val="bg1"/>
                        </a:solidFill>
                        <a:latin typeface="+mn-lt"/>
                      </a:endParaRPr>
                    </a:p>
                  </a:txBody>
                  <a:tcPr/>
                </a:tc>
                <a:tc>
                  <a:txBody>
                    <a:bodyPr/>
                    <a:lstStyle/>
                    <a:p>
                      <a:r>
                        <a:rPr lang="en-US" dirty="0" err="1"/>
                        <a:t>SiMD</a:t>
                      </a:r>
                      <a:endParaRPr lang="ru-RU" dirty="0"/>
                    </a:p>
                  </a:txBody>
                  <a:tcPr/>
                </a:tc>
                <a:tc>
                  <a:txBody>
                    <a:bodyPr/>
                    <a:lstStyle/>
                    <a:p>
                      <a:r>
                        <a:rPr lang="en-US" dirty="0"/>
                        <a:t>BD</a:t>
                      </a:r>
                      <a:endParaRPr lang="ru-RU" dirty="0"/>
                    </a:p>
                  </a:txBody>
                  <a:tcPr/>
                </a:tc>
                <a:tc>
                  <a:txBody>
                    <a:bodyPr/>
                    <a:lstStyle/>
                    <a:p>
                      <a:r>
                        <a:rPr lang="en-US" dirty="0"/>
                        <a:t>Target</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chemeClr val="bg1"/>
                          </a:solidFill>
                          <a:effectLst/>
                          <a:latin typeface="Arial" panose="020B0604020202020204" pitchFamily="34" charset="0"/>
                        </a:rPr>
                        <a:t>Beam blurring</a:t>
                      </a:r>
                      <a:endParaRPr lang="ru-RU" sz="1800" b="1" dirty="0">
                        <a:solidFill>
                          <a:schemeClr val="bg1"/>
                        </a:solidFill>
                      </a:endParaRPr>
                    </a:p>
                    <a:p>
                      <a:endParaRPr lang="ru-RU" b="1" dirty="0"/>
                    </a:p>
                  </a:txBody>
                  <a:tcPr/>
                </a:tc>
                <a:extLst>
                  <a:ext uri="{0D108BD9-81ED-4DB2-BD59-A6C34878D82A}">
                    <a16:rowId xmlns:a16="http://schemas.microsoft.com/office/drawing/2014/main" val="169919559"/>
                  </a:ext>
                </a:extLst>
              </a:tr>
              <a:tr h="370840">
                <a:tc>
                  <a:txBody>
                    <a:bodyPr/>
                    <a:lstStyle/>
                    <a:p>
                      <a:r>
                        <a:rPr lang="ru-RU" dirty="0"/>
                        <a:t>µ (</a:t>
                      </a:r>
                      <a:r>
                        <a:rPr lang="en-US" dirty="0"/>
                        <a:t>GeV</a:t>
                      </a:r>
                      <a:r>
                        <a:rPr lang="ru-RU" dirty="0"/>
                        <a:t>)</a:t>
                      </a:r>
                    </a:p>
                  </a:txBody>
                  <a:tcPr/>
                </a:tc>
                <a:tc>
                  <a:txBody>
                    <a:bodyPr/>
                    <a:lstStyle/>
                    <a:p>
                      <a:r>
                        <a:rPr lang="en-US" dirty="0"/>
                        <a:t>0.497</a:t>
                      </a:r>
                      <a:endParaRPr lang="ru-RU" dirty="0"/>
                    </a:p>
                  </a:txBody>
                  <a:tcPr/>
                </a:tc>
                <a:tc>
                  <a:txBody>
                    <a:bodyPr/>
                    <a:lstStyle/>
                    <a:p>
                      <a:r>
                        <a:rPr lang="en-US" dirty="0"/>
                        <a:t>0.497</a:t>
                      </a:r>
                      <a:endParaRPr lang="ru-RU" dirty="0"/>
                    </a:p>
                  </a:txBody>
                  <a:tcPr/>
                </a:tc>
                <a:tc>
                  <a:txBody>
                    <a:bodyPr/>
                    <a:lstStyle/>
                    <a:p>
                      <a:r>
                        <a:rPr lang="en-US" dirty="0">
                          <a:solidFill>
                            <a:schemeClr val="tx1"/>
                          </a:solidFill>
                        </a:rPr>
                        <a:t>0.497</a:t>
                      </a:r>
                      <a:endParaRPr lang="ru-RU" dirty="0">
                        <a:solidFill>
                          <a:schemeClr val="tx1"/>
                        </a:solidFill>
                      </a:endParaRPr>
                    </a:p>
                  </a:txBody>
                  <a:tcPr/>
                </a:tc>
                <a:tc>
                  <a:txBody>
                    <a:bodyPr/>
                    <a:lstStyle/>
                    <a:p>
                      <a:r>
                        <a:rPr lang="en-US" dirty="0"/>
                        <a:t>0.497</a:t>
                      </a:r>
                      <a:endParaRPr lang="ru-RU" dirty="0"/>
                    </a:p>
                  </a:txBody>
                  <a:tcPr/>
                </a:tc>
                <a:tc>
                  <a:txBody>
                    <a:bodyPr/>
                    <a:lstStyle/>
                    <a:p>
                      <a:r>
                        <a:rPr lang="en-US" dirty="0"/>
                        <a:t>0.497</a:t>
                      </a:r>
                      <a:endParaRPr lang="ru-RU" dirty="0"/>
                    </a:p>
                  </a:txBody>
                  <a:tcPr/>
                </a:tc>
                <a:tc>
                  <a:txBody>
                    <a:bodyPr/>
                    <a:lstStyle/>
                    <a:p>
                      <a:r>
                        <a:rPr lang="en-US" dirty="0"/>
                        <a:t>0.497</a:t>
                      </a:r>
                      <a:endParaRPr lang="ru-RU" dirty="0"/>
                    </a:p>
                  </a:txBody>
                  <a:tcPr/>
                </a:tc>
                <a:extLst>
                  <a:ext uri="{0D108BD9-81ED-4DB2-BD59-A6C34878D82A}">
                    <a16:rowId xmlns:a16="http://schemas.microsoft.com/office/drawing/2014/main" val="4089617655"/>
                  </a:ext>
                </a:extLst>
              </a:tr>
              <a:tr h="370840">
                <a:tc>
                  <a:txBody>
                    <a:bodyPr/>
                    <a:lstStyle/>
                    <a:p>
                      <a:r>
                        <a:rPr lang="el-GR" sz="1800" b="0" i="0" kern="1200" dirty="0">
                          <a:solidFill>
                            <a:schemeClr val="dk1"/>
                          </a:solidFill>
                          <a:effectLst/>
                          <a:latin typeface="+mn-lt"/>
                          <a:ea typeface="+mn-ea"/>
                          <a:cs typeface="+mn-cs"/>
                        </a:rPr>
                        <a:t>σ</a:t>
                      </a:r>
                      <a:r>
                        <a:rPr lang="ru-RU" sz="1800" b="0" i="0" kern="1200" dirty="0">
                          <a:solidFill>
                            <a:schemeClr val="dk1"/>
                          </a:solidFill>
                          <a:effectLst/>
                          <a:latin typeface="+mn-lt"/>
                          <a:ea typeface="+mn-ea"/>
                          <a:cs typeface="+mn-cs"/>
                        </a:rPr>
                        <a:t> </a:t>
                      </a:r>
                      <a:r>
                        <a:rPr lang="ru-RU" dirty="0"/>
                        <a:t>(</a:t>
                      </a:r>
                      <a:r>
                        <a:rPr lang="en-US" dirty="0"/>
                        <a:t>GeV</a:t>
                      </a:r>
                      <a:r>
                        <a:rPr lang="ru-RU" dirty="0"/>
                        <a:t>)</a:t>
                      </a:r>
                      <a:endParaRPr lang="ru-RU" b="0" dirty="0"/>
                    </a:p>
                  </a:txBody>
                  <a:tcPr/>
                </a:tc>
                <a:tc>
                  <a:txBody>
                    <a:bodyPr/>
                    <a:lstStyle/>
                    <a:p>
                      <a:r>
                        <a:rPr lang="en-US" dirty="0"/>
                        <a:t>0.004</a:t>
                      </a:r>
                      <a:endParaRPr lang="ru-RU" dirty="0"/>
                    </a:p>
                  </a:txBody>
                  <a:tcPr/>
                </a:tc>
                <a:tc>
                  <a:txBody>
                    <a:bodyPr/>
                    <a:lstStyle/>
                    <a:p>
                      <a:r>
                        <a:rPr lang="en-US" dirty="0"/>
                        <a:t>0.004</a:t>
                      </a:r>
                      <a:endParaRPr lang="ru-RU" dirty="0"/>
                    </a:p>
                  </a:txBody>
                  <a:tcPr/>
                </a:tc>
                <a:tc>
                  <a:txBody>
                    <a:bodyPr/>
                    <a:lstStyle/>
                    <a:p>
                      <a:r>
                        <a:rPr lang="en-US" dirty="0">
                          <a:solidFill>
                            <a:schemeClr val="tx1"/>
                          </a:solidFill>
                        </a:rPr>
                        <a:t>0.004</a:t>
                      </a:r>
                      <a:endParaRPr lang="ru-RU" dirty="0">
                        <a:solidFill>
                          <a:schemeClr val="tx1"/>
                        </a:solidFill>
                      </a:endParaRPr>
                    </a:p>
                  </a:txBody>
                  <a:tcPr/>
                </a:tc>
                <a:tc>
                  <a:txBody>
                    <a:bodyPr/>
                    <a:lstStyle/>
                    <a:p>
                      <a:r>
                        <a:rPr lang="en-US" dirty="0"/>
                        <a:t>0.004</a:t>
                      </a:r>
                      <a:endParaRPr lang="ru-RU" dirty="0"/>
                    </a:p>
                  </a:txBody>
                  <a:tcPr/>
                </a:tc>
                <a:tc>
                  <a:txBody>
                    <a:bodyPr/>
                    <a:lstStyle/>
                    <a:p>
                      <a:r>
                        <a:rPr lang="en-US" dirty="0"/>
                        <a:t>0.004</a:t>
                      </a:r>
                      <a:endParaRPr lang="ru-RU" dirty="0"/>
                    </a:p>
                  </a:txBody>
                  <a:tcPr/>
                </a:tc>
                <a:tc>
                  <a:txBody>
                    <a:bodyPr/>
                    <a:lstStyle/>
                    <a:p>
                      <a:r>
                        <a:rPr lang="en-US" dirty="0"/>
                        <a:t>0.004</a:t>
                      </a:r>
                      <a:endParaRPr lang="ru-RU" dirty="0"/>
                    </a:p>
                  </a:txBody>
                  <a:tcPr/>
                </a:tc>
                <a:extLst>
                  <a:ext uri="{0D108BD9-81ED-4DB2-BD59-A6C34878D82A}">
                    <a16:rowId xmlns:a16="http://schemas.microsoft.com/office/drawing/2014/main" val="1658311114"/>
                  </a:ext>
                </a:extLst>
              </a:tr>
              <a:tr h="370840">
                <a:tc>
                  <a:txBody>
                    <a:bodyPr/>
                    <a:lstStyle/>
                    <a:p>
                      <a:r>
                        <a:rPr lang="en-US" dirty="0"/>
                        <a:t>S</a:t>
                      </a:r>
                      <a:endParaRPr lang="ru-RU" dirty="0"/>
                    </a:p>
                  </a:txBody>
                  <a:tcPr/>
                </a:tc>
                <a:tc>
                  <a:txBody>
                    <a:bodyPr/>
                    <a:lstStyle/>
                    <a:p>
                      <a:r>
                        <a:rPr lang="en-US" dirty="0"/>
                        <a:t>380</a:t>
                      </a:r>
                      <a:endParaRPr lang="ru-RU" dirty="0"/>
                    </a:p>
                  </a:txBody>
                  <a:tcPr/>
                </a:tc>
                <a:tc>
                  <a:txBody>
                    <a:bodyPr/>
                    <a:lstStyle/>
                    <a:p>
                      <a:r>
                        <a:rPr lang="en-US" dirty="0"/>
                        <a:t>323</a:t>
                      </a:r>
                      <a:endParaRPr lang="ru-RU" dirty="0"/>
                    </a:p>
                  </a:txBody>
                  <a:tcPr/>
                </a:tc>
                <a:tc>
                  <a:txBody>
                    <a:bodyPr/>
                    <a:lstStyle/>
                    <a:p>
                      <a:r>
                        <a:rPr lang="en-US" dirty="0">
                          <a:solidFill>
                            <a:schemeClr val="tx1"/>
                          </a:solidFill>
                        </a:rPr>
                        <a:t>318</a:t>
                      </a:r>
                      <a:endParaRPr lang="ru-RU" dirty="0">
                        <a:solidFill>
                          <a:schemeClr val="tx1"/>
                        </a:solidFill>
                      </a:endParaRPr>
                    </a:p>
                  </a:txBody>
                  <a:tcPr/>
                </a:tc>
                <a:tc>
                  <a:txBody>
                    <a:bodyPr/>
                    <a:lstStyle/>
                    <a:p>
                      <a:r>
                        <a:rPr lang="en-US" dirty="0">
                          <a:solidFill>
                            <a:srgbClr val="00B050"/>
                          </a:solidFill>
                        </a:rPr>
                        <a:t>391</a:t>
                      </a:r>
                      <a:endParaRPr lang="ru-RU" dirty="0">
                        <a:solidFill>
                          <a:srgbClr val="00B050"/>
                        </a:solidFill>
                      </a:endParaRPr>
                    </a:p>
                  </a:txBody>
                  <a:tcPr/>
                </a:tc>
                <a:tc>
                  <a:txBody>
                    <a:bodyPr/>
                    <a:lstStyle/>
                    <a:p>
                      <a:r>
                        <a:rPr lang="en-US" dirty="0"/>
                        <a:t>389</a:t>
                      </a:r>
                      <a:endParaRPr lang="ru-RU" dirty="0"/>
                    </a:p>
                  </a:txBody>
                  <a:tcPr/>
                </a:tc>
                <a:tc>
                  <a:txBody>
                    <a:bodyPr/>
                    <a:lstStyle/>
                    <a:p>
                      <a:r>
                        <a:rPr lang="en-US" dirty="0">
                          <a:solidFill>
                            <a:srgbClr val="FF0000"/>
                          </a:solidFill>
                        </a:rPr>
                        <a:t>295</a:t>
                      </a:r>
                      <a:endParaRPr lang="ru-RU" dirty="0">
                        <a:solidFill>
                          <a:srgbClr val="FF0000"/>
                        </a:solidFill>
                      </a:endParaRPr>
                    </a:p>
                  </a:txBody>
                  <a:tcPr/>
                </a:tc>
                <a:extLst>
                  <a:ext uri="{0D108BD9-81ED-4DB2-BD59-A6C34878D82A}">
                    <a16:rowId xmlns:a16="http://schemas.microsoft.com/office/drawing/2014/main" val="698396892"/>
                  </a:ext>
                </a:extLst>
              </a:tr>
              <a:tr h="370840">
                <a:tc>
                  <a:txBody>
                    <a:bodyPr/>
                    <a:lstStyle/>
                    <a:p>
                      <a:r>
                        <a:rPr lang="en-US" dirty="0"/>
                        <a:t>B</a:t>
                      </a:r>
                      <a:endParaRPr lang="ru-RU" dirty="0"/>
                    </a:p>
                  </a:txBody>
                  <a:tcPr/>
                </a:tc>
                <a:tc>
                  <a:txBody>
                    <a:bodyPr/>
                    <a:lstStyle/>
                    <a:p>
                      <a:r>
                        <a:rPr lang="en-US" dirty="0">
                          <a:solidFill>
                            <a:srgbClr val="00B050"/>
                          </a:solidFill>
                        </a:rPr>
                        <a:t>1574</a:t>
                      </a:r>
                      <a:endParaRPr lang="ru-RU" dirty="0">
                        <a:solidFill>
                          <a:srgbClr val="00B050"/>
                        </a:solidFill>
                      </a:endParaRPr>
                    </a:p>
                  </a:txBody>
                  <a:tcPr/>
                </a:tc>
                <a:tc>
                  <a:txBody>
                    <a:bodyPr/>
                    <a:lstStyle/>
                    <a:p>
                      <a:r>
                        <a:rPr lang="en-US" dirty="0">
                          <a:solidFill>
                            <a:schemeClr val="tx1"/>
                          </a:solidFill>
                        </a:rPr>
                        <a:t>1882</a:t>
                      </a:r>
                      <a:endParaRPr lang="ru-RU" dirty="0">
                        <a:solidFill>
                          <a:schemeClr val="tx1"/>
                        </a:solidFill>
                      </a:endParaRPr>
                    </a:p>
                  </a:txBody>
                  <a:tcPr/>
                </a:tc>
                <a:tc>
                  <a:txBody>
                    <a:bodyPr/>
                    <a:lstStyle/>
                    <a:p>
                      <a:r>
                        <a:rPr lang="en-US" dirty="0">
                          <a:solidFill>
                            <a:schemeClr val="tx1"/>
                          </a:solidFill>
                        </a:rPr>
                        <a:t>1607</a:t>
                      </a:r>
                      <a:endParaRPr lang="ru-RU" dirty="0">
                        <a:solidFill>
                          <a:schemeClr val="tx1"/>
                        </a:solidFill>
                      </a:endParaRPr>
                    </a:p>
                  </a:txBody>
                  <a:tcPr/>
                </a:tc>
                <a:tc>
                  <a:txBody>
                    <a:bodyPr/>
                    <a:lstStyle/>
                    <a:p>
                      <a:r>
                        <a:rPr lang="en-US" dirty="0"/>
                        <a:t>1598</a:t>
                      </a:r>
                      <a:endParaRPr lang="ru-RU" dirty="0"/>
                    </a:p>
                  </a:txBody>
                  <a:tcPr/>
                </a:tc>
                <a:tc>
                  <a:txBody>
                    <a:bodyPr/>
                    <a:lstStyle/>
                    <a:p>
                      <a:r>
                        <a:rPr lang="en-US" dirty="0"/>
                        <a:t>1617</a:t>
                      </a:r>
                      <a:endParaRPr lang="ru-RU" dirty="0"/>
                    </a:p>
                  </a:txBody>
                  <a:tcPr/>
                </a:tc>
                <a:tc>
                  <a:txBody>
                    <a:bodyPr/>
                    <a:lstStyle/>
                    <a:p>
                      <a:r>
                        <a:rPr lang="en-US" dirty="0">
                          <a:solidFill>
                            <a:srgbClr val="FF0000"/>
                          </a:solidFill>
                        </a:rPr>
                        <a:t>1761</a:t>
                      </a:r>
                      <a:endParaRPr lang="ru-RU" dirty="0">
                        <a:solidFill>
                          <a:srgbClr val="FF0000"/>
                        </a:solidFill>
                      </a:endParaRPr>
                    </a:p>
                  </a:txBody>
                  <a:tcPr/>
                </a:tc>
                <a:extLst>
                  <a:ext uri="{0D108BD9-81ED-4DB2-BD59-A6C34878D82A}">
                    <a16:rowId xmlns:a16="http://schemas.microsoft.com/office/drawing/2014/main" val="2074823526"/>
                  </a:ext>
                </a:extLst>
              </a:tr>
              <a:tr h="370840">
                <a:tc>
                  <a:txBody>
                    <a:bodyPr/>
                    <a:lstStyle/>
                    <a:p>
                      <a:r>
                        <a:rPr lang="en-US" dirty="0"/>
                        <a:t>S/B</a:t>
                      </a:r>
                      <a:endParaRPr lang="ru-RU" dirty="0"/>
                    </a:p>
                  </a:txBody>
                  <a:tcPr/>
                </a:tc>
                <a:tc>
                  <a:txBody>
                    <a:bodyPr/>
                    <a:lstStyle/>
                    <a:p>
                      <a:r>
                        <a:rPr lang="en-US" dirty="0"/>
                        <a:t>0.241</a:t>
                      </a:r>
                      <a:endParaRPr lang="ru-RU" dirty="0"/>
                    </a:p>
                  </a:txBody>
                  <a:tcPr/>
                </a:tc>
                <a:tc>
                  <a:txBody>
                    <a:bodyPr/>
                    <a:lstStyle/>
                    <a:p>
                      <a:r>
                        <a:rPr lang="en-US" dirty="0"/>
                        <a:t>0.172</a:t>
                      </a:r>
                      <a:endParaRPr lang="ru-RU" dirty="0"/>
                    </a:p>
                  </a:txBody>
                  <a:tcPr/>
                </a:tc>
                <a:tc>
                  <a:txBody>
                    <a:bodyPr/>
                    <a:lstStyle/>
                    <a:p>
                      <a:r>
                        <a:rPr lang="en-US" dirty="0">
                          <a:solidFill>
                            <a:schemeClr val="tx1"/>
                          </a:solidFill>
                        </a:rPr>
                        <a:t>0.198</a:t>
                      </a:r>
                      <a:endParaRPr lang="ru-RU" dirty="0">
                        <a:solidFill>
                          <a:schemeClr val="tx1"/>
                        </a:solidFill>
                      </a:endParaRPr>
                    </a:p>
                  </a:txBody>
                  <a:tcPr/>
                </a:tc>
                <a:tc>
                  <a:txBody>
                    <a:bodyPr/>
                    <a:lstStyle/>
                    <a:p>
                      <a:r>
                        <a:rPr lang="en-US" dirty="0">
                          <a:solidFill>
                            <a:srgbClr val="00B050"/>
                          </a:solidFill>
                        </a:rPr>
                        <a:t>0.244</a:t>
                      </a:r>
                      <a:endParaRPr lang="ru-RU" dirty="0">
                        <a:solidFill>
                          <a:srgbClr val="00B050"/>
                        </a:solidFill>
                      </a:endParaRPr>
                    </a:p>
                  </a:txBody>
                  <a:tcPr/>
                </a:tc>
                <a:tc>
                  <a:txBody>
                    <a:bodyPr/>
                    <a:lstStyle/>
                    <a:p>
                      <a:r>
                        <a:rPr lang="en-US" dirty="0"/>
                        <a:t>0.241</a:t>
                      </a:r>
                      <a:endParaRPr lang="ru-RU" dirty="0"/>
                    </a:p>
                  </a:txBody>
                  <a:tcPr/>
                </a:tc>
                <a:tc>
                  <a:txBody>
                    <a:bodyPr/>
                    <a:lstStyle/>
                    <a:p>
                      <a:r>
                        <a:rPr lang="en-US" dirty="0">
                          <a:solidFill>
                            <a:srgbClr val="FF0000"/>
                          </a:solidFill>
                        </a:rPr>
                        <a:t>0.167</a:t>
                      </a:r>
                      <a:endParaRPr lang="ru-RU" dirty="0">
                        <a:solidFill>
                          <a:srgbClr val="FF0000"/>
                        </a:solidFill>
                      </a:endParaRPr>
                    </a:p>
                  </a:txBody>
                  <a:tcPr/>
                </a:tc>
                <a:extLst>
                  <a:ext uri="{0D108BD9-81ED-4DB2-BD59-A6C34878D82A}">
                    <a16:rowId xmlns:a16="http://schemas.microsoft.com/office/drawing/2014/main" val="1183270887"/>
                  </a:ext>
                </a:extLst>
              </a:tr>
              <a:tr h="370840">
                <a:tc>
                  <a:txBody>
                    <a:bodyPr/>
                    <a:lstStyle/>
                    <a:p>
                      <a:r>
                        <a:rPr lang="en-US" dirty="0"/>
                        <a:t>Efficiency</a:t>
                      </a:r>
                      <a:r>
                        <a:rPr lang="ru-RU" dirty="0"/>
                        <a:t> (%)</a:t>
                      </a:r>
                    </a:p>
                  </a:txBody>
                  <a:tcPr/>
                </a:tc>
                <a:tc>
                  <a:txBody>
                    <a:bodyPr/>
                    <a:lstStyle/>
                    <a:p>
                      <a:r>
                        <a:rPr lang="en-US" dirty="0"/>
                        <a:t>0.40</a:t>
                      </a:r>
                      <a:endParaRPr lang="ru-RU" dirty="0"/>
                    </a:p>
                  </a:txBody>
                  <a:tcPr/>
                </a:tc>
                <a:tc>
                  <a:txBody>
                    <a:bodyPr/>
                    <a:lstStyle/>
                    <a:p>
                      <a:r>
                        <a:rPr lang="en-US" dirty="0"/>
                        <a:t>0.34</a:t>
                      </a:r>
                      <a:endParaRPr lang="ru-RU" dirty="0"/>
                    </a:p>
                  </a:txBody>
                  <a:tcPr/>
                </a:tc>
                <a:tc>
                  <a:txBody>
                    <a:bodyPr/>
                    <a:lstStyle/>
                    <a:p>
                      <a:r>
                        <a:rPr lang="en-US" dirty="0">
                          <a:solidFill>
                            <a:schemeClr val="tx1"/>
                          </a:solidFill>
                        </a:rPr>
                        <a:t>0.33</a:t>
                      </a:r>
                      <a:endParaRPr lang="ru-RU" dirty="0">
                        <a:solidFill>
                          <a:schemeClr val="tx1"/>
                        </a:solidFill>
                      </a:endParaRPr>
                    </a:p>
                  </a:txBody>
                  <a:tcPr/>
                </a:tc>
                <a:tc>
                  <a:txBody>
                    <a:bodyPr/>
                    <a:lstStyle/>
                    <a:p>
                      <a:r>
                        <a:rPr lang="en-US" dirty="0">
                          <a:solidFill>
                            <a:srgbClr val="00B050"/>
                          </a:solidFill>
                        </a:rPr>
                        <a:t>0.41</a:t>
                      </a:r>
                      <a:endParaRPr lang="ru-RU" dirty="0">
                        <a:solidFill>
                          <a:srgbClr val="00B050"/>
                        </a:solidFill>
                      </a:endParaRPr>
                    </a:p>
                  </a:txBody>
                  <a:tcPr/>
                </a:tc>
                <a:tc>
                  <a:txBody>
                    <a:bodyPr/>
                    <a:lstStyle/>
                    <a:p>
                      <a:r>
                        <a:rPr lang="en-US" dirty="0"/>
                        <a:t>0.40</a:t>
                      </a:r>
                      <a:endParaRPr lang="ru-RU" dirty="0"/>
                    </a:p>
                  </a:txBody>
                  <a:tcPr/>
                </a:tc>
                <a:tc>
                  <a:txBody>
                    <a:bodyPr/>
                    <a:lstStyle/>
                    <a:p>
                      <a:r>
                        <a:rPr lang="en-US" dirty="0">
                          <a:solidFill>
                            <a:srgbClr val="FF0000"/>
                          </a:solidFill>
                        </a:rPr>
                        <a:t>0.32</a:t>
                      </a:r>
                      <a:endParaRPr lang="ru-RU" dirty="0">
                        <a:solidFill>
                          <a:srgbClr val="FF0000"/>
                        </a:solidFill>
                      </a:endParaRPr>
                    </a:p>
                  </a:txBody>
                  <a:tcPr/>
                </a:tc>
                <a:extLst>
                  <a:ext uri="{0D108BD9-81ED-4DB2-BD59-A6C34878D82A}">
                    <a16:rowId xmlns:a16="http://schemas.microsoft.com/office/drawing/2014/main" val="228802686"/>
                  </a:ext>
                </a:extLst>
              </a:tr>
            </a:tbl>
          </a:graphicData>
        </a:graphic>
      </p:graphicFrame>
    </p:spTree>
    <p:extLst>
      <p:ext uri="{BB962C8B-B14F-4D97-AF65-F5344CB8AC3E}">
        <p14:creationId xmlns:p14="http://schemas.microsoft.com/office/powerpoint/2010/main" val="2587715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95ECE887-3C46-2EB9-26E9-1963AF93C52A}"/>
              </a:ext>
            </a:extLst>
          </p:cNvPr>
          <p:cNvSpPr>
            <a:spLocks noGrp="1"/>
          </p:cNvSpPr>
          <p:nvPr>
            <p:ph type="title"/>
          </p:nvPr>
        </p:nvSpPr>
        <p:spPr>
          <a:xfrm>
            <a:off x="838200" y="365125"/>
            <a:ext cx="10515600" cy="1325563"/>
          </a:xfrm>
        </p:spPr>
        <p:txBody>
          <a:bodyPr/>
          <a:lstStyle/>
          <a:p>
            <a:pPr algn="ctr"/>
            <a:r>
              <a:rPr lang="en-US" sz="4400" b="0" i="0" dirty="0">
                <a:solidFill>
                  <a:srgbClr val="0070C0"/>
                </a:solidFill>
                <a:effectLst/>
                <a:latin typeface="Arial" panose="020B0604020202020204" pitchFamily="34" charset="0"/>
              </a:rPr>
              <a:t>Results</a:t>
            </a:r>
            <a:br>
              <a:rPr lang="en-US" dirty="0">
                <a:solidFill>
                  <a:schemeClr val="accent1"/>
                </a:solidFill>
              </a:rPr>
            </a:br>
            <a:r>
              <a:rPr lang="en-US" sz="3600" dirty="0">
                <a:solidFill>
                  <a:schemeClr val="accent1"/>
                </a:solidFill>
              </a:rPr>
              <a:t>Armenteros-</a:t>
            </a:r>
            <a:r>
              <a:rPr lang="en-US" sz="3600" dirty="0" err="1">
                <a:solidFill>
                  <a:schemeClr val="accent1"/>
                </a:solidFill>
              </a:rPr>
              <a:t>Podolanski</a:t>
            </a:r>
            <a:r>
              <a:rPr lang="en-US" sz="3600" dirty="0">
                <a:solidFill>
                  <a:schemeClr val="accent1"/>
                </a:solidFill>
              </a:rPr>
              <a:t> plots</a:t>
            </a:r>
            <a:endParaRPr lang="ru-RU" sz="3600" dirty="0">
              <a:solidFill>
                <a:schemeClr val="accent1"/>
              </a:solidFill>
            </a:endParaRPr>
          </a:p>
        </p:txBody>
      </p:sp>
      <p:pic>
        <p:nvPicPr>
          <p:cNvPr id="5" name="Рисунок 4">
            <a:extLst>
              <a:ext uri="{FF2B5EF4-FFF2-40B4-BE49-F238E27FC236}">
                <a16:creationId xmlns:a16="http://schemas.microsoft.com/office/drawing/2014/main" id="{64491FF6-B231-0BEA-FA5A-E31E939F8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93" y="1979543"/>
            <a:ext cx="6125348" cy="2898913"/>
          </a:xfrm>
          <a:prstGeom prst="rect">
            <a:avLst/>
          </a:prstGeom>
        </p:spPr>
      </p:pic>
      <p:sp>
        <p:nvSpPr>
          <p:cNvPr id="6" name="TextBox 5">
            <a:extLst>
              <a:ext uri="{FF2B5EF4-FFF2-40B4-BE49-F238E27FC236}">
                <a16:creationId xmlns:a16="http://schemas.microsoft.com/office/drawing/2014/main" id="{3ACD0192-C568-4A85-3AB7-7C5BE607D561}"/>
              </a:ext>
            </a:extLst>
          </p:cNvPr>
          <p:cNvSpPr txBox="1"/>
          <p:nvPr/>
        </p:nvSpPr>
        <p:spPr>
          <a:xfrm>
            <a:off x="472132" y="4763876"/>
            <a:ext cx="5854038" cy="461665"/>
          </a:xfrm>
          <a:prstGeom prst="rect">
            <a:avLst/>
          </a:prstGeom>
          <a:noFill/>
        </p:spPr>
        <p:txBody>
          <a:bodyPr wrap="none" rtlCol="0">
            <a:spAutoFit/>
          </a:bodyPr>
          <a:lstStyle/>
          <a:p>
            <a:r>
              <a:rPr lang="en-US" sz="2400" dirty="0">
                <a:solidFill>
                  <a:schemeClr val="accent2"/>
                </a:solidFill>
              </a:rPr>
              <a:t>Algorithm for lambda hyperon reconstruction</a:t>
            </a:r>
            <a:endParaRPr lang="ru-RU" sz="2400" dirty="0">
              <a:solidFill>
                <a:schemeClr val="accent2"/>
              </a:solidFill>
            </a:endParaRPr>
          </a:p>
        </p:txBody>
      </p:sp>
      <p:pic>
        <p:nvPicPr>
          <p:cNvPr id="7" name="Рисунок 6">
            <a:extLst>
              <a:ext uri="{FF2B5EF4-FFF2-40B4-BE49-F238E27FC236}">
                <a16:creationId xmlns:a16="http://schemas.microsoft.com/office/drawing/2014/main" id="{8817A4D6-6457-AAEB-74C2-CA9B1E3A2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6340" y="2037773"/>
            <a:ext cx="5873697" cy="2782452"/>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234DBB7-7EC0-B669-4C64-D09357C2CD4A}"/>
                  </a:ext>
                </a:extLst>
              </p:cNvPr>
              <p:cNvSpPr txBox="1"/>
              <p:nvPr/>
            </p:nvSpPr>
            <p:spPr>
              <a:xfrm>
                <a:off x="7442878" y="4744191"/>
                <a:ext cx="4161460" cy="481350"/>
              </a:xfrm>
              <a:prstGeom prst="rect">
                <a:avLst/>
              </a:prstGeom>
              <a:noFill/>
            </p:spPr>
            <p:txBody>
              <a:bodyPr wrap="none" rtlCol="0">
                <a:spAutoFit/>
              </a:bodyPr>
              <a:lstStyle/>
              <a:p>
                <a:r>
                  <a:rPr lang="en-US" sz="2400" dirty="0">
                    <a:solidFill>
                      <a:schemeClr val="accent2"/>
                    </a:solidFill>
                  </a:rPr>
                  <a:t>Algorithm for </a:t>
                </a:r>
                <a14:m>
                  <m:oMath xmlns:m="http://schemas.openxmlformats.org/officeDocument/2006/math">
                    <m:sSubSup>
                      <m:sSubSupPr>
                        <m:ctrlPr>
                          <a:rPr lang="en-US" sz="2400" i="1" dirty="0" smtClean="0">
                            <a:solidFill>
                              <a:schemeClr val="accent2"/>
                            </a:solidFill>
                            <a:latin typeface="Cambria Math" panose="02040503050406030204" pitchFamily="18" charset="0"/>
                          </a:rPr>
                        </m:ctrlPr>
                      </m:sSubSupPr>
                      <m:e>
                        <m:r>
                          <m:rPr>
                            <m:sty m:val="p"/>
                          </m:rPr>
                          <a:rPr lang="en-US" sz="2400" b="0" i="0" dirty="0" smtClean="0">
                            <a:solidFill>
                              <a:schemeClr val="accent2"/>
                            </a:solidFill>
                            <a:latin typeface="Cambria Math" panose="02040503050406030204" pitchFamily="18" charset="0"/>
                          </a:rPr>
                          <m:t>K</m:t>
                        </m:r>
                      </m:e>
                      <m:sub>
                        <m:r>
                          <m:rPr>
                            <m:sty m:val="p"/>
                          </m:rPr>
                          <a:rPr lang="en-US" sz="2400" b="0" i="0" dirty="0" smtClean="0">
                            <a:solidFill>
                              <a:schemeClr val="accent2"/>
                            </a:solidFill>
                            <a:latin typeface="Cambria Math" panose="02040503050406030204" pitchFamily="18" charset="0"/>
                          </a:rPr>
                          <m:t>S</m:t>
                        </m:r>
                      </m:sub>
                      <m:sup>
                        <m:r>
                          <a:rPr lang="en-US" sz="2400" b="0" i="0" dirty="0" smtClean="0">
                            <a:solidFill>
                              <a:schemeClr val="accent2"/>
                            </a:solidFill>
                            <a:latin typeface="Cambria Math" panose="02040503050406030204" pitchFamily="18" charset="0"/>
                          </a:rPr>
                          <m:t>0</m:t>
                        </m:r>
                      </m:sup>
                    </m:sSubSup>
                  </m:oMath>
                </a14:m>
                <a:r>
                  <a:rPr lang="en-US" sz="2400" dirty="0"/>
                  <a:t> </a:t>
                </a:r>
                <a:r>
                  <a:rPr lang="en-US" sz="2400" dirty="0">
                    <a:solidFill>
                      <a:schemeClr val="accent2"/>
                    </a:solidFill>
                  </a:rPr>
                  <a:t>reconstruction</a:t>
                </a:r>
                <a:endParaRPr lang="ru-RU" sz="2400" dirty="0">
                  <a:solidFill>
                    <a:schemeClr val="accent2"/>
                  </a:solidFill>
                </a:endParaRPr>
              </a:p>
            </p:txBody>
          </p:sp>
        </mc:Choice>
        <mc:Fallback xmlns="">
          <p:sp>
            <p:nvSpPr>
              <p:cNvPr id="8" name="TextBox 7">
                <a:extLst>
                  <a:ext uri="{FF2B5EF4-FFF2-40B4-BE49-F238E27FC236}">
                    <a16:creationId xmlns:a16="http://schemas.microsoft.com/office/drawing/2014/main" id="{0234DBB7-7EC0-B669-4C64-D09357C2CD4A}"/>
                  </a:ext>
                </a:extLst>
              </p:cNvPr>
              <p:cNvSpPr txBox="1">
                <a:spLocks noRot="1" noChangeAspect="1" noMove="1" noResize="1" noEditPoints="1" noAdjustHandles="1" noChangeArrowheads="1" noChangeShapeType="1" noTextEdit="1"/>
              </p:cNvSpPr>
              <p:nvPr/>
            </p:nvSpPr>
            <p:spPr>
              <a:xfrm>
                <a:off x="7442878" y="4744191"/>
                <a:ext cx="4161460" cy="481350"/>
              </a:xfrm>
              <a:prstGeom prst="rect">
                <a:avLst/>
              </a:prstGeom>
              <a:blipFill>
                <a:blip r:embed="rId4"/>
                <a:stretch>
                  <a:fillRect l="-2343" t="-6329" r="-878" b="-27848"/>
                </a:stretch>
              </a:blipFill>
            </p:spPr>
            <p:txBody>
              <a:bodyPr/>
              <a:lstStyle/>
              <a:p>
                <a:r>
                  <a:rPr lang="ru-RU">
                    <a:noFill/>
                  </a:rPr>
                  <a:t> </a:t>
                </a:r>
              </a:p>
            </p:txBody>
          </p:sp>
        </mc:Fallback>
      </mc:AlternateContent>
    </p:spTree>
    <p:extLst>
      <p:ext uri="{BB962C8B-B14F-4D97-AF65-F5344CB8AC3E}">
        <p14:creationId xmlns:p14="http://schemas.microsoft.com/office/powerpoint/2010/main" val="3457928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53C21D11-C3DB-17E7-F4DF-D21A15E301D5}"/>
              </a:ext>
            </a:extLst>
          </p:cNvPr>
          <p:cNvSpPr>
            <a:spLocks noGrp="1"/>
          </p:cNvSpPr>
          <p:nvPr>
            <p:ph type="title"/>
          </p:nvPr>
        </p:nvSpPr>
        <p:spPr>
          <a:xfrm>
            <a:off x="838200" y="365125"/>
            <a:ext cx="10515600" cy="1325563"/>
          </a:xfrm>
        </p:spPr>
        <p:txBody>
          <a:bodyPr>
            <a:normAutofit/>
          </a:bodyPr>
          <a:lstStyle/>
          <a:p>
            <a:pPr algn="ctr"/>
            <a:r>
              <a:rPr lang="en-US" sz="4000" b="0" i="0" dirty="0">
                <a:solidFill>
                  <a:srgbClr val="0070C0"/>
                </a:solidFill>
                <a:effectLst/>
                <a:latin typeface="Arial" panose="020B0604020202020204" pitchFamily="34" charset="0"/>
              </a:rPr>
              <a:t>Results</a:t>
            </a:r>
            <a:br>
              <a:rPr lang="en-US" sz="4000" b="0" i="0" dirty="0">
                <a:solidFill>
                  <a:srgbClr val="0070C0"/>
                </a:solidFill>
                <a:effectLst/>
                <a:latin typeface="Arial" panose="020B0604020202020204" pitchFamily="34" charset="0"/>
              </a:rPr>
            </a:br>
            <a:r>
              <a:rPr lang="en-US" sz="3200" dirty="0">
                <a:solidFill>
                  <a:schemeClr val="accent1"/>
                </a:solidFill>
              </a:rPr>
              <a:t>Lambda hyperons</a:t>
            </a:r>
            <a:endParaRPr lang="ru-RU" sz="3200" dirty="0"/>
          </a:p>
        </p:txBody>
      </p:sp>
      <p:pic>
        <p:nvPicPr>
          <p:cNvPr id="5" name="Рисунок 4">
            <a:extLst>
              <a:ext uri="{FF2B5EF4-FFF2-40B4-BE49-F238E27FC236}">
                <a16:creationId xmlns:a16="http://schemas.microsoft.com/office/drawing/2014/main" id="{59B038F8-7AF1-9E38-CC2A-309D908A7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09" y="1546933"/>
            <a:ext cx="6096000" cy="2920198"/>
          </a:xfrm>
          <a:prstGeom prst="rect">
            <a:avLst/>
          </a:prstGeom>
        </p:spPr>
      </p:pic>
      <p:pic>
        <p:nvPicPr>
          <p:cNvPr id="6" name="Рисунок 5">
            <a:extLst>
              <a:ext uri="{FF2B5EF4-FFF2-40B4-BE49-F238E27FC236}">
                <a16:creationId xmlns:a16="http://schemas.microsoft.com/office/drawing/2014/main" id="{7BF68E39-0DDC-821A-E8FD-1AD69D253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849" y="4021584"/>
            <a:ext cx="5957151" cy="2836416"/>
          </a:xfrm>
          <a:prstGeom prst="rect">
            <a:avLst/>
          </a:prstGeom>
        </p:spPr>
      </p:pic>
    </p:spTree>
    <p:extLst>
      <p:ext uri="{BB962C8B-B14F-4D97-AF65-F5344CB8AC3E}">
        <p14:creationId xmlns:p14="http://schemas.microsoft.com/office/powerpoint/2010/main" val="1909111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4552B24D-0611-8FC5-E5B5-4CA317E7D213}"/>
              </a:ext>
            </a:extLst>
          </p:cNvPr>
          <p:cNvSpPr>
            <a:spLocks noGrp="1"/>
          </p:cNvSpPr>
          <p:nvPr>
            <p:ph type="title"/>
          </p:nvPr>
        </p:nvSpPr>
        <p:spPr>
          <a:xfrm>
            <a:off x="838200" y="365125"/>
            <a:ext cx="10515600" cy="1325563"/>
          </a:xfrm>
        </p:spPr>
        <p:txBody>
          <a:bodyPr>
            <a:normAutofit/>
          </a:bodyPr>
          <a:lstStyle/>
          <a:p>
            <a:pPr algn="ctr"/>
            <a:r>
              <a:rPr lang="en-US" sz="4000" b="0" i="0" dirty="0">
                <a:solidFill>
                  <a:srgbClr val="0070C0"/>
                </a:solidFill>
                <a:effectLst/>
                <a:latin typeface="Arial" panose="020B0604020202020204" pitchFamily="34" charset="0"/>
              </a:rPr>
              <a:t>Results</a:t>
            </a:r>
            <a:br>
              <a:rPr lang="en-US" sz="4000" b="0" i="0" dirty="0">
                <a:solidFill>
                  <a:srgbClr val="0070C0"/>
                </a:solidFill>
                <a:effectLst/>
                <a:latin typeface="Arial" panose="020B0604020202020204" pitchFamily="34" charset="0"/>
              </a:rPr>
            </a:br>
            <a:r>
              <a:rPr lang="en-US" sz="3200" dirty="0">
                <a:solidFill>
                  <a:schemeClr val="accent1"/>
                </a:solidFill>
              </a:rPr>
              <a:t>Lambda hyperons</a:t>
            </a:r>
            <a:endParaRPr lang="ru-RU" sz="3200" dirty="0"/>
          </a:p>
        </p:txBody>
      </p:sp>
      <p:pic>
        <p:nvPicPr>
          <p:cNvPr id="6" name="Рисунок 5">
            <a:extLst>
              <a:ext uri="{FF2B5EF4-FFF2-40B4-BE49-F238E27FC236}">
                <a16:creationId xmlns:a16="http://schemas.microsoft.com/office/drawing/2014/main" id="{933A1A91-47C7-1043-4512-D53E2AD5B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67" y="1501807"/>
            <a:ext cx="6343695" cy="2990294"/>
          </a:xfrm>
          <a:prstGeom prst="rect">
            <a:avLst/>
          </a:prstGeom>
        </p:spPr>
      </p:pic>
      <p:pic>
        <p:nvPicPr>
          <p:cNvPr id="7" name="Рисунок 6">
            <a:extLst>
              <a:ext uri="{FF2B5EF4-FFF2-40B4-BE49-F238E27FC236}">
                <a16:creationId xmlns:a16="http://schemas.microsoft.com/office/drawing/2014/main" id="{F5C826AD-45B3-A21D-F347-10318F7FF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188" y="4074850"/>
            <a:ext cx="5898812" cy="2783149"/>
          </a:xfrm>
          <a:prstGeom prst="rect">
            <a:avLst/>
          </a:prstGeom>
        </p:spPr>
      </p:pic>
    </p:spTree>
    <p:extLst>
      <p:ext uri="{BB962C8B-B14F-4D97-AF65-F5344CB8AC3E}">
        <p14:creationId xmlns:p14="http://schemas.microsoft.com/office/powerpoint/2010/main" val="2883225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0CD6A9B6-C5F9-809D-FD9A-76D24665CE0E}"/>
              </a:ext>
            </a:extLst>
          </p:cNvPr>
          <p:cNvSpPr>
            <a:spLocks noGrp="1"/>
          </p:cNvSpPr>
          <p:nvPr>
            <p:ph type="title"/>
          </p:nvPr>
        </p:nvSpPr>
        <p:spPr>
          <a:xfrm>
            <a:off x="838200" y="365125"/>
            <a:ext cx="10515600" cy="1325563"/>
          </a:xfrm>
        </p:spPr>
        <p:txBody>
          <a:bodyPr>
            <a:normAutofit/>
          </a:bodyPr>
          <a:lstStyle/>
          <a:p>
            <a:pPr algn="ctr"/>
            <a:r>
              <a:rPr lang="en-US" sz="4000" b="0" i="0" dirty="0">
                <a:solidFill>
                  <a:srgbClr val="0070C0"/>
                </a:solidFill>
                <a:effectLst/>
                <a:latin typeface="Arial" panose="020B0604020202020204" pitchFamily="34" charset="0"/>
              </a:rPr>
              <a:t>Results</a:t>
            </a:r>
            <a:br>
              <a:rPr lang="en-US" sz="4000" b="0" i="0" dirty="0">
                <a:solidFill>
                  <a:srgbClr val="0070C0"/>
                </a:solidFill>
                <a:effectLst/>
                <a:latin typeface="Arial" panose="020B0604020202020204" pitchFamily="34" charset="0"/>
              </a:rPr>
            </a:br>
            <a:r>
              <a:rPr lang="en-US" sz="3200" dirty="0">
                <a:solidFill>
                  <a:schemeClr val="accent1"/>
                </a:solidFill>
              </a:rPr>
              <a:t>Lambda hyperons</a:t>
            </a:r>
            <a:endParaRPr lang="ru-RU" sz="3200" dirty="0"/>
          </a:p>
        </p:txBody>
      </p:sp>
      <p:pic>
        <p:nvPicPr>
          <p:cNvPr id="5" name="Рисунок 4">
            <a:extLst>
              <a:ext uri="{FF2B5EF4-FFF2-40B4-BE49-F238E27FC236}">
                <a16:creationId xmlns:a16="http://schemas.microsoft.com/office/drawing/2014/main" id="{0E7129A9-508D-D1AE-7BEF-FF456B33A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32" y="1555812"/>
            <a:ext cx="6096000" cy="2886666"/>
          </a:xfrm>
          <a:prstGeom prst="rect">
            <a:avLst/>
          </a:prstGeom>
        </p:spPr>
      </p:pic>
      <p:pic>
        <p:nvPicPr>
          <p:cNvPr id="6" name="Рисунок 5">
            <a:extLst>
              <a:ext uri="{FF2B5EF4-FFF2-40B4-BE49-F238E27FC236}">
                <a16:creationId xmlns:a16="http://schemas.microsoft.com/office/drawing/2014/main" id="{67D59650-06A2-0DE5-9CFC-66AAB1503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536" y="3971334"/>
            <a:ext cx="5958463" cy="2886666"/>
          </a:xfrm>
          <a:prstGeom prst="rect">
            <a:avLst/>
          </a:prstGeom>
        </p:spPr>
      </p:pic>
    </p:spTree>
    <p:extLst>
      <p:ext uri="{BB962C8B-B14F-4D97-AF65-F5344CB8AC3E}">
        <p14:creationId xmlns:p14="http://schemas.microsoft.com/office/powerpoint/2010/main" val="4012831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7DC85F-B991-CCE1-74CC-65492F938E87}"/>
              </a:ext>
            </a:extLst>
          </p:cNvPr>
          <p:cNvSpPr>
            <a:spLocks noGrp="1"/>
          </p:cNvSpPr>
          <p:nvPr>
            <p:ph type="title"/>
          </p:nvPr>
        </p:nvSpPr>
        <p:spPr/>
        <p:txBody>
          <a:bodyPr/>
          <a:lstStyle/>
          <a:p>
            <a:pPr algn="ctr"/>
            <a:r>
              <a:rPr lang="en-US" dirty="0">
                <a:solidFill>
                  <a:schemeClr val="accent1"/>
                </a:solidFill>
                <a:latin typeface="Arial" panose="020B0604020202020204" pitchFamily="34" charset="0"/>
                <a:cs typeface="Arial" panose="020B0604020202020204" pitchFamily="34" charset="0"/>
              </a:rPr>
              <a:t>Conclusion</a:t>
            </a:r>
            <a:endParaRPr lang="ru-RU" dirty="0">
              <a:solidFill>
                <a:schemeClr val="accent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B4A2E504-CC0B-BEDE-5913-C8D18E2F69BD}"/>
                  </a:ext>
                </a:extLst>
              </p:cNvPr>
              <p:cNvSpPr>
                <a:spLocks noGrp="1"/>
              </p:cNvSpPr>
              <p:nvPr>
                <p:ph idx="1"/>
              </p:nvPr>
            </p:nvSpPr>
            <p:spPr>
              <a:xfrm>
                <a:off x="838200" y="1461640"/>
                <a:ext cx="10515600" cy="4351338"/>
              </a:xfrm>
            </p:spPr>
            <p:txBody>
              <a:bodyPr/>
              <a:lstStyle/>
              <a:p>
                <a:r>
                  <a:rPr lang="ru-RU" sz="2400" dirty="0" err="1">
                    <a:effectLst/>
                    <a:latin typeface="Arial" panose="020B0604020202020204" pitchFamily="34" charset="0"/>
                    <a:ea typeface="Calibri" panose="020F0502020204030204" pitchFamily="34" charset="0"/>
                    <a:cs typeface="Arial" panose="020B0604020202020204" pitchFamily="34" charset="0"/>
                  </a:rPr>
                  <a:t>Simulation</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and</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analysis</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of</a:t>
                </a:r>
                <a:r>
                  <a:rPr lang="ru-RU" sz="2400" dirty="0">
                    <a:effectLst/>
                    <a:latin typeface="Arial" panose="020B0604020202020204" pitchFamily="34" charset="0"/>
                    <a:ea typeface="Calibri" panose="020F0502020204030204" pitchFamily="34" charset="0"/>
                    <a:cs typeface="Arial" panose="020B0604020202020204" pitchFamily="34" charset="0"/>
                  </a:rPr>
                  <a:t> 100,000 </a:t>
                </a:r>
                <a:r>
                  <a:rPr lang="ru-RU" sz="2400" dirty="0" err="1">
                    <a:effectLst/>
                    <a:latin typeface="Arial" panose="020B0604020202020204" pitchFamily="34" charset="0"/>
                    <a:ea typeface="Calibri" panose="020F0502020204030204" pitchFamily="34" charset="0"/>
                    <a:cs typeface="Arial" panose="020B0604020202020204" pitchFamily="34" charset="0"/>
                  </a:rPr>
                  <a:t>events</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for</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the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ideal</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case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and</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cases</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with</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different</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sources</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of</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background</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increment</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were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carried</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out</a:t>
                </a:r>
                <a:r>
                  <a:rPr lang="ru-RU" sz="2400"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en-US" sz="2400" dirty="0">
                    <a:effectLst/>
                    <a:latin typeface="Arial" panose="020B0604020202020204" pitchFamily="34" charset="0"/>
                    <a:ea typeface="Calibri" panose="020F0502020204030204" pitchFamily="34" charset="0"/>
                    <a:cs typeface="Arial" panose="020B0604020202020204" pitchFamily="34" charset="0"/>
                  </a:rPr>
                  <a:t>The presence of lambda hyperon and </a:t>
                </a:r>
                <a14:m>
                  <m:oMath xmlns:m="http://schemas.openxmlformats.org/officeDocument/2006/math">
                    <m:sSubSup>
                      <m:sSubSupPr>
                        <m:ctrlPr>
                          <a:rPr lang="ru-RU" sz="24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K</m:t>
                        </m:r>
                      </m:e>
                      <m:sub>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S</m:t>
                        </m:r>
                      </m:sub>
                      <m:sup>
                        <m:r>
                          <a:rPr lang="en-US" sz="2400">
                            <a:effectLst/>
                            <a:latin typeface="Cambria Math" panose="02040503050406030204" pitchFamily="18" charset="0"/>
                            <a:ea typeface="Calibri" panose="020F0502020204030204" pitchFamily="34" charset="0"/>
                            <a:cs typeface="Times New Roman" panose="02020603050405020304" pitchFamily="18" charset="0"/>
                          </a:rPr>
                          <m:t>0</m:t>
                        </m:r>
                      </m:sup>
                    </m:sSubSup>
                  </m:oMath>
                </a14:m>
                <a:r>
                  <a:rPr lang="ru-RU"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a:effectLst/>
                    <a:latin typeface="Arial" panose="020B0604020202020204" pitchFamily="34" charset="0"/>
                    <a:ea typeface="Calibri" panose="020F0502020204030204" pitchFamily="34" charset="0"/>
                    <a:cs typeface="Arial" panose="020B0604020202020204" pitchFamily="34" charset="0"/>
                  </a:rPr>
                  <a:t>were revealed in both cases.</a:t>
                </a:r>
                <a:endParaRPr lang="ru-RU" sz="2400" dirty="0">
                  <a:effectLst/>
                  <a:latin typeface="Arial" panose="020B0604020202020204" pitchFamily="34" charset="0"/>
                  <a:ea typeface="Calibri" panose="020F0502020204030204" pitchFamily="34" charset="0"/>
                  <a:cs typeface="Arial" panose="020B0604020202020204" pitchFamily="34" charset="0"/>
                </a:endParaRPr>
              </a:p>
              <a:p>
                <a:r>
                  <a:rPr lang="ru-RU" sz="2400" dirty="0">
                    <a:effectLst/>
                    <a:latin typeface="Arial" panose="020B0604020202020204" pitchFamily="34" charset="0"/>
                    <a:ea typeface="Calibri" panose="020F0502020204030204" pitchFamily="34" charset="0"/>
                    <a:cs typeface="Arial" panose="020B0604020202020204" pitchFamily="34" charset="0"/>
                  </a:rPr>
                  <a:t>Analysis </a:t>
                </a:r>
                <a:r>
                  <a:rPr lang="ru-RU" sz="2400" dirty="0" err="1">
                    <a:effectLst/>
                    <a:latin typeface="Arial" panose="020B0604020202020204" pitchFamily="34" charset="0"/>
                    <a:ea typeface="Calibri" panose="020F0502020204030204" pitchFamily="34" charset="0"/>
                    <a:cs typeface="Arial" panose="020B0604020202020204" pitchFamily="34" charset="0"/>
                  </a:rPr>
                  <a:t>of</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the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influence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of</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each</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source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of</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background</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increment</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was</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carried</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out</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individually</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on</a:t>
                </a:r>
                <a:r>
                  <a:rPr lang="ru-RU" sz="2400" dirty="0">
                    <a:effectLst/>
                    <a:latin typeface="Arial" panose="020B0604020202020204" pitchFamily="34" charset="0"/>
                    <a:ea typeface="Calibri" panose="020F0502020204030204" pitchFamily="34" charset="0"/>
                    <a:cs typeface="Arial" panose="020B0604020202020204" pitchFamily="34" charset="0"/>
                  </a:rPr>
                  <a:t> 100,000 </a:t>
                </a:r>
                <a:r>
                  <a:rPr lang="ru-RU" sz="2400" dirty="0" err="1">
                    <a:effectLst/>
                    <a:latin typeface="Arial" panose="020B0604020202020204" pitchFamily="34" charset="0"/>
                    <a:ea typeface="Calibri" panose="020F0502020204030204" pitchFamily="34" charset="0"/>
                    <a:cs typeface="Arial" panose="020B0604020202020204" pitchFamily="34" charset="0"/>
                  </a:rPr>
                  <a:t>events</a:t>
                </a:r>
                <a:r>
                  <a:rPr lang="ru-RU" sz="2400" dirty="0">
                    <a:effectLst/>
                    <a:latin typeface="Arial" panose="020B0604020202020204" pitchFamily="34" charset="0"/>
                    <a:ea typeface="Calibri" panose="020F0502020204030204" pitchFamily="34" charset="0"/>
                    <a:cs typeface="Arial" panose="020B0604020202020204" pitchFamily="34" charset="0"/>
                  </a:rPr>
                  <a:t>.</a:t>
                </a:r>
              </a:p>
              <a:p>
                <a:r>
                  <a:rPr lang="en-US" sz="2400" dirty="0">
                    <a:latin typeface="Arial" panose="020B0604020202020204" pitchFamily="34" charset="0"/>
                    <a:ea typeface="Calibri" panose="020F0502020204030204" pitchFamily="34" charset="0"/>
                    <a:cs typeface="Arial" panose="020B0604020202020204" pitchFamily="34" charset="0"/>
                  </a:rPr>
                  <a:t>Efficiency depending on rapidity and transverse momentum and on both was derived for lambda hyperons.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mc:Choice>
        <mc:Fallback xmlns="">
          <p:sp>
            <p:nvSpPr>
              <p:cNvPr id="3" name="Объект 2">
                <a:extLst>
                  <a:ext uri="{FF2B5EF4-FFF2-40B4-BE49-F238E27FC236}">
                    <a16:creationId xmlns:a16="http://schemas.microsoft.com/office/drawing/2014/main" id="{B4A2E504-CC0B-BEDE-5913-C8D18E2F69BD}"/>
                  </a:ext>
                </a:extLst>
              </p:cNvPr>
              <p:cNvSpPr>
                <a:spLocks noGrp="1" noRot="1" noChangeAspect="1" noMove="1" noResize="1" noEditPoints="1" noAdjustHandles="1" noChangeArrowheads="1" noChangeShapeType="1" noTextEdit="1"/>
              </p:cNvSpPr>
              <p:nvPr>
                <p:ph idx="1"/>
              </p:nvPr>
            </p:nvSpPr>
            <p:spPr>
              <a:xfrm>
                <a:off x="838200" y="1461640"/>
                <a:ext cx="10515600" cy="4351338"/>
              </a:xfrm>
              <a:blipFill>
                <a:blip r:embed="rId2"/>
                <a:stretch>
                  <a:fillRect l="-812" t="-1821"/>
                </a:stretch>
              </a:blipFill>
            </p:spPr>
            <p:txBody>
              <a:bodyPr/>
              <a:lstStyle/>
              <a:p>
                <a:r>
                  <a:rPr lang="ru-RU">
                    <a:noFill/>
                  </a:rPr>
                  <a:t> </a:t>
                </a:r>
              </a:p>
            </p:txBody>
          </p:sp>
        </mc:Fallback>
      </mc:AlternateContent>
    </p:spTree>
    <p:extLst>
      <p:ext uri="{BB962C8B-B14F-4D97-AF65-F5344CB8AC3E}">
        <p14:creationId xmlns:p14="http://schemas.microsoft.com/office/powerpoint/2010/main" val="3958772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9DEA20-139E-245D-4181-35C77F52C87D}"/>
              </a:ext>
            </a:extLst>
          </p:cNvPr>
          <p:cNvSpPr>
            <a:spLocks noGrp="1"/>
          </p:cNvSpPr>
          <p:nvPr>
            <p:ph type="title"/>
          </p:nvPr>
        </p:nvSpPr>
        <p:spPr/>
        <p:txBody>
          <a:bodyPr/>
          <a:lstStyle/>
          <a:p>
            <a:pPr algn="ctr"/>
            <a:r>
              <a:rPr lang="en-US" dirty="0">
                <a:solidFill>
                  <a:schemeClr val="accent1"/>
                </a:solidFill>
                <a:latin typeface="Arial" panose="020B0604020202020204" pitchFamily="34" charset="0"/>
                <a:cs typeface="Arial" panose="020B0604020202020204" pitchFamily="34" charset="0"/>
              </a:rPr>
              <a:t>Future work</a:t>
            </a:r>
            <a:endParaRPr lang="ru-RU" dirty="0">
              <a:solidFill>
                <a:schemeClr val="accent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6EA49513-C4C1-3516-CBAD-A40A617BDCE0}"/>
                  </a:ext>
                </a:extLst>
              </p:cNvPr>
              <p:cNvSpPr>
                <a:spLocks noGrp="1"/>
              </p:cNvSpPr>
              <p:nvPr>
                <p:ph idx="1"/>
              </p:nvPr>
            </p:nvSpPr>
            <p:spPr/>
            <p:txBody>
              <a:bodyPr/>
              <a:lstStyle/>
              <a:p>
                <a:r>
                  <a:rPr lang="en-US" sz="2400" dirty="0">
                    <a:latin typeface="Arial" panose="020B0604020202020204" pitchFamily="34" charset="0"/>
                    <a:cs typeface="Arial" panose="020B0604020202020204" pitchFamily="34" charset="0"/>
                  </a:rPr>
                  <a:t>Deriving 2D distributions and efficiency depending on rapidity and Pt for </a:t>
                </a:r>
                <a14:m>
                  <m:oMath xmlns:m="http://schemas.openxmlformats.org/officeDocument/2006/math">
                    <m:sSubSup>
                      <m:sSubSupPr>
                        <m:ctrlPr>
                          <a:rPr lang="en-US" sz="2400" i="1" dirty="0" smtClean="0">
                            <a:solidFill>
                              <a:schemeClr val="tx1"/>
                            </a:solidFill>
                            <a:latin typeface="Cambria Math" panose="02040503050406030204" pitchFamily="18" charset="0"/>
                          </a:rPr>
                        </m:ctrlPr>
                      </m:sSubSupPr>
                      <m:e>
                        <m:r>
                          <m:rPr>
                            <m:sty m:val="p"/>
                          </m:rPr>
                          <a:rPr lang="en-US" sz="2400" b="0" i="0" dirty="0" smtClean="0">
                            <a:solidFill>
                              <a:schemeClr val="tx1"/>
                            </a:solidFill>
                            <a:latin typeface="Cambria Math" panose="02040503050406030204" pitchFamily="18" charset="0"/>
                          </a:rPr>
                          <m:t>K</m:t>
                        </m:r>
                      </m:e>
                      <m:sub>
                        <m:r>
                          <m:rPr>
                            <m:sty m:val="p"/>
                          </m:rPr>
                          <a:rPr lang="en-US" sz="2400" b="0" i="0" dirty="0" smtClean="0">
                            <a:solidFill>
                              <a:schemeClr val="tx1"/>
                            </a:solidFill>
                            <a:latin typeface="Cambria Math" panose="02040503050406030204" pitchFamily="18" charset="0"/>
                          </a:rPr>
                          <m:t>S</m:t>
                        </m:r>
                      </m:sub>
                      <m:sup>
                        <m:r>
                          <a:rPr lang="en-US" sz="2400" b="0" i="0" dirty="0" smtClean="0">
                            <a:solidFill>
                              <a:schemeClr val="tx1"/>
                            </a:solidFill>
                            <a:latin typeface="Cambria Math" panose="02040503050406030204" pitchFamily="18" charset="0"/>
                          </a:rPr>
                          <m:t>0</m:t>
                        </m:r>
                      </m:sup>
                    </m:sSubSup>
                    <m:r>
                      <a:rPr lang="en-US" sz="2400" b="0" i="1" dirty="0" smtClean="0">
                        <a:solidFill>
                          <a:schemeClr val="tx1"/>
                        </a:solidFill>
                        <a:latin typeface="Cambria Math" panose="02040503050406030204" pitchFamily="18" charset="0"/>
                      </a:rPr>
                      <m:t> .</m:t>
                    </m:r>
                  </m:oMath>
                </a14:m>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Calculation of “purity”.</a:t>
                </a:r>
              </a:p>
              <a:p>
                <a:r>
                  <a:rPr lang="ru-RU" sz="2400" dirty="0">
                    <a:effectLst/>
                    <a:latin typeface="Arial" panose="020B0604020202020204" pitchFamily="34" charset="0"/>
                    <a:ea typeface="Calibri" panose="020F0502020204030204" pitchFamily="34" charset="0"/>
                    <a:cs typeface="Arial" panose="020B0604020202020204" pitchFamily="34" charset="0"/>
                  </a:rPr>
                  <a:t>Study </a:t>
                </a:r>
                <a:r>
                  <a:rPr lang="ru-RU" sz="2400" dirty="0" err="1">
                    <a:effectLst/>
                    <a:latin typeface="Arial" panose="020B0604020202020204" pitchFamily="34" charset="0"/>
                    <a:ea typeface="Calibri" panose="020F0502020204030204" pitchFamily="34" charset="0"/>
                    <a:cs typeface="Arial" panose="020B0604020202020204" pitchFamily="34" charset="0"/>
                  </a:rPr>
                  <a:t>of</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the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effects</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of</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rotating</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the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silicon</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stations</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by</a:t>
                </a:r>
                <a:r>
                  <a:rPr lang="ru-RU" sz="2400" dirty="0">
                    <a:effectLst/>
                    <a:latin typeface="Arial" panose="020B0604020202020204" pitchFamily="34" charset="0"/>
                    <a:ea typeface="Calibri" panose="020F0502020204030204" pitchFamily="34" charset="0"/>
                    <a:cs typeface="Arial" panose="020B0604020202020204" pitchFamily="34" charset="0"/>
                  </a:rPr>
                  <a:t> a </a:t>
                </a:r>
                <a:r>
                  <a:rPr lang="ru-RU" sz="2400" dirty="0" err="1">
                    <a:effectLst/>
                    <a:latin typeface="Arial" panose="020B0604020202020204" pitchFamily="34" charset="0"/>
                    <a:ea typeface="Calibri" panose="020F0502020204030204" pitchFamily="34" charset="0"/>
                    <a:cs typeface="Arial" panose="020B0604020202020204" pitchFamily="34" charset="0"/>
                  </a:rPr>
                  <a:t>certain</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angle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on</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the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recovery</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of</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strange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particles</a:t>
                </a:r>
                <a:r>
                  <a:rPr lang="ru-RU" sz="2400" dirty="0">
                    <a:effectLst/>
                    <a:latin typeface="Arial" panose="020B0604020202020204" pitchFamily="34" charset="0"/>
                    <a:ea typeface="Calibri" panose="020F050202020403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r>
                  <a:rPr lang="ru-RU" sz="2400" dirty="0" err="1">
                    <a:effectLst/>
                    <a:latin typeface="Arial" panose="020B0604020202020204" pitchFamily="34" charset="0"/>
                    <a:ea typeface="Calibri" panose="020F0502020204030204" pitchFamily="34" charset="0"/>
                    <a:cs typeface="Arial" panose="020B0604020202020204" pitchFamily="34" charset="0"/>
                  </a:rPr>
                  <a:t>Verification</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of</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the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algorithm</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on</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experimental</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data</a:t>
                </a:r>
                <a:r>
                  <a:rPr lang="ru-RU" sz="2400" dirty="0">
                    <a:effectLst/>
                    <a:latin typeface="Arial" panose="020B0604020202020204" pitchFamily="34" charset="0"/>
                    <a:ea typeface="Calibri" panose="020F0502020204030204" pitchFamily="34" charset="0"/>
                    <a:cs typeface="Arial" panose="020B0604020202020204" pitchFamily="34" charset="0"/>
                  </a:rPr>
                  <a:t>.</a:t>
                </a:r>
              </a:p>
              <a:p>
                <a:pPr marL="0" indent="0">
                  <a:buNone/>
                </a:pPr>
                <a:endParaRPr lang="ru-RU" dirty="0"/>
              </a:p>
            </p:txBody>
          </p:sp>
        </mc:Choice>
        <mc:Fallback xmlns="">
          <p:sp>
            <p:nvSpPr>
              <p:cNvPr id="3" name="Объект 2">
                <a:extLst>
                  <a:ext uri="{FF2B5EF4-FFF2-40B4-BE49-F238E27FC236}">
                    <a16:creationId xmlns:a16="http://schemas.microsoft.com/office/drawing/2014/main" id="{6EA49513-C4C1-3516-CBAD-A40A617BDCE0}"/>
                  </a:ext>
                </a:extLst>
              </p:cNvPr>
              <p:cNvSpPr>
                <a:spLocks noGrp="1" noRot="1" noChangeAspect="1" noMove="1" noResize="1" noEditPoints="1" noAdjustHandles="1" noChangeArrowheads="1" noChangeShapeType="1" noTextEdit="1"/>
              </p:cNvSpPr>
              <p:nvPr>
                <p:ph idx="1"/>
              </p:nvPr>
            </p:nvSpPr>
            <p:spPr>
              <a:blipFill>
                <a:blip r:embed="rId2"/>
                <a:stretch>
                  <a:fillRect l="-812" t="-1821" r="-348"/>
                </a:stretch>
              </a:blipFill>
            </p:spPr>
            <p:txBody>
              <a:bodyPr/>
              <a:lstStyle/>
              <a:p>
                <a:r>
                  <a:rPr lang="ru-RU">
                    <a:noFill/>
                  </a:rPr>
                  <a:t> </a:t>
                </a:r>
              </a:p>
            </p:txBody>
          </p:sp>
        </mc:Fallback>
      </mc:AlternateContent>
    </p:spTree>
    <p:extLst>
      <p:ext uri="{BB962C8B-B14F-4D97-AF65-F5344CB8AC3E}">
        <p14:creationId xmlns:p14="http://schemas.microsoft.com/office/powerpoint/2010/main" val="1007319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D640CE-7A0A-578B-2090-7FF8E72E4947}"/>
              </a:ext>
            </a:extLst>
          </p:cNvPr>
          <p:cNvSpPr txBox="1"/>
          <p:nvPr/>
        </p:nvSpPr>
        <p:spPr>
          <a:xfrm>
            <a:off x="3047260" y="3246553"/>
            <a:ext cx="6094520" cy="1323439"/>
          </a:xfrm>
          <a:prstGeom prst="rect">
            <a:avLst/>
          </a:prstGeom>
          <a:noFill/>
        </p:spPr>
        <p:txBody>
          <a:bodyPr wrap="square">
            <a:spAutoFit/>
          </a:bodyPr>
          <a:lstStyle/>
          <a:p>
            <a:pPr algn="ctr"/>
            <a:r>
              <a:rPr lang="en-US" sz="4000" b="0" i="0" dirty="0">
                <a:solidFill>
                  <a:srgbClr val="0070C0"/>
                </a:solidFill>
                <a:effectLst/>
                <a:latin typeface="Arial" panose="020B0604020202020204" pitchFamily="34" charset="0"/>
              </a:rPr>
              <a:t>Thank you for </a:t>
            </a:r>
            <a:r>
              <a:rPr lang="en-US" sz="4000" b="0" i="0">
                <a:solidFill>
                  <a:srgbClr val="0070C0"/>
                </a:solidFill>
                <a:effectLst/>
                <a:latin typeface="Arial" panose="020B0604020202020204" pitchFamily="34" charset="0"/>
              </a:rPr>
              <a:t>your attention</a:t>
            </a:r>
            <a:r>
              <a:rPr lang="ru-RU" sz="4000" b="0" i="0">
                <a:solidFill>
                  <a:srgbClr val="0070C0"/>
                </a:solidFill>
                <a:effectLst/>
                <a:latin typeface="Arial" panose="020B0604020202020204" pitchFamily="34" charset="0"/>
              </a:rPr>
              <a:t>!</a:t>
            </a:r>
            <a:endParaRPr lang="ru-RU" sz="4000" dirty="0"/>
          </a:p>
        </p:txBody>
      </p:sp>
    </p:spTree>
    <p:extLst>
      <p:ext uri="{BB962C8B-B14F-4D97-AF65-F5344CB8AC3E}">
        <p14:creationId xmlns:p14="http://schemas.microsoft.com/office/powerpoint/2010/main" val="1014197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C0E9C8-3E85-DB92-D773-664A96FF483F}"/>
              </a:ext>
            </a:extLst>
          </p:cNvPr>
          <p:cNvSpPr>
            <a:spLocks noGrp="1"/>
          </p:cNvSpPr>
          <p:nvPr>
            <p:ph type="title"/>
          </p:nvPr>
        </p:nvSpPr>
        <p:spPr/>
        <p:txBody>
          <a:bodyPr/>
          <a:lstStyle/>
          <a:p>
            <a:pPr algn="ctr"/>
            <a:r>
              <a:rPr lang="en-US" dirty="0">
                <a:solidFill>
                  <a:schemeClr val="accent1"/>
                </a:solidFill>
                <a:latin typeface="Arial" panose="020B0604020202020204" pitchFamily="34" charset="0"/>
                <a:cs typeface="Arial" panose="020B0604020202020204" pitchFamily="34" charset="0"/>
              </a:rPr>
              <a:t>Goal of the work</a:t>
            </a:r>
            <a:endParaRPr lang="ru-RU" dirty="0">
              <a:solidFill>
                <a:schemeClr val="accent1"/>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63C5ABDC-D1E1-BFB5-D92F-789E9B404EEF}"/>
              </a:ext>
            </a:extLst>
          </p:cNvPr>
          <p:cNvSpPr>
            <a:spLocks noGrp="1"/>
          </p:cNvSpPr>
          <p:nvPr>
            <p:ph idx="1"/>
          </p:nvPr>
        </p:nvSpPr>
        <p:spPr/>
        <p:txBody>
          <a:bodyPr>
            <a:normAutofit fontScale="92500" lnSpcReduction="10000"/>
          </a:bodyPr>
          <a:lstStyle/>
          <a:p>
            <a:pPr marL="0" indent="0" algn="ctr">
              <a:lnSpc>
                <a:spcPct val="107000"/>
              </a:lnSpc>
              <a:spcAft>
                <a:spcPts val="800"/>
              </a:spcAft>
              <a:buNone/>
            </a:pPr>
            <a:r>
              <a:rPr lang="ru-RU" dirty="0">
                <a:effectLst/>
                <a:latin typeface="Arial" panose="020B0604020202020204" pitchFamily="34" charset="0"/>
                <a:ea typeface="Calibri" panose="020F0502020204030204" pitchFamily="34" charset="0"/>
                <a:cs typeface="Arial" panose="020B0604020202020204" pitchFamily="34" charset="0"/>
              </a:rPr>
              <a:t>Search </a:t>
            </a:r>
            <a:r>
              <a:rPr lang="ru-RU" dirty="0" err="1">
                <a:effectLst/>
                <a:latin typeface="Arial" panose="020B0604020202020204" pitchFamily="34" charset="0"/>
                <a:ea typeface="Calibri" panose="020F0502020204030204" pitchFamily="34" charset="0"/>
                <a:cs typeface="Arial" panose="020B0604020202020204" pitchFamily="34" charset="0"/>
              </a:rPr>
              <a:t>for</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hyperons</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in</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the</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data</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of</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the</a:t>
            </a:r>
            <a:r>
              <a:rPr lang="ru-RU" dirty="0">
                <a:effectLst/>
                <a:latin typeface="Arial" panose="020B0604020202020204" pitchFamily="34" charset="0"/>
                <a:ea typeface="Calibri" panose="020F0502020204030204" pitchFamily="34" charset="0"/>
                <a:cs typeface="Arial" panose="020B0604020202020204" pitchFamily="34" charset="0"/>
              </a:rPr>
              <a:t> BM@N </a:t>
            </a:r>
            <a:r>
              <a:rPr lang="ru-RU" dirty="0" err="1">
                <a:effectLst/>
                <a:latin typeface="Arial" panose="020B0604020202020204" pitchFamily="34" charset="0"/>
                <a:ea typeface="Calibri" panose="020F0502020204030204" pitchFamily="34" charset="0"/>
                <a:cs typeface="Arial" panose="020B0604020202020204" pitchFamily="34" charset="0"/>
              </a:rPr>
              <a:t>experiment</a:t>
            </a:r>
            <a:r>
              <a:rPr lang="ru-RU" dirty="0">
                <a:effectLst/>
                <a:latin typeface="Arial" panose="020B0604020202020204" pitchFamily="34" charset="0"/>
                <a:ea typeface="Calibri" panose="020F0502020204030204" pitchFamily="34" charset="0"/>
                <a:cs typeface="Arial" panose="020B0604020202020204" pitchFamily="34"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sz="4000" dirty="0">
                <a:solidFill>
                  <a:srgbClr val="00B050"/>
                </a:solidFill>
                <a:latin typeface="Arial" panose="020B0604020202020204" pitchFamily="34" charset="0"/>
                <a:cs typeface="Arial" panose="020B0604020202020204" pitchFamily="34" charset="0"/>
              </a:rPr>
              <a:t>Tasks</a:t>
            </a:r>
          </a:p>
          <a:p>
            <a:pPr>
              <a:lnSpc>
                <a:spcPct val="107000"/>
              </a:lnSpc>
              <a:spcAft>
                <a:spcPts val="800"/>
              </a:spcAft>
            </a:pP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Modelling</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and</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reconstruction</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of</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data</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for</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analysis</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a:t>
            </a:r>
            <a:endParaRPr lang="ru-RU" dirty="0">
              <a:effectLst/>
              <a:latin typeface="Arial" panose="020B0604020202020204" pitchFamily="34" charset="0"/>
              <a:ea typeface="Calibri" panose="020F0502020204030204" pitchFamily="34" charset="0"/>
              <a:cs typeface="Arial" panose="020B0604020202020204" pitchFamily="34" charset="0"/>
            </a:endParaRPr>
          </a:p>
          <a:p>
            <a:r>
              <a:rPr lang="ru-RU" dirty="0">
                <a:effectLst/>
                <a:latin typeface="Arial" panose="020B0604020202020204" pitchFamily="34" charset="0"/>
                <a:ea typeface="Calibri" panose="020F0502020204030204" pitchFamily="34" charset="0"/>
                <a:cs typeface="Arial" panose="020B0604020202020204" pitchFamily="34" charset="0"/>
              </a:rPr>
              <a:t>Development </a:t>
            </a:r>
            <a:r>
              <a:rPr lang="ru-RU" dirty="0" err="1">
                <a:effectLst/>
                <a:latin typeface="Arial" panose="020B0604020202020204" pitchFamily="34" charset="0"/>
                <a:ea typeface="Calibri" panose="020F0502020204030204" pitchFamily="34" charset="0"/>
                <a:cs typeface="Arial" panose="020B0604020202020204" pitchFamily="34" charset="0"/>
              </a:rPr>
              <a:t>and</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implementation</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of</a:t>
            </a:r>
            <a:r>
              <a:rPr lang="ru-RU" dirty="0">
                <a:effectLst/>
                <a:latin typeface="Arial" panose="020B0604020202020204" pitchFamily="34" charset="0"/>
                <a:ea typeface="Calibri" panose="020F0502020204030204" pitchFamily="34" charset="0"/>
                <a:cs typeface="Arial" panose="020B0604020202020204" pitchFamily="34" charset="0"/>
              </a:rPr>
              <a:t> a </a:t>
            </a:r>
            <a:r>
              <a:rPr lang="ru-RU" dirty="0" err="1">
                <a:effectLst/>
                <a:latin typeface="Arial" panose="020B0604020202020204" pitchFamily="34" charset="0"/>
                <a:ea typeface="Calibri" panose="020F0502020204030204" pitchFamily="34" charset="0"/>
                <a:cs typeface="Arial" panose="020B0604020202020204" pitchFamily="34" charset="0"/>
              </a:rPr>
              <a:t>hyperon</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reconstruction</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algorithm</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in</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bmnroot</a:t>
            </a:r>
            <a:r>
              <a:rPr lang="ru-RU" dirty="0">
                <a:effectLst/>
                <a:latin typeface="Arial" panose="020B0604020202020204" pitchFamily="34" charset="0"/>
                <a:ea typeface="Calibri" panose="020F0502020204030204" pitchFamily="34" charset="0"/>
                <a:cs typeface="Arial" panose="020B0604020202020204" pitchFamily="34" charset="0"/>
              </a:rPr>
              <a:t>.</a:t>
            </a:r>
          </a:p>
          <a:p>
            <a:r>
              <a:rPr lang="ru-RU" dirty="0" err="1">
                <a:effectLst/>
                <a:latin typeface="Arial" panose="020B0604020202020204" pitchFamily="34" charset="0"/>
                <a:ea typeface="Calibri" panose="020F0502020204030204" pitchFamily="34" charset="0"/>
                <a:cs typeface="Arial" panose="020B0604020202020204" pitchFamily="34" charset="0"/>
              </a:rPr>
              <a:t>Determination</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of</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the</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sources</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of</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background</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increment</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in</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the</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mass</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distribution</a:t>
            </a:r>
            <a:r>
              <a:rPr lang="ru-RU" dirty="0">
                <a:effectLst/>
                <a:latin typeface="Arial" panose="020B0604020202020204" pitchFamily="34" charset="0"/>
                <a:ea typeface="Calibri" panose="020F0502020204030204" pitchFamily="34" charset="0"/>
                <a:cs typeface="Arial" panose="020B0604020202020204" pitchFamily="34" charset="0"/>
              </a:rPr>
              <a:t>.</a:t>
            </a:r>
          </a:p>
          <a:p>
            <a:r>
              <a:rPr lang="ru-RU" dirty="0" err="1">
                <a:effectLst/>
                <a:latin typeface="Arial" panose="020B0604020202020204" pitchFamily="34" charset="0"/>
                <a:ea typeface="Calibri" panose="020F0502020204030204" pitchFamily="34" charset="0"/>
                <a:cs typeface="Arial" panose="020B0604020202020204" pitchFamily="34" charset="0"/>
              </a:rPr>
              <a:t>Investigation</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of</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the</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influence</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of</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background</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sources</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on</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the</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quality</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of</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reconstruction</a:t>
            </a:r>
            <a:r>
              <a:rPr lang="ru-RU"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070760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E27790-8F05-B1E8-3B54-A23C861518F4}"/>
              </a:ext>
            </a:extLst>
          </p:cNvPr>
          <p:cNvSpPr>
            <a:spLocks noGrp="1"/>
          </p:cNvSpPr>
          <p:nvPr>
            <p:ph type="title"/>
          </p:nvPr>
        </p:nvSpPr>
        <p:spPr/>
        <p:txBody>
          <a:bodyPr/>
          <a:lstStyle/>
          <a:p>
            <a:pPr algn="ctr"/>
            <a:r>
              <a:rPr lang="en-US" dirty="0">
                <a:solidFill>
                  <a:srgbClr val="0070C0"/>
                </a:solidFill>
                <a:latin typeface="Arial" panose="020B0604020202020204" pitchFamily="34" charset="0"/>
              </a:rPr>
              <a:t>Data</a:t>
            </a:r>
            <a:endParaRPr lang="ru-RU" dirty="0"/>
          </a:p>
        </p:txBody>
      </p:sp>
      <p:sp>
        <p:nvSpPr>
          <p:cNvPr id="3" name="Объект 2">
            <a:extLst>
              <a:ext uri="{FF2B5EF4-FFF2-40B4-BE49-F238E27FC236}">
                <a16:creationId xmlns:a16="http://schemas.microsoft.com/office/drawing/2014/main" id="{B66617C6-74DC-2709-5553-8D68A0545E1F}"/>
              </a:ext>
            </a:extLst>
          </p:cNvPr>
          <p:cNvSpPr>
            <a:spLocks noGrp="1"/>
          </p:cNvSpPr>
          <p:nvPr>
            <p:ph idx="1"/>
          </p:nvPr>
        </p:nvSpPr>
        <p:spPr/>
        <p:txBody>
          <a:bodyPr/>
          <a:lstStyle/>
          <a:p>
            <a:r>
              <a:rPr lang="ru-RU" sz="2600" dirty="0">
                <a:effectLst/>
                <a:latin typeface="Arial" panose="020B0604020202020204" pitchFamily="34" charset="0"/>
                <a:ea typeface="Calibri" panose="020F0502020204030204" pitchFamily="34" charset="0"/>
                <a:cs typeface="Arial" panose="020B0604020202020204" pitchFamily="34" charset="0"/>
              </a:rPr>
              <a:t>Data </a:t>
            </a:r>
            <a:r>
              <a:rPr lang="ru-RU" sz="2600" dirty="0" err="1">
                <a:effectLst/>
                <a:latin typeface="Arial" panose="020B0604020202020204" pitchFamily="34" charset="0"/>
                <a:ea typeface="Calibri" panose="020F0502020204030204" pitchFamily="34" charset="0"/>
                <a:cs typeface="Arial" panose="020B0604020202020204" pitchFamily="34" charset="0"/>
              </a:rPr>
              <a:t>obtained</a:t>
            </a:r>
            <a:r>
              <a:rPr lang="ru-RU" sz="2600" dirty="0">
                <a:effectLst/>
                <a:latin typeface="Arial" panose="020B0604020202020204" pitchFamily="34" charset="0"/>
                <a:ea typeface="Calibri" panose="020F0502020204030204" pitchFamily="34" charset="0"/>
                <a:cs typeface="Arial" panose="020B0604020202020204" pitchFamily="34" charset="0"/>
              </a:rPr>
              <a:t> </a:t>
            </a:r>
            <a:r>
              <a:rPr lang="ru-RU" sz="2600" dirty="0" err="1">
                <a:effectLst/>
                <a:latin typeface="Arial" panose="020B0604020202020204" pitchFamily="34" charset="0"/>
                <a:ea typeface="Calibri" panose="020F0502020204030204" pitchFamily="34" charset="0"/>
                <a:cs typeface="Arial" panose="020B0604020202020204" pitchFamily="34" charset="0"/>
              </a:rPr>
              <a:t>from</a:t>
            </a:r>
            <a:r>
              <a:rPr lang="ru-RU" sz="2600" dirty="0">
                <a:effectLst/>
                <a:latin typeface="Arial" panose="020B0604020202020204" pitchFamily="34" charset="0"/>
                <a:ea typeface="Calibri" panose="020F0502020204030204" pitchFamily="34" charset="0"/>
                <a:cs typeface="Arial" panose="020B0604020202020204" pitchFamily="34" charset="0"/>
              </a:rPr>
              <a:t> </a:t>
            </a:r>
            <a:r>
              <a:rPr lang="ru-RU" sz="2600" dirty="0" err="1">
                <a:effectLst/>
                <a:latin typeface="Arial" panose="020B0604020202020204" pitchFamily="34" charset="0"/>
                <a:ea typeface="Calibri" panose="020F0502020204030204" pitchFamily="34" charset="0"/>
                <a:cs typeface="Arial" panose="020B0604020202020204" pitchFamily="34" charset="0"/>
              </a:rPr>
              <a:t>the</a:t>
            </a:r>
            <a:r>
              <a:rPr lang="ru-RU" sz="2600" dirty="0">
                <a:effectLst/>
                <a:latin typeface="Arial" panose="020B0604020202020204" pitchFamily="34" charset="0"/>
                <a:ea typeface="Calibri" panose="020F0502020204030204" pitchFamily="34" charset="0"/>
                <a:cs typeface="Arial" panose="020B0604020202020204" pitchFamily="34" charset="0"/>
              </a:rPr>
              <a:t> </a:t>
            </a:r>
            <a:r>
              <a:rPr lang="ru-RU" sz="2600" dirty="0" err="1">
                <a:effectLst/>
                <a:latin typeface="Arial" panose="020B0604020202020204" pitchFamily="34" charset="0"/>
                <a:ea typeface="Calibri" panose="020F0502020204030204" pitchFamily="34" charset="0"/>
                <a:cs typeface="Arial" panose="020B0604020202020204" pitchFamily="34" charset="0"/>
              </a:rPr>
              <a:t>Monte</a:t>
            </a:r>
            <a:r>
              <a:rPr lang="ru-RU" sz="2600" dirty="0">
                <a:effectLst/>
                <a:latin typeface="Arial" panose="020B0604020202020204" pitchFamily="34" charset="0"/>
                <a:ea typeface="Calibri" panose="020F0502020204030204" pitchFamily="34" charset="0"/>
                <a:cs typeface="Arial" panose="020B0604020202020204" pitchFamily="34" charset="0"/>
              </a:rPr>
              <a:t> Carlo </a:t>
            </a:r>
            <a:r>
              <a:rPr lang="ru-RU" sz="2600" dirty="0" err="1">
                <a:effectLst/>
                <a:latin typeface="Arial" panose="020B0604020202020204" pitchFamily="34" charset="0"/>
                <a:ea typeface="Calibri" panose="020F0502020204030204" pitchFamily="34" charset="0"/>
                <a:cs typeface="Arial" panose="020B0604020202020204" pitchFamily="34" charset="0"/>
              </a:rPr>
              <a:t>generator</a:t>
            </a:r>
            <a:r>
              <a:rPr lang="ru-RU" sz="2600" dirty="0">
                <a:effectLst/>
                <a:latin typeface="Arial" panose="020B0604020202020204" pitchFamily="34" charset="0"/>
                <a:ea typeface="Calibri" panose="020F0502020204030204" pitchFamily="34" charset="0"/>
                <a:cs typeface="Arial" panose="020B0604020202020204" pitchFamily="34" charset="0"/>
              </a:rPr>
              <a:t> DCMSMM </a:t>
            </a:r>
            <a:r>
              <a:rPr lang="ru-RU" sz="2600" dirty="0" err="1">
                <a:effectLst/>
                <a:latin typeface="Arial" panose="020B0604020202020204" pitchFamily="34" charset="0"/>
                <a:ea typeface="Calibri" panose="020F0502020204030204" pitchFamily="34" charset="0"/>
                <a:cs typeface="Arial" panose="020B0604020202020204" pitchFamily="34" charset="0"/>
              </a:rPr>
              <a:t>was</a:t>
            </a:r>
            <a:r>
              <a:rPr lang="ru-RU" sz="2600" dirty="0">
                <a:effectLst/>
                <a:latin typeface="Arial" panose="020B0604020202020204" pitchFamily="34" charset="0"/>
                <a:ea typeface="Calibri" panose="020F0502020204030204" pitchFamily="34" charset="0"/>
                <a:cs typeface="Arial" panose="020B0604020202020204" pitchFamily="34" charset="0"/>
              </a:rPr>
              <a:t> </a:t>
            </a:r>
            <a:r>
              <a:rPr lang="ru-RU" sz="2600" dirty="0" err="1">
                <a:effectLst/>
                <a:latin typeface="Arial" panose="020B0604020202020204" pitchFamily="34" charset="0"/>
                <a:ea typeface="Calibri" panose="020F0502020204030204" pitchFamily="34" charset="0"/>
                <a:cs typeface="Arial" panose="020B0604020202020204" pitchFamily="34" charset="0"/>
              </a:rPr>
              <a:t>used</a:t>
            </a:r>
            <a:r>
              <a:rPr lang="ru-RU" sz="2600" dirty="0">
                <a:effectLst/>
                <a:latin typeface="Arial" panose="020B0604020202020204" pitchFamily="34" charset="0"/>
                <a:ea typeface="Calibri" panose="020F0502020204030204" pitchFamily="34" charset="0"/>
                <a:cs typeface="Arial" panose="020B0604020202020204" pitchFamily="34" charset="0"/>
              </a:rPr>
              <a:t> </a:t>
            </a:r>
            <a:r>
              <a:rPr lang="ru-RU" sz="2600" dirty="0" err="1">
                <a:effectLst/>
                <a:latin typeface="Arial" panose="020B0604020202020204" pitchFamily="34" charset="0"/>
                <a:ea typeface="Calibri" panose="020F0502020204030204" pitchFamily="34" charset="0"/>
                <a:cs typeface="Arial" panose="020B0604020202020204" pitchFamily="34" charset="0"/>
              </a:rPr>
              <a:t>for</a:t>
            </a:r>
            <a:r>
              <a:rPr lang="ru-RU" sz="2600" dirty="0">
                <a:effectLst/>
                <a:latin typeface="Arial" panose="020B0604020202020204" pitchFamily="34" charset="0"/>
                <a:ea typeface="Calibri" panose="020F0502020204030204" pitchFamily="34" charset="0"/>
                <a:cs typeface="Arial" panose="020B0604020202020204" pitchFamily="34" charset="0"/>
              </a:rPr>
              <a:t> </a:t>
            </a:r>
            <a:r>
              <a:rPr lang="ru-RU" sz="2600" dirty="0" err="1">
                <a:effectLst/>
                <a:latin typeface="Arial" panose="020B0604020202020204" pitchFamily="34" charset="0"/>
                <a:ea typeface="Calibri" panose="020F0502020204030204" pitchFamily="34" charset="0"/>
                <a:cs typeface="Arial" panose="020B0604020202020204" pitchFamily="34" charset="0"/>
              </a:rPr>
              <a:t>the</a:t>
            </a:r>
            <a:r>
              <a:rPr lang="ru-RU" sz="2600" dirty="0">
                <a:effectLst/>
                <a:latin typeface="Arial" panose="020B0604020202020204" pitchFamily="34" charset="0"/>
                <a:ea typeface="Calibri" panose="020F0502020204030204" pitchFamily="34" charset="0"/>
                <a:cs typeface="Arial" panose="020B0604020202020204" pitchFamily="34" charset="0"/>
              </a:rPr>
              <a:t> </a:t>
            </a:r>
            <a:r>
              <a:rPr lang="ru-RU" sz="2600" dirty="0" err="1">
                <a:effectLst/>
                <a:latin typeface="Arial" panose="020B0604020202020204" pitchFamily="34" charset="0"/>
                <a:ea typeface="Calibri" panose="020F0502020204030204" pitchFamily="34" charset="0"/>
                <a:cs typeface="Arial" panose="020B0604020202020204" pitchFamily="34" charset="0"/>
              </a:rPr>
              <a:t>analysis</a:t>
            </a:r>
            <a:r>
              <a:rPr lang="ru-RU" sz="2600" dirty="0">
                <a:effectLst/>
                <a:latin typeface="Arial" panose="020B0604020202020204" pitchFamily="34" charset="0"/>
                <a:ea typeface="Calibri" panose="020F0502020204030204" pitchFamily="34" charset="0"/>
                <a:cs typeface="Arial" panose="020B0604020202020204" pitchFamily="34" charset="0"/>
              </a:rPr>
              <a:t>. 100,000 </a:t>
            </a:r>
            <a:r>
              <a:rPr lang="ru-RU" sz="2600" dirty="0" err="1">
                <a:effectLst/>
                <a:latin typeface="Arial" panose="020B0604020202020204" pitchFamily="34" charset="0"/>
                <a:ea typeface="Calibri" panose="020F0502020204030204" pitchFamily="34" charset="0"/>
                <a:cs typeface="Arial" panose="020B0604020202020204" pitchFamily="34" charset="0"/>
              </a:rPr>
              <a:t>events</a:t>
            </a:r>
            <a:r>
              <a:rPr lang="ru-RU" sz="2600" dirty="0">
                <a:effectLst/>
                <a:latin typeface="Arial" panose="020B0604020202020204" pitchFamily="34" charset="0"/>
                <a:ea typeface="Calibri" panose="020F0502020204030204" pitchFamily="34" charset="0"/>
                <a:cs typeface="Arial" panose="020B0604020202020204" pitchFamily="34" charset="0"/>
              </a:rPr>
              <a:t> </a:t>
            </a:r>
            <a:r>
              <a:rPr lang="ru-RU" sz="2600" dirty="0" err="1">
                <a:effectLst/>
                <a:latin typeface="Arial" panose="020B0604020202020204" pitchFamily="34" charset="0"/>
                <a:ea typeface="Calibri" panose="020F0502020204030204" pitchFamily="34" charset="0"/>
                <a:cs typeface="Arial" panose="020B0604020202020204" pitchFamily="34" charset="0"/>
              </a:rPr>
              <a:t>were</a:t>
            </a:r>
            <a:r>
              <a:rPr lang="ru-RU" sz="2600" dirty="0">
                <a:effectLst/>
                <a:latin typeface="Arial" panose="020B0604020202020204" pitchFamily="34" charset="0"/>
                <a:ea typeface="Calibri" panose="020F0502020204030204" pitchFamily="34" charset="0"/>
                <a:cs typeface="Arial" panose="020B0604020202020204" pitchFamily="34" charset="0"/>
              </a:rPr>
              <a:t> </a:t>
            </a:r>
            <a:r>
              <a:rPr lang="ru-RU" sz="2600" dirty="0" err="1">
                <a:effectLst/>
                <a:latin typeface="Arial" panose="020B0604020202020204" pitchFamily="34" charset="0"/>
                <a:ea typeface="Calibri" panose="020F0502020204030204" pitchFamily="34" charset="0"/>
                <a:cs typeface="Arial" panose="020B0604020202020204" pitchFamily="34" charset="0"/>
              </a:rPr>
              <a:t>simulated</a:t>
            </a:r>
            <a:r>
              <a:rPr lang="ru-RU" sz="2600" dirty="0">
                <a:effectLst/>
                <a:latin typeface="Arial" panose="020B0604020202020204" pitchFamily="34" charset="0"/>
                <a:ea typeface="Calibri" panose="020F0502020204030204" pitchFamily="34" charset="0"/>
                <a:cs typeface="Arial" panose="020B0604020202020204" pitchFamily="34" charset="0"/>
              </a:rPr>
              <a:t> </a:t>
            </a:r>
            <a:r>
              <a:rPr lang="en-US" sz="2600" dirty="0">
                <a:latin typeface="Arial" panose="020B0604020202020204" pitchFamily="34" charset="0"/>
                <a:ea typeface="Calibri" panose="020F0502020204030204" pitchFamily="34" charset="0"/>
                <a:cs typeface="Arial" panose="020B0604020202020204" pitchFamily="34" charset="0"/>
              </a:rPr>
              <a:t>and reconstructed </a:t>
            </a:r>
            <a:r>
              <a:rPr lang="ru-RU" sz="2600" dirty="0" err="1">
                <a:effectLst/>
                <a:latin typeface="Arial" panose="020B0604020202020204" pitchFamily="34" charset="0"/>
                <a:ea typeface="Calibri" panose="020F0502020204030204" pitchFamily="34" charset="0"/>
                <a:cs typeface="Arial" panose="020B0604020202020204" pitchFamily="34" charset="0"/>
              </a:rPr>
              <a:t>by</a:t>
            </a:r>
            <a:r>
              <a:rPr lang="ru-RU" sz="2600" dirty="0">
                <a:effectLst/>
                <a:latin typeface="Arial" panose="020B0604020202020204" pitchFamily="34" charset="0"/>
                <a:ea typeface="Calibri" panose="020F0502020204030204" pitchFamily="34" charset="0"/>
                <a:cs typeface="Arial" panose="020B0604020202020204" pitchFamily="34" charset="0"/>
              </a:rPr>
              <a:t> </a:t>
            </a:r>
            <a:r>
              <a:rPr lang="ru-RU" sz="2600" dirty="0" err="1">
                <a:effectLst/>
                <a:latin typeface="Arial" panose="020B0604020202020204" pitchFamily="34" charset="0"/>
                <a:ea typeface="Calibri" panose="020F0502020204030204" pitchFamily="34" charset="0"/>
                <a:cs typeface="Arial" panose="020B0604020202020204" pitchFamily="34" charset="0"/>
              </a:rPr>
              <a:t>employing</a:t>
            </a:r>
            <a:r>
              <a:rPr lang="ru-RU" sz="2600" dirty="0">
                <a:effectLst/>
                <a:latin typeface="Arial" panose="020B0604020202020204" pitchFamily="34" charset="0"/>
                <a:ea typeface="Calibri" panose="020F0502020204030204" pitchFamily="34" charset="0"/>
                <a:cs typeface="Arial" panose="020B0604020202020204" pitchFamily="34" charset="0"/>
              </a:rPr>
              <a:t> VF.</a:t>
            </a:r>
          </a:p>
          <a:p>
            <a:pPr marL="0" indent="0">
              <a:buNone/>
            </a:pPr>
            <a:endParaRPr lang="ru-RU" dirty="0"/>
          </a:p>
        </p:txBody>
      </p:sp>
    </p:spTree>
    <p:extLst>
      <p:ext uri="{BB962C8B-B14F-4D97-AF65-F5344CB8AC3E}">
        <p14:creationId xmlns:p14="http://schemas.microsoft.com/office/powerpoint/2010/main" val="1681995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5DEFD1-8212-E653-AACF-E7CA42FD2411}"/>
              </a:ext>
            </a:extLst>
          </p:cNvPr>
          <p:cNvSpPr>
            <a:spLocks noGrp="1"/>
          </p:cNvSpPr>
          <p:nvPr>
            <p:ph type="title"/>
          </p:nvPr>
        </p:nvSpPr>
        <p:spPr/>
        <p:txBody>
          <a:bodyPr/>
          <a:lstStyle/>
          <a:p>
            <a:pPr algn="ctr"/>
            <a:r>
              <a:rPr lang="en-US" b="0" i="0" dirty="0">
                <a:solidFill>
                  <a:srgbClr val="0070C0"/>
                </a:solidFill>
                <a:effectLst/>
                <a:latin typeface="Arial" panose="020B0604020202020204" pitchFamily="34" charset="0"/>
              </a:rPr>
              <a:t>Data processing</a:t>
            </a:r>
            <a:endParaRPr lang="ru-RU" dirty="0"/>
          </a:p>
        </p:txBody>
      </p:sp>
      <p:sp>
        <p:nvSpPr>
          <p:cNvPr id="3" name="Объект 2">
            <a:extLst>
              <a:ext uri="{FF2B5EF4-FFF2-40B4-BE49-F238E27FC236}">
                <a16:creationId xmlns:a16="http://schemas.microsoft.com/office/drawing/2014/main" id="{3FBD9DE0-65B2-1D19-C3EC-2371DFBB1EA8}"/>
              </a:ext>
            </a:extLst>
          </p:cNvPr>
          <p:cNvSpPr>
            <a:spLocks noGrp="1"/>
          </p:cNvSpPr>
          <p:nvPr>
            <p:ph idx="1"/>
          </p:nvPr>
        </p:nvSpPr>
        <p:spPr>
          <a:xfrm>
            <a:off x="838200" y="1253331"/>
            <a:ext cx="10515600" cy="4351338"/>
          </a:xfrm>
        </p:spPr>
        <p:txBody>
          <a:bodyPr/>
          <a:lstStyle/>
          <a:p>
            <a:r>
              <a:rPr lang="en-US" sz="2400" dirty="0">
                <a:effectLst/>
                <a:latin typeface="Arial" panose="020B0604020202020204" pitchFamily="34" charset="0"/>
                <a:ea typeface="Calibri" panose="020F0502020204030204" pitchFamily="34" charset="0"/>
                <a:cs typeface="Arial" panose="020B0604020202020204" pitchFamily="34" charset="0"/>
              </a:rPr>
              <a:t>Algorithms </a:t>
            </a:r>
            <a:r>
              <a:rPr lang="ru-RU" sz="2400" dirty="0" err="1">
                <a:effectLst/>
                <a:latin typeface="Arial" panose="020B0604020202020204" pitchFamily="34" charset="0"/>
                <a:ea typeface="Calibri" panose="020F0502020204030204" pitchFamily="34" charset="0"/>
                <a:cs typeface="Arial" panose="020B0604020202020204" pitchFamily="34" charset="0"/>
              </a:rPr>
              <a:t>were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developed</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and</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implemented</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to</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enable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the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search</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for</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the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trajectories</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of</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lambda</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hyperons</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along</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the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decay</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channel</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into</a:t>
            </a:r>
            <a:r>
              <a:rPr lang="ru-RU" sz="2400" dirty="0">
                <a:effectLst/>
                <a:latin typeface="Arial" panose="020B0604020202020204" pitchFamily="34" charset="0"/>
                <a:ea typeface="Calibri" panose="020F0502020204030204" pitchFamily="34" charset="0"/>
                <a:cs typeface="Arial" panose="020B0604020202020204" pitchFamily="34" charset="0"/>
              </a:rPr>
              <a:t> a </a:t>
            </a:r>
            <a:r>
              <a:rPr lang="ru-RU" sz="2400" dirty="0" err="1">
                <a:effectLst/>
                <a:latin typeface="Arial" panose="020B0604020202020204" pitchFamily="34" charset="0"/>
                <a:ea typeface="Calibri" panose="020F0502020204030204" pitchFamily="34" charset="0"/>
                <a:cs typeface="Arial" panose="020B0604020202020204" pitchFamily="34" charset="0"/>
              </a:rPr>
              <a:t>proton</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and</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negative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pi-meson</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and</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short-lived</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neutral</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kaons</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along</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the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decay</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channel</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into</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positive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and</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negative</a:t>
            </a:r>
            <a:r>
              <a:rPr lang="ru-RU" sz="2400" dirty="0">
                <a:effectLst/>
                <a:latin typeface="Arial" panose="020B0604020202020204" pitchFamily="34" charset="0"/>
                <a:ea typeface="Calibri" panose="020F0502020204030204" pitchFamily="34" charset="0"/>
                <a:cs typeface="Arial" panose="020B0604020202020204" pitchFamily="34" charset="0"/>
              </a:rPr>
              <a:t> </a:t>
            </a:r>
            <a:r>
              <a:rPr lang="ru-RU" sz="2400" dirty="0" err="1">
                <a:effectLst/>
                <a:latin typeface="Arial" panose="020B0604020202020204" pitchFamily="34" charset="0"/>
                <a:ea typeface="Calibri" panose="020F0502020204030204" pitchFamily="34" charset="0"/>
                <a:cs typeface="Arial" panose="020B0604020202020204" pitchFamily="34" charset="0"/>
              </a:rPr>
              <a:t>pi-mesons</a:t>
            </a:r>
            <a:r>
              <a:rPr lang="ru-RU" sz="2600" dirty="0">
                <a:effectLst/>
                <a:latin typeface="Arial" panose="020B0604020202020204" pitchFamily="34" charset="0"/>
                <a:ea typeface="Calibri" panose="020F0502020204030204" pitchFamily="34" charset="0"/>
                <a:cs typeface="Arial" panose="020B0604020202020204" pitchFamily="34" charset="0"/>
              </a:rPr>
              <a:t>:</a:t>
            </a:r>
          </a:p>
          <a:p>
            <a:pPr lvl="1">
              <a:lnSpc>
                <a:spcPct val="100000"/>
              </a:lnSpc>
              <a:spcAft>
                <a:spcPts val="800"/>
              </a:spcAft>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S</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orting of pairs of particles with different signs.</a:t>
            </a:r>
            <a:endParaRPr lang="en-US"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1">
              <a:lnSpc>
                <a:spcPct val="10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Calculating the invariant mass.</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lvl="1">
              <a:lnSpc>
                <a:spcPct val="10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I</a:t>
            </a:r>
            <a:r>
              <a:rPr lang="ru-RU" sz="2000" dirty="0" err="1">
                <a:effectLst/>
                <a:latin typeface="Arial" panose="020B0604020202020204" pitchFamily="34" charset="0"/>
                <a:ea typeface="Calibri" panose="020F0502020204030204" pitchFamily="34" charset="0"/>
                <a:cs typeface="Arial" panose="020B0604020202020204" pitchFamily="34" charset="0"/>
              </a:rPr>
              <a:t>mposing</a:t>
            </a:r>
            <a:r>
              <a:rPr lang="ru-RU" sz="2000" dirty="0">
                <a:effectLst/>
                <a:latin typeface="Arial" panose="020B0604020202020204" pitchFamily="34" charset="0"/>
                <a:ea typeface="Calibri" panose="020F0502020204030204" pitchFamily="34" charset="0"/>
                <a:cs typeface="Arial" panose="020B0604020202020204" pitchFamily="34" charset="0"/>
              </a:rPr>
              <a:t> a </a:t>
            </a:r>
            <a:r>
              <a:rPr lang="ru-RU" sz="2000" dirty="0" err="1">
                <a:effectLst/>
                <a:latin typeface="Arial" panose="020B0604020202020204" pitchFamily="34" charset="0"/>
                <a:ea typeface="Calibri" panose="020F0502020204030204" pitchFamily="34" charset="0"/>
                <a:cs typeface="Arial" panose="020B0604020202020204" pitchFamily="34" charset="0"/>
              </a:rPr>
              <a:t>number</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of</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geometric</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restrictions</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on</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the</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parameters</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of</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each</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pair</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ru-RU" sz="2000" dirty="0">
              <a:effectLst/>
              <a:latin typeface="Arial" panose="020B0604020202020204" pitchFamily="34" charset="0"/>
              <a:ea typeface="Calibri" panose="020F0502020204030204" pitchFamily="34" charset="0"/>
              <a:cs typeface="Arial" panose="020B0604020202020204" pitchFamily="34" charset="0"/>
            </a:endParaRPr>
          </a:p>
          <a:p>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4" name="Рисунок 3">
            <a:extLst>
              <a:ext uri="{FF2B5EF4-FFF2-40B4-BE49-F238E27FC236}">
                <a16:creationId xmlns:a16="http://schemas.microsoft.com/office/drawing/2014/main" id="{D779CD02-0540-3ABA-A488-1541A3F2A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774" y="3963238"/>
            <a:ext cx="3618452" cy="2894762"/>
          </a:xfrm>
          <a:prstGeom prst="rect">
            <a:avLst/>
          </a:prstGeom>
        </p:spPr>
      </p:pic>
    </p:spTree>
    <p:extLst>
      <p:ext uri="{BB962C8B-B14F-4D97-AF65-F5344CB8AC3E}">
        <p14:creationId xmlns:p14="http://schemas.microsoft.com/office/powerpoint/2010/main" val="1254499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D6A252-5227-05AE-684E-678EFBDB84F3}"/>
              </a:ext>
            </a:extLst>
          </p:cNvPr>
          <p:cNvSpPr>
            <a:spLocks noGrp="1"/>
          </p:cNvSpPr>
          <p:nvPr>
            <p:ph type="title"/>
          </p:nvPr>
        </p:nvSpPr>
        <p:spPr/>
        <p:txBody>
          <a:bodyPr/>
          <a:lstStyle/>
          <a:p>
            <a:pPr algn="ctr"/>
            <a:r>
              <a:rPr lang="en-US" b="0" i="0" dirty="0">
                <a:solidFill>
                  <a:schemeClr val="accent1"/>
                </a:solidFill>
                <a:effectLst/>
                <a:latin typeface="Arial" panose="020B0604020202020204" pitchFamily="34" charset="0"/>
                <a:cs typeface="Arial" panose="020B0604020202020204" pitchFamily="34" charset="0"/>
              </a:rPr>
              <a:t>Sources of background increment</a:t>
            </a:r>
            <a:endParaRPr lang="ru-RU" dirty="0"/>
          </a:p>
        </p:txBody>
      </p:sp>
      <p:sp>
        <p:nvSpPr>
          <p:cNvPr id="3" name="Объект 2">
            <a:extLst>
              <a:ext uri="{FF2B5EF4-FFF2-40B4-BE49-F238E27FC236}">
                <a16:creationId xmlns:a16="http://schemas.microsoft.com/office/drawing/2014/main" id="{406998C8-AD2A-54D4-790D-25C7378EDEF0}"/>
              </a:ext>
            </a:extLst>
          </p:cNvPr>
          <p:cNvSpPr>
            <a:spLocks noGrp="1"/>
          </p:cNvSpPr>
          <p:nvPr>
            <p:ph idx="1"/>
          </p:nvPr>
        </p:nvSpPr>
        <p:spPr>
          <a:xfrm>
            <a:off x="838200" y="1514906"/>
            <a:ext cx="10515600" cy="4351338"/>
          </a:xfrm>
        </p:spPr>
        <p:txBody>
          <a:bodyPr>
            <a:normAutofit fontScale="85000" lnSpcReduction="20000"/>
          </a:bodyPr>
          <a:lstStyle/>
          <a:p>
            <a:pPr algn="l"/>
            <a:r>
              <a:rPr lang="en-US" b="0" i="0" dirty="0">
                <a:solidFill>
                  <a:schemeClr val="accent6"/>
                </a:solidFill>
                <a:effectLst/>
                <a:latin typeface="Arial" panose="020B0604020202020204" pitchFamily="34" charset="0"/>
                <a:cs typeface="Arial" panose="020B0604020202020204" pitchFamily="34" charset="0"/>
              </a:rPr>
              <a:t>Blurring of the beam</a:t>
            </a:r>
            <a:endParaRPr lang="en-US" dirty="0">
              <a:solidFill>
                <a:schemeClr val="accent6"/>
              </a:solidFill>
              <a:latin typeface="Arial" panose="020B0604020202020204" pitchFamily="34" charset="0"/>
              <a:cs typeface="Arial" panose="020B0604020202020204" pitchFamily="34" charset="0"/>
            </a:endParaRPr>
          </a:p>
          <a:p>
            <a:pPr lvl="1"/>
            <a:r>
              <a:rPr lang="ru-RU" dirty="0">
                <a:effectLst/>
                <a:latin typeface="Arial" panose="020B0604020202020204" pitchFamily="34" charset="0"/>
                <a:ea typeface="Calibri" panose="020F0502020204030204" pitchFamily="34" charset="0"/>
                <a:cs typeface="Arial" panose="020B0604020202020204" pitchFamily="34" charset="0"/>
              </a:rPr>
              <a:t>In </a:t>
            </a:r>
            <a:r>
              <a:rPr lang="ru-RU" dirty="0" err="1">
                <a:effectLst/>
                <a:latin typeface="Arial" panose="020B0604020202020204" pitchFamily="34" charset="0"/>
                <a:ea typeface="Calibri" panose="020F0502020204030204" pitchFamily="34" charset="0"/>
                <a:cs typeface="Arial" panose="020B0604020202020204" pitchFamily="34" charset="0"/>
              </a:rPr>
              <a:t>the</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least</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realistic</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case</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the</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beam</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is</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assumed</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to</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be</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point</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like</a:t>
            </a:r>
            <a:r>
              <a:rPr lang="ru-RU" dirty="0">
                <a:effectLst/>
                <a:latin typeface="Arial" panose="020B0604020202020204" pitchFamily="34" charset="0"/>
                <a:ea typeface="Calibri" panose="020F0502020204030204" pitchFamily="34" charset="0"/>
                <a:cs typeface="Arial" panose="020B0604020202020204" pitchFamily="34" charset="0"/>
              </a:rPr>
              <a:t>. In </a:t>
            </a:r>
            <a:r>
              <a:rPr lang="ru-RU" dirty="0" err="1">
                <a:effectLst/>
                <a:latin typeface="Arial" panose="020B0604020202020204" pitchFamily="34" charset="0"/>
                <a:ea typeface="Calibri" panose="020F0502020204030204" pitchFamily="34" charset="0"/>
                <a:cs typeface="Arial" panose="020B0604020202020204" pitchFamily="34" charset="0"/>
              </a:rPr>
              <a:t>reality</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there</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is</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beam</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blurring</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in</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the</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transverse</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plane</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as</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well</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as</a:t>
            </a:r>
            <a:r>
              <a:rPr lang="ru-RU" dirty="0">
                <a:effectLst/>
                <a:latin typeface="Arial" panose="020B0604020202020204" pitchFamily="34" charset="0"/>
                <a:ea typeface="Calibri" panose="020F0502020204030204" pitchFamily="34" charset="0"/>
                <a:cs typeface="Arial" panose="020B0604020202020204" pitchFamily="34" charset="0"/>
              </a:rPr>
              <a:t> a </a:t>
            </a:r>
            <a:r>
              <a:rPr lang="ru-RU" dirty="0" err="1">
                <a:effectLst/>
                <a:latin typeface="Arial" panose="020B0604020202020204" pitchFamily="34" charset="0"/>
                <a:ea typeface="Calibri" panose="020F0502020204030204" pitchFamily="34" charset="0"/>
                <a:cs typeface="Arial" panose="020B0604020202020204" pitchFamily="34" charset="0"/>
              </a:rPr>
              <a:t>small</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spread</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in</a:t>
            </a:r>
            <a:r>
              <a:rPr lang="ru-RU" dirty="0">
                <a:effectLst/>
                <a:latin typeface="Arial" panose="020B0604020202020204" pitchFamily="34" charset="0"/>
                <a:ea typeface="Calibri" panose="020F0502020204030204" pitchFamily="34" charset="0"/>
                <a:cs typeface="Arial" panose="020B0604020202020204" pitchFamily="34" charset="0"/>
              </a:rPr>
              <a:t> </a:t>
            </a:r>
            <a:r>
              <a:rPr lang="ru-RU" dirty="0" err="1">
                <a:effectLst/>
                <a:latin typeface="Arial" panose="020B0604020202020204" pitchFamily="34" charset="0"/>
                <a:ea typeface="Calibri" panose="020F0502020204030204" pitchFamily="34" charset="0"/>
                <a:cs typeface="Arial" panose="020B0604020202020204" pitchFamily="34" charset="0"/>
              </a:rPr>
              <a:t>angle</a:t>
            </a:r>
            <a:r>
              <a:rPr lang="ru-RU" dirty="0">
                <a:effectLst/>
                <a:latin typeface="Arial" panose="020B0604020202020204" pitchFamily="34" charset="0"/>
                <a:ea typeface="Calibri" panose="020F0502020204030204" pitchFamily="34" charset="0"/>
                <a:cs typeface="Arial" panose="020B0604020202020204" pitchFamily="34" charset="0"/>
              </a:rPr>
              <a:t>.</a:t>
            </a:r>
          </a:p>
          <a:p>
            <a:pPr marL="457200" lvl="1" indent="0">
              <a:buNone/>
            </a:pPr>
            <a:endParaRPr lang="ru-RU" b="0" i="0" dirty="0">
              <a:solidFill>
                <a:srgbClr val="000000"/>
              </a:solidFill>
              <a:effectLst/>
              <a:latin typeface="Arial" panose="020B0604020202020204" pitchFamily="34" charset="0"/>
            </a:endParaRPr>
          </a:p>
          <a:p>
            <a:r>
              <a:rPr lang="ru-RU" dirty="0" err="1">
                <a:solidFill>
                  <a:schemeClr val="accent6"/>
                </a:solidFill>
                <a:latin typeface="Arial" panose="020B0604020202020204" pitchFamily="34" charset="0"/>
                <a:cs typeface="Arial" panose="020B0604020202020204" pitchFamily="34" charset="0"/>
              </a:rPr>
              <a:t>SiMD</a:t>
            </a:r>
            <a:r>
              <a:rPr lang="ru-RU" dirty="0">
                <a:solidFill>
                  <a:schemeClr val="accent6"/>
                </a:solidFill>
                <a:latin typeface="Arial" panose="020B0604020202020204" pitchFamily="34" charset="0"/>
                <a:cs typeface="Arial" panose="020B0604020202020204" pitchFamily="34" charset="0"/>
              </a:rPr>
              <a:t>, BD</a:t>
            </a:r>
            <a:endParaRPr lang="en-US" dirty="0">
              <a:solidFill>
                <a:schemeClr val="accent6"/>
              </a:solidFill>
              <a:latin typeface="Arial" panose="020B0604020202020204" pitchFamily="34" charset="0"/>
              <a:cs typeface="Arial" panose="020B0604020202020204" pitchFamily="34" charset="0"/>
            </a:endParaRPr>
          </a:p>
          <a:p>
            <a:pPr lvl="1">
              <a:lnSpc>
                <a:spcPct val="107000"/>
              </a:lnSpc>
              <a:spcAft>
                <a:spcPts val="80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production of secondary particles and, as a consequence, an increase in the background in the mass distribution of lambda hyperons, can be affected by the presence of the substance of trigger detectors located after the target and before the track detectors.</a:t>
            </a:r>
            <a:endParaRPr lang="ru-RU" dirty="0">
              <a:effectLst/>
              <a:latin typeface="Arial" panose="020B0604020202020204" pitchFamily="34" charset="0"/>
              <a:ea typeface="Calibri" panose="020F0502020204030204" pitchFamily="34" charset="0"/>
              <a:cs typeface="Arial" panose="020B0604020202020204" pitchFamily="34" charset="0"/>
            </a:endParaRPr>
          </a:p>
          <a:p>
            <a:endParaRPr lang="en-US" dirty="0">
              <a:solidFill>
                <a:schemeClr val="accent6"/>
              </a:solidFill>
              <a:latin typeface="Arial" panose="020B0604020202020204" pitchFamily="34" charset="0"/>
              <a:cs typeface="Arial" panose="020B0604020202020204" pitchFamily="34" charset="0"/>
            </a:endParaRPr>
          </a:p>
          <a:p>
            <a:r>
              <a:rPr lang="en-US" dirty="0">
                <a:solidFill>
                  <a:schemeClr val="accent6"/>
                </a:solidFill>
                <a:latin typeface="Arial" panose="020B0604020202020204" pitchFamily="34" charset="0"/>
                <a:cs typeface="Arial" panose="020B0604020202020204" pitchFamily="34" charset="0"/>
              </a:rPr>
              <a:t>Target</a:t>
            </a:r>
            <a:endParaRPr lang="en-US" sz="3000" dirty="0">
              <a:solidFill>
                <a:schemeClr val="accent6"/>
              </a:solidFill>
            </a:endParaRPr>
          </a:p>
          <a:p>
            <a:pPr lvl="1">
              <a:lnSpc>
                <a:spcPct val="107000"/>
              </a:lnSpc>
              <a:spcAft>
                <a:spcPts val="800"/>
              </a:spcAft>
            </a:pP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Since</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the</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target</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is</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an</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extended</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object</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in</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addition</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to</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the</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primary</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interaction</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of</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the</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beam</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with</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the</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target</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there</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will</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be</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interactions</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of</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secondary</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particles</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with</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the</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target</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nuclei</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This</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might</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also</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be</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source</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of</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the</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background</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increment</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in</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the</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mass</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 </a:t>
            </a:r>
            <a:r>
              <a:rPr lang="ru-RU" dirty="0" err="1">
                <a:solidFill>
                  <a:srgbClr val="202124"/>
                </a:solidFill>
                <a:effectLst/>
                <a:latin typeface="Arial" panose="020B0604020202020204" pitchFamily="34" charset="0"/>
                <a:ea typeface="Calibri" panose="020F0502020204030204" pitchFamily="34" charset="0"/>
                <a:cs typeface="Arial" panose="020B0604020202020204" pitchFamily="34" charset="0"/>
              </a:rPr>
              <a:t>spectra</a:t>
            </a:r>
            <a:r>
              <a:rPr lang="ru-RU" dirty="0">
                <a:solidFill>
                  <a:srgbClr val="202124"/>
                </a:solidFill>
                <a:effectLst/>
                <a:latin typeface="Arial" panose="020B0604020202020204" pitchFamily="34" charset="0"/>
                <a:ea typeface="Calibri" panose="020F0502020204030204" pitchFamily="34" charset="0"/>
                <a:cs typeface="Arial" panose="020B0604020202020204" pitchFamily="34" charset="0"/>
              </a:rPr>
              <a:t>.</a:t>
            </a:r>
            <a:endParaRPr lang="ru-RU"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38109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a:extLst>
              <a:ext uri="{FF2B5EF4-FFF2-40B4-BE49-F238E27FC236}">
                <a16:creationId xmlns:a16="http://schemas.microsoft.com/office/drawing/2014/main" id="{3033D5AC-E97C-7AD3-2947-9C6A9BF5FA90}"/>
              </a:ext>
            </a:extLst>
          </p:cNvPr>
          <p:cNvSpPr txBox="1">
            <a:spLocks/>
          </p:cNvSpPr>
          <p:nvPr/>
        </p:nvSpPr>
        <p:spPr>
          <a:xfrm>
            <a:off x="1524000" y="456056"/>
            <a:ext cx="9144000" cy="857357"/>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900" dirty="0">
                <a:solidFill>
                  <a:srgbClr val="0070C0"/>
                </a:solidFill>
                <a:latin typeface="Arial" panose="020B0604020202020204" pitchFamily="34" charset="0"/>
              </a:rPr>
              <a:t>Results</a:t>
            </a:r>
            <a:br>
              <a:rPr lang="en-US" sz="3600" dirty="0">
                <a:solidFill>
                  <a:schemeClr val="accent1"/>
                </a:solidFill>
              </a:rPr>
            </a:br>
            <a:r>
              <a:rPr lang="en-US" sz="4000" dirty="0">
                <a:solidFill>
                  <a:schemeClr val="accent1"/>
                </a:solidFill>
              </a:rPr>
              <a:t>Lambda hyperons</a:t>
            </a:r>
            <a:endParaRPr lang="ru-RU" sz="4000" dirty="0">
              <a:solidFill>
                <a:schemeClr val="accent1"/>
              </a:solidFill>
            </a:endParaRPr>
          </a:p>
        </p:txBody>
      </p:sp>
      <p:sp>
        <p:nvSpPr>
          <p:cNvPr id="12" name="TextBox 11">
            <a:extLst>
              <a:ext uri="{FF2B5EF4-FFF2-40B4-BE49-F238E27FC236}">
                <a16:creationId xmlns:a16="http://schemas.microsoft.com/office/drawing/2014/main" id="{96F72331-95FF-8767-8936-76C3555E7CD4}"/>
              </a:ext>
            </a:extLst>
          </p:cNvPr>
          <p:cNvSpPr txBox="1"/>
          <p:nvPr/>
        </p:nvSpPr>
        <p:spPr>
          <a:xfrm>
            <a:off x="1726004" y="4050123"/>
            <a:ext cx="1413207" cy="461665"/>
          </a:xfrm>
          <a:prstGeom prst="rect">
            <a:avLst/>
          </a:prstGeom>
          <a:noFill/>
        </p:spPr>
        <p:txBody>
          <a:bodyPr wrap="none" rtlCol="0">
            <a:spAutoFit/>
          </a:bodyPr>
          <a:lstStyle/>
          <a:p>
            <a:r>
              <a:rPr lang="en-US" sz="2400" b="0" i="0" dirty="0">
                <a:solidFill>
                  <a:schemeClr val="accent2"/>
                </a:solidFill>
                <a:effectLst/>
                <a:latin typeface="-apple-system"/>
              </a:rPr>
              <a:t>Ideal case</a:t>
            </a:r>
            <a:endParaRPr lang="ru-RU" sz="2400" dirty="0">
              <a:solidFill>
                <a:schemeClr val="accent2"/>
              </a:solidFill>
            </a:endParaRPr>
          </a:p>
        </p:txBody>
      </p:sp>
      <p:sp>
        <p:nvSpPr>
          <p:cNvPr id="13" name="TextBox 12">
            <a:extLst>
              <a:ext uri="{FF2B5EF4-FFF2-40B4-BE49-F238E27FC236}">
                <a16:creationId xmlns:a16="http://schemas.microsoft.com/office/drawing/2014/main" id="{06734BBB-E610-3208-2563-ACB933350B26}"/>
              </a:ext>
            </a:extLst>
          </p:cNvPr>
          <p:cNvSpPr txBox="1"/>
          <p:nvPr/>
        </p:nvSpPr>
        <p:spPr>
          <a:xfrm>
            <a:off x="7043545" y="3997421"/>
            <a:ext cx="4597797" cy="830997"/>
          </a:xfrm>
          <a:prstGeom prst="rect">
            <a:avLst/>
          </a:prstGeom>
          <a:noFill/>
        </p:spPr>
        <p:txBody>
          <a:bodyPr wrap="none" rtlCol="0">
            <a:spAutoFit/>
          </a:bodyPr>
          <a:lstStyle/>
          <a:p>
            <a:r>
              <a:rPr lang="en-US" sz="2400" dirty="0" err="1">
                <a:solidFill>
                  <a:schemeClr val="accent2"/>
                </a:solidFill>
              </a:rPr>
              <a:t>SiMD</a:t>
            </a:r>
            <a:r>
              <a:rPr lang="en-US" sz="2400" dirty="0">
                <a:solidFill>
                  <a:schemeClr val="accent2"/>
                </a:solidFill>
              </a:rPr>
              <a:t>, BD, target and beam blurring</a:t>
            </a:r>
            <a:endParaRPr lang="ru-RU" sz="2400" dirty="0">
              <a:solidFill>
                <a:schemeClr val="accent2"/>
              </a:solidFill>
            </a:endParaRPr>
          </a:p>
          <a:p>
            <a:endParaRPr lang="ru-RU" sz="2400" dirty="0"/>
          </a:p>
        </p:txBody>
      </p:sp>
      <p:sp>
        <p:nvSpPr>
          <p:cNvPr id="14" name="Объект 2">
            <a:extLst>
              <a:ext uri="{FF2B5EF4-FFF2-40B4-BE49-F238E27FC236}">
                <a16:creationId xmlns:a16="http://schemas.microsoft.com/office/drawing/2014/main" id="{8A6DE096-ACF7-3BBB-51BE-096550FE6315}"/>
              </a:ext>
            </a:extLst>
          </p:cNvPr>
          <p:cNvSpPr txBox="1">
            <a:spLocks/>
          </p:cNvSpPr>
          <p:nvPr/>
        </p:nvSpPr>
        <p:spPr>
          <a:xfrm>
            <a:off x="431451" y="4369077"/>
            <a:ext cx="10515600" cy="24889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2800" dirty="0">
                <a:solidFill>
                  <a:schemeClr val="accent6"/>
                </a:solidFill>
              </a:rPr>
              <a:t>Cuts</a:t>
            </a:r>
            <a:endParaRPr lang="ru-RU" sz="2800" dirty="0">
              <a:solidFill>
                <a:schemeClr val="accent6"/>
              </a:solidFill>
            </a:endParaRPr>
          </a:p>
          <a:p>
            <a:pPr marL="800100" lvl="1" indent="-342900" algn="l">
              <a:buFont typeface="Arial" panose="020B0604020202020204" pitchFamily="34" charset="0"/>
              <a:buChar char="•"/>
            </a:pPr>
            <a:r>
              <a:rPr lang="en-US" dirty="0"/>
              <a:t>3.0</a:t>
            </a:r>
            <a:r>
              <a:rPr lang="ru-RU" dirty="0"/>
              <a:t> </a:t>
            </a:r>
            <a:r>
              <a:rPr lang="en-US" dirty="0"/>
              <a:t>&lt; path &lt; 20	</a:t>
            </a:r>
          </a:p>
          <a:p>
            <a:pPr marL="800100" lvl="1" indent="-342900" algn="l">
              <a:buFont typeface="Arial" panose="020B0604020202020204" pitchFamily="34" charset="0"/>
              <a:buChar char="•"/>
            </a:pPr>
            <a:r>
              <a:rPr lang="en-US" dirty="0"/>
              <a:t>0.0</a:t>
            </a:r>
            <a:r>
              <a:rPr lang="ru-RU" dirty="0"/>
              <a:t> </a:t>
            </a:r>
            <a:r>
              <a:rPr lang="en-US" dirty="0"/>
              <a:t>&lt; DCA12 &lt; 0.4	</a:t>
            </a:r>
          </a:p>
          <a:p>
            <a:pPr marL="800100" lvl="1" indent="-342900" algn="l">
              <a:buFont typeface="Arial" panose="020B0604020202020204" pitchFamily="34" charset="0"/>
              <a:buChar char="•"/>
            </a:pPr>
            <a:r>
              <a:rPr lang="en-US" dirty="0"/>
              <a:t>0.0</a:t>
            </a:r>
            <a:r>
              <a:rPr lang="ru-RU" dirty="0"/>
              <a:t> </a:t>
            </a:r>
            <a:r>
              <a:rPr lang="en-US" dirty="0"/>
              <a:t>&lt; DCA0 &lt; 0.2	</a:t>
            </a:r>
          </a:p>
          <a:p>
            <a:pPr marL="800100" lvl="1" indent="-342900" algn="l">
              <a:buFont typeface="Arial" panose="020B0604020202020204" pitchFamily="34" charset="0"/>
              <a:buChar char="•"/>
            </a:pPr>
            <a:r>
              <a:rPr lang="en-US" dirty="0"/>
              <a:t>0.1</a:t>
            </a:r>
            <a:r>
              <a:rPr lang="ru-RU" dirty="0"/>
              <a:t> </a:t>
            </a:r>
            <a:r>
              <a:rPr lang="en-US" dirty="0"/>
              <a:t>&lt; DCA1 &lt; 3.0</a:t>
            </a:r>
          </a:p>
          <a:p>
            <a:pPr marL="800100" lvl="1" indent="-342900" algn="l">
              <a:buFont typeface="Arial" panose="020B0604020202020204" pitchFamily="34" charset="0"/>
              <a:buChar char="•"/>
            </a:pPr>
            <a:r>
              <a:rPr lang="en-US" dirty="0"/>
              <a:t>0.3</a:t>
            </a:r>
            <a:r>
              <a:rPr lang="ru-RU" dirty="0"/>
              <a:t> </a:t>
            </a:r>
            <a:r>
              <a:rPr lang="en-US" dirty="0"/>
              <a:t>&lt;</a:t>
            </a:r>
            <a:r>
              <a:rPr lang="ru-RU" dirty="0"/>
              <a:t> </a:t>
            </a:r>
            <a:r>
              <a:rPr lang="en-US" dirty="0"/>
              <a:t>DCA2 &lt; 3.0</a:t>
            </a:r>
            <a:endParaRPr lang="ru-RU" dirty="0"/>
          </a:p>
        </p:txBody>
      </p:sp>
      <p:pic>
        <p:nvPicPr>
          <p:cNvPr id="15" name="Рисунок 14">
            <a:extLst>
              <a:ext uri="{FF2B5EF4-FFF2-40B4-BE49-F238E27FC236}">
                <a16:creationId xmlns:a16="http://schemas.microsoft.com/office/drawing/2014/main" id="{AD3B52C9-F18A-F2BE-70F1-173753614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36079"/>
            <a:ext cx="6096000" cy="2691297"/>
          </a:xfrm>
          <a:prstGeom prst="rect">
            <a:avLst/>
          </a:prstGeom>
        </p:spPr>
      </p:pic>
      <p:pic>
        <p:nvPicPr>
          <p:cNvPr id="16" name="Рисунок 15">
            <a:extLst>
              <a:ext uri="{FF2B5EF4-FFF2-40B4-BE49-F238E27FC236}">
                <a16:creationId xmlns:a16="http://schemas.microsoft.com/office/drawing/2014/main" id="{FEC6903B-D013-825D-9D62-4985692C6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50207"/>
            <a:ext cx="5989797" cy="2645283"/>
          </a:xfrm>
          <a:prstGeom prst="rect">
            <a:avLst/>
          </a:prstGeom>
        </p:spPr>
      </p:pic>
    </p:spTree>
    <p:extLst>
      <p:ext uri="{BB962C8B-B14F-4D97-AF65-F5344CB8AC3E}">
        <p14:creationId xmlns:p14="http://schemas.microsoft.com/office/powerpoint/2010/main" val="825295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6CECD8FE-89DE-22DF-9D7C-CB4D0274685A}"/>
              </a:ext>
            </a:extLst>
          </p:cNvPr>
          <p:cNvSpPr>
            <a:spLocks noGrp="1"/>
          </p:cNvSpPr>
          <p:nvPr>
            <p:ph type="title"/>
          </p:nvPr>
        </p:nvSpPr>
        <p:spPr>
          <a:xfrm>
            <a:off x="838200" y="59617"/>
            <a:ext cx="10515600" cy="763480"/>
          </a:xfrm>
        </p:spPr>
        <p:txBody>
          <a:bodyPr>
            <a:normAutofit fontScale="90000"/>
          </a:bodyPr>
          <a:lstStyle/>
          <a:p>
            <a:pPr algn="ctr"/>
            <a:r>
              <a:rPr lang="en-US" sz="3600" b="0" i="0" dirty="0">
                <a:solidFill>
                  <a:srgbClr val="0070C0"/>
                </a:solidFill>
                <a:effectLst/>
                <a:latin typeface="Arial" panose="020B0604020202020204" pitchFamily="34" charset="0"/>
              </a:rPr>
              <a:t>Results</a:t>
            </a:r>
            <a:br>
              <a:rPr lang="en-US" dirty="0">
                <a:solidFill>
                  <a:schemeClr val="accent1"/>
                </a:solidFill>
              </a:rPr>
            </a:br>
            <a:r>
              <a:rPr lang="en-US" sz="3100" dirty="0">
                <a:solidFill>
                  <a:schemeClr val="accent1"/>
                </a:solidFill>
              </a:rPr>
              <a:t>Lambda hyperons</a:t>
            </a:r>
            <a:endParaRPr lang="ru-RU" sz="3100" dirty="0"/>
          </a:p>
        </p:txBody>
      </p:sp>
      <p:sp>
        <p:nvSpPr>
          <p:cNvPr id="6" name="TextBox 5">
            <a:extLst>
              <a:ext uri="{FF2B5EF4-FFF2-40B4-BE49-F238E27FC236}">
                <a16:creationId xmlns:a16="http://schemas.microsoft.com/office/drawing/2014/main" id="{5822782A-A03B-0D94-3979-C6F8D9313576}"/>
              </a:ext>
            </a:extLst>
          </p:cNvPr>
          <p:cNvSpPr txBox="1"/>
          <p:nvPr/>
        </p:nvSpPr>
        <p:spPr>
          <a:xfrm>
            <a:off x="2827815" y="3466460"/>
            <a:ext cx="739305" cy="400110"/>
          </a:xfrm>
          <a:prstGeom prst="rect">
            <a:avLst/>
          </a:prstGeom>
          <a:noFill/>
        </p:spPr>
        <p:txBody>
          <a:bodyPr wrap="none" rtlCol="0">
            <a:spAutoFit/>
          </a:bodyPr>
          <a:lstStyle/>
          <a:p>
            <a:r>
              <a:rPr lang="en-US" sz="2000" dirty="0" err="1">
                <a:solidFill>
                  <a:schemeClr val="accent2"/>
                </a:solidFill>
              </a:rPr>
              <a:t>SiMD</a:t>
            </a:r>
            <a:endParaRPr lang="ru-RU" sz="2000" dirty="0">
              <a:solidFill>
                <a:schemeClr val="accent2"/>
              </a:solidFill>
            </a:endParaRPr>
          </a:p>
        </p:txBody>
      </p:sp>
      <p:sp>
        <p:nvSpPr>
          <p:cNvPr id="7" name="TextBox 6">
            <a:extLst>
              <a:ext uri="{FF2B5EF4-FFF2-40B4-BE49-F238E27FC236}">
                <a16:creationId xmlns:a16="http://schemas.microsoft.com/office/drawing/2014/main" id="{ADFF8EA9-EF54-EAEA-F3B3-30A43D52C44E}"/>
              </a:ext>
            </a:extLst>
          </p:cNvPr>
          <p:cNvSpPr txBox="1"/>
          <p:nvPr/>
        </p:nvSpPr>
        <p:spPr>
          <a:xfrm>
            <a:off x="8997419" y="3494742"/>
            <a:ext cx="481222" cy="400110"/>
          </a:xfrm>
          <a:prstGeom prst="rect">
            <a:avLst/>
          </a:prstGeom>
          <a:noFill/>
        </p:spPr>
        <p:txBody>
          <a:bodyPr wrap="none" rtlCol="0">
            <a:spAutoFit/>
          </a:bodyPr>
          <a:lstStyle/>
          <a:p>
            <a:r>
              <a:rPr lang="en-US" sz="2000" dirty="0">
                <a:solidFill>
                  <a:schemeClr val="accent2"/>
                </a:solidFill>
              </a:rPr>
              <a:t>BD</a:t>
            </a:r>
            <a:endParaRPr lang="ru-RU" sz="2000" dirty="0">
              <a:solidFill>
                <a:schemeClr val="accent2"/>
              </a:solidFill>
            </a:endParaRPr>
          </a:p>
        </p:txBody>
      </p:sp>
      <p:sp>
        <p:nvSpPr>
          <p:cNvPr id="8" name="TextBox 7">
            <a:extLst>
              <a:ext uri="{FF2B5EF4-FFF2-40B4-BE49-F238E27FC236}">
                <a16:creationId xmlns:a16="http://schemas.microsoft.com/office/drawing/2014/main" id="{C28D50D2-01A6-65A8-9368-51B544D84289}"/>
              </a:ext>
            </a:extLst>
          </p:cNvPr>
          <p:cNvSpPr txBox="1"/>
          <p:nvPr/>
        </p:nvSpPr>
        <p:spPr>
          <a:xfrm>
            <a:off x="2147820" y="6496496"/>
            <a:ext cx="1781257" cy="400110"/>
          </a:xfrm>
          <a:prstGeom prst="rect">
            <a:avLst/>
          </a:prstGeom>
          <a:noFill/>
        </p:spPr>
        <p:txBody>
          <a:bodyPr wrap="none" rtlCol="0">
            <a:spAutoFit/>
          </a:bodyPr>
          <a:lstStyle/>
          <a:p>
            <a:r>
              <a:rPr lang="en-US" sz="2000" b="0" i="0" dirty="0">
                <a:solidFill>
                  <a:schemeClr val="accent2"/>
                </a:solidFill>
                <a:effectLst/>
                <a:latin typeface="Arial" panose="020B0604020202020204" pitchFamily="34" charset="0"/>
              </a:rPr>
              <a:t>Beam blurring</a:t>
            </a:r>
            <a:endParaRPr lang="ru-RU" sz="2000" dirty="0">
              <a:solidFill>
                <a:schemeClr val="accent2"/>
              </a:solidFill>
            </a:endParaRPr>
          </a:p>
        </p:txBody>
      </p:sp>
      <p:sp>
        <p:nvSpPr>
          <p:cNvPr id="9" name="TextBox 8">
            <a:extLst>
              <a:ext uri="{FF2B5EF4-FFF2-40B4-BE49-F238E27FC236}">
                <a16:creationId xmlns:a16="http://schemas.microsoft.com/office/drawing/2014/main" id="{C95BDD9B-A523-D101-E1E3-735E5763C990}"/>
              </a:ext>
            </a:extLst>
          </p:cNvPr>
          <p:cNvSpPr txBox="1"/>
          <p:nvPr/>
        </p:nvSpPr>
        <p:spPr>
          <a:xfrm>
            <a:off x="8783789" y="6496496"/>
            <a:ext cx="908482" cy="400110"/>
          </a:xfrm>
          <a:prstGeom prst="rect">
            <a:avLst/>
          </a:prstGeom>
          <a:noFill/>
        </p:spPr>
        <p:txBody>
          <a:bodyPr wrap="square" rtlCol="0">
            <a:spAutoFit/>
          </a:bodyPr>
          <a:lstStyle/>
          <a:p>
            <a:r>
              <a:rPr lang="en-US" sz="2000" dirty="0">
                <a:solidFill>
                  <a:schemeClr val="accent2"/>
                </a:solidFill>
              </a:rPr>
              <a:t>Target</a:t>
            </a:r>
            <a:endParaRPr lang="ru-RU" sz="2000" dirty="0">
              <a:solidFill>
                <a:schemeClr val="accent2"/>
              </a:solidFill>
            </a:endParaRPr>
          </a:p>
        </p:txBody>
      </p:sp>
      <p:pic>
        <p:nvPicPr>
          <p:cNvPr id="10" name="Рисунок 9">
            <a:extLst>
              <a:ext uri="{FF2B5EF4-FFF2-40B4-BE49-F238E27FC236}">
                <a16:creationId xmlns:a16="http://schemas.microsoft.com/office/drawing/2014/main" id="{9B193CD1-EC9F-7333-B31F-F51382E49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76" y="858113"/>
            <a:ext cx="6013142" cy="2673911"/>
          </a:xfrm>
          <a:prstGeom prst="rect">
            <a:avLst/>
          </a:prstGeom>
        </p:spPr>
      </p:pic>
      <p:pic>
        <p:nvPicPr>
          <p:cNvPr id="11" name="Рисунок 10">
            <a:extLst>
              <a:ext uri="{FF2B5EF4-FFF2-40B4-BE49-F238E27FC236}">
                <a16:creationId xmlns:a16="http://schemas.microsoft.com/office/drawing/2014/main" id="{D824C386-0D37-FAC9-49C9-65EF34B2C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7982" y="858113"/>
            <a:ext cx="6013142" cy="2681938"/>
          </a:xfrm>
          <a:prstGeom prst="rect">
            <a:avLst/>
          </a:prstGeom>
        </p:spPr>
      </p:pic>
      <p:pic>
        <p:nvPicPr>
          <p:cNvPr id="12" name="Рисунок 11">
            <a:extLst>
              <a:ext uri="{FF2B5EF4-FFF2-40B4-BE49-F238E27FC236}">
                <a16:creationId xmlns:a16="http://schemas.microsoft.com/office/drawing/2014/main" id="{F4A74BA0-37EF-D415-176C-8F2EBA6F6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6" y="3926478"/>
            <a:ext cx="6013142" cy="2657952"/>
          </a:xfrm>
          <a:prstGeom prst="rect">
            <a:avLst/>
          </a:prstGeom>
        </p:spPr>
      </p:pic>
      <p:pic>
        <p:nvPicPr>
          <p:cNvPr id="13" name="Рисунок 12">
            <a:extLst>
              <a:ext uri="{FF2B5EF4-FFF2-40B4-BE49-F238E27FC236}">
                <a16:creationId xmlns:a16="http://schemas.microsoft.com/office/drawing/2014/main" id="{6D886884-0C9D-1D40-A0C3-AE8DDC172A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7981" y="3866570"/>
            <a:ext cx="6071668" cy="2681938"/>
          </a:xfrm>
          <a:prstGeom prst="rect">
            <a:avLst/>
          </a:prstGeom>
        </p:spPr>
      </p:pic>
    </p:spTree>
    <p:extLst>
      <p:ext uri="{BB962C8B-B14F-4D97-AF65-F5344CB8AC3E}">
        <p14:creationId xmlns:p14="http://schemas.microsoft.com/office/powerpoint/2010/main" val="366485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1F7FAC76-BF23-408D-44FD-6715E796BA08}"/>
              </a:ext>
            </a:extLst>
          </p:cNvPr>
          <p:cNvSpPr>
            <a:spLocks noGrp="1"/>
          </p:cNvSpPr>
          <p:nvPr>
            <p:ph type="title"/>
          </p:nvPr>
        </p:nvSpPr>
        <p:spPr>
          <a:xfrm>
            <a:off x="838200" y="365125"/>
            <a:ext cx="10515600" cy="1325563"/>
          </a:xfrm>
        </p:spPr>
        <p:txBody>
          <a:bodyPr/>
          <a:lstStyle/>
          <a:p>
            <a:pPr algn="ctr"/>
            <a:r>
              <a:rPr lang="en-US" sz="4400" b="0" i="0" dirty="0">
                <a:solidFill>
                  <a:srgbClr val="0070C0"/>
                </a:solidFill>
                <a:effectLst/>
                <a:latin typeface="Arial" panose="020B0604020202020204" pitchFamily="34" charset="0"/>
              </a:rPr>
              <a:t>Results </a:t>
            </a:r>
            <a:br>
              <a:rPr lang="en-US" sz="2800" dirty="0">
                <a:solidFill>
                  <a:schemeClr val="accent1"/>
                </a:solidFill>
              </a:rPr>
            </a:br>
            <a:r>
              <a:rPr lang="en-US" sz="3200" dirty="0">
                <a:solidFill>
                  <a:schemeClr val="accent1"/>
                </a:solidFill>
              </a:rPr>
              <a:t>Lambda hyperons</a:t>
            </a:r>
            <a:endParaRPr lang="ru-RU" dirty="0"/>
          </a:p>
        </p:txBody>
      </p:sp>
      <p:graphicFrame>
        <p:nvGraphicFramePr>
          <p:cNvPr id="8" name="Таблица 7">
            <a:extLst>
              <a:ext uri="{FF2B5EF4-FFF2-40B4-BE49-F238E27FC236}">
                <a16:creationId xmlns:a16="http://schemas.microsoft.com/office/drawing/2014/main" id="{A0B82F22-AFD1-7C1C-CB73-55F4A26F6AF7}"/>
              </a:ext>
            </a:extLst>
          </p:cNvPr>
          <p:cNvGraphicFramePr>
            <a:graphicFrameLocks noGrp="1"/>
          </p:cNvGraphicFramePr>
          <p:nvPr>
            <p:extLst>
              <p:ext uri="{D42A27DB-BD31-4B8C-83A1-F6EECF244321}">
                <p14:modId xmlns:p14="http://schemas.microsoft.com/office/powerpoint/2010/main" val="1642865847"/>
              </p:ext>
            </p:extLst>
          </p:nvPr>
        </p:nvGraphicFramePr>
        <p:xfrm>
          <a:off x="838200" y="1825625"/>
          <a:ext cx="10515596" cy="3413760"/>
        </p:xfrm>
        <a:graphic>
          <a:graphicData uri="http://schemas.openxmlformats.org/drawingml/2006/table">
            <a:tbl>
              <a:tblPr firstRow="1" bandRow="1">
                <a:tableStyleId>{5C22544A-7EE6-4342-B048-85BDC9FD1C3A}</a:tableStyleId>
              </a:tblPr>
              <a:tblGrid>
                <a:gridCol w="1502228">
                  <a:extLst>
                    <a:ext uri="{9D8B030D-6E8A-4147-A177-3AD203B41FA5}">
                      <a16:colId xmlns:a16="http://schemas.microsoft.com/office/drawing/2014/main" val="1638857837"/>
                    </a:ext>
                  </a:extLst>
                </a:gridCol>
                <a:gridCol w="1502228">
                  <a:extLst>
                    <a:ext uri="{9D8B030D-6E8A-4147-A177-3AD203B41FA5}">
                      <a16:colId xmlns:a16="http://schemas.microsoft.com/office/drawing/2014/main" val="2146289762"/>
                    </a:ext>
                  </a:extLst>
                </a:gridCol>
                <a:gridCol w="1502228">
                  <a:extLst>
                    <a:ext uri="{9D8B030D-6E8A-4147-A177-3AD203B41FA5}">
                      <a16:colId xmlns:a16="http://schemas.microsoft.com/office/drawing/2014/main" val="899712047"/>
                    </a:ext>
                  </a:extLst>
                </a:gridCol>
                <a:gridCol w="1502228">
                  <a:extLst>
                    <a:ext uri="{9D8B030D-6E8A-4147-A177-3AD203B41FA5}">
                      <a16:colId xmlns:a16="http://schemas.microsoft.com/office/drawing/2014/main" val="3351843742"/>
                    </a:ext>
                  </a:extLst>
                </a:gridCol>
                <a:gridCol w="1502228">
                  <a:extLst>
                    <a:ext uri="{9D8B030D-6E8A-4147-A177-3AD203B41FA5}">
                      <a16:colId xmlns:a16="http://schemas.microsoft.com/office/drawing/2014/main" val="3867866044"/>
                    </a:ext>
                  </a:extLst>
                </a:gridCol>
                <a:gridCol w="1502228">
                  <a:extLst>
                    <a:ext uri="{9D8B030D-6E8A-4147-A177-3AD203B41FA5}">
                      <a16:colId xmlns:a16="http://schemas.microsoft.com/office/drawing/2014/main" val="2525693723"/>
                    </a:ext>
                  </a:extLst>
                </a:gridCol>
                <a:gridCol w="1502228">
                  <a:extLst>
                    <a:ext uri="{9D8B030D-6E8A-4147-A177-3AD203B41FA5}">
                      <a16:colId xmlns:a16="http://schemas.microsoft.com/office/drawing/2014/main" val="4282173976"/>
                    </a:ext>
                  </a:extLst>
                </a:gridCol>
              </a:tblGrid>
              <a:tr h="370840">
                <a:tc>
                  <a:txBody>
                    <a:bodyPr/>
                    <a:lstStyle/>
                    <a:p>
                      <a:endParaRPr lang="ru-R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chemeClr val="bg1"/>
                          </a:solidFill>
                          <a:effectLst/>
                          <a:latin typeface="+mn-lt"/>
                        </a:rPr>
                        <a:t>Ideal case</a:t>
                      </a:r>
                      <a:endParaRPr lang="ru-RU" sz="1800" b="1" dirty="0">
                        <a:solidFill>
                          <a:schemeClr val="bg1"/>
                        </a:solidFill>
                        <a:latin typeface="+mn-lt"/>
                      </a:endParaRPr>
                    </a:p>
                    <a:p>
                      <a:endParaRPr lang="ru-RU" b="1" dirty="0">
                        <a:solidFill>
                          <a:schemeClr val="bg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err="1">
                          <a:solidFill>
                            <a:schemeClr val="bg1"/>
                          </a:solidFill>
                          <a:latin typeface="+mn-lt"/>
                        </a:rPr>
                        <a:t>SiMD</a:t>
                      </a:r>
                      <a:r>
                        <a:rPr lang="en-US" sz="1800" b="1" dirty="0">
                          <a:solidFill>
                            <a:schemeClr val="bg1"/>
                          </a:solidFill>
                          <a:latin typeface="+mn-lt"/>
                        </a:rPr>
                        <a:t>, BD, target </a:t>
                      </a:r>
                      <a:r>
                        <a:rPr lang="ru-RU" sz="1800" b="1" dirty="0">
                          <a:solidFill>
                            <a:schemeClr val="bg1"/>
                          </a:solidFill>
                          <a:latin typeface="+mn-lt"/>
                        </a:rPr>
                        <a:t>и</a:t>
                      </a:r>
                      <a:r>
                        <a:rPr lang="en-US" sz="1800" b="1" dirty="0">
                          <a:solidFill>
                            <a:schemeClr val="bg1"/>
                          </a:solidFill>
                          <a:latin typeface="+mn-lt"/>
                        </a:rPr>
                        <a:t> </a:t>
                      </a:r>
                      <a:r>
                        <a:rPr lang="ru-RU" sz="1800" b="1" dirty="0">
                          <a:solidFill>
                            <a:schemeClr val="bg1"/>
                          </a:solidFill>
                          <a:latin typeface="+mn-lt"/>
                        </a:rPr>
                        <a:t>р</a:t>
                      </a:r>
                      <a:r>
                        <a:rPr lang="ru-RU" sz="1800" b="1" i="0" dirty="0">
                          <a:solidFill>
                            <a:schemeClr val="bg1"/>
                          </a:solidFill>
                          <a:effectLst/>
                          <a:latin typeface="+mn-lt"/>
                        </a:rPr>
                        <a:t>азмытие пучка</a:t>
                      </a:r>
                      <a:endParaRPr lang="ru-RU" sz="1800" b="1" dirty="0">
                        <a:solidFill>
                          <a:schemeClr val="bg1"/>
                        </a:solidFill>
                        <a:latin typeface="+mn-lt"/>
                      </a:endParaRPr>
                    </a:p>
                  </a:txBody>
                  <a:tcPr/>
                </a:tc>
                <a:tc>
                  <a:txBody>
                    <a:bodyPr/>
                    <a:lstStyle/>
                    <a:p>
                      <a:r>
                        <a:rPr lang="en-US" dirty="0" err="1"/>
                        <a:t>SiMD</a:t>
                      </a:r>
                      <a:endParaRPr lang="ru-RU" dirty="0"/>
                    </a:p>
                  </a:txBody>
                  <a:tcPr/>
                </a:tc>
                <a:tc>
                  <a:txBody>
                    <a:bodyPr/>
                    <a:lstStyle/>
                    <a:p>
                      <a:r>
                        <a:rPr lang="en-US" dirty="0"/>
                        <a:t>BD</a:t>
                      </a:r>
                      <a:endParaRPr lang="ru-RU" dirty="0"/>
                    </a:p>
                  </a:txBody>
                  <a:tcPr/>
                </a:tc>
                <a:tc>
                  <a:txBody>
                    <a:bodyPr/>
                    <a:lstStyle/>
                    <a:p>
                      <a:r>
                        <a:rPr lang="en-US" dirty="0"/>
                        <a:t>Target</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chemeClr val="bg1"/>
                          </a:solidFill>
                          <a:effectLst/>
                          <a:latin typeface="Arial" panose="020B0604020202020204" pitchFamily="34" charset="0"/>
                        </a:rPr>
                        <a:t>Beam blurring</a:t>
                      </a:r>
                      <a:endParaRPr lang="ru-RU" sz="1800" b="1" dirty="0">
                        <a:solidFill>
                          <a:schemeClr val="bg1"/>
                        </a:solidFill>
                      </a:endParaRPr>
                    </a:p>
                    <a:p>
                      <a:endParaRPr lang="ru-RU" b="1" dirty="0"/>
                    </a:p>
                  </a:txBody>
                  <a:tcPr/>
                </a:tc>
                <a:extLst>
                  <a:ext uri="{0D108BD9-81ED-4DB2-BD59-A6C34878D82A}">
                    <a16:rowId xmlns:a16="http://schemas.microsoft.com/office/drawing/2014/main" val="4069218250"/>
                  </a:ext>
                </a:extLst>
              </a:tr>
              <a:tr h="370840">
                <a:tc>
                  <a:txBody>
                    <a:bodyPr/>
                    <a:lstStyle/>
                    <a:p>
                      <a:r>
                        <a:rPr lang="ru-RU" dirty="0"/>
                        <a:t>µ (</a:t>
                      </a:r>
                      <a:r>
                        <a:rPr lang="en-US" dirty="0"/>
                        <a:t>GeV</a:t>
                      </a:r>
                      <a:r>
                        <a:rPr lang="ru-RU" dirty="0"/>
                        <a:t>)</a:t>
                      </a:r>
                    </a:p>
                  </a:txBody>
                  <a:tcPr/>
                </a:tc>
                <a:tc>
                  <a:txBody>
                    <a:bodyPr/>
                    <a:lstStyle/>
                    <a:p>
                      <a:r>
                        <a:rPr lang="ru-RU" dirty="0"/>
                        <a:t>1</a:t>
                      </a:r>
                      <a:r>
                        <a:rPr lang="en-US" dirty="0"/>
                        <a:t>.</a:t>
                      </a:r>
                      <a:r>
                        <a:rPr lang="ru-RU" dirty="0"/>
                        <a:t>115</a:t>
                      </a:r>
                    </a:p>
                  </a:txBody>
                  <a:tcPr/>
                </a:tc>
                <a:tc>
                  <a:txBody>
                    <a:bodyPr/>
                    <a:lstStyle/>
                    <a:p>
                      <a:r>
                        <a:rPr lang="en-US" dirty="0"/>
                        <a:t>1.115</a:t>
                      </a:r>
                      <a:endParaRPr lang="ru-RU" dirty="0"/>
                    </a:p>
                  </a:txBody>
                  <a:tcPr/>
                </a:tc>
                <a:tc>
                  <a:txBody>
                    <a:bodyPr/>
                    <a:lstStyle/>
                    <a:p>
                      <a:r>
                        <a:rPr lang="en-US" dirty="0">
                          <a:solidFill>
                            <a:schemeClr val="tx1"/>
                          </a:solidFill>
                        </a:rPr>
                        <a:t>1.115</a:t>
                      </a:r>
                      <a:endParaRPr lang="ru-RU" dirty="0">
                        <a:solidFill>
                          <a:schemeClr val="tx1"/>
                        </a:solidFill>
                      </a:endParaRPr>
                    </a:p>
                  </a:txBody>
                  <a:tcPr/>
                </a:tc>
                <a:tc>
                  <a:txBody>
                    <a:bodyPr/>
                    <a:lstStyle/>
                    <a:p>
                      <a:r>
                        <a:rPr lang="en-US" dirty="0"/>
                        <a:t>1.115</a:t>
                      </a:r>
                      <a:endParaRPr lang="ru-RU" dirty="0"/>
                    </a:p>
                  </a:txBody>
                  <a:tcPr/>
                </a:tc>
                <a:tc>
                  <a:txBody>
                    <a:bodyPr/>
                    <a:lstStyle/>
                    <a:p>
                      <a:r>
                        <a:rPr lang="en-US" dirty="0"/>
                        <a:t>1.115</a:t>
                      </a:r>
                      <a:endParaRPr lang="ru-RU" dirty="0"/>
                    </a:p>
                  </a:txBody>
                  <a:tcPr/>
                </a:tc>
                <a:tc>
                  <a:txBody>
                    <a:bodyPr/>
                    <a:lstStyle/>
                    <a:p>
                      <a:r>
                        <a:rPr lang="en-US" dirty="0"/>
                        <a:t>1.115</a:t>
                      </a:r>
                      <a:endParaRPr lang="ru-RU" dirty="0"/>
                    </a:p>
                  </a:txBody>
                  <a:tcPr/>
                </a:tc>
                <a:extLst>
                  <a:ext uri="{0D108BD9-81ED-4DB2-BD59-A6C34878D82A}">
                    <a16:rowId xmlns:a16="http://schemas.microsoft.com/office/drawing/2014/main" val="1143404144"/>
                  </a:ext>
                </a:extLst>
              </a:tr>
              <a:tr h="370840">
                <a:tc>
                  <a:txBody>
                    <a:bodyPr/>
                    <a:lstStyle/>
                    <a:p>
                      <a:r>
                        <a:rPr lang="el-GR" sz="1800" b="0" i="0" kern="1200" dirty="0">
                          <a:solidFill>
                            <a:schemeClr val="dk1"/>
                          </a:solidFill>
                          <a:effectLst/>
                          <a:latin typeface="+mn-lt"/>
                          <a:ea typeface="+mn-ea"/>
                          <a:cs typeface="+mn-cs"/>
                        </a:rPr>
                        <a:t>σ</a:t>
                      </a:r>
                      <a:r>
                        <a:rPr lang="ru-RU" sz="1800" b="0" i="0" kern="1200" dirty="0">
                          <a:solidFill>
                            <a:schemeClr val="dk1"/>
                          </a:solidFill>
                          <a:effectLst/>
                          <a:latin typeface="+mn-lt"/>
                          <a:ea typeface="+mn-ea"/>
                          <a:cs typeface="+mn-cs"/>
                        </a:rPr>
                        <a:t> </a:t>
                      </a:r>
                      <a:r>
                        <a:rPr lang="ru-RU" dirty="0"/>
                        <a:t>(</a:t>
                      </a:r>
                      <a:r>
                        <a:rPr lang="en-US" dirty="0"/>
                        <a:t>GeV</a:t>
                      </a:r>
                      <a:r>
                        <a:rPr lang="ru-RU" dirty="0"/>
                        <a:t>)</a:t>
                      </a:r>
                      <a:endParaRPr lang="ru-RU" b="0" dirty="0"/>
                    </a:p>
                  </a:txBody>
                  <a:tcPr/>
                </a:tc>
                <a:tc>
                  <a:txBody>
                    <a:bodyPr/>
                    <a:lstStyle/>
                    <a:p>
                      <a:r>
                        <a:rPr lang="en-US" dirty="0"/>
                        <a:t>0.003</a:t>
                      </a:r>
                      <a:endParaRPr lang="ru-RU" dirty="0"/>
                    </a:p>
                  </a:txBody>
                  <a:tcPr/>
                </a:tc>
                <a:tc>
                  <a:txBody>
                    <a:bodyPr/>
                    <a:lstStyle/>
                    <a:p>
                      <a:r>
                        <a:rPr lang="en-US" dirty="0"/>
                        <a:t>0.003</a:t>
                      </a:r>
                      <a:endParaRPr lang="ru-RU" dirty="0"/>
                    </a:p>
                  </a:txBody>
                  <a:tcPr/>
                </a:tc>
                <a:tc>
                  <a:txBody>
                    <a:bodyPr/>
                    <a:lstStyle/>
                    <a:p>
                      <a:r>
                        <a:rPr lang="en-US" dirty="0">
                          <a:solidFill>
                            <a:schemeClr val="tx1"/>
                          </a:solidFill>
                        </a:rPr>
                        <a:t>0.003</a:t>
                      </a:r>
                      <a:endParaRPr lang="ru-RU" dirty="0">
                        <a:solidFill>
                          <a:schemeClr val="tx1"/>
                        </a:solidFill>
                      </a:endParaRPr>
                    </a:p>
                  </a:txBody>
                  <a:tcPr/>
                </a:tc>
                <a:tc>
                  <a:txBody>
                    <a:bodyPr/>
                    <a:lstStyle/>
                    <a:p>
                      <a:r>
                        <a:rPr lang="en-US" dirty="0"/>
                        <a:t>0.003</a:t>
                      </a:r>
                      <a:endParaRPr lang="ru-RU" dirty="0"/>
                    </a:p>
                  </a:txBody>
                  <a:tcPr/>
                </a:tc>
                <a:tc>
                  <a:txBody>
                    <a:bodyPr/>
                    <a:lstStyle/>
                    <a:p>
                      <a:r>
                        <a:rPr lang="en-US" dirty="0"/>
                        <a:t>0.003</a:t>
                      </a:r>
                      <a:endParaRPr lang="ru-RU" dirty="0"/>
                    </a:p>
                  </a:txBody>
                  <a:tcPr/>
                </a:tc>
                <a:tc>
                  <a:txBody>
                    <a:bodyPr/>
                    <a:lstStyle/>
                    <a:p>
                      <a:r>
                        <a:rPr lang="en-US" dirty="0"/>
                        <a:t>0.003</a:t>
                      </a:r>
                      <a:endParaRPr lang="ru-RU" dirty="0"/>
                    </a:p>
                  </a:txBody>
                  <a:tcPr/>
                </a:tc>
                <a:extLst>
                  <a:ext uri="{0D108BD9-81ED-4DB2-BD59-A6C34878D82A}">
                    <a16:rowId xmlns:a16="http://schemas.microsoft.com/office/drawing/2014/main" val="2678640247"/>
                  </a:ext>
                </a:extLst>
              </a:tr>
              <a:tr h="370840">
                <a:tc>
                  <a:txBody>
                    <a:bodyPr/>
                    <a:lstStyle/>
                    <a:p>
                      <a:r>
                        <a:rPr lang="en-US" dirty="0"/>
                        <a:t>S</a:t>
                      </a:r>
                      <a:endParaRPr lang="ru-RU" dirty="0"/>
                    </a:p>
                  </a:txBody>
                  <a:tcPr/>
                </a:tc>
                <a:tc>
                  <a:txBody>
                    <a:bodyPr/>
                    <a:lstStyle/>
                    <a:p>
                      <a:r>
                        <a:rPr lang="en-US" dirty="0"/>
                        <a:t>3713</a:t>
                      </a:r>
                      <a:endParaRPr lang="ru-RU" dirty="0"/>
                    </a:p>
                  </a:txBody>
                  <a:tcPr/>
                </a:tc>
                <a:tc>
                  <a:txBody>
                    <a:bodyPr/>
                    <a:lstStyle/>
                    <a:p>
                      <a:r>
                        <a:rPr lang="en-US" dirty="0">
                          <a:solidFill>
                            <a:schemeClr val="tx1"/>
                          </a:solidFill>
                        </a:rPr>
                        <a:t>3466</a:t>
                      </a:r>
                      <a:endParaRPr lang="ru-RU" dirty="0">
                        <a:solidFill>
                          <a:schemeClr val="tx1"/>
                        </a:solidFill>
                      </a:endParaRPr>
                    </a:p>
                  </a:txBody>
                  <a:tcPr/>
                </a:tc>
                <a:tc>
                  <a:txBody>
                    <a:bodyPr/>
                    <a:lstStyle/>
                    <a:p>
                      <a:r>
                        <a:rPr lang="en-US" dirty="0">
                          <a:solidFill>
                            <a:schemeClr val="tx1"/>
                          </a:solidFill>
                        </a:rPr>
                        <a:t>3606</a:t>
                      </a:r>
                      <a:endParaRPr lang="ru-RU" dirty="0">
                        <a:solidFill>
                          <a:schemeClr val="tx1"/>
                        </a:solidFill>
                      </a:endParaRPr>
                    </a:p>
                  </a:txBody>
                  <a:tcPr/>
                </a:tc>
                <a:tc>
                  <a:txBody>
                    <a:bodyPr/>
                    <a:lstStyle/>
                    <a:p>
                      <a:r>
                        <a:rPr lang="en-US" dirty="0"/>
                        <a:t>3720</a:t>
                      </a:r>
                      <a:endParaRPr lang="ru-RU" dirty="0"/>
                    </a:p>
                  </a:txBody>
                  <a:tcPr/>
                </a:tc>
                <a:tc>
                  <a:txBody>
                    <a:bodyPr/>
                    <a:lstStyle/>
                    <a:p>
                      <a:r>
                        <a:rPr lang="en-US" dirty="0">
                          <a:solidFill>
                            <a:srgbClr val="00B050"/>
                          </a:solidFill>
                        </a:rPr>
                        <a:t>3733</a:t>
                      </a:r>
                      <a:endParaRPr lang="ru-RU" dirty="0">
                        <a:solidFill>
                          <a:srgbClr val="00B050"/>
                        </a:solidFill>
                      </a:endParaRPr>
                    </a:p>
                  </a:txBody>
                  <a:tcPr/>
                </a:tc>
                <a:tc>
                  <a:txBody>
                    <a:bodyPr/>
                    <a:lstStyle/>
                    <a:p>
                      <a:r>
                        <a:rPr lang="en-US" dirty="0">
                          <a:solidFill>
                            <a:srgbClr val="FF0000"/>
                          </a:solidFill>
                        </a:rPr>
                        <a:t>3480</a:t>
                      </a:r>
                      <a:endParaRPr lang="ru-RU" dirty="0">
                        <a:solidFill>
                          <a:srgbClr val="FF0000"/>
                        </a:solidFill>
                      </a:endParaRPr>
                    </a:p>
                  </a:txBody>
                  <a:tcPr/>
                </a:tc>
                <a:extLst>
                  <a:ext uri="{0D108BD9-81ED-4DB2-BD59-A6C34878D82A}">
                    <a16:rowId xmlns:a16="http://schemas.microsoft.com/office/drawing/2014/main" val="895127782"/>
                  </a:ext>
                </a:extLst>
              </a:tr>
              <a:tr h="370840">
                <a:tc>
                  <a:txBody>
                    <a:bodyPr/>
                    <a:lstStyle/>
                    <a:p>
                      <a:r>
                        <a:rPr lang="en-US" dirty="0"/>
                        <a:t>B</a:t>
                      </a:r>
                      <a:endParaRPr lang="ru-RU" dirty="0"/>
                    </a:p>
                  </a:txBody>
                  <a:tcPr/>
                </a:tc>
                <a:tc>
                  <a:txBody>
                    <a:bodyPr/>
                    <a:lstStyle/>
                    <a:p>
                      <a:r>
                        <a:rPr lang="en-US" dirty="0">
                          <a:solidFill>
                            <a:srgbClr val="00B050"/>
                          </a:solidFill>
                        </a:rPr>
                        <a:t>3574</a:t>
                      </a:r>
                      <a:endParaRPr lang="ru-RU" dirty="0">
                        <a:solidFill>
                          <a:srgbClr val="00B050"/>
                        </a:solidFill>
                      </a:endParaRPr>
                    </a:p>
                  </a:txBody>
                  <a:tcPr/>
                </a:tc>
                <a:tc>
                  <a:txBody>
                    <a:bodyPr/>
                    <a:lstStyle/>
                    <a:p>
                      <a:r>
                        <a:rPr lang="en-US" dirty="0">
                          <a:solidFill>
                            <a:schemeClr val="tx1"/>
                          </a:solidFill>
                        </a:rPr>
                        <a:t>4353</a:t>
                      </a:r>
                      <a:endParaRPr lang="ru-RU" dirty="0">
                        <a:solidFill>
                          <a:schemeClr val="tx1"/>
                        </a:solidFill>
                      </a:endParaRPr>
                    </a:p>
                  </a:txBody>
                  <a:tcPr/>
                </a:tc>
                <a:tc>
                  <a:txBody>
                    <a:bodyPr/>
                    <a:lstStyle/>
                    <a:p>
                      <a:r>
                        <a:rPr lang="en-US" dirty="0">
                          <a:solidFill>
                            <a:schemeClr val="tx1"/>
                          </a:solidFill>
                        </a:rPr>
                        <a:t>3730</a:t>
                      </a:r>
                      <a:endParaRPr lang="ru-RU" dirty="0">
                        <a:solidFill>
                          <a:schemeClr val="tx1"/>
                        </a:solidFill>
                      </a:endParaRPr>
                    </a:p>
                  </a:txBody>
                  <a:tcPr/>
                </a:tc>
                <a:tc>
                  <a:txBody>
                    <a:bodyPr/>
                    <a:lstStyle/>
                    <a:p>
                      <a:r>
                        <a:rPr lang="en-US" dirty="0"/>
                        <a:t>3588</a:t>
                      </a:r>
                      <a:endParaRPr lang="ru-RU" dirty="0"/>
                    </a:p>
                  </a:txBody>
                  <a:tcPr/>
                </a:tc>
                <a:tc>
                  <a:txBody>
                    <a:bodyPr/>
                    <a:lstStyle/>
                    <a:p>
                      <a:r>
                        <a:rPr lang="en-US" dirty="0"/>
                        <a:t>3881</a:t>
                      </a:r>
                      <a:endParaRPr lang="ru-RU" dirty="0"/>
                    </a:p>
                  </a:txBody>
                  <a:tcPr/>
                </a:tc>
                <a:tc>
                  <a:txBody>
                    <a:bodyPr/>
                    <a:lstStyle/>
                    <a:p>
                      <a:r>
                        <a:rPr lang="en-US" dirty="0">
                          <a:solidFill>
                            <a:srgbClr val="FF0000"/>
                          </a:solidFill>
                        </a:rPr>
                        <a:t>4067</a:t>
                      </a:r>
                      <a:endParaRPr lang="ru-RU" dirty="0">
                        <a:solidFill>
                          <a:srgbClr val="FF0000"/>
                        </a:solidFill>
                      </a:endParaRPr>
                    </a:p>
                  </a:txBody>
                  <a:tcPr/>
                </a:tc>
                <a:extLst>
                  <a:ext uri="{0D108BD9-81ED-4DB2-BD59-A6C34878D82A}">
                    <a16:rowId xmlns:a16="http://schemas.microsoft.com/office/drawing/2014/main" val="3798480132"/>
                  </a:ext>
                </a:extLst>
              </a:tr>
              <a:tr h="370840">
                <a:tc>
                  <a:txBody>
                    <a:bodyPr/>
                    <a:lstStyle/>
                    <a:p>
                      <a:r>
                        <a:rPr lang="en-US" dirty="0"/>
                        <a:t>S/B</a:t>
                      </a:r>
                      <a:endParaRPr lang="ru-RU" dirty="0"/>
                    </a:p>
                  </a:txBody>
                  <a:tcPr/>
                </a:tc>
                <a:tc>
                  <a:txBody>
                    <a:bodyPr/>
                    <a:lstStyle/>
                    <a:p>
                      <a:r>
                        <a:rPr lang="en-US" dirty="0">
                          <a:solidFill>
                            <a:srgbClr val="00B050"/>
                          </a:solidFill>
                        </a:rPr>
                        <a:t>1.039</a:t>
                      </a:r>
                      <a:endParaRPr lang="ru-RU" dirty="0">
                        <a:solidFill>
                          <a:srgbClr val="00B050"/>
                        </a:solidFill>
                      </a:endParaRPr>
                    </a:p>
                  </a:txBody>
                  <a:tcPr/>
                </a:tc>
                <a:tc>
                  <a:txBody>
                    <a:bodyPr/>
                    <a:lstStyle/>
                    <a:p>
                      <a:r>
                        <a:rPr lang="en-US" dirty="0">
                          <a:solidFill>
                            <a:schemeClr val="tx1"/>
                          </a:solidFill>
                        </a:rPr>
                        <a:t>0.796</a:t>
                      </a:r>
                      <a:endParaRPr lang="ru-RU" dirty="0">
                        <a:solidFill>
                          <a:schemeClr val="tx1"/>
                        </a:solidFill>
                      </a:endParaRPr>
                    </a:p>
                  </a:txBody>
                  <a:tcPr/>
                </a:tc>
                <a:tc>
                  <a:txBody>
                    <a:bodyPr/>
                    <a:lstStyle/>
                    <a:p>
                      <a:r>
                        <a:rPr lang="en-US" dirty="0">
                          <a:solidFill>
                            <a:schemeClr val="tx1"/>
                          </a:solidFill>
                        </a:rPr>
                        <a:t>0.967</a:t>
                      </a:r>
                      <a:endParaRPr lang="ru-RU" dirty="0">
                        <a:solidFill>
                          <a:schemeClr val="tx1"/>
                        </a:solidFill>
                      </a:endParaRPr>
                    </a:p>
                  </a:txBody>
                  <a:tcPr/>
                </a:tc>
                <a:tc>
                  <a:txBody>
                    <a:bodyPr/>
                    <a:lstStyle/>
                    <a:p>
                      <a:r>
                        <a:rPr lang="en-US" dirty="0"/>
                        <a:t>1.037</a:t>
                      </a:r>
                      <a:endParaRPr lang="ru-RU" dirty="0"/>
                    </a:p>
                  </a:txBody>
                  <a:tcPr/>
                </a:tc>
                <a:tc>
                  <a:txBody>
                    <a:bodyPr/>
                    <a:lstStyle/>
                    <a:p>
                      <a:r>
                        <a:rPr lang="en-US" dirty="0"/>
                        <a:t>0.962</a:t>
                      </a:r>
                      <a:endParaRPr lang="ru-RU" dirty="0"/>
                    </a:p>
                  </a:txBody>
                  <a:tcPr/>
                </a:tc>
                <a:tc>
                  <a:txBody>
                    <a:bodyPr/>
                    <a:lstStyle/>
                    <a:p>
                      <a:r>
                        <a:rPr lang="en-US" dirty="0">
                          <a:solidFill>
                            <a:srgbClr val="FF0000"/>
                          </a:solidFill>
                        </a:rPr>
                        <a:t>0.856</a:t>
                      </a:r>
                      <a:endParaRPr lang="ru-RU" dirty="0">
                        <a:solidFill>
                          <a:srgbClr val="FF0000"/>
                        </a:solidFill>
                      </a:endParaRPr>
                    </a:p>
                  </a:txBody>
                  <a:tcPr/>
                </a:tc>
                <a:extLst>
                  <a:ext uri="{0D108BD9-81ED-4DB2-BD59-A6C34878D82A}">
                    <a16:rowId xmlns:a16="http://schemas.microsoft.com/office/drawing/2014/main" val="495884816"/>
                  </a:ext>
                </a:extLst>
              </a:tr>
              <a:tr h="370840">
                <a:tc>
                  <a:txBody>
                    <a:bodyPr/>
                    <a:lstStyle/>
                    <a:p>
                      <a:r>
                        <a:rPr lang="en-US" dirty="0"/>
                        <a:t>Efficiency</a:t>
                      </a:r>
                      <a:r>
                        <a:rPr lang="ru-RU" dirty="0"/>
                        <a:t> (%)</a:t>
                      </a:r>
                    </a:p>
                  </a:txBody>
                  <a:tcPr/>
                </a:tc>
                <a:tc>
                  <a:txBody>
                    <a:bodyPr/>
                    <a:lstStyle/>
                    <a:p>
                      <a:r>
                        <a:rPr lang="en-US" dirty="0"/>
                        <a:t>3.3</a:t>
                      </a:r>
                      <a:r>
                        <a:rPr lang="ru-RU" dirty="0"/>
                        <a:t>0</a:t>
                      </a:r>
                    </a:p>
                  </a:txBody>
                  <a:tcPr/>
                </a:tc>
                <a:tc>
                  <a:txBody>
                    <a:bodyPr/>
                    <a:lstStyle/>
                    <a:p>
                      <a:r>
                        <a:rPr lang="en-US" dirty="0">
                          <a:solidFill>
                            <a:schemeClr val="tx1"/>
                          </a:solidFill>
                        </a:rPr>
                        <a:t>3.</a:t>
                      </a:r>
                      <a:r>
                        <a:rPr lang="ru-RU" dirty="0">
                          <a:solidFill>
                            <a:schemeClr val="tx1"/>
                          </a:solidFill>
                        </a:rPr>
                        <a:t>07</a:t>
                      </a:r>
                    </a:p>
                  </a:txBody>
                  <a:tcPr/>
                </a:tc>
                <a:tc>
                  <a:txBody>
                    <a:bodyPr/>
                    <a:lstStyle/>
                    <a:p>
                      <a:r>
                        <a:rPr lang="en-US" dirty="0">
                          <a:solidFill>
                            <a:srgbClr val="FF0000"/>
                          </a:solidFill>
                        </a:rPr>
                        <a:t>3.</a:t>
                      </a:r>
                      <a:r>
                        <a:rPr lang="ru-RU" dirty="0">
                          <a:solidFill>
                            <a:srgbClr val="FF0000"/>
                          </a:solidFill>
                        </a:rPr>
                        <a:t>21</a:t>
                      </a:r>
                    </a:p>
                  </a:txBody>
                  <a:tcPr/>
                </a:tc>
                <a:tc>
                  <a:txBody>
                    <a:bodyPr/>
                    <a:lstStyle/>
                    <a:p>
                      <a:r>
                        <a:rPr lang="en-US" dirty="0"/>
                        <a:t>3.30</a:t>
                      </a:r>
                      <a:endParaRPr lang="ru-RU" dirty="0"/>
                    </a:p>
                  </a:txBody>
                  <a:tcPr/>
                </a:tc>
                <a:tc>
                  <a:txBody>
                    <a:bodyPr/>
                    <a:lstStyle/>
                    <a:p>
                      <a:r>
                        <a:rPr lang="en-US" dirty="0">
                          <a:solidFill>
                            <a:srgbClr val="00B050"/>
                          </a:solidFill>
                        </a:rPr>
                        <a:t>3.3</a:t>
                      </a:r>
                      <a:r>
                        <a:rPr lang="ru-RU" dirty="0">
                          <a:solidFill>
                            <a:srgbClr val="00B050"/>
                          </a:solidFill>
                        </a:rPr>
                        <a:t>2</a:t>
                      </a:r>
                    </a:p>
                  </a:txBody>
                  <a:tcPr/>
                </a:tc>
                <a:tc>
                  <a:txBody>
                    <a:bodyPr/>
                    <a:lstStyle/>
                    <a:p>
                      <a:r>
                        <a:rPr lang="en-US" dirty="0"/>
                        <a:t>3.</a:t>
                      </a:r>
                      <a:r>
                        <a:rPr lang="ru-RU" dirty="0"/>
                        <a:t>26</a:t>
                      </a:r>
                    </a:p>
                  </a:txBody>
                  <a:tcPr/>
                </a:tc>
                <a:extLst>
                  <a:ext uri="{0D108BD9-81ED-4DB2-BD59-A6C34878D82A}">
                    <a16:rowId xmlns:a16="http://schemas.microsoft.com/office/drawing/2014/main" val="1767182456"/>
                  </a:ext>
                </a:extLst>
              </a:tr>
            </a:tbl>
          </a:graphicData>
        </a:graphic>
      </p:graphicFrame>
    </p:spTree>
    <p:extLst>
      <p:ext uri="{BB962C8B-B14F-4D97-AF65-F5344CB8AC3E}">
        <p14:creationId xmlns:p14="http://schemas.microsoft.com/office/powerpoint/2010/main" val="3901981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Заголовок 1">
                <a:extLst>
                  <a:ext uri="{FF2B5EF4-FFF2-40B4-BE49-F238E27FC236}">
                    <a16:creationId xmlns:a16="http://schemas.microsoft.com/office/drawing/2014/main" id="{59A29802-99C6-1035-B7E2-0EAF4FE4EF2C}"/>
                  </a:ext>
                </a:extLst>
              </p:cNvPr>
              <p:cNvSpPr>
                <a:spLocks noGrp="1"/>
              </p:cNvSpPr>
              <p:nvPr>
                <p:ph type="title"/>
              </p:nvPr>
            </p:nvSpPr>
            <p:spPr>
              <a:xfrm>
                <a:off x="838200" y="79461"/>
                <a:ext cx="10515600" cy="1325563"/>
              </a:xfrm>
            </p:spPr>
            <p:txBody>
              <a:bodyPr>
                <a:normAutofit/>
              </a:bodyPr>
              <a:lstStyle/>
              <a:p>
                <a:pPr algn="ctr"/>
                <a:r>
                  <a:rPr lang="en-US" dirty="0">
                    <a:solidFill>
                      <a:srgbClr val="0070C0"/>
                    </a:solidFill>
                    <a:latin typeface="Arial" panose="020B0604020202020204" pitchFamily="34" charset="0"/>
                  </a:rPr>
                  <a:t>Results</a:t>
                </a:r>
                <a:br>
                  <a:rPr lang="en-US" i="1" dirty="0">
                    <a:solidFill>
                      <a:schemeClr val="accent1"/>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sSubSup>
                        <m:sSubSupPr>
                          <m:ctrlPr>
                            <a:rPr lang="en-US" sz="3600" i="1" dirty="0" smtClean="0">
                              <a:solidFill>
                                <a:schemeClr val="accent1"/>
                              </a:solidFill>
                              <a:latin typeface="Cambria Math" panose="02040503050406030204" pitchFamily="18" charset="0"/>
                            </a:rPr>
                          </m:ctrlPr>
                        </m:sSubSupPr>
                        <m:e>
                          <m:r>
                            <m:rPr>
                              <m:sty m:val="p"/>
                            </m:rPr>
                            <a:rPr lang="en-US" sz="3600" b="0" i="0" dirty="0" smtClean="0">
                              <a:solidFill>
                                <a:schemeClr val="accent1"/>
                              </a:solidFill>
                              <a:latin typeface="Cambria Math" panose="02040503050406030204" pitchFamily="18" charset="0"/>
                            </a:rPr>
                            <m:t>K</m:t>
                          </m:r>
                        </m:e>
                        <m:sub>
                          <m:r>
                            <m:rPr>
                              <m:sty m:val="p"/>
                            </m:rPr>
                            <a:rPr lang="en-US" sz="3600" b="0" i="0" dirty="0" smtClean="0">
                              <a:solidFill>
                                <a:schemeClr val="accent1"/>
                              </a:solidFill>
                              <a:latin typeface="Cambria Math" panose="02040503050406030204" pitchFamily="18" charset="0"/>
                            </a:rPr>
                            <m:t>S</m:t>
                          </m:r>
                        </m:sub>
                        <m:sup>
                          <m:r>
                            <a:rPr lang="en-US" sz="3600" b="0" i="0" dirty="0" smtClean="0">
                              <a:solidFill>
                                <a:schemeClr val="accent1"/>
                              </a:solidFill>
                              <a:latin typeface="Cambria Math" panose="02040503050406030204" pitchFamily="18" charset="0"/>
                            </a:rPr>
                            <m:t>0</m:t>
                          </m:r>
                        </m:sup>
                      </m:sSubSup>
                    </m:oMath>
                  </m:oMathPara>
                </a14:m>
                <a:endParaRPr lang="ru-RU" sz="3600" dirty="0">
                  <a:solidFill>
                    <a:schemeClr val="accent1"/>
                  </a:solidFill>
                </a:endParaRPr>
              </a:p>
            </p:txBody>
          </p:sp>
        </mc:Choice>
        <mc:Fallback xmlns="">
          <p:sp>
            <p:nvSpPr>
              <p:cNvPr id="4" name="Заголовок 1">
                <a:extLst>
                  <a:ext uri="{FF2B5EF4-FFF2-40B4-BE49-F238E27FC236}">
                    <a16:creationId xmlns:a16="http://schemas.microsoft.com/office/drawing/2014/main" id="{59A29802-99C6-1035-B7E2-0EAF4FE4EF2C}"/>
                  </a:ext>
                </a:extLst>
              </p:cNvPr>
              <p:cNvSpPr>
                <a:spLocks noGrp="1" noRot="1" noChangeAspect="1" noMove="1" noResize="1" noEditPoints="1" noAdjustHandles="1" noChangeArrowheads="1" noChangeShapeType="1" noTextEdit="1"/>
              </p:cNvSpPr>
              <p:nvPr>
                <p:ph type="title"/>
              </p:nvPr>
            </p:nvSpPr>
            <p:spPr>
              <a:xfrm>
                <a:off x="838200" y="79461"/>
                <a:ext cx="10515600" cy="1325563"/>
              </a:xfrm>
              <a:blipFill>
                <a:blip r:embed="rId2"/>
                <a:stretch>
                  <a:fillRect t="-10599"/>
                </a:stretch>
              </a:blipFill>
            </p:spPr>
            <p:txBody>
              <a:bodyPr/>
              <a:lstStyle/>
              <a:p>
                <a:r>
                  <a:rPr lang="ru-RU">
                    <a:noFill/>
                  </a:rPr>
                  <a:t> </a:t>
                </a:r>
              </a:p>
            </p:txBody>
          </p:sp>
        </mc:Fallback>
      </mc:AlternateContent>
      <p:sp>
        <p:nvSpPr>
          <p:cNvPr id="5" name="TextBox 4">
            <a:extLst>
              <a:ext uri="{FF2B5EF4-FFF2-40B4-BE49-F238E27FC236}">
                <a16:creationId xmlns:a16="http://schemas.microsoft.com/office/drawing/2014/main" id="{4A45DC9E-E723-0231-1CD9-27E5696D5E17}"/>
              </a:ext>
            </a:extLst>
          </p:cNvPr>
          <p:cNvSpPr txBox="1"/>
          <p:nvPr/>
        </p:nvSpPr>
        <p:spPr>
          <a:xfrm>
            <a:off x="1874750" y="4022562"/>
            <a:ext cx="1413207" cy="461665"/>
          </a:xfrm>
          <a:prstGeom prst="rect">
            <a:avLst/>
          </a:prstGeom>
          <a:noFill/>
        </p:spPr>
        <p:txBody>
          <a:bodyPr wrap="none" rtlCol="0">
            <a:spAutoFit/>
          </a:bodyPr>
          <a:lstStyle/>
          <a:p>
            <a:r>
              <a:rPr lang="en-US" sz="2400" b="0" i="0" dirty="0">
                <a:solidFill>
                  <a:schemeClr val="accent2"/>
                </a:solidFill>
                <a:effectLst/>
                <a:latin typeface="-apple-system"/>
              </a:rPr>
              <a:t>Ideal case</a:t>
            </a:r>
            <a:endParaRPr lang="ru-RU" sz="2400" dirty="0">
              <a:solidFill>
                <a:schemeClr val="accent2"/>
              </a:solidFill>
            </a:endParaRPr>
          </a:p>
        </p:txBody>
      </p:sp>
      <p:sp>
        <p:nvSpPr>
          <p:cNvPr id="6" name="TextBox 5">
            <a:extLst>
              <a:ext uri="{FF2B5EF4-FFF2-40B4-BE49-F238E27FC236}">
                <a16:creationId xmlns:a16="http://schemas.microsoft.com/office/drawing/2014/main" id="{1EFE00D3-9B94-3529-A906-F535692FD9C5}"/>
              </a:ext>
            </a:extLst>
          </p:cNvPr>
          <p:cNvSpPr txBox="1"/>
          <p:nvPr/>
        </p:nvSpPr>
        <p:spPr>
          <a:xfrm>
            <a:off x="7089874" y="3907412"/>
            <a:ext cx="4597797" cy="461665"/>
          </a:xfrm>
          <a:prstGeom prst="rect">
            <a:avLst/>
          </a:prstGeom>
          <a:noFill/>
        </p:spPr>
        <p:txBody>
          <a:bodyPr wrap="none" rtlCol="0">
            <a:spAutoFit/>
          </a:bodyPr>
          <a:lstStyle/>
          <a:p>
            <a:r>
              <a:rPr lang="en-US" sz="2400" dirty="0" err="1">
                <a:solidFill>
                  <a:schemeClr val="accent2"/>
                </a:solidFill>
              </a:rPr>
              <a:t>SiMD</a:t>
            </a:r>
            <a:r>
              <a:rPr lang="en-US" sz="2400" dirty="0">
                <a:solidFill>
                  <a:schemeClr val="accent2"/>
                </a:solidFill>
              </a:rPr>
              <a:t>, BD, target and beam blurring</a:t>
            </a:r>
            <a:endParaRPr lang="ru-RU" sz="2400" dirty="0">
              <a:solidFill>
                <a:schemeClr val="accent2"/>
              </a:solidFill>
            </a:endParaRPr>
          </a:p>
        </p:txBody>
      </p:sp>
      <p:sp>
        <p:nvSpPr>
          <p:cNvPr id="7" name="Объект 2">
            <a:extLst>
              <a:ext uri="{FF2B5EF4-FFF2-40B4-BE49-F238E27FC236}">
                <a16:creationId xmlns:a16="http://schemas.microsoft.com/office/drawing/2014/main" id="{5C9455D3-FF6A-065A-ED58-7640F3F6D37D}"/>
              </a:ext>
            </a:extLst>
          </p:cNvPr>
          <p:cNvSpPr>
            <a:spLocks noGrp="1"/>
          </p:cNvSpPr>
          <p:nvPr>
            <p:ph idx="1"/>
          </p:nvPr>
        </p:nvSpPr>
        <p:spPr>
          <a:xfrm>
            <a:off x="838200" y="4369077"/>
            <a:ext cx="10515600" cy="2488923"/>
          </a:xfrm>
        </p:spPr>
        <p:txBody>
          <a:bodyPr>
            <a:normAutofit/>
          </a:bodyPr>
          <a:lstStyle/>
          <a:p>
            <a:r>
              <a:rPr lang="en-US" dirty="0">
                <a:solidFill>
                  <a:schemeClr val="accent6"/>
                </a:solidFill>
              </a:rPr>
              <a:t>Cuts</a:t>
            </a:r>
            <a:endParaRPr lang="ru-RU" dirty="0">
              <a:solidFill>
                <a:schemeClr val="accent6"/>
              </a:solidFill>
            </a:endParaRPr>
          </a:p>
          <a:p>
            <a:pPr lvl="1"/>
            <a:r>
              <a:rPr lang="ru-RU" dirty="0"/>
              <a:t>1</a:t>
            </a:r>
            <a:r>
              <a:rPr lang="en-US" dirty="0"/>
              <a:t>.0</a:t>
            </a:r>
            <a:r>
              <a:rPr lang="ru-RU" dirty="0"/>
              <a:t> </a:t>
            </a:r>
            <a:r>
              <a:rPr lang="en-US" dirty="0"/>
              <a:t>&lt; path &lt; 20	</a:t>
            </a:r>
          </a:p>
          <a:p>
            <a:pPr lvl="1"/>
            <a:r>
              <a:rPr lang="en-US" dirty="0"/>
              <a:t>0.0</a:t>
            </a:r>
            <a:r>
              <a:rPr lang="ru-RU" dirty="0"/>
              <a:t> </a:t>
            </a:r>
            <a:r>
              <a:rPr lang="en-US" dirty="0"/>
              <a:t>&lt;</a:t>
            </a:r>
            <a:r>
              <a:rPr lang="ru-RU" dirty="0"/>
              <a:t> </a:t>
            </a:r>
            <a:r>
              <a:rPr lang="en-US" dirty="0"/>
              <a:t>DCA12 &lt; 0.</a:t>
            </a:r>
            <a:r>
              <a:rPr lang="ru-RU" dirty="0"/>
              <a:t>3</a:t>
            </a:r>
            <a:r>
              <a:rPr lang="en-US" dirty="0"/>
              <a:t>	</a:t>
            </a:r>
          </a:p>
          <a:p>
            <a:pPr lvl="1"/>
            <a:r>
              <a:rPr lang="en-US" dirty="0"/>
              <a:t>0.0</a:t>
            </a:r>
            <a:r>
              <a:rPr lang="ru-RU" dirty="0"/>
              <a:t> </a:t>
            </a:r>
            <a:r>
              <a:rPr lang="en-US" dirty="0"/>
              <a:t>&lt;</a:t>
            </a:r>
            <a:r>
              <a:rPr lang="ru-RU" dirty="0"/>
              <a:t> </a:t>
            </a:r>
            <a:r>
              <a:rPr lang="en-US" dirty="0"/>
              <a:t>DCA0 &lt; 0.2	</a:t>
            </a:r>
          </a:p>
          <a:p>
            <a:pPr lvl="1"/>
            <a:r>
              <a:rPr lang="en-US" dirty="0"/>
              <a:t>0.</a:t>
            </a:r>
            <a:r>
              <a:rPr lang="ru-RU" dirty="0"/>
              <a:t>2 </a:t>
            </a:r>
            <a:r>
              <a:rPr lang="en-US" dirty="0"/>
              <a:t>&lt;</a:t>
            </a:r>
            <a:r>
              <a:rPr lang="ru-RU" dirty="0"/>
              <a:t> </a:t>
            </a:r>
            <a:r>
              <a:rPr lang="en-US" dirty="0"/>
              <a:t>DCA1 &lt; 3.0</a:t>
            </a:r>
          </a:p>
          <a:p>
            <a:pPr lvl="1"/>
            <a:r>
              <a:rPr lang="en-US" dirty="0"/>
              <a:t>0.</a:t>
            </a:r>
            <a:r>
              <a:rPr lang="ru-RU" dirty="0"/>
              <a:t>2 </a:t>
            </a:r>
            <a:r>
              <a:rPr lang="en-US" dirty="0"/>
              <a:t>&lt;</a:t>
            </a:r>
            <a:r>
              <a:rPr lang="ru-RU" dirty="0"/>
              <a:t> </a:t>
            </a:r>
            <a:r>
              <a:rPr lang="en-US" dirty="0"/>
              <a:t>DCA2 &lt; 3.0</a:t>
            </a:r>
            <a:endParaRPr lang="ru-RU" dirty="0"/>
          </a:p>
        </p:txBody>
      </p:sp>
      <p:pic>
        <p:nvPicPr>
          <p:cNvPr id="8" name="Рисунок 7">
            <a:extLst>
              <a:ext uri="{FF2B5EF4-FFF2-40B4-BE49-F238E27FC236}">
                <a16:creationId xmlns:a16="http://schemas.microsoft.com/office/drawing/2014/main" id="{60FBE7C9-6A7D-BEFE-8E3E-52BF7E1A4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30" y="1312849"/>
            <a:ext cx="6195035" cy="2793317"/>
          </a:xfrm>
          <a:prstGeom prst="rect">
            <a:avLst/>
          </a:prstGeom>
        </p:spPr>
      </p:pic>
      <p:pic>
        <p:nvPicPr>
          <p:cNvPr id="9" name="Рисунок 8">
            <a:extLst>
              <a:ext uri="{FF2B5EF4-FFF2-40B4-BE49-F238E27FC236}">
                <a16:creationId xmlns:a16="http://schemas.microsoft.com/office/drawing/2014/main" id="{42ED9F8B-4C26-5C0D-7B61-01061413C7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4265" y="1405024"/>
            <a:ext cx="5799122" cy="2605700"/>
          </a:xfrm>
          <a:prstGeom prst="rect">
            <a:avLst/>
          </a:prstGeom>
        </p:spPr>
      </p:pic>
    </p:spTree>
    <p:extLst>
      <p:ext uri="{BB962C8B-B14F-4D97-AF65-F5344CB8AC3E}">
        <p14:creationId xmlns:p14="http://schemas.microsoft.com/office/powerpoint/2010/main" val="246939933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754</Words>
  <Application>Microsoft Office PowerPoint</Application>
  <PresentationFormat>Широкоэкранный</PresentationFormat>
  <Paragraphs>172</Paragraphs>
  <Slides>18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18</vt:i4>
      </vt:variant>
    </vt:vector>
  </HeadingPairs>
  <TitlesOfParts>
    <vt:vector size="25" baseType="lpstr">
      <vt:lpstr>-apple-system</vt:lpstr>
      <vt:lpstr>Arial</vt:lpstr>
      <vt:lpstr>Arial</vt:lpstr>
      <vt:lpstr>Calibri</vt:lpstr>
      <vt:lpstr>Calibri Light</vt:lpstr>
      <vt:lpstr>Cambria Math</vt:lpstr>
      <vt:lpstr>Тема Office</vt:lpstr>
      <vt:lpstr>Презентация PowerPoint</vt:lpstr>
      <vt:lpstr>Goal of the work</vt:lpstr>
      <vt:lpstr>Data</vt:lpstr>
      <vt:lpstr>Data processing</vt:lpstr>
      <vt:lpstr>Sources of background increment</vt:lpstr>
      <vt:lpstr>Презентация PowerPoint</vt:lpstr>
      <vt:lpstr>Results Lambda hyperons</vt:lpstr>
      <vt:lpstr>Results  Lambda hyperons</vt:lpstr>
      <vt:lpstr>Results K_S^0</vt:lpstr>
      <vt:lpstr>Results K_S^0</vt:lpstr>
      <vt:lpstr>Results K_S^0</vt:lpstr>
      <vt:lpstr>Results Armenteros-Podolanski plots</vt:lpstr>
      <vt:lpstr>Results Lambda hyperons</vt:lpstr>
      <vt:lpstr>Results Lambda hyperons</vt:lpstr>
      <vt:lpstr>Results Lambda hyperons</vt:lpstr>
      <vt:lpstr>Conclusion</vt:lpstr>
      <vt:lpstr>Future work</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ramin.k.barak@gmail.com</dc:creator>
  <cp:lastModifiedBy>ramin.k.barak@gmail.com</cp:lastModifiedBy>
  <cp:revision>41</cp:revision>
  <dcterms:created xsi:type="dcterms:W3CDTF">2023-05-14T15:59:21Z</dcterms:created>
  <dcterms:modified xsi:type="dcterms:W3CDTF">2023-05-15T20:55:45Z</dcterms:modified>
</cp:coreProperties>
</file>