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</p:sldMasterIdLst>
  <p:notesMasterIdLst>
    <p:notesMasterId r:id="rId20"/>
  </p:notesMasterIdLst>
  <p:sldIdLst>
    <p:sldId id="448" r:id="rId2"/>
    <p:sldId id="464" r:id="rId3"/>
    <p:sldId id="449" r:id="rId4"/>
    <p:sldId id="331" r:id="rId5"/>
    <p:sldId id="452" r:id="rId6"/>
    <p:sldId id="466" r:id="rId7"/>
    <p:sldId id="469" r:id="rId8"/>
    <p:sldId id="473" r:id="rId9"/>
    <p:sldId id="474" r:id="rId10"/>
    <p:sldId id="471" r:id="rId11"/>
    <p:sldId id="456" r:id="rId12"/>
    <p:sldId id="467" r:id="rId13"/>
    <p:sldId id="472" r:id="rId14"/>
    <p:sldId id="468" r:id="rId15"/>
    <p:sldId id="475" r:id="rId16"/>
    <p:sldId id="460" r:id="rId17"/>
    <p:sldId id="461" r:id="rId18"/>
    <p:sldId id="462" r:id="rId19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1" autoAdjust="0"/>
    <p:restoredTop sz="94349" autoAdjust="0"/>
  </p:normalViewPr>
  <p:slideViewPr>
    <p:cSldViewPr snapToGrid="0">
      <p:cViewPr varScale="1">
        <p:scale>
          <a:sx n="75" d="100"/>
          <a:sy n="75" d="100"/>
        </p:scale>
        <p:origin x="53" y="403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2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B71CB-84C0-4265-85EA-892165CC7C1D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F41-4349-448A-841B-54B7D50FC1B8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E083-4EEE-47CC-B6A7-05F83E7CF2E7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D8D4-43D1-4E6E-B0A1-BA59B97C8E89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7D78-4686-4657-8D94-E61B6CA5167A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BC59-AD9A-403D-A533-C718C7A83CAC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A90D-C0B5-4720-890B-CF8B07D0C31F}" type="datetime1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023-FE94-44C8-9E54-7745EB33CBB1}" type="datetime1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0BCB-5B51-4535-82DA-24949E260100}" type="datetime1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EB5-DC83-4DCE-8175-A0C36BAEB569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B201-6235-440E-A088-D697279FEA72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FB23-F764-4CA9-8CC5-E38580834D68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292" y="0"/>
            <a:ext cx="8075240" cy="616017"/>
          </a:xfrm>
        </p:spPr>
        <p:txBody>
          <a:bodyPr>
            <a:no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 Status of Forward Hadron Calorimeter (</a:t>
            </a:r>
            <a:r>
              <a:rPr lang="en-US" altLang="ru-RU" sz="3200" b="1" dirty="0" err="1">
                <a:solidFill>
                  <a:srgbClr val="C00000"/>
                </a:solidFill>
                <a:latin typeface="Calibri" pitchFamily="34" charset="0"/>
              </a:rPr>
              <a:t>FHCal</a:t>
            </a:r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3702" y="1063057"/>
            <a:ext cx="53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A.Ivashkin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Institute for Nuclear Research RAS, Moscow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on behalf of the </a:t>
            </a:r>
            <a:r>
              <a:rPr lang="en-US" sz="2000" b="1" dirty="0" err="1">
                <a:cs typeface="Times New Roman" panose="02020603050405020304" pitchFamily="18" charset="0"/>
              </a:rPr>
              <a:t>FHCal</a:t>
            </a:r>
            <a:r>
              <a:rPr lang="en-US" sz="2000" b="1" dirty="0">
                <a:cs typeface="Times New Roman" panose="02020603050405020304" pitchFamily="18" charset="0"/>
              </a:rPr>
              <a:t> group</a:t>
            </a:r>
            <a:endParaRPr lang="en-US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562" y="6284046"/>
            <a:ext cx="4242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1</a:t>
            </a:r>
            <a:r>
              <a:rPr lang="en-US" sz="1600" b="1" dirty="0" smtClean="0">
                <a:solidFill>
                  <a:srgbClr val="C00000"/>
                </a:solidFill>
              </a:rPr>
              <a:t>1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MPD collaboration meeting, </a:t>
            </a:r>
            <a:r>
              <a:rPr lang="en-US" sz="1600" b="1" dirty="0" smtClean="0">
                <a:solidFill>
                  <a:srgbClr val="C00000"/>
                </a:solidFill>
              </a:rPr>
              <a:t>Apr., 2023.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8551" y="2600332"/>
            <a:ext cx="3748831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Status of </a:t>
            </a: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modules;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subsystems and activity;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Integration to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MPD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41805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Preparations for </a:t>
            </a:r>
            <a:r>
              <a:rPr lang="en-US" sz="2400" b="1" dirty="0" err="1" smtClean="0"/>
              <a:t>FHCal</a:t>
            </a:r>
            <a:r>
              <a:rPr lang="en-US" sz="2400" b="1" dirty="0" smtClean="0"/>
              <a:t> trigger </a:t>
            </a:r>
            <a:endParaRPr lang="ru-RU" sz="2400" b="1" dirty="0"/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>
          <a:xfrm>
            <a:off x="9332494" y="6385226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10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386013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98" y="638852"/>
            <a:ext cx="2638273" cy="4683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94" y="3297158"/>
            <a:ext cx="5102794" cy="2719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9999" y="665366"/>
            <a:ext cx="449416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Adders of analog signals from individual modules were produces for full </a:t>
            </a:r>
            <a:r>
              <a:rPr lang="en-US" dirty="0" err="1" smtClean="0"/>
              <a:t>FHCal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configuration of modules in trigger would depend on FEE and correlation noises. Flexible configuration is to be developed.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42274" y="2956331"/>
            <a:ext cx="325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of trigger noise on energy threshold in one module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b="37210"/>
          <a:stretch/>
        </p:blipFill>
        <p:spPr>
          <a:xfrm>
            <a:off x="8348388" y="1285179"/>
            <a:ext cx="3532000" cy="3391103"/>
          </a:xfrm>
          <a:prstGeom prst="rect">
            <a:avLst/>
          </a:prstGeom>
        </p:spPr>
      </p:pic>
      <p:sp>
        <p:nvSpPr>
          <p:cNvPr id="17" name="TextShape 1"/>
          <p:cNvSpPr txBox="1"/>
          <p:nvPr/>
        </p:nvSpPr>
        <p:spPr>
          <a:xfrm>
            <a:off x="9199180" y="554834"/>
            <a:ext cx="2453640" cy="451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12-channels signal adders</a:t>
            </a:r>
            <a:endParaRPr lang="en-GB" sz="1600" b="1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5594" y="6185171"/>
            <a:ext cx="60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All adders are working. The noises are under  tests.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45040" y="6289721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11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Energy calibration  with cosmic </a:t>
            </a:r>
            <a:r>
              <a:rPr lang="en-US" sz="2400" b="1" dirty="0" err="1" smtClean="0"/>
              <a:t>nuons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41340" y="3722973"/>
            <a:ext cx="7805732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energy </a:t>
            </a:r>
            <a:r>
              <a:rPr lang="en-US" dirty="0"/>
              <a:t>calibration </a:t>
            </a:r>
            <a:r>
              <a:rPr lang="en-US" dirty="0" smtClean="0"/>
              <a:t>is planned in </a:t>
            </a:r>
            <a:r>
              <a:rPr lang="en-US" dirty="0"/>
              <a:t>self-triggering mode (without external muon trigger).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different geometries of muon tracks are to be considered.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selection of different muon tracks can be done by requiring the coincidence of muon signals in </a:t>
            </a:r>
            <a:r>
              <a:rPr lang="en-US" dirty="0" err="1" smtClean="0"/>
              <a:t>FHCal</a:t>
            </a:r>
            <a:r>
              <a:rPr lang="en-US" dirty="0" smtClean="0"/>
              <a:t> modules  and longitudinal sections.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 new simplified version of energy calibration is under development. 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t="5744"/>
          <a:stretch/>
        </p:blipFill>
        <p:spPr>
          <a:xfrm>
            <a:off x="116548" y="431849"/>
            <a:ext cx="2230197" cy="3252935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16435" y="43307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7150" b="19086"/>
          <a:stretch/>
        </p:blipFill>
        <p:spPr>
          <a:xfrm>
            <a:off x="183286" y="3647440"/>
            <a:ext cx="2710546" cy="30683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04" y="530985"/>
            <a:ext cx="4210934" cy="242557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876524" y="1709408"/>
            <a:ext cx="137054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New MPPC type</a:t>
            </a:r>
            <a:endParaRPr lang="ru-RU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568778" y="1707163"/>
            <a:ext cx="7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~5 MeV</a:t>
            </a:r>
            <a:endParaRPr lang="ru-RU" sz="1400" b="1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917771" y="958503"/>
            <a:ext cx="1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94306" y="946235"/>
            <a:ext cx="18416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Corrected to pass length in scintillators.</a:t>
            </a:r>
            <a:endParaRPr lang="ru-RU" sz="1400" b="1" dirty="0">
              <a:solidFill>
                <a:srgbClr val="92D050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9271897" y="1188273"/>
            <a:ext cx="576762" cy="784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53423" y="1469455"/>
            <a:ext cx="155467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Raw </a:t>
            </a:r>
            <a:r>
              <a:rPr lang="en-US" sz="1400" b="1" dirty="0" smtClean="0">
                <a:solidFill>
                  <a:srgbClr val="0000FF"/>
                </a:solidFill>
              </a:rPr>
              <a:t>spectrum without selection of tracks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6835" y="723525"/>
            <a:ext cx="40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Response of </a:t>
            </a:r>
            <a:r>
              <a:rPr lang="en-US" b="1" dirty="0" err="1" smtClean="0"/>
              <a:t>FHCal</a:t>
            </a:r>
            <a:r>
              <a:rPr lang="en-US" b="1" dirty="0" smtClean="0"/>
              <a:t> modules to </a:t>
            </a:r>
            <a:r>
              <a:rPr lang="en-US" b="1" dirty="0"/>
              <a:t>cosmic muons </a:t>
            </a:r>
            <a:r>
              <a:rPr lang="en-US" b="1" dirty="0" smtClean="0"/>
              <a:t> with different track geometries.</a:t>
            </a:r>
            <a:endParaRPr lang="ru-RU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7753149" y="1446095"/>
            <a:ext cx="823085" cy="35917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 bwMode="auto">
          <a:xfrm>
            <a:off x="2454042" y="1596462"/>
            <a:ext cx="4335184" cy="1643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00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031" t="8335" r="27911" b="11806"/>
          <a:stretch/>
        </p:blipFill>
        <p:spPr>
          <a:xfrm>
            <a:off x="6091485" y="1582951"/>
            <a:ext cx="3103810" cy="3094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976"/>
            <a:ext cx="12182971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integration to MPD (ADC readout)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3000" y="851850"/>
            <a:ext cx="30720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ADC boxes are placed at the lateral sides of </a:t>
            </a:r>
            <a:r>
              <a:rPr lang="en-US" dirty="0" err="1" smtClean="0"/>
              <a:t>FHCal</a:t>
            </a:r>
            <a:r>
              <a:rPr lang="en-US" dirty="0"/>
              <a:t> </a:t>
            </a:r>
            <a:r>
              <a:rPr lang="en-US" dirty="0" smtClean="0"/>
              <a:t>support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34713" y="1582951"/>
            <a:ext cx="4633515" cy="3351568"/>
            <a:chOff x="265193" y="648231"/>
            <a:chExt cx="4633515" cy="335156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193" y="648231"/>
              <a:ext cx="4633515" cy="2847481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2925013" y="1506621"/>
              <a:ext cx="9626" cy="20886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46586" y="3630467"/>
              <a:ext cx="215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Two halves of </a:t>
              </a:r>
              <a:r>
                <a:rPr lang="en-US" dirty="0" err="1" smtClean="0"/>
                <a:t>FHCal</a:t>
              </a:r>
              <a:r>
                <a:rPr lang="en-US" dirty="0" smtClean="0"/>
                <a:t>. </a:t>
              </a:r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50860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88142" y="5065309"/>
            <a:ext cx="44584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ADC cooling with compressed air is planned.</a:t>
            </a:r>
          </a:p>
          <a:p>
            <a:r>
              <a:rPr lang="en-US" b="1" dirty="0" smtClean="0"/>
              <a:t>5 pipes from each side are to be available!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460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cabling</a:t>
            </a:r>
            <a:endParaRPr lang="en-US" altLang="ru-RU" sz="2400" b="1" dirty="0">
              <a:latin typeface="+mn-lt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664682"/>
            <a:ext cx="8493760" cy="6114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5040" y="846966"/>
            <a:ext cx="185927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Prepared by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M. </a:t>
            </a:r>
            <a:r>
              <a:rPr lang="en-US" b="1" dirty="0" err="1" smtClean="0">
                <a:solidFill>
                  <a:srgbClr val="C00000"/>
                </a:solidFill>
              </a:rPr>
              <a:t>Rumyantsev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/>
          <a:srcRect l="29167" t="9353" r="35000" b="15926"/>
          <a:stretch/>
        </p:blipFill>
        <p:spPr>
          <a:xfrm>
            <a:off x="8907779" y="2651760"/>
            <a:ext cx="3053080" cy="32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78379" y="183335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2996" y="915635"/>
            <a:ext cx="33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frame in magnet pole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201" y="1338575"/>
            <a:ext cx="280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Basket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9994" t="15982" r="41935" b="16161"/>
          <a:stretch/>
        </p:blipFill>
        <p:spPr>
          <a:xfrm>
            <a:off x="9359118" y="1315745"/>
            <a:ext cx="2351314" cy="4963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3253" y="915635"/>
            <a:ext cx="145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table </a:t>
            </a:r>
            <a:endParaRPr lang="ru-RU" sz="20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36379" t="12946" r="27076" b="17767"/>
          <a:stretch/>
        </p:blipFill>
        <p:spPr>
          <a:xfrm>
            <a:off x="4519373" y="1264183"/>
            <a:ext cx="3841671" cy="4094968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Mechanical support (main elements) </a:t>
            </a:r>
            <a:endParaRPr lang="ru-RU" sz="2800" b="1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99071" y="5707699"/>
            <a:ext cx="53064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Design of all elements was  finished a month ago!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The production starts now!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74" y="1732666"/>
            <a:ext cx="334699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/>
          <a:srcRect l="28828" t="15000" r="35860" b="8889"/>
          <a:stretch/>
        </p:blipFill>
        <p:spPr>
          <a:xfrm>
            <a:off x="646069" y="2456843"/>
            <a:ext cx="3430481" cy="415907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604991" y="1954997"/>
            <a:ext cx="110993" cy="63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1715984" y="1954997"/>
            <a:ext cx="113799" cy="745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5937" t="39445" r="45625" b="41110"/>
          <a:stretch/>
        </p:blipFill>
        <p:spPr>
          <a:xfrm>
            <a:off x="2254888" y="1625846"/>
            <a:ext cx="533648" cy="691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34914" y="125651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М10 х30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1686356" y="2563334"/>
            <a:ext cx="296982" cy="2743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1929138" y="2138239"/>
            <a:ext cx="411552" cy="4500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/>
          <a:srcRect l="25469" t="25834" r="31094" b="9583"/>
          <a:stretch/>
        </p:blipFill>
        <p:spPr>
          <a:xfrm>
            <a:off x="8187821" y="1498112"/>
            <a:ext cx="3911430" cy="3271250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10501858" y="1824722"/>
            <a:ext cx="9525" cy="260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40417" t="14074" r="37552" b="22129"/>
          <a:stretch/>
        </p:blipFill>
        <p:spPr>
          <a:xfrm>
            <a:off x="4495824" y="2837654"/>
            <a:ext cx="1680141" cy="273668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/>
          <a:srcRect l="38835" t="12182" r="30476" b="36058"/>
          <a:stretch/>
        </p:blipFill>
        <p:spPr>
          <a:xfrm>
            <a:off x="6052217" y="1395442"/>
            <a:ext cx="1656552" cy="1571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5224817" y="138686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8</a:t>
            </a:r>
            <a:endParaRPr lang="ru-RU" dirty="0"/>
          </a:p>
        </p:txBody>
      </p:sp>
      <p:cxnSp>
        <p:nvCxnSpPr>
          <p:cNvPr id="50" name="Прямая со стрелкой 49"/>
          <p:cNvCxnSpPr>
            <a:stCxn id="48" idx="3"/>
          </p:cNvCxnSpPr>
          <p:nvPr/>
        </p:nvCxnSpPr>
        <p:spPr>
          <a:xfrm>
            <a:off x="5723672" y="1571527"/>
            <a:ext cx="578703" cy="4943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8" idx="3"/>
          </p:cNvCxnSpPr>
          <p:nvPr/>
        </p:nvCxnSpPr>
        <p:spPr>
          <a:xfrm>
            <a:off x="5723672" y="1571527"/>
            <a:ext cx="1083528" cy="2363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232983" y="190231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M6</a:t>
            </a:r>
            <a:endParaRPr lang="ru-RU" dirty="0"/>
          </a:p>
        </p:txBody>
      </p:sp>
      <p:cxnSp>
        <p:nvCxnSpPr>
          <p:cNvPr id="58" name="Прямая со стрелкой 57"/>
          <p:cNvCxnSpPr>
            <a:stCxn id="53" idx="3"/>
          </p:cNvCxnSpPr>
          <p:nvPr/>
        </p:nvCxnSpPr>
        <p:spPr>
          <a:xfrm>
            <a:off x="5731838" y="2086979"/>
            <a:ext cx="992855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7"/>
          <a:srcRect l="41666" t="25833" r="34479" b="28333"/>
          <a:stretch/>
        </p:blipFill>
        <p:spPr>
          <a:xfrm>
            <a:off x="6379658" y="3232650"/>
            <a:ext cx="1421847" cy="1536712"/>
          </a:xfrm>
          <a:prstGeom prst="rect">
            <a:avLst/>
          </a:prstGeom>
        </p:spPr>
      </p:pic>
      <p:cxnSp>
        <p:nvCxnSpPr>
          <p:cNvPr id="63" name="Прямая со стрелкой 62"/>
          <p:cNvCxnSpPr/>
          <p:nvPr/>
        </p:nvCxnSpPr>
        <p:spPr>
          <a:xfrm flipV="1">
            <a:off x="5937451" y="2546568"/>
            <a:ext cx="238514" cy="2283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5937451" y="4048625"/>
            <a:ext cx="327985" cy="77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8"/>
          <a:srcRect l="34324" t="27315" r="23697" b="28704"/>
          <a:stretch/>
        </p:blipFill>
        <p:spPr>
          <a:xfrm>
            <a:off x="6302375" y="4844161"/>
            <a:ext cx="2401712" cy="1415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9"/>
          <a:srcRect l="42559" t="32407" r="44346" b="43254"/>
          <a:stretch/>
        </p:blipFill>
        <p:spPr>
          <a:xfrm>
            <a:off x="3755822" y="1694938"/>
            <a:ext cx="961836" cy="1005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1" name="Прямая со стрелкой 70"/>
          <p:cNvCxnSpPr/>
          <p:nvPr/>
        </p:nvCxnSpPr>
        <p:spPr>
          <a:xfrm>
            <a:off x="5731838" y="5267351"/>
            <a:ext cx="570537" cy="4882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69" idx="4"/>
          </p:cNvCxnSpPr>
          <p:nvPr/>
        </p:nvCxnSpPr>
        <p:spPr>
          <a:xfrm flipH="1" flipV="1">
            <a:off x="4236740" y="2700494"/>
            <a:ext cx="342880" cy="5321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Assembling of </a:t>
            </a:r>
            <a:r>
              <a:rPr lang="en-US" sz="2800" b="1" dirty="0" err="1" smtClean="0">
                <a:latin typeface="+mn-lt"/>
              </a:rPr>
              <a:t>FHCal</a:t>
            </a:r>
            <a:r>
              <a:rPr lang="en-US" sz="2800" b="1" dirty="0" smtClean="0">
                <a:latin typeface="+mn-lt"/>
              </a:rPr>
              <a:t> modules in basket</a:t>
            </a:r>
            <a:endParaRPr lang="ru-RU" sz="2800" b="1" dirty="0">
              <a:latin typeface="+mn-l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932" t="12450" r="28806" b="13938"/>
          <a:stretch/>
        </p:blipFill>
        <p:spPr>
          <a:xfrm>
            <a:off x="4466123" y="3058868"/>
            <a:ext cx="3311089" cy="358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1050" t="12649" r="17984" b="18304"/>
          <a:stretch/>
        </p:blipFill>
        <p:spPr>
          <a:xfrm>
            <a:off x="8662738" y="3670466"/>
            <a:ext cx="3148958" cy="2984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6136" t="13107" r="17788" b="12413"/>
          <a:stretch/>
        </p:blipFill>
        <p:spPr>
          <a:xfrm>
            <a:off x="-202131" y="1235064"/>
            <a:ext cx="4706754" cy="351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800" b="1" dirty="0" err="1">
                <a:latin typeface="+mn-lt"/>
              </a:rPr>
              <a:t>FHCal</a:t>
            </a:r>
            <a:r>
              <a:rPr lang="en-US" altLang="ru-RU" sz="2800" b="1" dirty="0">
                <a:latin typeface="+mn-lt"/>
              </a:rPr>
              <a:t> </a:t>
            </a:r>
            <a:r>
              <a:rPr lang="en-US" altLang="ru-RU" sz="2800" b="1" dirty="0" smtClean="0">
                <a:latin typeface="+mn-lt"/>
              </a:rPr>
              <a:t>installation into magnet pole</a:t>
            </a:r>
            <a:endParaRPr lang="en-US" alt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3155" y="1602908"/>
            <a:ext cx="28153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problem: beam pipe between two </a:t>
            </a:r>
            <a:r>
              <a:rPr lang="en-US" dirty="0" err="1" smtClean="0"/>
              <a:t>FHCal</a:t>
            </a:r>
            <a:r>
              <a:rPr lang="en-US" dirty="0" smtClean="0"/>
              <a:t> halves 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6662" y="1018672"/>
            <a:ext cx="218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with </a:t>
            </a:r>
            <a:r>
              <a:rPr lang="en-US" b="1" dirty="0" err="1" smtClean="0"/>
              <a:t>FHCal</a:t>
            </a:r>
            <a:r>
              <a:rPr lang="en-US" b="1" dirty="0" smtClean="0"/>
              <a:t> near pole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68778" y="2635717"/>
            <a:ext cx="254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FHCal</a:t>
            </a:r>
            <a:r>
              <a:rPr lang="ru-RU" b="1" dirty="0"/>
              <a:t> </a:t>
            </a:r>
            <a:r>
              <a:rPr lang="en-US" b="1" dirty="0" smtClean="0"/>
              <a:t>inserted into pole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172877" y="3195423"/>
            <a:ext cx="21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wo </a:t>
            </a:r>
            <a:r>
              <a:rPr lang="en-US" b="1" dirty="0" err="1" smtClean="0"/>
              <a:t>FHCal</a:t>
            </a:r>
            <a:r>
              <a:rPr lang="en-US" b="1" dirty="0" smtClean="0"/>
              <a:t> halves  pressed together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 rot="1643893">
            <a:off x="3859731" y="3493970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852188">
            <a:off x="7842986" y="4637773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12269" y="1588168"/>
            <a:ext cx="67377" cy="1039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712918" y="3779356"/>
            <a:ext cx="85023" cy="1259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554678" y="3756897"/>
            <a:ext cx="99461" cy="1312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Стрелка вправо 2"/>
          <p:cNvSpPr/>
          <p:nvPr/>
        </p:nvSpPr>
        <p:spPr>
          <a:xfrm>
            <a:off x="8385278" y="1842159"/>
            <a:ext cx="601538" cy="28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43177" t="6388" r="17917" b="15093"/>
          <a:stretch/>
        </p:blipFill>
        <p:spPr>
          <a:xfrm>
            <a:off x="9172877" y="595448"/>
            <a:ext cx="2323662" cy="26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25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2238" y="6365975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77002" y="2"/>
            <a:ext cx="122690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8261" y="641330"/>
            <a:ext cx="8992308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All </a:t>
            </a:r>
            <a:r>
              <a:rPr lang="en-US" sz="2000" b="1" dirty="0" err="1"/>
              <a:t>FHCal</a:t>
            </a:r>
            <a:r>
              <a:rPr lang="en-US" sz="2000" b="1" dirty="0"/>
              <a:t> modules </a:t>
            </a:r>
            <a:r>
              <a:rPr lang="en-US" sz="2000" b="1" dirty="0" smtClean="0"/>
              <a:t>were tested and are ready for delivery at MPD site.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/>
              <a:t>FEE was produced and </a:t>
            </a:r>
            <a:r>
              <a:rPr lang="en-US" sz="2000" b="1" dirty="0" smtClean="0"/>
              <a:t>tested. 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Detector Control System is ready and is improved permanently.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Energy calibration </a:t>
            </a:r>
            <a:r>
              <a:rPr lang="en-US" sz="2000" b="1" dirty="0" smtClean="0"/>
              <a:t>procedure is under optimization.</a:t>
            </a:r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FHCal</a:t>
            </a:r>
            <a:r>
              <a:rPr lang="en-US" sz="2000" b="1" dirty="0" smtClean="0"/>
              <a:t> trigger is under development. Flexible configuration of modules is considered.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The </a:t>
            </a:r>
            <a:r>
              <a:rPr lang="en-US" sz="2000" b="1" dirty="0" smtClean="0"/>
              <a:t>design of mechanical </a:t>
            </a:r>
            <a:r>
              <a:rPr lang="en-US" sz="2000" b="1" dirty="0"/>
              <a:t>platform is </a:t>
            </a:r>
            <a:r>
              <a:rPr lang="en-US" sz="2000" b="1" dirty="0" smtClean="0"/>
              <a:t>finished. The production starts now!</a:t>
            </a:r>
            <a:endParaRPr lang="en-US" sz="20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0548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27186" y="5121692"/>
            <a:ext cx="963385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We plan to be ready for the calorimeter assembling at MPD site in the middle of 2023.</a:t>
            </a:r>
          </a:p>
          <a:p>
            <a:endParaRPr lang="en-US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The space an some infrastructure for </a:t>
            </a:r>
            <a:r>
              <a:rPr lang="en-US" b="1" dirty="0" err="1" smtClean="0">
                <a:latin typeface="Century" panose="02040604050505020304" pitchFamily="18" charset="0"/>
              </a:rPr>
              <a:t>FHCal</a:t>
            </a:r>
            <a:r>
              <a:rPr lang="en-US" b="1" dirty="0" smtClean="0">
                <a:latin typeface="Century" panose="02040604050505020304" pitchFamily="18" charset="0"/>
              </a:rPr>
              <a:t> assembling must be available!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52737"/>
            <a:ext cx="3688400" cy="28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556792"/>
            <a:ext cx="2078916" cy="1871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1944" y="3861048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V="1">
            <a:off x="5992258" y="2996952"/>
            <a:ext cx="247759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871864" y="2420890"/>
            <a:ext cx="1008112" cy="14401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03512" y="4293096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arms of hadron calorimeter</a:t>
            </a:r>
            <a:r>
              <a:rPr lang="en-US" altLang="ru-RU" sz="1800" b="1" dirty="0">
                <a:latin typeface="Calibri" pitchFamily="34" charset="0"/>
              </a:rPr>
              <a:t> at opposite sides in forward regions.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At the distance 3.2 meters from the interaction point.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>
                <a:latin typeface="Calibri" pitchFamily="34" charset="0"/>
              </a:rPr>
              <a:t>pseudorapidity</a:t>
            </a:r>
            <a:r>
              <a:rPr lang="en-US" altLang="ru-RU" sz="1800" b="1" dirty="0">
                <a:latin typeface="Calibri" pitchFamily="34" charset="0"/>
              </a:rPr>
              <a:t>   2.0&lt;</a:t>
            </a:r>
            <a:r>
              <a:rPr lang="en-US" altLang="ru-RU" sz="1800" b="1" dirty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8048" y="4077072"/>
            <a:ext cx="410445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FHCAL consists of 2x44 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~1x1 m</a:t>
            </a:r>
            <a:r>
              <a:rPr lang="en-US" b="1" baseline="30000" dirty="0"/>
              <a:t>2</a:t>
            </a:r>
            <a:r>
              <a:rPr lang="en-US" b="1" dirty="0"/>
              <a:t>  each part.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Beam hole 15x15 cm</a:t>
            </a:r>
            <a:r>
              <a:rPr lang="en-US" b="1" baseline="30000" dirty="0"/>
              <a:t>2</a:t>
            </a:r>
            <a:r>
              <a:rPr lang="en-US" b="1" dirty="0"/>
              <a:t>.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Lead/scintillator sampling calorimeter.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Longitudinal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Light readout- WLS-fibers;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7 sections/photodetectors in each module.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904313" y="1700809"/>
            <a:ext cx="1581943" cy="1552465"/>
            <a:chOff x="901838" y="501362"/>
            <a:chExt cx="5117961" cy="530072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01838" y="501362"/>
              <a:ext cx="5117961" cy="5300724"/>
              <a:chOff x="2363" y="0"/>
              <a:chExt cx="3078222" cy="2869303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2363" y="0"/>
                <a:ext cx="3078222" cy="2869303"/>
                <a:chOff x="1228457" y="0"/>
                <a:chExt cx="1561" cy="1634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29094" y="46"/>
                  <a:ext cx="924" cy="989"/>
                  <a:chOff x="1229094" y="46"/>
                  <a:chExt cx="924" cy="989"/>
                </a:xfrm>
              </p:grpSpPr>
              <p:sp>
                <p:nvSpPr>
                  <p:cNvPr id="13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229094" y="102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229844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1229105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AutoShape 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916" y="104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4" y="189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Freeform 12"/>
                <p:cNvSpPr>
                  <a:spLocks noChangeAspect="1"/>
                </p:cNvSpPr>
                <p:nvPr/>
              </p:nvSpPr>
              <p:spPr bwMode="auto">
                <a:xfrm>
                  <a:off x="1229074" y="164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8" y="257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1" y="138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Freeform 15"/>
                <p:cNvSpPr>
                  <a:spLocks noChangeAspect="1"/>
                </p:cNvSpPr>
                <p:nvPr/>
              </p:nvSpPr>
              <p:spPr bwMode="auto">
                <a:xfrm>
                  <a:off x="1229318" y="139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Arc 16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9043" y="143"/>
                  <a:ext cx="396" cy="46"/>
                </a:xfrm>
                <a:custGeom>
                  <a:avLst/>
                  <a:gdLst>
                    <a:gd name="T0" fmla="*/ 0 w 16087"/>
                    <a:gd name="T1" fmla="*/ 0 h 18140"/>
                    <a:gd name="T2" fmla="*/ 0 w 16087"/>
                    <a:gd name="T3" fmla="*/ 0 h 18140"/>
                    <a:gd name="T4" fmla="*/ 0 w 1608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6087"/>
                    <a:gd name="T10" fmla="*/ 0 h 18140"/>
                    <a:gd name="T11" fmla="*/ 16087 w 1608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87" h="18140" fill="none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</a:path>
                    <a:path w="16087" h="18140" stroke="0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rc 17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140" y="190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rc 18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192" y="195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2" y="253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35" y="265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Arc 21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130" y="182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39" name="Line 22"/>
                <p:cNvCxnSpPr/>
                <p:nvPr/>
              </p:nvCxnSpPr>
              <p:spPr bwMode="auto">
                <a:xfrm flipH="1">
                  <a:off x="1229152" y="291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28979" y="157"/>
                  <a:ext cx="924" cy="989"/>
                  <a:chOff x="1228979" y="157"/>
                  <a:chExt cx="924" cy="989"/>
                </a:xfrm>
              </p:grpSpPr>
              <p:sp>
                <p:nvSpPr>
                  <p:cNvPr id="13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228979" y="21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29729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228990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AutoShape 2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801" y="21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41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4" y="30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Freeform 29"/>
                <p:cNvSpPr>
                  <a:spLocks noChangeAspect="1"/>
                </p:cNvSpPr>
                <p:nvPr/>
              </p:nvSpPr>
              <p:spPr bwMode="auto">
                <a:xfrm>
                  <a:off x="1228954" y="27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AutoShap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8" y="370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1" y="25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Freeform 32"/>
                <p:cNvSpPr>
                  <a:spLocks noChangeAspect="1"/>
                </p:cNvSpPr>
                <p:nvPr/>
              </p:nvSpPr>
              <p:spPr bwMode="auto">
                <a:xfrm>
                  <a:off x="1229198" y="25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Arc 33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923" y="255"/>
                  <a:ext cx="429" cy="46"/>
                </a:xfrm>
                <a:custGeom>
                  <a:avLst/>
                  <a:gdLst>
                    <a:gd name="T0" fmla="*/ 0 w 17459"/>
                    <a:gd name="T1" fmla="*/ 0 h 18140"/>
                    <a:gd name="T2" fmla="*/ 0 w 17459"/>
                    <a:gd name="T3" fmla="*/ 0 h 18140"/>
                    <a:gd name="T4" fmla="*/ 0 w 1745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459"/>
                    <a:gd name="T10" fmla="*/ 0 h 18140"/>
                    <a:gd name="T11" fmla="*/ 17459 w 1745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59" h="18140" fill="none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</a:path>
                    <a:path w="17459" h="18140" stroke="0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Arc 34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020" y="30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Arc 35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072" y="30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AutoShap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2" y="366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AutoShap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15" y="378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rc 38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010" y="29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52" name="Line 39"/>
                <p:cNvCxnSpPr/>
                <p:nvPr/>
              </p:nvCxnSpPr>
              <p:spPr bwMode="auto">
                <a:xfrm flipH="1">
                  <a:off x="1229032" y="40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3" name="Group 40"/>
                <p:cNvGrpSpPr>
                  <a:grpSpLocks/>
                </p:cNvGrpSpPr>
                <p:nvPr/>
              </p:nvGrpSpPr>
              <p:grpSpPr bwMode="auto">
                <a:xfrm>
                  <a:off x="1228859" y="275"/>
                  <a:ext cx="924" cy="989"/>
                  <a:chOff x="1228859" y="275"/>
                  <a:chExt cx="924" cy="989"/>
                </a:xfrm>
              </p:grpSpPr>
              <p:sp>
                <p:nvSpPr>
                  <p:cNvPr id="126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228859" y="331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229609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1228870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AutoShape 4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681" y="333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4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3" y="42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46"/>
                <p:cNvSpPr>
                  <a:spLocks noChangeAspect="1"/>
                </p:cNvSpPr>
                <p:nvPr/>
              </p:nvSpPr>
              <p:spPr bwMode="auto">
                <a:xfrm>
                  <a:off x="1228833" y="39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AutoShap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7" y="49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0" y="37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Freeform 49"/>
                <p:cNvSpPr>
                  <a:spLocks noChangeAspect="1"/>
                </p:cNvSpPr>
                <p:nvPr/>
              </p:nvSpPr>
              <p:spPr bwMode="auto">
                <a:xfrm>
                  <a:off x="1229077" y="37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Arc 50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802" y="380"/>
                  <a:ext cx="434" cy="46"/>
                </a:xfrm>
                <a:custGeom>
                  <a:avLst/>
                  <a:gdLst>
                    <a:gd name="T0" fmla="*/ 0 w 17639"/>
                    <a:gd name="T1" fmla="*/ 0 h 18140"/>
                    <a:gd name="T2" fmla="*/ 0 w 17639"/>
                    <a:gd name="T3" fmla="*/ 0 h 18140"/>
                    <a:gd name="T4" fmla="*/ 0 w 1763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639"/>
                    <a:gd name="T10" fmla="*/ 0 h 18140"/>
                    <a:gd name="T11" fmla="*/ 17639 w 1763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39" h="18140" fill="none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</a:path>
                    <a:path w="17639" h="18140" stroke="0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rc 51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899" y="42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rc 52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951" y="42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1" y="48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94" y="49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rc 55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889" y="41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65" name="Line 56"/>
                <p:cNvCxnSpPr/>
                <p:nvPr/>
              </p:nvCxnSpPr>
              <p:spPr bwMode="auto">
                <a:xfrm flipH="1">
                  <a:off x="1228911" y="52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6" name="Group 57"/>
                <p:cNvGrpSpPr>
                  <a:grpSpLocks/>
                </p:cNvGrpSpPr>
                <p:nvPr/>
              </p:nvGrpSpPr>
              <p:grpSpPr bwMode="auto">
                <a:xfrm>
                  <a:off x="1228737" y="397"/>
                  <a:ext cx="924" cy="989"/>
                  <a:chOff x="1228737" y="397"/>
                  <a:chExt cx="924" cy="989"/>
                </a:xfrm>
              </p:grpSpPr>
              <p:sp>
                <p:nvSpPr>
                  <p:cNvPr id="122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228737" y="45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1229487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1228748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AutoShape 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559" y="45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21" y="53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Freeform 63"/>
                <p:cNvSpPr>
                  <a:spLocks noChangeAspect="1"/>
                </p:cNvSpPr>
                <p:nvPr/>
              </p:nvSpPr>
              <p:spPr bwMode="auto">
                <a:xfrm>
                  <a:off x="1228721" y="50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75" y="60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18" y="48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Freeform 66"/>
                <p:cNvSpPr>
                  <a:spLocks noChangeAspect="1"/>
                </p:cNvSpPr>
                <p:nvPr/>
              </p:nvSpPr>
              <p:spPr bwMode="auto">
                <a:xfrm>
                  <a:off x="1228965" y="48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Arc 67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690" y="486"/>
                  <a:ext cx="423" cy="46"/>
                </a:xfrm>
                <a:custGeom>
                  <a:avLst/>
                  <a:gdLst>
                    <a:gd name="T0" fmla="*/ 0 w 17197"/>
                    <a:gd name="T1" fmla="*/ 0 h 18140"/>
                    <a:gd name="T2" fmla="*/ 0 w 17197"/>
                    <a:gd name="T3" fmla="*/ 0 h 18140"/>
                    <a:gd name="T4" fmla="*/ 0 w 1719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197"/>
                    <a:gd name="T10" fmla="*/ 0 h 18140"/>
                    <a:gd name="T11" fmla="*/ 17197 w 1719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197" h="18140" fill="none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</a:path>
                    <a:path w="17197" h="18140" stroke="0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" name="Arc 68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787" y="53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4" name="Arc 69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839" y="53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69" y="59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82" y="60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rc 72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777" y="52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78" name="Line 73"/>
                <p:cNvCxnSpPr/>
                <p:nvPr/>
              </p:nvCxnSpPr>
              <p:spPr bwMode="auto">
                <a:xfrm flipH="1">
                  <a:off x="1228799" y="63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79" name="Group 74"/>
                <p:cNvGrpSpPr>
                  <a:grpSpLocks/>
                </p:cNvGrpSpPr>
                <p:nvPr/>
              </p:nvGrpSpPr>
              <p:grpSpPr bwMode="auto">
                <a:xfrm>
                  <a:off x="1228623" y="507"/>
                  <a:ext cx="924" cy="989"/>
                  <a:chOff x="1228623" y="507"/>
                  <a:chExt cx="924" cy="989"/>
                </a:xfrm>
              </p:grpSpPr>
              <p:sp>
                <p:nvSpPr>
                  <p:cNvPr id="118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228623" y="56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229373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634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AutoShape 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445" y="56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3" y="648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Freeform 80"/>
                <p:cNvSpPr>
                  <a:spLocks noChangeAspect="1"/>
                </p:cNvSpPr>
                <p:nvPr/>
              </p:nvSpPr>
              <p:spPr bwMode="auto">
                <a:xfrm>
                  <a:off x="1228603" y="623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AutoShap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7" y="716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0" y="597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Freeform 83"/>
                <p:cNvSpPr>
                  <a:spLocks noChangeAspect="1"/>
                </p:cNvSpPr>
                <p:nvPr/>
              </p:nvSpPr>
              <p:spPr bwMode="auto">
                <a:xfrm>
                  <a:off x="1228847" y="598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Arc 84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572" y="601"/>
                  <a:ext cx="441" cy="46"/>
                </a:xfrm>
                <a:custGeom>
                  <a:avLst/>
                  <a:gdLst>
                    <a:gd name="T0" fmla="*/ 0 w 17951"/>
                    <a:gd name="T1" fmla="*/ 0 h 18140"/>
                    <a:gd name="T2" fmla="*/ 0 w 17951"/>
                    <a:gd name="T3" fmla="*/ 0 h 18140"/>
                    <a:gd name="T4" fmla="*/ 0 w 17951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951"/>
                    <a:gd name="T10" fmla="*/ 0 h 18140"/>
                    <a:gd name="T11" fmla="*/ 17951 w 17951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1" h="18140" fill="none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</a:path>
                    <a:path w="17951" h="18140" stroke="0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Arc 85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669" y="649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rc 86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721" y="654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1" y="712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64" y="724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659" y="641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91" name="Line 90"/>
                <p:cNvCxnSpPr/>
                <p:nvPr/>
              </p:nvCxnSpPr>
              <p:spPr bwMode="auto">
                <a:xfrm flipH="1">
                  <a:off x="1228681" y="750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2" name="Group 91"/>
                <p:cNvGrpSpPr>
                  <a:grpSpLocks/>
                </p:cNvGrpSpPr>
                <p:nvPr/>
              </p:nvGrpSpPr>
              <p:grpSpPr bwMode="auto">
                <a:xfrm>
                  <a:off x="1228508" y="618"/>
                  <a:ext cx="924" cy="989"/>
                  <a:chOff x="1228508" y="618"/>
                  <a:chExt cx="924" cy="989"/>
                </a:xfrm>
              </p:grpSpPr>
              <p:sp>
                <p:nvSpPr>
                  <p:cNvPr id="114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1228508" y="674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1229258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9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AutoShape 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330" y="676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3" name="AutoShap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8" y="76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Freeform 97"/>
                <p:cNvSpPr>
                  <a:spLocks noChangeAspect="1"/>
                </p:cNvSpPr>
                <p:nvPr/>
              </p:nvSpPr>
              <p:spPr bwMode="auto">
                <a:xfrm>
                  <a:off x="1228488" y="73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AutoShap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5" y="71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6" name="Freeform 100"/>
                <p:cNvSpPr>
                  <a:spLocks noChangeAspect="1"/>
                </p:cNvSpPr>
                <p:nvPr/>
              </p:nvSpPr>
              <p:spPr bwMode="auto">
                <a:xfrm>
                  <a:off x="1228732" y="71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Arc 101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457" y="715"/>
                  <a:ext cx="466" cy="46"/>
                </a:xfrm>
                <a:custGeom>
                  <a:avLst/>
                  <a:gdLst>
                    <a:gd name="T0" fmla="*/ 0 w 18930"/>
                    <a:gd name="T1" fmla="*/ 0 h 18140"/>
                    <a:gd name="T2" fmla="*/ 0 w 18930"/>
                    <a:gd name="T3" fmla="*/ 0 h 18140"/>
                    <a:gd name="T4" fmla="*/ 0 w 18930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8930"/>
                    <a:gd name="T10" fmla="*/ 0 h 18140"/>
                    <a:gd name="T11" fmla="*/ 18930 w 18930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30" h="18140" fill="none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</a:path>
                    <a:path w="18930" h="18140" stroke="0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" name="Arc 102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554" y="76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Arc 103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606" y="76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Arc 106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544" y="75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1" name="Line 107"/>
                <p:cNvCxnSpPr/>
                <p:nvPr/>
              </p:nvCxnSpPr>
              <p:spPr bwMode="auto">
                <a:xfrm flipH="1">
                  <a:off x="1228566" y="86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Arc 108"/>
                <p:cNvSpPr>
                  <a:spLocks/>
                </p:cNvSpPr>
                <p:nvPr/>
              </p:nvSpPr>
              <p:spPr bwMode="auto">
                <a:xfrm rot="327994" flipV="1">
                  <a:off x="1228796" y="125"/>
                  <a:ext cx="585" cy="633"/>
                </a:xfrm>
                <a:custGeom>
                  <a:avLst/>
                  <a:gdLst>
                    <a:gd name="T0" fmla="*/ 0 w 16534"/>
                    <a:gd name="T1" fmla="*/ 0 h 21250"/>
                    <a:gd name="T2" fmla="*/ 0 w 16534"/>
                    <a:gd name="T3" fmla="*/ 0 h 21250"/>
                    <a:gd name="T4" fmla="*/ 0 w 16534"/>
                    <a:gd name="T5" fmla="*/ 0 h 21250"/>
                    <a:gd name="T6" fmla="*/ 0 60000 65536"/>
                    <a:gd name="T7" fmla="*/ 0 60000 65536"/>
                    <a:gd name="T8" fmla="*/ 0 60000 65536"/>
                    <a:gd name="T9" fmla="*/ 0 w 16534"/>
                    <a:gd name="T10" fmla="*/ 0 h 21250"/>
                    <a:gd name="T11" fmla="*/ 16534 w 16534"/>
                    <a:gd name="T12" fmla="*/ 21250 h 212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34" h="21250" fill="none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</a:path>
                    <a:path w="16534" h="21250" stroke="0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  <a:lnTo>
                        <a:pt x="0" y="21250"/>
                      </a:lnTo>
                      <a:lnTo>
                        <a:pt x="387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3" name="Line 109"/>
                <p:cNvCxnSpPr/>
                <p:nvPr/>
              </p:nvCxnSpPr>
              <p:spPr bwMode="auto">
                <a:xfrm flipV="1">
                  <a:off x="1229355" y="0"/>
                  <a:ext cx="606" cy="58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10"/>
                <p:cNvCxnSpPr/>
                <p:nvPr/>
              </p:nvCxnSpPr>
              <p:spPr bwMode="auto">
                <a:xfrm flipV="1">
                  <a:off x="1229364" y="4"/>
                  <a:ext cx="560" cy="53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Line 111"/>
                <p:cNvCxnSpPr/>
                <p:nvPr/>
              </p:nvCxnSpPr>
              <p:spPr bwMode="auto">
                <a:xfrm flipV="1">
                  <a:off x="1229406" y="16"/>
                  <a:ext cx="465" cy="44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" name="Arc 112"/>
                <p:cNvSpPr>
                  <a:spLocks/>
                </p:cNvSpPr>
                <p:nvPr/>
              </p:nvSpPr>
              <p:spPr bwMode="auto">
                <a:xfrm rot="21559666" flipV="1">
                  <a:off x="1229010" y="460"/>
                  <a:ext cx="360" cy="169"/>
                </a:xfrm>
                <a:custGeom>
                  <a:avLst/>
                  <a:gdLst>
                    <a:gd name="T0" fmla="*/ 0 w 19366"/>
                    <a:gd name="T1" fmla="*/ 0 h 21600"/>
                    <a:gd name="T2" fmla="*/ 0 w 19366"/>
                    <a:gd name="T3" fmla="*/ 0 h 21600"/>
                    <a:gd name="T4" fmla="*/ 0 w 193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366"/>
                    <a:gd name="T10" fmla="*/ 0 h 21600"/>
                    <a:gd name="T11" fmla="*/ 19366 w 193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366" h="21600" fill="none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</a:path>
                    <a:path w="19366" h="21600" stroke="0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  <a:lnTo>
                        <a:pt x="288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" name="Arc 113"/>
                <p:cNvSpPr>
                  <a:spLocks/>
                </p:cNvSpPr>
                <p:nvPr/>
              </p:nvSpPr>
              <p:spPr bwMode="auto">
                <a:xfrm rot="21335689" flipV="1">
                  <a:off x="1229210" y="294"/>
                  <a:ext cx="280" cy="106"/>
                </a:xfrm>
                <a:custGeom>
                  <a:avLst/>
                  <a:gdLst>
                    <a:gd name="T0" fmla="*/ 0 w 17959"/>
                    <a:gd name="T1" fmla="*/ 0 h 21600"/>
                    <a:gd name="T2" fmla="*/ 0 w 17959"/>
                    <a:gd name="T3" fmla="*/ 0 h 21600"/>
                    <a:gd name="T4" fmla="*/ 0 w 179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9"/>
                    <a:gd name="T10" fmla="*/ 0 h 21600"/>
                    <a:gd name="T11" fmla="*/ 17959 w 179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9" h="21600" fill="none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</a:path>
                    <a:path w="17959" h="21600" stroke="0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8" name="Line 114"/>
                <p:cNvCxnSpPr/>
                <p:nvPr/>
              </p:nvCxnSpPr>
              <p:spPr bwMode="auto">
                <a:xfrm flipV="1">
                  <a:off x="1229482" y="18"/>
                  <a:ext cx="342" cy="330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9" name="Arc 115"/>
                <p:cNvSpPr>
                  <a:spLocks/>
                </p:cNvSpPr>
                <p:nvPr/>
              </p:nvSpPr>
              <p:spPr bwMode="auto">
                <a:xfrm flipV="1">
                  <a:off x="1229314" y="161"/>
                  <a:ext cx="259" cy="125"/>
                </a:xfrm>
                <a:custGeom>
                  <a:avLst/>
                  <a:gdLst>
                    <a:gd name="T0" fmla="*/ 0 w 19068"/>
                    <a:gd name="T1" fmla="*/ 0 h 21414"/>
                    <a:gd name="T2" fmla="*/ 0 w 19068"/>
                    <a:gd name="T3" fmla="*/ 0 h 21414"/>
                    <a:gd name="T4" fmla="*/ 0 w 19068"/>
                    <a:gd name="T5" fmla="*/ 0 h 21414"/>
                    <a:gd name="T6" fmla="*/ 0 60000 65536"/>
                    <a:gd name="T7" fmla="*/ 0 60000 65536"/>
                    <a:gd name="T8" fmla="*/ 0 60000 65536"/>
                    <a:gd name="T9" fmla="*/ 0 w 19068"/>
                    <a:gd name="T10" fmla="*/ 0 h 21414"/>
                    <a:gd name="T11" fmla="*/ 19068 w 19068"/>
                    <a:gd name="T12" fmla="*/ 21414 h 214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068" h="21414" fill="none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</a:path>
                    <a:path w="19068" h="21414" stroke="0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  <a:lnTo>
                        <a:pt x="0" y="21414"/>
                      </a:lnTo>
                      <a:lnTo>
                        <a:pt x="282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0" name="Line 116"/>
                <p:cNvCxnSpPr/>
                <p:nvPr/>
              </p:nvCxnSpPr>
              <p:spPr bwMode="auto">
                <a:xfrm flipV="1">
                  <a:off x="1229549" y="31"/>
                  <a:ext cx="219" cy="208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1" name="Arc 117"/>
                <p:cNvSpPr>
                  <a:spLocks/>
                </p:cNvSpPr>
                <p:nvPr/>
              </p:nvSpPr>
              <p:spPr bwMode="auto">
                <a:xfrm flipV="1">
                  <a:off x="1229431" y="51"/>
                  <a:ext cx="195" cy="128"/>
                </a:xfrm>
                <a:custGeom>
                  <a:avLst/>
                  <a:gdLst>
                    <a:gd name="T0" fmla="*/ 0 w 17956"/>
                    <a:gd name="T1" fmla="*/ 0 h 21600"/>
                    <a:gd name="T2" fmla="*/ 0 w 17956"/>
                    <a:gd name="T3" fmla="*/ 0 h 21600"/>
                    <a:gd name="T4" fmla="*/ 0 w 179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6"/>
                    <a:gd name="T10" fmla="*/ 0 h 21600"/>
                    <a:gd name="T11" fmla="*/ 17956 w 179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6" h="21600" fill="none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</a:path>
                    <a:path w="17956" h="21600" stroke="0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2" name="Line 118"/>
                <p:cNvCxnSpPr/>
                <p:nvPr/>
              </p:nvCxnSpPr>
              <p:spPr bwMode="auto">
                <a:xfrm flipV="1">
                  <a:off x="1229609" y="27"/>
                  <a:ext cx="122" cy="11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Arc 119"/>
                <p:cNvSpPr>
                  <a:spLocks/>
                </p:cNvSpPr>
                <p:nvPr/>
              </p:nvSpPr>
              <p:spPr bwMode="auto">
                <a:xfrm flipV="1">
                  <a:off x="1229109" y="414"/>
                  <a:ext cx="306" cy="102"/>
                </a:xfrm>
                <a:custGeom>
                  <a:avLst/>
                  <a:gdLst>
                    <a:gd name="T0" fmla="*/ 0 w 20338"/>
                    <a:gd name="T1" fmla="*/ 0 h 21600"/>
                    <a:gd name="T2" fmla="*/ 0 w 20338"/>
                    <a:gd name="T3" fmla="*/ 0 h 21600"/>
                    <a:gd name="T4" fmla="*/ 0 w 20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338"/>
                    <a:gd name="T10" fmla="*/ 0 h 21600"/>
                    <a:gd name="T11" fmla="*/ 20338 w 20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38" h="21600" fill="none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</a:path>
                    <a:path w="20338" h="21600" stroke="0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 rot="4065173">
                <a:off x="108964" y="1255964"/>
                <a:ext cx="1596778" cy="1506610"/>
                <a:chOff x="1337572" y="1250310"/>
                <a:chExt cx="1564390" cy="1407921"/>
              </a:xfrm>
            </p:grpSpPr>
            <p:sp>
              <p:nvSpPr>
                <p:cNvPr id="23" name="Дуга 22"/>
                <p:cNvSpPr/>
                <p:nvPr/>
              </p:nvSpPr>
              <p:spPr>
                <a:xfrm rot="10800000">
                  <a:off x="1337572" y="1250310"/>
                  <a:ext cx="1558841" cy="1407921"/>
                </a:xfrm>
                <a:prstGeom prst="arc">
                  <a:avLst>
                    <a:gd name="adj1" fmla="val 10740749"/>
                    <a:gd name="adj2" fmla="val 17834774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Дуга 23"/>
                <p:cNvSpPr/>
                <p:nvPr/>
              </p:nvSpPr>
              <p:spPr>
                <a:xfrm rot="10800000">
                  <a:off x="1601477" y="1478760"/>
                  <a:ext cx="881859" cy="895661"/>
                </a:xfrm>
                <a:prstGeom prst="arc">
                  <a:avLst>
                    <a:gd name="adj1" fmla="val 11283930"/>
                    <a:gd name="adj2" fmla="val 7884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Дуга 24"/>
                <p:cNvSpPr/>
                <p:nvPr/>
              </p:nvSpPr>
              <p:spPr>
                <a:xfrm>
                  <a:off x="1599827" y="1319787"/>
                  <a:ext cx="1302135" cy="1241197"/>
                </a:xfrm>
                <a:prstGeom prst="arc">
                  <a:avLst>
                    <a:gd name="adj1" fmla="val 10730268"/>
                    <a:gd name="adj2" fmla="val 118453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Дуга 25"/>
                <p:cNvSpPr/>
                <p:nvPr/>
              </p:nvSpPr>
              <p:spPr>
                <a:xfrm>
                  <a:off x="1860736" y="1587285"/>
                  <a:ext cx="631561" cy="633922"/>
                </a:xfrm>
                <a:prstGeom prst="arc">
                  <a:avLst>
                    <a:gd name="adj1" fmla="val 17726930"/>
                    <a:gd name="adj2" fmla="val 100031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1036320" y="3108960"/>
              <a:ext cx="2621280" cy="26212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138523" y="3048001"/>
              <a:ext cx="2424991" cy="2621544"/>
            </a:xfrm>
            <a:custGeom>
              <a:avLst/>
              <a:gdLst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52549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69966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49829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93966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21544"/>
                <a:gd name="connsiteX1" fmla="*/ 1918186 w 2424991"/>
                <a:gd name="connsiteY1" fmla="*/ 1184366 h 2621544"/>
                <a:gd name="connsiteX2" fmla="*/ 1909477 w 2424991"/>
                <a:gd name="connsiteY2" fmla="*/ 1358537 h 2621544"/>
                <a:gd name="connsiteX3" fmla="*/ 1883351 w 2424991"/>
                <a:gd name="connsiteY3" fmla="*/ 1471749 h 2621544"/>
                <a:gd name="connsiteX4" fmla="*/ 1848517 w 2424991"/>
                <a:gd name="connsiteY4" fmla="*/ 1611086 h 2621544"/>
                <a:gd name="connsiteX5" fmla="*/ 1735306 w 2424991"/>
                <a:gd name="connsiteY5" fmla="*/ 1785257 h 2621544"/>
                <a:gd name="connsiteX6" fmla="*/ 1526300 w 2424991"/>
                <a:gd name="connsiteY6" fmla="*/ 1950720 h 2621544"/>
                <a:gd name="connsiteX7" fmla="*/ 1256334 w 2424991"/>
                <a:gd name="connsiteY7" fmla="*/ 2037806 h 2621544"/>
                <a:gd name="connsiteX8" fmla="*/ 995077 w 2424991"/>
                <a:gd name="connsiteY8" fmla="*/ 1994263 h 2621544"/>
                <a:gd name="connsiteX9" fmla="*/ 812197 w 2424991"/>
                <a:gd name="connsiteY9" fmla="*/ 1907177 h 2621544"/>
                <a:gd name="connsiteX10" fmla="*/ 664151 w 2424991"/>
                <a:gd name="connsiteY10" fmla="*/ 1785258 h 2621544"/>
                <a:gd name="connsiteX11" fmla="*/ 568357 w 2424991"/>
                <a:gd name="connsiteY11" fmla="*/ 1602377 h 2621544"/>
                <a:gd name="connsiteX12" fmla="*/ 507397 w 2424991"/>
                <a:gd name="connsiteY12" fmla="*/ 1367246 h 2621544"/>
                <a:gd name="connsiteX13" fmla="*/ 542231 w 2424991"/>
                <a:gd name="connsiteY13" fmla="*/ 1097280 h 2621544"/>
                <a:gd name="connsiteX14" fmla="*/ 603191 w 2424991"/>
                <a:gd name="connsiteY14" fmla="*/ 905691 h 2621544"/>
                <a:gd name="connsiteX15" fmla="*/ 698985 w 2424991"/>
                <a:gd name="connsiteY15" fmla="*/ 722812 h 2621544"/>
                <a:gd name="connsiteX16" fmla="*/ 829614 w 2424991"/>
                <a:gd name="connsiteY16" fmla="*/ 557349 h 2621544"/>
                <a:gd name="connsiteX17" fmla="*/ 1012494 w 2424991"/>
                <a:gd name="connsiteY17" fmla="*/ 409303 h 2621544"/>
                <a:gd name="connsiteX18" fmla="*/ 1221499 w 2424991"/>
                <a:gd name="connsiteY18" fmla="*/ 313508 h 2621544"/>
                <a:gd name="connsiteX19" fmla="*/ 1413088 w 2424991"/>
                <a:gd name="connsiteY19" fmla="*/ 287383 h 2621544"/>
                <a:gd name="connsiteX20" fmla="*/ 1622094 w 2424991"/>
                <a:gd name="connsiteY20" fmla="*/ 296091 h 2621544"/>
                <a:gd name="connsiteX21" fmla="*/ 1804974 w 2424991"/>
                <a:gd name="connsiteY21" fmla="*/ 339634 h 2621544"/>
                <a:gd name="connsiteX22" fmla="*/ 1953020 w 2424991"/>
                <a:gd name="connsiteY22" fmla="*/ 418011 h 2621544"/>
                <a:gd name="connsiteX23" fmla="*/ 2109774 w 2424991"/>
                <a:gd name="connsiteY23" fmla="*/ 531223 h 2621544"/>
                <a:gd name="connsiteX24" fmla="*/ 2257820 w 2424991"/>
                <a:gd name="connsiteY24" fmla="*/ 696686 h 2621544"/>
                <a:gd name="connsiteX25" fmla="*/ 2371031 w 2424991"/>
                <a:gd name="connsiteY25" fmla="*/ 923109 h 2621544"/>
                <a:gd name="connsiteX26" fmla="*/ 2414574 w 2424991"/>
                <a:gd name="connsiteY26" fmla="*/ 1210491 h 2621544"/>
                <a:gd name="connsiteX27" fmla="*/ 2423283 w 2424991"/>
                <a:gd name="connsiteY27" fmla="*/ 1463040 h 2621544"/>
                <a:gd name="connsiteX28" fmla="*/ 2388448 w 2424991"/>
                <a:gd name="connsiteY28" fmla="*/ 1680754 h 2621544"/>
                <a:gd name="connsiteX29" fmla="*/ 2301363 w 2424991"/>
                <a:gd name="connsiteY29" fmla="*/ 1907177 h 2621544"/>
                <a:gd name="connsiteX30" fmla="*/ 2153317 w 2424991"/>
                <a:gd name="connsiteY30" fmla="*/ 2133600 h 2621544"/>
                <a:gd name="connsiteX31" fmla="*/ 1961728 w 2424991"/>
                <a:gd name="connsiteY31" fmla="*/ 2325189 h 2621544"/>
                <a:gd name="connsiteX32" fmla="*/ 1709180 w 2424991"/>
                <a:gd name="connsiteY32" fmla="*/ 2481943 h 2621544"/>
                <a:gd name="connsiteX33" fmla="*/ 1386963 w 2424991"/>
                <a:gd name="connsiteY33" fmla="*/ 2595154 h 2621544"/>
                <a:gd name="connsiteX34" fmla="*/ 1160540 w 2424991"/>
                <a:gd name="connsiteY34" fmla="*/ 2621280 h 2621544"/>
                <a:gd name="connsiteX35" fmla="*/ 960243 w 2424991"/>
                <a:gd name="connsiteY35" fmla="*/ 2603863 h 2621544"/>
                <a:gd name="connsiteX36" fmla="*/ 725111 w 2424991"/>
                <a:gd name="connsiteY36" fmla="*/ 2534194 h 2621544"/>
                <a:gd name="connsiteX37" fmla="*/ 533523 w 2424991"/>
                <a:gd name="connsiteY37" fmla="*/ 2429691 h 2621544"/>
                <a:gd name="connsiteX38" fmla="*/ 333226 w 2424991"/>
                <a:gd name="connsiteY38" fmla="*/ 2264229 h 2621544"/>
                <a:gd name="connsiteX39" fmla="*/ 150346 w 2424991"/>
                <a:gd name="connsiteY39" fmla="*/ 2029097 h 2621544"/>
                <a:gd name="connsiteX40" fmla="*/ 71968 w 2424991"/>
                <a:gd name="connsiteY40" fmla="*/ 1863634 h 2621544"/>
                <a:gd name="connsiteX41" fmla="*/ 28425 w 2424991"/>
                <a:gd name="connsiteY41" fmla="*/ 1698171 h 2621544"/>
                <a:gd name="connsiteX42" fmla="*/ 2300 w 2424991"/>
                <a:gd name="connsiteY42" fmla="*/ 1532709 h 2621544"/>
                <a:gd name="connsiteX43" fmla="*/ 2300 w 2424991"/>
                <a:gd name="connsiteY43" fmla="*/ 1297577 h 2621544"/>
                <a:gd name="connsiteX44" fmla="*/ 11008 w 2424991"/>
                <a:gd name="connsiteY44" fmla="*/ 1053737 h 2621544"/>
                <a:gd name="connsiteX45" fmla="*/ 19717 w 2424991"/>
                <a:gd name="connsiteY45" fmla="*/ 740229 h 2621544"/>
                <a:gd name="connsiteX46" fmla="*/ 37134 w 2424991"/>
                <a:gd name="connsiteY46" fmla="*/ 470263 h 2621544"/>
                <a:gd name="connsiteX47" fmla="*/ 124220 w 2424991"/>
                <a:gd name="connsiteY47" fmla="*/ 269966 h 2621544"/>
                <a:gd name="connsiteX48" fmla="*/ 246140 w 2424991"/>
                <a:gd name="connsiteY48" fmla="*/ 156754 h 2621544"/>
                <a:gd name="connsiteX49" fmla="*/ 402894 w 2424991"/>
                <a:gd name="connsiteY49" fmla="*/ 52251 h 2621544"/>
                <a:gd name="connsiteX50" fmla="*/ 533523 w 2424991"/>
                <a:gd name="connsiteY50" fmla="*/ 0 h 26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24991" h="2621544">
                  <a:moveTo>
                    <a:pt x="1918186" y="1062446"/>
                  </a:moveTo>
                  <a:cubicBezTo>
                    <a:pt x="1918911" y="1098732"/>
                    <a:pt x="1919637" y="1135018"/>
                    <a:pt x="1918186" y="1184366"/>
                  </a:cubicBezTo>
                  <a:cubicBezTo>
                    <a:pt x="1916735" y="1233714"/>
                    <a:pt x="1915283" y="1310640"/>
                    <a:pt x="1909477" y="1358537"/>
                  </a:cubicBezTo>
                  <a:cubicBezTo>
                    <a:pt x="1903671" y="1406434"/>
                    <a:pt x="1893511" y="1429658"/>
                    <a:pt x="1883351" y="1471749"/>
                  </a:cubicBezTo>
                  <a:cubicBezTo>
                    <a:pt x="1873191" y="1513840"/>
                    <a:pt x="1873191" y="1558835"/>
                    <a:pt x="1848517" y="1611086"/>
                  </a:cubicBezTo>
                  <a:cubicBezTo>
                    <a:pt x="1823843" y="1663337"/>
                    <a:pt x="1789009" y="1728651"/>
                    <a:pt x="1735306" y="1785257"/>
                  </a:cubicBezTo>
                  <a:cubicBezTo>
                    <a:pt x="1681603" y="1841863"/>
                    <a:pt x="1606129" y="1908629"/>
                    <a:pt x="1526300" y="1950720"/>
                  </a:cubicBezTo>
                  <a:cubicBezTo>
                    <a:pt x="1446471" y="1992811"/>
                    <a:pt x="1344871" y="2030549"/>
                    <a:pt x="1256334" y="2037806"/>
                  </a:cubicBezTo>
                  <a:cubicBezTo>
                    <a:pt x="1167797" y="2045063"/>
                    <a:pt x="1069100" y="2016035"/>
                    <a:pt x="995077" y="1994263"/>
                  </a:cubicBezTo>
                  <a:cubicBezTo>
                    <a:pt x="921054" y="1972491"/>
                    <a:pt x="867351" y="1942011"/>
                    <a:pt x="812197" y="1907177"/>
                  </a:cubicBezTo>
                  <a:cubicBezTo>
                    <a:pt x="757043" y="1872343"/>
                    <a:pt x="704791" y="1836058"/>
                    <a:pt x="664151" y="1785258"/>
                  </a:cubicBezTo>
                  <a:cubicBezTo>
                    <a:pt x="623511" y="1734458"/>
                    <a:pt x="594483" y="1672046"/>
                    <a:pt x="568357" y="1602377"/>
                  </a:cubicBezTo>
                  <a:cubicBezTo>
                    <a:pt x="542231" y="1532708"/>
                    <a:pt x="511751" y="1451429"/>
                    <a:pt x="507397" y="1367246"/>
                  </a:cubicBezTo>
                  <a:cubicBezTo>
                    <a:pt x="503043" y="1283063"/>
                    <a:pt x="526265" y="1174206"/>
                    <a:pt x="542231" y="1097280"/>
                  </a:cubicBezTo>
                  <a:cubicBezTo>
                    <a:pt x="558197" y="1020354"/>
                    <a:pt x="577065" y="968102"/>
                    <a:pt x="603191" y="905691"/>
                  </a:cubicBezTo>
                  <a:cubicBezTo>
                    <a:pt x="629317" y="843280"/>
                    <a:pt x="661248" y="780869"/>
                    <a:pt x="698985" y="722812"/>
                  </a:cubicBezTo>
                  <a:cubicBezTo>
                    <a:pt x="736722" y="664755"/>
                    <a:pt x="777363" y="609600"/>
                    <a:pt x="829614" y="557349"/>
                  </a:cubicBezTo>
                  <a:cubicBezTo>
                    <a:pt x="881865" y="505098"/>
                    <a:pt x="947180" y="449943"/>
                    <a:pt x="1012494" y="409303"/>
                  </a:cubicBezTo>
                  <a:cubicBezTo>
                    <a:pt x="1077808" y="368663"/>
                    <a:pt x="1154733" y="333828"/>
                    <a:pt x="1221499" y="313508"/>
                  </a:cubicBezTo>
                  <a:cubicBezTo>
                    <a:pt x="1288265" y="293188"/>
                    <a:pt x="1346322" y="290286"/>
                    <a:pt x="1413088" y="287383"/>
                  </a:cubicBezTo>
                  <a:cubicBezTo>
                    <a:pt x="1479854" y="284480"/>
                    <a:pt x="1556780" y="287383"/>
                    <a:pt x="1622094" y="296091"/>
                  </a:cubicBezTo>
                  <a:cubicBezTo>
                    <a:pt x="1687408" y="304799"/>
                    <a:pt x="1749820" y="319314"/>
                    <a:pt x="1804974" y="339634"/>
                  </a:cubicBezTo>
                  <a:cubicBezTo>
                    <a:pt x="1860128" y="359954"/>
                    <a:pt x="1902220" y="386080"/>
                    <a:pt x="1953020" y="418011"/>
                  </a:cubicBezTo>
                  <a:cubicBezTo>
                    <a:pt x="2003820" y="449942"/>
                    <a:pt x="2058974" y="484777"/>
                    <a:pt x="2109774" y="531223"/>
                  </a:cubicBezTo>
                  <a:cubicBezTo>
                    <a:pt x="2160574" y="577669"/>
                    <a:pt x="2214277" y="631372"/>
                    <a:pt x="2257820" y="696686"/>
                  </a:cubicBezTo>
                  <a:cubicBezTo>
                    <a:pt x="2301363" y="762000"/>
                    <a:pt x="2344905" y="837475"/>
                    <a:pt x="2371031" y="923109"/>
                  </a:cubicBezTo>
                  <a:cubicBezTo>
                    <a:pt x="2397157" y="1008743"/>
                    <a:pt x="2405865" y="1120503"/>
                    <a:pt x="2414574" y="1210491"/>
                  </a:cubicBezTo>
                  <a:cubicBezTo>
                    <a:pt x="2423283" y="1300479"/>
                    <a:pt x="2427637" y="1384663"/>
                    <a:pt x="2423283" y="1463040"/>
                  </a:cubicBezTo>
                  <a:cubicBezTo>
                    <a:pt x="2418929" y="1541417"/>
                    <a:pt x="2408768" y="1606731"/>
                    <a:pt x="2388448" y="1680754"/>
                  </a:cubicBezTo>
                  <a:cubicBezTo>
                    <a:pt x="2368128" y="1754777"/>
                    <a:pt x="2340552" y="1831703"/>
                    <a:pt x="2301363" y="1907177"/>
                  </a:cubicBezTo>
                  <a:cubicBezTo>
                    <a:pt x="2262175" y="1982651"/>
                    <a:pt x="2209923" y="2063931"/>
                    <a:pt x="2153317" y="2133600"/>
                  </a:cubicBezTo>
                  <a:cubicBezTo>
                    <a:pt x="2096711" y="2203269"/>
                    <a:pt x="2035751" y="2267132"/>
                    <a:pt x="1961728" y="2325189"/>
                  </a:cubicBezTo>
                  <a:cubicBezTo>
                    <a:pt x="1887705" y="2383246"/>
                    <a:pt x="1804974" y="2436949"/>
                    <a:pt x="1709180" y="2481943"/>
                  </a:cubicBezTo>
                  <a:cubicBezTo>
                    <a:pt x="1613386" y="2526937"/>
                    <a:pt x="1478403" y="2571931"/>
                    <a:pt x="1386963" y="2595154"/>
                  </a:cubicBezTo>
                  <a:cubicBezTo>
                    <a:pt x="1295523" y="2618377"/>
                    <a:pt x="1231660" y="2619829"/>
                    <a:pt x="1160540" y="2621280"/>
                  </a:cubicBezTo>
                  <a:cubicBezTo>
                    <a:pt x="1089420" y="2622732"/>
                    <a:pt x="1032815" y="2618377"/>
                    <a:pt x="960243" y="2603863"/>
                  </a:cubicBezTo>
                  <a:cubicBezTo>
                    <a:pt x="887671" y="2589349"/>
                    <a:pt x="796231" y="2563223"/>
                    <a:pt x="725111" y="2534194"/>
                  </a:cubicBezTo>
                  <a:cubicBezTo>
                    <a:pt x="653991" y="2505165"/>
                    <a:pt x="598837" y="2474685"/>
                    <a:pt x="533523" y="2429691"/>
                  </a:cubicBezTo>
                  <a:cubicBezTo>
                    <a:pt x="468209" y="2384697"/>
                    <a:pt x="397089" y="2330995"/>
                    <a:pt x="333226" y="2264229"/>
                  </a:cubicBezTo>
                  <a:cubicBezTo>
                    <a:pt x="269363" y="2197463"/>
                    <a:pt x="193889" y="2095863"/>
                    <a:pt x="150346" y="2029097"/>
                  </a:cubicBezTo>
                  <a:cubicBezTo>
                    <a:pt x="106803" y="1962331"/>
                    <a:pt x="92288" y="1918788"/>
                    <a:pt x="71968" y="1863634"/>
                  </a:cubicBezTo>
                  <a:cubicBezTo>
                    <a:pt x="51648" y="1808480"/>
                    <a:pt x="40036" y="1753325"/>
                    <a:pt x="28425" y="1698171"/>
                  </a:cubicBezTo>
                  <a:cubicBezTo>
                    <a:pt x="16814" y="1643017"/>
                    <a:pt x="6654" y="1599475"/>
                    <a:pt x="2300" y="1532709"/>
                  </a:cubicBezTo>
                  <a:cubicBezTo>
                    <a:pt x="-2054" y="1465943"/>
                    <a:pt x="849" y="1377406"/>
                    <a:pt x="2300" y="1297577"/>
                  </a:cubicBezTo>
                  <a:cubicBezTo>
                    <a:pt x="3751" y="1217748"/>
                    <a:pt x="8105" y="1146628"/>
                    <a:pt x="11008" y="1053737"/>
                  </a:cubicBezTo>
                  <a:cubicBezTo>
                    <a:pt x="13911" y="960846"/>
                    <a:pt x="15363" y="837475"/>
                    <a:pt x="19717" y="740229"/>
                  </a:cubicBezTo>
                  <a:cubicBezTo>
                    <a:pt x="24071" y="642983"/>
                    <a:pt x="19717" y="548640"/>
                    <a:pt x="37134" y="470263"/>
                  </a:cubicBezTo>
                  <a:cubicBezTo>
                    <a:pt x="54551" y="391886"/>
                    <a:pt x="89386" y="322218"/>
                    <a:pt x="124220" y="269966"/>
                  </a:cubicBezTo>
                  <a:cubicBezTo>
                    <a:pt x="159054" y="217714"/>
                    <a:pt x="199694" y="193040"/>
                    <a:pt x="246140" y="156754"/>
                  </a:cubicBezTo>
                  <a:cubicBezTo>
                    <a:pt x="292586" y="120468"/>
                    <a:pt x="354997" y="78377"/>
                    <a:pt x="402894" y="52251"/>
                  </a:cubicBezTo>
                  <a:cubicBezTo>
                    <a:pt x="450791" y="26125"/>
                    <a:pt x="492157" y="13062"/>
                    <a:pt x="533523" y="0"/>
                  </a:cubicBezTo>
                </a:path>
              </a:pathLst>
            </a:custGeom>
            <a:noFill/>
            <a:ln w="38100">
              <a:solidFill>
                <a:srgbClr val="5ED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974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b="1" dirty="0" err="1" smtClean="0">
                <a:latin typeface="Calibri" panose="020F0502020204030204" pitchFamily="34" charset="0"/>
              </a:rPr>
              <a:t>FHCal</a:t>
            </a:r>
            <a:r>
              <a:rPr lang="en-US" b="1" dirty="0" smtClean="0">
                <a:latin typeface="Calibri" panose="020F0502020204030204" pitchFamily="34" charset="0"/>
              </a:rPr>
              <a:t> in MPD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 flipH="1" flipV="1">
            <a:off x="7927936" y="2924944"/>
            <a:ext cx="904368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 flipV="1">
            <a:off x="8904313" y="2924944"/>
            <a:ext cx="319767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040216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r>
              <a:rPr lang="en-US" b="1" dirty="0"/>
              <a:t> modules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0137" y="47875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337" r="3297" b="4174"/>
          <a:stretch/>
        </p:blipFill>
        <p:spPr>
          <a:xfrm>
            <a:off x="8349242" y="3733740"/>
            <a:ext cx="3594744" cy="2652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3" y="543532"/>
            <a:ext cx="2961996" cy="220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55" y="2165600"/>
            <a:ext cx="1910601" cy="1720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69" y="747478"/>
            <a:ext cx="3944135" cy="1484198"/>
          </a:xfrm>
        </p:spPr>
        <p:txBody>
          <a:bodyPr>
            <a:normAutofit/>
          </a:bodyPr>
          <a:lstStyle/>
          <a:p>
            <a:pPr>
              <a:buFontTx/>
              <a:buAutoNum type="alphaLcParenR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The </a:t>
            </a:r>
            <a:r>
              <a:rPr lang="en-US" sz="1800" b="1" dirty="0">
                <a:latin typeface="Calibri" panose="020F0502020204030204" pitchFamily="34" charset="0"/>
              </a:rPr>
              <a:t>centrality of the collision;</a:t>
            </a: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reaction plane orientation;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Minimum </a:t>
            </a:r>
            <a:r>
              <a:rPr lang="en-US" sz="1800" b="1" dirty="0">
                <a:latin typeface="Calibri" panose="020F0502020204030204" pitchFamily="34" charset="0"/>
              </a:rPr>
              <a:t>bias </a:t>
            </a:r>
            <a:r>
              <a:rPr lang="en-US" sz="1800" b="1" dirty="0" smtClean="0">
                <a:latin typeface="Calibri" panose="020F0502020204030204" pitchFamily="34" charset="0"/>
              </a:rPr>
              <a:t>trigger;</a:t>
            </a:r>
          </a:p>
          <a:p>
            <a:pPr marL="342900" indent="-342900">
              <a:buFont typeface="Arial" panose="020B0604020202020204" pitchFamily="34" charset="0"/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Physics in forward </a:t>
            </a:r>
            <a:r>
              <a:rPr lang="en-US" sz="1800" b="1" dirty="0" smtClean="0">
                <a:latin typeface="Calibri" panose="020F0502020204030204" pitchFamily="34" charset="0"/>
              </a:rPr>
              <a:t>rapidity.</a:t>
            </a:r>
            <a:endParaRPr lang="en-US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endParaRPr lang="ru-RU" sz="1800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detects </a:t>
            </a:r>
            <a:r>
              <a:rPr lang="en-US" sz="2800" b="1" dirty="0">
                <a:latin typeface="Calibri" panose="020F0502020204030204" pitchFamily="34" charset="0"/>
              </a:rPr>
              <a:t>spectators to measure:</a:t>
            </a:r>
          </a:p>
        </p:txBody>
      </p:sp>
      <p:sp>
        <p:nvSpPr>
          <p:cNvPr id="16" name="Овал 15"/>
          <p:cNvSpPr/>
          <p:nvPr/>
        </p:nvSpPr>
        <p:spPr>
          <a:xfrm rot="1330935">
            <a:off x="7018810" y="2492093"/>
            <a:ext cx="1395965" cy="1013670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7090274" y="2705567"/>
            <a:ext cx="728580" cy="3200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82830" y="3024133"/>
            <a:ext cx="2651365" cy="207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01180" y="2986466"/>
            <a:ext cx="3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25" name="Дуга 24"/>
          <p:cNvSpPr/>
          <p:nvPr/>
        </p:nvSpPr>
        <p:spPr>
          <a:xfrm rot="20799618">
            <a:off x="6524147" y="2766097"/>
            <a:ext cx="1657089" cy="889419"/>
          </a:xfrm>
          <a:prstGeom prst="arc">
            <a:avLst>
              <a:gd name="adj1" fmla="val 1668360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25" y="2752753"/>
            <a:ext cx="518205" cy="3170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57" y="3826921"/>
            <a:ext cx="3195772" cy="1888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333" y="3066988"/>
            <a:ext cx="48030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Centrality:</a:t>
            </a:r>
          </a:p>
          <a:p>
            <a:r>
              <a:rPr lang="en-US" dirty="0" smtClean="0"/>
              <a:t>2D-Fit of energy distributions in </a:t>
            </a:r>
            <a:r>
              <a:rPr lang="en-US" dirty="0" err="1" smtClean="0"/>
              <a:t>FHCal</a:t>
            </a:r>
            <a:r>
              <a:rPr lang="en-US" dirty="0" smtClean="0"/>
              <a:t> modules </a:t>
            </a:r>
            <a:endParaRPr lang="ru-RU" dirty="0"/>
          </a:p>
        </p:txBody>
      </p:sp>
      <p:graphicFrame>
        <p:nvGraphicFramePr>
          <p:cNvPr id="2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629526"/>
              </p:ext>
            </p:extLst>
          </p:nvPr>
        </p:nvGraphicFramePr>
        <p:xfrm>
          <a:off x="5627233" y="957169"/>
          <a:ext cx="2559732" cy="77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Уравнение" r:id="rId8" imgW="1600200" imgH="482400" progId="Equation.3">
                  <p:embed/>
                </p:oleObj>
              </mc:Choice>
              <mc:Fallback>
                <p:oleObj name="Уравнение" r:id="rId8" imgW="1600200" imgH="482400" progId="Equation.3">
                  <p:embed/>
                  <p:pic>
                    <p:nvPicPr>
                      <p:cNvPr id="13317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233" y="957169"/>
                        <a:ext cx="2559732" cy="774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3438352" y="4415053"/>
            <a:ext cx="3468747" cy="2311494"/>
            <a:chOff x="3739174" y="4167053"/>
            <a:chExt cx="3468747" cy="231149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0157F21-92EB-4DCB-A876-3CF26D9B9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35" b="7174"/>
            <a:stretch/>
          </p:blipFill>
          <p:spPr>
            <a:xfrm>
              <a:off x="3897538" y="4198911"/>
              <a:ext cx="3310383" cy="211482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13124" y="6224631"/>
              <a:ext cx="8947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FreeSans" panose="020B0504020202020204" pitchFamily="34" charset="2"/>
                  <a:ea typeface="FreeSans" panose="020B0504020202020204" pitchFamily="34" charset="2"/>
                  <a:cs typeface="FreeSans" panose="020B0504020202020204" pitchFamily="34" charset="2"/>
                </a:rPr>
                <a:t>E_max [a.u]</a:t>
              </a:r>
              <a:endParaRPr lang="ru-RU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3466823" y="4439404"/>
              <a:ext cx="7986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FreeSans" panose="020B0504020202020204" pitchFamily="34" charset="2"/>
                  <a:ea typeface="FreeSans" panose="020B0504020202020204" pitchFamily="34" charset="2"/>
                  <a:cs typeface="FreeSans" panose="020B0504020202020204" pitchFamily="34" charset="2"/>
                </a:rPr>
                <a:t>Edep [a.u]</a:t>
              </a:r>
              <a:endParaRPr lang="ru-RU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9586818">
              <a:off x="4032985" y="4389120"/>
              <a:ext cx="224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entral events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9586818">
              <a:off x="4724399" y="5282666"/>
              <a:ext cx="224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peripheral events</a:t>
              </a:r>
              <a:endParaRPr lang="ru-RU" dirty="0"/>
            </a:p>
          </p:txBody>
        </p:sp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1195" y="47840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091" y="776814"/>
            <a:ext cx="5664746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(90+spare)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FHCal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modules are </a:t>
            </a:r>
            <a:r>
              <a:rPr lang="en-US" sz="2000" b="1" noProof="0" dirty="0" smtClean="0">
                <a:solidFill>
                  <a:prstClr val="black"/>
                </a:solidFill>
                <a:latin typeface="Calibri"/>
              </a:rPr>
              <a:t>assembled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tested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with cosmic rays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100 Front-End-Electronics (FEE) boards are produced and tested.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Modules are ready for the delivery  at MPD site.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4241" y="4738305"/>
            <a:ext cx="547998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210">
              <a:defRPr/>
            </a:pPr>
            <a:r>
              <a:rPr lang="en-US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schemeClr val="accent2"/>
                </a:solidFill>
              </a:rPr>
              <a:t>The </a:t>
            </a:r>
            <a:r>
              <a:rPr lang="en-US" sz="2000" b="1" dirty="0">
                <a:solidFill>
                  <a:schemeClr val="accent2"/>
                </a:solidFill>
              </a:rPr>
              <a:t>activities with </a:t>
            </a:r>
            <a:r>
              <a:rPr lang="en-US" sz="2000" b="1" dirty="0" smtClean="0">
                <a:solidFill>
                  <a:schemeClr val="accent2"/>
                </a:solidFill>
              </a:rPr>
              <a:t>modules: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Calibration with cosmic muons;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readout;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</a:t>
            </a:r>
            <a:r>
              <a:rPr lang="en-US" sz="2000" b="1" dirty="0" err="1" smtClean="0">
                <a:solidFill>
                  <a:prstClr val="black"/>
                </a:solidFill>
              </a:rPr>
              <a:t>FHCal</a:t>
            </a:r>
            <a:r>
              <a:rPr lang="en-US" sz="2000" b="1" dirty="0" smtClean="0">
                <a:solidFill>
                  <a:prstClr val="black"/>
                </a:solidFill>
              </a:rPr>
              <a:t> trigger;</a:t>
            </a: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Development of </a:t>
            </a:r>
            <a:r>
              <a:rPr lang="en-US" sz="2000" b="1" dirty="0" smtClean="0">
                <a:solidFill>
                  <a:prstClr val="black"/>
                </a:solidFill>
              </a:rPr>
              <a:t>Detector Control System;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Monitoring system.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486205" y="3658092"/>
            <a:ext cx="4881934" cy="28347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-37087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modules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8764" b="32566"/>
          <a:stretch/>
        </p:blipFill>
        <p:spPr>
          <a:xfrm>
            <a:off x="6487426" y="688005"/>
            <a:ext cx="4876799" cy="3440051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45691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1640" y="624459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5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" y="-40740"/>
            <a:ext cx="12191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Front-End-Electronics 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9" y="3260909"/>
            <a:ext cx="1941203" cy="11269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2" y="1266563"/>
            <a:ext cx="2000549" cy="1164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8320" y="516268"/>
            <a:ext cx="346167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Two PCBs in each module with:</a:t>
            </a:r>
          </a:p>
          <a:p>
            <a:endParaRPr lang="en-US" sz="1600" b="1" dirty="0"/>
          </a:p>
          <a:p>
            <a:r>
              <a:rPr lang="en-US" sz="1600" b="1" dirty="0"/>
              <a:t> 7 photodetectors ; </a:t>
            </a:r>
          </a:p>
          <a:p>
            <a:endParaRPr lang="en-US" sz="1600" b="1" dirty="0"/>
          </a:p>
          <a:p>
            <a:r>
              <a:rPr lang="en-US" sz="1600" b="1" dirty="0"/>
              <a:t>Photodetectors – MPPCs;</a:t>
            </a:r>
          </a:p>
          <a:p>
            <a:endParaRPr lang="en-US" sz="1600" b="1" dirty="0"/>
          </a:p>
          <a:p>
            <a:r>
              <a:rPr lang="en-US" sz="1600" b="1" dirty="0"/>
              <a:t>two-stage amplifiers;</a:t>
            </a:r>
          </a:p>
          <a:p>
            <a:endParaRPr lang="en-US" sz="1600" b="1" dirty="0"/>
          </a:p>
          <a:p>
            <a:r>
              <a:rPr lang="en-US" sz="1600" b="1" dirty="0"/>
              <a:t> HV channels; </a:t>
            </a:r>
          </a:p>
          <a:p>
            <a:endParaRPr lang="en-US" sz="1600" b="1" dirty="0"/>
          </a:p>
          <a:p>
            <a:r>
              <a:rPr lang="en-US" sz="1600" b="1" dirty="0"/>
              <a:t>LED calibration source. 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1" y="3274125"/>
            <a:ext cx="4338280" cy="1356004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2299691" y="3805960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TextBox 17"/>
          <p:cNvSpPr txBox="1"/>
          <p:nvPr/>
        </p:nvSpPr>
        <p:spPr>
          <a:xfrm>
            <a:off x="3242901" y="1181654"/>
            <a:ext cx="244967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new type</a:t>
            </a:r>
          </a:p>
          <a:p>
            <a:r>
              <a:rPr lang="en-US" b="1" dirty="0"/>
              <a:t>             S14160-3010PS</a:t>
            </a:r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2465621" y="179839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31513" y="40669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0770" b="26933"/>
          <a:stretch/>
        </p:blipFill>
        <p:spPr>
          <a:xfrm>
            <a:off x="7715806" y="3824999"/>
            <a:ext cx="3876841" cy="29110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75841" y="5468082"/>
            <a:ext cx="4524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100 units of FEE  were produced and </a:t>
            </a:r>
            <a:r>
              <a:rPr lang="en-US" b="1" dirty="0" smtClean="0"/>
              <a:t>tested. </a:t>
            </a:r>
            <a:endParaRPr lang="ru-RU" b="1" dirty="0"/>
          </a:p>
        </p:txBody>
      </p:sp>
      <p:sp>
        <p:nvSpPr>
          <p:cNvPr id="19" name="Стрелка влево 18"/>
          <p:cNvSpPr/>
          <p:nvPr/>
        </p:nvSpPr>
        <p:spPr>
          <a:xfrm rot="10800000">
            <a:off x="6864901" y="551695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7168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Detector Control </a:t>
            </a:r>
            <a:r>
              <a:rPr lang="en-US" sz="2400" b="1" dirty="0" smtClean="0"/>
              <a:t>System (DCS)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0475" y="1645992"/>
            <a:ext cx="5513986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                         </a:t>
            </a:r>
            <a:r>
              <a:rPr lang="en-US" b="1" dirty="0"/>
              <a:t>DCS Tasks: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Control of HV at photodetectors (MPPC’s);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Temperature control of photodetectors;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Compensation of temperature drift of MPPC gain;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Monitoring of MPPC gain with stabilized light source</a:t>
            </a:r>
            <a:r>
              <a:rPr lang="en-US" b="1" dirty="0" smtClean="0"/>
              <a:t>.</a:t>
            </a:r>
          </a:p>
          <a:p>
            <a:pPr marL="257175" indent="-257175" algn="ctr"/>
            <a:endParaRPr lang="ru-RU" b="1" dirty="0" smtClean="0"/>
          </a:p>
          <a:p>
            <a:pPr marL="257175" indent="-257175" algn="ctr"/>
            <a:r>
              <a:rPr lang="en-US" b="1" dirty="0" smtClean="0"/>
              <a:t>Status </a:t>
            </a:r>
            <a:r>
              <a:rPr lang="en-US" b="1" dirty="0"/>
              <a:t>of DCS: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It is practically fully operational;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Further improvements of functionality are going on.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62" y="3573685"/>
            <a:ext cx="5895356" cy="308337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982955" y="721680"/>
            <a:ext cx="4536504" cy="2092680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65407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LAN</a:t>
              </a:r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Slow</a:t>
              </a:r>
              <a:r>
                <a:rPr sz="750" dirty="0"/>
                <a:t/>
              </a:r>
              <a:br>
                <a:rPr sz="750" dirty="0"/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 </a:t>
              </a:r>
              <a:r>
                <a:rPr sz="750" dirty="0">
                  <a:latin typeface="+mj-lt"/>
                  <a:cs typeface="Calibri" pitchFamily="34" charset="0"/>
                </a:rPr>
                <a:t/>
              </a:r>
              <a:br>
                <a:rPr sz="750" dirty="0">
                  <a:latin typeface="+mj-lt"/>
                  <a:cs typeface="Calibri" pitchFamily="34" charset="0"/>
                </a:rPr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Control</a:t>
              </a: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454114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RS485</a:t>
              </a:r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239342" y="3324605"/>
            <a:ext cx="24482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diagram</a:t>
            </a:r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Прямая соединительная линия 117"/>
          <p:cNvCxnSpPr>
            <a:endCxn id="114" idx="3"/>
          </p:cNvCxnSpPr>
          <p:nvPr/>
        </p:nvCxnSpPr>
        <p:spPr>
          <a:xfrm flipV="1">
            <a:off x="5061284" y="3194604"/>
            <a:ext cx="2521818" cy="43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64657" y="1029903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7</a:t>
            </a:fld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readout and control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6669" y="153041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4315" y="2115954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23459" y="291324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7162" y="1520791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36307" y="2077453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93535" y="2934099"/>
            <a:ext cx="4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7044" y="2358189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3533" y="972152"/>
            <a:ext cx="166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 detector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96114" y="1653941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82740" y="2106328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(1)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0012" y="2749616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(2)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538888" y="3596639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(5)</a:t>
            </a:r>
          </a:p>
          <a:p>
            <a:r>
              <a:rPr lang="en-US" sz="1600" dirty="0" smtClean="0"/>
              <a:t>(8 modules)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90749" y="3097731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42096" y="1557689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ear  detector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193532" y="537411"/>
            <a:ext cx="222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FHCal</a:t>
            </a:r>
            <a:r>
              <a:rPr lang="en-US" sz="2000" b="1" dirty="0" smtClean="0"/>
              <a:t> arm</a:t>
            </a:r>
            <a:endParaRPr lang="ru-RU" sz="2000" b="1" dirty="0"/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flipV="1">
            <a:off x="1963554" y="1309036"/>
            <a:ext cx="2156059" cy="240632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109987" y="1309036"/>
            <a:ext cx="0" cy="7892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V="1">
            <a:off x="1934678" y="1905802"/>
            <a:ext cx="2156059" cy="240631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/>
          <p:nvPr/>
        </p:nvCxnSpPr>
        <p:spPr>
          <a:xfrm rot="16200000" flipH="1">
            <a:off x="1049156" y="2887584"/>
            <a:ext cx="2858705" cy="433136"/>
          </a:xfrm>
          <a:prstGeom prst="bentConnector3">
            <a:avLst>
              <a:gd name="adj1" fmla="val -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7" idx="3"/>
          </p:cNvCxnSpPr>
          <p:nvPr/>
        </p:nvCxnSpPr>
        <p:spPr>
          <a:xfrm flipV="1">
            <a:off x="2289208" y="2300438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419724" y="4336182"/>
            <a:ext cx="7748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HVsys</a:t>
            </a: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2277979" y="3107356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93" idx="3"/>
          </p:cNvCxnSpPr>
          <p:nvPr/>
        </p:nvCxnSpPr>
        <p:spPr>
          <a:xfrm flipV="1">
            <a:off x="2194560" y="4514248"/>
            <a:ext cx="510139" cy="6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10141" y="4052236"/>
            <a:ext cx="110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DCS Control box</a:t>
            </a:r>
            <a:endParaRPr lang="ru-RU" dirty="0"/>
          </a:p>
        </p:txBody>
      </p:sp>
      <p:cxnSp>
        <p:nvCxnSpPr>
          <p:cNvPr id="105" name="Соединительная линия уступом 104"/>
          <p:cNvCxnSpPr/>
          <p:nvPr/>
        </p:nvCxnSpPr>
        <p:spPr>
          <a:xfrm>
            <a:off x="1790299" y="4716379"/>
            <a:ext cx="4918509" cy="750770"/>
          </a:xfrm>
          <a:prstGeom prst="bentConnector3">
            <a:avLst>
              <a:gd name="adj1" fmla="val -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579443" y="3009938"/>
            <a:ext cx="20036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power supply</a:t>
            </a:r>
            <a:endParaRPr lang="ru-RU" dirty="0"/>
          </a:p>
        </p:txBody>
      </p:sp>
      <p:sp>
        <p:nvSpPr>
          <p:cNvPr id="121" name="TextBox 120"/>
          <p:cNvSpPr txBox="1"/>
          <p:nvPr/>
        </p:nvSpPr>
        <p:spPr>
          <a:xfrm>
            <a:off x="2839453" y="1010653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cables</a:t>
            </a:r>
            <a:endParaRPr lang="ru-RU" dirty="0"/>
          </a:p>
        </p:txBody>
      </p:sp>
      <p:sp>
        <p:nvSpPr>
          <p:cNvPr id="122" name="TextBox 121"/>
          <p:cNvSpPr txBox="1"/>
          <p:nvPr/>
        </p:nvSpPr>
        <p:spPr>
          <a:xfrm>
            <a:off x="6712015" y="5229727"/>
            <a:ext cx="178709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Control System (Tango)</a:t>
            </a:r>
            <a:endParaRPr lang="ru-RU" dirty="0"/>
          </a:p>
        </p:txBody>
      </p:sp>
      <p:sp>
        <p:nvSpPr>
          <p:cNvPr id="123" name="TextBox 122"/>
          <p:cNvSpPr txBox="1"/>
          <p:nvPr/>
        </p:nvSpPr>
        <p:spPr>
          <a:xfrm>
            <a:off x="3638348" y="5139890"/>
            <a:ext cx="11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Ethernet</a:t>
            </a:r>
            <a:endParaRPr lang="ru-RU" dirty="0"/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V="1">
            <a:off x="5061284" y="1925053"/>
            <a:ext cx="3870960" cy="146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929036" y="1738961"/>
            <a:ext cx="7636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endParaRPr lang="ru-RU" sz="2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831304" y="1586564"/>
            <a:ext cx="152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~20m cables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43713" y="6362298"/>
            <a:ext cx="50532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FHCal</a:t>
            </a:r>
            <a:r>
              <a:rPr lang="en-US" dirty="0" smtClean="0"/>
              <a:t> arms have the same readout scheme.</a:t>
            </a:r>
            <a:endParaRPr 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49" y="2693310"/>
            <a:ext cx="2136735" cy="1377632"/>
          </a:xfrm>
          <a:prstGeom prst="rect">
            <a:avLst/>
          </a:prstGeom>
        </p:spPr>
      </p:pic>
      <p:sp>
        <p:nvSpPr>
          <p:cNvPr id="43" name="TextShape 1"/>
          <p:cNvSpPr txBox="1"/>
          <p:nvPr/>
        </p:nvSpPr>
        <p:spPr>
          <a:xfrm>
            <a:off x="9105499" y="4215121"/>
            <a:ext cx="3024336" cy="1150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The readout electronics: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FPGA 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8071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Preparation to the tests of ADCs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94885"/>
            <a:ext cx="7978140" cy="442811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282" y="2308633"/>
            <a:ext cx="2136735" cy="1377632"/>
          </a:xfrm>
          <a:prstGeom prst="rect">
            <a:avLst/>
          </a:prstGeom>
        </p:spPr>
      </p:pic>
      <p:sp>
        <p:nvSpPr>
          <p:cNvPr id="43" name="TextShape 1"/>
          <p:cNvSpPr txBox="1"/>
          <p:nvPr/>
        </p:nvSpPr>
        <p:spPr>
          <a:xfrm>
            <a:off x="8872898" y="1164595"/>
            <a:ext cx="3024336" cy="80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FPGA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240" y="1105855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Test bench for ADC readout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80" y="3850009"/>
            <a:ext cx="2904223" cy="21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FHCal</a:t>
            </a:r>
            <a:r>
              <a:rPr lang="en-US" sz="2400" b="1" dirty="0" smtClean="0"/>
              <a:t> trigger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40" y="3263682"/>
            <a:ext cx="3523390" cy="27652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455" y="4236186"/>
            <a:ext cx="280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2 MeV/module</a:t>
            </a:r>
          </a:p>
          <a:p>
            <a:r>
              <a:rPr lang="en-US" dirty="0" smtClean="0"/>
              <a:t>Trigger efficiency ~98%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2473"/>
          <a:stretch/>
        </p:blipFill>
        <p:spPr>
          <a:xfrm>
            <a:off x="383840" y="794886"/>
            <a:ext cx="3154322" cy="23610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840" y="6136700"/>
            <a:ext cx="410964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Dependence of trigger efficiency on </a:t>
            </a:r>
            <a:r>
              <a:rPr lang="en-US" sz="1600" b="1" dirty="0" smtClean="0"/>
              <a:t>the configuration of modules (Au-Au 11 GeV).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232010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Scheme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 trigger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55" y="1801408"/>
            <a:ext cx="792004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14595</TotalTime>
  <Words>910</Words>
  <Application>Microsoft Office PowerPoint</Application>
  <PresentationFormat>Широкоэкранный</PresentationFormat>
  <Paragraphs>204</Paragraphs>
  <Slides>18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Century</vt:lpstr>
      <vt:lpstr>FreeSans</vt:lpstr>
      <vt:lpstr>Symbol</vt:lpstr>
      <vt:lpstr>Times New Roman</vt:lpstr>
      <vt:lpstr>Wingdings</vt:lpstr>
      <vt:lpstr>Тема Office</vt:lpstr>
      <vt:lpstr>Уравнение</vt:lpstr>
      <vt:lpstr> Status of Forward Hadron Calorimeter (FHCal)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FHCal readout and control</vt:lpstr>
      <vt:lpstr>Презентация PowerPoint</vt:lpstr>
      <vt:lpstr>Презентация PowerPoint</vt:lpstr>
      <vt:lpstr>Preparations for FHCal trigger </vt:lpstr>
      <vt:lpstr>Презентация PowerPoint</vt:lpstr>
      <vt:lpstr>FHCal integration to MPD (ADC readout)</vt:lpstr>
      <vt:lpstr>FHCal cabling</vt:lpstr>
      <vt:lpstr>Mechanical support (main elements) </vt:lpstr>
      <vt:lpstr>Assembling of FHCal modules in basket</vt:lpstr>
      <vt:lpstr>FHCal installation into magnet pole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alexander ivashkin</cp:lastModifiedBy>
  <cp:revision>440</cp:revision>
  <cp:lastPrinted>2018-03-27T11:34:10Z</cp:lastPrinted>
  <dcterms:created xsi:type="dcterms:W3CDTF">2017-12-26T08:57:48Z</dcterms:created>
  <dcterms:modified xsi:type="dcterms:W3CDTF">2023-04-12T11:19:09Z</dcterms:modified>
</cp:coreProperties>
</file>