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4" r:id="rId4"/>
    <p:sldId id="266" r:id="rId5"/>
    <p:sldId id="267" r:id="rId6"/>
    <p:sldId id="288" r:id="rId7"/>
    <p:sldId id="271" r:id="rId8"/>
    <p:sldId id="272" r:id="rId9"/>
    <p:sldId id="283" r:id="rId10"/>
    <p:sldId id="291" r:id="rId11"/>
    <p:sldId id="297" r:id="rId12"/>
    <p:sldId id="292" r:id="rId13"/>
    <p:sldId id="275" r:id="rId14"/>
    <p:sldId id="289" r:id="rId15"/>
    <p:sldId id="293" r:id="rId16"/>
    <p:sldId id="290" r:id="rId17"/>
    <p:sldId id="294" r:id="rId18"/>
    <p:sldId id="295" r:id="rId19"/>
    <p:sldId id="296" r:id="rId20"/>
    <p:sldId id="277" r:id="rId21"/>
    <p:sldId id="287" r:id="rId22"/>
  </p:sldIdLst>
  <p:sldSz cx="12169775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91" autoAdjust="0"/>
  </p:normalViewPr>
  <p:slideViewPr>
    <p:cSldViewPr>
      <p:cViewPr>
        <p:scale>
          <a:sx n="100" d="100"/>
          <a:sy n="100" d="100"/>
        </p:scale>
        <p:origin x="-366" y="-252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A4174-1D01-4CBB-A5CF-05E540590038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3" y="746125"/>
            <a:ext cx="66198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CF1FA-63FC-4E3B-9F37-F679AEAFE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6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CF1FA-63FC-4E3B-9F37-F679AEAFE35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3" y="609601"/>
            <a:ext cx="10344309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6" y="4953000"/>
            <a:ext cx="8518843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328" y="1371601"/>
            <a:ext cx="10344309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328" y="4068764"/>
            <a:ext cx="10344309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83473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4968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852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6791" y="1600200"/>
            <a:ext cx="5379041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0"/>
            <a:ext cx="537709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303" y="1600200"/>
            <a:ext cx="5379210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8489" y="2212848"/>
            <a:ext cx="5379041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18755" y="2212849"/>
            <a:ext cx="5379041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1759" y="266700"/>
            <a:ext cx="4003772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102" y="273051"/>
            <a:ext cx="66490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1759" y="2438401"/>
            <a:ext cx="4003772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353" y="228600"/>
            <a:ext cx="7601882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7169" y="1143000"/>
            <a:ext cx="8058249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5353" y="5810250"/>
            <a:ext cx="7601882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8997" y="6356351"/>
            <a:ext cx="277623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875E378-3B87-4B48-93AC-532FE957029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7285" y="6356351"/>
            <a:ext cx="379037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0273" y="6356351"/>
            <a:ext cx="747934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56456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7442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7.png"/><Relationship Id="rId7" Type="http://schemas.openxmlformats.org/officeDocument/2006/relationships/image" Target="../media/image4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303" y="1484784"/>
            <a:ext cx="10344309" cy="1807841"/>
          </a:xfrm>
        </p:spPr>
        <p:txBody>
          <a:bodyPr/>
          <a:lstStyle/>
          <a:p>
            <a:r>
              <a:rPr lang="en-US" sz="4400" dirty="0" smtClean="0"/>
              <a:t>Progress of the Solenoid preparation for cooling 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8323" y="1124744"/>
            <a:ext cx="3384376" cy="609374"/>
          </a:xfrm>
        </p:spPr>
        <p:txBody>
          <a:bodyPr>
            <a:normAutofit fontScale="92500"/>
          </a:bodyPr>
          <a:lstStyle/>
          <a:p>
            <a:pPr algn="l"/>
            <a:r>
              <a:rPr lang="en-US" sz="2800" dirty="0" smtClean="0"/>
              <a:t>Speaker: K. Mukhin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508823" y="6139626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Dubna</a:t>
            </a:r>
            <a:r>
              <a:rPr lang="en-US" dirty="0" smtClean="0"/>
              <a:t> </a:t>
            </a:r>
            <a:r>
              <a:rPr lang="en-US" dirty="0" smtClean="0"/>
              <a:t>2023</a:t>
            </a:r>
            <a:endParaRPr lang="ru-RU" dirty="0"/>
          </a:p>
        </p:txBody>
      </p:sp>
      <p:pic>
        <p:nvPicPr>
          <p:cNvPr id="1026" name="Picture 2" descr="https://indico.jinr.ru/event/2933/logo-41193595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375458"/>
            <a:ext cx="2592288" cy="5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00511" y="264740"/>
            <a:ext cx="7736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 </a:t>
            </a:r>
            <a:r>
              <a:rPr lang="en-US" b="1" dirty="0" smtClean="0"/>
              <a:t>XI </a:t>
            </a:r>
            <a:r>
              <a:rPr lang="en-US" b="1" dirty="0"/>
              <a:t>Collaboration Meeting of  the MPD Experiment at the NICA Facility</a:t>
            </a:r>
          </a:p>
          <a:p>
            <a:pPr algn="ctr"/>
            <a:r>
              <a:rPr lang="en-US" b="1" dirty="0"/>
              <a:t>1</a:t>
            </a:r>
            <a:r>
              <a:rPr lang="ru-RU" b="1" dirty="0" smtClean="0"/>
              <a:t>8-</a:t>
            </a:r>
            <a:r>
              <a:rPr lang="en-US" b="1" dirty="0" smtClean="0"/>
              <a:t>20</a:t>
            </a:r>
            <a:r>
              <a:rPr lang="ru-RU" b="1" dirty="0" smtClean="0"/>
              <a:t>/</a:t>
            </a:r>
            <a:r>
              <a:rPr lang="en-US" b="1" dirty="0" smtClean="0"/>
              <a:t>0</a:t>
            </a:r>
            <a:r>
              <a:rPr lang="en-US" b="1" dirty="0"/>
              <a:t>4</a:t>
            </a:r>
            <a:r>
              <a:rPr lang="ru-RU" b="1" dirty="0" smtClean="0"/>
              <a:t>/202</a:t>
            </a:r>
            <a:r>
              <a:rPr lang="en-US" b="1" dirty="0" smtClean="0"/>
              <a:t>3</a:t>
            </a:r>
            <a:endParaRPr lang="ru-RU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367" y="22758"/>
            <a:ext cx="1680214" cy="12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ОИЯИ\ЛФВЭ_НИКА\MPD\Сборка соленоида\Презентации\Детектор вид четверть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3007950"/>
            <a:ext cx="3255745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Picture 2" descr="D:\ОИЯИ\ЛФВЭ_НИКА\MPD\Сборка соленоида\Этапы сборки и отчеты\Фото\06_11_2022\Фото_статус сборки_08_11_2022\IMG_11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861">
            <a:off x="7274783" y="2963163"/>
            <a:ext cx="4768041" cy="357603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3852639" y="4360770"/>
            <a:ext cx="3335637" cy="38607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63968" y="3691694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From drawing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31425" y="4941168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assembled magnet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2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69775" cy="764704"/>
          </a:xfrm>
        </p:spPr>
        <p:txBody>
          <a:bodyPr/>
          <a:lstStyle/>
          <a:p>
            <a:r>
              <a:rPr lang="en-US" sz="3200" dirty="0" smtClean="0"/>
              <a:t>Refrigerator assembly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4041" y="697178"/>
            <a:ext cx="4500686" cy="16004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u="sng" dirty="0" smtClean="0"/>
              <a:t>ILK braked a contract of refrigerator assembling and integration in to solenoid </a:t>
            </a:r>
            <a:r>
              <a:rPr lang="en-US" sz="1400" u="sng" dirty="0" smtClean="0"/>
              <a:t>system!</a:t>
            </a:r>
          </a:p>
          <a:p>
            <a:r>
              <a:rPr lang="en-US" sz="1400" u="sng" dirty="0" smtClean="0"/>
              <a:t>- No drawings and instruction for assembly</a:t>
            </a:r>
          </a:p>
          <a:p>
            <a:r>
              <a:rPr lang="en-US" sz="1400" u="sng" dirty="0" smtClean="0"/>
              <a:t>- No correct software (not signals from gauges, valves can’t regulation…) for operation</a:t>
            </a:r>
          </a:p>
          <a:p>
            <a:r>
              <a:rPr lang="en-US" sz="1400" u="sng" dirty="0" smtClean="0"/>
              <a:t>- No electrical scheme</a:t>
            </a:r>
          </a:p>
          <a:p>
            <a:r>
              <a:rPr lang="en-US" sz="1400" u="sng" dirty="0" smtClean="0"/>
              <a:t>- No calibration data for </a:t>
            </a:r>
            <a:r>
              <a:rPr lang="en-US" sz="1400" u="sng" dirty="0" err="1" smtClean="0"/>
              <a:t>cernox</a:t>
            </a:r>
            <a:r>
              <a:rPr lang="en-US" sz="1400" u="sng" dirty="0" smtClean="0"/>
              <a:t> temperature gauges</a:t>
            </a:r>
            <a:endParaRPr lang="en-US" sz="1400" u="sng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" y="2526868"/>
            <a:ext cx="3012688" cy="430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D:\ОИЯИ\ЛФВЭ_НИКА\MPD\Сборка соленоида\ILK Refrigerator\Фото\Рефрижератор\8e53778c-a80d-4e32-a581-4c8c4e7841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401" y="2390372"/>
            <a:ext cx="2876775" cy="21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8357" y="697178"/>
            <a:ext cx="7231185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JINR cryogenic specialists and slow control specialist successfully:</a:t>
            </a:r>
          </a:p>
          <a:p>
            <a:r>
              <a:rPr lang="en-US" sz="1600" dirty="0" smtClean="0"/>
              <a:t>- Developed program of refrigerator assembling and tests.</a:t>
            </a:r>
          </a:p>
          <a:p>
            <a:r>
              <a:rPr lang="en-US" sz="1600" dirty="0" smtClean="0"/>
              <a:t>- Mechanically assembling refrigerator.</a:t>
            </a:r>
          </a:p>
          <a:p>
            <a:r>
              <a:rPr lang="en-US" sz="1600" dirty="0" smtClean="0"/>
              <a:t>- Provide leak tests. </a:t>
            </a:r>
          </a:p>
          <a:p>
            <a:r>
              <a:rPr lang="en-US" sz="1600" dirty="0"/>
              <a:t>- Installed new temperature sensors with calibration </a:t>
            </a:r>
            <a:r>
              <a:rPr lang="en-US" sz="1600" dirty="0" smtClean="0"/>
              <a:t>tables (more than 20). </a:t>
            </a:r>
          </a:p>
          <a:p>
            <a:r>
              <a:rPr lang="en-US" sz="1600" dirty="0" smtClean="0"/>
              <a:t>- Developed software and got signals for gauges and valves</a:t>
            </a:r>
          </a:p>
        </p:txBody>
      </p:sp>
      <p:pic>
        <p:nvPicPr>
          <p:cNvPr id="7170" name="Picture 2" descr="D:\ОИЯИ\ЛФВЭ_НИКА\MPD\Сборка соленоида\Этапы сборки и отчеты\Фото\12_04_23\IMG_25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231" y="2390372"/>
            <a:ext cx="2558984" cy="19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D:\ОИЯИ\ЛФВЭ_НИКА\MPD\Сборка соленоида\ILK Refrigerator\Фото\Рефрижератор\IMG_0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64" y="2352836"/>
            <a:ext cx="1887243" cy="25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ОИЯИ\ЛФВЭ_НИКА\MPD\Сборка соленоида\Этапы сборки и отчеты\Фото\12_04_23\IMG_25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1880" y="4945383"/>
            <a:ext cx="2125692" cy="159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ОИЯИ\ЛФВЭ_НИКА\MPD\Сборка соленоида\ILK Refrigerator\Фото\Рефрижератор\IMG_25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55556" y="4753309"/>
            <a:ext cx="2376192" cy="17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ОИЯИ\ЛФВЭ_НИКА\MPD\Сборка соленоида\ILK Refrigerator\Фото\Рефрижератор\IMG_25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43082" y="4750369"/>
            <a:ext cx="2352672" cy="176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ОИЯИ\ЛФВЭ_НИКА\MPD\Сборка соленоида\ILK Refrigerator\Фото\Рефрижератор\IMG_258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29270" y="4703643"/>
            <a:ext cx="240026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ОИЯИ\ЛФВЭ_НИКА\MPD\Сборка соленоида\Этапы сборки и отчеты\Фото\12_04_23\IMG_253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76039" y="1753419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76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0"/>
            <a:ext cx="10952798" cy="836712"/>
          </a:xfrm>
        </p:spPr>
        <p:txBody>
          <a:bodyPr/>
          <a:lstStyle/>
          <a:p>
            <a:r>
              <a:rPr lang="en-US" sz="4000" dirty="0" smtClean="0"/>
              <a:t>LN2 distribution heat system</a:t>
            </a:r>
            <a:endParaRPr lang="ru-RU"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5" y="1944284"/>
            <a:ext cx="4536504" cy="404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700511" y="3961271"/>
            <a:ext cx="1656184" cy="7852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1" name="Picture 3" descr="D:\ОИЯИ\ЛФВЭ_НИКА\MPD\Сборка соленоида\Криогенная инфраструктура\MFS\IMG_9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8888" y="2699498"/>
            <a:ext cx="3381005" cy="253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7007" y="1031033"/>
            <a:ext cx="499485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General </a:t>
            </a:r>
            <a:r>
              <a:rPr lang="en-US" dirty="0"/>
              <a:t>idea is to maintain the set </a:t>
            </a:r>
            <a:r>
              <a:rPr lang="en-US" dirty="0" smtClean="0"/>
              <a:t>temperature</a:t>
            </a:r>
            <a:r>
              <a:rPr lang="ru-RU" dirty="0" smtClean="0"/>
              <a:t> </a:t>
            </a:r>
            <a:r>
              <a:rPr lang="en-US" dirty="0" smtClean="0"/>
              <a:t>of cooling </a:t>
            </a:r>
            <a:r>
              <a:rPr lang="en-US" dirty="0"/>
              <a:t>in automatic mode </a:t>
            </a:r>
            <a:endParaRPr lang="ru-RU" dirty="0"/>
          </a:p>
        </p:txBody>
      </p:sp>
      <p:pic>
        <p:nvPicPr>
          <p:cNvPr id="12292" name="Picture 4" descr="D:\ОИЯИ\ЛФВЭ_НИКА\MPD\Сборка соленоида\Криогенная инфраструктура\MFS\IMG_9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055" y="1031033"/>
            <a:ext cx="4464864" cy="334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ОИЯИ\ЛФВЭ_НИКА\MPD\Сборка соленоида\Криогенная инфраструктура\MFS\2022-04-07_1838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242" y="4379681"/>
            <a:ext cx="4322490" cy="235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7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3600" dirty="0" smtClean="0"/>
              <a:t>Other technological infrastructure and equipment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96255" y="980728"/>
            <a:ext cx="42484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Warm</a:t>
            </a:r>
            <a:r>
              <a:rPr lang="ru-RU" sz="1600" dirty="0" smtClean="0"/>
              <a:t> </a:t>
            </a:r>
            <a:r>
              <a:rPr lang="en-US" sz="1600" dirty="0" smtClean="0"/>
              <a:t>direct and return pipes (He, N2, Air)</a:t>
            </a:r>
          </a:p>
          <a:p>
            <a:pPr algn="ctr"/>
            <a:r>
              <a:rPr lang="en-US" sz="1600" dirty="0" smtClean="0"/>
              <a:t>From NICA cryogenic area (1B to MPD hall) totally about 1.5 km. </a:t>
            </a:r>
            <a:endParaRPr lang="ru-RU" sz="1600" dirty="0"/>
          </a:p>
        </p:txBody>
      </p:sp>
      <p:pic>
        <p:nvPicPr>
          <p:cNvPr id="8194" name="Picture 2" descr="D:\ОИЯИ\ЛФВЭ_НИКА\MPD\Сборка соленоида\Этапы сборки и отчеты\Фото\Теплые трубы на крыше\IMG_2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1988840"/>
            <a:ext cx="2444190" cy="183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1485" y="961331"/>
            <a:ext cx="290656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LN2 tanks 25 m3 and 8 m3</a:t>
            </a:r>
            <a:endParaRPr lang="ru-RU" dirty="0"/>
          </a:p>
        </p:txBody>
      </p:sp>
      <p:pic>
        <p:nvPicPr>
          <p:cNvPr id="8195" name="Picture 3" descr="D:\ОИЯИ\ЛФВЭ_НИКА\MPD\Сборка соленоида\Криогенная инфраструктура\Азотный танк 8м3\a8ed7aeb-ff93-4506-99e3-a9f767dac3f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83" y="1409355"/>
            <a:ext cx="1632991" cy="29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ОИЯИ\ЛФВЭ_НИКА\MPD\Сборка соленоида\Этапы сборки и отчеты\Фото\12_04_23\9e419ae5-a0a5-482c-b4f4-badf2ae976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729" y="1411084"/>
            <a:ext cx="2177085" cy="29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ОИЯИ\ЛФВЭ_НИКА\MPD\Сборка соленоида\Этапы сборки и отчеты\Фото\Теплые трубы на крыше\IMG_25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20707" y="2312660"/>
            <a:ext cx="2590562" cy="194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30641" y="4371440"/>
            <a:ext cx="224952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Flexible warm pipes</a:t>
            </a:r>
            <a:endParaRPr lang="ru-RU" dirty="0"/>
          </a:p>
        </p:txBody>
      </p:sp>
      <p:pic>
        <p:nvPicPr>
          <p:cNvPr id="8198" name="Picture 6" descr="D:\ОИЯИ\ЛФВЭ_НИКА\MPD\Сборка соленоида\Этапы сборки и отчеты\Фото\Теплые трубы на крыше\IMG_25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267" y="4251073"/>
            <a:ext cx="2544134" cy="19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Mukhin Konstantin\Downloads\IMG_25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7779" y="4941608"/>
            <a:ext cx="2149199" cy="161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:\ОИЯИ\ЛФВЭ_НИКА\MPD\Сборка соленоида\Криогенная инфраструктура\Теплые линии гелий (Беляев)\Гибкие теплые трубы на тросах\IMG_25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1120" y="5082161"/>
            <a:ext cx="1988567" cy="149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13279" y="764704"/>
            <a:ext cx="237626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Bayonets for cryogenic connection flexible pipes</a:t>
            </a:r>
            <a:endParaRPr lang="ru-RU" dirty="0"/>
          </a:p>
        </p:txBody>
      </p:sp>
      <p:pic>
        <p:nvPicPr>
          <p:cNvPr id="8202" name="Picture 10" descr="D:\ОИЯИ\ЛФВЭ_НИКА\MPD\Сборка соленоида\Криогенная инфраструктура\Азотная труба на платформе комбинированная\Примерка байонетов\IMG_25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393" y="1793816"/>
            <a:ext cx="2630035" cy="197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D:\ОИЯИ\ЛФВЭ_НИКА\MPD\Сборка соленоида\Криогенная инфраструктура\Азотная труба на платформе комбинированная\Примерка байонетов\IMG_255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83710" y="4986222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D:\ОИЯИ\ЛФВЭ_НИКА\MPD\Сборка соленоида\Криогенная инфраструктура\Азотная труба на платформе комбинированная\Примерка байонетов\IMG_255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8570" y="4991156"/>
            <a:ext cx="2003067" cy="15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174650" y="3840738"/>
            <a:ext cx="2941778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Before welding to the flexible part, the compatibility of the bayonets was tested on the equipment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420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4400" dirty="0" smtClean="0"/>
              <a:t>Temporary scheme of cooling at </a:t>
            </a:r>
            <a:r>
              <a:rPr lang="en-US" sz="4400" dirty="0" smtClean="0"/>
              <a:t>80</a:t>
            </a:r>
            <a:r>
              <a:rPr lang="en-US" sz="4400" dirty="0" smtClean="0"/>
              <a:t> </a:t>
            </a:r>
            <a:r>
              <a:rPr lang="en-US" sz="4400" dirty="0" smtClean="0"/>
              <a:t>K</a:t>
            </a:r>
            <a:endParaRPr lang="ru-RU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9" y="780194"/>
            <a:ext cx="11305256" cy="600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83" y="727824"/>
            <a:ext cx="10081120" cy="613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D:\ОИЯИ\ЛФВЭ_НИКА\MPD\Сборка соленоида\Этапы сборки и отчеты\Фото\12_04_23\IMG_25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96084" y="4069475"/>
            <a:ext cx="2308823" cy="173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ОИЯИ\ЛФВЭ_НИКА\MPD\Сборка соленоида\Криогенная инфраструктура\Азотный танк 8м3\a8ed7aeb-ff93-4506-99e3-a9f767dac3f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43" y="908720"/>
            <a:ext cx="1721044" cy="306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ОИЯИ\ЛФВЭ_НИКА\MPD\Сборка соленоида\Криогенная инфраструктура\Теплые линии гелий (Беляев)\Гибкие теплые трубы на тросах\IMG_25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66743" y="4575336"/>
            <a:ext cx="2257918" cy="169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ОИЯИ\ЛФВЭ_НИКА\MPD\Сборка соленоида\ILK Refrigerator\Фото\Рефрижератор\IMG_25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6502" y="2192863"/>
            <a:ext cx="240026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ОИЯИ\ЛФВЭ_НИКА\MPD\Сборка соленоида\Этапы сборки и отчеты\Фото\Теплые трубы на крыше\IMG_25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85861" y="4104692"/>
            <a:ext cx="2590562" cy="194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ukhin Konstantin\Downloads\IMG_25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51" y="720261"/>
            <a:ext cx="9772286" cy="602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14" y="612840"/>
            <a:ext cx="1191753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Control Dewar </a:t>
            </a:r>
            <a:r>
              <a:rPr lang="en-US" sz="1600" dirty="0" smtClean="0">
                <a:solidFill>
                  <a:srgbClr val="0070C0"/>
                </a:solidFill>
              </a:rPr>
              <a:t>(was checked all connections, reassembling valves, cooling </a:t>
            </a:r>
            <a:r>
              <a:rPr lang="en-US" sz="1600" dirty="0" smtClean="0">
                <a:solidFill>
                  <a:srgbClr val="0070C0"/>
                </a:solidFill>
              </a:rPr>
              <a:t>pipes,</a:t>
            </a:r>
            <a:r>
              <a:rPr lang="en-US" sz="1600" dirty="0" smtClean="0">
                <a:solidFill>
                  <a:srgbClr val="0070C0"/>
                </a:solidFill>
              </a:rPr>
              <a:t> CS cables connected)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Refrigerator (full assembling with leak test, software developing (ILK system not operation))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MFS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LN2 </a:t>
            </a:r>
            <a:r>
              <a:rPr lang="en-US" sz="1600" dirty="0" smtClean="0">
                <a:solidFill>
                  <a:srgbClr val="0070C0"/>
                </a:solidFill>
              </a:rPr>
              <a:t>and </a:t>
            </a:r>
            <a:r>
              <a:rPr lang="en-US" sz="1600" dirty="0" err="1" smtClean="0">
                <a:solidFill>
                  <a:srgbClr val="0070C0"/>
                </a:solidFill>
              </a:rPr>
              <a:t>LHe</a:t>
            </a:r>
            <a:r>
              <a:rPr lang="en-US" sz="1600" dirty="0" smtClean="0">
                <a:solidFill>
                  <a:srgbClr val="0070C0"/>
                </a:solidFill>
              </a:rPr>
              <a:t> heaters (was ordered in UK, re-ordered in Russia </a:t>
            </a:r>
            <a:r>
              <a:rPr lang="en-US" sz="1600" dirty="0" smtClean="0">
                <a:solidFill>
                  <a:srgbClr val="0070C0"/>
                </a:solidFill>
              </a:rPr>
              <a:t>(May 2023))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70C0"/>
                </a:solidFill>
              </a:rPr>
              <a:t>LHe</a:t>
            </a:r>
            <a:r>
              <a:rPr lang="en-US" sz="1600" dirty="0" smtClean="0">
                <a:solidFill>
                  <a:srgbClr val="0070C0"/>
                </a:solidFill>
              </a:rPr>
              <a:t> pipe (ordered in UK, drawings was ready, delivery not possible, transfer manufacturing to </a:t>
            </a:r>
            <a:r>
              <a:rPr lang="en-US" sz="1600" dirty="0" smtClean="0">
                <a:solidFill>
                  <a:srgbClr val="0070C0"/>
                </a:solidFill>
              </a:rPr>
              <a:t>Russia October 2023 will be installed)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Cryogenic flexible connection pipes (</a:t>
            </a:r>
            <a:r>
              <a:rPr lang="en-US" sz="1600" dirty="0" err="1" smtClean="0">
                <a:solidFill>
                  <a:srgbClr val="0070C0"/>
                </a:solidFill>
              </a:rPr>
              <a:t>LHe</a:t>
            </a:r>
            <a:r>
              <a:rPr lang="en-US" sz="1600" dirty="0" smtClean="0">
                <a:solidFill>
                  <a:srgbClr val="0070C0"/>
                </a:solidFill>
              </a:rPr>
              <a:t>, LN2 (delivery data May 2023) need to check the bayonets)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LN2 Tanks (2 pc) – can’t be delivery from CR, ordered in Russia </a:t>
            </a:r>
            <a:r>
              <a:rPr lang="en-US" sz="1600" dirty="0" smtClean="0">
                <a:solidFill>
                  <a:srgbClr val="0070C0"/>
                </a:solidFill>
              </a:rPr>
              <a:t>(ready, delivery and </a:t>
            </a:r>
            <a:r>
              <a:rPr lang="en-US" sz="1600" dirty="0" smtClean="0">
                <a:solidFill>
                  <a:srgbClr val="0070C0"/>
                </a:solidFill>
              </a:rPr>
              <a:t>mounting in April</a:t>
            </a:r>
            <a:r>
              <a:rPr lang="en-US" sz="1600" dirty="0" smtClean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LHe</a:t>
            </a:r>
            <a:r>
              <a:rPr lang="en-US" sz="1600" dirty="0" smtClean="0"/>
              <a:t> Tanks (2 pc) – now in Russia ready to </a:t>
            </a:r>
            <a:r>
              <a:rPr lang="en-US" sz="1600" dirty="0" smtClean="0"/>
              <a:t>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LN2 transfer pipe 120 m with two  support frame (October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Warm pipes for He, N2 and </a:t>
            </a:r>
            <a:r>
              <a:rPr lang="en-US" sz="1600" dirty="0"/>
              <a:t>I</a:t>
            </a:r>
            <a:r>
              <a:rPr lang="en-US" sz="1600" dirty="0" smtClean="0"/>
              <a:t>nstrumentation Air (mounting from 1B to MPD hall about 1500 m long  (mounting, end in May 2023 ))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Flexible warm pipes (ready now in JINR)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Support system for flexible pipes (developing)</a:t>
            </a:r>
            <a:endParaRPr lang="ru-RU" sz="16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35793" y="0"/>
            <a:ext cx="12205568" cy="612840"/>
          </a:xfrm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infrastructure at the present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time. Break of delivery and solutions.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80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484784"/>
            <a:ext cx="10952798" cy="1484784"/>
          </a:xfrm>
        </p:spPr>
        <p:txBody>
          <a:bodyPr/>
          <a:lstStyle/>
          <a:p>
            <a:r>
              <a:rPr lang="en-US" sz="3600" dirty="0" smtClean="0"/>
              <a:t>Chapter </a:t>
            </a:r>
            <a:r>
              <a:rPr lang="en-US" sz="3600" dirty="0" smtClean="0"/>
              <a:t>3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Control and protection system.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88343" y="3501008"/>
            <a:ext cx="312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 - Control </a:t>
            </a:r>
            <a:r>
              <a:rPr lang="en-US" dirty="0" smtClean="0"/>
              <a:t>screens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 - </a:t>
            </a:r>
            <a:r>
              <a:rPr lang="en-US" dirty="0"/>
              <a:t>Protection system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16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4400" dirty="0" smtClean="0"/>
              <a:t>Control system</a:t>
            </a:r>
            <a:endParaRPr lang="ru-RU" sz="4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0" y="1139869"/>
            <a:ext cx="4721463" cy="243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9922" y="692696"/>
            <a:ext cx="1143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signals from solenoid engineering system connect to control system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51" y="1501624"/>
            <a:ext cx="3384376" cy="20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710343" y="1062028"/>
            <a:ext cx="3534784" cy="4227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Valves position in different operation and alarm modes</a:t>
            </a:r>
            <a:endParaRPr lang="ru-RU" sz="12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63" y="1505468"/>
            <a:ext cx="3827730" cy="272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389143" y="1137865"/>
            <a:ext cx="3649370" cy="271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Failure list and feedback on CS</a:t>
            </a:r>
            <a:endParaRPr lang="ru-RU" sz="1600" dirty="0"/>
          </a:p>
        </p:txBody>
      </p:sp>
      <p:pic>
        <p:nvPicPr>
          <p:cNvPr id="9221" name="Picture 5" descr="D:\ОИЯИ\ЛФВЭ_НИКА\MPD\Сборка соленоида\Этапы сборки и отчеты\Фото\06_11_2022\IMG_11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9" y="3653111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791" y="4236580"/>
            <a:ext cx="5638056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Main control parameters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Temperature of CS cables (we add 6 sensors to chimney area and current leads)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Temperature of thermal shield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Volume of </a:t>
            </a:r>
            <a:r>
              <a:rPr lang="en-US" sz="1600" dirty="0" err="1" smtClean="0"/>
              <a:t>LHe</a:t>
            </a:r>
            <a:r>
              <a:rPr lang="en-US" sz="1600" dirty="0" smtClean="0"/>
              <a:t> in control Dewar vessel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Voltage taps (drop current at CS, current leads)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Pressure inside vacuum vessel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Tie rods (stress sensors, position of cold mass)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Water flow and temperature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Refrigerator failure (by </a:t>
            </a:r>
            <a:r>
              <a:rPr lang="en-US" sz="1600" dirty="0" err="1" smtClean="0"/>
              <a:t>LHe</a:t>
            </a:r>
            <a:r>
              <a:rPr lang="en-US" sz="1600" dirty="0" smtClean="0"/>
              <a:t> level)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365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ОИЯИ\ЛФВЭ_НИКА\MPD\Сборка соленоида\Этапы сборки и отчеты\Фото\Photo of monitor\Main moni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1" y="794797"/>
            <a:ext cx="5110537" cy="287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715" y="0"/>
            <a:ext cx="12169775" cy="692696"/>
          </a:xfrm>
        </p:spPr>
        <p:txBody>
          <a:bodyPr/>
          <a:lstStyle/>
          <a:p>
            <a:r>
              <a:rPr lang="en-US" sz="3200" dirty="0" smtClean="0"/>
              <a:t>Control monitors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107478" y="794797"/>
            <a:ext cx="142539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Main screen</a:t>
            </a:r>
            <a:endParaRPr lang="ru-RU" dirty="0"/>
          </a:p>
        </p:txBody>
      </p:sp>
      <p:pic>
        <p:nvPicPr>
          <p:cNvPr id="9219" name="Picture 3" descr="D:\ОИЯИ\ЛФВЭ_НИКА\MPD\Сборка соленоида\Этапы сборки и отчеты\Фото\Photo of monitor\PS contr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471" y="794798"/>
            <a:ext cx="5110535" cy="287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ОИЯИ\ЛФВЭ_НИКА\MPD\Сборка соленоида\Этапы сборки и отчеты\Фото\Photo of monitor\Vacuum syst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6" y="3891111"/>
            <a:ext cx="5071886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969" y="3896022"/>
            <a:ext cx="18043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Vacuum system</a:t>
            </a:r>
            <a:endParaRPr lang="ru-RU" dirty="0"/>
          </a:p>
        </p:txBody>
      </p:sp>
      <p:pic>
        <p:nvPicPr>
          <p:cNvPr id="9221" name="Picture 5" descr="D:\ОИЯИ\ЛФВЭ_НИКА\MPD\Сборка соленоида\Этапы сборки и отчеты\Фото\Photo of monitor\Water cool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471" y="3891111"/>
            <a:ext cx="5110535" cy="287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51714" y="3891111"/>
            <a:ext cx="237404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Water cooling system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437108" y="794798"/>
            <a:ext cx="160325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Power supply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2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ОИЯИ\ЛФВЭ_НИКА\MPD\Сборка соленоида\Этапы сборки и отчеты\Фото\Photo of monitor\CS coil tempera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188640"/>
            <a:ext cx="57606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ОИЯИ\ЛФВЭ_НИКА\MPD\Сборка соленоида\Этапы сборки и отчеты\Фото\Photo of monitor\N2 Shie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79" y="148707"/>
            <a:ext cx="5831633" cy="328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ОИЯИ\ЛФВЭ_НИКА\MPD\Сборка соленоида\Этапы сборки и отчеты\Фото\Photo of monitor\Tie rod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2" y="3474841"/>
            <a:ext cx="5758609" cy="323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ОИЯИ\ЛФВЭ_НИКА\MPD\Сборка соленоида\Этапы сборки и отчеты\Фото\Photo of monitor\V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7" y="3474841"/>
            <a:ext cx="5758608" cy="323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5183" y="260648"/>
            <a:ext cx="237276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CS cable temperature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17377" y="171230"/>
            <a:ext cx="304602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Thermal shield temperature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87581" y="3474841"/>
            <a:ext cx="183255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Tie rods sensors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257433" y="3474841"/>
            <a:ext cx="356591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Voltage taps (lose voltage in CS)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4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61551" cy="1600200"/>
          </a:xfrm>
        </p:spPr>
        <p:txBody>
          <a:bodyPr/>
          <a:lstStyle/>
          <a:p>
            <a:r>
              <a:rPr lang="en-US" sz="4000" dirty="0" smtClean="0"/>
              <a:t>Conclusions at present time about control system and power supply system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08223" y="1700808"/>
            <a:ext cx="5832648" cy="38472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Positive</a:t>
            </a:r>
          </a:p>
          <a:p>
            <a:r>
              <a:rPr lang="en-US" sz="1600" dirty="0" smtClean="0"/>
              <a:t>We can see every sensors (some of it was repaired)</a:t>
            </a:r>
          </a:p>
          <a:p>
            <a:endParaRPr lang="en-US" sz="1600" dirty="0" smtClean="0"/>
          </a:p>
          <a:p>
            <a:r>
              <a:rPr lang="en-US" sz="1600" dirty="0" smtClean="0"/>
              <a:t>We found all passwords including admin password</a:t>
            </a:r>
          </a:p>
          <a:p>
            <a:endParaRPr lang="en-US" sz="1600" dirty="0" smtClean="0"/>
          </a:p>
          <a:p>
            <a:r>
              <a:rPr lang="en-US" sz="1600" dirty="0" smtClean="0"/>
              <a:t>We have access to program and can change a settings</a:t>
            </a:r>
          </a:p>
          <a:p>
            <a:endParaRPr lang="en-US" sz="1600" dirty="0" smtClean="0"/>
          </a:p>
          <a:p>
            <a:r>
              <a:rPr lang="en-US" sz="1600" dirty="0" smtClean="0"/>
              <a:t>We can see dependents signal from gauge – control…</a:t>
            </a:r>
          </a:p>
          <a:p>
            <a:endParaRPr lang="en-US" sz="1600" dirty="0" smtClean="0"/>
          </a:p>
          <a:p>
            <a:r>
              <a:rPr lang="en-US" sz="1600" dirty="0" smtClean="0"/>
              <a:t>We developed an electrical scheme of control cabinet system</a:t>
            </a:r>
          </a:p>
          <a:p>
            <a:endParaRPr lang="en-US" sz="1600" dirty="0" smtClean="0"/>
          </a:p>
          <a:p>
            <a:r>
              <a:rPr lang="en-US" sz="1600" dirty="0" smtClean="0"/>
              <a:t>Vacuum system can be operation from control cabinet</a:t>
            </a:r>
          </a:p>
          <a:p>
            <a:endParaRPr lang="en-US" sz="1600" dirty="0" smtClean="0"/>
          </a:p>
          <a:p>
            <a:r>
              <a:rPr lang="en-US" sz="1600" dirty="0" smtClean="0"/>
              <a:t>Control Dewar can be operation from control cabinet by manual option 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444927" y="1700808"/>
            <a:ext cx="5472608" cy="40626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Negative</a:t>
            </a:r>
          </a:p>
          <a:p>
            <a:r>
              <a:rPr lang="en-US" sz="1600" dirty="0" smtClean="0"/>
              <a:t>In the control program and documents no data of warning and alarm parameters: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Temperature CS cables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Voltage taps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Tie rods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Water flow and temperature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r>
              <a:rPr lang="en-US" sz="1600" dirty="0" smtClean="0"/>
              <a:t>No manual of cooling process of solenoid</a:t>
            </a:r>
          </a:p>
          <a:p>
            <a:endParaRPr lang="en-US" sz="1600" dirty="0" smtClean="0"/>
          </a:p>
          <a:p>
            <a:r>
              <a:rPr lang="en-US" sz="1600" dirty="0" smtClean="0"/>
              <a:t>No manual of power input</a:t>
            </a:r>
          </a:p>
          <a:p>
            <a:endParaRPr lang="en-US" sz="1600" dirty="0" smtClean="0"/>
          </a:p>
          <a:p>
            <a:r>
              <a:rPr lang="en-US" sz="1600" dirty="0" smtClean="0"/>
              <a:t>No parameters of quench detector</a:t>
            </a:r>
          </a:p>
          <a:p>
            <a:endParaRPr lang="en-US" sz="1600" dirty="0"/>
          </a:p>
          <a:p>
            <a:r>
              <a:rPr lang="en-US" sz="1600" dirty="0" smtClean="0"/>
              <a:t>Outer power supplier in present configuration not enough for PS TRIM 1</a:t>
            </a:r>
          </a:p>
        </p:txBody>
      </p:sp>
    </p:spTree>
    <p:extLst>
      <p:ext uri="{BB962C8B-B14F-4D97-AF65-F5344CB8AC3E}">
        <p14:creationId xmlns:p14="http://schemas.microsoft.com/office/powerpoint/2010/main" val="262856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" y="0"/>
            <a:ext cx="12169775" cy="980728"/>
          </a:xfrm>
        </p:spPr>
        <p:txBody>
          <a:bodyPr/>
          <a:lstStyle/>
          <a:p>
            <a:r>
              <a:rPr lang="en-US" dirty="0" smtClean="0"/>
              <a:t>Plan of talk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818" y="969715"/>
            <a:ext cx="71661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Activities of magnet assembly </a:t>
            </a:r>
          </a:p>
          <a:p>
            <a:r>
              <a:rPr lang="en-US" sz="2000" dirty="0" smtClean="0"/>
              <a:t>	- Chimney </a:t>
            </a:r>
            <a:r>
              <a:rPr lang="en-US" sz="2000" dirty="0" smtClean="0"/>
              <a:t>area and </a:t>
            </a:r>
            <a:r>
              <a:rPr lang="en-US" sz="2000" dirty="0"/>
              <a:t>g</a:t>
            </a:r>
            <a:r>
              <a:rPr lang="en-US" sz="2000" dirty="0" smtClean="0"/>
              <a:t>auges connection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	- CS cables connection to current leads</a:t>
            </a:r>
            <a:endParaRPr lang="en-US" sz="2000" dirty="0" smtClean="0"/>
          </a:p>
          <a:p>
            <a:r>
              <a:rPr lang="en-US" sz="2000" dirty="0" smtClean="0"/>
              <a:t>		</a:t>
            </a:r>
            <a:r>
              <a:rPr lang="en-US" sz="2000" dirty="0"/>
              <a:t>	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Cryogenic </a:t>
            </a:r>
            <a:r>
              <a:rPr lang="en-US" sz="2000" dirty="0" smtClean="0"/>
              <a:t>infrastructure. Prepare for cooling.</a:t>
            </a:r>
            <a:endParaRPr lang="en-US" sz="2000" dirty="0" smtClean="0"/>
          </a:p>
          <a:p>
            <a:r>
              <a:rPr lang="en-US" sz="2000" dirty="0" smtClean="0"/>
              <a:t>	- </a:t>
            </a:r>
            <a:r>
              <a:rPr lang="en-US" sz="2000" dirty="0"/>
              <a:t>Temporary scheme of cooling at 80 </a:t>
            </a:r>
            <a:r>
              <a:rPr lang="en-US" sz="2000" dirty="0" smtClean="0"/>
              <a:t>K</a:t>
            </a:r>
            <a:endParaRPr lang="en-US" sz="2000" dirty="0"/>
          </a:p>
          <a:p>
            <a:r>
              <a:rPr lang="en-US" sz="2000" dirty="0" smtClean="0"/>
              <a:t>	- </a:t>
            </a:r>
            <a:r>
              <a:rPr lang="en-US" sz="2000" dirty="0"/>
              <a:t>Refrigerator assembling</a:t>
            </a:r>
          </a:p>
          <a:p>
            <a:r>
              <a:rPr lang="en-US" sz="2000" dirty="0" smtClean="0"/>
              <a:t>	- </a:t>
            </a:r>
            <a:r>
              <a:rPr lang="en-US" sz="2000" dirty="0" smtClean="0"/>
              <a:t>Equipment distribution and present </a:t>
            </a:r>
            <a:r>
              <a:rPr lang="en-US" sz="2000" dirty="0" smtClean="0"/>
              <a:t>situation</a:t>
            </a:r>
            <a:r>
              <a:rPr lang="en-US" sz="2000" dirty="0"/>
              <a:t> </a:t>
            </a:r>
            <a:r>
              <a:rPr lang="en-US" sz="2000" dirty="0" smtClean="0"/>
              <a:t>of 	delivery breaks</a:t>
            </a:r>
          </a:p>
          <a:p>
            <a:r>
              <a:rPr lang="en-US" sz="2000" dirty="0" smtClean="0"/>
              <a:t>  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Control and protection system</a:t>
            </a:r>
          </a:p>
          <a:p>
            <a:r>
              <a:rPr lang="en-US" sz="2000" dirty="0" smtClean="0"/>
              <a:t>	- Control monitors</a:t>
            </a:r>
          </a:p>
          <a:p>
            <a:r>
              <a:rPr lang="en-US" sz="2000" dirty="0" smtClean="0"/>
              <a:t>	- Protection system</a:t>
            </a: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dirty="0" smtClean="0"/>
              <a:t>	</a:t>
            </a:r>
          </a:p>
        </p:txBody>
      </p:sp>
      <p:pic>
        <p:nvPicPr>
          <p:cNvPr id="3" name="Picture 2" descr="D:\ОИЯИ\ЛФВЭ_НИКА\MPD\Сборка соленоида\Этапы сборки и отчеты\Фото\06_11_2022\Фото_статус сборки_08_11_2022\IMG_1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63" y="1004392"/>
            <a:ext cx="4032448" cy="302433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65100" prst="coolSlan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ОИЯИ\ЛФВЭ_НИКА\MPD\Сборка соленоида\Этапы сборки и отчеты\Фото\12_04_23\IMG_1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1927" y="4024036"/>
            <a:ext cx="3032091" cy="22740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ОИЯИ\ЛФВЭ_НИКА\MPD\Сборка соленоида\Этапы сборки и отчеты\Фото\12_04_23\IMG_25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95" y="4286027"/>
            <a:ext cx="3096344" cy="23222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0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476672"/>
            <a:ext cx="10952798" cy="908720"/>
          </a:xfrm>
        </p:spPr>
        <p:txBody>
          <a:bodyPr/>
          <a:lstStyle/>
          <a:p>
            <a:r>
              <a:rPr lang="en-US" sz="4000" dirty="0" smtClean="0"/>
              <a:t>Timeline of the magnet assembly </a:t>
            </a:r>
            <a:r>
              <a:rPr lang="en-US" sz="4000" dirty="0" smtClean="0"/>
              <a:t>and ready to cooling and magnetic field measuring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96255" y="1502688"/>
            <a:ext cx="11377264" cy="50783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20/04 – 15/05 – refrigerator vacuuming and connected to control Dewar (complete)</a:t>
            </a:r>
          </a:p>
          <a:p>
            <a:r>
              <a:rPr lang="en-US" dirty="0" smtClean="0"/>
              <a:t>15/05 – warm pipes from NICA cryogenic complex to MPD hall complete</a:t>
            </a:r>
          </a:p>
          <a:p>
            <a:r>
              <a:rPr lang="en-US" dirty="0" smtClean="0"/>
              <a:t>15/05 – all equipment for cooling by temporary scheme by 80K in JINR (N2 tank 8 m3, flexible cryogenic pipes, LN2 manifold’s pipe, heaters)</a:t>
            </a:r>
          </a:p>
          <a:p>
            <a:r>
              <a:rPr lang="en-US" dirty="0" smtClean="0"/>
              <a:t>27/04 – start vacuuming solenoid</a:t>
            </a:r>
          </a:p>
          <a:p>
            <a:r>
              <a:rPr lang="en-US" dirty="0" smtClean="0"/>
              <a:t>20/05 – leak test of cryogenic equipment connections by pipes</a:t>
            </a:r>
          </a:p>
          <a:p>
            <a:r>
              <a:rPr lang="en-US" dirty="0" smtClean="0"/>
              <a:t>25/05 – start cooling by temporary scheme on manual option (check sensors, parameters of cooling and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01/06 – 20/06 – assembling cooling water system</a:t>
            </a:r>
          </a:p>
          <a:p>
            <a:r>
              <a:rPr lang="en-US" dirty="0" smtClean="0"/>
              <a:t>15/06 – stop cooling</a:t>
            </a:r>
          </a:p>
          <a:p>
            <a:r>
              <a:rPr lang="en-US" dirty="0" smtClean="0"/>
              <a:t>25/06 – solenoid in warm mode</a:t>
            </a:r>
          </a:p>
          <a:p>
            <a:r>
              <a:rPr lang="en-US" dirty="0" smtClean="0"/>
              <a:t>25/06 – 25/09 – MPD hall close for painting a steel constructions</a:t>
            </a:r>
          </a:p>
          <a:p>
            <a:r>
              <a:rPr lang="en-US" dirty="0" smtClean="0"/>
              <a:t>25/06 – 25/09 – analyses of cooling, optimization parameters, developing manuals for cooling by 4,5K. Prepare manual and developing program of magnet power supply system (current input, safety system, quench protection).</a:t>
            </a:r>
          </a:p>
          <a:p>
            <a:r>
              <a:rPr lang="en-US" dirty="0" smtClean="0"/>
              <a:t>25/09 – 10/11 – power system assembling and tests</a:t>
            </a:r>
          </a:p>
          <a:p>
            <a:r>
              <a:rPr lang="en-US" dirty="0" smtClean="0"/>
              <a:t>30/09 – 15/10 – </a:t>
            </a:r>
            <a:r>
              <a:rPr lang="en-US" dirty="0" err="1" smtClean="0"/>
              <a:t>LHe</a:t>
            </a:r>
            <a:r>
              <a:rPr lang="en-US" dirty="0" smtClean="0"/>
              <a:t> pipe with N2 shield mounting in MPD hall</a:t>
            </a:r>
          </a:p>
          <a:p>
            <a:r>
              <a:rPr lang="en-US" dirty="0" smtClean="0"/>
              <a:t>15/10 – 30/11 – prepare cryogenic infrastructure to cooling 4,5K</a:t>
            </a:r>
          </a:p>
          <a:p>
            <a:r>
              <a:rPr lang="en-US" dirty="0" smtClean="0"/>
              <a:t>10/01/2024 – 10/03/2024 – magnetic field measuring</a:t>
            </a:r>
          </a:p>
        </p:txBody>
      </p:sp>
    </p:spTree>
    <p:extLst>
      <p:ext uri="{BB962C8B-B14F-4D97-AF65-F5344CB8AC3E}">
        <p14:creationId xmlns:p14="http://schemas.microsoft.com/office/powerpoint/2010/main" val="36517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Mukhin Konstantin\Downloads\IMG_2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69776" cy="68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87" y="1268760"/>
            <a:ext cx="10952798" cy="764704"/>
          </a:xfrm>
        </p:spPr>
        <p:txBody>
          <a:bodyPr/>
          <a:lstStyle/>
          <a:p>
            <a:r>
              <a:rPr lang="en-US" dirty="0" smtClean="0"/>
              <a:t>Thank you for attention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9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87" y="1700808"/>
            <a:ext cx="10952798" cy="1124744"/>
          </a:xfrm>
        </p:spPr>
        <p:txBody>
          <a:bodyPr/>
          <a:lstStyle/>
          <a:p>
            <a:pPr marL="285750" indent="-285750"/>
            <a:r>
              <a:rPr lang="en-US" sz="3200" dirty="0" smtClean="0"/>
              <a:t>Chapter 1</a:t>
            </a:r>
            <a:br>
              <a:rPr lang="en-US" sz="3200" dirty="0" smtClean="0"/>
            </a:br>
            <a:r>
              <a:rPr lang="en-US" sz="3200" dirty="0"/>
              <a:t>Activities of magnet assembly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4287" y="3356992"/>
            <a:ext cx="5123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- </a:t>
            </a:r>
            <a:r>
              <a:rPr lang="en-US" dirty="0"/>
              <a:t>Chimney </a:t>
            </a:r>
            <a:r>
              <a:rPr lang="en-US" dirty="0" smtClean="0"/>
              <a:t>area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en-US" dirty="0"/>
              <a:t> </a:t>
            </a:r>
            <a:r>
              <a:rPr lang="en-US" dirty="0" smtClean="0"/>
              <a:t>g</a:t>
            </a:r>
            <a:r>
              <a:rPr lang="en-US" dirty="0" smtClean="0"/>
              <a:t>auges connection</a:t>
            </a:r>
          </a:p>
          <a:p>
            <a:r>
              <a:rPr lang="en-US" dirty="0" smtClean="0"/>
              <a:t>	- </a:t>
            </a:r>
            <a:r>
              <a:rPr lang="en-US" dirty="0"/>
              <a:t>CS cables connection to current leads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1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612" y="-99392"/>
            <a:ext cx="10952798" cy="792088"/>
          </a:xfrm>
        </p:spPr>
        <p:txBody>
          <a:bodyPr/>
          <a:lstStyle/>
          <a:p>
            <a:r>
              <a:rPr lang="en-US" sz="4400" dirty="0" smtClean="0"/>
              <a:t>Chimney area assembly</a:t>
            </a:r>
            <a:endParaRPr lang="ru-RU" sz="4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764704"/>
            <a:ext cx="4564229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2196455" y="1052736"/>
            <a:ext cx="1440160" cy="4680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6080" y="1772816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Didn't delivered to </a:t>
            </a:r>
          </a:p>
          <a:p>
            <a:pPr algn="ctr"/>
            <a:r>
              <a:rPr lang="en-US" b="1" dirty="0" smtClean="0"/>
              <a:t>JINR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0231" y="1772816"/>
            <a:ext cx="2016224" cy="6463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авая фигурная скобка 26"/>
          <p:cNvSpPr/>
          <p:nvPr/>
        </p:nvSpPr>
        <p:spPr>
          <a:xfrm>
            <a:off x="4932759" y="1340768"/>
            <a:ext cx="779958" cy="388843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 descr="D:\ОИЯИ\ЛФВЭ_НИКА\MPD\Сборка соленоида\Этапы сборки и отчеты\Фото\12_04_23\IMG_1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0857" y="1122842"/>
            <a:ext cx="26882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ОИЯИ\ЛФВЭ_НИКА\MPD\Сборка соленоида\Этапы сборки и отчеты\Фото\12_04_23\IMG_1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64304" y="2634105"/>
            <a:ext cx="2791797" cy="209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51054" y="797625"/>
            <a:ext cx="3410497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Leak test of LN2 circle successfully done</a:t>
            </a:r>
          </a:p>
          <a:p>
            <a:r>
              <a:rPr lang="en-US" sz="1400" dirty="0" smtClean="0"/>
              <a:t>Leak test of </a:t>
            </a:r>
            <a:r>
              <a:rPr lang="en-US" sz="1400" dirty="0" err="1" smtClean="0"/>
              <a:t>LHe</a:t>
            </a:r>
            <a:r>
              <a:rPr lang="en-US" sz="1400" dirty="0" smtClean="0"/>
              <a:t> circle successfully done</a:t>
            </a:r>
          </a:p>
          <a:p>
            <a:r>
              <a:rPr lang="en-US" sz="1400" dirty="0" smtClean="0"/>
              <a:t>Some valve have a leak – they reassembling</a:t>
            </a:r>
          </a:p>
          <a:p>
            <a:r>
              <a:rPr lang="en-US" sz="1400" dirty="0" smtClean="0"/>
              <a:t>Cryogenic supports was developed with new configuration  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580831" y="3573016"/>
            <a:ext cx="3456384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Good idea to done a</a:t>
            </a:r>
            <a:r>
              <a:rPr lang="ru-RU" sz="1400" b="1" dirty="0" smtClean="0"/>
              <a:t> </a:t>
            </a:r>
            <a:r>
              <a:rPr lang="en-US" sz="1400" b="1" dirty="0" smtClean="0"/>
              <a:t>chimney vacuum pipe is collapsible</a:t>
            </a:r>
          </a:p>
          <a:p>
            <a:pPr algn="ctr"/>
            <a:endParaRPr lang="en-US" sz="1400" b="1" dirty="0" smtClean="0"/>
          </a:p>
          <a:p>
            <a:r>
              <a:rPr lang="en-US" sz="1400" dirty="0" smtClean="0"/>
              <a:t>Temperature sensor Pt100 was broken and changed </a:t>
            </a:r>
            <a:endParaRPr lang="ru-RU" sz="1400" dirty="0"/>
          </a:p>
        </p:txBody>
      </p:sp>
      <p:pic>
        <p:nvPicPr>
          <p:cNvPr id="2052" name="Picture 4" descr="D:\ОИЯИ\ЛФВЭ_НИКА\MPD\Сборка соленоида\Этапы сборки и отчеты\Фото\Ремонт датчиков Pt100 соленоид\5e8429fd-e67c-4c6b-8133-c6194b6e7f5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535" y="4974629"/>
            <a:ext cx="2363078" cy="1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ОИЯИ\ЛФВЭ_НИКА\MPD\Сборка соленоида\Этапы сборки и отчеты\Фото\Ремонт датчиков Pt100 соленоид\952ebfd1-b8b5-419e-aac9-fb1cfb5e28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95" y="4968517"/>
            <a:ext cx="2399207" cy="179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>
            <a:off x="2628503" y="5868219"/>
            <a:ext cx="3672408" cy="36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2196455" y="5517232"/>
            <a:ext cx="720080" cy="57606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96256" y="4974629"/>
            <a:ext cx="19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Position of broken sensor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"/>
          <a:srcRect l="22218" t="5645" r="31693" b="9624"/>
          <a:stretch/>
        </p:blipFill>
        <p:spPr>
          <a:xfrm>
            <a:off x="252239" y="833715"/>
            <a:ext cx="5279923" cy="5460077"/>
          </a:xfrm>
          <a:prstGeom prst="rect">
            <a:avLst/>
          </a:prstGeom>
        </p:spPr>
      </p:pic>
      <p:pic>
        <p:nvPicPr>
          <p:cNvPr id="4105" name="Picture 9" descr="H:\Отчеты MPD\Изоляционный кожух в сборе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39" y="1029844"/>
            <a:ext cx="2821746" cy="38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:\Отчеты MPD\Изоляционный кожух в сборе 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11" y="1931589"/>
            <a:ext cx="2681412" cy="32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23614"/>
            <a:ext cx="10952798" cy="692696"/>
          </a:xfrm>
        </p:spPr>
        <p:txBody>
          <a:bodyPr/>
          <a:lstStyle/>
          <a:p>
            <a:r>
              <a:rPr lang="en-US" sz="3200" dirty="0" smtClean="0"/>
              <a:t>SC cables connect to current leads into control Dewar</a:t>
            </a:r>
            <a:endParaRPr lang="ru-RU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6766246" y="543104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LHe</a:t>
            </a:r>
            <a:r>
              <a:rPr lang="en-US" sz="1600" dirty="0" smtClean="0"/>
              <a:t> pipe </a:t>
            </a:r>
            <a:endParaRPr lang="ru-RU" sz="1600" dirty="0"/>
          </a:p>
        </p:txBody>
      </p:sp>
      <p:pic>
        <p:nvPicPr>
          <p:cNvPr id="4103" name="Picture 7" descr="D:\ОИЯИ\ЛФВЭ_НИКА\MPD\Сборка соленоида\Этапы сборки и отчеты\Фото\06_11_2022\Фото_статус сборки_08_11_2022\efe43c9e-b7aa-4d11-8fd0-0839aa4713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972" y="1802185"/>
            <a:ext cx="1158663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Скругленный прямоугольник 57"/>
          <p:cNvSpPr/>
          <p:nvPr/>
        </p:nvSpPr>
        <p:spPr>
          <a:xfrm>
            <a:off x="5364807" y="1399798"/>
            <a:ext cx="1188132" cy="268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Sky view</a:t>
            </a:r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182123" y="5013176"/>
            <a:ext cx="4608512" cy="1706835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Missed parts</a:t>
            </a:r>
          </a:p>
          <a:p>
            <a:pPr algn="ctr"/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Installation box (4 pc, - ordered)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Copper clamp plate (2 pc, - ordered and ready)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Fixed insulation plates (4 pc – ordered and ready)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Indium foil (thick 1 mm , 4 pc, - ordered)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Solder (4% Ag/Sn - ordered)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cxnSp>
        <p:nvCxnSpPr>
          <p:cNvPr id="42" name="Прямая со стрелкой 41"/>
          <p:cNvCxnSpPr/>
          <p:nvPr/>
        </p:nvCxnSpPr>
        <p:spPr>
          <a:xfrm flipV="1">
            <a:off x="1332359" y="4941168"/>
            <a:ext cx="1152128" cy="576064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1332359" y="4797152"/>
            <a:ext cx="2160240" cy="72008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03645" y="5235857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 cables</a:t>
            </a:r>
            <a:endParaRPr lang="ru-RU" dirty="0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H="1">
            <a:off x="252239" y="5517232"/>
            <a:ext cx="110108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Овал 61"/>
          <p:cNvSpPr/>
          <p:nvPr/>
        </p:nvSpPr>
        <p:spPr>
          <a:xfrm>
            <a:off x="3503612" y="2960774"/>
            <a:ext cx="864096" cy="1806007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96" name="Прямая со стрелкой 4095"/>
          <p:cNvCxnSpPr/>
          <p:nvPr/>
        </p:nvCxnSpPr>
        <p:spPr>
          <a:xfrm>
            <a:off x="4367708" y="3863777"/>
            <a:ext cx="637059" cy="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6" name="Прямая со стрелкой 4105"/>
          <p:cNvCxnSpPr/>
          <p:nvPr/>
        </p:nvCxnSpPr>
        <p:spPr>
          <a:xfrm flipH="1">
            <a:off x="5958873" y="881658"/>
            <a:ext cx="1350150" cy="1524712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8" name="Прямая со стрелкой 4107"/>
          <p:cNvCxnSpPr>
            <a:stCxn id="20" idx="2"/>
          </p:cNvCxnSpPr>
          <p:nvPr/>
        </p:nvCxnSpPr>
        <p:spPr>
          <a:xfrm>
            <a:off x="7309023" y="881658"/>
            <a:ext cx="1512168" cy="387102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9" name="TextBox 4108"/>
          <p:cNvSpPr txBox="1"/>
          <p:nvPr/>
        </p:nvSpPr>
        <p:spPr>
          <a:xfrm>
            <a:off x="6948983" y="1325224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Installation box</a:t>
            </a:r>
            <a:endParaRPr lang="ru-RU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111" name="Прямая со стрелкой 4110"/>
          <p:cNvCxnSpPr/>
          <p:nvPr/>
        </p:nvCxnSpPr>
        <p:spPr>
          <a:xfrm flipH="1">
            <a:off x="6084887" y="1633001"/>
            <a:ext cx="1573585" cy="1358144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Прямая со стрелкой 4112"/>
          <p:cNvCxnSpPr/>
          <p:nvPr/>
        </p:nvCxnSpPr>
        <p:spPr>
          <a:xfrm>
            <a:off x="7658472" y="1668145"/>
            <a:ext cx="298623" cy="464711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4" name="TextBox 4113"/>
          <p:cNvSpPr txBox="1"/>
          <p:nvPr/>
        </p:nvSpPr>
        <p:spPr>
          <a:xfrm>
            <a:off x="6460225" y="2312073"/>
            <a:ext cx="13872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Copper stationary plate</a:t>
            </a:r>
            <a:endParaRPr lang="ru-RU" sz="1400" dirty="0"/>
          </a:p>
        </p:txBody>
      </p:sp>
      <p:cxnSp>
        <p:nvCxnSpPr>
          <p:cNvPr id="4116" name="Прямая со стрелкой 4115"/>
          <p:cNvCxnSpPr/>
          <p:nvPr/>
        </p:nvCxnSpPr>
        <p:spPr>
          <a:xfrm>
            <a:off x="7597055" y="2681405"/>
            <a:ext cx="1224136" cy="0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9" name="Прямая со стрелкой 4118"/>
          <p:cNvCxnSpPr/>
          <p:nvPr/>
        </p:nvCxnSpPr>
        <p:spPr>
          <a:xfrm flipH="1">
            <a:off x="6084888" y="2832609"/>
            <a:ext cx="681358" cy="524383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525579" y="3113620"/>
            <a:ext cx="1387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Copper clamp plate</a:t>
            </a:r>
            <a:endParaRPr lang="ru-RU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122" name="Прямая со стрелкой 4121"/>
          <p:cNvCxnSpPr/>
          <p:nvPr/>
        </p:nvCxnSpPr>
        <p:spPr>
          <a:xfrm flipH="1">
            <a:off x="6228903" y="3429000"/>
            <a:ext cx="537343" cy="72008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4" name="Прямая со стрелкой 4123"/>
          <p:cNvCxnSpPr/>
          <p:nvPr/>
        </p:nvCxnSpPr>
        <p:spPr>
          <a:xfrm>
            <a:off x="7658472" y="3501008"/>
            <a:ext cx="1827907" cy="362769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6" name="Прямая со стрелкой 4125"/>
          <p:cNvCxnSpPr/>
          <p:nvPr/>
        </p:nvCxnSpPr>
        <p:spPr>
          <a:xfrm>
            <a:off x="8965207" y="2406370"/>
            <a:ext cx="1728192" cy="0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7" name="TextBox 4126"/>
          <p:cNvSpPr txBox="1"/>
          <p:nvPr/>
        </p:nvSpPr>
        <p:spPr>
          <a:xfrm>
            <a:off x="6805898" y="3890814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 cable</a:t>
            </a:r>
            <a:endParaRPr lang="ru-RU" sz="1400" dirty="0"/>
          </a:p>
        </p:txBody>
      </p:sp>
      <p:cxnSp>
        <p:nvCxnSpPr>
          <p:cNvPr id="4129" name="Прямая со стрелкой 4128"/>
          <p:cNvCxnSpPr/>
          <p:nvPr/>
        </p:nvCxnSpPr>
        <p:spPr>
          <a:xfrm flipH="1">
            <a:off x="6228903" y="4198591"/>
            <a:ext cx="953220" cy="814585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Прямая со стрелкой 4130"/>
          <p:cNvCxnSpPr>
            <a:stCxn id="4127" idx="2"/>
          </p:cNvCxnSpPr>
          <p:nvPr/>
        </p:nvCxnSpPr>
        <p:spPr>
          <a:xfrm>
            <a:off x="7235664" y="4198591"/>
            <a:ext cx="1945567" cy="310529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TextBox 4131"/>
          <p:cNvSpPr txBox="1"/>
          <p:nvPr/>
        </p:nvSpPr>
        <p:spPr>
          <a:xfrm>
            <a:off x="4527071" y="4941168"/>
            <a:ext cx="1431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Insulation plate</a:t>
            </a:r>
            <a:endParaRPr lang="ru-RU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136" name="Прямая со стрелкой 4135"/>
          <p:cNvCxnSpPr/>
          <p:nvPr/>
        </p:nvCxnSpPr>
        <p:spPr>
          <a:xfrm flipV="1">
            <a:off x="5242972" y="3682392"/>
            <a:ext cx="598445" cy="1258776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8" name="Прямая со стрелкой 4137"/>
          <p:cNvCxnSpPr>
            <a:stCxn id="4132" idx="0"/>
          </p:cNvCxnSpPr>
          <p:nvPr/>
        </p:nvCxnSpPr>
        <p:spPr>
          <a:xfrm flipV="1">
            <a:off x="5242972" y="3863033"/>
            <a:ext cx="3218179" cy="1078135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56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40271" y="23614"/>
            <a:ext cx="10952798" cy="692696"/>
          </a:xfrm>
        </p:spPr>
        <p:txBody>
          <a:bodyPr/>
          <a:lstStyle/>
          <a:p>
            <a:r>
              <a:rPr lang="en-US" sz="3200" dirty="0" smtClean="0"/>
              <a:t>SC cables connect to current leads into control Dewar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218" t="5645" r="31693" b="9624"/>
          <a:stretch/>
        </p:blipFill>
        <p:spPr>
          <a:xfrm>
            <a:off x="137856" y="1252522"/>
            <a:ext cx="3954015" cy="4088928"/>
          </a:xfrm>
          <a:prstGeom prst="rect">
            <a:avLst/>
          </a:prstGeom>
        </p:spPr>
      </p:pic>
      <p:pic>
        <p:nvPicPr>
          <p:cNvPr id="3074" name="Picture 2" descr="D:\ОИЯИ\ЛФВЭ_НИКА\MPD\Сборка соленоида\Этапы сборки и отчеты\Фото\12_04_23\IMG_1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9505" y="4745680"/>
            <a:ext cx="2312302" cy="173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ОИЯИ\ЛФВЭ_НИКА\MPD\Сборка соленоида\Этапы сборки и отчеты\Фото\12_04_23\IMG_1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8400" y="2150102"/>
            <a:ext cx="2442219" cy="18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ОИЯИ\ЛФВЭ_НИКА\MPD\Сборка соленоида\Этапы сборки и отчеты\Фото\12_04_23\IMG_15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9423" y="4422011"/>
            <a:ext cx="2525256" cy="189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ОИЯИ\ЛФВЭ_НИКА\MPD\Сборка соленоида\Этапы сборки и отчеты\Фото\12_04_23\IMG_19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95" y="4611036"/>
            <a:ext cx="2896345" cy="21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9070" y="3690954"/>
            <a:ext cx="1774608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Insulation and formation CS cable for original form</a:t>
            </a:r>
            <a:endParaRPr lang="ru-RU" sz="1400" dirty="0"/>
          </a:p>
        </p:txBody>
      </p:sp>
      <p:pic>
        <p:nvPicPr>
          <p:cNvPr id="3078" name="Picture 6" descr="D:\ОИЯИ\ЛФВЭ_НИКА\MPD\Сборка соленоида\Этапы сборки и отчеты\Фото\12_04_23\IMG_25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40630" y="1624855"/>
            <a:ext cx="3842881" cy="288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7321" y="1412645"/>
            <a:ext cx="216437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Mounting control Dewar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666820" y="652046"/>
            <a:ext cx="15905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Final position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045327" y="4270629"/>
            <a:ext cx="169629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Local electrical test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950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484784"/>
            <a:ext cx="10952798" cy="1484784"/>
          </a:xfrm>
        </p:spPr>
        <p:txBody>
          <a:bodyPr/>
          <a:lstStyle/>
          <a:p>
            <a:r>
              <a:rPr lang="en-US" sz="3600" dirty="0" smtClean="0"/>
              <a:t>Chapter 2</a:t>
            </a:r>
            <a:br>
              <a:rPr lang="en-US" sz="3600" dirty="0" smtClean="0"/>
            </a:br>
            <a:r>
              <a:rPr lang="en-US" sz="3600" dirty="0" smtClean="0"/>
              <a:t>Cryogenic </a:t>
            </a:r>
            <a:r>
              <a:rPr lang="en-US" sz="3600" dirty="0" smtClean="0"/>
              <a:t>infrastructure</a:t>
            </a:r>
            <a:r>
              <a:rPr lang="ru-RU" sz="3600" dirty="0" smtClean="0"/>
              <a:t>. </a:t>
            </a:r>
            <a:r>
              <a:rPr lang="en-US" sz="3600" dirty="0" smtClean="0"/>
              <a:t>Prepare for cooling.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88343" y="3501008"/>
            <a:ext cx="7767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- Temporary scheme of cooling at 80 K</a:t>
            </a:r>
          </a:p>
          <a:p>
            <a:r>
              <a:rPr lang="en-US" dirty="0"/>
              <a:t>	- Refrigerator assembling</a:t>
            </a:r>
          </a:p>
          <a:p>
            <a:r>
              <a:rPr lang="en-US" dirty="0"/>
              <a:t>	- Equipment distribution and present situation of </a:t>
            </a:r>
            <a:r>
              <a:rPr lang="en-US" dirty="0" smtClean="0"/>
              <a:t>delivery </a:t>
            </a:r>
            <a:r>
              <a:rPr lang="en-US" dirty="0"/>
              <a:t>breaks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77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67" y="1057799"/>
            <a:ext cx="9024108" cy="417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065" y="116632"/>
            <a:ext cx="10952798" cy="672478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infrastructure at the present time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" y="908719"/>
            <a:ext cx="34925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 Control </a:t>
            </a:r>
            <a:r>
              <a:rPr lang="en-US" sz="1400" dirty="0" smtClean="0"/>
              <a:t>Dewar </a:t>
            </a:r>
            <a:endParaRPr lang="en-US" sz="1400" dirty="0" smtClean="0"/>
          </a:p>
          <a:p>
            <a:r>
              <a:rPr lang="en-US" sz="1400" dirty="0" smtClean="0"/>
              <a:t>- Refrigerator</a:t>
            </a:r>
            <a:endParaRPr lang="en-US" sz="1400" dirty="0" smtClean="0"/>
          </a:p>
          <a:p>
            <a:r>
              <a:rPr lang="en-US" sz="1400" dirty="0" smtClean="0"/>
              <a:t>- MFS </a:t>
            </a:r>
          </a:p>
          <a:p>
            <a:r>
              <a:rPr lang="en-US" sz="1400" dirty="0" smtClean="0"/>
              <a:t>- LN2 </a:t>
            </a:r>
            <a:r>
              <a:rPr lang="en-US" sz="1400" dirty="0" smtClean="0"/>
              <a:t>and </a:t>
            </a:r>
            <a:r>
              <a:rPr lang="en-US" sz="1400" dirty="0" err="1" smtClean="0"/>
              <a:t>LHe</a:t>
            </a:r>
            <a:r>
              <a:rPr lang="en-US" sz="1400" dirty="0" smtClean="0"/>
              <a:t> heaters (was ordered in UK, re-ordered in Russia </a:t>
            </a:r>
            <a:r>
              <a:rPr lang="en-US" sz="1400" dirty="0" smtClean="0"/>
              <a:t>(May 2023))</a:t>
            </a:r>
            <a:endParaRPr lang="en-US" sz="1400" dirty="0" smtClean="0"/>
          </a:p>
          <a:p>
            <a:r>
              <a:rPr lang="en-US" sz="1400" dirty="0" smtClean="0"/>
              <a:t>- </a:t>
            </a:r>
            <a:r>
              <a:rPr lang="en-US" sz="1400" dirty="0" err="1" smtClean="0"/>
              <a:t>LHe</a:t>
            </a:r>
            <a:r>
              <a:rPr lang="en-US" sz="1400" dirty="0" smtClean="0"/>
              <a:t> </a:t>
            </a:r>
            <a:r>
              <a:rPr lang="en-US" sz="1400" dirty="0" smtClean="0"/>
              <a:t>pipe (ordered in UK, drawings was ready, delivery not possible, transfer manufacturing to </a:t>
            </a:r>
            <a:r>
              <a:rPr lang="en-US" sz="1400" dirty="0" smtClean="0"/>
              <a:t>Russia October 2023 will be installed)</a:t>
            </a:r>
            <a:endParaRPr lang="en-US" sz="1400" dirty="0" smtClean="0"/>
          </a:p>
          <a:p>
            <a:r>
              <a:rPr lang="en-US" sz="1400" dirty="0" smtClean="0"/>
              <a:t>- Cryogenic flexible connection pipes (</a:t>
            </a:r>
            <a:r>
              <a:rPr lang="en-US" sz="1400" dirty="0" err="1" smtClean="0"/>
              <a:t>LHe</a:t>
            </a:r>
            <a:r>
              <a:rPr lang="en-US" sz="1400" dirty="0" smtClean="0"/>
              <a:t>, LN2 (delivery data May 2023) need to check the bayonets)</a:t>
            </a:r>
            <a:endParaRPr lang="en-US" sz="1400" dirty="0" smtClean="0"/>
          </a:p>
          <a:p>
            <a:r>
              <a:rPr lang="en-US" sz="1400" dirty="0" smtClean="0"/>
              <a:t>- LN2 </a:t>
            </a:r>
            <a:r>
              <a:rPr lang="en-US" sz="1400" dirty="0" smtClean="0"/>
              <a:t>Tanks (2 pc) – can’t be delivery from CR, ordered in Russia </a:t>
            </a:r>
            <a:r>
              <a:rPr lang="en-US" sz="1400" dirty="0" smtClean="0"/>
              <a:t>(ready, delivery and </a:t>
            </a:r>
            <a:r>
              <a:rPr lang="en-US" sz="1400" dirty="0" smtClean="0"/>
              <a:t>mounting in April</a:t>
            </a:r>
            <a:r>
              <a:rPr lang="en-US" sz="1400" dirty="0" smtClean="0"/>
              <a:t>)</a:t>
            </a:r>
            <a:endParaRPr lang="en-US" sz="1400" dirty="0" smtClean="0"/>
          </a:p>
          <a:p>
            <a:r>
              <a:rPr lang="en-US" sz="1400" dirty="0" smtClean="0"/>
              <a:t>- </a:t>
            </a:r>
            <a:r>
              <a:rPr lang="en-US" sz="1400" dirty="0" err="1" smtClean="0"/>
              <a:t>LHe</a:t>
            </a:r>
            <a:r>
              <a:rPr lang="en-US" sz="1400" dirty="0" smtClean="0"/>
              <a:t> </a:t>
            </a:r>
            <a:r>
              <a:rPr lang="en-US" sz="1400" dirty="0" smtClean="0"/>
              <a:t>Tanks (2 pc) – now in Russia ready to </a:t>
            </a:r>
            <a:r>
              <a:rPr lang="en-US" sz="1400" dirty="0" smtClean="0"/>
              <a:t>installation</a:t>
            </a:r>
          </a:p>
          <a:p>
            <a:r>
              <a:rPr lang="en-US" sz="1400" dirty="0" smtClean="0"/>
              <a:t>- </a:t>
            </a:r>
            <a:r>
              <a:rPr lang="en-US" sz="1400" dirty="0" smtClean="0"/>
              <a:t>LN2 transfer pipe 120 m with two  support frame (October 2023)</a:t>
            </a:r>
          </a:p>
          <a:p>
            <a:r>
              <a:rPr lang="en-US" sz="1400" dirty="0" smtClean="0"/>
              <a:t>- Warm pipes for He, N2 and </a:t>
            </a:r>
            <a:r>
              <a:rPr lang="en-US" sz="1400" dirty="0"/>
              <a:t>I</a:t>
            </a:r>
            <a:r>
              <a:rPr lang="en-US" sz="1400" dirty="0" smtClean="0"/>
              <a:t>nstrumentation Air (mounting from 1B to MPD hall about 1500 m long  (mounting, end in May 2023 ))</a:t>
            </a:r>
          </a:p>
          <a:p>
            <a:r>
              <a:rPr lang="en-US" sz="1400" dirty="0" smtClean="0"/>
              <a:t>- </a:t>
            </a:r>
            <a:r>
              <a:rPr lang="en-US" sz="1400" dirty="0" smtClean="0"/>
              <a:t>Flexible warm pipes (ready now in JINR)</a:t>
            </a:r>
          </a:p>
          <a:p>
            <a:r>
              <a:rPr lang="en-US" sz="1400" dirty="0" smtClean="0"/>
              <a:t>- Support system for flexible pipes (developing)</a:t>
            </a:r>
            <a:endParaRPr lang="ru-RU" sz="1400" dirty="0"/>
          </a:p>
        </p:txBody>
      </p:sp>
      <p:pic>
        <p:nvPicPr>
          <p:cNvPr id="5122" name="Picture 2" descr="D:\ОИЯИ\ЛФВЭ_НИКА\MPD\Сборка соленоида\Этапы сборки и отчеты\Фото\12_04_23\9e419ae5-a0a5-482c-b4f4-badf2ae976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91" y="3278485"/>
            <a:ext cx="1971506" cy="26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36" y="1340768"/>
            <a:ext cx="8760569" cy="485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D:\ОИЯИ\ЛФВЭ_НИКА\MPD\Сборка соленоида\Этапы сборки и отчеты\Фото\12_04_23\IMG_25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3284" y="1674259"/>
            <a:ext cx="1515797" cy="113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ОИЯИ\ЛФВЭ_НИКА\MPD\Сборка соленоида\Криогенная инфраструктура\Гелиевые танки\Фото\PHOTO-2022-04-21-17-11-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47" y="3143499"/>
            <a:ext cx="2648451" cy="19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Mukhin Konstantin\Downloads\IMG_259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90" y="1772816"/>
            <a:ext cx="4911705" cy="368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81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13079" y="763260"/>
            <a:ext cx="410445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Control Dewar local connection to control system and testing</a:t>
            </a:r>
            <a:endParaRPr lang="ru-RU" sz="16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08489" y="0"/>
            <a:ext cx="10952798" cy="764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Control Dewar</a:t>
            </a:r>
            <a:endParaRPr lang="ru-RU" sz="4400" dirty="0"/>
          </a:p>
        </p:txBody>
      </p:sp>
      <p:pic>
        <p:nvPicPr>
          <p:cNvPr id="6146" name="Picture 2" descr="D:\ОИЯИ\ЛФВЭ_НИКА\MPD\Сборка соленоида\Этапы сборки и отчеты\Фото\12_04_23\IMG_2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97498" y="1920507"/>
            <a:ext cx="4220391" cy="316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ОИЯИ\ЛФВЭ_НИКА\MPD\Сборка соленоида\Этапы сборки и отчеты\Фото\Photo of monitor\Control Dew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719051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4405" y="686315"/>
            <a:ext cx="340368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Control Dewar control window</a:t>
            </a:r>
            <a:endParaRPr lang="ru-RU" dirty="0"/>
          </a:p>
        </p:txBody>
      </p:sp>
      <p:pic>
        <p:nvPicPr>
          <p:cNvPr id="6148" name="Picture 4" descr="D:\ОИЯИ\ЛФВЭ_НИКА\MPD\Сборка соленоида\Этапы сборки и отчеты\Фото\Ремонт датчиков Pt100 соленоид\25fef5cc-5c6f-4d75-85b5-a9a74cb15a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50" y="4906632"/>
            <a:ext cx="2516275" cy="188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5292799" y="5807149"/>
            <a:ext cx="64807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428703" y="6059177"/>
            <a:ext cx="108012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13409" y="5634792"/>
            <a:ext cx="2053902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</a:t>
            </a:r>
            <a:r>
              <a:rPr lang="en-US" sz="1400" dirty="0" smtClean="0"/>
              <a:t> temperature gauges additionally will be install onto CS cables for control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669063" y="5850235"/>
            <a:ext cx="4392488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- Leak test of N2 circle and </a:t>
            </a:r>
            <a:r>
              <a:rPr lang="en-US" sz="1400" dirty="0" err="1" smtClean="0"/>
              <a:t>LHe</a:t>
            </a:r>
            <a:r>
              <a:rPr lang="en-US" sz="1400" dirty="0" smtClean="0"/>
              <a:t> circle was passed. </a:t>
            </a:r>
          </a:p>
          <a:p>
            <a:r>
              <a:rPr lang="en-US" sz="1400" dirty="0" smtClean="0"/>
              <a:t>- Was detected a leak on some valves. Valves was reassembly and the</a:t>
            </a:r>
            <a:r>
              <a:rPr lang="ru-RU" sz="1400" dirty="0" smtClean="0"/>
              <a:t> </a:t>
            </a:r>
            <a:r>
              <a:rPr lang="en-US" sz="1400" dirty="0" smtClean="0"/>
              <a:t>leak has been fixed.  </a:t>
            </a:r>
            <a:endParaRPr lang="ru-RU" sz="1400" dirty="0"/>
          </a:p>
        </p:txBody>
      </p:sp>
      <p:pic>
        <p:nvPicPr>
          <p:cNvPr id="6149" name="Picture 5" descr="D:\ОИЯИ\ЛФВЭ_НИКА\MPD\Сборка соленоида\Этапы сборки и отчеты\Фото\06_11_2022\Фото_статус сборки_08_11_2022\IMG_1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17" y="3140968"/>
            <a:ext cx="1743834" cy="232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3614" y="5330095"/>
            <a:ext cx="2689795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- We get all signals from gauges</a:t>
            </a:r>
          </a:p>
          <a:p>
            <a:r>
              <a:rPr lang="en-US" sz="1400" dirty="0" smtClean="0"/>
              <a:t>- We can control and operation of all valves</a:t>
            </a:r>
          </a:p>
          <a:p>
            <a:r>
              <a:rPr lang="en-US" sz="1400" dirty="0" smtClean="0"/>
              <a:t>- No any automatic mode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07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76859</TotalTime>
  <Words>1324</Words>
  <Application>Microsoft Office PowerPoint</Application>
  <PresentationFormat>Произвольный</PresentationFormat>
  <Paragraphs>200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Исполнительная</vt:lpstr>
      <vt:lpstr>Progress of the Solenoid preparation for cooling </vt:lpstr>
      <vt:lpstr>Plan of talk</vt:lpstr>
      <vt:lpstr>Chapter 1 Activities of magnet assembly</vt:lpstr>
      <vt:lpstr>Chimney area assembly</vt:lpstr>
      <vt:lpstr>SC cables connect to current leads into control Dewar</vt:lpstr>
      <vt:lpstr>SC cables connect to current leads into control Dewar</vt:lpstr>
      <vt:lpstr>Chapter 2 Cryogenic infrastructure. Prepare for cooling.</vt:lpstr>
      <vt:lpstr>Cryogenic infrastructure at the present time</vt:lpstr>
      <vt:lpstr>Презентация PowerPoint</vt:lpstr>
      <vt:lpstr>Refrigerator assembly</vt:lpstr>
      <vt:lpstr>LN2 distribution heat system</vt:lpstr>
      <vt:lpstr>Other technological infrastructure and equipment</vt:lpstr>
      <vt:lpstr>Temporary scheme of cooling at 80 K</vt:lpstr>
      <vt:lpstr>Cryogenic infrastructure at the present time. Break of delivery and solutions.</vt:lpstr>
      <vt:lpstr>Chapter 3 Control and protection system.</vt:lpstr>
      <vt:lpstr>Control system</vt:lpstr>
      <vt:lpstr>Control monitors</vt:lpstr>
      <vt:lpstr>Презентация PowerPoint</vt:lpstr>
      <vt:lpstr>Conclusions at present time about control system and power supply system</vt:lpstr>
      <vt:lpstr>Timeline of the magnet assembly and ready to cooling and magnetic field measuring</vt:lpstr>
      <vt:lpstr>Thank you for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the Solenoid preparation for cooling</dc:title>
  <dc:creator>Workstation</dc:creator>
  <cp:lastModifiedBy>Mukhin Konstantin</cp:lastModifiedBy>
  <cp:revision>216</cp:revision>
  <cp:lastPrinted>2022-11-09T12:29:49Z</cp:lastPrinted>
  <dcterms:created xsi:type="dcterms:W3CDTF">2022-04-18T15:23:32Z</dcterms:created>
  <dcterms:modified xsi:type="dcterms:W3CDTF">2023-04-18T08:25:32Z</dcterms:modified>
</cp:coreProperties>
</file>