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bookmarkIdSeed="10">
  <p:sldMasterIdLst>
    <p:sldMasterId id="2147483648" r:id="rId1"/>
    <p:sldMasterId id="2147483675" r:id="rId2"/>
  </p:sldMasterIdLst>
  <p:notesMasterIdLst>
    <p:notesMasterId r:id="rId18"/>
  </p:notesMasterIdLst>
  <p:handoutMasterIdLst>
    <p:handoutMasterId r:id="rId19"/>
  </p:handoutMasterIdLst>
  <p:sldIdLst>
    <p:sldId id="258" r:id="rId3"/>
    <p:sldId id="922" r:id="rId4"/>
    <p:sldId id="1448" r:id="rId5"/>
    <p:sldId id="1453" r:id="rId6"/>
    <p:sldId id="256" r:id="rId7"/>
    <p:sldId id="257" r:id="rId8"/>
    <p:sldId id="1454" r:id="rId9"/>
    <p:sldId id="304" r:id="rId10"/>
    <p:sldId id="1444" r:id="rId11"/>
    <p:sldId id="1445" r:id="rId12"/>
    <p:sldId id="1435" r:id="rId13"/>
    <p:sldId id="1447" r:id="rId14"/>
    <p:sldId id="1423" r:id="rId15"/>
    <p:sldId id="1431" r:id="rId16"/>
    <p:sldId id="920" r:id="rId17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Rg st="1" end="1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0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96" autoAdjust="0"/>
    <p:restoredTop sz="96695" autoAdjust="0"/>
  </p:normalViewPr>
  <p:slideViewPr>
    <p:cSldViewPr snapToGrid="0">
      <p:cViewPr varScale="1">
        <p:scale>
          <a:sx n="96" d="100"/>
          <a:sy n="96" d="100"/>
        </p:scale>
        <p:origin x="192" y="7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37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babkin\NIKA-MPD\ToF_RPC\documents_22\&#1052;&#1086;&#1076;&#1091;&#1083;&#1080;TOF_&#1043;&#1088;&#1072;&#1092;&#1080;&#1082;_2022\&#1043;&#1088;&#1072;&#1092;&#1080;&#1082;%20&#1087;&#1088;&#1086;&#1080;&#1079;&#1074;&#1086;&#1076;&#1089;&#1090;&#1074;&#1072;_realisti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Actual schedule of the</a:t>
            </a:r>
            <a:r>
              <a:rPr lang="ru-RU" dirty="0"/>
              <a:t> </a:t>
            </a:r>
            <a:r>
              <a:rPr lang="en-US" dirty="0"/>
              <a:t>TOF MPD production</a:t>
            </a:r>
            <a:endParaRPr lang="ru-RU" dirty="0"/>
          </a:p>
        </c:rich>
      </c:tx>
      <c:layout>
        <c:manualLayout>
          <c:xMode val="edge"/>
          <c:yMode val="edge"/>
          <c:x val="0.23498089967385141"/>
          <c:y val="9.9794006291068155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8546683080905681E-2"/>
          <c:y val="8.3961501729163862E-2"/>
          <c:w val="0.87578722024936084"/>
          <c:h val="0.71497518667092985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Лист1!$A$1:$A$110</c:f>
              <c:numCache>
                <c:formatCode>m/d/yyyy</c:formatCode>
                <c:ptCount val="110"/>
                <c:pt idx="0">
                  <c:v>44211</c:v>
                </c:pt>
                <c:pt idx="1">
                  <c:v>44218</c:v>
                </c:pt>
                <c:pt idx="2">
                  <c:v>44225</c:v>
                </c:pt>
                <c:pt idx="3">
                  <c:v>44232</c:v>
                </c:pt>
                <c:pt idx="4">
                  <c:v>44239</c:v>
                </c:pt>
                <c:pt idx="5">
                  <c:v>44247</c:v>
                </c:pt>
                <c:pt idx="6">
                  <c:v>44253</c:v>
                </c:pt>
                <c:pt idx="7">
                  <c:v>44260</c:v>
                </c:pt>
                <c:pt idx="8">
                  <c:v>44266</c:v>
                </c:pt>
                <c:pt idx="9">
                  <c:v>44274</c:v>
                </c:pt>
                <c:pt idx="10">
                  <c:v>44280</c:v>
                </c:pt>
                <c:pt idx="11">
                  <c:v>44288</c:v>
                </c:pt>
                <c:pt idx="12">
                  <c:v>44295</c:v>
                </c:pt>
                <c:pt idx="13">
                  <c:v>44302</c:v>
                </c:pt>
                <c:pt idx="14">
                  <c:v>44309</c:v>
                </c:pt>
                <c:pt idx="15">
                  <c:v>44316</c:v>
                </c:pt>
                <c:pt idx="16">
                  <c:v>44323</c:v>
                </c:pt>
                <c:pt idx="17">
                  <c:v>44330</c:v>
                </c:pt>
                <c:pt idx="18">
                  <c:v>44337</c:v>
                </c:pt>
                <c:pt idx="19">
                  <c:v>44344</c:v>
                </c:pt>
                <c:pt idx="20">
                  <c:v>44351</c:v>
                </c:pt>
                <c:pt idx="21">
                  <c:v>44358</c:v>
                </c:pt>
                <c:pt idx="22">
                  <c:v>44365</c:v>
                </c:pt>
                <c:pt idx="23">
                  <c:v>44372</c:v>
                </c:pt>
                <c:pt idx="24">
                  <c:v>44379</c:v>
                </c:pt>
                <c:pt idx="25">
                  <c:v>44386</c:v>
                </c:pt>
                <c:pt idx="26">
                  <c:v>44393</c:v>
                </c:pt>
                <c:pt idx="27">
                  <c:v>44400</c:v>
                </c:pt>
                <c:pt idx="28">
                  <c:v>44407</c:v>
                </c:pt>
                <c:pt idx="29">
                  <c:v>44414</c:v>
                </c:pt>
                <c:pt idx="30">
                  <c:v>44421</c:v>
                </c:pt>
                <c:pt idx="31">
                  <c:v>44428</c:v>
                </c:pt>
                <c:pt idx="32">
                  <c:v>44435</c:v>
                </c:pt>
                <c:pt idx="33">
                  <c:v>44442</c:v>
                </c:pt>
                <c:pt idx="34">
                  <c:v>44449</c:v>
                </c:pt>
                <c:pt idx="35">
                  <c:v>44456</c:v>
                </c:pt>
                <c:pt idx="36">
                  <c:v>44463</c:v>
                </c:pt>
                <c:pt idx="37">
                  <c:v>44470</c:v>
                </c:pt>
                <c:pt idx="38">
                  <c:v>44477</c:v>
                </c:pt>
                <c:pt idx="39">
                  <c:v>44484</c:v>
                </c:pt>
                <c:pt idx="40">
                  <c:v>44490</c:v>
                </c:pt>
                <c:pt idx="41">
                  <c:v>44498</c:v>
                </c:pt>
                <c:pt idx="42">
                  <c:v>44503</c:v>
                </c:pt>
                <c:pt idx="43">
                  <c:v>44512</c:v>
                </c:pt>
                <c:pt idx="44">
                  <c:v>44519</c:v>
                </c:pt>
                <c:pt idx="45">
                  <c:v>44526</c:v>
                </c:pt>
                <c:pt idx="46">
                  <c:v>44533</c:v>
                </c:pt>
                <c:pt idx="47">
                  <c:v>44540</c:v>
                </c:pt>
                <c:pt idx="48">
                  <c:v>44547</c:v>
                </c:pt>
                <c:pt idx="49">
                  <c:v>44554</c:v>
                </c:pt>
                <c:pt idx="50">
                  <c:v>44560</c:v>
                </c:pt>
                <c:pt idx="51">
                  <c:v>44575</c:v>
                </c:pt>
                <c:pt idx="52">
                  <c:v>44582</c:v>
                </c:pt>
                <c:pt idx="53">
                  <c:v>44589</c:v>
                </c:pt>
                <c:pt idx="54">
                  <c:v>44596</c:v>
                </c:pt>
                <c:pt idx="55">
                  <c:v>44603</c:v>
                </c:pt>
                <c:pt idx="56">
                  <c:v>44610</c:v>
                </c:pt>
                <c:pt idx="57">
                  <c:v>44617</c:v>
                </c:pt>
                <c:pt idx="58">
                  <c:v>44624</c:v>
                </c:pt>
                <c:pt idx="59">
                  <c:v>44631</c:v>
                </c:pt>
                <c:pt idx="60">
                  <c:v>44638</c:v>
                </c:pt>
                <c:pt idx="61">
                  <c:v>44645</c:v>
                </c:pt>
                <c:pt idx="62">
                  <c:v>44652</c:v>
                </c:pt>
                <c:pt idx="63">
                  <c:v>44659</c:v>
                </c:pt>
                <c:pt idx="64">
                  <c:v>44666</c:v>
                </c:pt>
                <c:pt idx="65">
                  <c:v>44673</c:v>
                </c:pt>
                <c:pt idx="66">
                  <c:v>44680</c:v>
                </c:pt>
                <c:pt idx="67">
                  <c:v>44687</c:v>
                </c:pt>
                <c:pt idx="68">
                  <c:v>44695</c:v>
                </c:pt>
                <c:pt idx="69">
                  <c:v>44701</c:v>
                </c:pt>
                <c:pt idx="70">
                  <c:v>44708</c:v>
                </c:pt>
                <c:pt idx="71">
                  <c:v>44715</c:v>
                </c:pt>
                <c:pt idx="72">
                  <c:v>44722</c:v>
                </c:pt>
                <c:pt idx="73">
                  <c:v>44729</c:v>
                </c:pt>
                <c:pt idx="74">
                  <c:v>44736</c:v>
                </c:pt>
                <c:pt idx="75">
                  <c:v>44743</c:v>
                </c:pt>
                <c:pt idx="76">
                  <c:v>44750</c:v>
                </c:pt>
                <c:pt idx="77">
                  <c:v>44757</c:v>
                </c:pt>
                <c:pt idx="78">
                  <c:v>44764</c:v>
                </c:pt>
                <c:pt idx="79">
                  <c:v>44771</c:v>
                </c:pt>
                <c:pt idx="80">
                  <c:v>44778</c:v>
                </c:pt>
                <c:pt idx="81">
                  <c:v>44785</c:v>
                </c:pt>
                <c:pt idx="82">
                  <c:v>44792</c:v>
                </c:pt>
                <c:pt idx="83">
                  <c:v>44799</c:v>
                </c:pt>
                <c:pt idx="84">
                  <c:v>44806</c:v>
                </c:pt>
                <c:pt idx="85">
                  <c:v>44813</c:v>
                </c:pt>
                <c:pt idx="86">
                  <c:v>44820</c:v>
                </c:pt>
                <c:pt idx="87">
                  <c:v>44827</c:v>
                </c:pt>
                <c:pt idx="88">
                  <c:v>44834</c:v>
                </c:pt>
                <c:pt idx="89">
                  <c:v>44841</c:v>
                </c:pt>
                <c:pt idx="90">
                  <c:v>44848</c:v>
                </c:pt>
                <c:pt idx="91">
                  <c:v>44855</c:v>
                </c:pt>
                <c:pt idx="92">
                  <c:v>44862</c:v>
                </c:pt>
                <c:pt idx="93">
                  <c:v>44869</c:v>
                </c:pt>
                <c:pt idx="94">
                  <c:v>44876</c:v>
                </c:pt>
                <c:pt idx="95">
                  <c:v>44883</c:v>
                </c:pt>
                <c:pt idx="96">
                  <c:v>44890</c:v>
                </c:pt>
                <c:pt idx="97">
                  <c:v>44897</c:v>
                </c:pt>
                <c:pt idx="98">
                  <c:v>44904</c:v>
                </c:pt>
                <c:pt idx="99">
                  <c:v>44911</c:v>
                </c:pt>
                <c:pt idx="100">
                  <c:v>44918</c:v>
                </c:pt>
                <c:pt idx="101">
                  <c:v>44925</c:v>
                </c:pt>
                <c:pt idx="102">
                  <c:v>44932</c:v>
                </c:pt>
                <c:pt idx="103">
                  <c:v>44939</c:v>
                </c:pt>
                <c:pt idx="104">
                  <c:v>44946</c:v>
                </c:pt>
                <c:pt idx="105">
                  <c:v>44953</c:v>
                </c:pt>
                <c:pt idx="106">
                  <c:v>44960</c:v>
                </c:pt>
                <c:pt idx="107">
                  <c:v>44967</c:v>
                </c:pt>
                <c:pt idx="108">
                  <c:v>44974</c:v>
                </c:pt>
                <c:pt idx="109">
                  <c:v>44981</c:v>
                </c:pt>
              </c:numCache>
            </c:numRef>
          </c:cat>
          <c:val>
            <c:numRef>
              <c:f>Лист1!$D$1:$D$110</c:f>
              <c:numCache>
                <c:formatCode>General</c:formatCode>
                <c:ptCount val="110"/>
                <c:pt idx="1">
                  <c:v>1</c:v>
                </c:pt>
                <c:pt idx="5">
                  <c:v>2</c:v>
                </c:pt>
                <c:pt idx="9">
                  <c:v>3</c:v>
                </c:pt>
                <c:pt idx="13">
                  <c:v>4</c:v>
                </c:pt>
                <c:pt idx="17">
                  <c:v>5</c:v>
                </c:pt>
                <c:pt idx="21">
                  <c:v>6</c:v>
                </c:pt>
                <c:pt idx="25">
                  <c:v>7</c:v>
                </c:pt>
                <c:pt idx="29">
                  <c:v>8</c:v>
                </c:pt>
                <c:pt idx="33">
                  <c:v>9</c:v>
                </c:pt>
                <c:pt idx="37">
                  <c:v>10</c:v>
                </c:pt>
                <c:pt idx="41">
                  <c:v>11</c:v>
                </c:pt>
                <c:pt idx="45">
                  <c:v>12</c:v>
                </c:pt>
                <c:pt idx="49">
                  <c:v>13</c:v>
                </c:pt>
                <c:pt idx="53">
                  <c:v>14</c:v>
                </c:pt>
                <c:pt idx="57">
                  <c:v>15</c:v>
                </c:pt>
                <c:pt idx="61">
                  <c:v>16</c:v>
                </c:pt>
                <c:pt idx="65">
                  <c:v>17</c:v>
                </c:pt>
                <c:pt idx="69">
                  <c:v>18</c:v>
                </c:pt>
                <c:pt idx="73">
                  <c:v>19</c:v>
                </c:pt>
                <c:pt idx="77">
                  <c:v>20</c:v>
                </c:pt>
                <c:pt idx="81">
                  <c:v>21</c:v>
                </c:pt>
                <c:pt idx="85">
                  <c:v>22</c:v>
                </c:pt>
                <c:pt idx="89">
                  <c:v>23</c:v>
                </c:pt>
                <c:pt idx="93">
                  <c:v>24</c:v>
                </c:pt>
                <c:pt idx="97">
                  <c:v>25</c:v>
                </c:pt>
                <c:pt idx="101">
                  <c:v>26</c:v>
                </c:pt>
                <c:pt idx="105">
                  <c:v>27</c:v>
                </c:pt>
                <c:pt idx="109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CEE-4846-8FF0-265FB1ECDA57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Лист1!$A$1:$A$110</c:f>
              <c:numCache>
                <c:formatCode>m/d/yyyy</c:formatCode>
                <c:ptCount val="110"/>
                <c:pt idx="0">
                  <c:v>44211</c:v>
                </c:pt>
                <c:pt idx="1">
                  <c:v>44218</c:v>
                </c:pt>
                <c:pt idx="2">
                  <c:v>44225</c:v>
                </c:pt>
                <c:pt idx="3">
                  <c:v>44232</c:v>
                </c:pt>
                <c:pt idx="4">
                  <c:v>44239</c:v>
                </c:pt>
                <c:pt idx="5">
                  <c:v>44247</c:v>
                </c:pt>
                <c:pt idx="6">
                  <c:v>44253</c:v>
                </c:pt>
                <c:pt idx="7">
                  <c:v>44260</c:v>
                </c:pt>
                <c:pt idx="8">
                  <c:v>44266</c:v>
                </c:pt>
                <c:pt idx="9">
                  <c:v>44274</c:v>
                </c:pt>
                <c:pt idx="10">
                  <c:v>44280</c:v>
                </c:pt>
                <c:pt idx="11">
                  <c:v>44288</c:v>
                </c:pt>
                <c:pt idx="12">
                  <c:v>44295</c:v>
                </c:pt>
                <c:pt idx="13">
                  <c:v>44302</c:v>
                </c:pt>
                <c:pt idx="14">
                  <c:v>44309</c:v>
                </c:pt>
                <c:pt idx="15">
                  <c:v>44316</c:v>
                </c:pt>
                <c:pt idx="16">
                  <c:v>44323</c:v>
                </c:pt>
                <c:pt idx="17">
                  <c:v>44330</c:v>
                </c:pt>
                <c:pt idx="18">
                  <c:v>44337</c:v>
                </c:pt>
                <c:pt idx="19">
                  <c:v>44344</c:v>
                </c:pt>
                <c:pt idx="20">
                  <c:v>44351</c:v>
                </c:pt>
                <c:pt idx="21">
                  <c:v>44358</c:v>
                </c:pt>
                <c:pt idx="22">
                  <c:v>44365</c:v>
                </c:pt>
                <c:pt idx="23">
                  <c:v>44372</c:v>
                </c:pt>
                <c:pt idx="24">
                  <c:v>44379</c:v>
                </c:pt>
                <c:pt idx="25">
                  <c:v>44386</c:v>
                </c:pt>
                <c:pt idx="26">
                  <c:v>44393</c:v>
                </c:pt>
                <c:pt idx="27">
                  <c:v>44400</c:v>
                </c:pt>
                <c:pt idx="28">
                  <c:v>44407</c:v>
                </c:pt>
                <c:pt idx="29">
                  <c:v>44414</c:v>
                </c:pt>
                <c:pt idx="30">
                  <c:v>44421</c:v>
                </c:pt>
                <c:pt idx="31">
                  <c:v>44428</c:v>
                </c:pt>
                <c:pt idx="32">
                  <c:v>44435</c:v>
                </c:pt>
                <c:pt idx="33">
                  <c:v>44442</c:v>
                </c:pt>
                <c:pt idx="34">
                  <c:v>44449</c:v>
                </c:pt>
                <c:pt idx="35">
                  <c:v>44456</c:v>
                </c:pt>
                <c:pt idx="36">
                  <c:v>44463</c:v>
                </c:pt>
                <c:pt idx="37">
                  <c:v>44470</c:v>
                </c:pt>
                <c:pt idx="38">
                  <c:v>44477</c:v>
                </c:pt>
                <c:pt idx="39">
                  <c:v>44484</c:v>
                </c:pt>
                <c:pt idx="40">
                  <c:v>44490</c:v>
                </c:pt>
                <c:pt idx="41">
                  <c:v>44498</c:v>
                </c:pt>
                <c:pt idx="42">
                  <c:v>44503</c:v>
                </c:pt>
                <c:pt idx="43">
                  <c:v>44512</c:v>
                </c:pt>
                <c:pt idx="44">
                  <c:v>44519</c:v>
                </c:pt>
                <c:pt idx="45">
                  <c:v>44526</c:v>
                </c:pt>
                <c:pt idx="46">
                  <c:v>44533</c:v>
                </c:pt>
                <c:pt idx="47">
                  <c:v>44540</c:v>
                </c:pt>
                <c:pt idx="48">
                  <c:v>44547</c:v>
                </c:pt>
                <c:pt idx="49">
                  <c:v>44554</c:v>
                </c:pt>
                <c:pt idx="50">
                  <c:v>44560</c:v>
                </c:pt>
                <c:pt idx="51">
                  <c:v>44575</c:v>
                </c:pt>
                <c:pt idx="52">
                  <c:v>44582</c:v>
                </c:pt>
                <c:pt idx="53">
                  <c:v>44589</c:v>
                </c:pt>
                <c:pt idx="54">
                  <c:v>44596</c:v>
                </c:pt>
                <c:pt idx="55">
                  <c:v>44603</c:v>
                </c:pt>
                <c:pt idx="56">
                  <c:v>44610</c:v>
                </c:pt>
                <c:pt idx="57">
                  <c:v>44617</c:v>
                </c:pt>
                <c:pt idx="58">
                  <c:v>44624</c:v>
                </c:pt>
                <c:pt idx="59">
                  <c:v>44631</c:v>
                </c:pt>
                <c:pt idx="60">
                  <c:v>44638</c:v>
                </c:pt>
                <c:pt idx="61">
                  <c:v>44645</c:v>
                </c:pt>
                <c:pt idx="62">
                  <c:v>44652</c:v>
                </c:pt>
                <c:pt idx="63">
                  <c:v>44659</c:v>
                </c:pt>
                <c:pt idx="64">
                  <c:v>44666</c:v>
                </c:pt>
                <c:pt idx="65">
                  <c:v>44673</c:v>
                </c:pt>
                <c:pt idx="66">
                  <c:v>44680</c:v>
                </c:pt>
                <c:pt idx="67">
                  <c:v>44687</c:v>
                </c:pt>
                <c:pt idx="68">
                  <c:v>44695</c:v>
                </c:pt>
                <c:pt idx="69">
                  <c:v>44701</c:v>
                </c:pt>
                <c:pt idx="70">
                  <c:v>44708</c:v>
                </c:pt>
                <c:pt idx="71">
                  <c:v>44715</c:v>
                </c:pt>
                <c:pt idx="72">
                  <c:v>44722</c:v>
                </c:pt>
                <c:pt idx="73">
                  <c:v>44729</c:v>
                </c:pt>
                <c:pt idx="74">
                  <c:v>44736</c:v>
                </c:pt>
                <c:pt idx="75">
                  <c:v>44743</c:v>
                </c:pt>
                <c:pt idx="76">
                  <c:v>44750</c:v>
                </c:pt>
                <c:pt idx="77">
                  <c:v>44757</c:v>
                </c:pt>
                <c:pt idx="78">
                  <c:v>44764</c:v>
                </c:pt>
                <c:pt idx="79">
                  <c:v>44771</c:v>
                </c:pt>
                <c:pt idx="80">
                  <c:v>44778</c:v>
                </c:pt>
                <c:pt idx="81">
                  <c:v>44785</c:v>
                </c:pt>
                <c:pt idx="82">
                  <c:v>44792</c:v>
                </c:pt>
                <c:pt idx="83">
                  <c:v>44799</c:v>
                </c:pt>
                <c:pt idx="84">
                  <c:v>44806</c:v>
                </c:pt>
                <c:pt idx="85">
                  <c:v>44813</c:v>
                </c:pt>
                <c:pt idx="86">
                  <c:v>44820</c:v>
                </c:pt>
                <c:pt idx="87">
                  <c:v>44827</c:v>
                </c:pt>
                <c:pt idx="88">
                  <c:v>44834</c:v>
                </c:pt>
                <c:pt idx="89">
                  <c:v>44841</c:v>
                </c:pt>
                <c:pt idx="90">
                  <c:v>44848</c:v>
                </c:pt>
                <c:pt idx="91">
                  <c:v>44855</c:v>
                </c:pt>
                <c:pt idx="92">
                  <c:v>44862</c:v>
                </c:pt>
                <c:pt idx="93">
                  <c:v>44869</c:v>
                </c:pt>
                <c:pt idx="94">
                  <c:v>44876</c:v>
                </c:pt>
                <c:pt idx="95">
                  <c:v>44883</c:v>
                </c:pt>
                <c:pt idx="96">
                  <c:v>44890</c:v>
                </c:pt>
                <c:pt idx="97">
                  <c:v>44897</c:v>
                </c:pt>
                <c:pt idx="98">
                  <c:v>44904</c:v>
                </c:pt>
                <c:pt idx="99">
                  <c:v>44911</c:v>
                </c:pt>
                <c:pt idx="100">
                  <c:v>44918</c:v>
                </c:pt>
                <c:pt idx="101">
                  <c:v>44925</c:v>
                </c:pt>
                <c:pt idx="102">
                  <c:v>44932</c:v>
                </c:pt>
                <c:pt idx="103">
                  <c:v>44939</c:v>
                </c:pt>
                <c:pt idx="104">
                  <c:v>44946</c:v>
                </c:pt>
                <c:pt idx="105">
                  <c:v>44953</c:v>
                </c:pt>
                <c:pt idx="106">
                  <c:v>44960</c:v>
                </c:pt>
                <c:pt idx="107">
                  <c:v>44967</c:v>
                </c:pt>
                <c:pt idx="108">
                  <c:v>44974</c:v>
                </c:pt>
                <c:pt idx="109">
                  <c:v>44981</c:v>
                </c:pt>
              </c:numCache>
            </c:numRef>
          </c:cat>
          <c:val>
            <c:numRef>
              <c:f>Лист1!$E$1:$E$110</c:f>
              <c:numCache>
                <c:formatCode>General</c:formatCode>
                <c:ptCount val="110"/>
                <c:pt idx="1">
                  <c:v>1</c:v>
                </c:pt>
                <c:pt idx="5">
                  <c:v>2</c:v>
                </c:pt>
                <c:pt idx="9">
                  <c:v>3</c:v>
                </c:pt>
                <c:pt idx="12">
                  <c:v>4</c:v>
                </c:pt>
                <c:pt idx="19">
                  <c:v>5</c:v>
                </c:pt>
                <c:pt idx="23">
                  <c:v>6</c:v>
                </c:pt>
                <c:pt idx="26">
                  <c:v>7</c:v>
                </c:pt>
                <c:pt idx="29">
                  <c:v>8</c:v>
                </c:pt>
                <c:pt idx="36">
                  <c:v>9</c:v>
                </c:pt>
                <c:pt idx="39">
                  <c:v>10</c:v>
                </c:pt>
                <c:pt idx="41">
                  <c:v>11</c:v>
                </c:pt>
                <c:pt idx="44">
                  <c:v>12</c:v>
                </c:pt>
                <c:pt idx="48">
                  <c:v>13</c:v>
                </c:pt>
                <c:pt idx="50">
                  <c:v>14</c:v>
                </c:pt>
                <c:pt idx="55">
                  <c:v>15</c:v>
                </c:pt>
                <c:pt idx="60">
                  <c:v>16</c:v>
                </c:pt>
                <c:pt idx="63">
                  <c:v>17</c:v>
                </c:pt>
                <c:pt idx="66">
                  <c:v>18</c:v>
                </c:pt>
                <c:pt idx="69">
                  <c:v>19</c:v>
                </c:pt>
                <c:pt idx="73">
                  <c:v>20</c:v>
                </c:pt>
                <c:pt idx="79">
                  <c:v>21</c:v>
                </c:pt>
                <c:pt idx="84">
                  <c:v>22</c:v>
                </c:pt>
                <c:pt idx="88">
                  <c:v>23</c:v>
                </c:pt>
                <c:pt idx="93">
                  <c:v>24</c:v>
                </c:pt>
                <c:pt idx="98">
                  <c:v>25</c:v>
                </c:pt>
                <c:pt idx="105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CEE-4846-8FF0-265FB1ECDA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539424"/>
        <c:axId val="202544320"/>
      </c:lineChart>
      <c:dateAx>
        <c:axId val="202539424"/>
        <c:scaling>
          <c:orientation val="minMax"/>
          <c:max val="45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544320"/>
        <c:crosses val="autoZero"/>
        <c:auto val="1"/>
        <c:lblOffset val="100"/>
        <c:baseTimeUnit val="days"/>
      </c:dateAx>
      <c:valAx>
        <c:axId val="20254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TOF modules</a:t>
                </a:r>
                <a:endParaRPr lang="ru-R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539424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6A90889-7764-A780-F917-48972F4311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B232027-5CE7-087C-00F1-6EB3581EE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ru-RU"/>
              <a:t>08.11.2022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3FD077-1460-A84D-2674-1FDFFC7D5C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"/>
              <a:t>Xth MPD Collaboration meeting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5196DC-DE53-6EEB-2DA1-A996D71C9D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6FDA5-7C2D-B84B-B450-D51B522ED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234970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813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r>
              <a:rPr lang="ru-RU"/>
              <a:t>08.11.2022</a:t>
            </a: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30092"/>
            <a:ext cx="2945660" cy="498135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06950F27-56CC-4365-B984-94E325866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68293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8" y="4777959"/>
            <a:ext cx="5438140" cy="390923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0</a:t>
            </a:fld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3B7B00-9763-FA7B-4CBC-06F29B9081B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ru-RU"/>
              <a:t>08.11.2022</a:t>
            </a:r>
          </a:p>
        </p:txBody>
      </p:sp>
    </p:spTree>
    <p:extLst>
      <p:ext uri="{BB962C8B-B14F-4D97-AF65-F5344CB8AC3E}">
        <p14:creationId xmlns:p14="http://schemas.microsoft.com/office/powerpoint/2010/main" val="4154060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12</a:t>
            </a:fld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86A690-93C9-E667-23BD-268B10C91A6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ru-RU"/>
              <a:t>08.11.2022</a:t>
            </a:r>
          </a:p>
        </p:txBody>
      </p:sp>
    </p:spTree>
    <p:extLst>
      <p:ext uri="{BB962C8B-B14F-4D97-AF65-F5344CB8AC3E}">
        <p14:creationId xmlns:p14="http://schemas.microsoft.com/office/powerpoint/2010/main" val="894023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13</a:t>
            </a:fld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6AB316-92AD-CCCA-F180-F69EA390152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ru-RU"/>
              <a:t>08.11.2022</a:t>
            </a:r>
          </a:p>
        </p:txBody>
      </p:sp>
    </p:spTree>
    <p:extLst>
      <p:ext uri="{BB962C8B-B14F-4D97-AF65-F5344CB8AC3E}">
        <p14:creationId xmlns:p14="http://schemas.microsoft.com/office/powerpoint/2010/main" val="365862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3"/>
          <p:cNvSpPr>
            <a:spLocks noGrp="1"/>
          </p:cNvSpPr>
          <p:nvPr/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92" tIns="46246" rIns="92492" bIns="46246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endParaRPr lang="ru-RU" altLang="ru-RU" sz="1200">
              <a:latin typeface="Calibri" panose="020F0502020204030204" pitchFamily="34" charset="0"/>
            </a:endParaRPr>
          </a:p>
        </p:txBody>
      </p:sp>
      <p:sp>
        <p:nvSpPr>
          <p:cNvPr id="35844" name="Заметки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6824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ru-RU"/>
              <a:t>08.11.2022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141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Более 20% модулей время-пролетной системы изготовлены и испытаны. До конца года будет завершено создание всей системы. Основной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трекер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ТРС собирается в чистой комнате. Собраны два внешних цилиндра. Последовательно идет сборка других частей детектора.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367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ru-RU"/>
              <a:t>08.11.2022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450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8</a:t>
            </a:fld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D99760-1339-0776-D034-2D9427DB0F7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ru-RU"/>
              <a:t>08.11.2022</a:t>
            </a:r>
          </a:p>
        </p:txBody>
      </p:sp>
    </p:spTree>
    <p:extLst>
      <p:ext uri="{BB962C8B-B14F-4D97-AF65-F5344CB8AC3E}">
        <p14:creationId xmlns:p14="http://schemas.microsoft.com/office/powerpoint/2010/main" val="4009936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ru-RU"/>
              <a:t>08.11.2022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103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ru-RU"/>
              <a:t>08.11.2022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055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ru-RU"/>
              <a:t>08.11.2022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652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34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17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472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5387A-8CE1-4515-91BA-914E182ACF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707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4FBEC-52F3-4108-971F-77A09BDF08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124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9277D-6D94-44BE-8223-C977FC5B06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3149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8C52C-788A-4A58-80AF-8B542530BF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3536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E3628-26D6-48C4-ADB6-1407CBFB61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8706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CE523-9831-435D-9536-D0882BD07C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8380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5B5C6-4D2A-4CB1-8290-2A6111241C7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5216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B2D15-15DF-4B10-86C3-E02EDE32A6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76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354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5EB38-69A3-4FBD-B709-8DE49064B6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3774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C0B31F-C4B0-468D-8867-D814B7179A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4845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BD351-4ECA-436E-A181-E69890FA531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4977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30763-829B-4010-A5DE-DD8C38849AC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8389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644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99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228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35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952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06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879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35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C1DA437-7241-4DCA-A478-014DA748C6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629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560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583113" y="2624138"/>
            <a:ext cx="284122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900" b="1" dirty="0">
                <a:solidFill>
                  <a:srgbClr val="0000FF"/>
                </a:solidFill>
              </a:rPr>
              <a:t>Viacheslav Golovatyuk</a:t>
            </a:r>
          </a:p>
          <a:p>
            <a:pPr eaLnBrk="1" hangingPunct="1"/>
            <a:r>
              <a:rPr lang="en-US" sz="1900" b="1" dirty="0">
                <a:solidFill>
                  <a:srgbClr val="0000FF"/>
                </a:solidFill>
              </a:rPr>
              <a:t>    </a:t>
            </a:r>
            <a:r>
              <a:rPr lang="ru-RU" sz="1900" b="1" dirty="0">
                <a:solidFill>
                  <a:srgbClr val="0000FF"/>
                </a:solidFill>
              </a:rPr>
              <a:t>  </a:t>
            </a:r>
            <a:r>
              <a:rPr lang="en-US" sz="1900" b="1" dirty="0">
                <a:solidFill>
                  <a:srgbClr val="0000FF"/>
                </a:solidFill>
              </a:rPr>
              <a:t>      </a:t>
            </a:r>
            <a:r>
              <a:rPr lang="ru-RU" sz="1900" b="1" dirty="0">
                <a:solidFill>
                  <a:srgbClr val="0000FF"/>
                </a:solidFill>
              </a:rPr>
              <a:t> </a:t>
            </a:r>
            <a:r>
              <a:rPr lang="en-US" sz="1900" b="1" dirty="0">
                <a:solidFill>
                  <a:srgbClr val="0000FF"/>
                </a:solidFill>
              </a:rPr>
              <a:t>(JINR)</a:t>
            </a:r>
            <a:endParaRPr lang="ru-RU" sz="1900" b="1" dirty="0">
              <a:solidFill>
                <a:srgbClr val="0000FF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F38B51E1-6E08-4BD5-8DA5-FD5F3C893E78}" type="slidenum">
              <a:rPr lang="ru-RU" smtClean="0"/>
              <a:pPr>
                <a:defRPr/>
              </a:pPr>
              <a:t>0</a:t>
            </a:fld>
            <a:endParaRPr lang="ru-RU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279012" y="1491589"/>
            <a:ext cx="61093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Status of the MPD integration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186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6F5F05-FEEC-059A-0570-210F4350F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9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8C1D7C-C0DA-A3B6-41EA-E2692E8FE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19" y="800948"/>
            <a:ext cx="3982688" cy="22945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B7A829-DC81-FA7A-D25F-A7AD873A1180}"/>
              </a:ext>
            </a:extLst>
          </p:cNvPr>
          <p:cNvSpPr txBox="1"/>
          <p:nvPr/>
        </p:nvSpPr>
        <p:spPr>
          <a:xfrm>
            <a:off x="4653023" y="67077"/>
            <a:ext cx="2407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B-field Mapper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9870BD-F6E9-1750-5575-906CD41E6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597" y="3568499"/>
            <a:ext cx="3325922" cy="27878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10A028-1277-8DEE-1DC5-3BB95E286E71}"/>
              </a:ext>
            </a:extLst>
          </p:cNvPr>
          <p:cNvSpPr txBox="1"/>
          <p:nvPr/>
        </p:nvSpPr>
        <p:spPr>
          <a:xfrm>
            <a:off x="4356871" y="1058354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CERN design of mapper </a:t>
            </a:r>
            <a:r>
              <a:rPr lang="ru-RU" dirty="0"/>
              <a:t>:</a:t>
            </a:r>
          </a:p>
          <a:p>
            <a:r>
              <a:rPr lang="en-US" dirty="0"/>
              <a:t>5</a:t>
            </a:r>
            <a:r>
              <a:rPr lang="ru-RU" dirty="0"/>
              <a:t>8 </a:t>
            </a:r>
            <a:r>
              <a:rPr lang="en-US" dirty="0"/>
              <a:t>Hall probes</a:t>
            </a:r>
            <a:r>
              <a:rPr lang="ru-RU" dirty="0"/>
              <a:t> </a:t>
            </a:r>
            <a:r>
              <a:rPr lang="en-US" dirty="0"/>
              <a:t>move in z and </a:t>
            </a:r>
            <a:r>
              <a:rPr lang="en-US" dirty="0" err="1"/>
              <a:t>ϕ</a:t>
            </a:r>
            <a:r>
              <a:rPr lang="en-US" dirty="0"/>
              <a:t> directions </a:t>
            </a:r>
          </a:p>
          <a:p>
            <a:r>
              <a:rPr lang="en-US" dirty="0"/>
              <a:t>Accuracy – 1.5-2.0 </a:t>
            </a:r>
            <a:r>
              <a:rPr lang="en-US" dirty="0" err="1"/>
              <a:t>Gs</a:t>
            </a:r>
            <a:endParaRPr lang="en-US" dirty="0"/>
          </a:p>
          <a:p>
            <a:r>
              <a:rPr lang="en-US" dirty="0"/>
              <a:t>Range of fields 0.57 -0.5 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8B24BE-13FA-3248-B8CC-5365D5D5B600}"/>
              </a:ext>
            </a:extLst>
          </p:cNvPr>
          <p:cNvSpPr txBox="1"/>
          <p:nvPr/>
        </p:nvSpPr>
        <p:spPr>
          <a:xfrm>
            <a:off x="7147144" y="3932279"/>
            <a:ext cx="50560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Concept of Novosibirsk INP mapper</a:t>
            </a:r>
            <a:r>
              <a:rPr lang="ru-RU" dirty="0"/>
              <a:t>:</a:t>
            </a:r>
          </a:p>
          <a:p>
            <a:r>
              <a:rPr lang="en-US" dirty="0"/>
              <a:t>1</a:t>
            </a:r>
            <a:r>
              <a:rPr lang="ru-RU" dirty="0"/>
              <a:t> </a:t>
            </a:r>
            <a:r>
              <a:rPr lang="en-US" dirty="0"/>
              <a:t>Hall 3D probe </a:t>
            </a:r>
            <a:r>
              <a:rPr lang="ru-RU" dirty="0"/>
              <a:t> </a:t>
            </a:r>
            <a:r>
              <a:rPr lang="en-US" dirty="0"/>
              <a:t>moves in 3 directions</a:t>
            </a:r>
            <a:r>
              <a:rPr lang="ru-RU" dirty="0"/>
              <a:t>: </a:t>
            </a:r>
            <a:r>
              <a:rPr lang="en-US" dirty="0"/>
              <a:t>z , R and </a:t>
            </a:r>
            <a:r>
              <a:rPr lang="en-US" dirty="0" err="1"/>
              <a:t>ϕ</a:t>
            </a:r>
            <a:r>
              <a:rPr lang="en-US" dirty="0"/>
              <a:t>  </a:t>
            </a:r>
          </a:p>
          <a:p>
            <a:r>
              <a:rPr lang="en-US" dirty="0"/>
              <a:t>Accuracy: 0.3 – 0.5 </a:t>
            </a:r>
            <a:r>
              <a:rPr lang="en-US" dirty="0" err="1"/>
              <a:t>Gs</a:t>
            </a:r>
            <a:r>
              <a:rPr lang="en-US" dirty="0"/>
              <a:t> </a:t>
            </a:r>
          </a:p>
          <a:p>
            <a:r>
              <a:rPr lang="en-US" dirty="0"/>
              <a:t>Range of fields: 0.2-0.57 T</a:t>
            </a:r>
          </a:p>
          <a:p>
            <a:r>
              <a:rPr lang="en-US" dirty="0"/>
              <a:t>Range of measurement: from R = 0 cm  to 2,0 m      (It is able to do measurements in the volume of TPC when </a:t>
            </a:r>
            <a:r>
              <a:rPr lang="en-US" dirty="0" err="1"/>
              <a:t>Ecal</a:t>
            </a:r>
            <a:r>
              <a:rPr lang="en-US" dirty="0"/>
              <a:t> and TOF are mounted in the Support structure inside of the Magnet Yoke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68099F-457F-6A76-A228-FEB50A6FD4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53" t="6560"/>
          <a:stretch/>
        </p:blipFill>
        <p:spPr>
          <a:xfrm>
            <a:off x="0" y="3429000"/>
            <a:ext cx="3982688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17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B0636B-27D1-D5C1-6A5C-9E753CBBA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5" y="4720664"/>
            <a:ext cx="2382264" cy="1850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B97749-B27B-9C84-B5C3-D4CDB3247551}"/>
              </a:ext>
            </a:extLst>
          </p:cNvPr>
          <p:cNvSpPr txBox="1"/>
          <p:nvPr/>
        </p:nvSpPr>
        <p:spPr>
          <a:xfrm>
            <a:off x="3920187" y="284326"/>
            <a:ext cx="5491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Electronics Platform and Cable routs to go inside of magnet yoke</a:t>
            </a:r>
            <a:endParaRPr lang="ru-RU" sz="2400" b="1" dirty="0"/>
          </a:p>
        </p:txBody>
      </p:sp>
      <p:pic>
        <p:nvPicPr>
          <p:cNvPr id="8" name="Picture 7" descr="Cabling ducts&#10;">
            <a:extLst>
              <a:ext uri="{FF2B5EF4-FFF2-40B4-BE49-F238E27FC236}">
                <a16:creationId xmlns:a16="http://schemas.microsoft.com/office/drawing/2014/main" id="{DD6E3CBF-11B1-EC3D-3BAD-6DC3FE7BA8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2" r="12583"/>
          <a:stretch/>
        </p:blipFill>
        <p:spPr>
          <a:xfrm>
            <a:off x="3387493" y="1570058"/>
            <a:ext cx="4427871" cy="34616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638D95-D744-5A06-1827-8B27D0D0E0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071" y="1388123"/>
            <a:ext cx="3026376" cy="22750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CC9DD3-7A2A-E8F6-4773-D456BA87AEF9}"/>
              </a:ext>
            </a:extLst>
          </p:cNvPr>
          <p:cNvSpPr txBox="1"/>
          <p:nvPr/>
        </p:nvSpPr>
        <p:spPr>
          <a:xfrm>
            <a:off x="3387493" y="5054910"/>
            <a:ext cx="4344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Cables and pipes routs around barrel iron yoke to the Electronics platform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ED1027-8C95-F89A-7CA6-95BD2881C2DF}"/>
              </a:ext>
            </a:extLst>
          </p:cNvPr>
          <p:cNvSpPr txBox="1"/>
          <p:nvPr/>
        </p:nvSpPr>
        <p:spPr>
          <a:xfrm>
            <a:off x="8274132" y="5826715"/>
            <a:ext cx="3722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Real scale modeling of Cable routs from detectors inside of the magnet Yoke to the Electronics platform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A440F4-A0C7-8DDD-685C-70CAD809D30D}"/>
              </a:ext>
            </a:extLst>
          </p:cNvPr>
          <p:cNvSpPr txBox="1"/>
          <p:nvPr/>
        </p:nvSpPr>
        <p:spPr>
          <a:xfrm>
            <a:off x="3596515" y="5688215"/>
            <a:ext cx="4783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Occupancy of the windows in magnet yoke after cables and pipes installation.</a:t>
            </a:r>
          </a:p>
          <a:p>
            <a:r>
              <a:rPr lang="en-US" dirty="0"/>
              <a:t>Cable and cooling water/air pipes distribution in the windows of barrel yoke plates</a:t>
            </a:r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D6408A3E-F533-7BE5-E419-2D9390E804CE}"/>
              </a:ext>
            </a:extLst>
          </p:cNvPr>
          <p:cNvCxnSpPr/>
          <p:nvPr/>
        </p:nvCxnSpPr>
        <p:spPr>
          <a:xfrm flipH="1" flipV="1">
            <a:off x="2930070" y="6095999"/>
            <a:ext cx="564039" cy="15346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F12D4B7-AFE9-8A60-E9F4-218D7015BD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071" y="3741688"/>
            <a:ext cx="3026377" cy="19280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D20658-892E-3B39-64AE-CD87F9DE0B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4" y="2021547"/>
            <a:ext cx="3374389" cy="250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05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55768EC-14AC-3AF4-907E-5E7787FAA3DD}"/>
              </a:ext>
            </a:extLst>
          </p:cNvPr>
          <p:cNvGrpSpPr/>
          <p:nvPr/>
        </p:nvGrpSpPr>
        <p:grpSpPr>
          <a:xfrm>
            <a:off x="1490331" y="914760"/>
            <a:ext cx="10062376" cy="5587236"/>
            <a:chOff x="1697053" y="635382"/>
            <a:chExt cx="10062376" cy="558723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EFAF00A-7DAA-F98F-8A71-C8430BAA9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053" y="635382"/>
              <a:ext cx="6980197" cy="5587236"/>
            </a:xfrm>
            <a:prstGeom prst="rect">
              <a:avLst/>
            </a:prstGeom>
          </p:spPr>
        </p:pic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D450C862-FAAA-485F-9B10-4A062D414B40}"/>
                </a:ext>
              </a:extLst>
            </p:cNvPr>
            <p:cNvGrpSpPr/>
            <p:nvPr/>
          </p:nvGrpSpPr>
          <p:grpSpPr>
            <a:xfrm>
              <a:off x="2083348" y="635382"/>
              <a:ext cx="9676081" cy="5587236"/>
              <a:chOff x="2329872" y="426702"/>
              <a:chExt cx="9676081" cy="5587236"/>
            </a:xfrm>
          </p:grpSpPr>
          <p:cxnSp>
            <p:nvCxnSpPr>
              <p:cNvPr id="5" name="Прямая со стрелкой 4">
                <a:extLst>
                  <a:ext uri="{FF2B5EF4-FFF2-40B4-BE49-F238E27FC236}">
                    <a16:creationId xmlns:a16="http://schemas.microsoft.com/office/drawing/2014/main" id="{7F0A1BEB-B7A5-50F7-5E3B-600C8FF744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09280" y="3944388"/>
                <a:ext cx="419342" cy="356158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E46E47-73D9-59E0-B4AB-0D84C5D61DB4}"/>
                  </a:ext>
                </a:extLst>
              </p:cNvPr>
              <p:cNvSpPr txBox="1"/>
              <p:nvPr/>
            </p:nvSpPr>
            <p:spPr>
              <a:xfrm>
                <a:off x="2344615" y="1383323"/>
                <a:ext cx="973016" cy="64633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MPD Hall</a:t>
                </a:r>
                <a:endParaRPr lang="ru-RU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3F4F22-4B6F-2898-3FE1-36A9C83774F3}"/>
                  </a:ext>
                </a:extLst>
              </p:cNvPr>
              <p:cNvSpPr txBox="1"/>
              <p:nvPr/>
            </p:nvSpPr>
            <p:spPr>
              <a:xfrm>
                <a:off x="4299258" y="1290805"/>
                <a:ext cx="1347780" cy="10080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MPD Control Room</a:t>
                </a:r>
                <a:endParaRPr lang="ru-RU" dirty="0"/>
              </a:p>
            </p:txBody>
          </p:sp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9ECF2288-FD00-8325-68C9-5C0C83DDA018}"/>
                  </a:ext>
                </a:extLst>
              </p:cNvPr>
              <p:cNvSpPr/>
              <p:nvPr/>
            </p:nvSpPr>
            <p:spPr>
              <a:xfrm>
                <a:off x="8968154" y="426702"/>
                <a:ext cx="3037799" cy="558723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98158F-968E-7C1A-1DC6-74D77DAE2B20}"/>
                  </a:ext>
                </a:extLst>
              </p:cNvPr>
              <p:cNvSpPr txBox="1"/>
              <p:nvPr/>
            </p:nvSpPr>
            <p:spPr>
              <a:xfrm>
                <a:off x="6963696" y="3989091"/>
                <a:ext cx="1631456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Support frame</a:t>
                </a:r>
                <a:endParaRPr lang="ru-RU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73618A-96CB-1573-A012-CE760F6D284B}"/>
                  </a:ext>
                </a:extLst>
              </p:cNvPr>
              <p:cNvSpPr txBox="1"/>
              <p:nvPr/>
            </p:nvSpPr>
            <p:spPr>
              <a:xfrm>
                <a:off x="2329872" y="3499599"/>
                <a:ext cx="1631456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Lifting platform</a:t>
                </a:r>
                <a:endParaRPr lang="ru-RU" dirty="0"/>
              </a:p>
            </p:txBody>
          </p:sp>
          <p:cxnSp>
            <p:nvCxnSpPr>
              <p:cNvPr id="16" name="Прямая со стрелкой 15">
                <a:extLst>
                  <a:ext uri="{FF2B5EF4-FFF2-40B4-BE49-F238E27FC236}">
                    <a16:creationId xmlns:a16="http://schemas.microsoft.com/office/drawing/2014/main" id="{B0EC0258-7B96-B030-3A89-A6FBDC5445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53968" y="3093995"/>
                <a:ext cx="498546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B4970E0-E220-A22D-9B2D-95673572D83B}"/>
              </a:ext>
            </a:extLst>
          </p:cNvPr>
          <p:cNvSpPr/>
          <p:nvPr/>
        </p:nvSpPr>
        <p:spPr>
          <a:xfrm>
            <a:off x="5862150" y="1769728"/>
            <a:ext cx="590108" cy="10112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CE5E30E-EA8C-5A0D-F374-E3233DC3636E}"/>
              </a:ext>
            </a:extLst>
          </p:cNvPr>
          <p:cNvSpPr/>
          <p:nvPr/>
        </p:nvSpPr>
        <p:spPr>
          <a:xfrm>
            <a:off x="8786364" y="2032901"/>
            <a:ext cx="262283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MPD Pit 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-319 cm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780B82-904E-3D63-3658-AACA31F7A9AC}"/>
              </a:ext>
            </a:extLst>
          </p:cNvPr>
          <p:cNvSpPr txBox="1"/>
          <p:nvPr/>
        </p:nvSpPr>
        <p:spPr>
          <a:xfrm>
            <a:off x="1641829" y="44331"/>
            <a:ext cx="9620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Testing of detectors installation procedure into Barrel</a:t>
            </a:r>
          </a:p>
          <a:p>
            <a:pPr algn="ctr"/>
            <a:r>
              <a:rPr lang="en-US" sz="2000" b="1" dirty="0"/>
              <a:t> </a:t>
            </a:r>
            <a:r>
              <a:rPr lang="en-US" sz="1600" dirty="0"/>
              <a:t>It is plan to do test before June 15 (leaving MPD Hall for the fire treatment of the roof constructions)</a:t>
            </a:r>
            <a:endParaRPr lang="ru-RU" sz="16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F985A58-1C73-6CF8-8FA0-7FDBF4209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258" y="4808592"/>
            <a:ext cx="2113945" cy="1685880"/>
          </a:xfrm>
          <a:prstGeom prst="rect">
            <a:avLst/>
          </a:prstGeom>
        </p:spPr>
      </p:pic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CEF08B02-9ABE-E695-DDE5-E2D9633303A6}"/>
              </a:ext>
            </a:extLst>
          </p:cNvPr>
          <p:cNvCxnSpPr>
            <a:cxnSpLocks/>
          </p:cNvCxnSpPr>
          <p:nvPr/>
        </p:nvCxnSpPr>
        <p:spPr>
          <a:xfrm flipH="1" flipV="1">
            <a:off x="6007061" y="4759083"/>
            <a:ext cx="514458" cy="51208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AD5CB5B-C636-D2A1-1DD3-AC37CF05B6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2" t="31587" r="21093" b="11665"/>
          <a:stretch/>
        </p:blipFill>
        <p:spPr>
          <a:xfrm rot="5400000">
            <a:off x="3690980" y="3737027"/>
            <a:ext cx="1110283" cy="127589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21341FB-C2C1-EE36-3E76-9B70F9683F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69" y="4653465"/>
            <a:ext cx="2045885" cy="168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04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7016360D-1B48-9347-8015-3A54C89243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905424"/>
              </p:ext>
            </p:extLst>
          </p:nvPr>
        </p:nvGraphicFramePr>
        <p:xfrm>
          <a:off x="0" y="-84771"/>
          <a:ext cx="12115800" cy="7096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456">
                  <a:extLst>
                    <a:ext uri="{9D8B030D-6E8A-4147-A177-3AD203B41FA5}">
                      <a16:colId xmlns:a16="http://schemas.microsoft.com/office/drawing/2014/main" val="1688445614"/>
                    </a:ext>
                  </a:extLst>
                </a:gridCol>
                <a:gridCol w="5430544">
                  <a:extLst>
                    <a:ext uri="{9D8B030D-6E8A-4147-A177-3AD203B41FA5}">
                      <a16:colId xmlns:a16="http://schemas.microsoft.com/office/drawing/2014/main" val="2250803038"/>
                    </a:ext>
                  </a:extLst>
                </a:gridCol>
                <a:gridCol w="6459800">
                  <a:extLst>
                    <a:ext uri="{9D8B030D-6E8A-4147-A177-3AD203B41FA5}">
                      <a16:colId xmlns:a16="http://schemas.microsoft.com/office/drawing/2014/main" val="473385945"/>
                    </a:ext>
                  </a:extLst>
                </a:gridCol>
              </a:tblGrid>
              <a:tr h="725299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List of the activities towards preparation the MPD for running on the collider beams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442238"/>
                  </a:ext>
                </a:extLst>
              </a:tr>
              <a:tr h="489142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Subsystems of MPD: TPC , TOF,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Ecal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FHCal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and FFD, DAQ, Trigger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On the stage of production and tests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986052"/>
                  </a:ext>
                </a:extLst>
              </a:tr>
              <a:tr h="605503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Beam pipe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1" hangingPunct="1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Prototyping showed that all technological operation are developed. Two Al working pipes are on the stage of production</a:t>
                      </a:r>
                      <a:endParaRPr lang="ru-RU" alt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014773"/>
                  </a:ext>
                </a:extLst>
              </a:tr>
              <a:tr h="335698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Support Frame for detectors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fixation inside MPD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It is ready, waiting in the MPD hall for installation.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985519"/>
                  </a:ext>
                </a:extLst>
              </a:tr>
              <a:tr h="335698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Electronics Platform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 production, racks installation, cooling pipes mounting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542167"/>
                  </a:ext>
                </a:extLst>
              </a:tr>
              <a:tr h="823987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Cryogenics Infrastructure of the Solenoid.                   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Gas&amp;Liquid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N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and He pipes,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LHe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, LN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tanks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Control systems of Solenoid and Refrigerator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Good success have been achieved recently with these Control systems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 looks like we can start Cooling process with Control systems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544296"/>
                  </a:ext>
                </a:extLst>
              </a:tr>
              <a:tr h="1068132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Cooling systems for the  FE electronics TPC and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Ecal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    and thermostability  of TPC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Problem with electronic components is solved.</a:t>
                      </a:r>
                    </a:p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 FEE cooling is in production, planned to be ready in November 2023, Cooling through External thermostabilizing panels of TPC body  are expected Sept.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628400"/>
                  </a:ext>
                </a:extLst>
              </a:tr>
              <a:tr h="1312276"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Equipment for detectors integration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              The lifting platforms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              Equipment for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Ecal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, TOF, TPC installation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              Platforms for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FHCal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fixation in the poles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              Equipment for beampipe 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The first lifting platform comes to JINR in the end of April this year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TOF device is ready, others in production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Documentation is ready, some parts in production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 production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875629"/>
                  </a:ext>
                </a:extLst>
              </a:tr>
              <a:tr h="1068132">
                <a:tc>
                  <a:txBody>
                    <a:bodyPr/>
                    <a:lstStyle/>
                    <a:p>
                      <a:r>
                        <a:rPr lang="en-US" sz="1600" dirty="0"/>
                        <a:t>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Colling water lines for Solenoid power supplies, Correction coils, Platform Cooling system and Detector’s cooling system 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Pipes of all four lines of the Central system are mounted in the MPD Hall. </a:t>
                      </a:r>
                    </a:p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Difficulties with the purchasing of electrical equipment of Central Cooler and purification of water.</a:t>
                      </a:r>
                    </a:p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In December we will need cooled and filtered water to provide working conditions for Power supplies of Solenoid and Correction coils</a:t>
                      </a:r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209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535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49C2D93-5EDE-1D42-052C-302330E14097}"/>
              </a:ext>
            </a:extLst>
          </p:cNvPr>
          <p:cNvGraphicFramePr>
            <a:graphicFrameLocks noGrp="1"/>
          </p:cNvGraphicFramePr>
          <p:nvPr/>
        </p:nvGraphicFramePr>
        <p:xfrm>
          <a:off x="2245346" y="380739"/>
          <a:ext cx="8831767" cy="6164058"/>
        </p:xfrm>
        <a:graphic>
          <a:graphicData uri="http://schemas.openxmlformats.org/drawingml/2006/table">
            <a:tbl>
              <a:tblPr>
                <a:effectLst>
                  <a:outerShdw blurRad="63500" dir="5400000" algn="ctr" rotWithShape="0">
                    <a:srgbClr val="0070C0"/>
                  </a:outerShdw>
                </a:effectLst>
                <a:tableStyleId>{5C22544A-7EE6-4342-B048-85BDC9FD1C3A}</a:tableStyleId>
              </a:tblPr>
              <a:tblGrid>
                <a:gridCol w="514392">
                  <a:extLst>
                    <a:ext uri="{9D8B030D-6E8A-4147-A177-3AD203B41FA5}">
                      <a16:colId xmlns:a16="http://schemas.microsoft.com/office/drawing/2014/main" val="50123517"/>
                    </a:ext>
                  </a:extLst>
                </a:gridCol>
                <a:gridCol w="2201270">
                  <a:extLst>
                    <a:ext uri="{9D8B030D-6E8A-4147-A177-3AD203B41FA5}">
                      <a16:colId xmlns:a16="http://schemas.microsoft.com/office/drawing/2014/main" val="4130082312"/>
                    </a:ext>
                  </a:extLst>
                </a:gridCol>
                <a:gridCol w="6116105">
                  <a:extLst>
                    <a:ext uri="{9D8B030D-6E8A-4147-A177-3AD203B41FA5}">
                      <a16:colId xmlns:a16="http://schemas.microsoft.com/office/drawing/2014/main" val="2895269267"/>
                    </a:ext>
                  </a:extLst>
                </a:gridCol>
              </a:tblGrid>
              <a:tr h="2115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Year 2021</a:t>
                      </a:r>
                      <a:endParaRPr lang="en" sz="14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b"/>
                </a:tc>
                <a:extLst>
                  <a:ext uri="{0D108BD9-81ED-4DB2-BD59-A6C34878D82A}">
                    <a16:rowId xmlns:a16="http://schemas.microsoft.com/office/drawing/2014/main" val="3602340456"/>
                  </a:ext>
                </a:extLst>
              </a:tr>
              <a:tr h="2200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July-Aug     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Solenoid installation into Iron Yoke and alignment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b"/>
                </a:tc>
                <a:extLst>
                  <a:ext uri="{0D108BD9-81ED-4DB2-BD59-A6C34878D82A}">
                    <a16:rowId xmlns:a16="http://schemas.microsoft.com/office/drawing/2014/main" val="2550959046"/>
                  </a:ext>
                </a:extLst>
              </a:tr>
              <a:tr h="2200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Aug - Dec           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Electrical, pressure tests and vacuum tests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b"/>
                </a:tc>
                <a:extLst>
                  <a:ext uri="{0D108BD9-81ED-4DB2-BD59-A6C34878D82A}">
                    <a16:rowId xmlns:a16="http://schemas.microsoft.com/office/drawing/2014/main" val="10822770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Year 2022 </a:t>
                      </a:r>
                      <a:endParaRPr lang="en" sz="14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b"/>
                </a:tc>
                <a:extLst>
                  <a:ext uri="{0D108BD9-81ED-4DB2-BD59-A6C34878D82A}">
                    <a16:rowId xmlns:a16="http://schemas.microsoft.com/office/drawing/2014/main" val="1094625574"/>
                  </a:ext>
                </a:extLst>
              </a:tr>
              <a:tr h="2200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Jan 20 - April 30       </a:t>
                      </a:r>
                      <a:endParaRPr lang="en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Cables for Solenoid probes signals installation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b"/>
                </a:tc>
                <a:extLst>
                  <a:ext uri="{0D108BD9-81ED-4DB2-BD59-A6C34878D82A}">
                    <a16:rowId xmlns:a16="http://schemas.microsoft.com/office/drawing/2014/main" val="1017485246"/>
                  </a:ext>
                </a:extLst>
              </a:tr>
              <a:tr h="434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May 16 - Dec 25</a:t>
                      </a:r>
                      <a:r>
                        <a:rPr lang="en" sz="1400" b="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th</a:t>
                      </a:r>
                      <a:r>
                        <a:rPr lang="en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      </a:t>
                      </a:r>
                      <a:endParaRPr lang="en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Assembling Iron yoke, Cryogenic platform and Cryostat. New </a:t>
                      </a:r>
                      <a:r>
                        <a:rPr lang="en" sz="14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LHe</a:t>
                      </a:r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and LN pipes ordering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b"/>
                </a:tc>
                <a:extLst>
                  <a:ext uri="{0D108BD9-81ED-4DB2-BD59-A6C34878D82A}">
                    <a16:rowId xmlns:a16="http://schemas.microsoft.com/office/drawing/2014/main" val="3276476740"/>
                  </a:ext>
                </a:extLst>
              </a:tr>
              <a:tr h="4947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Sept  - Dec 30    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Cryogenic infrastructure for cooling down by temporary scheme, power Supply and Control system preparation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/>
                </a:tc>
                <a:extLst>
                  <a:ext uri="{0D108BD9-81ED-4DB2-BD59-A6C34878D82A}">
                    <a16:rowId xmlns:a16="http://schemas.microsoft.com/office/drawing/2014/main" val="2284080991"/>
                  </a:ext>
                </a:extLst>
              </a:tr>
              <a:tr h="245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Oct – February 15</a:t>
                      </a:r>
                      <a:r>
                        <a:rPr lang="en-US" sz="14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</a:t>
                      </a: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, 2023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Preparation power supply and Solenoid Control systems</a:t>
                      </a:r>
                    </a:p>
                  </a:txBody>
                  <a:tcPr marL="5448" marR="5448" marT="5448" marB="0"/>
                </a:tc>
                <a:extLst>
                  <a:ext uri="{0D108BD9-81ED-4DB2-BD59-A6C34878D82A}">
                    <a16:rowId xmlns:a16="http://schemas.microsoft.com/office/drawing/2014/main" val="2006596010"/>
                  </a:ext>
                </a:extLst>
              </a:tr>
              <a:tr h="2200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4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Year 2023</a:t>
                      </a:r>
                      <a:endParaRPr lang="en" sz="14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b"/>
                </a:tc>
                <a:extLst>
                  <a:ext uri="{0D108BD9-81ED-4DB2-BD59-A6C34878D82A}">
                    <a16:rowId xmlns:a16="http://schemas.microsoft.com/office/drawing/2014/main" val="3287845701"/>
                  </a:ext>
                </a:extLst>
              </a:tr>
              <a:tr h="2950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Jan 15 - April 15th     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Preparation for Vacuum test of Solenoid with Cryostat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b"/>
                </a:tc>
                <a:extLst>
                  <a:ext uri="{0D108BD9-81ED-4DB2-BD59-A6C34878D82A}">
                    <a16:rowId xmlns:a16="http://schemas.microsoft.com/office/drawing/2014/main" val="4239963015"/>
                  </a:ext>
                </a:extLst>
              </a:tr>
              <a:tr h="2506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April 20 May 15th     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Vacuum tests</a:t>
                      </a:r>
                    </a:p>
                  </a:txBody>
                  <a:tcPr marL="5448" marR="5448" marT="5448" marB="0" anchor="b"/>
                </a:tc>
                <a:extLst>
                  <a:ext uri="{0D108BD9-81ED-4DB2-BD59-A6C34878D82A}">
                    <a16:rowId xmlns:a16="http://schemas.microsoft.com/office/drawing/2014/main" val="568214364"/>
                  </a:ext>
                </a:extLst>
              </a:tr>
              <a:tr h="250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May 15  - June 15th     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Solenoid cooling down to Liquid Nitrogen temperature (-80K)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b"/>
                </a:tc>
                <a:extLst>
                  <a:ext uri="{0D108BD9-81ED-4DB2-BD59-A6C34878D82A}">
                    <a16:rowId xmlns:a16="http://schemas.microsoft.com/office/drawing/2014/main" val="2365017044"/>
                  </a:ext>
                </a:extLst>
              </a:tr>
              <a:tr h="220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June 15 – September 15</a:t>
                      </a: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Activities in the MPD Hall stopped</a:t>
                      </a:r>
                    </a:p>
                  </a:txBody>
                  <a:tcPr marL="5448" marR="5448" marT="5448" marB="0" anchor="b"/>
                </a:tc>
                <a:extLst>
                  <a:ext uri="{0D108BD9-81ED-4DB2-BD59-A6C34878D82A}">
                    <a16:rowId xmlns:a16="http://schemas.microsoft.com/office/drawing/2014/main" val="1192265916"/>
                  </a:ext>
                </a:extLst>
              </a:tr>
              <a:tr h="220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October – December </a:t>
                      </a: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Cooling down to the </a:t>
                      </a: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Liquid </a:t>
                      </a:r>
                      <a:r>
                        <a:rPr lang="e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He temperature (-4K)</a:t>
                      </a:r>
                    </a:p>
                  </a:txBody>
                  <a:tcPr marL="5448" marR="5448" marT="5448" marB="0" anchor="b"/>
                </a:tc>
                <a:extLst>
                  <a:ext uri="{0D108BD9-81ED-4DB2-BD59-A6C34878D82A}">
                    <a16:rowId xmlns:a16="http://schemas.microsoft.com/office/drawing/2014/main" val="1333894378"/>
                  </a:ext>
                </a:extLst>
              </a:tr>
              <a:tr h="220022"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                   Year 2024</a:t>
                      </a:r>
                      <a:endParaRPr lang="en" sz="14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b"/>
                </a:tc>
                <a:extLst>
                  <a:ext uri="{0D108BD9-81ED-4DB2-BD59-A6C34878D82A}">
                    <a16:rowId xmlns:a16="http://schemas.microsoft.com/office/drawing/2014/main" val="3064450630"/>
                  </a:ext>
                </a:extLst>
              </a:tr>
              <a:tr h="2200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January. - February 15 </a:t>
                      </a:r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Supplying the current to the solenoid and Correction coils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b"/>
                </a:tc>
                <a:extLst>
                  <a:ext uri="{0D108BD9-81ED-4DB2-BD59-A6C34878D82A}">
                    <a16:rowId xmlns:a16="http://schemas.microsoft.com/office/drawing/2014/main" val="3035918615"/>
                  </a:ext>
                </a:extLst>
              </a:tr>
              <a:tr h="220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March - May 15</a:t>
                      </a: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Magnetic Field measurements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b"/>
                </a:tc>
                <a:extLst>
                  <a:ext uri="{0D108BD9-81ED-4DB2-BD59-A6C34878D82A}">
                    <a16:rowId xmlns:a16="http://schemas.microsoft.com/office/drawing/2014/main" val="3423543875"/>
                  </a:ext>
                </a:extLst>
              </a:tr>
              <a:tr h="2200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June 1 -  June 10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Support Frame installation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b"/>
                </a:tc>
                <a:extLst>
                  <a:ext uri="{0D108BD9-81ED-4DB2-BD59-A6C34878D82A}">
                    <a16:rowId xmlns:a16="http://schemas.microsoft.com/office/drawing/2014/main" val="2875719850"/>
                  </a:ext>
                </a:extLst>
              </a:tr>
              <a:tr h="2365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June 20 – August 30th   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Installation </a:t>
                      </a:r>
                      <a:r>
                        <a:rPr lang="en" sz="14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ECal</a:t>
                      </a:r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sectors, Moving Platforms mounting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b"/>
                </a:tc>
                <a:extLst>
                  <a:ext uri="{0D108BD9-81ED-4DB2-BD59-A6C34878D82A}">
                    <a16:rowId xmlns:a16="http://schemas.microsoft.com/office/drawing/2014/main" val="3823225176"/>
                  </a:ext>
                </a:extLst>
              </a:tr>
              <a:tr h="2200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Sept 1 –  September 30</a:t>
                      </a:r>
                      <a:r>
                        <a:rPr lang="en" sz="1400" b="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th</a:t>
                      </a:r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Installation TOF modules, </a:t>
                      </a:r>
                      <a:r>
                        <a:rPr lang="en" sz="14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FHCal</a:t>
                      </a:r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into poles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b"/>
                </a:tc>
                <a:extLst>
                  <a:ext uri="{0D108BD9-81ED-4DB2-BD59-A6C34878D82A}">
                    <a16:rowId xmlns:a16="http://schemas.microsoft.com/office/drawing/2014/main" val="748296241"/>
                  </a:ext>
                </a:extLst>
              </a:tr>
              <a:tr h="2200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Oct 1st - Nov 30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TPC installation    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b"/>
                </a:tc>
                <a:extLst>
                  <a:ext uri="{0D108BD9-81ED-4DB2-BD59-A6C34878D82A}">
                    <a16:rowId xmlns:a16="http://schemas.microsoft.com/office/drawing/2014/main" val="1164518933"/>
                  </a:ext>
                </a:extLst>
              </a:tr>
              <a:tr h="60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Sept 18 - Nov 30   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Cabling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b"/>
                </a:tc>
                <a:extLst>
                  <a:ext uri="{0D108BD9-81ED-4DB2-BD59-A6C34878D82A}">
                    <a16:rowId xmlns:a16="http://schemas.microsoft.com/office/drawing/2014/main" val="1715159397"/>
                  </a:ext>
                </a:extLst>
              </a:tr>
              <a:tr h="220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Dec 4 - Dec 25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Installation of beam pipe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b"/>
                </a:tc>
                <a:extLst>
                  <a:ext uri="{0D108BD9-81ED-4DB2-BD59-A6C34878D82A}">
                    <a16:rowId xmlns:a16="http://schemas.microsoft.com/office/drawing/2014/main" val="2480242223"/>
                  </a:ext>
                </a:extLst>
              </a:tr>
              <a:tr h="2200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Year 2025</a:t>
                      </a:r>
                      <a:endParaRPr lang="en" sz="14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b"/>
                </a:tc>
                <a:extLst>
                  <a:ext uri="{0D108BD9-81ED-4DB2-BD59-A6C34878D82A}">
                    <a16:rowId xmlns:a16="http://schemas.microsoft.com/office/drawing/2014/main" val="3342640447"/>
                  </a:ext>
                </a:extLst>
              </a:tr>
              <a:tr h="2200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Jan 10  - Feb </a:t>
                      </a:r>
                      <a:endParaRPr lang="en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Move the MPD on Collider beam line, Commissioning</a:t>
                      </a:r>
                      <a:endParaRPr lang="e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b"/>
                </a:tc>
                <a:extLst>
                  <a:ext uri="{0D108BD9-81ED-4DB2-BD59-A6C34878D82A}">
                    <a16:rowId xmlns:a16="http://schemas.microsoft.com/office/drawing/2014/main" val="232667256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8D97654-7E39-048E-6699-056FE5D1547F}"/>
              </a:ext>
            </a:extLst>
          </p:cNvPr>
          <p:cNvSpPr txBox="1"/>
          <p:nvPr/>
        </p:nvSpPr>
        <p:spPr>
          <a:xfrm>
            <a:off x="3837006" y="14602"/>
            <a:ext cx="5648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Milestones of MPD assembling in 2020-2025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66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AEBDE7-F2AB-4143-9102-04CE033390C1}"/>
              </a:ext>
            </a:extLst>
          </p:cNvPr>
          <p:cNvSpPr txBox="1"/>
          <p:nvPr/>
        </p:nvSpPr>
        <p:spPr>
          <a:xfrm>
            <a:off x="4360984" y="3094891"/>
            <a:ext cx="3288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Comic Sans MS" panose="030F0902030302020204" pitchFamily="66" charset="0"/>
                <a:ea typeface="Brush Script MT" panose="03060802040406070304" pitchFamily="66" charset="-122"/>
                <a:cs typeface="Apple Chancery" panose="03020702040506060504" pitchFamily="66" charset="-79"/>
              </a:rPr>
              <a:t>Thank you </a:t>
            </a:r>
            <a:endParaRPr lang="ru-RU" sz="4800" dirty="0">
              <a:solidFill>
                <a:srgbClr val="C00000"/>
              </a:solidFill>
              <a:ea typeface="Brush Script MT" panose="03060802040406070304" pitchFamily="66" charset="-122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26626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4508900" y="142875"/>
            <a:ext cx="24416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 b="1" dirty="0"/>
              <a:t>MPD - stage I</a:t>
            </a:r>
            <a:endParaRPr lang="ru-RU" altLang="ru-RU" sz="2800" b="1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974A41A-2B6A-41DB-AA01-2CF61F6205A1}" type="slidenum">
              <a:rPr lang="ru-RU" altLang="ru-RU">
                <a:solidFill>
                  <a:srgbClr val="898989"/>
                </a:solidFill>
                <a:latin typeface="Times New Roman" panose="02020603050405020304" pitchFamily="18" charset="0"/>
              </a:rPr>
              <a:pPr eaLnBrk="1" hangingPunct="1"/>
              <a:t>1</a:t>
            </a:fld>
            <a:endParaRPr lang="ru-RU" altLang="ru-RU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ACB283-E715-EC45-8CB9-EDD41D508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2" b="40"/>
          <a:stretch>
            <a:fillRect/>
          </a:stretch>
        </p:blipFill>
        <p:spPr bwMode="auto">
          <a:xfrm>
            <a:off x="4314618" y="4251031"/>
            <a:ext cx="3572226" cy="264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dptpt.png">
            <a:extLst>
              <a:ext uri="{FF2B5EF4-FFF2-40B4-BE49-F238E27FC236}">
                <a16:creationId xmlns:a16="http://schemas.microsoft.com/office/drawing/2014/main" id="{A5A9B614-5A87-4F4D-92C3-B0D196E47C46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885" y="4130661"/>
            <a:ext cx="4146355" cy="25826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8629B2-CF3D-CA4E-9948-82A787834217}"/>
              </a:ext>
            </a:extLst>
          </p:cNvPr>
          <p:cNvSpPr txBox="1"/>
          <p:nvPr/>
        </p:nvSpPr>
        <p:spPr>
          <a:xfrm>
            <a:off x="9371988" y="495626"/>
            <a:ext cx="2024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MPD  - Stage II</a:t>
            </a:r>
            <a:endParaRPr lang="ru-RU" sz="2000" b="1" dirty="0"/>
          </a:p>
        </p:txBody>
      </p:sp>
      <p:pic>
        <p:nvPicPr>
          <p:cNvPr id="21" name="Рисунок 2">
            <a:extLst>
              <a:ext uri="{FF2B5EF4-FFF2-40B4-BE49-F238E27FC236}">
                <a16:creationId xmlns:a16="http://schemas.microsoft.com/office/drawing/2014/main" id="{5EA7B3D0-B646-1E45-B005-70CA39287069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9" r="4950"/>
          <a:stretch>
            <a:fillRect/>
          </a:stretch>
        </p:blipFill>
        <p:spPr bwMode="auto">
          <a:xfrm>
            <a:off x="8140590" y="4035200"/>
            <a:ext cx="3683219" cy="256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69DF0C-1AD1-F947-A997-D02ACD2B0E65}"/>
              </a:ext>
            </a:extLst>
          </p:cNvPr>
          <p:cNvSpPr txBox="1"/>
          <p:nvPr/>
        </p:nvSpPr>
        <p:spPr>
          <a:xfrm>
            <a:off x="7715024" y="6528629"/>
            <a:ext cx="4582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Momentum distribution of secondary particles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35D935-F460-1A4D-8D44-37823BC136A7}"/>
              </a:ext>
            </a:extLst>
          </p:cNvPr>
          <p:cNvSpPr txBox="1"/>
          <p:nvPr/>
        </p:nvSpPr>
        <p:spPr>
          <a:xfrm>
            <a:off x="406395" y="6518460"/>
            <a:ext cx="3260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Momentum resolution with TPC</a:t>
            </a:r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D161D72-E1E5-6F93-5E1A-1897D9CAEB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3" y="1108609"/>
            <a:ext cx="3174264" cy="258263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A64D844-6B75-77D3-7780-E0E895A272B7}"/>
              </a:ext>
            </a:extLst>
          </p:cNvPr>
          <p:cNvSpPr txBox="1"/>
          <p:nvPr/>
        </p:nvSpPr>
        <p:spPr>
          <a:xfrm>
            <a:off x="197220" y="3443914"/>
            <a:ext cx="365220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" sz="1400" dirty="0"/>
              <a:t>Charged multiplicity distributions in central Au + Au collisions (b &lt; 3 </a:t>
            </a:r>
            <a:r>
              <a:rPr lang="en" sz="1400" dirty="0" err="1"/>
              <a:t>fm</a:t>
            </a:r>
            <a:r>
              <a:rPr lang="en" sz="1400" dirty="0"/>
              <a:t>) calculated by </a:t>
            </a:r>
            <a:r>
              <a:rPr lang="en" sz="1400" dirty="0" err="1"/>
              <a:t>UrQMD</a:t>
            </a:r>
            <a:r>
              <a:rPr lang="en" sz="1400" dirty="0"/>
              <a:t>. 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203CF1B-6A02-3221-8F1A-1AFCA0C080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8297" y="1068015"/>
            <a:ext cx="3878330" cy="288104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AA06E93-2A31-2EC6-71DF-B65FDF0F8F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6586" y="448728"/>
            <a:ext cx="5268889" cy="372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89555"/>
      </p:ext>
    </p:extLst>
  </p:cSld>
  <p:clrMapOvr>
    <a:masterClrMapping/>
  </p:clrMapOvr>
  <p:transition spd="med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02B712-9034-FE19-F478-A17C84B78909}"/>
              </a:ext>
            </a:extLst>
          </p:cNvPr>
          <p:cNvSpPr txBox="1"/>
          <p:nvPr/>
        </p:nvSpPr>
        <p:spPr>
          <a:xfrm>
            <a:off x="1354706" y="12680"/>
            <a:ext cx="1050599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Structure of the MPD Complex</a:t>
            </a:r>
            <a:endParaRPr lang="en-US" dirty="0"/>
          </a:p>
          <a:p>
            <a:r>
              <a:rPr lang="en-US" b="1" u="sng" dirty="0"/>
              <a:t>Detectors:</a:t>
            </a:r>
          </a:p>
          <a:p>
            <a:r>
              <a:rPr lang="en-US" sz="1600" dirty="0"/>
              <a:t>TPC, TOF, </a:t>
            </a:r>
            <a:r>
              <a:rPr lang="en-US" sz="1600" dirty="0" err="1"/>
              <a:t>Ecal</a:t>
            </a:r>
            <a:r>
              <a:rPr lang="en-US" sz="1600" dirty="0"/>
              <a:t>, FFD, </a:t>
            </a:r>
            <a:r>
              <a:rPr lang="en-US" sz="1600" dirty="0" err="1"/>
              <a:t>FHCal</a:t>
            </a:r>
            <a:r>
              <a:rPr lang="en-US" sz="1600" dirty="0"/>
              <a:t> and Luminosity detector, </a:t>
            </a:r>
          </a:p>
          <a:p>
            <a:r>
              <a:rPr lang="en-US" sz="1600" dirty="0"/>
              <a:t>DAQ and Slow Control</a:t>
            </a:r>
          </a:p>
          <a:p>
            <a:endParaRPr lang="en-US" sz="1600" dirty="0"/>
          </a:p>
          <a:p>
            <a:r>
              <a:rPr lang="en-US" b="1" u="sng" dirty="0"/>
              <a:t>Magnet</a:t>
            </a:r>
            <a:r>
              <a:rPr lang="en-US" dirty="0"/>
              <a:t>: </a:t>
            </a:r>
          </a:p>
          <a:p>
            <a:r>
              <a:rPr lang="en-US" sz="1600" dirty="0"/>
              <a:t>Iron Yoke, Solenoid, Correction Coils, </a:t>
            </a:r>
          </a:p>
          <a:p>
            <a:r>
              <a:rPr lang="en-US" sz="1600" dirty="0"/>
              <a:t>Cryogenic system, power Supplies, </a:t>
            </a:r>
          </a:p>
          <a:p>
            <a:r>
              <a:rPr lang="en-US" sz="1600" dirty="0"/>
              <a:t>B field mapper</a:t>
            </a:r>
          </a:p>
          <a:p>
            <a:endParaRPr lang="en-US" dirty="0"/>
          </a:p>
          <a:p>
            <a:r>
              <a:rPr lang="en-US" b="1" u="sng" dirty="0"/>
              <a:t>Engineering systems</a:t>
            </a:r>
          </a:p>
          <a:p>
            <a:r>
              <a:rPr lang="en-US" sz="1600" dirty="0"/>
              <a:t>Support Frame</a:t>
            </a:r>
          </a:p>
          <a:p>
            <a:r>
              <a:rPr lang="en-US" sz="1600" dirty="0"/>
              <a:t>Beam pipe</a:t>
            </a:r>
          </a:p>
          <a:p>
            <a:r>
              <a:rPr lang="en-US" sz="1600" dirty="0"/>
              <a:t>Electronics Platforms with 25 Racks</a:t>
            </a:r>
          </a:p>
          <a:p>
            <a:r>
              <a:rPr lang="en-US" sz="1600" dirty="0"/>
              <a:t>Detectors Cooling systems</a:t>
            </a:r>
          </a:p>
          <a:p>
            <a:r>
              <a:rPr lang="en-US" sz="1600" dirty="0"/>
              <a:t>Cable ducts</a:t>
            </a:r>
          </a:p>
          <a:p>
            <a:r>
              <a:rPr lang="en-US" sz="1600" dirty="0"/>
              <a:t>Integration equipment (Lifting platform, Insertion tools of </a:t>
            </a:r>
            <a:r>
              <a:rPr lang="en-US" sz="1600" dirty="0" err="1"/>
              <a:t>TPC,TOF,Eal</a:t>
            </a:r>
            <a:r>
              <a:rPr lang="ru-RU" sz="1600" dirty="0"/>
              <a:t>)</a:t>
            </a:r>
            <a:endParaRPr lang="en-US" sz="1600" dirty="0"/>
          </a:p>
          <a:p>
            <a:endParaRPr lang="en-US" sz="1600" dirty="0"/>
          </a:p>
          <a:p>
            <a:r>
              <a:rPr lang="en-US" b="1" u="sng" dirty="0"/>
              <a:t>MPD Hall</a:t>
            </a:r>
          </a:p>
          <a:p>
            <a:r>
              <a:rPr lang="en-US" sz="1600" dirty="0"/>
              <a:t>Crane</a:t>
            </a:r>
          </a:p>
          <a:p>
            <a:r>
              <a:rPr lang="en-US" sz="1600" dirty="0"/>
              <a:t>Ventilation system</a:t>
            </a:r>
          </a:p>
          <a:p>
            <a:r>
              <a:rPr lang="en-US" sz="1600" dirty="0"/>
              <a:t>Cooling Infrastructure</a:t>
            </a:r>
          </a:p>
          <a:p>
            <a:r>
              <a:rPr lang="en-US" sz="1600" dirty="0"/>
              <a:t>Control Room, </a:t>
            </a:r>
          </a:p>
          <a:p>
            <a:r>
              <a:rPr lang="en-US" sz="1600" dirty="0"/>
              <a:t>Server of DAQ</a:t>
            </a:r>
          </a:p>
          <a:p>
            <a:r>
              <a:rPr lang="en-US" sz="1600" dirty="0"/>
              <a:t>Cryogenic pipes</a:t>
            </a:r>
            <a:r>
              <a:rPr lang="ru-RU" sz="1600" dirty="0"/>
              <a:t>: </a:t>
            </a:r>
            <a:r>
              <a:rPr lang="en-US" sz="1600" dirty="0" err="1"/>
              <a:t>LHe</a:t>
            </a:r>
            <a:r>
              <a:rPr lang="en-US" sz="1600" dirty="0"/>
              <a:t> and LN2, liquid He tank</a:t>
            </a:r>
          </a:p>
          <a:p>
            <a:r>
              <a:rPr lang="en-US" sz="1600" dirty="0"/>
              <a:t>Radiation shielding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55E83E-1BE8-59A9-9D4E-BCB6E2519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99" y="660116"/>
            <a:ext cx="1350593" cy="17064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5EEB84-39BF-31F7-BE05-E68DC2C03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4270" y="2779051"/>
            <a:ext cx="1508453" cy="11313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CD7A33-2B55-A1C3-88D5-3EA5E1AED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979" y="849150"/>
            <a:ext cx="1902649" cy="1517371"/>
          </a:xfrm>
          <a:prstGeom prst="rect">
            <a:avLst/>
          </a:prstGeom>
        </p:spPr>
      </p:pic>
      <p:pic>
        <p:nvPicPr>
          <p:cNvPr id="7" name="Picture 7" descr="Cabling ducts&#10;">
            <a:extLst>
              <a:ext uri="{FF2B5EF4-FFF2-40B4-BE49-F238E27FC236}">
                <a16:creationId xmlns:a16="http://schemas.microsoft.com/office/drawing/2014/main" id="{A48962BF-2718-94E1-2A84-E7E69C7B655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2" r="12583"/>
          <a:stretch/>
        </p:blipFill>
        <p:spPr>
          <a:xfrm>
            <a:off x="7686907" y="4172648"/>
            <a:ext cx="1733368" cy="13551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EA0206-990D-4356-0B23-EE04E15BA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769" y="4240890"/>
            <a:ext cx="2303963" cy="15744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7FB88F-387E-E865-3A58-2A8D76440E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979" y="2710476"/>
            <a:ext cx="2042753" cy="12721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B9FD17-47C9-9CBB-DFB6-CEC1A507D4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443" y="5569615"/>
            <a:ext cx="1448185" cy="116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86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27" y="726516"/>
            <a:ext cx="5555673" cy="23580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F3E32-4A00-8E46-A63F-7DD122918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32928" y="6483868"/>
            <a:ext cx="2133600" cy="365125"/>
          </a:xfrm>
        </p:spPr>
        <p:txBody>
          <a:bodyPr anchor="b"/>
          <a:lstStyle/>
          <a:p>
            <a:fld id="{B48C6A6B-7DAE-D543-9180-0B8DAED66F63}" type="slidenum">
              <a:rPr lang="en-US" smtClean="0"/>
              <a:t>3</a:t>
            </a:fld>
            <a:endParaRPr lang="en-US" dirty="0"/>
          </a:p>
        </p:txBody>
      </p:sp>
      <p:sp>
        <p:nvSpPr>
          <p:cNvPr id="16" name="Заголовок 3">
            <a:extLst>
              <a:ext uri="{FF2B5EF4-FFF2-40B4-BE49-F238E27FC236}">
                <a16:creationId xmlns:a16="http://schemas.microsoft.com/office/drawing/2014/main" id="{289F467A-6583-2949-9685-873DEF882AA2}"/>
              </a:ext>
            </a:extLst>
          </p:cNvPr>
          <p:cNvSpPr txBox="1">
            <a:spLocks/>
          </p:cNvSpPr>
          <p:nvPr/>
        </p:nvSpPr>
        <p:spPr>
          <a:xfrm>
            <a:off x="4261668" y="123484"/>
            <a:ext cx="3668663" cy="478074"/>
          </a:xfrm>
          <a:prstGeom prst="rect">
            <a:avLst/>
          </a:prstGeom>
          <a:solidFill>
            <a:srgbClr val="0070C0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TPC – basic tracker</a:t>
            </a:r>
          </a:p>
        </p:txBody>
      </p:sp>
      <p:pic>
        <p:nvPicPr>
          <p:cNvPr id="22" name="Picture 6" descr="NICA-Logo_4c">
            <a:extLst>
              <a:ext uri="{FF2B5EF4-FFF2-40B4-BE49-F238E27FC236}">
                <a16:creationId xmlns:a16="http://schemas.microsoft.com/office/drawing/2014/main" id="{038A8777-4A0D-7248-9F7A-9C67C2255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6252" y="34090"/>
            <a:ext cx="1333500" cy="656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7ECC3B4-49C0-204D-A826-107677524495}"/>
              </a:ext>
            </a:extLst>
          </p:cNvPr>
          <p:cNvSpPr txBox="1"/>
          <p:nvPr/>
        </p:nvSpPr>
        <p:spPr>
          <a:xfrm>
            <a:off x="143790" y="3274769"/>
            <a:ext cx="5667047" cy="2893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70C0"/>
                </a:solidFill>
                <a:latin typeface="Arial"/>
                <a:cs typeface="Arial"/>
              </a:rPr>
              <a:t>Vessel:</a:t>
            </a:r>
          </a:p>
          <a:p>
            <a:pPr>
              <a:defRPr/>
            </a:pPr>
            <a:r>
              <a:rPr lang="en-US" sz="1400" dirty="0">
                <a:solidFill>
                  <a:srgbClr val="0070C0"/>
                </a:solidFill>
                <a:latin typeface="Arial"/>
                <a:cs typeface="Arial"/>
              </a:rPr>
              <a:t>      C3-C4 </a:t>
            </a:r>
            <a:r>
              <a:rPr lang="en-US" sz="1400" i="1" dirty="0">
                <a:solidFill>
                  <a:srgbClr val="0070C0"/>
                </a:solidFill>
                <a:latin typeface="Arial"/>
                <a:cs typeface="Arial"/>
              </a:rPr>
              <a:t>assembled</a:t>
            </a:r>
          </a:p>
          <a:p>
            <a:pPr>
              <a:defRPr/>
            </a:pPr>
            <a:r>
              <a:rPr lang="en-US" sz="1400" i="1" dirty="0">
                <a:solidFill>
                  <a:srgbClr val="0070C0"/>
                </a:solidFill>
                <a:latin typeface="Arial"/>
                <a:cs typeface="Arial"/>
              </a:rPr>
              <a:t>    </a:t>
            </a:r>
            <a:r>
              <a:rPr lang="en-US" sz="1400" dirty="0">
                <a:solidFill>
                  <a:srgbClr val="0070C0"/>
                </a:solidFill>
                <a:latin typeface="Arial"/>
                <a:cs typeface="Arial"/>
              </a:rPr>
              <a:t>C1-C2 </a:t>
            </a:r>
            <a:r>
              <a:rPr lang="en-US" sz="1400" i="1" dirty="0">
                <a:solidFill>
                  <a:srgbClr val="0070C0"/>
                </a:solidFill>
                <a:latin typeface="Arial"/>
                <a:cs typeface="Arial"/>
              </a:rPr>
              <a:t> assembled</a:t>
            </a:r>
          </a:p>
          <a:p>
            <a:pPr>
              <a:defRPr/>
            </a:pPr>
            <a:r>
              <a:rPr lang="en-US" sz="1400" i="1" dirty="0">
                <a:solidFill>
                  <a:srgbClr val="0070C0"/>
                </a:solidFill>
                <a:latin typeface="Arial"/>
                <a:cs typeface="Arial"/>
              </a:rPr>
              <a:t>HV membrane - tested </a:t>
            </a:r>
          </a:p>
          <a:p>
            <a:pPr>
              <a:defRPr/>
            </a:pPr>
            <a:r>
              <a:rPr lang="en-US" sz="1400" i="1" dirty="0">
                <a:solidFill>
                  <a:srgbClr val="0070C0"/>
                </a:solidFill>
                <a:latin typeface="Arial"/>
                <a:cs typeface="Arial"/>
              </a:rPr>
              <a:t>(C1-C2) + flanges + HV membrane – </a:t>
            </a:r>
            <a:r>
              <a:rPr lang="en-US" sz="1400" i="1" dirty="0">
                <a:solidFill>
                  <a:srgbClr val="FF0000"/>
                </a:solidFill>
                <a:latin typeface="Arial"/>
                <a:cs typeface="Arial"/>
              </a:rPr>
              <a:t>assembly in progress</a:t>
            </a:r>
          </a:p>
          <a:p>
            <a:pPr>
              <a:defRPr/>
            </a:pPr>
            <a:r>
              <a:rPr lang="en-US" sz="1400" i="1" dirty="0">
                <a:solidFill>
                  <a:srgbClr val="FF0000"/>
                </a:solidFill>
                <a:latin typeface="Arial"/>
                <a:cs typeface="Arial"/>
              </a:rPr>
              <a:t>Plan is to finish assembling of the TPC and test on the leaks</a:t>
            </a:r>
          </a:p>
          <a:p>
            <a:pPr>
              <a:defRPr/>
            </a:pPr>
            <a:r>
              <a:rPr lang="en-US" sz="1400" i="1" dirty="0">
                <a:solidFill>
                  <a:srgbClr val="FF0000"/>
                </a:solidFill>
                <a:latin typeface="Arial"/>
                <a:cs typeface="Arial"/>
              </a:rPr>
              <a:t>                                                       in October-December 2023</a:t>
            </a:r>
          </a:p>
          <a:p>
            <a:pPr>
              <a:defRPr/>
            </a:pPr>
            <a:endParaRPr lang="en-US" sz="1400" i="1" dirty="0">
              <a:solidFill>
                <a:srgbClr val="0070C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400" dirty="0">
                <a:solidFill>
                  <a:srgbClr val="0070C0"/>
                </a:solidFill>
                <a:latin typeface="Arial"/>
                <a:cs typeface="Arial"/>
              </a:rPr>
              <a:t>ROC chambers:             </a:t>
            </a:r>
            <a:r>
              <a:rPr lang="en-US" sz="1400" i="1" dirty="0">
                <a:solidFill>
                  <a:srgbClr val="0070C0"/>
                </a:solidFill>
                <a:latin typeface="Arial"/>
                <a:cs typeface="Arial"/>
              </a:rPr>
              <a:t>24 serial +4 spare =</a:t>
            </a:r>
            <a:r>
              <a:rPr lang="en-US" sz="1400" i="1" dirty="0">
                <a:solidFill>
                  <a:srgbClr val="FF0000"/>
                </a:solidFill>
                <a:latin typeface="Arial"/>
                <a:cs typeface="Arial"/>
              </a:rPr>
              <a:t>28 pc tested</a:t>
            </a:r>
          </a:p>
          <a:p>
            <a:pPr>
              <a:defRPr/>
            </a:pPr>
            <a:endParaRPr lang="en-US" sz="1400" i="1" dirty="0">
              <a:solidFill>
                <a:srgbClr val="0070C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400" dirty="0">
                <a:solidFill>
                  <a:srgbClr val="0070C0"/>
                </a:solidFill>
                <a:latin typeface="Arial"/>
                <a:cs typeface="Arial"/>
              </a:rPr>
              <a:t>Electronics:               </a:t>
            </a:r>
            <a:r>
              <a:rPr lang="en-US" sz="1400" i="1" dirty="0">
                <a:solidFill>
                  <a:srgbClr val="FF0000"/>
                </a:solidFill>
                <a:latin typeface="Arial"/>
                <a:cs typeface="Arial"/>
              </a:rPr>
              <a:t>65%</a:t>
            </a:r>
            <a:r>
              <a:rPr lang="en-US" sz="1400" i="1" dirty="0">
                <a:solidFill>
                  <a:srgbClr val="0070C0"/>
                </a:solidFill>
                <a:latin typeface="Arial"/>
                <a:cs typeface="Arial"/>
              </a:rPr>
              <a:t> manufactured (967 pc) </a:t>
            </a:r>
          </a:p>
          <a:p>
            <a:pPr algn="r">
              <a:defRPr/>
            </a:pPr>
            <a:r>
              <a:rPr lang="en-US" sz="1400" i="1" dirty="0">
                <a:solidFill>
                  <a:srgbClr val="0070C0"/>
                </a:solidFill>
                <a:latin typeface="Arial"/>
                <a:cs typeface="Arial"/>
              </a:rPr>
              <a:t>                                  No more problem with components – all of them are available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16229" y="2291206"/>
            <a:ext cx="3131979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TPC+ECAL cooling system: calculations and optimization - </a:t>
            </a:r>
            <a:r>
              <a:rPr lang="en-US" sz="1600" dirty="0">
                <a:solidFill>
                  <a:srgbClr val="FF0000"/>
                </a:solidFill>
              </a:rPr>
              <a:t>in progress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12" name="Прямая со стрелкой 11"/>
          <p:cNvCxnSpPr>
            <a:cxnSpLocks/>
          </p:cNvCxnSpPr>
          <p:nvPr/>
        </p:nvCxnSpPr>
        <p:spPr>
          <a:xfrm flipV="1">
            <a:off x="2442674" y="2412099"/>
            <a:ext cx="0" cy="172534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6229" y="601558"/>
            <a:ext cx="3139130" cy="16781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3A5FF4-A4D6-A624-C8EC-096C8615ED55}"/>
              </a:ext>
            </a:extLst>
          </p:cNvPr>
          <p:cNvSpPr txBox="1"/>
          <p:nvPr/>
        </p:nvSpPr>
        <p:spPr>
          <a:xfrm>
            <a:off x="5849497" y="2262219"/>
            <a:ext cx="3043169" cy="132343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Rods D=40 mm – </a:t>
            </a:r>
            <a:r>
              <a:rPr lang="en-US" sz="1600" dirty="0">
                <a:solidFill>
                  <a:srgbClr val="FF0000"/>
                </a:solidFill>
              </a:rPr>
              <a:t>reassembled</a:t>
            </a:r>
          </a:p>
          <a:p>
            <a:pPr algn="ctr"/>
            <a:r>
              <a:rPr lang="en-US" sz="1600" dirty="0">
                <a:solidFill>
                  <a:srgbClr val="0070C0"/>
                </a:solidFill>
              </a:rPr>
              <a:t>D=60 mm – assembling </a:t>
            </a:r>
            <a:r>
              <a:rPr lang="en-US" sz="1600" dirty="0">
                <a:solidFill>
                  <a:srgbClr val="FF0000"/>
                </a:solidFill>
              </a:rPr>
              <a:t>in progress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More than 1 year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of working with Rods. Plan to finish in June 2023 </a:t>
            </a:r>
            <a:endParaRPr lang="ru-RU" sz="1600" dirty="0"/>
          </a:p>
        </p:txBody>
      </p:sp>
      <p:pic>
        <p:nvPicPr>
          <p:cNvPr id="29" name="Рисунок 14">
            <a:extLst>
              <a:ext uri="{FF2B5EF4-FFF2-40B4-BE49-F238E27FC236}">
                <a16:creationId xmlns:a16="http://schemas.microsoft.com/office/drawing/2014/main" id="{E6C64220-D386-2D55-C91F-5B9E98ABA8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407" y="612617"/>
            <a:ext cx="2822027" cy="159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DD49B51-78A7-34DF-7753-18ACF4804371}"/>
              </a:ext>
            </a:extLst>
          </p:cNvPr>
          <p:cNvSpPr txBox="1"/>
          <p:nvPr/>
        </p:nvSpPr>
        <p:spPr>
          <a:xfrm>
            <a:off x="5849497" y="3958079"/>
            <a:ext cx="6067848" cy="24314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TPC sub-systems in a critical status:</a:t>
            </a:r>
          </a:p>
          <a:p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rails manufacture - Feb 2023 –&gt; May 2023—October 2023    - critical item</a:t>
            </a:r>
          </a:p>
          <a:p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>
                <a:solidFill>
                  <a:srgbClr val="0000CC"/>
                </a:solidFill>
              </a:rPr>
              <a:t>rails installation into Support Frame, tests         - November</a:t>
            </a:r>
            <a:r>
              <a:rPr lang="en-US" sz="1600" dirty="0"/>
              <a:t> 2023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 Cooling system</a:t>
            </a:r>
            <a:r>
              <a:rPr lang="en-US" sz="1600" dirty="0">
                <a:solidFill>
                  <a:srgbClr val="0070C0"/>
                </a:solidFill>
              </a:rPr>
              <a:t>: </a:t>
            </a:r>
            <a:r>
              <a:rPr lang="en-US" sz="1600" dirty="0">
                <a:solidFill>
                  <a:srgbClr val="FF0000"/>
                </a:solidFill>
              </a:rPr>
              <a:t>manufacturer is INP BSU, Belarus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  Our request:   Cooling of FEE has to be ready in Nov 2023,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                             The Complete system which also includes external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                              thermostabilizing panels –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3405002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2782075"/>
              </p:ext>
            </p:extLst>
          </p:nvPr>
        </p:nvGraphicFramePr>
        <p:xfrm>
          <a:off x="5688015" y="451172"/>
          <a:ext cx="6313961" cy="3350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62913" y="348798"/>
            <a:ext cx="510334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8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The assembly of MRPC detectors for the TOF MPD was finished in September 2022. Totally available 300 (107%) fully tested detectors.</a:t>
            </a:r>
          </a:p>
          <a:p>
            <a:pPr algn="just">
              <a:lnSpc>
                <a:spcPts val="18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 of 28 (93%) TOF modules are assembled. The production and testing of the last TOF module of 28 is scheduled for May 2023.</a:t>
            </a:r>
          </a:p>
          <a:p>
            <a:pPr algn="just">
              <a:lnSpc>
                <a:spcPts val="18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The equipment for installing the modules is ready for use and stored in the laboratory. Rails for TOF will be installed in to the power frame in May 2023.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18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The assembly of the TOF gas system began in the MPD hall in September 2022. It should be finished in the summer of the 2023.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18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Due to the fact that there was extra time, it was decided to produce spare TOF modules. Now we are looking for potential manufacturers.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664" y="943911"/>
            <a:ext cx="2179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17</a:t>
            </a:r>
            <a:r>
              <a:rPr lang="en-US" sz="1600" dirty="0"/>
              <a:t>/</a:t>
            </a:r>
            <a:r>
              <a:rPr lang="ru-RU" sz="1600" dirty="0"/>
              <a:t>04</a:t>
            </a:r>
            <a:r>
              <a:rPr lang="en-US" sz="1600" dirty="0"/>
              <a:t>/202</a:t>
            </a:r>
            <a:r>
              <a:rPr lang="ru-RU" sz="1600" dirty="0"/>
              <a:t>3</a:t>
            </a:r>
            <a:endParaRPr lang="en-US" sz="1600" dirty="0"/>
          </a:p>
          <a:p>
            <a:r>
              <a:rPr lang="ru-RU" sz="1600" dirty="0"/>
              <a:t>2</a:t>
            </a:r>
            <a:r>
              <a:rPr lang="en-US" sz="1600" dirty="0"/>
              <a:t>6 modules (</a:t>
            </a:r>
            <a:r>
              <a:rPr lang="ru-RU" sz="1600" dirty="0"/>
              <a:t>93</a:t>
            </a:r>
            <a:r>
              <a:rPr lang="en-US" sz="1600" dirty="0"/>
              <a:t>%)</a:t>
            </a:r>
            <a:endParaRPr lang="ru-R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9883255" y="755709"/>
            <a:ext cx="514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Fact</a:t>
            </a:r>
            <a:endParaRPr lang="ru-RU" sz="1400" b="1" dirty="0"/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10328480" y="971488"/>
            <a:ext cx="361280" cy="129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10623796" y="1202412"/>
            <a:ext cx="235551" cy="229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689760" y="1366681"/>
            <a:ext cx="554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Plan</a:t>
            </a:r>
            <a:endParaRPr lang="ru-RU" sz="1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332307" y="-32050"/>
            <a:ext cx="3629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TOF MPD assembling status</a:t>
            </a:r>
            <a:endParaRPr lang="ru-RU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8866140" y="6349503"/>
            <a:ext cx="3325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TOF installation bench in LHEP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3" t="22423" r="30527" b="14128"/>
          <a:stretch/>
        </p:blipFill>
        <p:spPr>
          <a:xfrm>
            <a:off x="8995089" y="3861961"/>
            <a:ext cx="2973861" cy="24075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" t="4280" r="3287" b="9985"/>
          <a:stretch/>
        </p:blipFill>
        <p:spPr>
          <a:xfrm>
            <a:off x="162913" y="3867304"/>
            <a:ext cx="4761472" cy="238923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476969" y="6372349"/>
            <a:ext cx="2475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Store of tested TOF modules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053" y="3861961"/>
            <a:ext cx="1799943" cy="23999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5" r="27568"/>
          <a:stretch/>
        </p:blipFill>
        <p:spPr>
          <a:xfrm>
            <a:off x="5107866" y="3867304"/>
            <a:ext cx="1947141" cy="239689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119056" y="6372348"/>
            <a:ext cx="374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Gas system assembling at the MPD hall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911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0BAC8A-75FD-55B5-FB71-20959AD95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8" y="1241571"/>
            <a:ext cx="4090612" cy="25347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100727-D6B4-CC4F-48BE-FE76D6C5F8C2}"/>
              </a:ext>
            </a:extLst>
          </p:cNvPr>
          <p:cNvSpPr txBox="1"/>
          <p:nvPr/>
        </p:nvSpPr>
        <p:spPr>
          <a:xfrm>
            <a:off x="4577633" y="1877437"/>
            <a:ext cx="749814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ECal consist of 50 baskets (2400 modules)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1600 modules were produced (66%)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JINR and China (Tsinghua – supervisor)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additional 400 modules in Russia is going on.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these modules we use Russian made wave shifters which have acceptable characteristics</a:t>
            </a:r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mass assembly of half-sector baskets has begun. </a:t>
            </a:r>
          </a:p>
          <a:p>
            <a:pPr lvl="0">
              <a:spcAft>
                <a:spcPts val="800"/>
              </a:spcAft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About 10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half-sectors per month  is a production rate.                                                                                                  </a:t>
            </a:r>
          </a:p>
          <a:p>
            <a:pPr lvl="0">
              <a:spcAft>
                <a:spcPts val="800"/>
              </a:spcAft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procedure for the mass installation of electronics in half-sectors is under development now.</a:t>
            </a:r>
          </a:p>
          <a:p>
            <a:pPr lvl="0">
              <a:spcAft>
                <a:spcPts val="800"/>
              </a:spcAft>
            </a:pPr>
            <a:r>
              <a:rPr lang="en-US" sz="1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About 83% of calorimeter should be ready for integration into the MPD frame 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the end</a:t>
            </a:r>
            <a:r>
              <a:rPr lang="en-US" sz="1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2024</a:t>
            </a:r>
            <a:endParaRPr lang="ru-RU" sz="1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/>
              <a:t>If the Chinese consortium manages to find funds for the production of the remaining 400 modules, it will be on a parity basis with JINR.</a:t>
            </a:r>
            <a:r>
              <a:rPr lang="ru-RU" dirty="0"/>
              <a:t> </a:t>
            </a:r>
            <a:endParaRPr lang="en-US" dirty="0"/>
          </a:p>
          <a:p>
            <a:r>
              <a:rPr lang="en-US" dirty="0"/>
              <a:t>We will have a complete set of </a:t>
            </a:r>
            <a:r>
              <a:rPr lang="en-US" dirty="0" err="1"/>
              <a:t>Ecal</a:t>
            </a:r>
            <a:r>
              <a:rPr lang="en-US" dirty="0"/>
              <a:t> sectors (100%).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9D2C7961-F52C-BDB8-182F-0B63ECC2E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9333" y="14941"/>
            <a:ext cx="5418267" cy="461665"/>
          </a:xfrm>
          <a:prstGeom prst="rect">
            <a:avLst/>
          </a:prstGeom>
          <a:solidFill>
            <a:srgbClr val="00B05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 Calorimeter (</a:t>
            </a:r>
            <a:r>
              <a:rPr lang="en-US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E942C0-1B98-0F15-0389-1FD513F5C639}"/>
              </a:ext>
            </a:extLst>
          </p:cNvPr>
          <p:cNvSpPr txBox="1"/>
          <p:nvPr/>
        </p:nvSpPr>
        <p:spPr>
          <a:xfrm>
            <a:off x="3746845" y="439629"/>
            <a:ext cx="5078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ECal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– Tsinghua University.,  Yi Wang</a:t>
            </a:r>
          </a:p>
          <a:p>
            <a:pPr lvl="0"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Shandong University</a:t>
            </a:r>
          </a:p>
          <a:p>
            <a:pPr lvl="0"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Fudan University</a:t>
            </a:r>
          </a:p>
          <a:p>
            <a:pPr lvl="0"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South China University</a:t>
            </a:r>
          </a:p>
          <a:p>
            <a:pPr lvl="0"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Huzhou University</a:t>
            </a:r>
          </a:p>
          <a:p>
            <a:pPr lvl="0"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JINR – production in IHEP (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Protvino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) and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Tenzor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(Dubna)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6582DB-E37D-DB03-BED9-7D1A4B01D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35" y="3949178"/>
            <a:ext cx="2052473" cy="2740765"/>
          </a:xfrm>
          <a:prstGeom prst="rect">
            <a:avLst/>
          </a:prstGeom>
        </p:spPr>
      </p:pic>
      <p:pic>
        <p:nvPicPr>
          <p:cNvPr id="12" name="Объект 3">
            <a:extLst>
              <a:ext uri="{FF2B5EF4-FFF2-40B4-BE49-F238E27FC236}">
                <a16:creationId xmlns:a16="http://schemas.microsoft.com/office/drawing/2014/main" id="{59622855-310F-4071-A457-6016D1B2E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9368" y="3941378"/>
            <a:ext cx="2052473" cy="273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8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3B456-1EC1-0E39-665D-1CDD1FC07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6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26139C-9F12-8100-68F5-778F9073F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64" b="32566"/>
          <a:stretch/>
        </p:blipFill>
        <p:spPr>
          <a:xfrm>
            <a:off x="439954" y="3998153"/>
            <a:ext cx="3860725" cy="2723322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C15939F-6E0C-42C6-F4BB-5E23511E5C0D}"/>
              </a:ext>
            </a:extLst>
          </p:cNvPr>
          <p:cNvGrpSpPr/>
          <p:nvPr/>
        </p:nvGrpSpPr>
        <p:grpSpPr>
          <a:xfrm>
            <a:off x="439955" y="1630017"/>
            <a:ext cx="2419080" cy="2135813"/>
            <a:chOff x="3203848" y="4332178"/>
            <a:chExt cx="2195736" cy="196179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A1A049A-CE48-1BAD-C5C6-904B91F3FB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3"/>
            <a:stretch/>
          </p:blipFill>
          <p:spPr>
            <a:xfrm>
              <a:off x="3203848" y="4332178"/>
              <a:ext cx="2195736" cy="1961796"/>
            </a:xfrm>
            <a:prstGeom prst="rect">
              <a:avLst/>
            </a:prstGeom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A737C6DA-6C03-B97D-1FB4-706AD9C844A4}"/>
                </a:ext>
              </a:extLst>
            </p:cNvPr>
            <p:cNvSpPr/>
            <p:nvPr/>
          </p:nvSpPr>
          <p:spPr>
            <a:xfrm>
              <a:off x="4097347" y="5237405"/>
              <a:ext cx="288000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5D8AEEE-3A33-6FA8-536E-26BC7C3C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154" y="149086"/>
            <a:ext cx="3563045" cy="478118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altLang="ru-RU" sz="2400" b="1" dirty="0" err="1">
                <a:solidFill>
                  <a:srgbClr val="0070C0"/>
                </a:solidFill>
              </a:rPr>
              <a:t>FHCal</a:t>
            </a:r>
            <a:r>
              <a:rPr lang="en-US" altLang="ru-RU" sz="2400" b="1" dirty="0">
                <a:solidFill>
                  <a:srgbClr val="0070C0"/>
                </a:solidFill>
              </a:rPr>
              <a:t> integration status</a:t>
            </a:r>
            <a:br>
              <a:rPr lang="en-US" altLang="ru-RU" sz="2400" b="1" dirty="0">
                <a:solidFill>
                  <a:srgbClr val="0070C0"/>
                </a:solidFill>
              </a:rPr>
            </a:br>
            <a:r>
              <a:rPr lang="en-US" altLang="ru-RU" sz="2400" b="1" dirty="0">
                <a:solidFill>
                  <a:srgbClr val="0070C0"/>
                </a:solidFill>
              </a:rPr>
              <a:t> </a:t>
            </a:r>
            <a:endParaRPr lang="ru-RU" altLang="ru-RU" sz="2400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4B2B68-61B1-4708-A11B-47A269D2FA75}"/>
              </a:ext>
            </a:extLst>
          </p:cNvPr>
          <p:cNvSpPr txBox="1"/>
          <p:nvPr/>
        </p:nvSpPr>
        <p:spPr>
          <a:xfrm>
            <a:off x="2859034" y="394827"/>
            <a:ext cx="6994357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marR="0" lvl="0" indent="-342900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90 modules are ready for shipment to JINR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</a:p>
          <a:p>
            <a:pPr marL="342900" marR="0" lvl="0" indent="-342900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100 Front-End-Electronics (FEE) boards are tested and ready for the installation in calorimeter.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98CF96-7A35-5AE8-8B70-609C04EC388C}"/>
              </a:ext>
            </a:extLst>
          </p:cNvPr>
          <p:cNvSpPr txBox="1"/>
          <p:nvPr/>
        </p:nvSpPr>
        <p:spPr>
          <a:xfrm>
            <a:off x="5112973" y="1400552"/>
            <a:ext cx="602488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Mechanical platform is designed. All elements are in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FHCal</a:t>
            </a:r>
            <a:r>
              <a:rPr lang="en-US" sz="1600" dirty="0"/>
              <a:t> assembly will begin in October of 2023.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9B28B9A-9598-D211-0593-50BAB84ED5EE}"/>
              </a:ext>
            </a:extLst>
          </p:cNvPr>
          <p:cNvGrpSpPr/>
          <p:nvPr/>
        </p:nvGrpSpPr>
        <p:grpSpPr>
          <a:xfrm>
            <a:off x="5285062" y="1923753"/>
            <a:ext cx="5942507" cy="4494171"/>
            <a:chOff x="5112973" y="2000368"/>
            <a:chExt cx="5942507" cy="449417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FBE8D07-3BD3-FA97-ED55-1A5EFAB58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973" y="2000368"/>
              <a:ext cx="5942507" cy="449417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75D9361-876F-D8EE-9D15-220BC616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761" t="7962" r="34062" b="20648"/>
            <a:stretch/>
          </p:blipFill>
          <p:spPr>
            <a:xfrm>
              <a:off x="9030845" y="2849591"/>
              <a:ext cx="1830607" cy="17025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8235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05" y="3043144"/>
            <a:ext cx="4687239" cy="199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866789B-55A2-904A-9C10-859B38FF5B98}"/>
              </a:ext>
            </a:extLst>
          </p:cNvPr>
          <p:cNvSpPr/>
          <p:nvPr/>
        </p:nvSpPr>
        <p:spPr>
          <a:xfrm>
            <a:off x="2767914" y="48166"/>
            <a:ext cx="5196645" cy="707886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Control of luminosity at the interaction points in the collider NICA</a:t>
            </a:r>
            <a:endParaRPr lang="ru-RU" sz="20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9151722-C05D-9445-AAF8-EC46EAAAFE62}"/>
              </a:ext>
            </a:extLst>
          </p:cNvPr>
          <p:cNvSpPr/>
          <p:nvPr/>
        </p:nvSpPr>
        <p:spPr>
          <a:xfrm>
            <a:off x="3920948" y="815322"/>
            <a:ext cx="324561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err="1">
                <a:solidFill>
                  <a:schemeClr val="tx1"/>
                </a:solidFill>
                <a:latin typeface="Comic Sans MS" pitchFamily="66" charset="0"/>
              </a:rPr>
              <a:t>A.Litvinenko</a:t>
            </a:r>
            <a:r>
              <a:rPr lang="en-US" sz="1600" b="1" i="1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Comic Sans MS" pitchFamily="66" charset="0"/>
              </a:rPr>
              <a:t>,JINR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  <a:latin typeface="Comic Sans MS" pitchFamily="66" charset="0"/>
              </a:rPr>
              <a:t>and working group</a:t>
            </a:r>
            <a:endParaRPr lang="ru-RU" sz="16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F9B35A7-71A1-854C-9AE0-C09913BF2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239" y="3406297"/>
            <a:ext cx="1887283" cy="187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97CBC9B6-0A16-364E-9771-84E1D7004DDE}"/>
              </a:ext>
            </a:extLst>
          </p:cNvPr>
          <p:cNvCxnSpPr>
            <a:cxnSpLocks/>
          </p:cNvCxnSpPr>
          <p:nvPr/>
        </p:nvCxnSpPr>
        <p:spPr>
          <a:xfrm flipH="1">
            <a:off x="5243217" y="4216811"/>
            <a:ext cx="56175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>
            <a:extLst>
              <a:ext uri="{FF2B5EF4-FFF2-40B4-BE49-F238E27FC236}">
                <a16:creationId xmlns:a16="http://schemas.microsoft.com/office/drawing/2014/main" id="{84F07575-A348-7749-9EEA-DD4ECC137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624" y="2731108"/>
            <a:ext cx="2884333" cy="297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5388D6B-0AB5-3642-8404-52F891189BE3}"/>
              </a:ext>
            </a:extLst>
          </p:cNvPr>
          <p:cNvGrpSpPr/>
          <p:nvPr/>
        </p:nvGrpSpPr>
        <p:grpSpPr>
          <a:xfrm>
            <a:off x="7846408" y="2771626"/>
            <a:ext cx="4345592" cy="348647"/>
            <a:chOff x="7896166" y="2410577"/>
            <a:chExt cx="4345592" cy="348647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AEEF866-EA5C-0249-AF38-176167372DE2}"/>
                </a:ext>
              </a:extLst>
            </p:cNvPr>
            <p:cNvSpPr/>
            <p:nvPr/>
          </p:nvSpPr>
          <p:spPr>
            <a:xfrm>
              <a:off x="11566573" y="2410577"/>
              <a:ext cx="675185" cy="338554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600" b="1" dirty="0" err="1">
                  <a:solidFill>
                    <a:prstClr val="black"/>
                  </a:solidFill>
                  <a:latin typeface="Comic Sans MS" pitchFamily="66" charset="0"/>
                </a:rPr>
                <a:t>SiPM</a:t>
              </a:r>
              <a:endParaRPr lang="ru-RU" sz="1600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723BBC60-D794-C44C-97B3-74E5ADF44795}"/>
                </a:ext>
              </a:extLst>
            </p:cNvPr>
            <p:cNvSpPr/>
            <p:nvPr/>
          </p:nvSpPr>
          <p:spPr>
            <a:xfrm>
              <a:off x="7896166" y="2420670"/>
              <a:ext cx="675185" cy="338554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600" b="1" dirty="0" err="1">
                  <a:solidFill>
                    <a:prstClr val="black"/>
                  </a:solidFill>
                  <a:latin typeface="Comic Sans MS" pitchFamily="66" charset="0"/>
                </a:rPr>
                <a:t>SiPM</a:t>
              </a:r>
              <a:endParaRPr lang="ru-RU" sz="1600" dirty="0"/>
            </a:p>
          </p:txBody>
        </p: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DBCE6D3C-3E9E-0542-81A7-5F8DE4C3A137}"/>
                </a:ext>
              </a:extLst>
            </p:cNvPr>
            <p:cNvCxnSpPr>
              <a:cxnSpLocks/>
            </p:cNvCxnSpPr>
            <p:nvPr/>
          </p:nvCxnSpPr>
          <p:spPr>
            <a:xfrm>
              <a:off x="8621253" y="2632983"/>
              <a:ext cx="399185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0D33B3BA-EDE7-374C-AC1A-630DF00B0B8C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11141205" y="2579854"/>
              <a:ext cx="425368" cy="53129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586A6803-4BA1-FE4B-BE67-3D49CA82BBAC}"/>
              </a:ext>
            </a:extLst>
          </p:cNvPr>
          <p:cNvCxnSpPr>
            <a:cxnSpLocks/>
          </p:cNvCxnSpPr>
          <p:nvPr/>
        </p:nvCxnSpPr>
        <p:spPr>
          <a:xfrm flipH="1">
            <a:off x="7716472" y="4216812"/>
            <a:ext cx="1303966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27DA597-DCFE-6141-B47C-4C53ECB453B2}"/>
              </a:ext>
            </a:extLst>
          </p:cNvPr>
          <p:cNvSpPr/>
          <p:nvPr/>
        </p:nvSpPr>
        <p:spPr>
          <a:xfrm>
            <a:off x="6770615" y="5337627"/>
            <a:ext cx="1841404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buClr>
                <a:srgbClr val="FF0000"/>
              </a:buClr>
            </a:pP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Detector circuit</a:t>
            </a:r>
          </a:p>
          <a:p>
            <a:pPr lvl="0" algn="ctr">
              <a:buClr>
                <a:srgbClr val="FF0000"/>
              </a:buClr>
            </a:pP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one shoulder front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3448C9D2-BFDF-7044-A11F-4610C6584FCF}"/>
                  </a:ext>
                </a:extLst>
              </p:cNvPr>
              <p:cNvSpPr/>
              <p:nvPr/>
            </p:nvSpPr>
            <p:spPr>
              <a:xfrm>
                <a:off x="8963070" y="5547569"/>
                <a:ext cx="2941095" cy="13290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latin typeface="Comic Sans MS" pitchFamily="66" charset="0"/>
                  </a:rPr>
                  <a:t>The detector consists of  </a:t>
                </a:r>
                <a14:m>
                  <m:oMath xmlns:m="http://schemas.openxmlformats.org/officeDocument/2006/math">
                    <m:r>
                      <a:rPr lang="en-US" sz="1600" b="1">
                        <a:latin typeface="Cambria Math"/>
                      </a:rPr>
                      <m:t>𝟏𝟎𝟎𝐱𝟏𝟎𝐱𝟏𝟎</m:t>
                    </m:r>
                    <m:r>
                      <a:rPr lang="en-US" sz="1600" b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>
                            <a:latin typeface="Cambria Math"/>
                          </a:rPr>
                          <m:t>𝐦𝐦</m:t>
                        </m:r>
                      </m:e>
                      <m:sup>
                        <m:r>
                          <a:rPr lang="en-US" sz="1600" b="1">
                            <a:latin typeface="Cambria Math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600" b="1" dirty="0">
                    <a:latin typeface="Comic Sans MS" pitchFamily="66" charset="0"/>
                  </a:rPr>
                  <a:t> plastic</a:t>
                </a:r>
              </a:p>
              <a:p>
                <a:r>
                  <a:rPr lang="en-US" sz="1600" b="1" dirty="0">
                    <a:latin typeface="Comic Sans MS" pitchFamily="66" charset="0"/>
                  </a:rPr>
                  <a:t>scintillator strips viewed from both sides with silicon photomultipliers  (</a:t>
                </a:r>
                <a:r>
                  <a:rPr lang="en-US" sz="1600" b="1" dirty="0" err="1">
                    <a:latin typeface="Comic Sans MS" pitchFamily="66" charset="0"/>
                  </a:rPr>
                  <a:t>SiPM</a:t>
                </a:r>
                <a:r>
                  <a:rPr lang="en-US" sz="1600" b="1" dirty="0">
                    <a:latin typeface="Comic Sans MS" pitchFamily="66" charset="0"/>
                  </a:rPr>
                  <a:t>)</a:t>
                </a:r>
                <a:endParaRPr lang="ru-RU" sz="1600" b="1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3448C9D2-BFDF-7044-A11F-4610C6584F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3070" y="5547569"/>
                <a:ext cx="2941095" cy="1329018"/>
              </a:xfrm>
              <a:prstGeom prst="rect">
                <a:avLst/>
              </a:prstGeom>
              <a:blipFill>
                <a:blip r:embed="rId5"/>
                <a:stretch>
                  <a:fillRect l="-858" t="-943" b="-47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65AB778-0A45-8E4D-8541-A869DA39C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421" y="0"/>
            <a:ext cx="2730394" cy="27662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Таблица 21">
                <a:extLst>
                  <a:ext uri="{FF2B5EF4-FFF2-40B4-BE49-F238E27FC236}">
                    <a16:creationId xmlns:a16="http://schemas.microsoft.com/office/drawing/2014/main" id="{E6F4429E-2637-7A6F-6375-95772BA2FB3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5174432"/>
              <a:ext cx="6424309" cy="161166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57759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710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5222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2685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090527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20450">
                    <a:tc>
                      <a:txBody>
                        <a:bodyPr/>
                        <a:lstStyle/>
                        <a:p>
                          <a:pPr marR="12954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 smtClean="0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libri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0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a:rPr lang="en-US" sz="1800" b="1" i="0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𝐛</m:t>
                                  </m:r>
                                </m:sub>
                              </m:sSub>
                              <m:r>
                                <a:rPr lang="en-US" sz="1800" b="1" i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libri"/>
                                  <a:cs typeface="Times New Roman"/>
                                </a:rPr>
                                <m:t>(</m:t>
                              </m:r>
                              <m:f>
                                <m:fPr>
                                  <m:type m:val="lin"/>
                                  <m:ctrlPr>
                                    <a:rPr lang="ru-RU" sz="1800" b="1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libri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1" i="0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1800" b="1" i="0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𝐛𝐮𝐧𝐜𝐡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800" b="1" i="0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libri"/>
                              <a:ea typeface="Times New Roman"/>
                              <a:cs typeface="Times New Roman"/>
                            </a:rPr>
                            <a:t>)</a:t>
                          </a:r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800" b="1" i="0" kern="120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𝓛</m:t>
                                </m:r>
                                <m:r>
                                  <a:rPr lang="ru-RU" sz="1800" b="1" i="0" kern="120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 (</m:t>
                                </m:r>
                                <m:sSup>
                                  <m:sSupPr>
                                    <m:ctrlPr>
                                      <a:rPr lang="ru-RU" sz="1800" b="1" i="1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𝐜𝐦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−</m:t>
                                    </m:r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𝟐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ru-RU" sz="1800" b="1" i="1" kern="120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800" b="1" i="0" kern="120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𝐬</m:t>
                                    </m:r>
                                  </m:e>
                                  <m:sup>
                                    <m:r>
                                      <a:rPr lang="ru-RU" sz="1800" b="1" i="0" kern="120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−</m:t>
                                    </m:r>
                                    <m:r>
                                      <a:rPr lang="ru-RU" sz="1800" b="1" i="0" kern="120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</m:t>
                                    </m:r>
                                  </m:sup>
                                </m:sSup>
                                <m:r>
                                  <a:rPr lang="ru-RU" sz="1800" b="1" i="0" kern="120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800" b="1" i="1" smtClean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𝐀𝐮𝐀𝐮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ru-RU" sz="1800" b="1" i="1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ru-RU" sz="1800" b="1" i="1">
                                            <a:solidFill>
                                              <a:srgbClr val="FF0000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libri"/>
                                            <a:cs typeface="Times New Roman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800" b="1" i="0">
                                            <a:solidFill>
                                              <a:srgbClr val="FF0000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  <a:ea typeface="Calibri"/>
                                            <a:cs typeface="Times New Roman"/>
                                          </a:rPr>
                                          <m:t>𝟏</m:t>
                                        </m:r>
                                      </m:num>
                                      <m:den>
                                        <m:r>
                                          <a:rPr lang="en-US" sz="1800" b="1" i="0">
                                            <a:solidFill>
                                              <a:srgbClr val="FF0000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  <a:ea typeface="Calibri"/>
                                            <a:cs typeface="Times New Roman"/>
                                          </a:rPr>
                                          <m:t>𝐬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800" b="1" i="1" smtClean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ru-RU" sz="1800" b="1" i="0" kern="120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𝓛</m:t>
                                    </m:r>
                                    <m:r>
                                      <a:rPr lang="ru-RU" sz="1800" b="1" i="0" kern="120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𝐃</m:t>
                                    </m:r>
                                    <m:r>
                                      <a:rPr lang="ru-RU" sz="1800" b="1" i="0" kern="120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 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ru-RU" sz="1800" b="1" i="1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ru-RU" sz="1800" b="1" i="1">
                                            <a:solidFill>
                                              <a:srgbClr val="FF0000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libri"/>
                                            <a:cs typeface="Times New Roman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800" b="1" i="0">
                                            <a:solidFill>
                                              <a:srgbClr val="FF0000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  <a:ea typeface="Calibri"/>
                                            <a:cs typeface="Times New Roman"/>
                                          </a:rPr>
                                          <m:t>𝟏</m:t>
                                        </m:r>
                                      </m:num>
                                      <m:den>
                                        <m:r>
                                          <a:rPr lang="en-US" sz="1800" b="1" i="0">
                                            <a:solidFill>
                                              <a:srgbClr val="FF0000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  <a:ea typeface="Calibri"/>
                                            <a:cs typeface="Times New Roman"/>
                                          </a:rPr>
                                          <m:t>𝐬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ru-RU" sz="1800" b="1" i="1" smtClean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𝐁</m:t>
                                    </m:r>
                                  </m:num>
                                  <m:den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5159"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𝟐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ru-RU" sz="1800" b="1" i="1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1800" b="1" i="1" smtClean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𝟐𝟕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𝟔𝟎𝟎𝟎</m:t>
                                </m:r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𝟒𝟗𝟎𝟎</m:t>
                                </m:r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&lt;</m:t>
                                </m:r>
                                <m:sSup>
                                  <m:sSupPr>
                                    <m:ctrlPr>
                                      <a:rPr lang="ru-RU" sz="1800" b="1" i="1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−</m:t>
                                    </m:r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5159"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𝟐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ru-RU" sz="1800" b="1" i="1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1800" b="1" i="1" smtClean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𝟐𝟓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𝟔𝟎</m:t>
                                </m:r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𝟒𝟗</m:t>
                                </m:r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&lt;</m:t>
                                </m:r>
                                <m:sSup>
                                  <m:sSupPr>
                                    <m:ctrlPr>
                                      <a:rPr lang="ru-RU" sz="1800" b="1" i="1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−</m:t>
                                    </m:r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0450"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𝟐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ru-RU" sz="1800" b="1" i="1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𝟕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1800" b="1" i="1" smtClean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𝟐𝟑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𝟎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.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𝟔</m:t>
                                </m:r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𝟎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.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𝟒𝟗</m:t>
                                </m:r>
                              </m:oMath>
                            </m:oMathPara>
                          </a14:m>
                          <a:endParaRPr lang="ru-RU" sz="1800" b="1" i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&lt;</m:t>
                                </m:r>
                                <m:sSup>
                                  <m:sSupPr>
                                    <m:ctrlPr>
                                      <a:rPr lang="ru-RU" sz="1800" b="1" i="1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−</m:t>
                                    </m:r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0450"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𝟐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ru-RU" sz="1800" b="1" i="1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1800" b="1" i="1" smtClean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𝟐𝟏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𝟎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.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𝟎𝟎𝟔</m:t>
                                </m:r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𝟎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.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𝟎𝟎𝟒𝟗</m:t>
                                </m:r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&lt;</m:t>
                                </m:r>
                                <m:sSup>
                                  <m:sSupPr>
                                    <m:ctrlPr>
                                      <a:rPr lang="ru-RU" sz="1800" b="1" i="1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−</m:t>
                                    </m:r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Таблица 21">
                <a:extLst>
                  <a:ext uri="{FF2B5EF4-FFF2-40B4-BE49-F238E27FC236}">
                    <a16:creationId xmlns:a16="http://schemas.microsoft.com/office/drawing/2014/main" id="{E6F4429E-2637-7A6F-6375-95772BA2FB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1307253"/>
                  </p:ext>
                </p:extLst>
              </p:nvPr>
            </p:nvGraphicFramePr>
            <p:xfrm>
              <a:off x="0" y="5174432"/>
              <a:ext cx="6424309" cy="161166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57759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710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5222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2685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090527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2045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806" t="-148000" r="-309677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23762" t="-148000" r="-280198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13208" t="-148000" r="-166981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73034" t="-148000" r="-98876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89535" t="-148000" r="-2326" b="-4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515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806" t="-238462" r="-309677" b="-3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23762" t="-238462" r="-280198" b="-3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13208" t="-238462" r="-166981" b="-3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73034" t="-238462" r="-98876" b="-3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89535" t="-238462" r="-2326" b="-30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515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806" t="-338462" r="-309677" b="-2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23762" t="-338462" r="-280198" b="-2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13208" t="-338462" r="-166981" b="-2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73034" t="-338462" r="-98876" b="-2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89535" t="-338462" r="-2326" b="-20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045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806" t="-438462" r="-309677" b="-1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23762" t="-438462" r="-280198" b="-1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13208" t="-438462" r="-166981" b="-1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73034" t="-438462" r="-98876" b="-1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89535" t="-438462" r="-2326" b="-10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045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806" t="-560000" r="-309677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23762" t="-560000" r="-280198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13208" t="-560000" r="-166981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73034" t="-560000" r="-98876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89535" t="-560000" r="-2326" b="-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2D81EE8-470D-89D3-72C1-EA258F37FBE1}"/>
              </a:ext>
            </a:extLst>
          </p:cNvPr>
          <p:cNvSpPr/>
          <p:nvPr/>
        </p:nvSpPr>
        <p:spPr>
          <a:xfrm>
            <a:off x="170057" y="1486945"/>
            <a:ext cx="6600558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Comic Sans MS" pitchFamily="66" charset="0"/>
              </a:rPr>
              <a:t>Tasks which have to be solved by the detector</a:t>
            </a:r>
            <a:endParaRPr lang="ru-RU" sz="1400" b="1" dirty="0">
              <a:solidFill>
                <a:prstClr val="black"/>
              </a:solidFill>
              <a:latin typeface="Comic Sans MS" pitchFamily="66" charset="0"/>
            </a:endParaRPr>
          </a:p>
          <a:p>
            <a:endParaRPr lang="ru-RU" sz="1400" dirty="0">
              <a:solidFill>
                <a:prstClr val="black"/>
              </a:solidFill>
              <a:latin typeface="Comic Sans MS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400" b="1" dirty="0">
                <a:solidFill>
                  <a:prstClr val="black"/>
                </a:solidFill>
                <a:latin typeface="Comic Sans MS" pitchFamily="66" charset="0"/>
              </a:rPr>
              <a:t>Assistance in controlling the transverse sizes of the bunches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b="1" dirty="0">
                <a:solidFill>
                  <a:prstClr val="black"/>
                </a:solidFill>
                <a:latin typeface="Comic Sans MS" pitchFamily="66" charset="0"/>
              </a:rPr>
              <a:t>Assistance in setting up transvers convergence of bunches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b="1" dirty="0">
                <a:solidFill>
                  <a:prstClr val="black"/>
                </a:solidFill>
                <a:latin typeface="Comic Sans MS" pitchFamily="66" charset="0"/>
              </a:rPr>
              <a:t>Assistance in setting up longitudinal convergence of bunches</a:t>
            </a:r>
            <a:endParaRPr lang="ru-RU" sz="1400" b="1" dirty="0">
              <a:solidFill>
                <a:prstClr val="black"/>
              </a:solidFill>
              <a:latin typeface="Comic Sans MS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400" b="1" dirty="0">
                <a:solidFill>
                  <a:prstClr val="black"/>
                </a:solidFill>
                <a:latin typeface="Comic Sans MS" pitchFamily="66" charset="0"/>
              </a:rPr>
              <a:t>Control of the distribution of vertices in the longitudinal direction</a:t>
            </a:r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.</a:t>
            </a:r>
            <a:endParaRPr lang="ru-RU" sz="20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162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2031E8-1F0F-7E45-A68B-1FA3E74920B7}"/>
              </a:ext>
            </a:extLst>
          </p:cNvPr>
          <p:cNvSpPr txBox="1"/>
          <p:nvPr/>
        </p:nvSpPr>
        <p:spPr>
          <a:xfrm>
            <a:off x="4660549" y="-52808"/>
            <a:ext cx="4446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cryogenic complex of MPD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CAE6E8-5C11-CC48-8EBD-3B410879D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483647" y="2147483647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F0AAAC-DD06-CBFC-3967-E55B16A744D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018" y="426669"/>
            <a:ext cx="5095822" cy="29817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B47AE8-1414-287F-3F30-885F4A2AB998}"/>
              </a:ext>
            </a:extLst>
          </p:cNvPr>
          <p:cNvSpPr txBox="1"/>
          <p:nvPr/>
        </p:nvSpPr>
        <p:spPr>
          <a:xfrm rot="548789">
            <a:off x="8116273" y="1278031"/>
            <a:ext cx="223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length ~ 400 m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25CE66-A5B2-3386-E568-21BFDDC5ADB2}"/>
              </a:ext>
            </a:extLst>
          </p:cNvPr>
          <p:cNvSpPr txBox="1"/>
          <p:nvPr/>
        </p:nvSpPr>
        <p:spPr>
          <a:xfrm>
            <a:off x="5524983" y="3305339"/>
            <a:ext cx="6724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Direct and return gas He lines, GN</a:t>
            </a:r>
            <a:r>
              <a:rPr lang="en-US" baseline="-25000" dirty="0"/>
              <a:t>2</a:t>
            </a:r>
            <a:r>
              <a:rPr lang="en-US" dirty="0"/>
              <a:t> line and pressured air line are under completion. 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8FC74F-7F88-6DAA-74E4-5FA52839740C}"/>
              </a:ext>
            </a:extLst>
          </p:cNvPr>
          <p:cNvSpPr txBox="1"/>
          <p:nvPr/>
        </p:nvSpPr>
        <p:spPr>
          <a:xfrm>
            <a:off x="0" y="5570813"/>
            <a:ext cx="5058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Layout of Solenoid cooling in temporary scheme</a:t>
            </a:r>
            <a:endParaRPr lang="ru-RU" dirty="0"/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4460D305-C516-F968-DADA-4930AC195EC1}"/>
              </a:ext>
            </a:extLst>
          </p:cNvPr>
          <p:cNvCxnSpPr/>
          <p:nvPr/>
        </p:nvCxnSpPr>
        <p:spPr>
          <a:xfrm>
            <a:off x="9435531" y="1565300"/>
            <a:ext cx="288000" cy="432000"/>
          </a:xfrm>
          <a:prstGeom prst="straightConnector1">
            <a:avLst/>
          </a:prstGeom>
          <a:ln w="41275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5" name="Picture 1" descr="page1image43664592">
            <a:extLst>
              <a:ext uri="{FF2B5EF4-FFF2-40B4-BE49-F238E27FC236}">
                <a16:creationId xmlns:a16="http://schemas.microsoft.com/office/drawing/2014/main" id="{6696B274-761F-F24E-2959-7425C937E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r="27193"/>
          <a:stretch/>
        </p:blipFill>
        <p:spPr bwMode="auto">
          <a:xfrm>
            <a:off x="-40832" y="752922"/>
            <a:ext cx="5479986" cy="468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2C4029-8A56-0B79-9028-C7BEE3A5BA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327" y="4054767"/>
            <a:ext cx="2961907" cy="225956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60B2DD1-C9DD-DC5B-F0C0-768B211BA0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60" y="4007042"/>
            <a:ext cx="1758922" cy="235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912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240993</TotalTime>
  <Words>1824</Words>
  <Application>Microsoft Macintosh PowerPoint</Application>
  <PresentationFormat>Широкоэкранный</PresentationFormat>
  <Paragraphs>307</Paragraphs>
  <Slides>15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Comic Sans MS</vt:lpstr>
      <vt:lpstr>Times New Roman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FHCal integration status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Slava Golovatyuk</cp:lastModifiedBy>
  <cp:revision>1030</cp:revision>
  <cp:lastPrinted>2022-11-02T07:28:14Z</cp:lastPrinted>
  <dcterms:created xsi:type="dcterms:W3CDTF">2017-12-26T08:57:48Z</dcterms:created>
  <dcterms:modified xsi:type="dcterms:W3CDTF">2023-04-17T13:00:05Z</dcterms:modified>
</cp:coreProperties>
</file>