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86" r:id="rId2"/>
    <p:sldId id="285" r:id="rId3"/>
    <p:sldId id="288" r:id="rId4"/>
    <p:sldId id="289" r:id="rId5"/>
    <p:sldId id="293" r:id="rId6"/>
    <p:sldId id="265" r:id="rId7"/>
    <p:sldId id="267" r:id="rId8"/>
    <p:sldId id="287" r:id="rId9"/>
    <p:sldId id="278" r:id="rId10"/>
    <p:sldId id="292" r:id="rId11"/>
    <p:sldId id="291" r:id="rId12"/>
    <p:sldId id="290" r:id="rId13"/>
    <p:sldId id="296" r:id="rId14"/>
    <p:sldId id="294" r:id="rId15"/>
    <p:sldId id="276" r:id="rId16"/>
    <p:sldId id="279" r:id="rId17"/>
    <p:sldId id="283" r:id="rId18"/>
    <p:sldId id="284" r:id="rId19"/>
    <p:sldId id="280" r:id="rId20"/>
    <p:sldId id="281" r:id="rId21"/>
    <p:sldId id="295" r:id="rId22"/>
    <p:sldId id="282" r:id="rId23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Stepan\Desktop\&#1086;&#1082;&#1090;&#1103;&#1073;&#1088;&#1100;_2022_&#1082;&#1086;&#1083;-&#1074;&#1086;+&#1076;&#1080;&#1072;&#1075;&#1088;&#1072;&#1084;&#1084;&#1072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TPC </a:t>
            </a:r>
            <a:r>
              <a:rPr lang="en-US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FE </a:t>
            </a: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ards </a:t>
            </a: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roduction </a:t>
            </a: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status </a:t>
            </a:r>
            <a:endParaRPr lang="ru-RU" sz="1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c:rich>
      </c:tx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plotArea>
      <c:layout>
        <c:manualLayout>
          <c:layoutTarget val="inner"/>
          <c:xMode val="edge"/>
          <c:yMode val="edge"/>
          <c:x val="0.21828488414536215"/>
          <c:y val="0.17343575918499335"/>
          <c:w val="0.72957380721249332"/>
          <c:h val="0.7538949154765287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520F-4D14-88EF-CEF955D41208}"/>
              </c:ext>
            </c:extLst>
          </c:dPt>
          <c:dPt>
            <c:idx val="1"/>
            <c:bubble3D val="0"/>
            <c:explosion val="9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520F-4D14-88EF-CEF955D41208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520F-4D14-88EF-CEF955D41208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520F-4D14-88EF-CEF955D41208}"/>
              </c:ext>
            </c:extLst>
          </c:dPt>
          <c:dPt>
            <c:idx val="6"/>
            <c:bubble3D val="0"/>
            <c:explosion val="11"/>
            <c:spPr>
              <a:solidFill>
                <a:srgbClr val="CED848"/>
              </a:solidFill>
            </c:spPr>
            <c:extLst>
              <c:ext xmlns:c16="http://schemas.microsoft.com/office/drawing/2014/chart" uri="{C3380CC4-5D6E-409C-BE32-E72D297353CC}">
                <c16:uniqueId val="{00000009-520F-4D14-88EF-CEF955D41208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B-520F-4D14-88EF-CEF955D41208}"/>
              </c:ext>
            </c:extLst>
          </c:dPt>
          <c:dLbls>
            <c:dLbl>
              <c:idx val="0"/>
              <c:layout>
                <c:manualLayout>
                  <c:x val="-0.13004531008940348"/>
                  <c:y val="0.1760301506335985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>
                        <a:latin typeface="Times New Roman" pitchFamily="18" charset="0"/>
                        <a:cs typeface="Times New Roman" pitchFamily="18" charset="0"/>
                      </a:rPr>
                      <a:t>FECs manufactured 467 pc.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92229149328623"/>
                      <c:h val="0.186831523716069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20F-4D14-88EF-CEF955D41208}"/>
                </c:ext>
              </c:extLst>
            </c:dLbl>
            <c:dLbl>
              <c:idx val="1"/>
              <c:layout>
                <c:manualLayout>
                  <c:x val="-0.17565276216339873"/>
                  <c:y val="-0.1078540391757361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 dirty="0">
                        <a:latin typeface="Times New Roman" pitchFamily="18" charset="0"/>
                        <a:cs typeface="Times New Roman" pitchFamily="18" charset="0"/>
                      </a:rPr>
                      <a:t>FECs in</a:t>
                    </a:r>
                    <a:r>
                      <a:rPr lang="en-US" sz="1400" b="0" baseline="0" dirty="0">
                        <a:latin typeface="Times New Roman" pitchFamily="18" charset="0"/>
                        <a:cs typeface="Times New Roman" pitchFamily="18" charset="0"/>
                      </a:rPr>
                      <a:t> production</a:t>
                    </a:r>
                    <a:endParaRPr lang="en-US" sz="1400" b="0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>
                      <a:defRPr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 dirty="0">
                        <a:latin typeface="Times New Roman" pitchFamily="18" charset="0"/>
                        <a:cs typeface="Times New Roman" pitchFamily="18" charset="0"/>
                      </a:rPr>
                      <a:t> 260 pc.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17361891830069"/>
                      <c:h val="0.227442358887451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20F-4D14-88EF-CEF955D41208}"/>
                </c:ext>
              </c:extLst>
            </c:dLbl>
            <c:dLbl>
              <c:idx val="2"/>
              <c:layout>
                <c:manualLayout>
                  <c:x val="0.30471631309223107"/>
                  <c:y val="-7.1602174888661533E-3"/>
                </c:manualLayout>
              </c:layout>
              <c:tx>
                <c:rich>
                  <a:bodyPr/>
                  <a:lstStyle/>
                  <a:p>
                    <a:pPr>
                      <a:defRPr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FECs to be ordered</a:t>
                    </a:r>
                  </a:p>
                  <a:p>
                    <a:pPr>
                      <a:defRPr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761 pc.</a:t>
                    </a:r>
                  </a:p>
                </c:rich>
              </c:tx>
              <c:spPr>
                <a:solidFill>
                  <a:srgbClr val="00B0F0"/>
                </a:solidFill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10268015749024"/>
                      <c:h val="0.227442358887451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20F-4D14-88EF-CEF955D412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Лист1!$K$16:$K$18</c:f>
              <c:strCache>
                <c:ptCount val="3"/>
                <c:pt idx="0">
                  <c:v>FECs manufactured</c:v>
                </c:pt>
                <c:pt idx="1">
                  <c:v>FECs to be manufactured in 2022</c:v>
                </c:pt>
                <c:pt idx="2">
                  <c:v>FECs to be ordered</c:v>
                </c:pt>
              </c:strCache>
            </c:strRef>
          </c:cat>
          <c:val>
            <c:numRef>
              <c:f>Лист1!$L$16:$L$18</c:f>
              <c:numCache>
                <c:formatCode>General</c:formatCode>
                <c:ptCount val="3"/>
                <c:pt idx="0">
                  <c:v>467</c:v>
                </c:pt>
                <c:pt idx="1">
                  <c:v>260</c:v>
                </c:pt>
                <c:pt idx="2">
                  <c:v>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20F-4D14-88EF-CEF955D4120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0.136</cdr:x>
      <cdr:y>0.8711</cdr:y>
    </cdr:from>
    <cdr:to>
      <cdr:x>0.904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34998" y="3433074"/>
          <a:ext cx="3585883" cy="508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0.136</cdr:x>
      <cdr:y>0.8711</cdr:y>
    </cdr:from>
    <cdr:to>
      <cdr:x>0.904</cdr:x>
      <cdr:y>1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634998" y="3433074"/>
          <a:ext cx="3585883" cy="508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0.136</cdr:x>
      <cdr:y>0.8711</cdr:y>
    </cdr:from>
    <cdr:to>
      <cdr:x>0.904</cdr:x>
      <cdr:y>1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634998" y="3433074"/>
          <a:ext cx="3585883" cy="508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16.04.2023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21503F7-2368-48C5-BBAE-F900C3F61E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6312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16.04.2023</a:t>
            </a:r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FDA45D0-092F-4943-BEFB-29A3A7FC2D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135693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F85AA4-03E0-431D-AC72-F7A3C1FBA50B}" type="slidenum">
              <a:rPr lang="ru-RU" altLang="ru-RU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>
              <a:latin typeface="Calibri" pitchFamily="34" charset="0"/>
            </a:endParaRPr>
          </a:p>
        </p:txBody>
      </p:sp>
      <p:sp>
        <p:nvSpPr>
          <p:cNvPr id="23557" name="Дата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Calibri" pitchFamily="34" charset="0"/>
              </a:rPr>
              <a:t>16.04.2023</a:t>
            </a:r>
          </a:p>
        </p:txBody>
      </p:sp>
      <p:sp>
        <p:nvSpPr>
          <p:cNvPr id="23558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0AB260-F7C6-4442-A715-CAB5AEC975A2}" type="slidenum">
              <a:rPr lang="ru-RU" altLang="ru-RU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>
              <a:latin typeface="Calibri" pitchFamily="34" charset="0"/>
            </a:endParaRPr>
          </a:p>
        </p:txBody>
      </p:sp>
      <p:sp>
        <p:nvSpPr>
          <p:cNvPr id="24581" name="Дата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Calibri" pitchFamily="34" charset="0"/>
              </a:rPr>
              <a:t>16.04.2023</a:t>
            </a:r>
          </a:p>
        </p:txBody>
      </p:sp>
      <p:sp>
        <p:nvSpPr>
          <p:cNvPr id="24582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DE062-5803-477E-A909-18013E005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324EB-CF2F-4AAC-BA20-680100EAA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69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ru-RU" sz="8000"/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en-US" altLang="ru-RU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2E383-48F7-466F-A8EE-F7C56247B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2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C61FB-E681-49D5-A151-5B414D3A1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3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ru-RU" sz="8000"/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en-US" altLang="ru-RU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5871C-049B-4E35-B0F0-BAF1662F3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9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E9812-8A0B-4A08-B08B-FE2FAD521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05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DFCE1-3C2F-4F2D-8837-8F0134473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96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321A7-7D75-4536-A6C5-64FC41266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9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2A75-3179-4A8A-89D0-7D5ADD136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9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0BC76-075E-4C36-ABC3-209CA6649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89662-1F11-46F6-8A26-12947528E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28036-5B92-4912-908D-75DAA1242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9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34551-5596-4D74-A1BB-ABA30D3DB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6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EDCB0-744C-444E-A75F-586185806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0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72917-E756-4000-8CE6-7D48A7F2E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0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F1D4-0811-4B79-9678-B84BEDDD2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2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4/18/2023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 dirty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S.Movchan TPC assembling, XI collab. meeting, April 18-20 2023, Dubna,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9EA6051F-37BC-4D35-AB6A-1642B640E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7" r:id="rId12"/>
    <p:sldLayoutId id="2147483682" r:id="rId13"/>
    <p:sldLayoutId id="2147483688" r:id="rId14"/>
    <p:sldLayoutId id="2147483683" r:id="rId15"/>
    <p:sldLayoutId id="2147483684" r:id="rId16"/>
    <p:sldLayoutId id="2147483685" r:id="rId17"/>
  </p:sldLayoutIdLst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11.png"/><Relationship Id="rId4" Type="http://schemas.openxmlformats.org/officeDocument/2006/relationships/image" Target="../media/image92.jpeg"/><Relationship Id="rId9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emf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9788" y="952500"/>
            <a:ext cx="5559425" cy="5476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TPC Status (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1581150"/>
            <a:ext cx="6643687" cy="4210050"/>
          </a:xfrm>
        </p:spPr>
        <p:txBody>
          <a:bodyPr rtlCol="0">
            <a:normAutofit lnSpcReduction="10000"/>
          </a:bodyPr>
          <a:lstStyle/>
          <a:p>
            <a:pPr lvl="1" algn="l" fontAlgn="auto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TPC: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 assembly, ROC chambers,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gating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grid system</a:t>
            </a:r>
          </a:p>
          <a:p>
            <a:pPr lvl="1" algn="l" fontAlgn="auto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Sub-systems:</a:t>
            </a:r>
            <a:endParaRPr lang="en-US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Electronics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LV+HV system (CAEN)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cooling systems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calibration</a:t>
            </a:r>
          </a:p>
          <a:p>
            <a:pPr lvl="1" algn="l" fontAlgn="auto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TPC to MPD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Electronics platform 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Cabling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piping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to MPD</a:t>
            </a:r>
          </a:p>
          <a:p>
            <a:pPr lvl="1" algn="l" fontAlgn="auto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schedule</a:t>
            </a:r>
          </a:p>
          <a:p>
            <a:pPr fontAlgn="auto">
              <a:defRPr/>
            </a:pPr>
            <a:endParaRPr lang="ru-RU" dirty="0"/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5943600" y="5508625"/>
            <a:ext cx="22844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Presented by </a:t>
            </a:r>
            <a:r>
              <a:rPr lang="en-US" altLang="ru-RU" sz="1600" dirty="0" err="1">
                <a:latin typeface="Times New Roman" pitchFamily="18" charset="0"/>
                <a:cs typeface="Times New Roman" pitchFamily="18" charset="0"/>
              </a:rPr>
              <a:t>S.Movchan</a:t>
            </a: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8" y="1112838"/>
            <a:ext cx="3922712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213" y="4006850"/>
            <a:ext cx="2967037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10868025" y="2520950"/>
            <a:ext cx="352425" cy="1377950"/>
          </a:xfrm>
          <a:prstGeom prst="straightConnector1">
            <a:avLst/>
          </a:prstGeom>
          <a:ln w="349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76200"/>
            <a:ext cx="14954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313" y="79375"/>
            <a:ext cx="148113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00800"/>
            <a:ext cx="50307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1200" dirty="0"/>
          </a:p>
        </p:txBody>
      </p:sp>
      <p:pic>
        <p:nvPicPr>
          <p:cNvPr id="11" name="Рисунок 18" descr="Радиатор+Нижний+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4" y="735875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9" descr="Типы+верхних+и+два+второй+этаж+нижние+пример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65" y="904731"/>
            <a:ext cx="12954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0487" y="266799"/>
            <a:ext cx="194322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 cooling plates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5308" y="178647"/>
            <a:ext cx="138030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of top cooling plates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11916" y="2834795"/>
            <a:ext cx="226963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tube Din       - 3.16 mm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Plates thickness - (4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мм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61" y="1224192"/>
            <a:ext cx="3250777" cy="193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07" y="1191228"/>
            <a:ext cx="43434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356402" y="1731673"/>
            <a:ext cx="99151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sensors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29910" y="1614442"/>
            <a:ext cx="99151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sensors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46725" y="581488"/>
            <a:ext cx="2264682" cy="3087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sensor based on Pt100 </a:t>
            </a:r>
          </a:p>
        </p:txBody>
      </p:sp>
      <p:pic>
        <p:nvPicPr>
          <p:cNvPr id="21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90" y="3999744"/>
            <a:ext cx="3357144" cy="251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629" y="3966780"/>
            <a:ext cx="3373178" cy="252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_x0000_t7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t="6638"/>
          <a:stretch>
            <a:fillRect/>
          </a:stretch>
        </p:blipFill>
        <p:spPr bwMode="auto">
          <a:xfrm>
            <a:off x="240487" y="4076688"/>
            <a:ext cx="3352924" cy="204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271356" y="4277614"/>
            <a:ext cx="1745927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 water: </a:t>
            </a:r>
            <a:endParaRPr lang="en-US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T=19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water: T=22 C</a:t>
            </a: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Air: T=23 C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0260" y="3692826"/>
            <a:ext cx="2419957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simulation (Autodesk inventor Nastran)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57413" y="5825160"/>
            <a:ext cx="241604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and simulation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are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compatible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75" y="76455"/>
            <a:ext cx="15938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56" y="332923"/>
            <a:ext cx="1075780" cy="70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465" y="340421"/>
            <a:ext cx="1018112" cy="67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7782532" y="679555"/>
            <a:ext cx="407879" cy="131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593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prototype: results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00800"/>
            <a:ext cx="50307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200" dirty="0"/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0" y="838709"/>
            <a:ext cx="5229407" cy="294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8" y="3910398"/>
            <a:ext cx="1403903" cy="249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71" y="4620501"/>
            <a:ext cx="25463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64030" y="5575895"/>
            <a:ext cx="11430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8903" y="4147338"/>
            <a:ext cx="145573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 power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57413" y="408287"/>
            <a:ext cx="11430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up</a:t>
            </a:r>
          </a:p>
        </p:txBody>
      </p:sp>
      <p:pic>
        <p:nvPicPr>
          <p:cNvPr id="17" name="Рисунок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b="594"/>
          <a:stretch>
            <a:fillRect/>
          </a:stretch>
        </p:blipFill>
        <p:spPr bwMode="auto">
          <a:xfrm>
            <a:off x="8719293" y="394521"/>
            <a:ext cx="3140156" cy="25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20071" r="2902" b="18930"/>
          <a:stretch>
            <a:fillRect/>
          </a:stretch>
        </p:blipFill>
        <p:spPr bwMode="auto">
          <a:xfrm>
            <a:off x="8197710" y="3105139"/>
            <a:ext cx="3857097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733625"/>
              </p:ext>
            </p:extLst>
          </p:nvPr>
        </p:nvGraphicFramePr>
        <p:xfrm>
          <a:off x="5316063" y="5155599"/>
          <a:ext cx="6826886" cy="1341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823">
                  <a:extLst>
                    <a:ext uri="{9D8B030D-6E8A-4147-A177-3AD203B41FA5}">
                      <a16:colId xmlns:a16="http://schemas.microsoft.com/office/drawing/2014/main" val="3391791625"/>
                    </a:ext>
                  </a:extLst>
                </a:gridCol>
                <a:gridCol w="674653">
                  <a:extLst>
                    <a:ext uri="{9D8B030D-6E8A-4147-A177-3AD203B41FA5}">
                      <a16:colId xmlns:a16="http://schemas.microsoft.com/office/drawing/2014/main" val="2218307273"/>
                    </a:ext>
                  </a:extLst>
                </a:gridCol>
                <a:gridCol w="919979">
                  <a:extLst>
                    <a:ext uri="{9D8B030D-6E8A-4147-A177-3AD203B41FA5}">
                      <a16:colId xmlns:a16="http://schemas.microsoft.com/office/drawing/2014/main" val="5586661"/>
                    </a:ext>
                  </a:extLst>
                </a:gridCol>
                <a:gridCol w="797316">
                  <a:extLst>
                    <a:ext uri="{9D8B030D-6E8A-4147-A177-3AD203B41FA5}">
                      <a16:colId xmlns:a16="http://schemas.microsoft.com/office/drawing/2014/main" val="724492097"/>
                    </a:ext>
                  </a:extLst>
                </a:gridCol>
                <a:gridCol w="613320">
                  <a:extLst>
                    <a:ext uri="{9D8B030D-6E8A-4147-A177-3AD203B41FA5}">
                      <a16:colId xmlns:a16="http://schemas.microsoft.com/office/drawing/2014/main" val="3801003169"/>
                    </a:ext>
                  </a:extLst>
                </a:gridCol>
                <a:gridCol w="613320">
                  <a:extLst>
                    <a:ext uri="{9D8B030D-6E8A-4147-A177-3AD203B41FA5}">
                      <a16:colId xmlns:a16="http://schemas.microsoft.com/office/drawing/2014/main" val="3129335548"/>
                    </a:ext>
                  </a:extLst>
                </a:gridCol>
                <a:gridCol w="668517">
                  <a:extLst>
                    <a:ext uri="{9D8B030D-6E8A-4147-A177-3AD203B41FA5}">
                      <a16:colId xmlns:a16="http://schemas.microsoft.com/office/drawing/2014/main" val="2701736451"/>
                    </a:ext>
                  </a:extLst>
                </a:gridCol>
                <a:gridCol w="551989">
                  <a:extLst>
                    <a:ext uri="{9D8B030D-6E8A-4147-A177-3AD203B41FA5}">
                      <a16:colId xmlns:a16="http://schemas.microsoft.com/office/drawing/2014/main" val="1304611408"/>
                    </a:ext>
                  </a:extLst>
                </a:gridCol>
                <a:gridCol w="1264969">
                  <a:extLst>
                    <a:ext uri="{9D8B030D-6E8A-4147-A177-3AD203B41FA5}">
                      <a16:colId xmlns:a16="http://schemas.microsoft.com/office/drawing/2014/main" val="3460001984"/>
                    </a:ext>
                  </a:extLst>
                </a:gridCol>
              </a:tblGrid>
              <a:tr h="6558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FECs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(C)</a:t>
                      </a: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T(C)</a:t>
                      </a: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SAMPAs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</a:t>
                      </a: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FPGAs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</a:t>
                      </a: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(C)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Pads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</a:t>
                      </a: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(C)</a:t>
                      </a: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ROC</a:t>
                      </a:r>
                    </a:p>
                    <a:p>
                      <a:pPr algn="ctr"/>
                      <a:r>
                        <a:rPr lang="en-US" sz="14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</a:t>
                      </a:r>
                      <a:endParaRPr lang="en-US" sz="14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(C)</a:t>
                      </a: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 (C)</a:t>
                      </a: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(C)</a:t>
                      </a: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Comments</a:t>
                      </a:r>
                      <a:endParaRPr lang="ru-RU" sz="1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73031"/>
                  </a:ext>
                </a:extLst>
              </a:tr>
              <a:tr h="26599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3÷5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extLst>
                  <a:ext uri="{0D108BD9-81ED-4DB2-BD59-A6C34878D82A}">
                    <a16:rowId xmlns:a16="http://schemas.microsoft.com/office/drawing/2014/main" val="1626449699"/>
                  </a:ext>
                </a:extLst>
              </a:tr>
              <a:tr h="26599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3÷5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0.2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optimum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5" marB="45755"/>
                </a:tc>
                <a:extLst>
                  <a:ext uri="{0D108BD9-81ED-4DB2-BD59-A6C34878D82A}">
                    <a16:rowId xmlns:a16="http://schemas.microsoft.com/office/drawing/2014/main" val="2436093744"/>
                  </a:ext>
                </a:extLst>
              </a:tr>
            </a:tbl>
          </a:graphicData>
        </a:graphic>
      </p:graphicFrame>
      <p:pic>
        <p:nvPicPr>
          <p:cNvPr id="20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72" y="716064"/>
            <a:ext cx="2567042" cy="321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868958" y="517271"/>
            <a:ext cx="25146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+ pad sensors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89371" y="3028014"/>
            <a:ext cx="162782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card sensors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57028" y="4765694"/>
            <a:ext cx="25146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Air: T=23 degree (C)</a:t>
            </a:r>
          </a:p>
        </p:txBody>
      </p:sp>
    </p:spTree>
    <p:extLst>
      <p:ext uri="{BB962C8B-B14F-4D97-AF65-F5344CB8AC3E}">
        <p14:creationId xmlns:p14="http://schemas.microsoft.com/office/powerpoint/2010/main" val="2139639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685109" y="41275"/>
            <a:ext cx="8473304" cy="3794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Serial Cooling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  <a:r>
              <a:rPr lang="ru-RU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 BSU, Minsk): STATUS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877" y="3858975"/>
            <a:ext cx="4386262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" y="1044812"/>
            <a:ext cx="361473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620713"/>
            <a:ext cx="286226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2644775"/>
            <a:ext cx="286226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56262" y="472282"/>
            <a:ext cx="249113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Hydrodynamic pressure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ROC chambers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06512" y="3333987"/>
            <a:ext cx="113823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0.5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2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935412"/>
            <a:ext cx="3588544" cy="217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0328" y="6200775"/>
            <a:ext cx="233838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velocity: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(1.5-2.5) m/s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1901825" y="1223963"/>
            <a:ext cx="2549525" cy="388937"/>
          </a:xfrm>
          <a:prstGeom prst="straightConnector1">
            <a:avLst/>
          </a:prstGeom>
          <a:ln w="444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901825" y="2813050"/>
            <a:ext cx="2827338" cy="631825"/>
          </a:xfrm>
          <a:prstGeom prst="straightConnector1">
            <a:avLst/>
          </a:prstGeom>
          <a:ln w="444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121150" y="5545138"/>
            <a:ext cx="3016250" cy="522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 parameters optimization by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in progress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65505" y="6583111"/>
            <a:ext cx="4663658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9629" y="6508750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8269" y="1313332"/>
            <a:ext cx="5010381" cy="220978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237840" y="561182"/>
            <a:ext cx="463126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cooling system position –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2-nd  floor of 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platform 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design and optimization in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Serial Cooling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system: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00800"/>
            <a:ext cx="50307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99817" y="6429473"/>
            <a:ext cx="441927" cy="336452"/>
          </a:xfrm>
        </p:spPr>
        <p:txBody>
          <a:bodyPr/>
          <a:lstStyle/>
          <a:p>
            <a:pPr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12a</a:t>
            </a:r>
            <a:endParaRPr lang="en-US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40" y="611689"/>
            <a:ext cx="9963997" cy="5598109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6283235" y="459830"/>
            <a:ext cx="1397726" cy="940615"/>
          </a:xfrm>
          <a:prstGeom prst="straightConnector1">
            <a:avLst/>
          </a:prstGeom>
          <a:ln w="444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9476553" y="6429473"/>
            <a:ext cx="130183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062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Serial Cooling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system: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00800"/>
            <a:ext cx="50307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24" y="420688"/>
            <a:ext cx="8401347" cy="5930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940" y="2022152"/>
            <a:ext cx="3045661" cy="43288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831883" y="6429473"/>
            <a:ext cx="130183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734" y="175557"/>
            <a:ext cx="3406072" cy="168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50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3008313" y="41275"/>
            <a:ext cx="6196012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calibration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436563"/>
            <a:ext cx="4205287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3494088"/>
            <a:ext cx="418147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3" descr="D:\AleksBag\Семинары&amp;Конференции\ППК по ФЧ 28-29 янв 2013_38-я сессия\TPC-I2_obre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74688"/>
            <a:ext cx="33099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5363" y="284163"/>
            <a:ext cx="1624012" cy="3063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 for ½ TPC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3779838"/>
            <a:ext cx="3309938" cy="954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“planes”      		    	-  4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Micro-mirrors bundles per plane     -  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Beams from micro-mirrors bundle  -  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“tracks”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 =112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х2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</a:t>
            </a:r>
          </a:p>
        </p:txBody>
      </p:sp>
      <p:pic>
        <p:nvPicPr>
          <p:cNvPr id="14344" name="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4867275"/>
            <a:ext cx="1557337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6700" y="5338763"/>
            <a:ext cx="1255713" cy="522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micro-mirror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bundles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6" name="Рисунок 13" descr="Снимок_2019_09_09_16_07_41_18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674688"/>
            <a:ext cx="2043113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02050" y="706438"/>
            <a:ext cx="5429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2700" y="1706563"/>
            <a:ext cx="5556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29100" y="1792288"/>
            <a:ext cx="5556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0" name="Рисунок 25" descr="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351088"/>
            <a:ext cx="350520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733925"/>
            <a:ext cx="189865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Рисунок 9" descr="P1010009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782638"/>
            <a:ext cx="155257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53" name="Прямая со стрелкой 3"/>
          <p:cNvCxnSpPr>
            <a:cxnSpLocks noChangeShapeType="1"/>
          </p:cNvCxnSpPr>
          <p:nvPr/>
        </p:nvCxnSpPr>
        <p:spPr bwMode="auto">
          <a:xfrm flipV="1">
            <a:off x="5626100" y="1062038"/>
            <a:ext cx="852488" cy="74295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5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5200650"/>
            <a:ext cx="1473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915025" y="4797425"/>
            <a:ext cx="1747838" cy="306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beam monitor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29038" y="4316413"/>
            <a:ext cx="1677987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beam splitter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357" name="Прямая со стрелкой 3"/>
          <p:cNvCxnSpPr>
            <a:cxnSpLocks noChangeShapeType="1"/>
          </p:cNvCxnSpPr>
          <p:nvPr/>
        </p:nvCxnSpPr>
        <p:spPr bwMode="auto">
          <a:xfrm>
            <a:off x="4568825" y="3619500"/>
            <a:ext cx="33338" cy="154940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01016" y="6492875"/>
            <a:ext cx="4904121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2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ICA-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PD-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latform (NMP)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36563"/>
            <a:ext cx="4268788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219200"/>
            <a:ext cx="5761037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6835775" y="506413"/>
            <a:ext cx="2833688" cy="132238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726238" y="4064000"/>
            <a:ext cx="2287587" cy="11430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76475" y="666750"/>
            <a:ext cx="1285875" cy="306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view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53088" y="5484813"/>
            <a:ext cx="1235075" cy="522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+ ECAL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cooling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51938" y="5815013"/>
            <a:ext cx="2384425" cy="5857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and integration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in progress …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370" name="Прямая со стрелкой 3"/>
          <p:cNvCxnSpPr>
            <a:cxnSpLocks noChangeShapeType="1"/>
            <a:stCxn id="15" idx="3"/>
          </p:cNvCxnSpPr>
          <p:nvPr/>
        </p:nvCxnSpPr>
        <p:spPr bwMode="auto">
          <a:xfrm flipV="1">
            <a:off x="6888163" y="4659313"/>
            <a:ext cx="615950" cy="108743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1" name="Прямая со стрелкой 3"/>
          <p:cNvCxnSpPr>
            <a:cxnSpLocks noChangeShapeType="1"/>
            <a:stCxn id="15" idx="3"/>
          </p:cNvCxnSpPr>
          <p:nvPr/>
        </p:nvCxnSpPr>
        <p:spPr bwMode="auto">
          <a:xfrm flipV="1">
            <a:off x="6888163" y="4659313"/>
            <a:ext cx="1443037" cy="108743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9750425" y="590550"/>
            <a:ext cx="140493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equipment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75418" y="6348538"/>
            <a:ext cx="5487987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 TPC assembling, XI collab. meeting, April 18-20 2023, Dubna, Russia</a:t>
            </a:r>
            <a:endParaRPr lang="en-US" dirty="0"/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electronic platform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788988"/>
            <a:ext cx="1080135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3681413" y="374650"/>
            <a:ext cx="4640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TPC</a:t>
            </a:r>
            <a:r>
              <a:rPr lang="en-US" altLang="ru-RU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equipment in racks on the </a:t>
            </a:r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en-US" altLang="ru-RU" b="1" baseline="30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floor</a:t>
            </a:r>
            <a:endParaRPr lang="ru-RU" alt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8729" y="6484938"/>
            <a:ext cx="7543800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>
          <a:xfrm>
            <a:off x="11665786" y="6517271"/>
            <a:ext cx="389021" cy="304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32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67350-5183-469A-A2DF-8A8E42C241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068388"/>
            <a:ext cx="5821362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684338" y="560388"/>
            <a:ext cx="3033712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side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and gas pipes scheme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157413" y="41275"/>
            <a:ext cx="8001000" cy="379413"/>
          </a:xfrm>
          <a:prstGeom prst="rect">
            <a:avLst/>
          </a:prstGeom>
          <a:effectLst/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cabling and piping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068388"/>
            <a:ext cx="5635625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385175" y="601663"/>
            <a:ext cx="2303463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list of cables and pipes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92875"/>
            <a:ext cx="54879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951163" y="77788"/>
            <a:ext cx="5097462" cy="3778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cabling and piping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454150"/>
            <a:ext cx="6697663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08613" y="573088"/>
            <a:ext cx="1431925" cy="739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 for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cables and pipes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 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437" name="Прямая со стрелкой 3"/>
          <p:cNvCxnSpPr>
            <a:cxnSpLocks noChangeShapeType="1"/>
          </p:cNvCxnSpPr>
          <p:nvPr/>
        </p:nvCxnSpPr>
        <p:spPr bwMode="auto">
          <a:xfrm flipH="1">
            <a:off x="4978400" y="1169988"/>
            <a:ext cx="711200" cy="3140075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8" name="Прямая со стрелкой 3"/>
          <p:cNvCxnSpPr>
            <a:cxnSpLocks noChangeShapeType="1"/>
          </p:cNvCxnSpPr>
          <p:nvPr/>
        </p:nvCxnSpPr>
        <p:spPr bwMode="auto">
          <a:xfrm>
            <a:off x="5689600" y="1169988"/>
            <a:ext cx="871538" cy="3140075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439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398" r="11465" b="398"/>
          <a:stretch>
            <a:fillRect/>
          </a:stretch>
        </p:blipFill>
        <p:spPr bwMode="auto">
          <a:xfrm>
            <a:off x="7121525" y="882650"/>
            <a:ext cx="50180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364538" y="442913"/>
            <a:ext cx="2678112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for cabling and piping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55838" y="6091238"/>
            <a:ext cx="2609850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  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04150" y="5721350"/>
            <a:ext cx="3667125" cy="58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TPC+TOF+ECAL cabling –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Piping – not started yet</a:t>
            </a:r>
            <a:endParaRPr lang="ru-RU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36900" y="1962150"/>
            <a:ext cx="544513" cy="306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01988" y="3741738"/>
            <a:ext cx="996950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pipe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33613" y="800100"/>
            <a:ext cx="1435100" cy="339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…</a:t>
            </a:r>
            <a:endParaRPr lang="ru-RU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2672" y="6492875"/>
            <a:ext cx="5476875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2763" y="288925"/>
            <a:ext cx="5410200" cy="3952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TPC main parameters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Рисунок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47763"/>
            <a:ext cx="5067300" cy="40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4"/>
          <p:cNvGraphicFramePr/>
          <p:nvPr/>
        </p:nvGraphicFramePr>
        <p:xfrm>
          <a:off x="5980113" y="312738"/>
          <a:ext cx="6015037" cy="6485400"/>
        </p:xfrm>
        <a:graphic>
          <a:graphicData uri="http://schemas.openxmlformats.org/drawingml/2006/table">
            <a:tbl>
              <a:tblPr/>
              <a:tblGrid>
                <a:gridCol w="1941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3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3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Item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 smtClean="0">
                          <a:solidFill>
                            <a:srgbClr val="0000CC"/>
                          </a:solidFill>
                          <a:latin typeface="Times New Roman"/>
                        </a:rPr>
                        <a:t>Dimension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Length of the TPC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340cm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Outer radius of vessel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140cm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Inner radius of vessel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27 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Outer radius of the drift </a:t>
                      </a:r>
                      <a:r>
                        <a:rPr lang="en-US" sz="1200" b="1" strike="noStrike" spc="-1" dirty="0" smtClean="0">
                          <a:solidFill>
                            <a:srgbClr val="0000CC"/>
                          </a:solidFill>
                          <a:latin typeface="Times New Roman"/>
                        </a:rPr>
                        <a:t>volume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133cm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Inner radius of the drift volume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34cm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Length of the drift volume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170cm (of each half)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HV electrode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Membrane at the center of the TPC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Electric field strength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~140V/cm;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Magnetic field strength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0.5 Tesla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Drift gas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90% Ar+10% Methane, Atmospheric pres. + 2 mbar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Gas amplification factor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~ 10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4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Drift velocity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5.45 cm/µs;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Drift time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30µs;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Temperature stability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0.5°C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Number of readout chambers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24 (12 per each end-plate)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Segmentation in φ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30°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Pad size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5x12mm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2</a:t>
                      </a: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 and 5x18mm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2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Number of pads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95232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Pad raw numbers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53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Pad numbers after zero suppression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10%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Maximal event rate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7 kHz ( </a:t>
                      </a:r>
                      <a:r>
                        <a:rPr lang="en-US" sz="1200" b="1" strike="noStrike" spc="-1" dirty="0" err="1">
                          <a:solidFill>
                            <a:srgbClr val="0000CC"/>
                          </a:solidFill>
                          <a:latin typeface="Times New Roman"/>
                        </a:rPr>
                        <a:t>Lum</a:t>
                      </a: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. 10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27</a:t>
                      </a: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 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Electronics shaping time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~180 ns (FWHM)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Signal-to-noise ratio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30:1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Signal dynamical range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10 bits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Sampling rate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10 MHz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Sampling depth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310 time buckets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44797" y="6388768"/>
            <a:ext cx="5606716" cy="365125"/>
          </a:xfrm>
        </p:spPr>
        <p:txBody>
          <a:bodyPr/>
          <a:lstStyle/>
          <a:p>
            <a:pPr>
              <a:defRPr/>
            </a:pP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2821" y="6460958"/>
            <a:ext cx="449179" cy="304800"/>
          </a:xfrm>
        </p:spPr>
        <p:txBody>
          <a:bodyPr/>
          <a:lstStyle/>
          <a:p>
            <a:pPr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447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Tooling for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TPC to MPD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1057275"/>
            <a:ext cx="23383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9" descr="IMG_20200911_1222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1016000"/>
            <a:ext cx="241458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C:\Users\Администратор\Desktop\презентация\Т-019.002.00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871538"/>
            <a:ext cx="34671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10839450" y="1014413"/>
            <a:ext cx="1273175" cy="58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800" b="1" dirty="0" smtClean="0">
                <a:solidFill>
                  <a:srgbClr val="0000CC"/>
                </a:solidFill>
                <a:latin typeface="Arial" panose="020B0604020202020204" pitchFamily="34" charset="0"/>
                <a:cs typeface="+mn-cs"/>
              </a:rPr>
              <a:t>  </a:t>
            </a: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tons, 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max=0.41 mm</a:t>
            </a:r>
            <a:endParaRPr lang="ru-RU" altLang="ru-RU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609975"/>
            <a:ext cx="36766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008313"/>
            <a:ext cx="2873375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3162300"/>
            <a:ext cx="2570163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5165725"/>
            <a:ext cx="170338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Рисунок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968375"/>
            <a:ext cx="21494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949325" y="563563"/>
            <a:ext cx="81280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Bld</a:t>
            </a: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217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038475" y="2495550"/>
            <a:ext cx="1724025" cy="279400"/>
          </a:xfrm>
          <a:prstGeom prst="righ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6048375" y="563563"/>
            <a:ext cx="156845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Bld</a:t>
            </a: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217 (MPD)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9471" name="Прямая со стрелкой 3"/>
          <p:cNvCxnSpPr>
            <a:cxnSpLocks noChangeShapeType="1"/>
          </p:cNvCxnSpPr>
          <p:nvPr/>
        </p:nvCxnSpPr>
        <p:spPr bwMode="auto">
          <a:xfrm flipH="1">
            <a:off x="2773363" y="2774950"/>
            <a:ext cx="6292850" cy="2043113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7085013" y="4810125"/>
            <a:ext cx="2438400" cy="3063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4 units for adjustment X, Y, Z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9473" name="Прямая со стрелкой 3"/>
          <p:cNvCxnSpPr>
            <a:cxnSpLocks noChangeShapeType="1"/>
          </p:cNvCxnSpPr>
          <p:nvPr/>
        </p:nvCxnSpPr>
        <p:spPr bwMode="auto">
          <a:xfrm flipH="1" flipV="1">
            <a:off x="5721350" y="6022975"/>
            <a:ext cx="1798638" cy="220663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Прямая со стрелкой 3"/>
          <p:cNvCxnSpPr>
            <a:cxnSpLocks noChangeShapeType="1"/>
          </p:cNvCxnSpPr>
          <p:nvPr/>
        </p:nvCxnSpPr>
        <p:spPr bwMode="auto">
          <a:xfrm flipH="1" flipV="1">
            <a:off x="5945188" y="5349875"/>
            <a:ext cx="1574800" cy="92075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5" name="Прямая со стрелкой 3"/>
          <p:cNvCxnSpPr>
            <a:cxnSpLocks noChangeShapeType="1"/>
          </p:cNvCxnSpPr>
          <p:nvPr/>
        </p:nvCxnSpPr>
        <p:spPr bwMode="auto">
          <a:xfrm flipH="1" flipV="1">
            <a:off x="4405313" y="6142038"/>
            <a:ext cx="3114675" cy="12858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10140951" y="3640819"/>
            <a:ext cx="1568450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Design under optimization,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Prototype 1:5 – </a:t>
            </a:r>
            <a:r>
              <a:rPr lang="en-US" altLang="ru-RU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J</a:t>
            </a:r>
            <a:r>
              <a:rPr lang="en-US" alt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une 2023</a:t>
            </a:r>
            <a:endParaRPr lang="ru-RU" altLang="ru-RU" sz="1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97988" y="5370513"/>
            <a:ext cx="2672526" cy="9541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Tooling manufacture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2023-Feb 202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to JINR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 202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73025" y="6516106"/>
            <a:ext cx="7543800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2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  <a:r>
              <a:rPr lang="ru-RU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draft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00800"/>
            <a:ext cx="50307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5" y="721131"/>
            <a:ext cx="11658838" cy="36549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62611" y="4676500"/>
            <a:ext cx="139159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04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schedule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4175" y="433844"/>
            <a:ext cx="8786812" cy="55707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assembling: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cage assembly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July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HV tests							- August 10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TPC vessel ready (glue by epoxy)			- August 30 2023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Laser beams position measurements			- Sept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TPC vessel tightness measurements			- Oct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24 ROC chambers installation				- Nov-Dec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TPC tests: laser tracks and cosmic test		- Jan-Sept 2024</a:t>
            </a:r>
            <a:endParaRPr lang="ru-RU" sz="1400" b="1" dirty="0" smtClean="0">
              <a:solidFill>
                <a:srgbClr val="0F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solidFill>
                <a:srgbClr val="0F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to MPD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racks (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8pc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cabling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	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- autumn 2023-2024</a:t>
            </a:r>
            <a:endParaRPr lang="en-US" sz="1400" b="1" dirty="0">
              <a:solidFill>
                <a:srgbClr val="0F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TPC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rails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2pc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delivery)  	    	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 30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     		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critical path !!!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Rails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ECAL support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 2023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Tooling for installation TPC to MPD</a:t>
            </a:r>
            <a:r>
              <a:rPr lang="ru-RU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optimization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1:5 	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Tooling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				  	- July 2023 – Feb 2024 (8 month)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elivery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JINR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 2024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TPC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 cooling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systems: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cooling		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commissioning	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30 2024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TPC 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to MPD 	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 1-Nov 30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		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 10 - Feb 2025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0975" y="6169819"/>
            <a:ext cx="1793875" cy="461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00800"/>
            <a:ext cx="50307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28925" y="0"/>
            <a:ext cx="61595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34938"/>
            <a:ext cx="2471738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438400"/>
            <a:ext cx="247173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\\DUB-SV-FS1\Projects\JINR\TPC-TOOLING\DESIGN\WORKDATA\Dmitriy.Osipov\Прочее\Для презентации\Концепция процесса сборки\Установка оболочки С4 на каркас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1000125"/>
            <a:ext cx="16795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" descr="\\DUB-SV-FS1\Projects\JINR\TPC-TOOLING\DESIGN\WORKDATA\Dmitriy.Osipov\Прочее\Для презентации\Концепция процесса сборки\Снятые спиц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708275"/>
            <a:ext cx="16875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4562475"/>
            <a:ext cx="2471738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6" name="Прямая со стрелкой 17"/>
          <p:cNvCxnSpPr>
            <a:cxnSpLocks noChangeShapeType="1"/>
          </p:cNvCxnSpPr>
          <p:nvPr/>
        </p:nvCxnSpPr>
        <p:spPr bwMode="auto">
          <a:xfrm flipH="1">
            <a:off x="1031875" y="1395413"/>
            <a:ext cx="3049588" cy="351948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7" name="Прямая со стрелкой 17"/>
          <p:cNvCxnSpPr>
            <a:cxnSpLocks noChangeShapeType="1"/>
          </p:cNvCxnSpPr>
          <p:nvPr/>
        </p:nvCxnSpPr>
        <p:spPr bwMode="auto">
          <a:xfrm flipH="1">
            <a:off x="1946275" y="3154363"/>
            <a:ext cx="1647825" cy="1992312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2690813" y="4606925"/>
            <a:ext cx="3849687" cy="1168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C1-C2 and C3-C4 cylinder – assembled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service wheels (2pc)    - assembled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membrane 		     – tested</a:t>
            </a:r>
            <a:endParaRPr lang="en-US" sz="1400" b="1" dirty="0">
              <a:solidFill>
                <a:srgbClr val="0F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field cage assembly    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vessel ready 	  	    –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950869" y="6367660"/>
            <a:ext cx="4505336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b="1" dirty="0" smtClean="0">
                <a:solidFill>
                  <a:srgbClr val="0000CC"/>
                </a:solidFill>
              </a:rPr>
              <a:t>TPC vessel assembly – </a:t>
            </a:r>
            <a:r>
              <a:rPr lang="en-US" altLang="ru-RU" sz="1600" b="1" dirty="0" smtClean="0"/>
              <a:t>in progress </a:t>
            </a:r>
            <a:r>
              <a:rPr lang="en-US" altLang="ru-RU" sz="1600" b="1" dirty="0" smtClean="0">
                <a:solidFill>
                  <a:srgbClr val="0000CC"/>
                </a:solidFill>
              </a:rPr>
              <a:t>(see next slide)</a:t>
            </a:r>
            <a:endParaRPr lang="ru-RU" altLang="ru-RU" sz="1600" b="1" dirty="0" smtClean="0">
              <a:solidFill>
                <a:srgbClr val="0000CC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031875" y="3749675"/>
            <a:ext cx="642938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8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ISO-6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613150" y="1887538"/>
            <a:ext cx="306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622300"/>
            <a:ext cx="3884612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949950" y="2916238"/>
            <a:ext cx="2001838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 wheel with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panels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(12pc)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4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325438"/>
            <a:ext cx="2208212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9051925" y="3276600"/>
            <a:ext cx="298608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service wheels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assembled</a:t>
            </a:r>
          </a:p>
        </p:txBody>
      </p:sp>
      <p:pic>
        <p:nvPicPr>
          <p:cNvPr id="7186" name="Picture 2" descr="\\DUB-SV-FS1\Projects\JINR\TPC-TOOLING\DESIGN\WORKDATA\Dmitriy.Osipov\Прочее\Для презентации\Концепция процесса сборки\Снятые спиц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3648075"/>
            <a:ext cx="16700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3692525"/>
            <a:ext cx="356076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8399464" y="5492750"/>
            <a:ext cx="3638550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Rods D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=40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 (24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pc) reassembled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ready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Rods D=60 mm (24 pc)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in 	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		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progress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 - June 2023 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189" name="Прямая со стрелкой 3"/>
          <p:cNvCxnSpPr>
            <a:cxnSpLocks noChangeShapeType="1"/>
          </p:cNvCxnSpPr>
          <p:nvPr/>
        </p:nvCxnSpPr>
        <p:spPr bwMode="auto">
          <a:xfrm>
            <a:off x="7888288" y="3798888"/>
            <a:ext cx="1195387" cy="481012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912813" y="1838325"/>
            <a:ext cx="81280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8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Bld</a:t>
            </a: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217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0638" y="6492875"/>
            <a:ext cx="7543800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93525" y="6472823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517525"/>
            <a:ext cx="770572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949325"/>
            <a:ext cx="3281362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6698" y="4349608"/>
            <a:ext cx="7815601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 smtClean="0">
                <a:solidFill>
                  <a:srgbClr val="0000CC"/>
                </a:solidFill>
              </a:rPr>
              <a:t>TPC body assembled with test rods</a:t>
            </a:r>
            <a:r>
              <a:rPr lang="ru-RU" altLang="ru-RU" sz="1800" b="1" dirty="0" smtClean="0">
                <a:solidFill>
                  <a:srgbClr val="0000CC"/>
                </a:solidFill>
              </a:rPr>
              <a:t> 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for check TPC geometry by laser tracker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 smtClean="0">
                <a:solidFill>
                  <a:srgbClr val="0000CC"/>
                </a:solidFill>
              </a:rPr>
              <a:t>AT-402</a:t>
            </a:r>
            <a:r>
              <a:rPr lang="ru-RU" altLang="ru-RU" sz="1800" b="1" dirty="0" smtClean="0">
                <a:solidFill>
                  <a:srgbClr val="0000CC"/>
                </a:solidFill>
              </a:rPr>
              <a:t> </a:t>
            </a:r>
            <a:r>
              <a:rPr lang="ru-RU" altLang="ru-RU" sz="1800" i="1" dirty="0" smtClean="0">
                <a:solidFill>
                  <a:srgbClr val="0000CC"/>
                </a:solidFill>
              </a:rPr>
              <a:t>(</a:t>
            </a:r>
            <a:r>
              <a:rPr lang="en-US" altLang="ru-RU" sz="1800" i="1" dirty="0" smtClean="0">
                <a:solidFill>
                  <a:srgbClr val="0000CC"/>
                </a:solidFill>
              </a:rPr>
              <a:t>reflector type -TBR (R=6.35 mm)</a:t>
            </a:r>
            <a:r>
              <a:rPr lang="ru-RU" altLang="ru-RU" sz="1800" i="1" dirty="0" smtClean="0">
                <a:solidFill>
                  <a:srgbClr val="0000CC"/>
                </a:solidFill>
              </a:rPr>
              <a:t>, </a:t>
            </a:r>
            <a:r>
              <a:rPr lang="en-US" altLang="ru-RU" sz="1800" i="1" dirty="0">
                <a:solidFill>
                  <a:srgbClr val="0000CC"/>
                </a:solidFill>
              </a:rPr>
              <a:t>reflector center offset </a:t>
            </a:r>
            <a:r>
              <a:rPr lang="en-US" altLang="ru-RU" sz="1800" i="1" dirty="0" smtClean="0">
                <a:solidFill>
                  <a:srgbClr val="0000CC"/>
                </a:solidFill>
              </a:rPr>
              <a:t>L== 12.00 mm)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 smtClean="0">
                <a:solidFill>
                  <a:srgbClr val="0000CC"/>
                </a:solidFill>
              </a:rPr>
              <a:t>2 </a:t>
            </a:r>
            <a:r>
              <a:rPr lang="en-US" altLang="ru-RU" sz="1800" b="1" dirty="0">
                <a:solidFill>
                  <a:srgbClr val="0000CC"/>
                </a:solidFill>
              </a:rPr>
              <a:t>flanges, HV electrode and C1-C2 cylinder 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- </a:t>
            </a:r>
            <a:r>
              <a:rPr lang="en-US" altLang="ru-RU" sz="1800" b="1" dirty="0" smtClean="0"/>
              <a:t>misalignment 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is </a:t>
            </a:r>
            <a:r>
              <a:rPr lang="en-US" altLang="ru-RU" sz="1800" b="1" dirty="0" smtClean="0"/>
              <a:t>about 1 mm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>
                <a:solidFill>
                  <a:srgbClr val="0000CC"/>
                </a:solidFill>
              </a:rPr>
              <a:t> 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 </a:t>
            </a:r>
            <a:endParaRPr lang="en-US" altLang="ru-RU" sz="1800" b="1" dirty="0">
              <a:solidFill>
                <a:srgbClr val="0000CC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 smtClean="0">
                <a:solidFill>
                  <a:srgbClr val="0000CC"/>
                </a:solidFill>
              </a:rPr>
              <a:t>				Goal – </a:t>
            </a:r>
            <a:r>
              <a:rPr lang="en-US" altLang="ru-RU" sz="1800" b="1" dirty="0" smtClean="0"/>
              <a:t>improve misalignment by factor </a:t>
            </a:r>
            <a:r>
              <a:rPr lang="ru-RU" altLang="ru-RU" sz="1800" b="1" dirty="0" smtClean="0"/>
              <a:t>х2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06698" y="6388769"/>
            <a:ext cx="4549524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8125" y="6460959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4824" y="6400800"/>
            <a:ext cx="5030787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5786" y="6517271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r="14099"/>
          <a:stretch/>
        </p:blipFill>
        <p:spPr bwMode="auto">
          <a:xfrm>
            <a:off x="154824" y="1162298"/>
            <a:ext cx="5952492" cy="4080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18123" y="691906"/>
            <a:ext cx="327576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Flanges and HV electrode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unflatness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5344750"/>
            <a:ext cx="3849687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Flanges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unflatness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– about 0.5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electrode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unflatness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about 0.7 mm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/>
          <a:srcRect l="7463" r="15562"/>
          <a:stretch/>
        </p:blipFill>
        <p:spPr bwMode="auto">
          <a:xfrm>
            <a:off x="6453155" y="1315112"/>
            <a:ext cx="5601652" cy="37748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42698" y="731130"/>
            <a:ext cx="327576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Flange to flange distance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37429" y="5344750"/>
            <a:ext cx="2012857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L=(3300.5 +/-0.5) mm</a:t>
            </a:r>
            <a:endParaRPr lang="ru-RU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(nominal – 3300.0 mm)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54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3722688"/>
            <a:ext cx="2895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chambers and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ystem (GGS):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725" y="5791200"/>
            <a:ext cx="2463800" cy="58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pc serial 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ROCs + 4 spare –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READY!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1" name="Рисунок 10" descr="IMG_20190415_1615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079500"/>
            <a:ext cx="2884487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563" y="692150"/>
            <a:ext cx="26892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set up for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certification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803275"/>
            <a:ext cx="28956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51200" y="398463"/>
            <a:ext cx="2628900" cy="3063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set up for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pads calibration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7063" y="2744788"/>
            <a:ext cx="2784475" cy="8318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 MS60    - 1 second resolution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 AT960   +/-10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+5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 AT403   +/-15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Scanner AS1+AT960     +/-50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endParaRPr lang="ru-RU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r="2"/>
          <a:stretch>
            <a:fillRect/>
          </a:stretch>
        </p:blipFill>
        <p:spPr bwMode="auto">
          <a:xfrm>
            <a:off x="3089275" y="4427538"/>
            <a:ext cx="29083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943475" y="4687888"/>
            <a:ext cx="1063625" cy="307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+/- 30 </a:t>
            </a: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1525" y="4062413"/>
            <a:ext cx="2501900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 plane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unflatness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example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9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785813"/>
            <a:ext cx="2906713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92850" y="409575"/>
            <a:ext cx="250983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pads geometry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24725" y="858838"/>
            <a:ext cx="1579563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up to     	  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2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3376613"/>
            <a:ext cx="295116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218238" y="2973388"/>
            <a:ext cx="2747962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set of ROC alignment marks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08700" y="5159375"/>
            <a:ext cx="2974975" cy="126206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measurements to do for all ROCs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ROC marks and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3968 pads respect to ROC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“reference hole”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in progress 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5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989013"/>
            <a:ext cx="269557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304338" y="608013"/>
            <a:ext cx="2895600" cy="307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gating grid system: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set up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144000" y="457200"/>
            <a:ext cx="20638" cy="6170613"/>
          </a:xfrm>
          <a:prstGeom prst="line">
            <a:avLst/>
          </a:prstGeom>
          <a:ln w="6985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38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3" y="4706938"/>
            <a:ext cx="2136775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898063" y="4127500"/>
            <a:ext cx="1579562" cy="5238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rise time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- 500 ns,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OK!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24988" y="5959475"/>
            <a:ext cx="2544762" cy="5222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Mass-production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to JINR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 2023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41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763" y="2570163"/>
            <a:ext cx="267176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06438" y="3373438"/>
            <a:ext cx="1719262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pc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ROCs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3033713" y="555625"/>
            <a:ext cx="11112" cy="5884863"/>
          </a:xfrm>
          <a:prstGeom prst="line">
            <a:avLst/>
          </a:prstGeom>
          <a:ln w="6985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69056" y="6492875"/>
            <a:ext cx="4587165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75239" y="6481763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1651000"/>
            <a:ext cx="25241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5092700"/>
            <a:ext cx="23368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32661" r="11436" b="28416"/>
          <a:stretch>
            <a:fillRect/>
          </a:stretch>
        </p:blipFill>
        <p:spPr bwMode="auto">
          <a:xfrm>
            <a:off x="174625" y="752475"/>
            <a:ext cx="2776538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/>
          </p:cNvPr>
          <p:cNvSpPr txBox="1"/>
          <p:nvPr/>
        </p:nvSpPr>
        <p:spPr>
          <a:xfrm>
            <a:off x="174625" y="373063"/>
            <a:ext cx="2847975" cy="30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version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FE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card: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49650" y="542925"/>
            <a:ext cx="2878138" cy="9842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DAQ prototype: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FE cards, RCU prototypes,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ROC, 2pc LVDBs, server interface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 - </a:t>
            </a:r>
            <a:r>
              <a:rPr lang="en-US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ongoing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8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t="1270" r="4469" b="2003"/>
          <a:stretch>
            <a:fillRect/>
          </a:stretch>
        </p:blipFill>
        <p:spPr bwMode="auto">
          <a:xfrm>
            <a:off x="684213" y="1820863"/>
            <a:ext cx="27209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Диаграмма 16">
            <a:extLst/>
          </p:cNvPr>
          <p:cNvGraphicFramePr>
            <a:graphicFrameLocks/>
          </p:cNvGraphicFramePr>
          <p:nvPr/>
        </p:nvGraphicFramePr>
        <p:xfrm>
          <a:off x="86941" y="3591613"/>
          <a:ext cx="2679180" cy="2252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319338" y="4732338"/>
            <a:ext cx="1222375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N=967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(65%)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4625" y="5872163"/>
            <a:ext cx="3087688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ROCs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chambers can be completed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(from 24 ROCs)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/>
          </p:cNvPr>
          <p:cNvSpPr txBox="1"/>
          <p:nvPr/>
        </p:nvSpPr>
        <p:spPr>
          <a:xfrm>
            <a:off x="6796088" y="5565775"/>
            <a:ext cx="4876800" cy="9540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967 FECs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1500 were produced.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of the FEC  basic functionality were shown the target characteristics (noise and stability).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of the readout system for one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is ongoing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5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692150"/>
            <a:ext cx="247015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529388" y="4270375"/>
            <a:ext cx="5322887" cy="1169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pc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LVN9 were send back to Minsk: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modification connection of power cables to LVN9 -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modification of LVN9 output voltages to FECs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test of LVN9 with cooling radiator  under full load (analog – 70 A, digital – 50 A)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32850" y="169863"/>
            <a:ext cx="1500188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LVN9 stabilizer</a:t>
            </a:r>
          </a:p>
        </p:txBody>
      </p:sp>
      <p:pic>
        <p:nvPicPr>
          <p:cNvPr id="10256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0" y="596900"/>
            <a:ext cx="128111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88" y="2566988"/>
            <a:ext cx="2481262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0507663" y="41275"/>
            <a:ext cx="1500187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radiators (water cooling)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9163050" y="565150"/>
            <a:ext cx="361950" cy="809625"/>
          </a:xfrm>
          <a:prstGeom prst="straightConnector1">
            <a:avLst/>
          </a:prstGeom>
          <a:ln w="444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0" name="Рисунок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1441450"/>
            <a:ext cx="1687513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608763" y="787400"/>
            <a:ext cx="1681162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RCU-64 controller: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testing with FEE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0" y="6517858"/>
            <a:ext cx="4764505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2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53933" y="6491955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77788"/>
            <a:ext cx="8001000" cy="3778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LV+HV (CAEN)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1213" y="1343025"/>
            <a:ext cx="5051425" cy="4400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LV&amp;HV system based on CAEN rad. hard design: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(</a:t>
            </a: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2000 Gauss and 15 </a:t>
            </a:r>
            <a:r>
              <a:rPr lang="en-US" sz="1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kRad</a:t>
            </a: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power converters A3486 AC/DC  (380 V -&gt; 48 V)   – 15+3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EASY3000 crates 			         		- 14+2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LV module - A3100B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(8V/10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	         	          - 48+8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LV module - A3100HBP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(14V/5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	          -  6 +2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HV modules –A3540P (+4kV/1mA)	          -  8+3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HV modules –A3540N (- 4kV/1mA)	          -  2+2 pc</a:t>
            </a: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ru-RU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LV+HV system: JINR-CAEN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delivery date to JINR: 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2023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system    –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ongoing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 cables (halogen free, low smoke):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S=50 mm2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cables - ordered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pic>
        <p:nvPicPr>
          <p:cNvPr id="11268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2959100"/>
            <a:ext cx="2630487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69" name="Прямая со стрелкой 3"/>
          <p:cNvCxnSpPr>
            <a:cxnSpLocks noChangeShapeType="1"/>
          </p:cNvCxnSpPr>
          <p:nvPr/>
        </p:nvCxnSpPr>
        <p:spPr bwMode="auto">
          <a:xfrm>
            <a:off x="7053263" y="4271963"/>
            <a:ext cx="2098675" cy="352425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7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681038"/>
            <a:ext cx="39147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66855" y="6340642"/>
            <a:ext cx="4609682" cy="365125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30861" y="6427788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3068638" y="41275"/>
            <a:ext cx="5618162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and cooling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Рисунок 14" descr="P1010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03300"/>
            <a:ext cx="344011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18" descr="P1010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021013"/>
            <a:ext cx="3509963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41550" y="1155700"/>
            <a:ext cx="108108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supply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95375" y="2846388"/>
            <a:ext cx="65563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Racks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312738" y="5822950"/>
            <a:ext cx="2514600" cy="492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(H20 and Q2 sensors  are replaced)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79650" y="2886075"/>
            <a:ext cx="1190625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volume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imitator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7" name="Рисунок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862013"/>
            <a:ext cx="3211512" cy="1889125"/>
          </a:xfrm>
          <a:prstGeom prst="rect">
            <a:avLst/>
          </a:prstGeom>
          <a:noFill/>
          <a:ln w="9525">
            <a:solidFill>
              <a:schemeClr val="tx1">
                <a:alpha val="47842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Рисунок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11897" r="11189" b="4817"/>
          <a:stretch>
            <a:fillRect/>
          </a:stretch>
        </p:blipFill>
        <p:spPr bwMode="auto">
          <a:xfrm>
            <a:off x="3733800" y="2792413"/>
            <a:ext cx="32004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Рисунок 15" descr="Снимок_2019_04_15_16_26_51_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95250"/>
            <a:ext cx="2646363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Рисунок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457200"/>
            <a:ext cx="13366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888" y="903288"/>
            <a:ext cx="10699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288588" y="173038"/>
            <a:ext cx="1635125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set of panels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87675" y="5530850"/>
            <a:ext cx="4660900" cy="954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JINR-INP BSU (Minsk)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in progress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delivery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September 2023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operation under manual control – during beam test 2024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fully automatic control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September 2024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4" name="Image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-11" r="-14" b="-11"/>
          <a:stretch>
            <a:fillRect/>
          </a:stretch>
        </p:blipFill>
        <p:spPr bwMode="auto">
          <a:xfrm>
            <a:off x="10155238" y="2179638"/>
            <a:ext cx="190182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84213" y="554038"/>
            <a:ext cx="23844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system (</a:t>
            </a: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/CH4, 90:10)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86263" y="487363"/>
            <a:ext cx="1817687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cooling system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7" name="Рисунок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38" y="4686300"/>
            <a:ext cx="2652712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1195050" y="5822950"/>
            <a:ext cx="939800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S=4x5 m2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h=2.5 m</a:t>
            </a:r>
          </a:p>
        </p:txBody>
      </p:sp>
      <p:sp>
        <p:nvSpPr>
          <p:cNvPr id="2" name="Овал 1"/>
          <p:cNvSpPr/>
          <p:nvPr/>
        </p:nvSpPr>
        <p:spPr>
          <a:xfrm>
            <a:off x="10858500" y="3667125"/>
            <a:ext cx="1122363" cy="63182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310" name="Рисунок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2689225"/>
            <a:ext cx="2509838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7988300" y="2286000"/>
            <a:ext cx="927100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hall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110413" y="4437063"/>
            <a:ext cx="1122362" cy="63182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8210550" y="3065463"/>
            <a:ext cx="704850" cy="49688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2314" name="Прямая со стрелкой 3"/>
          <p:cNvCxnSpPr>
            <a:cxnSpLocks noChangeShapeType="1"/>
          </p:cNvCxnSpPr>
          <p:nvPr/>
        </p:nvCxnSpPr>
        <p:spPr bwMode="auto">
          <a:xfrm>
            <a:off x="8228013" y="4937125"/>
            <a:ext cx="1752600" cy="623888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5" name="Прямая со стрелкой 3"/>
          <p:cNvCxnSpPr>
            <a:cxnSpLocks noChangeShapeType="1"/>
          </p:cNvCxnSpPr>
          <p:nvPr/>
        </p:nvCxnSpPr>
        <p:spPr bwMode="auto">
          <a:xfrm>
            <a:off x="8916988" y="3392488"/>
            <a:ext cx="1835150" cy="576262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37"/>
          <p:cNvSpPr txBox="1"/>
          <p:nvPr/>
        </p:nvSpPr>
        <p:spPr>
          <a:xfrm>
            <a:off x="9834563" y="3079750"/>
            <a:ext cx="1209675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S=1.2x3.6 m2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h=2.2 m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059738" y="3654425"/>
            <a:ext cx="536575" cy="2778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</a:t>
            </a:r>
            <a:endParaRPr lang="ru-RU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318" name="Прямая со стрелкой 3"/>
          <p:cNvCxnSpPr>
            <a:cxnSpLocks noChangeShapeType="1"/>
          </p:cNvCxnSpPr>
          <p:nvPr/>
        </p:nvCxnSpPr>
        <p:spPr bwMode="auto">
          <a:xfrm flipV="1">
            <a:off x="8789988" y="766763"/>
            <a:ext cx="1162050" cy="45243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9" name="Прямая со стрелкой 3"/>
          <p:cNvCxnSpPr>
            <a:cxnSpLocks noChangeShapeType="1"/>
          </p:cNvCxnSpPr>
          <p:nvPr/>
        </p:nvCxnSpPr>
        <p:spPr bwMode="auto">
          <a:xfrm flipH="1" flipV="1">
            <a:off x="10752138" y="1317625"/>
            <a:ext cx="668337" cy="377825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4831" y="6492875"/>
            <a:ext cx="5534526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TPC assembling, XI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meeting, April 18-20 2023,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dirty="0" smtClean="0"/>
              <a:t>, Russia</a:t>
            </a:r>
            <a:endParaRPr lang="en-US" dirty="0"/>
          </a:p>
        </p:txBody>
      </p:sp>
      <p:sp>
        <p:nvSpPr>
          <p:cNvPr id="37" name="Нижний колонтитул 1"/>
          <p:cNvSpPr txBox="1">
            <a:spLocks/>
          </p:cNvSpPr>
          <p:nvPr/>
        </p:nvSpPr>
        <p:spPr>
          <a:xfrm>
            <a:off x="27739" y="6519863"/>
            <a:ext cx="460968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00" b="0" i="0" kern="1200" dirty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 TPC assembling, XI collab. meeting, April 18-20 2023, Dubna, Russia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64950" y="6434138"/>
            <a:ext cx="389021" cy="304633"/>
          </a:xfrm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  <a:fontScheme name="Slice">
    <a:maj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Slice">
    <a:fillStyleLst>
      <a:solidFill>
        <a:schemeClr val="phClr"/>
      </a:solidFill>
      <a:gradFill rotWithShape="1">
        <a:gsLst>
          <a:gs pos="0">
            <a:schemeClr val="phClr">
              <a:tint val="62000"/>
              <a:hueMod val="94000"/>
              <a:satMod val="140000"/>
              <a:lumMod val="110000"/>
            </a:schemeClr>
          </a:gs>
          <a:gs pos="100000">
            <a:schemeClr val="phClr">
              <a:tint val="84000"/>
              <a:satMod val="16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hueMod val="94000"/>
              <a:satMod val="130000"/>
              <a:lumMod val="128000"/>
            </a:schemeClr>
          </a:gs>
          <a:gs pos="100000">
            <a:schemeClr val="phClr">
              <a:shade val="94000"/>
              <a:lumMod val="88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tint val="76000"/>
            <a:alpha val="60000"/>
            <a:hueMod val="94000"/>
          </a:schemeClr>
        </a:solidFill>
        <a:prstDash val="solid"/>
      </a:ln>
      <a:ln w="15875" cap="rnd" cmpd="sng" algn="ctr">
        <a:solidFill>
          <a:schemeClr val="phClr">
            <a:hueMod val="94000"/>
          </a:schemeClr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10000">
            <a:schemeClr val="phClr">
              <a:tint val="97000"/>
              <a:hueMod val="92000"/>
              <a:satMod val="169000"/>
              <a:lumMod val="164000"/>
            </a:schemeClr>
          </a:gs>
          <a:gs pos="100000">
            <a:schemeClr val="phClr">
              <a:shade val="96000"/>
              <a:satMod val="120000"/>
              <a:lumMod val="90000"/>
            </a:schemeClr>
          </a:gs>
        </a:gsLst>
        <a:lin ang="6120000" scaled="1"/>
      </a:gradFill>
      <a:gradFill rotWithShape="1">
        <a:gsLst>
          <a:gs pos="0">
            <a:schemeClr val="phClr">
              <a:tint val="97000"/>
              <a:hueMod val="92000"/>
              <a:satMod val="169000"/>
              <a:lumMod val="164000"/>
            </a:schemeClr>
          </a:gs>
          <a:gs pos="100000">
            <a:schemeClr val="phClr">
              <a:shade val="96000"/>
              <a:satMod val="120000"/>
              <a:lumMod val="90000"/>
            </a:schemeClr>
          </a:gs>
        </a:gsLst>
        <a:path path="circle">
          <a:fillToRect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2791</TotalTime>
  <Words>1602</Words>
  <Application>Microsoft Office PowerPoint</Application>
  <PresentationFormat>Широкоэкранный</PresentationFormat>
  <Paragraphs>386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Times New Roman</vt:lpstr>
      <vt:lpstr>Wingdings 3</vt:lpstr>
      <vt:lpstr>Сектор</vt:lpstr>
      <vt:lpstr>MPD TPC Status (18.04.2023)</vt:lpstr>
      <vt:lpstr>MPD TPC main parameters</vt:lpstr>
      <vt:lpstr>TPC vessel assembly</vt:lpstr>
      <vt:lpstr>TPC vessel assembling</vt:lpstr>
      <vt:lpstr>TPC vessel assembling</vt:lpstr>
      <vt:lpstr>ROC chambers and gating grid system (GGS): status</vt:lpstr>
      <vt:lpstr>TPC Sub-systems: electronics</vt:lpstr>
      <vt:lpstr>TPC Sub-systems: LV+HV (CAEN)</vt:lpstr>
      <vt:lpstr>TPC Sub-systems: gas and cooling</vt:lpstr>
      <vt:lpstr>Cooling prototype</vt:lpstr>
      <vt:lpstr>Cooling prototype: results</vt:lpstr>
      <vt:lpstr>Serial Cooling system (INP BSU, Minsk): STATUS</vt:lpstr>
      <vt:lpstr>Serial Cooling system: optimization </vt:lpstr>
      <vt:lpstr>Serial Cooling system: stAtus</vt:lpstr>
      <vt:lpstr>TPC Sub-systems: laser calibration</vt:lpstr>
      <vt:lpstr>NICA-MPD-Platform (NMP)</vt:lpstr>
      <vt:lpstr>MPD electronic platform</vt:lpstr>
      <vt:lpstr>Презентация PowerPoint</vt:lpstr>
      <vt:lpstr>TPC cabling and piping</vt:lpstr>
      <vt:lpstr>Tooling for Installation TPC to MPD</vt:lpstr>
      <vt:lpstr>Planning (draft)</vt:lpstr>
      <vt:lpstr>Time schedule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MPD TPC Status (02.12.2022)</dc:title>
  <dc:creator>Пользователь Windows</dc:creator>
  <cp:lastModifiedBy>Пользователь Windows</cp:lastModifiedBy>
  <cp:revision>114</cp:revision>
  <dcterms:created xsi:type="dcterms:W3CDTF">2022-11-26T18:06:00Z</dcterms:created>
  <dcterms:modified xsi:type="dcterms:W3CDTF">2023-04-18T11:04:59Z</dcterms:modified>
</cp:coreProperties>
</file>