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346" r:id="rId3"/>
    <p:sldId id="397" r:id="rId4"/>
    <p:sldId id="398" r:id="rId5"/>
    <p:sldId id="406" r:id="rId6"/>
    <p:sldId id="407" r:id="rId7"/>
    <p:sldId id="411" r:id="rId8"/>
    <p:sldId id="410" r:id="rId9"/>
    <p:sldId id="382" r:id="rId10"/>
    <p:sldId id="394" r:id="rId11"/>
    <p:sldId id="412" r:id="rId12"/>
    <p:sldId id="413" r:id="rId13"/>
    <p:sldId id="414" r:id="rId14"/>
    <p:sldId id="415" r:id="rId15"/>
    <p:sldId id="409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A20EC"/>
    <a:srgbClr val="66FF33"/>
    <a:srgbClr val="FFFF99"/>
    <a:srgbClr val="9CAAEE"/>
    <a:srgbClr val="00682F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A36EDA-CA70-4FB9-B7B0-DF034FC331AD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ACA5A-B46F-4854-8C18-638AE4B4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22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DA32-FC6F-4226-8664-D1060FFCFB43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410B-2839-48FF-AF2D-12F0281A3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01E8-DEE1-4C1E-9B91-95C8056C362B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02CB-28C2-4689-B95C-CDAE4C565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6B90-2984-4A48-87FA-83AEAD9ECD1A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49B6-6DDF-4B4B-BC58-9392740C1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28A7-AFB7-4827-821D-EFDE772BEF4E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6C7F-EB42-4144-8EA1-EE6E151D6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2A19-4695-46E9-88DC-5603BDABCF77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3A59-8B5D-47B1-B59E-E6B3ADD0A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A89E-6C36-44DA-BE5D-2E5CEC8D279C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645F-1125-475B-9EAB-07EF99AA4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761C-DC32-4610-BFAC-47E460E942A3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05212-0017-4149-B97C-2B9E32050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344F-D930-489C-9E85-D36177CDC230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C993-5958-4D98-B44E-3A74027FE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FD44-A12C-4A19-98DC-0168EEB3A779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F350-3255-48DA-981B-A56A5FC5E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2196-9925-4A7B-8464-6EF12023BE95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2143-5383-4C13-A19D-817986ABE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1669-2413-4D13-80C3-DE428AA65216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418F-4415-4024-9E1B-EEC761709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E83579-B3F1-47C3-9CA3-8FC21A51F02C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9A432C-5B33-489B-8FC6-3C6CF53AA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B8566-3288-4FCB-A85F-20DBF16ABB4C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48866" y="6027003"/>
            <a:ext cx="84594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/>
              <a:t>X Collaboration Meeting of  the MPD Experiment at the NICA Facility</a:t>
            </a:r>
          </a:p>
          <a:p>
            <a:pPr algn="ctr" eaLnBrk="1" hangingPunct="1"/>
            <a:r>
              <a:rPr lang="en-US" altLang="ru-RU" sz="2000" b="1" dirty="0">
                <a:latin typeface="Calibri" pitchFamily="34" charset="0"/>
              </a:rPr>
              <a:t>JINR, Dubna, April 18-20</a:t>
            </a:r>
            <a:r>
              <a:rPr lang="en-US" sz="2000" dirty="0"/>
              <a:t>, 2023</a:t>
            </a:r>
            <a:endParaRPr lang="ru-RU" altLang="ru-RU" sz="20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5507460"/>
            <a:ext cx="46340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800" b="1" dirty="0" err="1">
                <a:solidFill>
                  <a:srgbClr val="FFFF00"/>
                </a:solidFill>
                <a:latin typeface="Calibri" pitchFamily="34" charset="0"/>
              </a:rPr>
              <a:t>A.Sidorin</a:t>
            </a:r>
            <a:r>
              <a:rPr lang="en-US" altLang="ru-RU" sz="2800" b="1" dirty="0">
                <a:solidFill>
                  <a:srgbClr val="FFFF00"/>
                </a:solidFill>
                <a:latin typeface="Calibri" pitchFamily="34" charset="0"/>
              </a:rPr>
              <a:t>, on behalf of the AD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44624" y="-223783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 </a:t>
            </a:r>
            <a:r>
              <a:rPr lang="en-US" sz="2800" b="1" dirty="0">
                <a:solidFill>
                  <a:srgbClr val="C00000"/>
                </a:solidFill>
              </a:rPr>
              <a:t>Construction and commissioning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of the NICA complex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X Collaboration Meeting of the MPD Experiment at the NICA 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11" y="112240"/>
            <a:ext cx="22669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62" y="978755"/>
            <a:ext cx="4345004" cy="44649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-535" y="0"/>
            <a:ext cx="7668879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Preliminary program of first technological collider run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89102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-  </a:t>
            </a:r>
            <a:r>
              <a:rPr lang="en-US" sz="2000" dirty="0"/>
              <a:t>Insulating volume and beam pipe vacuum tests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Test of cryogenic system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Start of the collider control system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Test of the main power supply and cycle control system on equivalent load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Commissioning of thermometry system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Cooling of the rings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Commissioning of quench detection system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Commissioning of energy evacuation system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Test of the main power supply on superconducting load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950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687625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Status of the collider construction</a:t>
            </a:r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59" y="2270002"/>
            <a:ext cx="4550097" cy="3412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827224"/>
            <a:ext cx="8610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June all the collider dipole magnets were installed </a:t>
            </a:r>
          </a:p>
          <a:p>
            <a:r>
              <a:rPr lang="en-US" dirty="0"/>
              <a:t>and mechanically adjusted in the collider tunnel, connected by pairs each to other. </a:t>
            </a:r>
          </a:p>
          <a:p>
            <a:r>
              <a:rPr lang="en-US" dirty="0"/>
              <a:t>The assembly of the collider is postponed until completion </a:t>
            </a:r>
          </a:p>
          <a:p>
            <a:r>
              <a:rPr lang="en-US" dirty="0"/>
              <a:t>of the engineering infrastructure mounting that is expected to the end of May 2023.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45434" y="5834519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collider ark dipole magnets in the tunnel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54901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A.Galimov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5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601216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Collider power supply system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8943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collider ring has its own power supply system based on 3 main current sources: </a:t>
            </a:r>
          </a:p>
          <a:p>
            <a:r>
              <a:rPr lang="en-US" dirty="0"/>
              <a:t>PIT11-50, PIT01-40, PIT0.6-30. </a:t>
            </a:r>
          </a:p>
          <a:p>
            <a:r>
              <a:rPr lang="en-US" dirty="0"/>
              <a:t>2 sets of sources for both collider rings are manufactured by NPP "LM Inverter" </a:t>
            </a:r>
          </a:p>
          <a:p>
            <a:r>
              <a:rPr lang="en-US" dirty="0"/>
              <a:t>and transferred to VBLHEP.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29" y="1932121"/>
            <a:ext cx="3744416" cy="2297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48861" y="417292"/>
            <a:ext cx="139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V.Karpinsky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121908"/>
            <a:ext cx="277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PIT </a:t>
            </a:r>
            <a:r>
              <a:rPr lang="ru-RU" dirty="0"/>
              <a:t>11-50 </a:t>
            </a:r>
            <a:r>
              <a:rPr lang="en-US" dirty="0"/>
              <a:t>power supplies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29" y="4566609"/>
            <a:ext cx="3942530" cy="1826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29375" y="6356350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Busbar</a:t>
            </a:r>
            <a:r>
              <a:rPr lang="en-US" dirty="0"/>
              <a:t> model in rooms No. 240 and 109/1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1906637"/>
            <a:ext cx="532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electromechanical energy evacuation switches </a:t>
            </a:r>
          </a:p>
          <a:p>
            <a:r>
              <a:rPr lang="en-US" dirty="0"/>
              <a:t>are manufactured and located at VBLHEP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934" y="2780928"/>
            <a:ext cx="2454450" cy="3571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81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305" t="14679" r="42973" b="12360"/>
          <a:stretch/>
        </p:blipFill>
        <p:spPr>
          <a:xfrm>
            <a:off x="4942243" y="1086418"/>
            <a:ext cx="3230358" cy="26546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6D33A-A7F8-4D22-B665-37455CEE6D96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53" y="3789040"/>
            <a:ext cx="3234925" cy="27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980728"/>
            <a:ext cx="3877847" cy="92333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Test assembly of the collider electron cooling system was performed in October at </a:t>
            </a:r>
            <a:r>
              <a:rPr lang="en-US" dirty="0" err="1"/>
              <a:t>Budker</a:t>
            </a:r>
            <a:r>
              <a:rPr lang="en-US" dirty="0"/>
              <a:t> INP </a:t>
            </a:r>
            <a:endParaRPr lang="ru-RU" dirty="0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-1" y="0"/>
            <a:ext cx="673224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Electron cooling system</a:t>
            </a:r>
            <a:endParaRPr lang="ru-RU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9838" t="17475" r="36770" b="3410"/>
          <a:stretch/>
        </p:blipFill>
        <p:spPr>
          <a:xfrm>
            <a:off x="251520" y="2132856"/>
            <a:ext cx="4443560" cy="35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6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-1" y="0"/>
            <a:ext cx="673224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Electron cooling system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4326"/>
            <a:ext cx="4698144" cy="26427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12354"/>
            <a:ext cx="4652888" cy="2617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6421461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 November – start of transportation of the cooler elements to JINR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371703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HV vessel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04026" y="6052129"/>
            <a:ext cx="191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Toroidal</a:t>
            </a:r>
            <a:r>
              <a:rPr lang="en-US" dirty="0"/>
              <a:t> solenoid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89058" y="75116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I.Meshkov</a:t>
            </a:r>
            <a:endParaRPr lang="en-US" dirty="0"/>
          </a:p>
          <a:p>
            <a:r>
              <a:rPr lang="en-US" dirty="0" err="1"/>
              <a:t>A.Sergeev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67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4664"/>
            <a:ext cx="7200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2024: first beam run</a:t>
            </a:r>
          </a:p>
          <a:p>
            <a:endParaRPr lang="en-US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/>
              <a:t>Fast extraction from the </a:t>
            </a:r>
            <a:r>
              <a:rPr lang="en-US" sz="2400" dirty="0" err="1"/>
              <a:t>Nuclotron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/>
              <a:t>Assembly of the </a:t>
            </a:r>
            <a:r>
              <a:rPr lang="en-US" sz="2400" dirty="0" err="1"/>
              <a:t>Nuclotron</a:t>
            </a:r>
            <a:r>
              <a:rPr lang="en-US" sz="2400" dirty="0"/>
              <a:t>-Collider beam line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/>
              <a:t>Injection into Collider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/>
              <a:t>Synchronization, beam storage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821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0" y="0"/>
            <a:ext cx="197971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3200" b="1" dirty="0">
                <a:cs typeface="Arial" pitchFamily="34" charset="0"/>
              </a:rPr>
              <a:t>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327" y="1175899"/>
            <a:ext cx="8201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Stages of the accelerator complex commissioning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24327" y="2028633"/>
            <a:ext cx="5803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Plans of the collider commissioning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330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" name="Изображение 4" descr="Nuclotron-r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89" y="3823098"/>
            <a:ext cx="2103309" cy="185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97953" y="2312961"/>
            <a:ext cx="3601778" cy="2296888"/>
            <a:chOff x="2118" y="1052"/>
            <a:chExt cx="3039" cy="1938"/>
          </a:xfrm>
          <a:solidFill>
            <a:schemeClr val="bg1"/>
          </a:solidFill>
        </p:grpSpPr>
        <p:sp>
          <p:nvSpPr>
            <p:cNvPr id="5" name="Arc 94"/>
            <p:cNvSpPr>
              <a:spLocks/>
            </p:cNvSpPr>
            <p:nvPr/>
          </p:nvSpPr>
          <p:spPr bwMode="auto">
            <a:xfrm rot="10693531" flipV="1">
              <a:off x="2118" y="2067"/>
              <a:ext cx="732" cy="923"/>
            </a:xfrm>
            <a:custGeom>
              <a:avLst/>
              <a:gdLst>
                <a:gd name="T0" fmla="*/ 0 w 21564"/>
                <a:gd name="T1" fmla="*/ 0 h 21249"/>
                <a:gd name="T2" fmla="*/ 0 w 21564"/>
                <a:gd name="T3" fmla="*/ 0 h 21249"/>
                <a:gd name="T4" fmla="*/ 0 w 21564"/>
                <a:gd name="T5" fmla="*/ 0 h 21249"/>
                <a:gd name="T6" fmla="*/ 0 60000 65536"/>
                <a:gd name="T7" fmla="*/ 0 60000 65536"/>
                <a:gd name="T8" fmla="*/ 0 60000 65536"/>
                <a:gd name="T9" fmla="*/ 0 w 21564"/>
                <a:gd name="T10" fmla="*/ 0 h 21249"/>
                <a:gd name="T11" fmla="*/ 21564 w 21564"/>
                <a:gd name="T12" fmla="*/ 21249 h 21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4" h="21249" fill="none" extrusionOk="0">
                  <a:moveTo>
                    <a:pt x="3880" y="0"/>
                  </a:moveTo>
                  <a:cubicBezTo>
                    <a:pt x="13681" y="1790"/>
                    <a:pt x="20986" y="10051"/>
                    <a:pt x="21563" y="19997"/>
                  </a:cubicBezTo>
                </a:path>
                <a:path w="21564" h="21249" stroke="0" extrusionOk="0">
                  <a:moveTo>
                    <a:pt x="3880" y="0"/>
                  </a:moveTo>
                  <a:cubicBezTo>
                    <a:pt x="13681" y="1790"/>
                    <a:pt x="20986" y="10051"/>
                    <a:pt x="21563" y="19997"/>
                  </a:cubicBezTo>
                  <a:lnTo>
                    <a:pt x="0" y="21249"/>
                  </a:lnTo>
                  <a:lnTo>
                    <a:pt x="3880" y="0"/>
                  </a:lnTo>
                  <a:close/>
                </a:path>
              </a:pathLst>
            </a:custGeom>
            <a:grpFill/>
            <a:ln w="381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6" name="Line 95"/>
            <p:cNvSpPr>
              <a:spLocks noChangeShapeType="1"/>
            </p:cNvSpPr>
            <p:nvPr/>
          </p:nvSpPr>
          <p:spPr bwMode="auto">
            <a:xfrm flipH="1">
              <a:off x="2696" y="1762"/>
              <a:ext cx="643" cy="291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7" name="Line 95"/>
            <p:cNvSpPr>
              <a:spLocks noChangeShapeType="1"/>
            </p:cNvSpPr>
            <p:nvPr/>
          </p:nvSpPr>
          <p:spPr bwMode="auto">
            <a:xfrm flipH="1" flipV="1">
              <a:off x="3345" y="1750"/>
              <a:ext cx="1371" cy="109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8" name="Line 95"/>
            <p:cNvSpPr>
              <a:spLocks noChangeShapeType="1"/>
            </p:cNvSpPr>
            <p:nvPr/>
          </p:nvSpPr>
          <p:spPr bwMode="auto">
            <a:xfrm flipH="1">
              <a:off x="3354" y="1356"/>
              <a:ext cx="1603" cy="387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3363" y="1261"/>
              <a:ext cx="835" cy="483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auto">
            <a:xfrm>
              <a:off x="3207" y="1052"/>
              <a:ext cx="1950" cy="1179"/>
            </a:xfrm>
            <a:prstGeom prst="rect">
              <a:avLst/>
            </a:prstGeom>
            <a:grpFill/>
            <a:ln w="38100">
              <a:solidFill>
                <a:srgbClr val="000066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b="1" u="sng" dirty="0">
                <a:solidFill>
                  <a:srgbClr val="FF0000"/>
                </a:solidFill>
                <a:latin typeface="+mj-lt"/>
              </a:endParaRPr>
            </a:p>
            <a:p>
              <a:pPr algn="ctr" eaLnBrk="1" hangingPunct="1">
                <a:defRPr/>
              </a:pPr>
              <a:r>
                <a:rPr lang="en-US" b="1" u="sng" dirty="0">
                  <a:solidFill>
                    <a:srgbClr val="FF0000"/>
                  </a:solidFill>
                  <a:latin typeface="+mj-lt"/>
                </a:rPr>
                <a:t>Fixed Target Area</a:t>
              </a:r>
              <a:endParaRPr lang="ru-RU" b="1" dirty="0">
                <a:solidFill>
                  <a:srgbClr val="000066"/>
                </a:solidFill>
                <a:latin typeface="+mj-lt"/>
              </a:endParaRPr>
            </a:p>
          </p:txBody>
        </p:sp>
      </p:grpSp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1509489" y="4197811"/>
            <a:ext cx="1618173" cy="118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b="1" u="sng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Nuclotron (38.5 Tm)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injection of one bunch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of </a:t>
            </a: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 </a:t>
            </a: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pple Chancery"/>
              </a:rPr>
              <a:t>1</a:t>
            </a: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×10</a:t>
            </a:r>
            <a:r>
              <a:rPr lang="en-US" altLang="ru-RU" sz="1200" b="1" baseline="30000">
                <a:solidFill>
                  <a:srgbClr val="00006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9</a:t>
            </a: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ions,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acceleration up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1 - 3.85 GeV/u </a:t>
            </a:r>
            <a:endParaRPr lang="ru-RU" altLang="ru-RU" sz="1200" b="1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4173314" y="1745768"/>
            <a:ext cx="3689877" cy="284444"/>
            <a:chOff x="2624" y="772"/>
            <a:chExt cx="3096" cy="240"/>
          </a:xfrm>
        </p:grpSpPr>
        <p:sp>
          <p:nvSpPr>
            <p:cNvPr id="13" name="Text Box 65"/>
            <p:cNvSpPr txBox="1">
              <a:spLocks noChangeArrowheads="1"/>
            </p:cNvSpPr>
            <p:nvPr/>
          </p:nvSpPr>
          <p:spPr bwMode="auto">
            <a:xfrm>
              <a:off x="2847" y="772"/>
              <a:ext cx="1724" cy="2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9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sz="1200" b="1" dirty="0" err="1">
                  <a:solidFill>
                    <a:srgbClr val="FF0000"/>
                  </a:solidFill>
                  <a:latin typeface="+mj-lt"/>
                </a:rPr>
                <a:t>Linac</a:t>
              </a:r>
              <a:r>
                <a:rPr kumimoji="0" lang="en-US" sz="1200" b="1" dirty="0">
                  <a:solidFill>
                    <a:srgbClr val="FF0000"/>
                  </a:solidFill>
                  <a:latin typeface="+mj-lt"/>
                </a:rPr>
                <a:t> LU</a:t>
              </a:r>
              <a:r>
                <a:rPr kumimoji="0" lang="ru-RU" sz="1200" b="1" dirty="0">
                  <a:solidFill>
                    <a:srgbClr val="FF0000"/>
                  </a:solidFill>
                  <a:latin typeface="+mj-lt"/>
                </a:rPr>
                <a:t>-20</a:t>
              </a:r>
              <a:r>
                <a:rPr kumimoji="0" lang="en-US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kumimoji="0" lang="en-US" sz="1200" b="1" dirty="0">
                  <a:solidFill>
                    <a:srgbClr val="000090"/>
                  </a:solidFill>
                  <a:latin typeface="+mj-lt"/>
                </a:rPr>
                <a:t>(5MeV/u)</a:t>
              </a:r>
              <a:endParaRPr kumimoji="0" lang="ru-RU" sz="1200" b="1" dirty="0">
                <a:solidFill>
                  <a:srgbClr val="000090"/>
                </a:solidFill>
                <a:latin typeface="+mj-lt"/>
              </a:endParaRPr>
            </a:p>
          </p:txBody>
        </p:sp>
        <p:sp>
          <p:nvSpPr>
            <p:cNvPr id="14" name="Text Box 65"/>
            <p:cNvSpPr txBox="1">
              <a:spLocks noChangeArrowheads="1"/>
            </p:cNvSpPr>
            <p:nvPr/>
          </p:nvSpPr>
          <p:spPr bwMode="auto">
            <a:xfrm>
              <a:off x="4841" y="780"/>
              <a:ext cx="879" cy="22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9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sz="1200" b="1" dirty="0">
                  <a:solidFill>
                    <a:srgbClr val="FF0000"/>
                  </a:solidFill>
                  <a:latin typeface="+mj-lt"/>
                </a:rPr>
                <a:t>Ion sources</a:t>
              </a:r>
              <a:endParaRPr kumimoji="0" lang="ru-RU" sz="1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Line 95"/>
            <p:cNvSpPr>
              <a:spLocks noChangeShapeType="1"/>
            </p:cNvSpPr>
            <p:nvPr/>
          </p:nvSpPr>
          <p:spPr bwMode="auto">
            <a:xfrm flipH="1">
              <a:off x="4570" y="869"/>
              <a:ext cx="269" cy="3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2624" y="883"/>
              <a:ext cx="213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1180878" y="1365627"/>
            <a:ext cx="2676938" cy="1855210"/>
            <a:chOff x="381000" y="1089545"/>
            <a:chExt cx="3586163" cy="2483471"/>
          </a:xfrm>
        </p:grpSpPr>
        <p:pic>
          <p:nvPicPr>
            <p:cNvPr id="18" name="Изображение 2" descr="Booster-ring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089545"/>
              <a:ext cx="3154374" cy="248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80"/>
            <p:cNvSpPr txBox="1">
              <a:spLocks noChangeArrowheads="1"/>
            </p:cNvSpPr>
            <p:nvPr/>
          </p:nvSpPr>
          <p:spPr bwMode="auto">
            <a:xfrm>
              <a:off x="381000" y="1579892"/>
              <a:ext cx="3586163" cy="157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200" b="1" u="sng">
                  <a:solidFill>
                    <a:srgbClr val="FF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Booster (25 Tm)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</a:t>
              </a:r>
              <a:r>
                <a:rPr lang="ru-RU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(</a:t>
              </a:r>
              <a:r>
                <a:rPr lang="en-US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2-</a:t>
              </a:r>
              <a:r>
                <a:rPr lang="ru-RU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3)</a:t>
              </a:r>
              <a:r>
                <a:rPr lang="en-US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single-turn injection,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storage of </a:t>
              </a:r>
              <a:r>
                <a:rPr lang="ru-RU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r>
                <a:rPr lang="en-US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×10</a:t>
              </a:r>
              <a:r>
                <a:rPr lang="en-US" altLang="ru-RU" sz="1200" b="1" baseline="30000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9</a:t>
              </a:r>
              <a:r>
                <a:rPr lang="en-US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ions,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acceleration up to 65 MeV/u,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electron cooling, acceleration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up to </a:t>
              </a:r>
              <a:r>
                <a:rPr lang="en-US" altLang="ru-RU" sz="1200" b="1">
                  <a:solidFill>
                    <a:srgbClr val="FF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587</a:t>
              </a:r>
              <a:r>
                <a:rPr lang="en-US" altLang="ru-RU" sz="1200" b="1">
                  <a:solidFill>
                    <a:srgbClr val="00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MeV/u</a:t>
              </a:r>
              <a:endParaRPr lang="ru-RU" altLang="ru-RU" sz="1200" b="1">
                <a:solidFill>
                  <a:srgbClr val="00006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0" name="Line 89"/>
          <p:cNvSpPr>
            <a:spLocks noChangeShapeType="1"/>
          </p:cNvSpPr>
          <p:nvPr/>
        </p:nvSpPr>
        <p:spPr bwMode="auto">
          <a:xfrm flipH="1">
            <a:off x="1353914" y="2368981"/>
            <a:ext cx="37926" cy="1175706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89"/>
          <p:cNvSpPr>
            <a:spLocks noChangeShapeType="1"/>
          </p:cNvSpPr>
          <p:nvPr/>
        </p:nvSpPr>
        <p:spPr bwMode="auto">
          <a:xfrm flipH="1">
            <a:off x="1299939" y="3601775"/>
            <a:ext cx="53728" cy="1022412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373089" y="1340956"/>
            <a:ext cx="5328592" cy="284444"/>
            <a:chOff x="1129" y="402"/>
            <a:chExt cx="4496" cy="240"/>
          </a:xfrm>
        </p:grpSpPr>
        <p:sp>
          <p:nvSpPr>
            <p:cNvPr id="23" name="Text Box 65"/>
            <p:cNvSpPr txBox="1">
              <a:spLocks noChangeArrowheads="1"/>
            </p:cNvSpPr>
            <p:nvPr/>
          </p:nvSpPr>
          <p:spPr bwMode="auto">
            <a:xfrm>
              <a:off x="2916" y="402"/>
              <a:ext cx="1552" cy="2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9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sz="1200" b="1" dirty="0" err="1">
                  <a:solidFill>
                    <a:srgbClr val="FF0000"/>
                  </a:solidFill>
                  <a:latin typeface="+mj-lt"/>
                </a:rPr>
                <a:t>Linac</a:t>
              </a:r>
              <a:r>
                <a:rPr kumimoji="0" lang="en-US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kumimoji="0" lang="en-US" sz="1200" b="1" dirty="0" err="1">
                  <a:solidFill>
                    <a:srgbClr val="FF0000"/>
                  </a:solidFill>
                  <a:latin typeface="+mj-lt"/>
                </a:rPr>
                <a:t>HILac</a:t>
              </a:r>
              <a:r>
                <a:rPr kumimoji="0" lang="en-US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kumimoji="0" lang="en-US" sz="1200" b="1" dirty="0">
                  <a:solidFill>
                    <a:srgbClr val="000090"/>
                  </a:solidFill>
                  <a:latin typeface="+mj-lt"/>
                </a:rPr>
                <a:t>(3.2MeV/u)</a:t>
              </a:r>
              <a:endParaRPr kumimoji="0" lang="ru-RU" sz="1200" b="1" dirty="0">
                <a:solidFill>
                  <a:srgbClr val="000090"/>
                </a:solidFill>
                <a:latin typeface="+mj-lt"/>
              </a:endParaRP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4728" y="421"/>
              <a:ext cx="897" cy="20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9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sz="1200" b="1" dirty="0">
                  <a:solidFill>
                    <a:srgbClr val="FF0000"/>
                  </a:solidFill>
                  <a:latin typeface="+mj-lt"/>
                </a:rPr>
                <a:t>ESIS KRION</a:t>
              </a:r>
              <a:endParaRPr kumimoji="0" lang="ru-RU" sz="1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 flipH="1" flipV="1">
              <a:off x="1129" y="521"/>
              <a:ext cx="1775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26" name="Line 95"/>
            <p:cNvSpPr>
              <a:spLocks noChangeShapeType="1"/>
            </p:cNvSpPr>
            <p:nvPr/>
          </p:nvSpPr>
          <p:spPr bwMode="auto">
            <a:xfrm flipH="1" flipV="1">
              <a:off x="4468" y="538"/>
              <a:ext cx="249" cy="3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+mj-lt"/>
                <a:ea typeface="Arial" charset="0"/>
                <a:cs typeface="Arial" charset="0"/>
              </a:endParaRPr>
            </a:p>
          </p:txBody>
        </p:sp>
      </p:grpSp>
      <p:grpSp>
        <p:nvGrpSpPr>
          <p:cNvPr id="27" name="Group 55"/>
          <p:cNvGrpSpPr>
            <a:grpSpLocks/>
          </p:cNvGrpSpPr>
          <p:nvPr/>
        </p:nvGrpSpPr>
        <p:grpSpPr bwMode="auto">
          <a:xfrm>
            <a:off x="2468339" y="1879522"/>
            <a:ext cx="1739852" cy="2101728"/>
            <a:chOff x="1739" y="1128"/>
            <a:chExt cx="1007" cy="1557"/>
          </a:xfrm>
        </p:grpSpPr>
        <p:sp>
          <p:nvSpPr>
            <p:cNvPr id="28" name="Line 89"/>
            <p:cNvSpPr>
              <a:spLocks noChangeShapeType="1"/>
            </p:cNvSpPr>
            <p:nvPr/>
          </p:nvSpPr>
          <p:spPr bwMode="auto">
            <a:xfrm flipH="1">
              <a:off x="2122" y="1361"/>
              <a:ext cx="291" cy="928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Arc 57"/>
            <p:cNvSpPr>
              <a:spLocks/>
            </p:cNvSpPr>
            <p:nvPr/>
          </p:nvSpPr>
          <p:spPr bwMode="auto">
            <a:xfrm flipH="1">
              <a:off x="2406" y="1128"/>
              <a:ext cx="340" cy="280"/>
            </a:xfrm>
            <a:custGeom>
              <a:avLst/>
              <a:gdLst>
                <a:gd name="T0" fmla="*/ 0 w 21405"/>
                <a:gd name="T1" fmla="*/ 0 h 21600"/>
                <a:gd name="T2" fmla="*/ 0 w 21405"/>
                <a:gd name="T3" fmla="*/ 0 h 21600"/>
                <a:gd name="T4" fmla="*/ 0 w 214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05" h="21600" fill="none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</a:path>
                <a:path w="21405" h="21600" stroke="0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rc 58"/>
            <p:cNvSpPr>
              <a:spLocks/>
            </p:cNvSpPr>
            <p:nvPr/>
          </p:nvSpPr>
          <p:spPr bwMode="auto">
            <a:xfrm rot="-3792276" flipH="1" flipV="1">
              <a:off x="1616" y="2246"/>
              <a:ext cx="562" cy="315"/>
            </a:xfrm>
            <a:custGeom>
              <a:avLst/>
              <a:gdLst>
                <a:gd name="T0" fmla="*/ 0 w 21405"/>
                <a:gd name="T1" fmla="*/ 0 h 21600"/>
                <a:gd name="T2" fmla="*/ 0 w 21405"/>
                <a:gd name="T3" fmla="*/ 0 h 21600"/>
                <a:gd name="T4" fmla="*/ 0 w 214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05" h="21600" fill="none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</a:path>
                <a:path w="21405" h="21600" stroke="0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" name="Group 59"/>
          <p:cNvGrpSpPr>
            <a:grpSpLocks/>
          </p:cNvGrpSpPr>
          <p:nvPr/>
        </p:nvGrpSpPr>
        <p:grpSpPr bwMode="auto">
          <a:xfrm>
            <a:off x="1144364" y="3493700"/>
            <a:ext cx="3280592" cy="304987"/>
            <a:chOff x="175" y="2035"/>
            <a:chExt cx="2293" cy="258"/>
          </a:xfrm>
        </p:grpSpPr>
        <p:sp>
          <p:nvSpPr>
            <p:cNvPr id="32" name="Rectangle 81" descr="Темный диагональный 2"/>
            <p:cNvSpPr>
              <a:spLocks noChangeArrowheads="1"/>
            </p:cNvSpPr>
            <p:nvPr/>
          </p:nvSpPr>
          <p:spPr bwMode="auto">
            <a:xfrm rot="-5400000">
              <a:off x="295" y="2022"/>
              <a:ext cx="66" cy="305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1" hangingPunct="1">
                <a:defRPr/>
              </a:pPr>
              <a:endParaRPr lang="ru-RU" baseline="300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33" name="Text Box 97"/>
            <p:cNvSpPr txBox="1">
              <a:spLocks noChangeArrowheads="1"/>
            </p:cNvSpPr>
            <p:nvPr/>
          </p:nvSpPr>
          <p:spPr bwMode="auto">
            <a:xfrm>
              <a:off x="552" y="2035"/>
              <a:ext cx="1916" cy="2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sz="1200" b="1" dirty="0">
                  <a:solidFill>
                    <a:srgbClr val="000066"/>
                  </a:solidFill>
                  <a:latin typeface="+mj-lt"/>
                </a:rPr>
                <a:t>Stripping (</a:t>
              </a:r>
              <a:r>
                <a:rPr kumimoji="0" lang="en-US" sz="1200" b="1" dirty="0">
                  <a:solidFill>
                    <a:srgbClr val="FF0000"/>
                  </a:solidFill>
                  <a:latin typeface="+mj-lt"/>
                </a:rPr>
                <a:t>80%</a:t>
              </a:r>
              <a:r>
                <a:rPr kumimoji="0" lang="en-US" sz="1200" b="1" dirty="0">
                  <a:solidFill>
                    <a:srgbClr val="000066"/>
                  </a:solidFill>
                  <a:latin typeface="+mj-lt"/>
                </a:rPr>
                <a:t>) </a:t>
              </a:r>
              <a:r>
                <a:rPr kumimoji="0" lang="en-US" sz="1200" b="1" baseline="30000" dirty="0">
                  <a:solidFill>
                    <a:srgbClr val="000066"/>
                  </a:solidFill>
                  <a:latin typeface="+mj-lt"/>
                </a:rPr>
                <a:t>197</a:t>
              </a:r>
              <a:r>
                <a:rPr kumimoji="0" lang="en-US" sz="1200" b="1" dirty="0">
                  <a:solidFill>
                    <a:srgbClr val="000066"/>
                  </a:solidFill>
                  <a:latin typeface="+mj-lt"/>
                </a:rPr>
                <a:t>Au</a:t>
              </a:r>
              <a:r>
                <a:rPr kumimoji="0" lang="en-US" sz="1200" b="1" baseline="30000" dirty="0">
                  <a:solidFill>
                    <a:srgbClr val="000066"/>
                  </a:solidFill>
                  <a:latin typeface="+mj-lt"/>
                </a:rPr>
                <a:t>31+ </a:t>
              </a:r>
              <a:r>
                <a:rPr kumimoji="0" lang="en-US" sz="1200" b="1" dirty="0">
                  <a:solidFill>
                    <a:srgbClr val="000066"/>
                  </a:solidFill>
                  <a:latin typeface="+mj-lt"/>
                  <a:sym typeface="MS PGothic" charset="0"/>
                </a:rPr>
                <a:t>=&gt; </a:t>
              </a:r>
              <a:r>
                <a:rPr kumimoji="0" lang="en-US" sz="1200" b="1" baseline="30000" dirty="0">
                  <a:solidFill>
                    <a:srgbClr val="FF0000"/>
                  </a:solidFill>
                  <a:latin typeface="+mj-lt"/>
                </a:rPr>
                <a:t>197</a:t>
              </a:r>
              <a:r>
                <a:rPr kumimoji="0" lang="en-US" sz="1200" b="1" dirty="0">
                  <a:solidFill>
                    <a:srgbClr val="FF0000"/>
                  </a:solidFill>
                  <a:latin typeface="+mj-lt"/>
                </a:rPr>
                <a:t>Au</a:t>
              </a:r>
              <a:r>
                <a:rPr kumimoji="0" lang="en-US" sz="1200" b="1" baseline="30000" dirty="0">
                  <a:solidFill>
                    <a:srgbClr val="FF0000"/>
                  </a:solidFill>
                  <a:latin typeface="+mj-lt"/>
                </a:rPr>
                <a:t>79+</a:t>
              </a:r>
              <a:endParaRPr kumimoji="0" lang="ru-RU" sz="12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34" name="Группа 33"/>
          <p:cNvGrpSpPr>
            <a:grpSpLocks/>
          </p:cNvGrpSpPr>
          <p:nvPr/>
        </p:nvGrpSpPr>
        <p:grpSpPr bwMode="auto">
          <a:xfrm>
            <a:off x="2973164" y="3895885"/>
            <a:ext cx="4731259" cy="1807802"/>
            <a:chOff x="2771800" y="4464496"/>
            <a:chExt cx="6337720" cy="2420888"/>
          </a:xfrm>
        </p:grpSpPr>
        <p:pic>
          <p:nvPicPr>
            <p:cNvPr id="35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431" y="4464496"/>
              <a:ext cx="5374089" cy="242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77"/>
            <p:cNvSpPr txBox="1">
              <a:spLocks noChangeArrowheads="1"/>
            </p:cNvSpPr>
            <p:nvPr/>
          </p:nvSpPr>
          <p:spPr bwMode="auto">
            <a:xfrm>
              <a:off x="4640941" y="4739597"/>
              <a:ext cx="3960545" cy="64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sz="1350" b="1" dirty="0">
                  <a:solidFill>
                    <a:srgbClr val="FF0000"/>
                  </a:solidFill>
                  <a:latin typeface="+mj-lt"/>
                </a:rPr>
                <a:t>Two SC rings of the </a:t>
              </a:r>
              <a:r>
                <a:rPr kumimoji="0" lang="en-US" sz="1350" b="1" dirty="0">
                  <a:solidFill>
                    <a:srgbClr val="FF0000"/>
                  </a:solidFill>
                </a:rPr>
                <a:t>collider</a:t>
              </a:r>
            </a:p>
            <a:p>
              <a:pPr algn="ctr" eaLnBrk="1" hangingPunct="1">
                <a:defRPr/>
              </a:pPr>
              <a:r>
                <a:rPr lang="en-US" sz="1350" b="1" u="sng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NICA – Stage II</a:t>
              </a:r>
              <a:endParaRPr lang="ru-RU" sz="1350" b="1" u="sng" dirty="0">
                <a:solidFill>
                  <a:srgbClr val="FF0000"/>
                </a:solidFill>
              </a:endParaRPr>
            </a:p>
            <a:p>
              <a:pPr algn="ctr" eaLnBrk="1" hangingPunct="1">
                <a:defRPr/>
              </a:pPr>
              <a:endParaRPr kumimoji="0" lang="en-US" sz="135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7" name="Text Box 66"/>
            <p:cNvSpPr txBox="1">
              <a:spLocks noChangeArrowheads="1"/>
            </p:cNvSpPr>
            <p:nvPr/>
          </p:nvSpPr>
          <p:spPr bwMode="auto">
            <a:xfrm>
              <a:off x="5443210" y="6009293"/>
              <a:ext cx="2955062" cy="53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 hangingPunct="1">
                <a:defRPr/>
              </a:pPr>
              <a:r>
                <a:rPr kumimoji="0" lang="en-US" sz="1350" b="1" dirty="0">
                  <a:solidFill>
                    <a:srgbClr val="000066"/>
                  </a:solidFill>
                  <a:latin typeface="+mn-lt"/>
                  <a:cs typeface="Arial" charset="0"/>
                </a:rPr>
                <a:t>~ 2 x 22 injection cycles</a:t>
              </a:r>
            </a:p>
            <a:p>
              <a:pPr eaLnBrk="1" hangingPunct="1">
                <a:defRPr/>
              </a:pPr>
              <a:r>
                <a:rPr kumimoji="0" lang="en-US" sz="1350" b="1" dirty="0">
                  <a:solidFill>
                    <a:srgbClr val="000066"/>
                  </a:solidFill>
                  <a:latin typeface="+mn-lt"/>
                  <a:cs typeface="Arial" charset="0"/>
                </a:rPr>
                <a:t>    22 bunches per ring</a:t>
              </a:r>
              <a:endParaRPr kumimoji="0" lang="ru-RU" sz="1350" b="1" dirty="0">
                <a:solidFill>
                  <a:srgbClr val="000066"/>
                </a:solidFill>
                <a:latin typeface="+mn-lt"/>
                <a:cs typeface="Arial" charset="0"/>
              </a:endParaRPr>
            </a:p>
          </p:txBody>
        </p:sp>
        <p:cxnSp>
          <p:nvCxnSpPr>
            <p:cNvPr id="38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>
              <a:off x="2771800" y="6237312"/>
              <a:ext cx="648072" cy="288032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Прямая со стрелкой 12"/>
            <p:cNvCxnSpPr>
              <a:cxnSpLocks noChangeShapeType="1"/>
            </p:cNvCxnSpPr>
            <p:nvPr/>
          </p:nvCxnSpPr>
          <p:spPr bwMode="auto">
            <a:xfrm flipV="1">
              <a:off x="3419872" y="4941168"/>
              <a:ext cx="936104" cy="1296144"/>
            </a:xfrm>
            <a:prstGeom prst="straightConnector1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Прямая со стрелкой 77"/>
            <p:cNvCxnSpPr>
              <a:cxnSpLocks noChangeShapeType="1"/>
            </p:cNvCxnSpPr>
            <p:nvPr/>
          </p:nvCxnSpPr>
          <p:spPr bwMode="auto">
            <a:xfrm>
              <a:off x="3419872" y="6237312"/>
              <a:ext cx="1368152" cy="432048"/>
            </a:xfrm>
            <a:prstGeom prst="straightConnector1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" name="Пятно 1 40"/>
          <p:cNvSpPr>
            <a:spLocks noChangeArrowheads="1"/>
          </p:cNvSpPr>
          <p:nvPr/>
        </p:nvSpPr>
        <p:spPr bwMode="auto">
          <a:xfrm>
            <a:off x="4186015" y="4518950"/>
            <a:ext cx="3087802" cy="591012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>
            <a:lvl1pPr defTabSz="3365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365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65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65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65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65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65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65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65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ru-RU" sz="1800" b="1">
                <a:latin typeface="Arial" panose="020B0604020202020204" pitchFamily="34" charset="0"/>
                <a:ea typeface="SimSun" panose="02010600030101010101" pitchFamily="2" charset="-122"/>
              </a:rPr>
              <a:t>L ≥ 10</a:t>
            </a:r>
            <a:r>
              <a:rPr lang="en-US" altLang="ru-RU" sz="1800" b="1" baseline="30000">
                <a:latin typeface="Arial" panose="020B0604020202020204" pitchFamily="34" charset="0"/>
                <a:ea typeface="SimSun" panose="02010600030101010101" pitchFamily="2" charset="-122"/>
              </a:rPr>
              <a:t>27</a:t>
            </a:r>
            <a:r>
              <a:rPr lang="en-US" altLang="ru-RU" sz="1800" b="1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ru-RU" altLang="ru-RU" sz="1800" b="1">
                <a:latin typeface="Arial" panose="020B0604020202020204" pitchFamily="34" charset="0"/>
                <a:ea typeface="SimSun" panose="02010600030101010101" pitchFamily="2" charset="-122"/>
              </a:rPr>
              <a:t>см</a:t>
            </a:r>
            <a:r>
              <a:rPr lang="en-US" altLang="ru-RU" sz="1800" b="1" baseline="30000">
                <a:latin typeface="Arial" panose="020B0604020202020204" pitchFamily="34" charset="0"/>
                <a:ea typeface="SimSun" panose="02010600030101010101" pitchFamily="2" charset="-122"/>
              </a:rPr>
              <a:t>-2</a:t>
            </a:r>
            <a:r>
              <a:rPr lang="ru-RU" altLang="ru-RU" sz="1800" b="1">
                <a:latin typeface="Arial" panose="020B0604020202020204" pitchFamily="34" charset="0"/>
                <a:ea typeface="SimSun" panose="02010600030101010101" pitchFamily="2" charset="-122"/>
              </a:rPr>
              <a:t>с</a:t>
            </a:r>
            <a:r>
              <a:rPr lang="en-US" altLang="ru-RU" sz="1800" b="1" baseline="30000">
                <a:latin typeface="Arial" panose="020B0604020202020204" pitchFamily="34" charset="0"/>
                <a:ea typeface="SimSun" panose="02010600030101010101" pitchFamily="2" charset="-122"/>
              </a:rPr>
              <a:t>-1</a:t>
            </a:r>
            <a:endParaRPr lang="ru-RU" altLang="ru-RU" sz="1800" b="1" baseline="300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81443" y="6078400"/>
            <a:ext cx="6602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Heavy ions: ESIS + </a:t>
            </a:r>
            <a:r>
              <a:rPr lang="en-US" altLang="zh-CN" b="1" dirty="0" err="1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HILac</a:t>
            </a: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 + Booster + </a:t>
            </a:r>
            <a:r>
              <a:rPr lang="en-US" altLang="zh-CN" b="1" dirty="0" err="1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Nuclotron</a:t>
            </a:r>
            <a:endParaRPr lang="en-US" altLang="zh-CN" b="1" dirty="0">
              <a:solidFill>
                <a:srgbClr val="00000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782300" y="336794"/>
            <a:ext cx="5388984" cy="65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kumimoji="1" lang="en-US" altLang="ru-RU" b="1" dirty="0">
                <a:solidFill>
                  <a:srgbClr val="0000CC"/>
                </a:solidFill>
                <a:cs typeface="Arial" panose="020B0604020202020204" pitchFamily="34" charset="0"/>
                <a:sym typeface="Apple Chancery"/>
              </a:rPr>
              <a:t>NICA</a:t>
            </a:r>
            <a:r>
              <a:rPr kumimoji="1" lang="ru-RU" altLang="ru-RU" b="1" dirty="0">
                <a:solidFill>
                  <a:srgbClr val="0000CC"/>
                </a:solidFill>
                <a:cs typeface="Arial" panose="020B0604020202020204" pitchFamily="34" charset="0"/>
                <a:sym typeface="Apple Chancery"/>
              </a:rPr>
              <a:t> </a:t>
            </a:r>
            <a:r>
              <a:rPr kumimoji="1" lang="en-US" altLang="ru-RU" b="1" dirty="0">
                <a:solidFill>
                  <a:srgbClr val="0000CC"/>
                </a:solidFill>
                <a:cs typeface="Arial" panose="020B0604020202020204" pitchFamily="34" charset="0"/>
                <a:sym typeface="Apple Chancery"/>
              </a:rPr>
              <a:t> accelerator complex</a:t>
            </a:r>
            <a:endParaRPr kumimoji="1" lang="ru-RU" altLang="ru-RU" b="1" dirty="0">
              <a:solidFill>
                <a:srgbClr val="0000CC"/>
              </a:solidFill>
              <a:cs typeface="Arial" panose="020B0604020202020204" pitchFamily="34" charset="0"/>
              <a:sym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5103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755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Stages of the accelerator complex commissioning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85202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HILAC + transfer line to Booster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HILAC + Booster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HILAC + Booster + transfer line to </a:t>
            </a:r>
            <a:r>
              <a:rPr lang="en-US" sz="2000" dirty="0" err="1"/>
              <a:t>Nuclotron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HILAC + Booster + </a:t>
            </a:r>
            <a:r>
              <a:rPr lang="en-US" sz="2000" dirty="0" err="1"/>
              <a:t>Nuclotron</a:t>
            </a:r>
            <a:r>
              <a:rPr lang="en-US" sz="2000" dirty="0"/>
              <a:t> + transfer line to BM@N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ESIS + HILAC + Booster + modified </a:t>
            </a:r>
            <a:r>
              <a:rPr lang="en-US" sz="2000" dirty="0" err="1"/>
              <a:t>Nuclotron</a:t>
            </a:r>
            <a:r>
              <a:rPr lang="en-US" sz="2000" dirty="0"/>
              <a:t> + transfer line to BM@N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99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3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ESIS + HILAC + Booster +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modified </a:t>
            </a:r>
            <a:r>
              <a:rPr lang="en-US" sz="2800" b="1" dirty="0" err="1">
                <a:solidFill>
                  <a:srgbClr val="FF0000"/>
                </a:solidFill>
              </a:rPr>
              <a:t>Nuclotron</a:t>
            </a:r>
            <a:r>
              <a:rPr lang="en-US" sz="2800" b="1" dirty="0">
                <a:solidFill>
                  <a:srgbClr val="FF0000"/>
                </a:solidFill>
              </a:rPr>
              <a:t> + transfer line to BM@N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918" y="3274236"/>
            <a:ext cx="5951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Forth commissioning run: </a:t>
            </a:r>
            <a:endParaRPr lang="ru-RU" sz="2400" dirty="0"/>
          </a:p>
          <a:p>
            <a:r>
              <a:rPr lang="en-US" sz="2400" dirty="0"/>
              <a:t>from 20.09.2022 to 03.02.2023 </a:t>
            </a:r>
            <a:r>
              <a:rPr lang="en-US" sz="2400" dirty="0" err="1"/>
              <a:t>Ar</a:t>
            </a:r>
            <a:r>
              <a:rPr lang="en-US" sz="2400" dirty="0"/>
              <a:t>, </a:t>
            </a:r>
            <a:r>
              <a:rPr lang="en-US" sz="2400" dirty="0" err="1"/>
              <a:t>Xe</a:t>
            </a:r>
            <a:r>
              <a:rPr lang="en-US" sz="2400" dirty="0"/>
              <a:t> ions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7918" y="4509120"/>
            <a:ext cx="6380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Acceleration of </a:t>
            </a:r>
            <a:r>
              <a:rPr lang="en-US" sz="2000" dirty="0" err="1"/>
              <a:t>Ar</a:t>
            </a:r>
            <a:r>
              <a:rPr lang="en-US" sz="2000" dirty="0"/>
              <a:t> ions in the Booster, test of SOCHI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Tuning of </a:t>
            </a:r>
            <a:r>
              <a:rPr lang="en-US" sz="2000" dirty="0" err="1"/>
              <a:t>Xe</a:t>
            </a:r>
            <a:r>
              <a:rPr lang="en-US" sz="2000" dirty="0"/>
              <a:t> acceleration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6930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ESIS Krion-6T installed and tuned at HILAC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en-US" dirty="0"/>
              <a:t>-  </a:t>
            </a:r>
            <a:r>
              <a:rPr lang="en-US" dirty="0" err="1"/>
              <a:t>Nuclotron</a:t>
            </a:r>
            <a:r>
              <a:rPr lang="en-US" dirty="0"/>
              <a:t> structure was modified for installation of fast extraction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23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547664" y="764704"/>
            <a:ext cx="6298109" cy="2941249"/>
            <a:chOff x="2975431" y="3509010"/>
            <a:chExt cx="6298109" cy="294124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8"/>
            <a:stretch/>
          </p:blipFill>
          <p:spPr>
            <a:xfrm>
              <a:off x="2975431" y="3582445"/>
              <a:ext cx="6238875" cy="286781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8446770" y="3509010"/>
              <a:ext cx="826770" cy="110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27784" y="260648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timetable of the run (135.5 days)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793808"/>
            <a:ext cx="4851283" cy="2886838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71600" y="428344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repairment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6764" y="609329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58456" y="391411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Unexpected losses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15360" y="45352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cooling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17192" y="594618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Commissioning works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47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305098"/>
            <a:ext cx="9341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Beam acceleration in the </a:t>
            </a:r>
            <a:r>
              <a:rPr lang="en-US" i="1" dirty="0" err="1"/>
              <a:t>Nuclotron</a:t>
            </a:r>
            <a:r>
              <a:rPr lang="en-US" i="1" dirty="0"/>
              <a:t> up to 1.65 T magnetic field plateau (about 3.6GeV/u). </a:t>
            </a:r>
          </a:p>
          <a:p>
            <a:r>
              <a:rPr lang="en-US" i="1" dirty="0"/>
              <a:t>Intensity of the accelerated beam up to about 2</a:t>
            </a:r>
            <a:r>
              <a:rPr lang="en-US" i="1" dirty="0">
                <a:sym typeface="Symbol" panose="05050102010706020507" pitchFamily="18" charset="2"/>
              </a:rPr>
              <a:t></a:t>
            </a:r>
            <a:r>
              <a:rPr lang="en-US" i="1" dirty="0"/>
              <a:t>10</a:t>
            </a:r>
            <a:r>
              <a:rPr lang="en-US" i="1" baseline="30000" dirty="0"/>
              <a:t>7</a:t>
            </a:r>
            <a:r>
              <a:rPr lang="en-US" i="1" dirty="0"/>
              <a:t> ions.</a:t>
            </a:r>
          </a:p>
          <a:p>
            <a:r>
              <a:rPr lang="en-US" i="1" dirty="0"/>
              <a:t>Extracted beam spill duration up to 2 s</a:t>
            </a:r>
            <a:r>
              <a:rPr lang="ru-RU" i="1" dirty="0"/>
              <a:t> (</a:t>
            </a:r>
            <a:r>
              <a:rPr lang="en-US" i="1" dirty="0"/>
              <a:t>cycle period 12 s).</a:t>
            </a:r>
            <a:endParaRPr lang="ru-RU" dirty="0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7742825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Beam acceleration and slow extraction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47621" y="4807844"/>
            <a:ext cx="93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Time, 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188" t="20112" r="13146" b="19233"/>
          <a:stretch/>
        </p:blipFill>
        <p:spPr>
          <a:xfrm>
            <a:off x="1490019" y="764704"/>
            <a:ext cx="6586733" cy="4412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514297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Intensity, </a:t>
            </a:r>
          </a:p>
          <a:p>
            <a:r>
              <a:rPr lang="en-US" dirty="0"/>
              <a:t>elementary charges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84729" y="7912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Field, </a:t>
            </a:r>
            <a:r>
              <a:rPr lang="en-US" dirty="0" err="1"/>
              <a:t>Gs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4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870" t="16596" r="20233" b="3410"/>
          <a:stretch/>
        </p:blipFill>
        <p:spPr>
          <a:xfrm>
            <a:off x="0" y="4411"/>
            <a:ext cx="9144000" cy="63519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15808" y="5218573"/>
            <a:ext cx="1728192" cy="1165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9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F350-3255-48DA-981B-A56A5FC5E57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95039" y="116632"/>
            <a:ext cx="808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Plans of the collider commissioning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639" y="836712"/>
            <a:ext cx="818204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End of 2023 (may be beginning of 2024): technological run</a:t>
            </a:r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Main limitations: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- completion of engineering infrastructure bld. 17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- Assembly of </a:t>
            </a:r>
            <a:r>
              <a:rPr lang="en-US" sz="2400" dirty="0" err="1"/>
              <a:t>cryomagnetic</a:t>
            </a:r>
            <a:r>
              <a:rPr lang="en-US" sz="2400" dirty="0"/>
              <a:t> system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053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22101</TotalTime>
  <Words>683</Words>
  <Application>Microsoft Office PowerPoint</Application>
  <PresentationFormat>Экран (4:3)</PresentationFormat>
  <Paragraphs>129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</dc:creator>
  <cp:lastModifiedBy>Ivan Slepov</cp:lastModifiedBy>
  <cp:revision>303</cp:revision>
  <cp:lastPrinted>2019-06-04T15:57:44Z</cp:lastPrinted>
  <dcterms:created xsi:type="dcterms:W3CDTF">2019-04-25T09:57:14Z</dcterms:created>
  <dcterms:modified xsi:type="dcterms:W3CDTF">2023-04-18T11:24:33Z</dcterms:modified>
</cp:coreProperties>
</file>