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69" r:id="rId5"/>
    <p:sldId id="259" r:id="rId6"/>
    <p:sldId id="268" r:id="rId7"/>
    <p:sldId id="271" r:id="rId8"/>
    <p:sldId id="263" r:id="rId9"/>
    <p:sldId id="270" r:id="rId10"/>
    <p:sldId id="262" r:id="rId11"/>
    <p:sldId id="265" r:id="rId12"/>
    <p:sldId id="275" r:id="rId13"/>
    <p:sldId id="266" r:id="rId14"/>
    <p:sldId id="267" r:id="rId15"/>
    <p:sldId id="264" r:id="rId16"/>
    <p:sldId id="277" r:id="rId17"/>
    <p:sldId id="276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25" autoAdjust="0"/>
    <p:restoredTop sz="94660"/>
  </p:normalViewPr>
  <p:slideViewPr>
    <p:cSldViewPr snapToGrid="0">
      <p:cViewPr varScale="1">
        <p:scale>
          <a:sx n="156" d="100"/>
          <a:sy n="156" d="100"/>
        </p:scale>
        <p:origin x="144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01A4C6-69DC-4360-85E1-EA9D708EA409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DD9C1-CBD5-43EB-AC8F-9787D9D1F5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338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6A6FCDA-2966-401B-A778-7822859DDA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75C1457E-C1B0-4FEA-BEBA-42C3848BBC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6A64585-197B-43D5-A8AE-B193C3D50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18.04.2023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A655A21-8348-43DF-9604-B7E1C9081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7D4A539-39F7-41EF-A5E1-4C8D00345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58BD4-7564-4993-8832-33BD936A3D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341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3366A52-9278-47DE-AA13-1208E8C70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1DAB213A-C06B-4D88-97DA-27539BF74F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6537579-7941-4585-876E-1993E3797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18.04.2023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2ADB579-92BB-4FD5-89ED-CE17DCB7A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A10C0C6-03B7-4530-9B63-7704390DA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58BD4-7564-4993-8832-33BD936A3D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296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4478A9E9-CD9F-4366-83ED-F18C09525E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63A05AD-C12B-497F-A28F-905AA9AA26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20AEAE9-60FC-44A9-9734-DBE20A38B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18.04.2023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FFBCCC7-9C2A-4692-A233-59D4B9578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64F5AD8-595C-492D-9FD4-2A26AFFA6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58BD4-7564-4993-8832-33BD936A3D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100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F4931B2-BFFF-4637-86EF-7665B0D41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AFC6636-7495-49E7-AAC1-2944BBFDD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23CB463-B5D3-497A-99B3-0001DCA4B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18.04.2023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FF693D3-39D9-47D6-9975-CBD6BCCC3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DC1C7EF-D434-4B03-A3C8-7FF8EC684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58BD4-7564-4993-8832-33BD936A3D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906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667B8B5-5979-4319-999B-A4F837E85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01DA3BE-044D-4742-8390-1D3CEAA5C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534BC5C-1CDF-4E55-96AF-5E8340196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18.04.2023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5E6CE4D-009A-45E6-8CD8-8DFE8055A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A7FFA0A-B2B0-4DEB-937A-5D94373DB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58BD4-7564-4993-8832-33BD936A3D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17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BFDE171-3E4C-479C-8E79-EE14BCD23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6FC01BD-F1C6-417C-B5C4-DEE03581DA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AE96D99-DD4D-4228-9775-2D5092B1B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B9B2BE0-0E1C-43F3-AEC5-38DA07AF8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18.04.2023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013040D-7647-46FA-83AB-8A2A1AAB3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EF0BB0B-100A-4272-9F3F-56EE9BA7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58BD4-7564-4993-8832-33BD936A3D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096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7FA9E04-2527-43C1-946E-2267AE76F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9F56671-32F5-4FB4-93D0-4EDEBB157F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C150D066-2340-4AA0-B3DD-6ABD37ABE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AF498FD0-AE5E-4658-9E92-3B872F5677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39D657E0-3C83-4ABA-92D0-F3AB3E65F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6F5B0528-6806-4689-962C-564D735ED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18.04.2023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B68BAC3E-1142-494B-8252-E1F30EC81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F930CC5B-9307-4CE2-BE7D-7BFB6BF87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58BD4-7564-4993-8832-33BD936A3D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400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D20D172-2F68-4760-BCA3-179560A6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C0300601-0861-424E-88CF-B6C5EE4B5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18.04.2023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BFD51599-62C7-4897-9E16-D1FD40C3D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5E699AF0-2403-40BE-AF3F-578EA1C74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58BD4-7564-4993-8832-33BD936A3D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627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26B7B59F-030F-4ED4-918E-4B1CDB5C1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18.04.2023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DF22375-5996-4C05-90BB-FD60F75C4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7ED4E90-CE29-478F-B2A9-95CBA1F0D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58BD4-7564-4993-8832-33BD936A3D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887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9FF8BAE-7A4A-488F-9E4B-F77CE3E22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2C1153E-A3A8-4B70-A1F2-49D226E44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D6D6C72-813E-4F0A-B7C4-0895442EDB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49C3E16-D353-446B-A10A-0A671C619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18.04.2023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DB5AEA9-462A-47C9-AFA3-FE5D21C6C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80C3A83-6D7B-4F61-B79E-C20D97440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58BD4-7564-4993-8832-33BD936A3D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457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71BCAC9-53ED-44AF-AC92-BAC267609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B98CF054-40E0-407F-8641-FDC31AB909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623A1609-943F-4F96-B428-F8620DC75D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49178D3-7D6B-443D-8470-23A726A29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18.04.2023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A21FF62-E5CD-4FAD-ACB7-1259DB430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8561A42-3988-4DC7-B294-9D2D4A993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58BD4-7564-4993-8832-33BD936A3D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864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1C7BECD-B484-443E-BB36-62CCCE067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F67F0E4-E40F-4272-86A4-3E4E393DD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AAA8D76-6B68-4B1F-BC51-0EAC8D265D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18.04.2023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440440F-A5EB-437B-BD6D-CB9FD66A4E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8910234-F2D7-410F-8E62-FFD829DBCC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58BD4-7564-4993-8832-33BD936A3D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960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2B8DA0-40EB-4B21-AEBB-6AFAD19BF7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3570"/>
            <a:ext cx="9144000" cy="2387600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NICA-MPD </a:t>
            </a:r>
            <a:r>
              <a:rPr lang="en-GB" b="1" dirty="0" smtClean="0">
                <a:solidFill>
                  <a:srgbClr val="0070C0"/>
                </a:solidFill>
              </a:rPr>
              <a:t>PLATFORM</a:t>
            </a:r>
            <a:br>
              <a:rPr lang="en-GB" b="1" dirty="0" smtClean="0">
                <a:solidFill>
                  <a:srgbClr val="0070C0"/>
                </a:solidFill>
              </a:rPr>
            </a:br>
            <a:r>
              <a:rPr lang="en-GB" b="1" dirty="0" smtClean="0">
                <a:solidFill>
                  <a:srgbClr val="0070C0"/>
                </a:solidFill>
              </a:rPr>
              <a:t>STATUS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499A5F9-E6EF-4FC6-A3AE-60E711CAAA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Author:</a:t>
            </a:r>
          </a:p>
          <a:p>
            <a:r>
              <a:rPr lang="en-US" sz="2000" b="1" dirty="0"/>
              <a:t>Alexander Fedunin</a:t>
            </a:r>
            <a:endParaRPr lang="en-GB" sz="2000" b="1" dirty="0"/>
          </a:p>
          <a:p>
            <a:r>
              <a:rPr lang="en-GB" sz="2000" dirty="0"/>
              <a:t>Sector No 3; Engineering Support Group</a:t>
            </a:r>
          </a:p>
          <a:p>
            <a:r>
              <a:rPr lang="en-GB" sz="2000" dirty="0"/>
              <a:t>Joint Institute for Nuclear Research</a:t>
            </a: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C89E51C-0C66-4F19-883A-9C3B6C2B84DD}"/>
              </a:ext>
            </a:extLst>
          </p:cNvPr>
          <p:cNvSpPr txBox="1"/>
          <p:nvPr/>
        </p:nvSpPr>
        <p:spPr>
          <a:xfrm>
            <a:off x="5067171" y="5890105"/>
            <a:ext cx="20576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XI MPD Collaboration meeting</a:t>
            </a:r>
            <a:endParaRPr lang="x-none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57527066-FF73-4F29-B430-B0AA79CA22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8" y="5618288"/>
            <a:ext cx="1218495" cy="637621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2F758692-B266-41D2-97C8-8EB561A2F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18.04.2023</a:t>
            </a:r>
          </a:p>
        </p:txBody>
      </p:sp>
    </p:spTree>
    <p:extLst>
      <p:ext uri="{BB962C8B-B14F-4D97-AF65-F5344CB8AC3E}">
        <p14:creationId xmlns:p14="http://schemas.microsoft.com/office/powerpoint/2010/main" val="18442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A7D64EB-10B2-4A7E-B847-9FFC192A1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06312" y="0"/>
            <a:ext cx="10515600" cy="1325563"/>
          </a:xfrm>
        </p:spPr>
        <p:txBody>
          <a:bodyPr/>
          <a:lstStyle/>
          <a:p>
            <a:pPr algn="ctr"/>
            <a:r>
              <a:rPr lang="en-GB" b="1" dirty="0" smtClean="0"/>
              <a:t>Main </a:t>
            </a:r>
            <a:r>
              <a:rPr lang="en-GB" b="1" dirty="0"/>
              <a:t>electrical distribution board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FA804C9-9649-45C3-A0D5-957BCFFC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18.04.2023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E2A8751-564D-4E1E-98EF-1B0838CF32C7}"/>
              </a:ext>
            </a:extLst>
          </p:cNvPr>
          <p:cNvSpPr txBox="1"/>
          <p:nvPr/>
        </p:nvSpPr>
        <p:spPr>
          <a:xfrm>
            <a:off x="4900355" y="6400412"/>
            <a:ext cx="20576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XI MPD Collaboration meeting</a:t>
            </a:r>
            <a:endParaRPr lang="x-none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Obraz 5">
            <a:extLst>
              <a:ext uri="{FF2B5EF4-FFF2-40B4-BE49-F238E27FC236}">
                <a16:creationId xmlns="" xmlns:a16="http://schemas.microsoft.com/office/drawing/2014/main" id="{6F47DD67-1D0D-423F-8FB8-5C822E0359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00269"/>
            <a:ext cx="871572" cy="4560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34D84BC-4D33-41E2-A300-DBE1A8ECD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2144" y="0"/>
            <a:ext cx="2721656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BDE53C1-282E-48AB-9362-7FB6EDE8987C}"/>
              </a:ext>
            </a:extLst>
          </p:cNvPr>
          <p:cNvSpPr txBox="1"/>
          <p:nvPr/>
        </p:nvSpPr>
        <p:spPr>
          <a:xfrm>
            <a:off x="838200" y="1497780"/>
            <a:ext cx="6732889" cy="1944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platform power supply is isolated on each floor.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Each floor has its own power distribution board, which makes it possible to carry out preventive maintenance of the floor </a:t>
            </a:r>
            <a:r>
              <a:rPr lang="en-US" sz="20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without shutting down the entire NMP</a:t>
            </a:r>
            <a:endParaRPr lang="ru-RU" sz="2000" b="1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00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69E5701-FDB5-4B15-A294-7DCFCCDF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28"/>
            <a:ext cx="10515600" cy="1325563"/>
          </a:xfrm>
        </p:spPr>
        <p:txBody>
          <a:bodyPr/>
          <a:lstStyle/>
          <a:p>
            <a:pPr algn="ctr"/>
            <a:r>
              <a:rPr lang="en-US" sz="4400" b="1" dirty="0"/>
              <a:t>Access control and management system</a:t>
            </a:r>
            <a:endParaRPr lang="ru-RU" b="1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74EC184-0092-4BC3-A46C-4902CFA35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18.04.2023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8956C63-6740-4782-8913-E179A159E7D6}"/>
              </a:ext>
            </a:extLst>
          </p:cNvPr>
          <p:cNvSpPr txBox="1"/>
          <p:nvPr/>
        </p:nvSpPr>
        <p:spPr>
          <a:xfrm>
            <a:off x="4887998" y="6400412"/>
            <a:ext cx="20576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XI MPD Collaboration meeting</a:t>
            </a:r>
            <a:endParaRPr lang="x-none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812A17E-D530-419F-A27D-F2ACE41601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9" b="4790"/>
          <a:stretch/>
        </p:blipFill>
        <p:spPr>
          <a:xfrm>
            <a:off x="7080422" y="1029816"/>
            <a:ext cx="4267843" cy="483407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56BF4DDB-A6FA-40C9-B33C-260B62CBE3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985" y="1375591"/>
            <a:ext cx="1983503" cy="3367218"/>
          </a:xfrm>
          <a:prstGeom prst="rect">
            <a:avLst/>
          </a:prstGeom>
        </p:spPr>
      </p:pic>
      <p:sp>
        <p:nvSpPr>
          <p:cNvPr id="14" name="Rectangle 1">
            <a:extLst>
              <a:ext uri="{FF2B5EF4-FFF2-40B4-BE49-F238E27FC236}">
                <a16:creationId xmlns="" xmlns:a16="http://schemas.microsoft.com/office/drawing/2014/main" id="{57347CCD-3B9C-478B-8791-2269E2257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1" y="1056503"/>
            <a:ext cx="1986121" cy="184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Arial" panose="020B0604020202020204" pitchFamily="34" charset="0"/>
              </a:rPr>
              <a:t>Universal controller CT/L14.1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CF43D55-60FB-4A8D-872D-BF8F5A728324}"/>
              </a:ext>
            </a:extLst>
          </p:cNvPr>
          <p:cNvSpPr txBox="1"/>
          <p:nvPr/>
        </p:nvSpPr>
        <p:spPr>
          <a:xfrm>
            <a:off x="5154433" y="1010336"/>
            <a:ext cx="16910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Lock </a:t>
            </a:r>
            <a:r>
              <a:rPr lang="ru-RU" sz="1200" dirty="0" err="1"/>
              <a:t>controller</a:t>
            </a:r>
            <a:r>
              <a:rPr lang="ru-RU" sz="1200" dirty="0"/>
              <a:t> CL211.3</a:t>
            </a:r>
          </a:p>
        </p:txBody>
      </p:sp>
      <p:pic>
        <p:nvPicPr>
          <p:cNvPr id="18" name="Obraz 5">
            <a:extLst>
              <a:ext uri="{FF2B5EF4-FFF2-40B4-BE49-F238E27FC236}">
                <a16:creationId xmlns="" xmlns:a16="http://schemas.microsoft.com/office/drawing/2014/main" id="{FF749DAC-AF1F-4634-88E3-30E812B86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00269"/>
            <a:ext cx="871572" cy="45608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D9CB4DF5-151D-4807-B39C-64F97B6657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55" b="-4032"/>
          <a:stretch/>
        </p:blipFill>
        <p:spPr>
          <a:xfrm>
            <a:off x="135945" y="1148836"/>
            <a:ext cx="4543132" cy="46298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D88FED7-289C-44DD-9811-AD863649DFC5}"/>
              </a:ext>
            </a:extLst>
          </p:cNvPr>
          <p:cNvSpPr txBox="1"/>
          <p:nvPr/>
        </p:nvSpPr>
        <p:spPr>
          <a:xfrm>
            <a:off x="2193439" y="5773521"/>
            <a:ext cx="66438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JINR employees will be able to use their badge for access to all rooms</a:t>
            </a:r>
            <a:endParaRPr lang="ru-RU" dirty="0"/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="" xmlns:a16="http://schemas.microsoft.com/office/drawing/2014/main" id="{875274A9-DE93-4F2C-B51E-5045EB4936EA}"/>
              </a:ext>
            </a:extLst>
          </p:cNvPr>
          <p:cNvCxnSpPr>
            <a:cxnSpLocks/>
          </p:cNvCxnSpPr>
          <p:nvPr/>
        </p:nvCxnSpPr>
        <p:spPr>
          <a:xfrm flipV="1">
            <a:off x="2656703" y="3429000"/>
            <a:ext cx="2625811" cy="241866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687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3617872-276F-4607-9C08-059120F49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/>
              <a:t>CCTV video surveillance system</a:t>
            </a:r>
            <a:endParaRPr lang="ru-RU" b="1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EF9418E-C706-4082-95F8-8240A5676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18.04.2023</a:t>
            </a:r>
          </a:p>
        </p:txBody>
      </p:sp>
      <p:pic>
        <p:nvPicPr>
          <p:cNvPr id="5" name="Obraz 5">
            <a:extLst>
              <a:ext uri="{FF2B5EF4-FFF2-40B4-BE49-F238E27FC236}">
                <a16:creationId xmlns="" xmlns:a16="http://schemas.microsoft.com/office/drawing/2014/main" id="{CD40A9AC-0914-4098-A28B-ACE6DF6F20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00269"/>
            <a:ext cx="871572" cy="4560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56BCBAD-2D33-4C14-A72C-A9D25F7B1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432654"/>
            <a:ext cx="8847438" cy="436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6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49EDB8A-63F6-44DE-A5ED-FB8F8015B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83881" y="14320"/>
            <a:ext cx="10515600" cy="1325563"/>
          </a:xfrm>
        </p:spPr>
        <p:txBody>
          <a:bodyPr/>
          <a:lstStyle/>
          <a:p>
            <a:pPr algn="ctr"/>
            <a:r>
              <a:rPr lang="ru-RU" b="1" dirty="0"/>
              <a:t>А</a:t>
            </a:r>
            <a:r>
              <a:rPr lang="en-US" b="1" dirty="0"/>
              <a:t>utonomous fire extinguishing system</a:t>
            </a:r>
            <a:endParaRPr lang="ru-RU" b="1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39CFAE6-24C6-4149-8E2C-FC7039F16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18.04.2023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9182357-EE1E-4DA3-8A8E-95E4553A8B09}"/>
              </a:ext>
            </a:extLst>
          </p:cNvPr>
          <p:cNvSpPr txBox="1"/>
          <p:nvPr/>
        </p:nvSpPr>
        <p:spPr>
          <a:xfrm>
            <a:off x="4887999" y="6400412"/>
            <a:ext cx="20576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XI MPD Collaboration meeting</a:t>
            </a:r>
            <a:endParaRPr lang="x-none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92B28FD-C127-43C9-8F74-0EFDB300E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99" y="1375537"/>
            <a:ext cx="3132054" cy="31121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4D9A23F-A6DA-4E16-A048-C931F6F54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491" y="1196878"/>
            <a:ext cx="3806656" cy="35400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52AFDED-9555-4F8D-A8F2-375222D715D8}"/>
              </a:ext>
            </a:extLst>
          </p:cNvPr>
          <p:cNvSpPr txBox="1"/>
          <p:nvPr/>
        </p:nvSpPr>
        <p:spPr>
          <a:xfrm>
            <a:off x="6598081" y="5654550"/>
            <a:ext cx="2107008" cy="388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Chladon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125 is </a:t>
            </a:r>
            <a:r>
              <a:rPr lang="en-US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used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Obraz 5">
            <a:extLst>
              <a:ext uri="{FF2B5EF4-FFF2-40B4-BE49-F238E27FC236}">
                <a16:creationId xmlns="" xmlns:a16="http://schemas.microsoft.com/office/drawing/2014/main" id="{D8014BBE-5F81-41E1-B334-1C9888F41E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00269"/>
            <a:ext cx="871572" cy="4560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553549D-65DE-4C90-97ED-F4F4234C76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8" t="-1" r="37227" b="8378"/>
          <a:stretch/>
        </p:blipFill>
        <p:spPr>
          <a:xfrm>
            <a:off x="9891325" y="394000"/>
            <a:ext cx="2057659" cy="62834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8017120-4287-4A2D-BECE-33630B7928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2" t="20058" r="12600" b="10181"/>
          <a:stretch/>
        </p:blipFill>
        <p:spPr>
          <a:xfrm>
            <a:off x="7430655" y="1814861"/>
            <a:ext cx="2324333" cy="3305432"/>
          </a:xfrm>
          <a:prstGeom prst="rect">
            <a:avLst/>
          </a:prstGeom>
        </p:spPr>
      </p:pic>
      <p:cxnSp>
        <p:nvCxnSpPr>
          <p:cNvPr id="8" name="Прямая со стрелкой 7">
            <a:extLst>
              <a:ext uri="{FF2B5EF4-FFF2-40B4-BE49-F238E27FC236}">
                <a16:creationId xmlns="" xmlns:a16="http://schemas.microsoft.com/office/drawing/2014/main" id="{E7FF5CE9-C1C9-40D3-A81A-6A20680026B1}"/>
              </a:ext>
            </a:extLst>
          </p:cNvPr>
          <p:cNvCxnSpPr>
            <a:cxnSpLocks/>
          </p:cNvCxnSpPr>
          <p:nvPr/>
        </p:nvCxnSpPr>
        <p:spPr>
          <a:xfrm flipV="1">
            <a:off x="8592821" y="5120294"/>
            <a:ext cx="1907013" cy="72860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36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E849D85-75F9-4234-8728-A08414781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882" y="-63631"/>
            <a:ext cx="10515600" cy="1095316"/>
          </a:xfrm>
        </p:spPr>
        <p:txBody>
          <a:bodyPr/>
          <a:lstStyle/>
          <a:p>
            <a:pPr algn="ctr"/>
            <a:r>
              <a:rPr lang="en-US" sz="4400" b="1" dirty="0"/>
              <a:t>Monitoring</a:t>
            </a:r>
            <a:r>
              <a:rPr lang="ru-RU" sz="4400" b="1" dirty="0"/>
              <a:t> </a:t>
            </a:r>
            <a:r>
              <a:rPr lang="en-US" sz="4400" b="1" dirty="0"/>
              <a:t>system</a:t>
            </a:r>
            <a:endParaRPr lang="ru-RU" b="1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08D3A57-BDE5-4AA1-9DDA-18F581D9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18.04.2023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CEFB8E4-377B-43B3-B8DA-061916E73C4F}"/>
              </a:ext>
            </a:extLst>
          </p:cNvPr>
          <p:cNvSpPr txBox="1"/>
          <p:nvPr/>
        </p:nvSpPr>
        <p:spPr>
          <a:xfrm>
            <a:off x="4894177" y="6400412"/>
            <a:ext cx="20576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XI MPD Collaboration meeting</a:t>
            </a:r>
            <a:endParaRPr lang="x-none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1641BE5-C695-4EE7-8482-2273084FB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066"/>
            <a:ext cx="12192000" cy="43434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0276F99-FF18-4633-9226-C01B8AA83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606" y="1023241"/>
            <a:ext cx="1470787" cy="434378"/>
          </a:xfrm>
          <a:prstGeom prst="rect">
            <a:avLst/>
          </a:prstGeom>
        </p:spPr>
      </p:pic>
      <p:pic>
        <p:nvPicPr>
          <p:cNvPr id="10" name="Obraz 5">
            <a:extLst>
              <a:ext uri="{FF2B5EF4-FFF2-40B4-BE49-F238E27FC236}">
                <a16:creationId xmlns="" xmlns:a16="http://schemas.microsoft.com/office/drawing/2014/main" id="{859E1441-81BC-4A42-923D-7C210349C9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75804"/>
            <a:ext cx="811427" cy="42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6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BFD3016-3018-46D2-848B-FF6448D695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" t="2633" r="11547" b="8829"/>
          <a:stretch/>
        </p:blipFill>
        <p:spPr>
          <a:xfrm>
            <a:off x="0" y="980070"/>
            <a:ext cx="6612924" cy="54203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B76179F-C2DA-4087-8F97-FEE3C811D4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441" y="3429000"/>
            <a:ext cx="3784917" cy="315508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EADBF69-1E50-4C45-AF76-17CC5683A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57445" y="-279021"/>
            <a:ext cx="10515600" cy="1325563"/>
          </a:xfrm>
        </p:spPr>
        <p:txBody>
          <a:bodyPr/>
          <a:lstStyle/>
          <a:p>
            <a:pPr algn="ctr"/>
            <a:r>
              <a:rPr lang="en-GB" sz="4400" b="1" dirty="0"/>
              <a:t>STRUCT</a:t>
            </a:r>
            <a:r>
              <a:rPr lang="en-US" b="1" dirty="0"/>
              <a:t>ED</a:t>
            </a:r>
            <a:r>
              <a:rPr lang="en-GB" sz="4400" b="1" dirty="0"/>
              <a:t> CABLING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A203FD7-EA57-4E68-A040-9DA10994D7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158" y="24395"/>
            <a:ext cx="2743200" cy="365125"/>
          </a:xfrm>
        </p:spPr>
        <p:txBody>
          <a:bodyPr/>
          <a:lstStyle/>
          <a:p>
            <a:r>
              <a:rPr lang="ru-RU" dirty="0"/>
              <a:t>18.04.2023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7D22D80-86CC-4F5A-A46D-66AA3C8DC4DE}"/>
              </a:ext>
            </a:extLst>
          </p:cNvPr>
          <p:cNvSpPr txBox="1"/>
          <p:nvPr/>
        </p:nvSpPr>
        <p:spPr>
          <a:xfrm>
            <a:off x="4900355" y="6400412"/>
            <a:ext cx="20576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XI MPD Collaboration meeting</a:t>
            </a:r>
            <a:endParaRPr lang="x-none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8F27170-43D4-4B40-AC3E-B56BFCCB9A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077" y="506803"/>
            <a:ext cx="4102858" cy="2740581"/>
          </a:xfrm>
          <a:prstGeom prst="rect">
            <a:avLst/>
          </a:prstGeom>
        </p:spPr>
      </p:pic>
      <p:pic>
        <p:nvPicPr>
          <p:cNvPr id="10" name="Obraz 5">
            <a:extLst>
              <a:ext uri="{FF2B5EF4-FFF2-40B4-BE49-F238E27FC236}">
                <a16:creationId xmlns="" xmlns:a16="http://schemas.microsoft.com/office/drawing/2014/main" id="{B047D4D5-DFC6-4947-AA33-B3DA30A67F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572" y="6400412"/>
            <a:ext cx="871572" cy="4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5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9286777-FA5F-4A6B-8A98-BACB310CF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124" y="-16113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Stages of work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6CFD83B-A3C2-48EE-8486-E92A4CF18C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7309" y="6492875"/>
            <a:ext cx="2743200" cy="365125"/>
          </a:xfrm>
        </p:spPr>
        <p:txBody>
          <a:bodyPr/>
          <a:lstStyle/>
          <a:p>
            <a:r>
              <a:rPr lang="ru-RU" dirty="0"/>
              <a:t>18.04.2023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4E040AD6-91B5-43BF-83EE-0AA554AFDF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467604"/>
              </p:ext>
            </p:extLst>
          </p:nvPr>
        </p:nvGraphicFramePr>
        <p:xfrm>
          <a:off x="204330" y="1049868"/>
          <a:ext cx="11449710" cy="4825759"/>
        </p:xfrm>
        <a:graphic>
          <a:graphicData uri="http://schemas.openxmlformats.org/drawingml/2006/table">
            <a:tbl>
              <a:tblPr/>
              <a:tblGrid>
                <a:gridCol w="315717">
                  <a:extLst>
                    <a:ext uri="{9D8B030D-6E8A-4147-A177-3AD203B41FA5}">
                      <a16:colId xmlns="" xmlns:a16="http://schemas.microsoft.com/office/drawing/2014/main" val="1823059338"/>
                    </a:ext>
                  </a:extLst>
                </a:gridCol>
                <a:gridCol w="2594299">
                  <a:extLst>
                    <a:ext uri="{9D8B030D-6E8A-4147-A177-3AD203B41FA5}">
                      <a16:colId xmlns="" xmlns:a16="http://schemas.microsoft.com/office/drawing/2014/main" val="1022119090"/>
                    </a:ext>
                  </a:extLst>
                </a:gridCol>
                <a:gridCol w="217545">
                  <a:extLst>
                    <a:ext uri="{9D8B030D-6E8A-4147-A177-3AD203B41FA5}">
                      <a16:colId xmlns="" xmlns:a16="http://schemas.microsoft.com/office/drawing/2014/main" val="2462186056"/>
                    </a:ext>
                  </a:extLst>
                </a:gridCol>
                <a:gridCol w="286119">
                  <a:extLst>
                    <a:ext uri="{9D8B030D-6E8A-4147-A177-3AD203B41FA5}">
                      <a16:colId xmlns="" xmlns:a16="http://schemas.microsoft.com/office/drawing/2014/main" val="460630431"/>
                    </a:ext>
                  </a:extLst>
                </a:gridCol>
                <a:gridCol w="286119">
                  <a:extLst>
                    <a:ext uri="{9D8B030D-6E8A-4147-A177-3AD203B41FA5}">
                      <a16:colId xmlns="" xmlns:a16="http://schemas.microsoft.com/office/drawing/2014/main" val="923869068"/>
                    </a:ext>
                  </a:extLst>
                </a:gridCol>
                <a:gridCol w="247818">
                  <a:extLst>
                    <a:ext uri="{9D8B030D-6E8A-4147-A177-3AD203B41FA5}">
                      <a16:colId xmlns="" xmlns:a16="http://schemas.microsoft.com/office/drawing/2014/main" val="2120512514"/>
                    </a:ext>
                  </a:extLst>
                </a:gridCol>
                <a:gridCol w="324416">
                  <a:extLst>
                    <a:ext uri="{9D8B030D-6E8A-4147-A177-3AD203B41FA5}">
                      <a16:colId xmlns="" xmlns:a16="http://schemas.microsoft.com/office/drawing/2014/main" val="1688922921"/>
                    </a:ext>
                  </a:extLst>
                </a:gridCol>
                <a:gridCol w="286119">
                  <a:extLst>
                    <a:ext uri="{9D8B030D-6E8A-4147-A177-3AD203B41FA5}">
                      <a16:colId xmlns="" xmlns:a16="http://schemas.microsoft.com/office/drawing/2014/main" val="1026498378"/>
                    </a:ext>
                  </a:extLst>
                </a:gridCol>
                <a:gridCol w="286119">
                  <a:extLst>
                    <a:ext uri="{9D8B030D-6E8A-4147-A177-3AD203B41FA5}">
                      <a16:colId xmlns="" xmlns:a16="http://schemas.microsoft.com/office/drawing/2014/main" val="3147283281"/>
                    </a:ext>
                  </a:extLst>
                </a:gridCol>
                <a:gridCol w="286119">
                  <a:extLst>
                    <a:ext uri="{9D8B030D-6E8A-4147-A177-3AD203B41FA5}">
                      <a16:colId xmlns="" xmlns:a16="http://schemas.microsoft.com/office/drawing/2014/main" val="4270635404"/>
                    </a:ext>
                  </a:extLst>
                </a:gridCol>
                <a:gridCol w="438068">
                  <a:extLst>
                    <a:ext uri="{9D8B030D-6E8A-4147-A177-3AD203B41FA5}">
                      <a16:colId xmlns="" xmlns:a16="http://schemas.microsoft.com/office/drawing/2014/main" val="4136676915"/>
                    </a:ext>
                  </a:extLst>
                </a:gridCol>
                <a:gridCol w="438068">
                  <a:extLst>
                    <a:ext uri="{9D8B030D-6E8A-4147-A177-3AD203B41FA5}">
                      <a16:colId xmlns="" xmlns:a16="http://schemas.microsoft.com/office/drawing/2014/main" val="1637866485"/>
                    </a:ext>
                  </a:extLst>
                </a:gridCol>
                <a:gridCol w="438068">
                  <a:extLst>
                    <a:ext uri="{9D8B030D-6E8A-4147-A177-3AD203B41FA5}">
                      <a16:colId xmlns="" xmlns:a16="http://schemas.microsoft.com/office/drawing/2014/main" val="1845919956"/>
                    </a:ext>
                  </a:extLst>
                </a:gridCol>
                <a:gridCol w="438068">
                  <a:extLst>
                    <a:ext uri="{9D8B030D-6E8A-4147-A177-3AD203B41FA5}">
                      <a16:colId xmlns="" xmlns:a16="http://schemas.microsoft.com/office/drawing/2014/main" val="4238442478"/>
                    </a:ext>
                  </a:extLst>
                </a:gridCol>
                <a:gridCol w="1141762">
                  <a:extLst>
                    <a:ext uri="{9D8B030D-6E8A-4147-A177-3AD203B41FA5}">
                      <a16:colId xmlns="" xmlns:a16="http://schemas.microsoft.com/office/drawing/2014/main" val="2079330096"/>
                    </a:ext>
                  </a:extLst>
                </a:gridCol>
                <a:gridCol w="1141762">
                  <a:extLst>
                    <a:ext uri="{9D8B030D-6E8A-4147-A177-3AD203B41FA5}">
                      <a16:colId xmlns="" xmlns:a16="http://schemas.microsoft.com/office/drawing/2014/main" val="165924214"/>
                    </a:ext>
                  </a:extLst>
                </a:gridCol>
                <a:gridCol w="1141762">
                  <a:extLst>
                    <a:ext uri="{9D8B030D-6E8A-4147-A177-3AD203B41FA5}">
                      <a16:colId xmlns="" xmlns:a16="http://schemas.microsoft.com/office/drawing/2014/main" val="287743881"/>
                    </a:ext>
                  </a:extLst>
                </a:gridCol>
                <a:gridCol w="1141762">
                  <a:extLst>
                    <a:ext uri="{9D8B030D-6E8A-4147-A177-3AD203B41FA5}">
                      <a16:colId xmlns="" xmlns:a16="http://schemas.microsoft.com/office/drawing/2014/main" val="427187654"/>
                    </a:ext>
                  </a:extLst>
                </a:gridCol>
              </a:tblGrid>
              <a:tr h="43043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8" marR="4838" marT="48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April 2023</a:t>
                      </a:r>
                    </a:p>
                  </a:txBody>
                  <a:tcPr marL="4838" marR="4838" marT="48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 2023</a:t>
                      </a:r>
                    </a:p>
                  </a:txBody>
                  <a:tcPr marL="4838" marR="4838" marT="48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 </a:t>
                      </a:r>
                    </a:p>
                  </a:txBody>
                  <a:tcPr marL="4838" marR="4838" marT="48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June-September</a:t>
                      </a:r>
                    </a:p>
                  </a:txBody>
                  <a:tcPr marL="4838" marR="4838" marT="48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September</a:t>
                      </a:r>
                    </a:p>
                  </a:txBody>
                  <a:tcPr marL="4838" marR="4838" marT="48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October</a:t>
                      </a:r>
                    </a:p>
                  </a:txBody>
                  <a:tcPr marL="4838" marR="4838" marT="48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66306245"/>
                  </a:ext>
                </a:extLst>
              </a:tr>
              <a:tr h="4769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8" marR="4838" marT="48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8" marR="4838" marT="48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4838" marR="4838" marT="48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4838" marR="4838" marT="48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4838" marR="4838" marT="48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4838" marR="4838" marT="48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4838" marR="4838" marT="48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4838" marR="4838" marT="48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4838" marR="4838" marT="48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4838" marR="4838" marT="48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4838" marR="4838" marT="48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4838" marR="4838" marT="48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4838" marR="4838" marT="48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4838" marR="4838" marT="48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1-30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15-30</a:t>
                      </a:r>
                    </a:p>
                  </a:txBody>
                  <a:tcPr marL="4838" marR="4838" marT="48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1-15</a:t>
                      </a:r>
                    </a:p>
                  </a:txBody>
                  <a:tcPr marL="4838" marR="4838" marT="48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43557105"/>
                  </a:ext>
                </a:extLst>
              </a:tr>
              <a:tr h="2117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№</a:t>
                      </a:r>
                    </a:p>
                  </a:txBody>
                  <a:tcPr marL="4838" marR="4838" marT="48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Stage</a:t>
                      </a:r>
                    </a:p>
                  </a:txBody>
                  <a:tcPr marL="4838" marR="4838" marT="48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8" marR="4838" marT="4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8" marR="4838" marT="4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8" marR="4838" marT="4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8" marR="4838" marT="4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8" marR="4838" marT="4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8" marR="4838" marT="4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8" marR="4838" marT="4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8" marR="4838" marT="4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8" marR="4838" marT="4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348842007"/>
                  </a:ext>
                </a:extLst>
              </a:tr>
              <a:tr h="4188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838" marR="4838" marT="48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Delivery of all engineering systems to JINR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92780338"/>
                  </a:ext>
                </a:extLst>
              </a:tr>
              <a:tr h="5769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838" marR="4838" marT="48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Installation of metal structures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82417153"/>
                  </a:ext>
                </a:extLst>
              </a:tr>
              <a:tr h="4145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838" marR="4838" marT="48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Installation of basic structures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83346897"/>
                  </a:ext>
                </a:extLst>
              </a:tr>
              <a:tr h="4585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838" marR="4838" marT="48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Installation of raised floor and engineering networks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83618922"/>
                  </a:ext>
                </a:extLst>
              </a:tr>
              <a:tr h="4188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838" marR="4838" marT="48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Connecting the NMP water cooling system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6298202"/>
                  </a:ext>
                </a:extLst>
              </a:tr>
              <a:tr h="4008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838" marR="4838" marT="48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closure of Building 17. Work is stopped</a:t>
                      </a:r>
                    </a:p>
                  </a:txBody>
                  <a:tcPr marL="4838" marR="4838" marT="48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61881636"/>
                  </a:ext>
                </a:extLst>
              </a:tr>
              <a:tr h="4008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4838" marR="4838" marT="48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Installation of the structure of the 4th floor and engineering systems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527994861"/>
                  </a:ext>
                </a:extLst>
              </a:tr>
              <a:tr h="4008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838" marR="4838" marT="48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Testing of all NMP systems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8" marR="4838" marT="4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4225259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FCA8A27-7B0D-4CC7-8A86-412873AFF2FA}"/>
              </a:ext>
            </a:extLst>
          </p:cNvPr>
          <p:cNvSpPr txBox="1"/>
          <p:nvPr/>
        </p:nvSpPr>
        <p:spPr>
          <a:xfrm>
            <a:off x="4900356" y="6536937"/>
            <a:ext cx="20576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XI MPD Collaboration meeting</a:t>
            </a:r>
            <a:endParaRPr lang="x-none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Obraz 5">
            <a:extLst>
              <a:ext uri="{FF2B5EF4-FFF2-40B4-BE49-F238E27FC236}">
                <a16:creationId xmlns="" xmlns:a16="http://schemas.microsoft.com/office/drawing/2014/main" id="{C65B996E-113A-4EDF-8020-AE2AE8956C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092" y="6143759"/>
            <a:ext cx="1218495" cy="63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52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98B25EE-B35A-48F8-993A-588368E54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18.04.2023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3486460-760F-4267-AF48-23262A17042A}"/>
              </a:ext>
            </a:extLst>
          </p:cNvPr>
          <p:cNvSpPr txBox="1"/>
          <p:nvPr/>
        </p:nvSpPr>
        <p:spPr>
          <a:xfrm>
            <a:off x="7205473" y="653966"/>
            <a:ext cx="486460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2000" dirty="0"/>
          </a:p>
          <a:p>
            <a:pPr algn="ctr"/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want to thank my team and everyone who took part</a:t>
            </a:r>
            <a:endParaRPr lang="ru-RU" sz="20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293F1AB-9280-4572-9062-DD6A5CB61356}"/>
              </a:ext>
            </a:extLst>
          </p:cNvPr>
          <p:cNvSpPr txBox="1"/>
          <p:nvPr/>
        </p:nvSpPr>
        <p:spPr>
          <a:xfrm>
            <a:off x="4894177" y="6400412"/>
            <a:ext cx="20576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XI MPD Collaboration meeting</a:t>
            </a:r>
            <a:endParaRPr lang="x-none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Obraz 5">
            <a:extLst>
              <a:ext uri="{FF2B5EF4-FFF2-40B4-BE49-F238E27FC236}">
                <a16:creationId xmlns="" xmlns:a16="http://schemas.microsoft.com/office/drawing/2014/main" id="{A2E65BAE-0692-4612-88CF-0055B15996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401" y="5718729"/>
            <a:ext cx="1218495" cy="6376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" y="27813"/>
            <a:ext cx="7071360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0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A77970A-F7B8-4743-894F-78DFBDBB5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950" y="492596"/>
            <a:ext cx="10515600" cy="3836172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accent1"/>
                </a:solidFill>
              </a:rPr>
              <a:t>Thank you</a:t>
            </a:r>
            <a:br>
              <a:rPr lang="en-US" sz="7200" b="1" dirty="0">
                <a:solidFill>
                  <a:schemeClr val="accent1"/>
                </a:solidFill>
              </a:rPr>
            </a:br>
            <a:r>
              <a:rPr lang="en-US" sz="7200" b="1" dirty="0">
                <a:solidFill>
                  <a:schemeClr val="accent1"/>
                </a:solidFill>
              </a:rPr>
              <a:t>For</a:t>
            </a:r>
            <a:br>
              <a:rPr lang="en-US" sz="7200" b="1" dirty="0">
                <a:solidFill>
                  <a:schemeClr val="accent1"/>
                </a:solidFill>
              </a:rPr>
            </a:br>
            <a:r>
              <a:rPr lang="en-US" sz="7200" b="1" dirty="0">
                <a:solidFill>
                  <a:schemeClr val="accent1"/>
                </a:solidFill>
              </a:rPr>
              <a:t>Attention </a:t>
            </a:r>
            <a:r>
              <a:rPr lang="ru-RU" sz="4400" b="1" dirty="0">
                <a:solidFill>
                  <a:schemeClr val="accent1"/>
                </a:solidFill>
              </a:rPr>
              <a:t/>
            </a:r>
            <a:br>
              <a:rPr lang="ru-RU" sz="4400" b="1" dirty="0">
                <a:solidFill>
                  <a:schemeClr val="accent1"/>
                </a:solidFill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27FDBFE-92A3-48DA-BB42-1AA5E0668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944" y="4212087"/>
            <a:ext cx="4073611" cy="999482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/>
              <a:t>Author</a:t>
            </a:r>
            <a:r>
              <a:rPr lang="pl-PL" dirty="0"/>
              <a:t>: </a:t>
            </a:r>
            <a:r>
              <a:rPr lang="en-US" dirty="0"/>
              <a:t>Alexander Fedunin</a:t>
            </a:r>
            <a:endParaRPr lang="en-GB" dirty="0"/>
          </a:p>
          <a:p>
            <a:pPr marL="0" indent="0">
              <a:buNone/>
            </a:pPr>
            <a:r>
              <a:rPr lang="pl-PL" dirty="0"/>
              <a:t>Email:</a:t>
            </a:r>
            <a:r>
              <a:rPr lang="en-US" dirty="0"/>
              <a:t> fediunin@lhep.ru</a:t>
            </a:r>
            <a:endParaRPr lang="pl-PL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57D51AD-7369-455F-84AE-CA5657EC8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18.04.2023</a:t>
            </a:r>
          </a:p>
        </p:txBody>
      </p:sp>
      <p:pic>
        <p:nvPicPr>
          <p:cNvPr id="5" name="Obraz 5">
            <a:extLst>
              <a:ext uri="{FF2B5EF4-FFF2-40B4-BE49-F238E27FC236}">
                <a16:creationId xmlns="" xmlns:a16="http://schemas.microsoft.com/office/drawing/2014/main" id="{C4783ABD-D36D-416B-B90D-4D594EE886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65" y="5718729"/>
            <a:ext cx="1218495" cy="6376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1E1F3A4-A050-476B-B311-DCDC4D92DE58}"/>
              </a:ext>
            </a:extLst>
          </p:cNvPr>
          <p:cNvSpPr txBox="1"/>
          <p:nvPr/>
        </p:nvSpPr>
        <p:spPr>
          <a:xfrm>
            <a:off x="4894177" y="6400412"/>
            <a:ext cx="20576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XI MPD Collaboration meeting</a:t>
            </a:r>
            <a:endParaRPr lang="x-none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66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9F0E35-FCA2-423A-B3D2-05943C6E0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548449" cy="1325563"/>
          </a:xfrm>
        </p:spPr>
        <p:txBody>
          <a:bodyPr/>
          <a:lstStyle/>
          <a:p>
            <a:r>
              <a:rPr lang="en-US" b="1" dirty="0"/>
              <a:t>PARTS of NMP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974C0DC-448A-4636-ADCD-FCE8865AB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7800"/>
            <a:ext cx="5809736" cy="4351338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IT RACKS on the NMP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Cooling System</a:t>
            </a:r>
            <a:endParaRPr lang="ru-RU" sz="2800" dirty="0"/>
          </a:p>
          <a:p>
            <a:pPr marL="285750" indent="-285750"/>
            <a:r>
              <a:rPr lang="en-US" dirty="0" smtClean="0"/>
              <a:t>Main </a:t>
            </a:r>
            <a:r>
              <a:rPr lang="en-US" dirty="0"/>
              <a:t>electrical distribution </a:t>
            </a:r>
            <a:r>
              <a:rPr lang="en-US" dirty="0" smtClean="0"/>
              <a:t>board</a:t>
            </a:r>
          </a:p>
          <a:p>
            <a:pPr marL="285750" indent="-285750"/>
            <a:r>
              <a:rPr lang="en-US" dirty="0" err="1" smtClean="0"/>
              <a:t>Structed</a:t>
            </a:r>
            <a:r>
              <a:rPr lang="en-US" dirty="0" smtClean="0"/>
              <a:t> </a:t>
            </a:r>
            <a:r>
              <a:rPr lang="en-US" sz="2800" dirty="0" smtClean="0"/>
              <a:t>Cabling(fiber optic)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Access control and management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CCTV video surveillance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А</a:t>
            </a:r>
            <a:r>
              <a:rPr lang="en-US" dirty="0"/>
              <a:t>utonomous fire</a:t>
            </a:r>
            <a:r>
              <a:rPr lang="ru-RU" dirty="0"/>
              <a:t> </a:t>
            </a:r>
            <a:r>
              <a:rPr lang="en-US" dirty="0"/>
              <a:t>extinguishing system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Monitoring</a:t>
            </a:r>
            <a:r>
              <a:rPr lang="ru-RU" sz="2800" dirty="0"/>
              <a:t> </a:t>
            </a:r>
            <a:r>
              <a:rPr lang="en-US" sz="2800" dirty="0"/>
              <a:t>system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A2D8CA1-449F-477D-A073-492E58675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18.04.2023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60A5B40-06CA-4079-B5CC-9006D5016544}"/>
              </a:ext>
            </a:extLst>
          </p:cNvPr>
          <p:cNvSpPr txBox="1"/>
          <p:nvPr/>
        </p:nvSpPr>
        <p:spPr>
          <a:xfrm>
            <a:off x="4900355" y="6400412"/>
            <a:ext cx="20576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XI MPD Collaboration meeting</a:t>
            </a:r>
            <a:endParaRPr lang="x-none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BDB22187-F9C8-4BC1-8F25-B2D0256910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8" y="5762791"/>
            <a:ext cx="1218495" cy="6376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DEC2323-E6DF-427C-97B0-2B51197A3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696" y="335012"/>
            <a:ext cx="4968671" cy="618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DA10757-BA3F-49C0-9A41-A7E4EF26F3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20400" y="6400412"/>
            <a:ext cx="2743200" cy="365125"/>
          </a:xfrm>
        </p:spPr>
        <p:txBody>
          <a:bodyPr/>
          <a:lstStyle/>
          <a:p>
            <a:r>
              <a:rPr lang="ru-RU" dirty="0"/>
              <a:t>18.04.2023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5C0AAFC-0DD0-4ABD-94ED-350B0E6C19D9}"/>
              </a:ext>
            </a:extLst>
          </p:cNvPr>
          <p:cNvSpPr txBox="1"/>
          <p:nvPr/>
        </p:nvSpPr>
        <p:spPr>
          <a:xfrm>
            <a:off x="6325162" y="1030377"/>
            <a:ext cx="5185109" cy="4001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000" b="1" dirty="0" smtClean="0"/>
              <a:t>The </a:t>
            </a:r>
            <a:r>
              <a:rPr lang="en-US" sz="2000" b="1" dirty="0"/>
              <a:t>NMP contains the electronics for collecting and processing data from the MPD.</a:t>
            </a:r>
            <a:endParaRPr lang="ru-RU" sz="2000" b="1" dirty="0"/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2BF4195-6BBB-4FD7-B0B6-AB9B475C5DB5}"/>
              </a:ext>
            </a:extLst>
          </p:cNvPr>
          <p:cNvSpPr txBox="1"/>
          <p:nvPr/>
        </p:nvSpPr>
        <p:spPr>
          <a:xfrm>
            <a:off x="7428513" y="6444474"/>
            <a:ext cx="20576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XI MPD Collaboration meeting</a:t>
            </a:r>
            <a:endParaRPr lang="x-none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938E191-D735-49CD-8043-9048CAE6B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29" y="0"/>
            <a:ext cx="4264639" cy="6858000"/>
          </a:xfrm>
          <a:prstGeom prst="rect">
            <a:avLst/>
          </a:prstGeom>
        </p:spPr>
      </p:pic>
      <p:pic>
        <p:nvPicPr>
          <p:cNvPr id="9" name="Obraz 5">
            <a:extLst>
              <a:ext uri="{FF2B5EF4-FFF2-40B4-BE49-F238E27FC236}">
                <a16:creationId xmlns="" xmlns:a16="http://schemas.microsoft.com/office/drawing/2014/main" id="{57527066-FF73-4F29-B430-B0AA79CA2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571" y="5762791"/>
            <a:ext cx="1218495" cy="63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3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401CF6E-B54F-4ED9-8504-F4975FEEA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18.04.2023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829FDCF-1C63-4750-9B3F-42BD9E41C448}"/>
              </a:ext>
            </a:extLst>
          </p:cNvPr>
          <p:cNvSpPr txBox="1"/>
          <p:nvPr/>
        </p:nvSpPr>
        <p:spPr>
          <a:xfrm>
            <a:off x="5042932" y="6400410"/>
            <a:ext cx="20576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XI MPD Collaboration meeting</a:t>
            </a:r>
            <a:endParaRPr lang="x-none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7" name="Obraz 5">
            <a:extLst>
              <a:ext uri="{FF2B5EF4-FFF2-40B4-BE49-F238E27FC236}">
                <a16:creationId xmlns="" xmlns:a16="http://schemas.microsoft.com/office/drawing/2014/main" id="{C837A54B-7433-443F-AEBF-67C3F7C16A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561" y="6327424"/>
            <a:ext cx="808303" cy="4229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A7D6E0F-F03D-405A-BF6F-CF05EF568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069" y="-6125"/>
            <a:ext cx="4961927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0B02238-FCE2-4A5C-B93E-40BBDA7C4D6E}"/>
              </a:ext>
            </a:extLst>
          </p:cNvPr>
          <p:cNvSpPr txBox="1"/>
          <p:nvPr/>
        </p:nvSpPr>
        <p:spPr>
          <a:xfrm>
            <a:off x="381001" y="979809"/>
            <a:ext cx="632401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000" b="1" dirty="0">
              <a:solidFill>
                <a:srgbClr val="00B0F0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Platform (4 separate modules installed vertically)</a:t>
            </a:r>
          </a:p>
          <a:p>
            <a:endParaRPr lang="en-US" sz="20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Each module includes 1 room divided by 2 </a:t>
            </a: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corridors </a:t>
            </a:r>
            <a:endParaRPr lang="en-US" sz="20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Inside </a:t>
            </a:r>
            <a:r>
              <a:rPr lang="en-US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modul</a:t>
            </a:r>
            <a:r>
              <a:rPr lang="en-US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there are racks with electronics, cooling and power supply equipment and other </a:t>
            </a:r>
            <a:r>
              <a:rPr lang="en-US" sz="2000" dirty="0" smtClean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engineering </a:t>
            </a:r>
            <a:r>
              <a:rPr lang="en-US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systems</a:t>
            </a:r>
          </a:p>
          <a:p>
            <a:endParaRPr lang="en-US" sz="20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Three </a:t>
            </a:r>
            <a:r>
              <a:rPr lang="en-US" sz="2000" dirty="0" smtClean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zones</a:t>
            </a:r>
            <a:r>
              <a:rPr lang="en-US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: cold </a:t>
            </a: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corridor</a:t>
            </a:r>
            <a:r>
              <a:rPr lang="en-US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hot </a:t>
            </a: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corridor</a:t>
            </a:r>
            <a:r>
              <a:rPr lang="en-US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space under the raised floor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Each floor has ventilation and air conditioning systems</a:t>
            </a:r>
            <a:endParaRPr lang="ru-RU" sz="2000" dirty="0"/>
          </a:p>
        </p:txBody>
      </p:sp>
      <p:pic>
        <p:nvPicPr>
          <p:cNvPr id="8" name="Obraz 5">
            <a:extLst>
              <a:ext uri="{FF2B5EF4-FFF2-40B4-BE49-F238E27FC236}">
                <a16:creationId xmlns="" xmlns:a16="http://schemas.microsoft.com/office/drawing/2014/main" id="{57527066-FF73-4F29-B430-B0AA79CA22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21" y="5762789"/>
            <a:ext cx="1218495" cy="63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0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3C840F9-D163-4C8E-8BF8-788C4B61F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 smtClean="0"/>
              <a:t>IT RACKS on the NMP</a:t>
            </a:r>
            <a:r>
              <a:rPr lang="en-US" sz="4400" dirty="0" smtClean="0"/>
              <a:t/>
            </a:r>
            <a:br>
              <a:rPr lang="en-US" sz="4400" dirty="0" smtClean="0"/>
            </a:b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29CED7E-C5B7-41E0-B09B-1E9AE9711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18.04.2023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B995FEF-586A-4955-A7F4-0B6645A829A4}"/>
              </a:ext>
            </a:extLst>
          </p:cNvPr>
          <p:cNvSpPr txBox="1"/>
          <p:nvPr/>
        </p:nvSpPr>
        <p:spPr>
          <a:xfrm>
            <a:off x="4887999" y="6400412"/>
            <a:ext cx="20576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XI MPD Collaboration meeting</a:t>
            </a:r>
            <a:endParaRPr lang="x-none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0D3C13C-8E56-45C1-AD60-EBC4B7767AD1}"/>
              </a:ext>
            </a:extLst>
          </p:cNvPr>
          <p:cNvSpPr txBox="1"/>
          <p:nvPr/>
        </p:nvSpPr>
        <p:spPr>
          <a:xfrm>
            <a:off x="5211557" y="1010016"/>
            <a:ext cx="122971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 floor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Obraz 5">
            <a:extLst>
              <a:ext uri="{FF2B5EF4-FFF2-40B4-BE49-F238E27FC236}">
                <a16:creationId xmlns="" xmlns:a16="http://schemas.microsoft.com/office/drawing/2014/main" id="{4AEE7239-1F49-4EF3-B476-D293418840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00269"/>
            <a:ext cx="871572" cy="4560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AFD3EB8-9F15-4F3A-8E20-39270D5673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8" t="18649" r="12516" b="14281"/>
          <a:stretch/>
        </p:blipFill>
        <p:spPr>
          <a:xfrm>
            <a:off x="1915670" y="1824828"/>
            <a:ext cx="8002315" cy="393588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DDC6580F-1F35-410E-AE80-95640C03DAD0}"/>
              </a:ext>
            </a:extLst>
          </p:cNvPr>
          <p:cNvSpPr/>
          <p:nvPr/>
        </p:nvSpPr>
        <p:spPr>
          <a:xfrm>
            <a:off x="4383654" y="4118772"/>
            <a:ext cx="1655805" cy="8279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C8A2AC6-943D-4375-996E-539B8AAEF11B}"/>
              </a:ext>
            </a:extLst>
          </p:cNvPr>
          <p:cNvSpPr txBox="1"/>
          <p:nvPr/>
        </p:nvSpPr>
        <p:spPr>
          <a:xfrm>
            <a:off x="4505433" y="4366675"/>
            <a:ext cx="141224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Cold corridor</a:t>
            </a:r>
            <a:endParaRPr lang="ru-RU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1EDCE6BB-AFAC-44F2-A5D0-054DAA9166F3}"/>
              </a:ext>
            </a:extLst>
          </p:cNvPr>
          <p:cNvSpPr/>
          <p:nvPr/>
        </p:nvSpPr>
        <p:spPr>
          <a:xfrm>
            <a:off x="4383653" y="2485248"/>
            <a:ext cx="1655805" cy="75920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Hot corridor</a:t>
            </a:r>
            <a:endParaRPr lang="ru-RU" dirty="0"/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="" xmlns:a16="http://schemas.microsoft.com/office/drawing/2014/main" id="{CFD7510D-5AD0-4C19-A3B5-DDC2F1B6F2D2}"/>
              </a:ext>
            </a:extLst>
          </p:cNvPr>
          <p:cNvCxnSpPr/>
          <p:nvPr/>
        </p:nvCxnSpPr>
        <p:spPr>
          <a:xfrm flipV="1">
            <a:off x="5887995" y="1735776"/>
            <a:ext cx="1013254" cy="190946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9AE0ACB-E368-4A28-9C1A-923AE44EA982}"/>
              </a:ext>
            </a:extLst>
          </p:cNvPr>
          <p:cNvSpPr txBox="1"/>
          <p:nvPr/>
        </p:nvSpPr>
        <p:spPr>
          <a:xfrm>
            <a:off x="6663867" y="1416970"/>
            <a:ext cx="1521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Colling system</a:t>
            </a:r>
            <a:endParaRPr lang="ru-RU" dirty="0"/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="" xmlns:a16="http://schemas.microsoft.com/office/drawing/2014/main" id="{04938014-82DD-4C6B-BCBB-928E141C6760}"/>
              </a:ext>
            </a:extLst>
          </p:cNvPr>
          <p:cNvCxnSpPr>
            <a:cxnSpLocks/>
          </p:cNvCxnSpPr>
          <p:nvPr/>
        </p:nvCxnSpPr>
        <p:spPr>
          <a:xfrm flipH="1">
            <a:off x="2051222" y="3385751"/>
            <a:ext cx="2415747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275B8EF5-9DB7-4A4B-A79F-DB09679226FB}"/>
              </a:ext>
            </a:extLst>
          </p:cNvPr>
          <p:cNvSpPr txBox="1"/>
          <p:nvPr/>
        </p:nvSpPr>
        <p:spPr>
          <a:xfrm>
            <a:off x="-21816" y="3062585"/>
            <a:ext cx="22304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electrical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distribution 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board</a:t>
            </a:r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FDCA4E03-1724-499B-B70B-F90BE21B670A}"/>
              </a:ext>
            </a:extLst>
          </p:cNvPr>
          <p:cNvSpPr/>
          <p:nvPr/>
        </p:nvSpPr>
        <p:spPr>
          <a:xfrm>
            <a:off x="5307227" y="3304111"/>
            <a:ext cx="407773" cy="75998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</a:t>
            </a: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="" xmlns:a16="http://schemas.microsoft.com/office/drawing/2014/main" id="{FDCD5132-9FE8-4615-835A-B1227909DFDC}"/>
              </a:ext>
            </a:extLst>
          </p:cNvPr>
          <p:cNvCxnSpPr>
            <a:cxnSpLocks/>
          </p:cNvCxnSpPr>
          <p:nvPr/>
        </p:nvCxnSpPr>
        <p:spPr>
          <a:xfrm flipH="1" flipV="1">
            <a:off x="3073930" y="1942743"/>
            <a:ext cx="2393937" cy="166291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D16CCC97-0AC0-4305-8E93-0C2671D73661}"/>
              </a:ext>
            </a:extLst>
          </p:cNvPr>
          <p:cNvSpPr txBox="1"/>
          <p:nvPr/>
        </p:nvSpPr>
        <p:spPr>
          <a:xfrm>
            <a:off x="2762787" y="1528885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Rack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689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C3D6E73-C3C2-4D40-BB2D-3643DC0C9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IT RACKS on the NMP</a:t>
            </a:r>
            <a:endParaRPr lang="ru-RU" b="1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AEFA218-1716-4BB6-9C95-06A52EA35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18.04.2023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FFE9100-A385-4ED8-AAE3-E20B5288DBFB}"/>
              </a:ext>
            </a:extLst>
          </p:cNvPr>
          <p:cNvSpPr txBox="1"/>
          <p:nvPr/>
        </p:nvSpPr>
        <p:spPr>
          <a:xfrm>
            <a:off x="4690312" y="1295505"/>
            <a:ext cx="27432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Second</a:t>
            </a: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third</a:t>
            </a: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fourth floor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6601A1E-2C20-4841-B7BE-F8EFB63DBB42}"/>
              </a:ext>
            </a:extLst>
          </p:cNvPr>
          <p:cNvSpPr txBox="1"/>
          <p:nvPr/>
        </p:nvSpPr>
        <p:spPr>
          <a:xfrm>
            <a:off x="4894177" y="6400412"/>
            <a:ext cx="20576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XI MPD Collaboration meeting</a:t>
            </a:r>
            <a:endParaRPr lang="x-none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Obraz 5">
            <a:extLst>
              <a:ext uri="{FF2B5EF4-FFF2-40B4-BE49-F238E27FC236}">
                <a16:creationId xmlns="" xmlns:a16="http://schemas.microsoft.com/office/drawing/2014/main" id="{9705E0AF-6EF3-4DAF-82AB-5AA11DABE9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00269"/>
            <a:ext cx="871572" cy="45608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638E1703-DBEB-44DA-BEFF-9BCDD01644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3" t="14715" r="14070" b="15953"/>
          <a:stretch/>
        </p:blipFill>
        <p:spPr>
          <a:xfrm>
            <a:off x="2162432" y="2046973"/>
            <a:ext cx="7867135" cy="4254974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960B4E01-5352-4B0A-8038-024D490DE56C}"/>
              </a:ext>
            </a:extLst>
          </p:cNvPr>
          <p:cNvSpPr/>
          <p:nvPr/>
        </p:nvSpPr>
        <p:spPr>
          <a:xfrm>
            <a:off x="4414451" y="2813257"/>
            <a:ext cx="4466968" cy="79701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Hot corridor</a:t>
            </a:r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4D85A918-277A-43C0-8A70-71681244F661}"/>
              </a:ext>
            </a:extLst>
          </p:cNvPr>
          <p:cNvSpPr/>
          <p:nvPr/>
        </p:nvSpPr>
        <p:spPr>
          <a:xfrm>
            <a:off x="4365024" y="4628166"/>
            <a:ext cx="4516395" cy="858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Cold corridor</a:t>
            </a:r>
            <a:endParaRPr lang="ru-RU" dirty="0"/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="" xmlns:a16="http://schemas.microsoft.com/office/drawing/2014/main" id="{5BB8D4CD-F016-42D5-B325-8982FC0CC302}"/>
              </a:ext>
            </a:extLst>
          </p:cNvPr>
          <p:cNvCxnSpPr/>
          <p:nvPr/>
        </p:nvCxnSpPr>
        <p:spPr>
          <a:xfrm flipV="1">
            <a:off x="8396416" y="1890234"/>
            <a:ext cx="1013254" cy="190946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1F23E76-5680-40D6-A936-8EB384DBBB77}"/>
              </a:ext>
            </a:extLst>
          </p:cNvPr>
          <p:cNvSpPr txBox="1"/>
          <p:nvPr/>
        </p:nvSpPr>
        <p:spPr>
          <a:xfrm>
            <a:off x="9172288" y="1571428"/>
            <a:ext cx="1468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Coling</a:t>
            </a:r>
            <a:r>
              <a:rPr lang="en-US" dirty="0"/>
              <a:t> system</a:t>
            </a:r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5AAC9130-B332-4FC1-A55A-28174B71694B}"/>
              </a:ext>
            </a:extLst>
          </p:cNvPr>
          <p:cNvSpPr/>
          <p:nvPr/>
        </p:nvSpPr>
        <p:spPr>
          <a:xfrm>
            <a:off x="4392827" y="3756411"/>
            <a:ext cx="407773" cy="75998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ru-RU" dirty="0"/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="" xmlns:a16="http://schemas.microsoft.com/office/drawing/2014/main" id="{72B5884E-3CB7-4B41-8AC4-7681D8FA1465}"/>
              </a:ext>
            </a:extLst>
          </p:cNvPr>
          <p:cNvCxnSpPr/>
          <p:nvPr/>
        </p:nvCxnSpPr>
        <p:spPr>
          <a:xfrm flipH="1" flipV="1">
            <a:off x="2737022" y="2046973"/>
            <a:ext cx="1655805" cy="188247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47BC5A8-2115-4E72-A2FD-AB5993694FF9}"/>
              </a:ext>
            </a:extLst>
          </p:cNvPr>
          <p:cNvSpPr txBox="1"/>
          <p:nvPr/>
        </p:nvSpPr>
        <p:spPr>
          <a:xfrm>
            <a:off x="2329249" y="1711397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Rack</a:t>
            </a:r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502F8664-67DA-4785-ABC1-18802162CF75}"/>
              </a:ext>
            </a:extLst>
          </p:cNvPr>
          <p:cNvSpPr/>
          <p:nvPr/>
        </p:nvSpPr>
        <p:spPr>
          <a:xfrm>
            <a:off x="5062316" y="3756065"/>
            <a:ext cx="407773" cy="75998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ru-RU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A5FF9471-4DA7-431B-B1B8-7C93FC05C631}"/>
              </a:ext>
            </a:extLst>
          </p:cNvPr>
          <p:cNvSpPr/>
          <p:nvPr/>
        </p:nvSpPr>
        <p:spPr>
          <a:xfrm>
            <a:off x="5514976" y="3763813"/>
            <a:ext cx="407773" cy="75998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ru-RU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76FAC395-8681-4526-8B14-AF7E4C98C7CB}"/>
              </a:ext>
            </a:extLst>
          </p:cNvPr>
          <p:cNvSpPr/>
          <p:nvPr/>
        </p:nvSpPr>
        <p:spPr>
          <a:xfrm>
            <a:off x="6215449" y="3778056"/>
            <a:ext cx="407773" cy="75998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ru-RU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BBDAFEE7-4E4E-44F0-9FB6-89C8D0FC585E}"/>
              </a:ext>
            </a:extLst>
          </p:cNvPr>
          <p:cNvSpPr/>
          <p:nvPr/>
        </p:nvSpPr>
        <p:spPr>
          <a:xfrm>
            <a:off x="6668109" y="3792299"/>
            <a:ext cx="407773" cy="75998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endParaRPr lang="ru-RU" dirty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C59880DB-6B4D-4C5E-BFC3-54C6682CC65A}"/>
              </a:ext>
            </a:extLst>
          </p:cNvPr>
          <p:cNvSpPr/>
          <p:nvPr/>
        </p:nvSpPr>
        <p:spPr>
          <a:xfrm>
            <a:off x="7358613" y="3763200"/>
            <a:ext cx="407773" cy="75998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  <a:endParaRPr lang="ru-RU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52E3F971-D617-4718-929C-99F8C3354011}"/>
              </a:ext>
            </a:extLst>
          </p:cNvPr>
          <p:cNvSpPr/>
          <p:nvPr/>
        </p:nvSpPr>
        <p:spPr>
          <a:xfrm>
            <a:off x="7799699" y="3763199"/>
            <a:ext cx="407773" cy="75998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89DF6446-234C-46C9-BDCE-2D073A60C8B0}"/>
              </a:ext>
            </a:extLst>
          </p:cNvPr>
          <p:cNvSpPr/>
          <p:nvPr/>
        </p:nvSpPr>
        <p:spPr>
          <a:xfrm>
            <a:off x="8478988" y="3750229"/>
            <a:ext cx="407773" cy="75998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407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F0D36BF-4697-4462-AD09-B15D2A46B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18.04.2023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BCE9157-0855-4000-823E-15FD119BA011}"/>
              </a:ext>
            </a:extLst>
          </p:cNvPr>
          <p:cNvSpPr txBox="1"/>
          <p:nvPr/>
        </p:nvSpPr>
        <p:spPr>
          <a:xfrm>
            <a:off x="3319212" y="5318386"/>
            <a:ext cx="6001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Rack</a:t>
            </a:r>
            <a:r>
              <a:rPr lang="ru-RU" dirty="0"/>
              <a:t> C3 ECO 48U 600*1200, black, perforated door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FAFBEB9-ACFE-4820-A8EE-414AFC6585ED}"/>
              </a:ext>
            </a:extLst>
          </p:cNvPr>
          <p:cNvSpPr txBox="1"/>
          <p:nvPr/>
        </p:nvSpPr>
        <p:spPr>
          <a:xfrm>
            <a:off x="4573803" y="956231"/>
            <a:ext cx="2624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MPD equipment </a:t>
            </a:r>
            <a:r>
              <a:rPr lang="en-US" dirty="0"/>
              <a:t>racks</a:t>
            </a:r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BAA360F3-3656-42D6-BCC8-A899B9E0B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179"/>
            <a:ext cx="10515600" cy="924746"/>
          </a:xfrm>
        </p:spPr>
        <p:txBody>
          <a:bodyPr/>
          <a:lstStyle/>
          <a:p>
            <a:pPr algn="ctr"/>
            <a:r>
              <a:rPr lang="en-GB" sz="4400" b="1" dirty="0"/>
              <a:t>IT RACKS on the NMP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390E191-47E4-4CC8-B989-19CF5E1308A7}"/>
              </a:ext>
            </a:extLst>
          </p:cNvPr>
          <p:cNvSpPr txBox="1"/>
          <p:nvPr/>
        </p:nvSpPr>
        <p:spPr>
          <a:xfrm>
            <a:off x="838200" y="5851366"/>
            <a:ext cx="39565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PDU controlled C3, 3 phases, 32A, C13-24, C19-12, 3 avt.in IEC 309, kab.3m</a:t>
            </a:r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1D8CCAB0-486B-4686-B977-A0F7EDF9FA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39" y="1382417"/>
            <a:ext cx="5052618" cy="378946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87CCB674-0F6F-4045-991D-1F060DED61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746" y="1388723"/>
            <a:ext cx="5052618" cy="3789465"/>
          </a:xfrm>
          <a:prstGeom prst="rect">
            <a:avLst/>
          </a:prstGeom>
        </p:spPr>
      </p:pic>
      <p:sp>
        <p:nvSpPr>
          <p:cNvPr id="18" name="Rectangle 1">
            <a:extLst>
              <a:ext uri="{FF2B5EF4-FFF2-40B4-BE49-F238E27FC236}">
                <a16:creationId xmlns="" xmlns:a16="http://schemas.microsoft.com/office/drawing/2014/main" id="{A13DB599-BD12-42B2-BC01-A7BF56FF5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="" xmlns:a16="http://schemas.microsoft.com/office/drawing/2014/main" id="{1979AAE3-C8DC-4637-A5E2-BC4BAC977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3">
            <a:extLst>
              <a:ext uri="{FF2B5EF4-FFF2-40B4-BE49-F238E27FC236}">
                <a16:creationId xmlns="" xmlns:a16="http://schemas.microsoft.com/office/drawing/2014/main" id="{7475C841-3A4B-492E-8477-EEA2E96F7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B31A0541-6DB1-4970-B108-1C8A4EB68C5A}"/>
              </a:ext>
            </a:extLst>
          </p:cNvPr>
          <p:cNvSpPr txBox="1"/>
          <p:nvPr/>
        </p:nvSpPr>
        <p:spPr>
          <a:xfrm>
            <a:off x="7431455" y="5851366"/>
            <a:ext cx="6094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GreenMDC ventilation panel, active, 1U</a:t>
            </a: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="" xmlns:a16="http://schemas.microsoft.com/office/drawing/2014/main" id="{761D9C24-5526-4758-B2DE-300C8D1102F6}"/>
              </a:ext>
            </a:extLst>
          </p:cNvPr>
          <p:cNvCxnSpPr/>
          <p:nvPr/>
        </p:nvCxnSpPr>
        <p:spPr>
          <a:xfrm flipH="1">
            <a:off x="4886259" y="5625137"/>
            <a:ext cx="1362141" cy="2262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="" xmlns:a16="http://schemas.microsoft.com/office/drawing/2014/main" id="{D852EFB0-E27A-4173-9A87-A1AEDEBD7827}"/>
              </a:ext>
            </a:extLst>
          </p:cNvPr>
          <p:cNvCxnSpPr>
            <a:cxnSpLocks/>
          </p:cNvCxnSpPr>
          <p:nvPr/>
        </p:nvCxnSpPr>
        <p:spPr>
          <a:xfrm>
            <a:off x="6248400" y="5612307"/>
            <a:ext cx="1152000" cy="2705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9C246D95-D7DC-460E-BCF7-29105106568D}"/>
              </a:ext>
            </a:extLst>
          </p:cNvPr>
          <p:cNvSpPr txBox="1"/>
          <p:nvPr/>
        </p:nvSpPr>
        <p:spPr>
          <a:xfrm>
            <a:off x="4894177" y="6400412"/>
            <a:ext cx="20576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XI MPD Collaboration meeting</a:t>
            </a:r>
            <a:endParaRPr lang="x-none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2" name="Obraz 5">
            <a:extLst>
              <a:ext uri="{FF2B5EF4-FFF2-40B4-BE49-F238E27FC236}">
                <a16:creationId xmlns="" xmlns:a16="http://schemas.microsoft.com/office/drawing/2014/main" id="{E529318F-51F4-41B6-AAD7-D4EABBA06C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578" y="6325159"/>
            <a:ext cx="871572" cy="4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7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26D34C6-5BC2-435F-AFEA-809D0200B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b="1" dirty="0"/>
              <a:t>COOLING SYSTEM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DF0E231-373F-42F1-A130-153D77CC3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18.04.2023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C3A9915-A760-402C-A008-01EBDD515F59}"/>
              </a:ext>
            </a:extLst>
          </p:cNvPr>
          <p:cNvSpPr txBox="1"/>
          <p:nvPr/>
        </p:nvSpPr>
        <p:spPr>
          <a:xfrm>
            <a:off x="4887999" y="6400412"/>
            <a:ext cx="20576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XI MPD Collaboration meeting</a:t>
            </a:r>
            <a:endParaRPr lang="x-none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E65E676-35DD-4574-A8AB-53A1B673E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19" y="1371600"/>
            <a:ext cx="7138819" cy="47640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586F174-6189-4AB8-B574-F3BE27A1CEEC}"/>
              </a:ext>
            </a:extLst>
          </p:cNvPr>
          <p:cNvSpPr txBox="1"/>
          <p:nvPr/>
        </p:nvSpPr>
        <p:spPr>
          <a:xfrm>
            <a:off x="3646401" y="5888421"/>
            <a:ext cx="18405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A visual </a:t>
            </a:r>
            <a:r>
              <a:rPr lang="en-US" dirty="0"/>
              <a:t>picture</a:t>
            </a:r>
            <a:endParaRPr lang="ru-RU" dirty="0"/>
          </a:p>
        </p:txBody>
      </p:sp>
      <p:pic>
        <p:nvPicPr>
          <p:cNvPr id="11" name="Obraz 5">
            <a:extLst>
              <a:ext uri="{FF2B5EF4-FFF2-40B4-BE49-F238E27FC236}">
                <a16:creationId xmlns="" xmlns:a16="http://schemas.microsoft.com/office/drawing/2014/main" id="{6051FD17-6177-47C8-A793-E304EDD58D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81" y="6221330"/>
            <a:ext cx="871572" cy="4560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5D0A059-57B2-413A-AA9D-FC5ABD7470F6}"/>
              </a:ext>
            </a:extLst>
          </p:cNvPr>
          <p:cNvSpPr txBox="1"/>
          <p:nvPr/>
        </p:nvSpPr>
        <p:spPr>
          <a:xfrm>
            <a:off x="7039279" y="1531663"/>
            <a:ext cx="4804672" cy="2577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NMP cooling system is an integral part. </a:t>
            </a:r>
            <a:endParaRPr lang="en-US" b="1" dirty="0" smtClean="0">
              <a:solidFill>
                <a:srgbClr val="00B0F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</a:t>
            </a: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designed for:</a:t>
            </a:r>
            <a:endParaRPr lang="ru-RU" sz="1800" b="1" dirty="0" smtClean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Cooling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equipment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overheating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Maintenance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regulation of the set air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temperature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Ensuring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round-the-clock and year-round temperature conditions.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22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1BB5B10-9D1D-45F5-95D8-8DA26EA2E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18.04.2023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84A0A5A-45AE-47AD-B34A-F4122D7DD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"/>
            <a:ext cx="9144002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FBCE2D4-E1D3-4AC6-8F49-0A408419F39F}"/>
              </a:ext>
            </a:extLst>
          </p:cNvPr>
          <p:cNvSpPr txBox="1"/>
          <p:nvPr/>
        </p:nvSpPr>
        <p:spPr>
          <a:xfrm>
            <a:off x="9403490" y="1852566"/>
            <a:ext cx="26797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smtClean="0"/>
              <a:t>Equipment </a:t>
            </a:r>
            <a:r>
              <a:rPr lang="en-US" dirty="0"/>
              <a:t>cooling is provided by Hiref precision</a:t>
            </a:r>
            <a:endParaRPr lang="ru-RU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="" xmlns:a16="http://schemas.microsoft.com/office/drawing/2014/main" id="{C978B7DE-A86A-4576-9046-4CD4505E8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6218" y="402195"/>
            <a:ext cx="2955324" cy="679021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400" b="1" dirty="0"/>
              <a:t>COOLING SYSTEM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3617882-5121-46A4-BAE5-7BF4E91119D7}"/>
              </a:ext>
            </a:extLst>
          </p:cNvPr>
          <p:cNvSpPr txBox="1"/>
          <p:nvPr/>
        </p:nvSpPr>
        <p:spPr>
          <a:xfrm>
            <a:off x="4894177" y="6400412"/>
            <a:ext cx="20576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XI MPD Collaboration meeting</a:t>
            </a:r>
            <a:endParaRPr lang="x-none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9" name="Obraz 5">
            <a:extLst>
              <a:ext uri="{FF2B5EF4-FFF2-40B4-BE49-F238E27FC236}">
                <a16:creationId xmlns="" xmlns:a16="http://schemas.microsoft.com/office/drawing/2014/main" id="{4483D15F-A9FC-44A6-981E-85FAF7692F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698" y="6401919"/>
            <a:ext cx="871572" cy="4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84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6822</TotalTime>
  <Words>513</Words>
  <Application>Microsoft Office PowerPoint</Application>
  <PresentationFormat>Широкоэкранный</PresentationFormat>
  <Paragraphs>197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NICA-MPD PLATFORM STATUS</vt:lpstr>
      <vt:lpstr>PARTS of NMP</vt:lpstr>
      <vt:lpstr>Презентация PowerPoint</vt:lpstr>
      <vt:lpstr>Презентация PowerPoint</vt:lpstr>
      <vt:lpstr>IT RACKS on the NMP </vt:lpstr>
      <vt:lpstr>IT RACKS on the NMP</vt:lpstr>
      <vt:lpstr>IT RACKS on the NMP</vt:lpstr>
      <vt:lpstr>COOLING SYSTEM</vt:lpstr>
      <vt:lpstr>COOLING SYSTEM</vt:lpstr>
      <vt:lpstr>Main electrical distribution board</vt:lpstr>
      <vt:lpstr>Access control and management system</vt:lpstr>
      <vt:lpstr>CCTV video surveillance system</vt:lpstr>
      <vt:lpstr>Аutonomous fire extinguishing system</vt:lpstr>
      <vt:lpstr>Monitoring system</vt:lpstr>
      <vt:lpstr>STRUCTED CABLING</vt:lpstr>
      <vt:lpstr>Stages of work</vt:lpstr>
      <vt:lpstr>Презентация PowerPoint</vt:lpstr>
      <vt:lpstr>Thank you For Attention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THE  NICA-MPD-PLATFORM</dc:title>
  <dc:creator>dodonova lida</dc:creator>
  <cp:lastModifiedBy>Администратор</cp:lastModifiedBy>
  <cp:revision>45</cp:revision>
  <dcterms:created xsi:type="dcterms:W3CDTF">2023-04-03T10:36:16Z</dcterms:created>
  <dcterms:modified xsi:type="dcterms:W3CDTF">2023-04-18T11:44:01Z</dcterms:modified>
</cp:coreProperties>
</file>