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93" r:id="rId2"/>
    <p:sldMasterId id="2147483950" r:id="rId3"/>
    <p:sldMasterId id="2147483962" r:id="rId4"/>
    <p:sldMasterId id="2147483974" r:id="rId5"/>
    <p:sldMasterId id="2147483987" r:id="rId6"/>
  </p:sldMasterIdLst>
  <p:notesMasterIdLst>
    <p:notesMasterId r:id="rId53"/>
  </p:notesMasterIdLst>
  <p:handoutMasterIdLst>
    <p:handoutMasterId r:id="rId54"/>
  </p:handoutMasterIdLst>
  <p:sldIdLst>
    <p:sldId id="260" r:id="rId7"/>
    <p:sldId id="309" r:id="rId8"/>
    <p:sldId id="451" r:id="rId9"/>
    <p:sldId id="257" r:id="rId10"/>
    <p:sldId id="265" r:id="rId11"/>
    <p:sldId id="461" r:id="rId12"/>
    <p:sldId id="462" r:id="rId13"/>
    <p:sldId id="463" r:id="rId14"/>
    <p:sldId id="464" r:id="rId15"/>
    <p:sldId id="466" r:id="rId16"/>
    <p:sldId id="467" r:id="rId17"/>
    <p:sldId id="469" r:id="rId18"/>
    <p:sldId id="459" r:id="rId19"/>
    <p:sldId id="468" r:id="rId20"/>
    <p:sldId id="465" r:id="rId21"/>
    <p:sldId id="472" r:id="rId22"/>
    <p:sldId id="473" r:id="rId23"/>
    <p:sldId id="474" r:id="rId24"/>
    <p:sldId id="439" r:id="rId25"/>
    <p:sldId id="434" r:id="rId26"/>
    <p:sldId id="435" r:id="rId27"/>
    <p:sldId id="436" r:id="rId28"/>
    <p:sldId id="457" r:id="rId29"/>
    <p:sldId id="445" r:id="rId30"/>
    <p:sldId id="450" r:id="rId31"/>
    <p:sldId id="447" r:id="rId32"/>
    <p:sldId id="448" r:id="rId33"/>
    <p:sldId id="458" r:id="rId34"/>
    <p:sldId id="452" r:id="rId35"/>
    <p:sldId id="453" r:id="rId36"/>
    <p:sldId id="375" r:id="rId37"/>
    <p:sldId id="328" r:id="rId38"/>
    <p:sldId id="454" r:id="rId39"/>
    <p:sldId id="455" r:id="rId40"/>
    <p:sldId id="356" r:id="rId41"/>
    <p:sldId id="266" r:id="rId42"/>
    <p:sldId id="368" r:id="rId43"/>
    <p:sldId id="370" r:id="rId44"/>
    <p:sldId id="374" r:id="rId45"/>
    <p:sldId id="431" r:id="rId46"/>
    <p:sldId id="376" r:id="rId47"/>
    <p:sldId id="377" r:id="rId48"/>
    <p:sldId id="389" r:id="rId49"/>
    <p:sldId id="424" r:id="rId50"/>
    <p:sldId id="422" r:id="rId51"/>
    <p:sldId id="427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FF0000"/>
    <a:srgbClr val="CC00FF"/>
    <a:srgbClr val="FFFFFF"/>
    <a:srgbClr val="BF1980"/>
    <a:srgbClr val="00B0F0"/>
    <a:srgbClr val="FF33CC"/>
    <a:srgbClr val="0066FF"/>
    <a:srgbClr val="06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3434" autoAdjust="0"/>
  </p:normalViewPr>
  <p:slideViewPr>
    <p:cSldViewPr>
      <p:cViewPr varScale="1">
        <p:scale>
          <a:sx n="88" d="100"/>
          <a:sy n="88" d="100"/>
        </p:scale>
        <p:origin x="714" y="78"/>
      </p:cViewPr>
      <p:guideLst>
        <p:guide orient="horz" pos="25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333C0A-C6DB-40AF-98B0-47946BBE208D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2A73CB-1379-4D34-8BDE-0B360C74D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005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121071-70EF-4083-AD16-931A07E75AF1}" type="datetimeFigureOut">
              <a:rPr lang="ru-RU"/>
              <a:pPr>
                <a:defRPr/>
              </a:pPr>
              <a:t>18.04.2023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A94BE3-6294-4581-A734-DC82F08F5D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61363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04E43E-EF3F-4FCA-98BB-C0D51405983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94BE3-6294-4581-A734-DC82F08F5D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A94BE3-6294-4581-A734-DC82F08F5D0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228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43B11-17F9-4E81-8505-0A85E36217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25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1EFE41-765B-462F-8051-41380140CEEC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EFE41-765B-462F-8051-41380140CE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23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EFE41-765B-462F-8051-41380140CE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99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EFE41-765B-462F-8051-41380140CE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62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EFE41-765B-462F-8051-41380140CE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306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EFE41-765B-462F-8051-41380140CE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0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EFE41-765B-462F-8051-41380140CE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16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43B11-17F9-4E81-8505-0A85E36217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65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99BB-F894-402D-B12E-0994FF424C67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35E2-74E9-4D3E-9FB3-7742BF5C4F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13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C2FF-E0C0-43CF-9CAC-0330A5461914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B4E2-502C-400F-8492-6EA625C664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38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B14B-ACD0-4BBA-A798-8F48C3B94777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E088-8801-4B5F-908E-0A0BF7133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44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0734-2072-4AF2-AAE1-74B46127AB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5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2322-3599-4DE7-ABF2-A4018A092F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6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DBB6-B4FC-4EC5-806E-B56BF9B98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7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4A7B-693D-42AF-9DBE-BC62E570A3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1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1104-ACB5-4AEF-93E3-D3A21FC880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8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C6B2-D0B4-4DC9-994D-91C285594D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36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D127-15BB-4FB3-99E9-2F32CB0DB8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12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FD4A-F329-4641-9711-A2EA8F22DF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F518-DAC2-4999-A851-D139C2B81926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013B-96DC-4D0D-A0DA-17AC5BF96B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297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1D6E-3F5D-4461-B652-4991193E17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28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DD98-60D0-49EC-AA23-0DD52D6C4E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33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4E25-2D87-4FC0-B89B-A5323A9513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09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14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22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7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2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52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0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40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61" indent="0">
              <a:buNone/>
              <a:defRPr sz="1600" b="1"/>
            </a:lvl7pPr>
            <a:lvl8pPr marL="3199421" indent="0">
              <a:buNone/>
              <a:defRPr sz="1600" b="1"/>
            </a:lvl8pPr>
            <a:lvl9pPr marL="365648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0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40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61" indent="0">
              <a:buNone/>
              <a:defRPr sz="1600" b="1"/>
            </a:lvl7pPr>
            <a:lvl8pPr marL="3199421" indent="0">
              <a:buNone/>
              <a:defRPr sz="1600" b="1"/>
            </a:lvl8pPr>
            <a:lvl9pPr marL="365648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59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15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9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A9F5-B325-4441-9DB5-A47400E682D1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70F99-79D6-48D9-A2B6-4937193213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684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0" indent="0">
              <a:buNone/>
              <a:defRPr sz="1200"/>
            </a:lvl2pPr>
            <a:lvl3pPr marL="914119" indent="0">
              <a:buNone/>
              <a:defRPr sz="1000"/>
            </a:lvl3pPr>
            <a:lvl4pPr marL="1371180" indent="0">
              <a:buNone/>
              <a:defRPr sz="900"/>
            </a:lvl4pPr>
            <a:lvl5pPr marL="1828240" indent="0">
              <a:buNone/>
              <a:defRPr sz="900"/>
            </a:lvl5pPr>
            <a:lvl6pPr marL="2285300" indent="0">
              <a:buNone/>
              <a:defRPr sz="900"/>
            </a:lvl6pPr>
            <a:lvl7pPr marL="2742361" indent="0">
              <a:buNone/>
              <a:defRPr sz="900"/>
            </a:lvl7pPr>
            <a:lvl8pPr marL="3199421" indent="0">
              <a:buNone/>
              <a:defRPr sz="900"/>
            </a:lvl8pPr>
            <a:lvl9pPr marL="365648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26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0" indent="0">
              <a:buNone/>
              <a:defRPr sz="2800"/>
            </a:lvl2pPr>
            <a:lvl3pPr marL="914119" indent="0">
              <a:buNone/>
              <a:defRPr sz="2400"/>
            </a:lvl3pPr>
            <a:lvl4pPr marL="1371180" indent="0">
              <a:buNone/>
              <a:defRPr sz="2000"/>
            </a:lvl4pPr>
            <a:lvl5pPr marL="1828240" indent="0">
              <a:buNone/>
              <a:defRPr sz="2000"/>
            </a:lvl5pPr>
            <a:lvl6pPr marL="2285300" indent="0">
              <a:buNone/>
              <a:defRPr sz="2000"/>
            </a:lvl6pPr>
            <a:lvl7pPr marL="2742361" indent="0">
              <a:buNone/>
              <a:defRPr sz="2000"/>
            </a:lvl7pPr>
            <a:lvl8pPr marL="3199421" indent="0">
              <a:buNone/>
              <a:defRPr sz="2000"/>
            </a:lvl8pPr>
            <a:lvl9pPr marL="365648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0" indent="0">
              <a:buNone/>
              <a:defRPr sz="1200"/>
            </a:lvl2pPr>
            <a:lvl3pPr marL="914119" indent="0">
              <a:buNone/>
              <a:defRPr sz="1000"/>
            </a:lvl3pPr>
            <a:lvl4pPr marL="1371180" indent="0">
              <a:buNone/>
              <a:defRPr sz="900"/>
            </a:lvl4pPr>
            <a:lvl5pPr marL="1828240" indent="0">
              <a:buNone/>
              <a:defRPr sz="900"/>
            </a:lvl5pPr>
            <a:lvl6pPr marL="2285300" indent="0">
              <a:buNone/>
              <a:defRPr sz="900"/>
            </a:lvl6pPr>
            <a:lvl7pPr marL="2742361" indent="0">
              <a:buNone/>
              <a:defRPr sz="900"/>
            </a:lvl7pPr>
            <a:lvl8pPr marL="3199421" indent="0">
              <a:buNone/>
              <a:defRPr sz="900"/>
            </a:lvl8pPr>
            <a:lvl9pPr marL="365648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02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274641"/>
            <a:ext cx="2025650" cy="5835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9263" y="274641"/>
            <a:ext cx="5924550" cy="5835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94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345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697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530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216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639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46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27A8D-2B98-4604-956A-52C7491255A2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6A64-4621-411E-B0F4-D61D66B49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044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787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442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812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27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818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AC7FD-F526-4E73-82F3-C7CB70266425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D8078-9491-41CB-86B0-DE0CA430E7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17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20AA-45C0-41B9-952B-DAF5AD5C9888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0B46-55FF-496E-8098-4733C41D00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83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9A09-6D9A-4693-A38B-72E3ABCFF80E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86E6-5598-4018-9E8F-471F7E5060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6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B3C9-D87B-4D70-987E-512BA9AD113F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D473-6F66-4DBB-932E-285FF229C8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09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8894-784B-493D-A1A1-9B6C61F71DF8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0AF5-26F3-4B8F-8ECD-71F06FA2A07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B6D3-43D6-4758-8AA3-FCB8DF1818F4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2D74-52E5-4241-88D2-4D27F45CA1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911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9AD63-E922-46A5-9EC4-DCC702853023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1D3CB-93FA-4F15-B0CD-CC94A4DCBE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3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07D6-DF25-4999-9353-F7DE5ED08CB5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6B66-78F0-49D1-975A-BF916AEC23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80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A338-5308-49FC-89E5-AE2524A77F32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2F44-860F-40DE-BA71-F3146038A8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4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E5D8-0F62-441A-9806-805012997629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4A10E-0FAC-4E18-B475-2CC6482B22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37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D666-50B0-4DAB-8C0F-8AF5BB9C5D5B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D219-3B06-44EA-A793-5788D53B62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66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2CE41-4464-4D5D-A8A2-617730ED50CF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818F4-64A1-4AC1-892E-01DEC298DA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74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91F6-5C9C-43C0-BDD1-7073D34A6A10}" type="datetime1">
              <a:rPr lang="ru-RU" smtClean="0">
                <a:solidFill>
                  <a:srgbClr val="000000"/>
                </a:solidFill>
              </a:rPr>
              <a:t>18.04.2023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28D4F-AAA7-49EF-9D0F-5BA80AFBC4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74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8B623-86EA-4066-9732-A32076099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8DD88F-CF79-D295-1B03-638BE8CE0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6F677-BCF0-8E16-B522-65AFEF33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5F9BF-85CF-9A19-EEA3-BE6D48AD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91CE8-A4C0-5D00-72DE-E6D735E2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58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A3C27-5A19-51A5-CBCB-D0C092EF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7CEB5-EACD-EDBC-AA96-1410177F1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1F002C-AACE-5734-F151-446BAA92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649BD-B13A-5B9F-D9EC-CABBC1C6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934D7-DBEA-DC51-EFE9-8661BD4D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65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7E9D4-1D34-F07F-CA9F-6FDAFAA4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57AAA6-EAE9-9EAF-0F3C-8C053D4D7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F963B-6263-A1AC-4491-FF877F12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76433-3B0A-EA43-3903-4F0D5A90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951B3-12AE-5BD2-7DA1-213AA5AD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5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5E2E-C344-4FA8-A209-9A8CD24B6EB3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70A7-00EA-499C-BF33-2CD3E3BAED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080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33984-BB30-2A11-34E6-C2BB6E30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18594-5CB1-06D1-EBB8-B3F50B917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63DA9-A2BA-A26C-ECB1-8B03141DC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98019B-4554-75FF-E13B-C799EAF1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8C2926-1366-7808-ABE4-503F47D1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84B0F3-B4A3-7762-6594-C29DED39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00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0E61E-1C6F-741D-383E-0C2533D0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E6A19B-7C16-3C2D-EC23-2928229C9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0A4AB-A173-9E69-7A03-087DD66AA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326FC5-CAF0-57F0-DA59-7637E0749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02DCBF-3F7D-874A-CAFE-49D8F52E1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C9E62C-5B9D-8893-4BDE-7518881E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DD7434-E22D-655D-C6B6-B50E8659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0F1093-ED16-2E72-DD02-2203287A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02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2265C-D455-F733-6EB2-D933F39D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92CAEB-3234-C152-FC5A-54562770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217D3A-F587-B7A3-F04A-43F982F1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2B6C50-E20C-C672-B371-4716B90C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04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8AFA3C-76A0-68CC-D983-954C17D0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AF04CA-72C3-BB37-2AD3-A67886A5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55121-2A52-A3AA-977F-7D0C598E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16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0DB9-0862-0659-BA6C-FD9BA51E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8C47A2-3E3B-C1EC-6A0A-DBB730CE7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9DE63F-D9AE-D407-603C-F27E0D0FD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509825-0B80-472F-A628-BAA8DCC6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8DF021-A05D-25A4-1E9B-A5FB187C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786112-0A00-C3EC-9178-9F650BEA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15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57BF8-85A3-B7C5-90D9-D4D1ED85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8438A6-95B5-9E97-15A5-96A59D057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B500A-2FA6-04EE-8A3A-093BC4A7C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07B92E-DDD9-E29B-2318-1B786105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286107-0AA5-56C6-992C-B9E7E268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89E72-2F72-C1E6-6EC3-980C7A8C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65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CBCD-FE75-52EA-25D9-E1630CC3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CF7EF5-80AA-55CA-ACCE-33B20AB21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FAE02-7F99-90AA-C445-951C0262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9E224F-A080-345D-61DB-062D98FB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85080-3D71-843A-5D4D-A05F6625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401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60DF29-9953-1A60-2112-9CC405DB4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5B815C-D52A-906D-B0D6-687C40FB7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2528A-DB04-97BF-DEFD-296878CE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7632D5-9C99-D34B-29B5-C5D83DCB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1D58B-E8F2-56B2-91F5-3C924404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667625" y="6381750"/>
            <a:ext cx="947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CD84-B3CE-46FA-8B58-DD42406F20DE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381750"/>
            <a:ext cx="3889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8DC4-8ECB-4F47-9760-0CEE2E5C4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72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D4638-F56F-4939-84D1-CE1BDD9974B1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BBBF-A3F7-4CF8-AC0E-A6F7F869C7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17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AA56-0B73-4754-B3F4-F3BB57A47091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7EED-ADC5-4431-8A11-BF321D60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61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90F4C-ECB5-468E-92F3-C8F8D8765427}" type="datetime1">
              <a:rPr lang="ru-RU" smtClean="0"/>
              <a:t>18.04.2023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9D7C56-CC09-438A-97A4-447565443E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2" r:id="rId2"/>
    <p:sldLayoutId id="2147483790" r:id="rId3"/>
    <p:sldLayoutId id="2147483783" r:id="rId4"/>
    <p:sldLayoutId id="2147483784" r:id="rId5"/>
    <p:sldLayoutId id="2147483785" r:id="rId6"/>
    <p:sldLayoutId id="2147483791" r:id="rId7"/>
    <p:sldLayoutId id="2147483786" r:id="rId8"/>
    <p:sldLayoutId id="2147483792" r:id="rId9"/>
    <p:sldLayoutId id="2147483787" r:id="rId10"/>
    <p:sldLayoutId id="2147483788" r:id="rId11"/>
  </p:sldLayoutIdLst>
  <p:hf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042D61-2242-4A33-A305-69CF46315B1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18.04.2023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1" cy="1143000"/>
          </a:xfrm>
          <a:prstGeom prst="rect">
            <a:avLst/>
          </a:prstGeom>
        </p:spPr>
        <p:txBody>
          <a:bodyPr vert="horz" lIns="91412" tIns="45705" rIns="91412" bIns="4570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229601" cy="4525963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353"/>
            <a:ext cx="2133601" cy="365125"/>
          </a:xfrm>
          <a:prstGeom prst="rect">
            <a:avLst/>
          </a:prstGeom>
        </p:spPr>
        <p:txBody>
          <a:bodyPr vert="horz" lIns="91412" tIns="45705" rIns="91412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611"/>
            <a:fld id="{15138C4A-40CC-4293-B0E7-DB5C0EF7A44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67611"/>
              <a:t>18.04.2023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12" tIns="45705" rIns="91412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61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3"/>
            <a:ext cx="2133601" cy="365125"/>
          </a:xfrm>
          <a:prstGeom prst="rect">
            <a:avLst/>
          </a:prstGeom>
        </p:spPr>
        <p:txBody>
          <a:bodyPr vert="horz" lIns="91412" tIns="45705" rIns="91412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611"/>
            <a:fld id="{5684491A-5CCE-4A6D-9C63-7C57D2173A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6761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8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914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5" indent="-342795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3" algn="l" defTabSz="9141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1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1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9" indent="-228530" algn="l" defTabSz="9141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1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1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1" algn="l" defTabSz="914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1951-B086-4DA9-A246-896B36D835A2}" type="datetimeFigureOut">
              <a:rPr lang="ru-RU" smtClean="0"/>
              <a:t>18.04.2023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129B-43E7-46B6-A6DD-CBFE524001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42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5ED4F544-DBA0-43E6-9FE6-839882230DDB}" type="datetime1">
              <a:rPr lang="ru-RU" smtClean="0">
                <a:solidFill>
                  <a:srgbClr val="000000"/>
                </a:solidFill>
                <a:latin typeface="Arial" charset="0"/>
              </a:rPr>
              <a:t>18.04.2023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97650"/>
            <a:ext cx="885666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A663EF5-6453-42CE-99BA-510841A61BE3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2D7E8-98B9-77E8-8ABD-503148F5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180086-8587-B274-D44F-08CDBFDD1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3564B-73BF-9E3B-2E38-D52AEA473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6F381-842D-4413-A055-6113EFC6FD86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E0F30-ECB5-D37A-572F-AACA38655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E4F3E6-0FCE-CA9F-3C99-2E40F0CC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D5A13-C28A-4ED1-A53A-278B91A03E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0.png"/><Relationship Id="rId4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0.png"/><Relationship Id="rId5" Type="http://schemas.openxmlformats.org/officeDocument/2006/relationships/image" Target="../media/image411.png"/><Relationship Id="rId4" Type="http://schemas.openxmlformats.org/officeDocument/2006/relationships/image" Target="../media/image40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2.png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00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0.png"/><Relationship Id="rId5" Type="http://schemas.openxmlformats.org/officeDocument/2006/relationships/image" Target="../media/image411.png"/><Relationship Id="rId4" Type="http://schemas.openxmlformats.org/officeDocument/2006/relationships/image" Target="../media/image4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52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0.png"/><Relationship Id="rId4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73810"/>
            <a:ext cx="6979231" cy="166199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B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eams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 collision monitoring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luminosity measurements in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interaction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poin</a:t>
            </a:r>
            <a:r>
              <a:rPr lang="en-US" sz="3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t at </a:t>
            </a:r>
            <a:r>
              <a:rPr lang="en-US" sz="3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MPD/NICA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181" y="2622930"/>
            <a:ext cx="5040313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chemeClr val="tx1"/>
                </a:solidFill>
                <a:latin typeface="Comic Sans MS" pitchFamily="66" charset="0"/>
              </a:rPr>
              <a:t>A.Litvinenko</a:t>
            </a:r>
            <a:r>
              <a:rPr lang="en-US" sz="2400" b="1" i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,JINR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(alitvin@jinr.ru)</a:t>
            </a:r>
            <a:r>
              <a:rPr lang="ru-RU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on behalf of the working group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9D67C-4EB4-4032-830E-6E6DE7A64AEB}" type="slidenum">
              <a:rPr lang="ru-RU" sz="1800" b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</a:t>
            </a:fld>
            <a:endParaRPr lang="ru-RU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81" y="5980193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FED6DD-DC2E-45CD-B803-BEC5A8B9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53218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94BB-53CD-4CC6-8697-24AC286B1626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016" y="6347155"/>
            <a:ext cx="3851920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9849D-DDD8-4856-9172-FD005031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2C3CB2-51CD-912A-E598-31D8FEA9A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976" y="132214"/>
            <a:ext cx="2682045" cy="340487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FF00"/>
            </a:solidFill>
          </a:ln>
          <a:effectLst/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оnclusion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I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7907DA-7D4E-8050-22A7-B32E7E1491A1}"/>
              </a:ext>
            </a:extLst>
          </p:cNvPr>
          <p:cNvSpPr txBox="1"/>
          <p:nvPr/>
        </p:nvSpPr>
        <p:spPr>
          <a:xfrm>
            <a:off x="683568" y="1484784"/>
            <a:ext cx="7344816" cy="39077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CC0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kern="1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Satellite-satellite collisions contribute no more than 2% to main bunch collisions.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b="1" kern="12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Bunch-satellite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collisions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have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count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rate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less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than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three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orders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magnitude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compared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count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rate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collisions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main</a:t>
            </a:r>
            <a:r>
              <a:rPr lang="ru-RU" sz="2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bunches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1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53218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94BB-53CD-4CC6-8697-24AC286B1626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016" y="6347155"/>
            <a:ext cx="3851920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9849D-DDD8-4856-9172-FD005031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4C94EDB-E15B-8C25-14B4-9A596638D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140169"/>
            <a:ext cx="3267472" cy="340487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FF00"/>
            </a:solidFill>
          </a:ln>
          <a:effectLst/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vertex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distribution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E96EDD-C96B-94FE-166F-F82A9E5AC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41423"/>
            <a:ext cx="3582464" cy="39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EEEE17-361E-0563-43D0-276D133AA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572" y="697416"/>
            <a:ext cx="3943207" cy="39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0AC9AE-EE1C-292D-6BCE-146E3561E84E}"/>
                  </a:ext>
                </a:extLst>
              </p:cNvPr>
              <p:cNvSpPr txBox="1"/>
              <p:nvPr/>
            </p:nvSpPr>
            <p:spPr>
              <a:xfrm>
                <a:off x="2350419" y="4602861"/>
                <a:ext cx="4200019" cy="7186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0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𝛔</m:t>
                              </m:r>
                            </m:e>
                          </m:acc>
                        </m:e>
                        <m:sub>
                          <m:r>
                            <a:rPr lang="ru-RU" sz="20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𝐕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ru-RU" sz="20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𝐳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𝐈𝐏</m:t>
                              </m:r>
                            </m:sub>
                          </m:sSub>
                          <m:r>
                            <a:rPr lang="ru-RU" sz="20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ru-RU" sz="20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20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000" b="1" i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𝛃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𝐈𝐏</m:t>
                                      </m:r>
                                    </m:sub>
                                    <m:sup>
                                      <m:r>
                                        <a:rPr lang="ru-RU" sz="2000" b="1" i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ru-RU" sz="2000" b="1" i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2000" b="1" i="1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000" b="1" i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𝐳</m:t>
                                      </m:r>
                                    </m:sub>
                                    <m:sup>
                                      <m:r>
                                        <a:rPr lang="ru-RU" sz="2000" b="1" i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rad>
                        </m:den>
                      </m:f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0AC9AE-EE1C-292D-6BCE-146E3561E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419" y="4602861"/>
                <a:ext cx="4200019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CE970E-3D03-D6A5-7D53-AD9FCE005534}"/>
                  </a:ext>
                </a:extLst>
              </p:cNvPr>
              <p:cNvSpPr txBox="1"/>
              <p:nvPr/>
            </p:nvSpPr>
            <p:spPr>
              <a:xfrm>
                <a:off x="3267412" y="5469860"/>
                <a:ext cx="17225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CE970E-3D03-D6A5-7D53-AD9FCE005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12" y="5469860"/>
                <a:ext cx="1722587" cy="369332"/>
              </a:xfrm>
              <a:prstGeom prst="rect">
                <a:avLst/>
              </a:prstGeom>
              <a:blipFill>
                <a:blip r:embed="rId6"/>
                <a:stretch>
                  <a:fillRect l="-1060" r="-707" b="-18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898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620" y="226193"/>
            <a:ext cx="68407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Time structure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collisions at 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4710" y="1268760"/>
                <a:ext cx="8259307" cy="16845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Collision  parameters (for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ru-RU" sz="1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9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𝐒</m:t>
                            </m:r>
                          </m:e>
                          <m:sub>
                            <m:r>
                              <a:rPr kumimoji="0" lang="ru-RU" sz="19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𝐍𝐍</m:t>
                            </m:r>
                          </m:sub>
                        </m:sSub>
                      </m:e>
                    </m:rad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𝟏𝟏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𝐆𝐞𝐕</m:t>
                    </m:r>
                  </m:oMath>
                </a14:m>
                <a:r>
                  <a:rPr kumimoji="0" lang="ru-RU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)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+mn-cs"/>
                  </a:rPr>
                  <a:t>Cross section for minimum bias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𝛔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𝐀𝐮𝐀𝐮</m:t>
                        </m:r>
                      </m:sub>
                    </m:sSub>
                    <m:r>
                      <a:rPr kumimoji="0" 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≈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𝐛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Comic Sans MS" pitchFamily="66" charset="0"/>
                  <a:ea typeface="Times New Roman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+mn-cs"/>
                  </a:rPr>
                  <a:t>Max Luminosity                          </a:t>
                </a:r>
                <a14:m>
                  <m:oMath xmlns:m="http://schemas.openxmlformats.org/officeDocument/2006/math"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𝓛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𝟐𝟕</m:t>
                        </m:r>
                      </m:sup>
                    </m:sSup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𝐜𝐦</m:t>
                        </m:r>
                      </m:e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𝐬</m:t>
                        </m:r>
                      </m:e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Counting rate    	                     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ru-RU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𝐑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en-US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𝟔𝟐𝟎𝟎</m:t>
                    </m:r>
                    <m:r>
                      <a:rPr kumimoji="0" lang="en-US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</m:ctrlPr>
                      </m:sSupPr>
                      <m:e>
                        <m: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/>
                          </a:rPr>
                          <m:t>𝒔</m:t>
                        </m:r>
                      </m:e>
                      <m:sup>
                        <m: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/>
                          </a:rPr>
                          <m:t>−</m:t>
                        </m:r>
                        <m: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/>
                          </a:rPr>
                          <m:t>𝟏</m:t>
                        </m:r>
                      </m:sup>
                    </m:sSup>
                    <m:r>
                      <a:rPr kumimoji="0" lang="ru-RU" sz="1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/>
                      </a:rPr>
                      <m:t>=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𝓛</m:t>
                    </m:r>
                    <m:r>
                      <a:rPr kumimoji="0" lang="ru-RU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</m:oMath>
                </a14:m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𝛔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𝐀𝐮𝐀𝐮</m:t>
                        </m:r>
                      </m:sub>
                    </m:sSub>
                  </m:oMath>
                </a14:m>
                <a:endParaRPr kumimoji="0" lang="ru-RU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10" y="1268760"/>
                <a:ext cx="8259307" cy="1684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43608" y="3416297"/>
                <a:ext cx="7056784" cy="10933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Scattering probability for a single crossing of bunches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𝐰</m:t>
                          </m:r>
                        </m:e>
                        <m:sub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kumimoji="0" lang="ru-R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ru-RU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𝐑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ru-RU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kumimoji="0" lang="en-US" sz="22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𝐫</m:t>
                                  </m:r>
                                </m:sub>
                              </m:sSub>
                              <m:r>
                                <a:rPr kumimoji="0" lang="en-US" sz="2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𝐛</m:t>
                              </m:r>
                            </m:sub>
                          </m:sSub>
                        </m:den>
                      </m:f>
                      <m:r>
                        <a:rPr kumimoji="0" lang="ru-RU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Times New Roman"/>
                        </a:rPr>
                        <m:t>≈</m:t>
                      </m:r>
                      <m:r>
                        <a:rPr kumimoji="0" lang="ru-R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𝟓</m:t>
                      </m:r>
                      <m:r>
                        <a:rPr kumimoji="0" lang="ru-R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kumimoji="0" lang="ru-RU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𝟏𝟎</m:t>
                          </m:r>
                        </m:e>
                        <m:sup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16297"/>
                <a:ext cx="7056784" cy="10933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7544" y="4869739"/>
                <a:ext cx="6543394" cy="870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Admixture  of  pile up events </a:t>
                </a:r>
                <a:r>
                  <a:rPr kumimoji="0" lang="ru-RU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𝒕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𝟏𝟎𝟎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𝒏𝒔</m:t>
                    </m:r>
                  </m:oMath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Cambria Math"/>
                  <a:cs typeface="Arial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kumimoji="0" lang="ru-RU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&lt;</m:t>
                    </m:r>
                    <m:sSup>
                      <m:sSupPr>
                        <m:ctrlPr>
                          <a:rPr kumimoji="0" lang="ru-R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negligible</a:t>
                </a:r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69739"/>
                <a:ext cx="6543394" cy="870366"/>
              </a:xfrm>
              <a:prstGeom prst="rect">
                <a:avLst/>
              </a:prstGeom>
              <a:blipFill rotWithShape="1">
                <a:blip r:embed="rId5"/>
                <a:stretch>
                  <a:fillRect l="-1212" t="-4196" b="-18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45B21C8-852B-454B-B254-C85E5DDC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377E18-E3B3-40DB-BE80-259A00E7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2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FF18AF0-E3BC-F755-1F5E-8D373857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2CC2F-7CBB-746D-E32E-2F71CDE62606}"/>
              </a:ext>
            </a:extLst>
          </p:cNvPr>
          <p:cNvSpPr txBox="1"/>
          <p:nvPr/>
        </p:nvSpPr>
        <p:spPr>
          <a:xfrm>
            <a:off x="3347864" y="66962"/>
            <a:ext cx="207910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FF8021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Detector</a:t>
            </a:r>
            <a:r>
              <a:rPr kumimoji="0" lang="en-US" sz="2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FF8021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FF8021"/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FCBF44-E62E-54FE-F1C5-50391A9F7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52" y="1196752"/>
            <a:ext cx="8553877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8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BD2F64-2C05-B411-F03A-A616D2595840}"/>
              </a:ext>
            </a:extLst>
          </p:cNvPr>
          <p:cNvSpPr txBox="1"/>
          <p:nvPr/>
        </p:nvSpPr>
        <p:spPr>
          <a:xfrm>
            <a:off x="2708361" y="188640"/>
            <a:ext cx="3114955" cy="46166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Beam test at CERN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C9F20E-15AB-29F9-87C3-67B17AB91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" y="1340768"/>
            <a:ext cx="5430582" cy="244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внутренний, компьютер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72358D4D-5B17-1A46-A095-AC1FF9EA8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26" y="3933056"/>
            <a:ext cx="5829890" cy="262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2A50FD-E8C1-EEAA-C60E-F1695AF9EB8F}"/>
              </a:ext>
            </a:extLst>
          </p:cNvPr>
          <p:cNvSpPr txBox="1"/>
          <p:nvPr/>
        </p:nvSpPr>
        <p:spPr>
          <a:xfrm>
            <a:off x="6084168" y="761437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Two planes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4DE7B-5147-9E21-0B09-2FD0CE40655C}"/>
              </a:ext>
            </a:extLst>
          </p:cNvPr>
          <p:cNvSpPr txBox="1"/>
          <p:nvPr/>
        </p:nvSpPr>
        <p:spPr>
          <a:xfrm>
            <a:off x="1315444" y="761437"/>
            <a:ext cx="4163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G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Buzin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M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G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Buryakov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5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1D6C6A-5DF1-43A1-95AE-48C77309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78DC4-8ECB-4F47-9760-0CEE2E5C4CA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F8B67F9-77A8-1A95-F256-0704DD15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20675"/>
            <a:ext cx="4464496" cy="340487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FF00"/>
            </a:solidFill>
          </a:ln>
          <a:effectLst/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Detector, </a:t>
            </a:r>
            <a:r>
              <a:rPr kumimoji="0" lang="en-US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carent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status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47E44-F44A-0002-B8CF-D78F57F51F9B}"/>
              </a:ext>
            </a:extLst>
          </p:cNvPr>
          <p:cNvSpPr txBox="1"/>
          <p:nvPr/>
        </p:nvSpPr>
        <p:spPr>
          <a:xfrm>
            <a:off x="953598" y="2348880"/>
            <a:ext cx="7236804" cy="2551532"/>
          </a:xfrm>
          <a:prstGeom prst="rect">
            <a:avLst/>
          </a:prstGeom>
          <a:solidFill>
            <a:schemeClr val="bg1"/>
          </a:solidFill>
          <a:ln w="28575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spcAft>
                <a:spcPts val="80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Two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planes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assembled</a:t>
            </a:r>
            <a:r>
              <a:rPr lang="en-US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ru-RU" b="1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00"/>
              </a:lnSpc>
              <a:spcAft>
                <a:spcPts val="80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Test measurement results analysis are in progress..</a:t>
            </a:r>
            <a:endParaRPr lang="ru-RU" b="1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00"/>
              </a:lnSpc>
              <a:spcAft>
                <a:spcPts val="80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solution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Si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PM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heating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problem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being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studied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ru-RU" b="1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00"/>
              </a:lnSpc>
              <a:spcAft>
                <a:spcPts val="80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design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luminosity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detector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installation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being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developed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MPD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separately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from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MPD.</a:t>
            </a:r>
            <a:endParaRPr lang="ru-RU" b="1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00"/>
              </a:lnSpc>
              <a:spcAft>
                <a:spcPts val="80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TDR </a:t>
            </a:r>
            <a:r>
              <a:rPr lang="en-US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is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in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a </a:t>
            </a:r>
            <a:r>
              <a:rPr lang="ru-RU" b="1" kern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preparation</a:t>
            </a:r>
            <a:r>
              <a:rPr lang="ru-RU" b="1" kern="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ru-RU" b="1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1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65FABD9-413B-4174-3FAB-6A713406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1D6C6A-5DF1-43A1-95AE-48C77309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892AFC3D-8EE2-05EC-0A42-B43C153D8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259" y="476672"/>
            <a:ext cx="3101482" cy="317404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00FF00"/>
            </a:solidFill>
          </a:ln>
          <a:effectLst/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Some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achievements</a:t>
            </a: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F1D37-ABB7-4BEA-BACA-104A0A2822B7}"/>
              </a:ext>
            </a:extLst>
          </p:cNvPr>
          <p:cNvSpPr txBox="1"/>
          <p:nvPr/>
        </p:nvSpPr>
        <p:spPr>
          <a:xfrm>
            <a:off x="323528" y="1484784"/>
            <a:ext cx="8496944" cy="3580724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An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article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describing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operation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detector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(2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pages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will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be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published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in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No.5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(2023)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Nuclear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Physics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(Rus.)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kumimoji="0" lang="ru-RU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An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article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study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distribution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interaction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vertices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will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be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submitted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for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publication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Pepan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Letters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no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later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than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end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May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endParaRPr kumimoji="0" lang="ru-RU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2000" b="1" kern="0" dirty="0">
                <a:solidFill>
                  <a:srgbClr val="202124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R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eceived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grant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from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Russian Science Foundation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2000" b="1" kern="0" dirty="0">
                <a:solidFill>
                  <a:srgbClr val="202124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(2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years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Courier New" panose="02070309020205020404" pitchFamily="49" charset="0"/>
              </a:rPr>
              <a:t>, 3,000,000 ₽)</a:t>
            </a:r>
            <a:endParaRPr kumimoji="0" lang="ru-RU" sz="2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1" y="484464"/>
            <a:ext cx="86010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43B49B1-AAF6-417C-A934-25FF4C9C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D4D96A-ED40-423F-9BD4-06B97846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484811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6DE92-E142-42FB-AB97-3E782E1D1C98}"/>
              </a:ext>
            </a:extLst>
          </p:cNvPr>
          <p:cNvSpPr txBox="1"/>
          <p:nvPr/>
        </p:nvSpPr>
        <p:spPr>
          <a:xfrm>
            <a:off x="3059832" y="2789506"/>
            <a:ext cx="360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B4DCFA">
                    <a:lumMod val="75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rebuchet MS"/>
                <a:ea typeface="ＭＳ Ｐゴシック" charset="-128"/>
                <a:cs typeface="+mn-cs"/>
              </a:rPr>
              <a:t>Backup slides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B4DCFA">
                  <a:lumMod val="75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9743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F929DAD-3B00-F835-EDAC-F7BD6921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552D736-999E-B79F-6B3D-D06220BA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AA49DE-321C-64D4-AF3B-6C1EE45FD2FD}"/>
              </a:ext>
            </a:extLst>
          </p:cNvPr>
          <p:cNvSpPr txBox="1"/>
          <p:nvPr/>
        </p:nvSpPr>
        <p:spPr>
          <a:xfrm>
            <a:off x="1115616" y="355166"/>
            <a:ext cx="6696744" cy="466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Efficiency, Luminosity and beta function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F786E9-BC4F-68F7-ABC8-8E2AE6C7E49C}"/>
                  </a:ext>
                </a:extLst>
              </p:cNvPr>
              <p:cNvSpPr txBox="1"/>
              <p:nvPr/>
            </p:nvSpPr>
            <p:spPr>
              <a:xfrm>
                <a:off x="4283968" y="1258765"/>
                <a:ext cx="3048271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𝐋</m:t>
                          </m:r>
                        </m:sub>
                      </m:sSub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𝐑</m:t>
                          </m:r>
                        </m:sub>
                      </m:sSub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𝟐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𝟖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F786E9-BC4F-68F7-ABC8-8E2AE6C7E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258765"/>
                <a:ext cx="3048271" cy="407099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2C1E2-FC32-5C27-04D7-D05B36F4110F}"/>
                  </a:ext>
                </a:extLst>
              </p:cNvPr>
              <p:cNvSpPr txBox="1"/>
              <p:nvPr/>
            </p:nvSpPr>
            <p:spPr>
              <a:xfrm>
                <a:off x="4016915" y="1896425"/>
                <a:ext cx="3795445" cy="42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𝛔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𝐱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𝐦𝐦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; 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𝛔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𝐲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𝟖𝟐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𝐦𝐦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2C1E2-FC32-5C27-04D7-D05B36F41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15" y="1896425"/>
                <a:ext cx="3795445" cy="428259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DF9B99-A620-A25D-D84E-2842EAB8E828}"/>
                  </a:ext>
                </a:extLst>
              </p:cNvPr>
              <p:cNvSpPr txBox="1"/>
              <p:nvPr/>
            </p:nvSpPr>
            <p:spPr>
              <a:xfrm>
                <a:off x="4414327" y="2555245"/>
                <a:ext cx="2329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𝟑𝟎</m:t>
                          </m:r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</m:t>
                          </m:r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𝐜𝐦</m:t>
                          </m:r>
                          <m:r>
                            <a:rPr kumimoji="0" lang="ru-RU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𝐙</m:t>
                          </m:r>
                        </m:e>
                        <m:sub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𝐕</m:t>
                          </m:r>
                        </m:sub>
                      </m:sSub>
                      <m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𝟑𝟎</m:t>
                      </m:r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𝐜𝐦</m:t>
                      </m:r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DF9B99-A620-A25D-D84E-2842EAB8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27" y="2555245"/>
                <a:ext cx="2329099" cy="276999"/>
              </a:xfrm>
              <a:prstGeom prst="rect">
                <a:avLst/>
              </a:prstGeom>
              <a:blipFill>
                <a:blip r:embed="rId5"/>
                <a:stretch>
                  <a:fillRect r="-1047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Таблица 24">
                <a:extLst>
                  <a:ext uri="{FF2B5EF4-FFF2-40B4-BE49-F238E27FC236}">
                    <a16:creationId xmlns:a16="http://schemas.microsoft.com/office/drawing/2014/main" id="{BF94452C-291F-73E7-5805-9F20A4A184E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5616" y="4612729"/>
              <a:ext cx="5917800" cy="136766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12909">
                      <a:extLst>
                        <a:ext uri="{9D8B030D-6E8A-4147-A177-3AD203B41FA5}">
                          <a16:colId xmlns:a16="http://schemas.microsoft.com/office/drawing/2014/main" val="3057287632"/>
                        </a:ext>
                      </a:extLst>
                    </a:gridCol>
                    <a:gridCol w="1346307">
                      <a:extLst>
                        <a:ext uri="{9D8B030D-6E8A-4147-A177-3AD203B41FA5}">
                          <a16:colId xmlns:a16="http://schemas.microsoft.com/office/drawing/2014/main" val="501151494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1114465127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4165474501"/>
                        </a:ext>
                      </a:extLst>
                    </a:gridCol>
                  </a:tblGrid>
                  <a:tr h="3216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=35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=60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0839426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pPr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5∙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6.9∙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9.1∙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371030"/>
                      </a:ext>
                    </a:extLst>
                  </a:tr>
                  <a:tr h="2541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Eff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oMath>
                          </a14:m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)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0.756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0.635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0.517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1016859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3.8∙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4.4∙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4.7∙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5187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Таблица 24">
                <a:extLst>
                  <a:ext uri="{FF2B5EF4-FFF2-40B4-BE49-F238E27FC236}">
                    <a16:creationId xmlns:a16="http://schemas.microsoft.com/office/drawing/2014/main" id="{BF94452C-291F-73E7-5805-9F20A4A18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895200"/>
                  </p:ext>
                </p:extLst>
              </p:nvPr>
            </p:nvGraphicFramePr>
            <p:xfrm>
              <a:off x="1115616" y="4612729"/>
              <a:ext cx="5917800" cy="136766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12909">
                      <a:extLst>
                        <a:ext uri="{9D8B030D-6E8A-4147-A177-3AD203B41FA5}">
                          <a16:colId xmlns:a16="http://schemas.microsoft.com/office/drawing/2014/main" val="3057287632"/>
                        </a:ext>
                      </a:extLst>
                    </a:gridCol>
                    <a:gridCol w="1346307">
                      <a:extLst>
                        <a:ext uri="{9D8B030D-6E8A-4147-A177-3AD203B41FA5}">
                          <a16:colId xmlns:a16="http://schemas.microsoft.com/office/drawing/2014/main" val="501151494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1114465127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4165474501"/>
                        </a:ext>
                      </a:extLst>
                    </a:gridCol>
                  </a:tblGrid>
                  <a:tr h="3625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1667" r="-220362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1667" r="-101240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1667" r="-823" b="-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839426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98387" r="-267170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98387" r="-220362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98387" r="-101240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98387" r="-823" b="-17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71030"/>
                      </a:ext>
                    </a:extLst>
                  </a:tr>
                  <a:tr h="2541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292857" r="-267170" b="-1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0.756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0.635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0.517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1016859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266129" r="-26717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266129" r="-22036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266129" r="-10124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266129" r="-82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1872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AD92A7-98DA-0D16-28B6-C5F7AD15A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856" y="941260"/>
            <a:ext cx="3189197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08076" y="364611"/>
            <a:ext cx="65322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Tasks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for the luminosity detector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21297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0194" y="1844824"/>
            <a:ext cx="828092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finding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the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parameters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of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the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collider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,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for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the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most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efficient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hit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of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bunches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into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each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other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cs typeface="Arial" charset="0"/>
              </a:rPr>
              <a:t>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finding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the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parameters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of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the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collider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that optimize the transverse profile of colliding beams;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selection of collider parameters that optimize the longitudinal position of the interaction vertex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9571" y="4550359"/>
            <a:ext cx="602300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two observables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first one is the counting rate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second one is the distribution of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interaction vertices obtained from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ToF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BA349CA-9E99-4C9F-B861-08050B05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03404B6-1BA7-4152-800C-FCBA22E1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840BFA0-1A34-25AA-45E0-3AF2EC31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0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5B370-000A-4593-96AD-8C3CB3389A6A}" type="slidenum">
              <a:rPr 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</a:t>
            </a:fld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575" y="115888"/>
            <a:ext cx="2552700" cy="523875"/>
          </a:xfrm>
          <a:prstGeom prst="rect">
            <a:avLst/>
          </a:prstGeom>
          <a:gradFill flip="none" rotWithShape="1">
            <a:gsLst>
              <a:gs pos="0">
                <a:srgbClr val="FBCBC5">
                  <a:shade val="30000"/>
                  <a:satMod val="115000"/>
                </a:srgbClr>
              </a:gs>
              <a:gs pos="50000">
                <a:srgbClr val="FBCBC5">
                  <a:shade val="67500"/>
                  <a:satMod val="115000"/>
                </a:srgbClr>
              </a:gs>
              <a:gs pos="100000">
                <a:srgbClr val="FBCBC5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Comic Sans MS" pitchFamily="66" charset="0"/>
                <a:cs typeface="+mn-cs"/>
              </a:rPr>
              <a:t>working group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0912" y="1124744"/>
            <a:ext cx="6984776" cy="41242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JINR (</a:t>
            </a:r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Dubna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)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S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G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Buzin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M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G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Buryakov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V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 M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Golovatyuk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Z.A.Igamkulov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E.I.Litvinenko</a:t>
            </a:r>
            <a:r>
              <a:rPr lang="ru-RU" sz="20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000" b="1" baseline="300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 </a:t>
            </a:r>
            <a:endParaRPr lang="ru-RU" sz="2000" b="1" dirty="0">
              <a:latin typeface="Comic Sans MS" pitchFamily="66" charset="0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/>
                <a:cs typeface="Arial" charset="0"/>
              </a:rPr>
              <a:t>JINR (Dubna) + </a:t>
            </a: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Dubna State University</a:t>
            </a:r>
          </a:p>
          <a:p>
            <a:pPr>
              <a:spcAft>
                <a:spcPts val="0"/>
              </a:spcAft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S.P.Avdeyev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 A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Malakhov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 G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D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Milnov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 </a:t>
            </a:r>
          </a:p>
          <a:p>
            <a:pPr>
              <a:spcAft>
                <a:spcPts val="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A.G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Litvinenko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 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INR RAS (Moscow)</a:t>
            </a:r>
            <a:endParaRPr lang="ru-RU" sz="2000" b="1" dirty="0">
              <a:solidFill>
                <a:srgbClr val="FF0000"/>
              </a:solidFill>
              <a:highlight>
                <a:srgbClr val="FFFF00"/>
              </a:highlight>
              <a:latin typeface="Comic Sans MS" panose="030F0702030302020204" pitchFamily="66" charset="0"/>
              <a:ea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2000" b="1" dirty="0" err="1">
                <a:latin typeface="Comic Sans MS" panose="030F0702030302020204" pitchFamily="66" charset="0"/>
                <a:ea typeface="Times New Roman"/>
              </a:rPr>
              <a:t>A.B.Kurepin</a:t>
            </a:r>
            <a:r>
              <a:rPr lang="en-US" sz="2000" b="1" dirty="0">
                <a:latin typeface="Comic Sans MS" panose="030F0702030302020204" pitchFamily="66" charset="0"/>
                <a:ea typeface="Times New Roman"/>
              </a:rPr>
              <a:t>,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Institute of Physics and Technology, MAS, Ulaanbaatar, 13330 Mongolia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20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M.Sovd</a:t>
            </a:r>
            <a:r>
              <a:rPr lang="en-U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B.Otgongerel</a:t>
            </a:r>
            <a:endParaRPr lang="ru-RU" sz="2000" b="1" dirty="0">
              <a:latin typeface="Comic Sans MS" panose="030F0702030302020204" pitchFamily="66" charset="0"/>
              <a:ea typeface="Times New Roman"/>
            </a:endParaRP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</a:rPr>
              <a:t>Anyone </a:t>
            </a:r>
            <a:r>
              <a:rPr lang="en-US" sz="3600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/>
              </a:rPr>
              <a:t>wellcome</a:t>
            </a:r>
            <a:endParaRPr lang="ru-RU" sz="3600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imes New Roman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68CA8E-EBB2-494B-9C47-B01878F9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CCBD4E4-6AD5-5C47-9B2E-A132AB11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A62E7B-0A93-6DF5-C29F-66E5AB1D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1C18863-2CDC-A6A5-BB5A-0F0EA96ED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244" y="304579"/>
            <a:ext cx="3600400" cy="46359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b="1" dirty="0">
                <a:solidFill>
                  <a:srgbClr val="CC00FF"/>
                </a:solidFill>
                <a:latin typeface="Comic Sans MS" panose="030F0702030302020204" pitchFamily="66" charset="0"/>
              </a:rPr>
              <a:t>I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on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guide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on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M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P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D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402982-2740-21BB-115A-410D39291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8" y="3645446"/>
            <a:ext cx="8218488" cy="2736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94C94F-1251-738B-CAE2-E033ED4F96C0}"/>
              </a:ext>
            </a:extLst>
          </p:cNvPr>
          <p:cNvSpPr txBox="1"/>
          <p:nvPr/>
        </p:nvSpPr>
        <p:spPr>
          <a:xfrm>
            <a:off x="3347864" y="33752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69309-5D62-4F96-4449-1797930F7DFE}"/>
              </a:ext>
            </a:extLst>
          </p:cNvPr>
          <p:cNvSpPr txBox="1"/>
          <p:nvPr/>
        </p:nvSpPr>
        <p:spPr>
          <a:xfrm>
            <a:off x="3431247" y="26843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err="1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749226A-4A20-FBF9-12D8-6C5D743C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036" y="2766897"/>
            <a:ext cx="966310" cy="4635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new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AFF56C9-A287-7FEB-8C8E-430D9FD3BE8C}"/>
                  </a:ext>
                </a:extLst>
              </p:cNvPr>
              <p:cNvSpPr/>
              <p:nvPr/>
            </p:nvSpPr>
            <p:spPr>
              <a:xfrm>
                <a:off x="1112248" y="2040879"/>
                <a:ext cx="6912768" cy="325924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⊘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AFF56C9-A287-7FEB-8C8E-430D9FD3B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48" y="2040879"/>
                <a:ext cx="6912768" cy="325924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AA2D81A-C2C9-B76C-717D-919C2E6B8864}"/>
              </a:ext>
            </a:extLst>
          </p:cNvPr>
          <p:cNvSpPr txBox="1"/>
          <p:nvPr/>
        </p:nvSpPr>
        <p:spPr>
          <a:xfrm>
            <a:off x="8025016" y="2071112"/>
            <a:ext cx="1080120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Ø 10 мм</a:t>
            </a:r>
            <a:endParaRPr lang="ru-RU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03FC39D-AF7D-7459-53AF-377DF94CD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028" y="1121893"/>
            <a:ext cx="966310" cy="4635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ld</a:t>
            </a: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15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CCBD4E4-6AD5-5C47-9B2E-A132AB11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A62E7B-0A93-6DF5-C29F-66E5AB1D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D7850D-B1BC-033B-1434-F0AF6E5B3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548680"/>
            <a:ext cx="5472608" cy="10791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3600" dirty="0">
                <a:solidFill>
                  <a:srgbClr val="CC00FF"/>
                </a:solidFill>
                <a:latin typeface="Comic Sans MS" panose="030F0702030302020204" pitchFamily="66" charset="0"/>
              </a:rPr>
              <a:t>W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has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changed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since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April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year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B02B68-046D-4124-8726-D2F9CB4BB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64" y="2590504"/>
            <a:ext cx="3591626" cy="3564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70104A-7D21-58F4-9164-CD62759AB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840" y="2590504"/>
            <a:ext cx="3531186" cy="356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F567D4-47D9-B94D-03E4-93624AAB9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974" y="1778169"/>
            <a:ext cx="1048603" cy="853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2E79C3-38DB-69F7-54E9-EDE5BB61D7D2}"/>
              </a:ext>
            </a:extLst>
          </p:cNvPr>
          <p:cNvSpPr txBox="1"/>
          <p:nvPr/>
        </p:nvSpPr>
        <p:spPr>
          <a:xfrm>
            <a:off x="5868144" y="1912538"/>
            <a:ext cx="1030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new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04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04DC81-EA8B-7A04-A3CD-75B445873FD1}"/>
              </a:ext>
            </a:extLst>
          </p:cNvPr>
          <p:cNvSpPr/>
          <p:nvPr/>
        </p:nvSpPr>
        <p:spPr>
          <a:xfrm>
            <a:off x="4571232" y="2330416"/>
            <a:ext cx="4104456" cy="2484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EB13EBD-1443-EE66-3F0D-15443D0B2D4B}"/>
              </a:ext>
            </a:extLst>
          </p:cNvPr>
          <p:cNvSpPr/>
          <p:nvPr/>
        </p:nvSpPr>
        <p:spPr>
          <a:xfrm>
            <a:off x="396756" y="2343156"/>
            <a:ext cx="4104456" cy="248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A62E7B-0A93-6DF5-C29F-66E5AB1D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9D7850D-B1BC-033B-1434-F0AF6E5B3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548680"/>
            <a:ext cx="5472608" cy="10791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3600" dirty="0">
                <a:solidFill>
                  <a:srgbClr val="CC00FF"/>
                </a:solidFill>
                <a:latin typeface="Comic Sans MS" panose="030F0702030302020204" pitchFamily="66" charset="0"/>
              </a:rPr>
              <a:t>W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has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changed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since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April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year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F567D4-47D9-B94D-03E4-93624AAB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13" y="2670757"/>
            <a:ext cx="1048603" cy="853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2E79C3-38DB-69F7-54E9-EDE5BB61D7D2}"/>
              </a:ext>
            </a:extLst>
          </p:cNvPr>
          <p:cNvSpPr txBox="1"/>
          <p:nvPr/>
        </p:nvSpPr>
        <p:spPr>
          <a:xfrm>
            <a:off x="5679034" y="2756105"/>
            <a:ext cx="1030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new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81EFA6-8043-32C6-8535-5350CB45D1E6}"/>
                  </a:ext>
                </a:extLst>
              </p:cNvPr>
              <p:cNvSpPr txBox="1"/>
              <p:nvPr/>
            </p:nvSpPr>
            <p:spPr>
              <a:xfrm>
                <a:off x="5055113" y="3425962"/>
                <a:ext cx="24125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sz="32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ru-RU" sz="32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</m:oMath>
                  </m:oMathPara>
                </a14:m>
                <a:endParaRPr lang="ru-RU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81EFA6-8043-32C6-8535-5350CB45D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113" y="3425962"/>
                <a:ext cx="241252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51ACC-28A9-E0AD-76B0-A66BF8100A02}"/>
                  </a:ext>
                </a:extLst>
              </p:cNvPr>
              <p:cNvSpPr txBox="1"/>
              <p:nvPr/>
            </p:nvSpPr>
            <p:spPr>
              <a:xfrm>
                <a:off x="959719" y="3339103"/>
                <a:ext cx="17188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𝛆</m:t>
                      </m:r>
                      <m:r>
                        <a:rPr kumimoji="0" lang="en-US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𝟖𝟐</m:t>
                      </m:r>
                      <m:r>
                        <a:rPr kumimoji="0" lang="en-US" sz="32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051ACC-28A9-E0AD-76B0-A66BF810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19" y="3339103"/>
                <a:ext cx="171880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671909-7FEF-18FF-465C-4E797280F31F}"/>
                  </a:ext>
                </a:extLst>
              </p:cNvPr>
              <p:cNvSpPr txBox="1"/>
              <p:nvPr/>
            </p:nvSpPr>
            <p:spPr>
              <a:xfrm>
                <a:off x="179512" y="4077313"/>
                <a:ext cx="41044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ru-RU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ru-RU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𝟒𝟗𝟎𝟎</m:t>
                      </m:r>
                      <m:r>
                        <a:rPr lang="ru-RU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ru-RU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;</m:t>
                          </m:r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ru-RU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u-RU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ru-RU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%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671909-7FEF-18FF-465C-4E797280F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77313"/>
                <a:ext cx="4104456" cy="461665"/>
              </a:xfrm>
              <a:prstGeom prst="rect">
                <a:avLst/>
              </a:prstGeom>
              <a:blipFill>
                <a:blip r:embed="rId5"/>
                <a:stretch>
                  <a:fillRect t="-122368" b="-193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B6C03A-8DB8-6AA1-0856-CA5FDB821A21}"/>
                  </a:ext>
                </a:extLst>
              </p:cNvPr>
              <p:cNvSpPr txBox="1"/>
              <p:nvPr/>
            </p:nvSpPr>
            <p:spPr>
              <a:xfrm>
                <a:off x="4283968" y="4142648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𝐑</m:t>
                      </m:r>
                      <m:r>
                        <a:rPr kumimoji="0" lang="ru-RU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≈</m:t>
                      </m:r>
                      <m:r>
                        <a:rPr kumimoji="0" lang="ru-RU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𝟒𝟔𝟎𝟎</m:t>
                      </m:r>
                      <m:r>
                        <a:rPr kumimoji="0" lang="ru-RU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𝐬</m:t>
                          </m:r>
                          <m:r>
                            <a:rPr kumimoji="0" lang="ru-RU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;</m:t>
                          </m:r>
                          <m:d>
                            <m:d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≈</m:t>
                              </m:r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𝟏</m:t>
                              </m:r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𝟓</m:t>
                              </m:r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 %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B6C03A-8DB8-6AA1-0856-CA5FDB821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142648"/>
                <a:ext cx="4572000" cy="461665"/>
              </a:xfrm>
              <a:prstGeom prst="rect">
                <a:avLst/>
              </a:prstGeom>
              <a:blipFill>
                <a:blip r:embed="rId6"/>
                <a:stretch>
                  <a:fillRect t="-124000" b="-19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3CCF10-7649-B4FF-A8C3-C6547399C9FE}"/>
                  </a:ext>
                </a:extLst>
              </p:cNvPr>
              <p:cNvSpPr txBox="1"/>
              <p:nvPr/>
            </p:nvSpPr>
            <p:spPr>
              <a:xfrm>
                <a:off x="3464966" y="1732931"/>
                <a:ext cx="2214068" cy="447238"/>
              </a:xfrm>
              <a:prstGeom prst="rect">
                <a:avLst/>
              </a:prstGeom>
              <a:noFill/>
              <a:ln w="28575">
                <a:solidFill>
                  <a:srgbClr val="CC00F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b="1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400" b="1">
                                  <a:solidFill>
                                    <a:srgbClr val="CC00FF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𝐍𝐍</m:t>
                              </m:r>
                            </m:sub>
                          </m:sSub>
                        </m:e>
                      </m:rad>
                      <m:r>
                        <a:rPr lang="ru-RU" sz="2400" b="1">
                          <a:solidFill>
                            <a:srgbClr val="CC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sz="2400" b="1">
                          <a:solidFill>
                            <a:srgbClr val="CC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𝟏𝟏</m:t>
                      </m:r>
                      <m:r>
                        <a:rPr lang="ru-RU" sz="2400" b="1">
                          <a:solidFill>
                            <a:srgbClr val="CC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lang="ru-RU" sz="2400" b="1">
                          <a:solidFill>
                            <a:srgbClr val="CC00FF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𝐆𝐞𝐕</m:t>
                      </m:r>
                    </m:oMath>
                  </m:oMathPara>
                </a14:m>
                <a:endParaRPr lang="ru-RU" sz="2400" dirty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3CCF10-7649-B4FF-A8C3-C6547399C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966" y="1732931"/>
                <a:ext cx="2214068" cy="4472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97F85AB-2E9E-D190-3A09-591C487574A1}"/>
              </a:ext>
            </a:extLst>
          </p:cNvPr>
          <p:cNvSpPr txBox="1"/>
          <p:nvPr/>
        </p:nvSpPr>
        <p:spPr>
          <a:xfrm>
            <a:off x="1053953" y="4997210"/>
            <a:ext cx="7632847" cy="1267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fficiency</a:t>
            </a: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= Detected/Produced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12954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514350" algn="l"/>
              </a:tabLst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Arial" charset="0"/>
              </a:rPr>
              <a:t>DCM-SMM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Arial" charset="0"/>
              </a:rPr>
              <a:t> (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Baznat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A.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Botvina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G.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Musulmanbekov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endParaRPr kumimoji="0" lang="ru-RU" sz="2000" b="0" i="0" u="none" strike="noStrike" kern="1200" cap="none" spc="-9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12954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514350" algn="l"/>
              </a:tabLst>
              <a:defRPr/>
            </a:pP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Toneev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V.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Zhezher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//arXiv:1912.09277 [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nucl-th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], 2019)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98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059" y="260648"/>
            <a:ext cx="80938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Time of Flight for Left and Right Shoulders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16205" y="985908"/>
                <a:ext cx="3722108" cy="650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𝐓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kumimoji="0" lang="ru-RU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𝐋</m:t>
                              </m:r>
                            </m:num>
                            <m:den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𝐑</m:t>
                              </m:r>
                            </m:den>
                          </m:f>
                        </m:sub>
                      </m:sSub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+mn-ea"/>
                        </a:rPr>
                        <m:t>𝐦𝐢𝐧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𝐓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kumimoji="0" lang="ru-RU" sz="3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𝐋</m:t>
                                  </m:r>
                                </m:num>
                                <m:den>
                                  <m:r>
                                    <a:rPr kumimoji="0" lang="en-US" sz="32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𝐑</m:t>
                                  </m:r>
                                </m:den>
                              </m:f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,   </m:t>
                              </m:r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05" y="985908"/>
                <a:ext cx="3722108" cy="650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4CAE4C-B635-4113-A3FD-8BA740534736}"/>
                  </a:ext>
                </a:extLst>
              </p:cNvPr>
              <p:cNvSpPr txBox="1"/>
              <p:nvPr/>
            </p:nvSpPr>
            <p:spPr>
              <a:xfrm>
                <a:off x="2627784" y="2446083"/>
                <a:ext cx="33362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ru-RU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ru-RU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kumimoji="0" lang="ru-RU" sz="3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𝐋</m:t>
                              </m:r>
                            </m:sub>
                          </m:sSub>
                          <m:r>
                            <a:rPr kumimoji="0" lang="ru-RU" sz="3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ru-RU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ru-RU" sz="3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kumimoji="0" lang="ru-RU" sz="3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</m:sub>
                          </m:sSub>
                        </m:e>
                      </m:d>
                      <m:r>
                        <a:rPr kumimoji="0" lang="ru-RU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kumimoji="0" lang="ru-RU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kumimoji="0" lang="ru-RU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нс</m:t>
                      </m:r>
                    </m:oMath>
                  </m:oMathPara>
                </a14:m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4CAE4C-B635-4113-A3FD-8BA74053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446083"/>
                <a:ext cx="3336298" cy="492443"/>
              </a:xfrm>
              <a:prstGeom prst="rect">
                <a:avLst/>
              </a:prstGeom>
              <a:blipFill rotWithShape="1"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F93E68-008E-4082-924A-757CE5B2DE4D}"/>
              </a:ext>
            </a:extLst>
          </p:cNvPr>
          <p:cNvSpPr txBox="1"/>
          <p:nvPr/>
        </p:nvSpPr>
        <p:spPr>
          <a:xfrm>
            <a:off x="3384361" y="1670364"/>
            <a:ext cx="151477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Trigger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C664CC7-2E50-403D-8D30-A715FE6DC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139" y="3212976"/>
            <a:ext cx="2160240" cy="4668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fficiency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251285-DD5B-42F7-866A-D7497D2D3DF9}"/>
                  </a:ext>
                </a:extLst>
              </p:cNvPr>
              <p:cNvSpPr txBox="1"/>
              <p:nvPr/>
            </p:nvSpPr>
            <p:spPr>
              <a:xfrm>
                <a:off x="2357264" y="3859076"/>
                <a:ext cx="442947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ru-RU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3200" b="0" i="0" u="none" strike="sng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82%</m:t>
                      </m:r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0" lang="ru-RU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𝛆</m:t>
                      </m:r>
                      <m:r>
                        <a:rPr kumimoji="0" lang="en-US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r>
                        <a:rPr kumimoji="0" lang="ru-RU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𝟕𝟕</m:t>
                      </m:r>
                      <m:r>
                        <a:rPr kumimoji="0" lang="ru-RU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% </m:t>
                      </m:r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251285-DD5B-42F7-866A-D7497D2D3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264" y="3859076"/>
                <a:ext cx="442947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83568" y="4663176"/>
            <a:ext cx="6579045" cy="1267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E</a:t>
            </a:r>
            <a:r>
              <a:rPr kumimoji="0" lang="ru-RU" alt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fficiency</a:t>
            </a:r>
            <a:r>
              <a:rPr kumimoji="0" lang="en-US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= Detected/Produced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12954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514350" algn="l"/>
              </a:tabLst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Arial" charset="0"/>
              </a:rPr>
              <a:t>DCM-SMM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Arial" charset="0"/>
              </a:rPr>
              <a:t> (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Baznat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A.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Botvina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</a:t>
            </a:r>
            <a:r>
              <a:rPr kumimoji="0" lang="ru-RU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G.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Musulmanbekov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endParaRPr kumimoji="0" lang="ru-RU" sz="2000" b="0" i="0" u="none" strike="noStrike" kern="1200" cap="none" spc="-9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  <a:p>
            <a:pPr marL="0" marR="12954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Pts val="1200"/>
              <a:buFontTx/>
              <a:buNone/>
              <a:tabLst>
                <a:tab pos="514350" algn="l"/>
              </a:tabLst>
              <a:defRPr/>
            </a:pP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Toneev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V. 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Zhezher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//arXiv:1912.09277 [</a:t>
            </a:r>
            <a:r>
              <a:rPr kumimoji="0" lang="en-US" sz="2000" b="0" i="0" u="none" strike="noStrike" kern="1200" cap="none" spc="-9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nucl-th</a:t>
            </a:r>
            <a:r>
              <a:rPr kumimoji="0" lang="en-US" sz="2000" b="0" i="0" u="none" strike="noStrike" kern="1200" cap="none" spc="-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], 2019)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F74C728-D11A-4EFC-A7F2-EBFFC92A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577E4AD-1479-4B30-87F9-FF60E83F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04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358792" y="592147"/>
                <a:ext cx="3850349" cy="72032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d>
                        <m:d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𝐗</m:t>
                          </m:r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𝐘</m:t>
                          </m:r>
                        </m:e>
                      </m:d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𝐟</m:t>
                          </m:r>
                        </m:e>
                        <m:sub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𝐫</m:t>
                          </m:r>
                        </m:sub>
                      </m:sSub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𝐛</m:t>
                          </m:r>
                        </m:sub>
                      </m:sSub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𝐋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𝐒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𝐞𝐟𝐟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𝛅</m:t>
                              </m:r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𝐗</m:t>
                              </m:r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𝛅</m:t>
                              </m:r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𝐘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92" y="592147"/>
                <a:ext cx="3850349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309086" y="1738267"/>
                <a:ext cx="6711004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𝐋</m:t>
                        </m:r>
                      </m:sub>
                    </m:sSub>
                    <m:sSub>
                      <m:sSub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𝐑</m:t>
                        </m:r>
                      </m:sub>
                    </m:sSub>
                  </m:oMath>
                </a14:m>
                <a:r>
                  <a: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number of the beam ions in the left and right bunches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86" y="1738267"/>
                <a:ext cx="67110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91" y="2695824"/>
            <a:ext cx="29987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71598" y="4869160"/>
                <a:ext cx="6624736" cy="80804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d>
                        <m:d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𝐗</m:t>
                          </m:r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𝛅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𝐘</m:t>
                          </m:r>
                        </m:e>
                      </m:d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𝐟</m:t>
                          </m:r>
                        </m:e>
                        <m:sub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𝐫</m:t>
                          </m:r>
                        </m:sub>
                      </m:sSub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𝐛</m:t>
                          </m:r>
                        </m:sub>
                      </m:sSub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f>
                        <m:f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𝐋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𝐑</m:t>
                              </m:r>
                            </m:sub>
                          </m:sSub>
                        </m:num>
                        <m:den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𝛑</m:t>
                          </m:r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𝐱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𝛔</m:t>
                              </m:r>
                            </m:e>
                            <m:sub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𝐲</m:t>
                              </m:r>
                            </m:sub>
                          </m:sSub>
                        </m:den>
                      </m:f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𝐞𝐱𝐩</m:t>
                      </m:r>
                      <m:d>
                        <m:d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𝛅</m:t>
                                  </m:r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sSubSup>
                                <m:sSubSup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𝐱</m:t>
                                  </m:r>
                                </m:sub>
                                <m:sup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𝐞𝐱𝐩</m:t>
                      </m:r>
                      <m:d>
                        <m:d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𝛅</m:t>
                                  </m:r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𝐘</m:t>
                                  </m:r>
                                </m:e>
                                <m:sup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ru-RU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sSubSup>
                                <m:sSubSupPr>
                                  <m:ctrlPr>
                                    <a:rPr kumimoji="0" lang="ru-RU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𝐲</m:t>
                                  </m:r>
                                </m:sub>
                                <m:sup>
                                  <m:r>
                                    <a:rPr kumimoji="0" lang="ru-RU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8" y="4869160"/>
                <a:ext cx="6624736" cy="808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2302B60-0394-1ADF-6FE5-4BB907E587FE}"/>
              </a:ext>
            </a:extLst>
          </p:cNvPr>
          <p:cNvSpPr txBox="1"/>
          <p:nvPr/>
        </p:nvSpPr>
        <p:spPr>
          <a:xfrm>
            <a:off x="107504" y="31531"/>
            <a:ext cx="885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T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ransverse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plane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uminosity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structure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V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der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Meer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scan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4EE57E-FE29-0285-460E-7AF0249C98AB}"/>
              </a:ext>
            </a:extLst>
          </p:cNvPr>
          <p:cNvSpPr txBox="1"/>
          <p:nvPr/>
        </p:nvSpPr>
        <p:spPr>
          <a:xfrm>
            <a:off x="5076056" y="2793577"/>
            <a:ext cx="2664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V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an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der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Meer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scan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A40147-A8D1-FBD5-C5B4-F1DECB0EC5C7}"/>
              </a:ext>
            </a:extLst>
          </p:cNvPr>
          <p:cNvSpPr txBox="1"/>
          <p:nvPr/>
        </p:nvSpPr>
        <p:spPr>
          <a:xfrm>
            <a:off x="2786092" y="4321301"/>
            <a:ext cx="3103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For normal distribution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62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C8CC54-E97A-AE2E-FCA3-FF92720CD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1009"/>
            <a:ext cx="8640960" cy="802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1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A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djustment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beam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convergence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transverse</a:t>
            </a:r>
            <a:r>
              <a:rPr kumimoji="0" lang="ru-RU" alt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plane</a:t>
            </a:r>
            <a:endParaRPr kumimoji="0" lang="ru-RU" altLang="ru-RU" sz="2400" b="1" i="0" u="sng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AC93B7-880E-AFC4-DB39-A4ED3D99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96" y="2204864"/>
            <a:ext cx="7904408" cy="18178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estimated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time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to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adjust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convergence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of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beams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CC00FF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in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the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transverse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plane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is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about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three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hours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CC00FF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 1.5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h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–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data taking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/>
                <a:latin typeface="Comic Sans MS" panose="030F0702030302020204" pitchFamily="66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1.5 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setting collider modes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CC00FF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CC00FF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58CE883-49B5-AFE2-6C6A-12520F800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69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07EE01B-DA55-E4D1-EAE5-4ACC1DBB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E22DDC2D-5407-C164-7EB5-E8BBF19BA3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400305"/>
                  </p:ext>
                </p:extLst>
              </p:nvPr>
            </p:nvGraphicFramePr>
            <p:xfrm>
              <a:off x="152400" y="4788467"/>
              <a:ext cx="4248472" cy="1812610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1167130">
                      <a:extLst>
                        <a:ext uri="{9D8B030D-6E8A-4147-A177-3AD203B41FA5}">
                          <a16:colId xmlns:a16="http://schemas.microsoft.com/office/drawing/2014/main" val="1884481364"/>
                        </a:ext>
                      </a:extLst>
                    </a:gridCol>
                    <a:gridCol w="1713190">
                      <a:extLst>
                        <a:ext uri="{9D8B030D-6E8A-4147-A177-3AD203B41FA5}">
                          <a16:colId xmlns:a16="http://schemas.microsoft.com/office/drawing/2014/main" val="3628517728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415515272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600" i="1" kern="1200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kern="120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kern="120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kern="120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tr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(10 </m:t>
                                    </m:r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Errors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41178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2 760 000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 0.06 %</a:t>
                          </a:r>
                          <a:endParaRPr lang="ru-RU" sz="160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44545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1 764 025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0.07 %</a:t>
                          </a:r>
                          <a:endParaRPr lang="ru-RU" sz="160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69602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373525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0.16%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47376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30661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0.60%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8446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E22DDC2D-5407-C164-7EB5-E8BBF19BA3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6400305"/>
                  </p:ext>
                </p:extLst>
              </p:nvPr>
            </p:nvGraphicFramePr>
            <p:xfrm>
              <a:off x="152400" y="4788467"/>
              <a:ext cx="4248472" cy="1812610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1167130">
                      <a:extLst>
                        <a:ext uri="{9D8B030D-6E8A-4147-A177-3AD203B41FA5}">
                          <a16:colId xmlns:a16="http://schemas.microsoft.com/office/drawing/2014/main" val="1884481364"/>
                        </a:ext>
                      </a:extLst>
                    </a:gridCol>
                    <a:gridCol w="1713190">
                      <a:extLst>
                        <a:ext uri="{9D8B030D-6E8A-4147-A177-3AD203B41FA5}">
                          <a16:colId xmlns:a16="http://schemas.microsoft.com/office/drawing/2014/main" val="3628517728"/>
                        </a:ext>
                      </a:extLst>
                    </a:gridCol>
                    <a:gridCol w="1368152">
                      <a:extLst>
                        <a:ext uri="{9D8B030D-6E8A-4147-A177-3AD203B41FA5}">
                          <a16:colId xmlns:a16="http://schemas.microsoft.com/office/drawing/2014/main" val="4155152723"/>
                        </a:ext>
                      </a:extLst>
                    </a:gridCol>
                  </a:tblGrid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7" t="-16667" r="-266492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440" t="-16667" r="-80496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Errors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4117807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7" t="-118644" r="-266492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2 760 000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 0.06 %</a:t>
                          </a:r>
                          <a:endParaRPr lang="ru-RU" sz="160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24454520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7" t="-215000" r="-266492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1 764 025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0.07 %</a:t>
                          </a:r>
                          <a:endParaRPr lang="ru-RU" sz="160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6960277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7" t="-320339" r="-266492" b="-1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373525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0.16%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44737621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47" t="-413333" r="-266492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30661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0.60%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8446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2679E9-69D3-F18F-69BF-34C9CFA4DDDB}"/>
                  </a:ext>
                </a:extLst>
              </p:cNvPr>
              <p:cNvSpPr txBox="1"/>
              <p:nvPr/>
            </p:nvSpPr>
            <p:spPr>
              <a:xfrm>
                <a:off x="118136" y="4425612"/>
                <a:ext cx="2250382" cy="344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𝓛</m:t>
                      </m:r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𝟏𝟎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𝟐𝟕</m:t>
                          </m:r>
                        </m:sup>
                      </m:sSup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𝒄𝒎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𝒔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2679E9-69D3-F18F-69BF-34C9CFA4D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6" y="4425612"/>
                <a:ext cx="2250382" cy="344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E74164D6-2CF1-4540-5EAE-E6D087D230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757466"/>
                  </p:ext>
                </p:extLst>
              </p:nvPr>
            </p:nvGraphicFramePr>
            <p:xfrm>
              <a:off x="4709860" y="4804702"/>
              <a:ext cx="4137749" cy="18126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67130">
                      <a:extLst>
                        <a:ext uri="{9D8B030D-6E8A-4147-A177-3AD203B41FA5}">
                          <a16:colId xmlns:a16="http://schemas.microsoft.com/office/drawing/2014/main" val="4092434955"/>
                        </a:ext>
                      </a:extLst>
                    </a:gridCol>
                    <a:gridCol w="1569174">
                      <a:extLst>
                        <a:ext uri="{9D8B030D-6E8A-4147-A177-3AD203B41FA5}">
                          <a16:colId xmlns:a16="http://schemas.microsoft.com/office/drawing/2014/main" val="3449472401"/>
                        </a:ext>
                      </a:extLst>
                    </a:gridCol>
                    <a:gridCol w="1401445">
                      <a:extLst>
                        <a:ext uri="{9D8B030D-6E8A-4147-A177-3AD203B41FA5}">
                          <a16:colId xmlns:a16="http://schemas.microsoft.com/office/drawing/2014/main" val="117023711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600" i="1" kern="1200" smtClean="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kern="1200"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kern="1200"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kern="1200">
                                            <a:solidFill>
                                              <a:srgbClr val="00206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000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tr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(10 </m:t>
                                    </m:r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𝑚𝑖𝑛</m:t>
                                    </m:r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Errors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79338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27600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 0.6 %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36876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17640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0.75 %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6305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3735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1.6%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29487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δX</m:t>
                                </m:r>
                                <m:r>
                                  <a:rPr lang="ru-RU" sz="1600" kern="1200" smtClean="0">
                                    <a:solidFill>
                                      <a:srgbClr val="00206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kern="1200">
                                        <a:solidFill>
                                          <a:srgbClr val="00206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000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307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5%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95267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>
                <a:extLst>
                  <a:ext uri="{FF2B5EF4-FFF2-40B4-BE49-F238E27FC236}">
                    <a16:creationId xmlns:a16="http://schemas.microsoft.com/office/drawing/2014/main" id="{E74164D6-2CF1-4540-5EAE-E6D087D230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1757466"/>
                  </p:ext>
                </p:extLst>
              </p:nvPr>
            </p:nvGraphicFramePr>
            <p:xfrm>
              <a:off x="4709860" y="4804702"/>
              <a:ext cx="4137749" cy="181261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67130">
                      <a:extLst>
                        <a:ext uri="{9D8B030D-6E8A-4147-A177-3AD203B41FA5}">
                          <a16:colId xmlns:a16="http://schemas.microsoft.com/office/drawing/2014/main" val="4092434955"/>
                        </a:ext>
                      </a:extLst>
                    </a:gridCol>
                    <a:gridCol w="1569174">
                      <a:extLst>
                        <a:ext uri="{9D8B030D-6E8A-4147-A177-3AD203B41FA5}">
                          <a16:colId xmlns:a16="http://schemas.microsoft.com/office/drawing/2014/main" val="3449472401"/>
                        </a:ext>
                      </a:extLst>
                    </a:gridCol>
                    <a:gridCol w="1401445">
                      <a:extLst>
                        <a:ext uri="{9D8B030D-6E8A-4147-A177-3AD203B41FA5}">
                          <a16:colId xmlns:a16="http://schemas.microsoft.com/office/drawing/2014/main" val="1170237112"/>
                        </a:ext>
                      </a:extLst>
                    </a:gridCol>
                  </a:tblGrid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1" t="-16667" r="-255208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4806" t="-16667" r="-89922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Errors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793381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1" t="-118644" r="-255208" b="-313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27600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 0.6 %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13687646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1" t="-215000" r="-255208" b="-2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17640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0.75 %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86305003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1" t="-320339" r="-255208" b="-1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3735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1.6%</a:t>
                          </a:r>
                          <a:endParaRPr lang="ru-RU" sz="160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2948733"/>
                      </a:ext>
                    </a:extLst>
                  </a:tr>
                  <a:tr h="362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1" t="-413333" r="-25520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307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kern="1200" dirty="0">
                              <a:solidFill>
                                <a:srgbClr val="00206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</a:rPr>
                            <a:t>5%</a:t>
                          </a:r>
                          <a:endParaRPr lang="ru-RU" sz="1600" dirty="0">
                            <a:solidFill>
                              <a:srgbClr val="00206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95267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94D0E-10F2-E5A9-CEEE-364E83C02D9A}"/>
                  </a:ext>
                </a:extLst>
              </p:cNvPr>
              <p:cNvSpPr txBox="1"/>
              <p:nvPr/>
            </p:nvSpPr>
            <p:spPr>
              <a:xfrm>
                <a:off x="4723742" y="4440679"/>
                <a:ext cx="2125895" cy="347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𝓛</m:t>
                      </m:r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𝟏𝟎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𝟐</m:t>
                          </m:r>
                          <m:r>
                            <a:rPr kumimoji="0" lang="en-US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𝟓</m:t>
                          </m:r>
                        </m:sup>
                      </m:sSup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𝒄𝒎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𝒔</m:t>
                          </m:r>
                        </m:e>
                        <m:sup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16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94D0E-10F2-E5A9-CEEE-364E83C02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742" y="4440679"/>
                <a:ext cx="2125895" cy="347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4">
            <a:extLst>
              <a:ext uri="{FF2B5EF4-FFF2-40B4-BE49-F238E27FC236}">
                <a16:creationId xmlns:a16="http://schemas.microsoft.com/office/drawing/2014/main" id="{6D7C0DD4-FA2E-0067-8DCC-CE59BB826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759" y="1146970"/>
            <a:ext cx="2266226" cy="402042"/>
          </a:xfrm>
          <a:prstGeom prst="rect">
            <a:avLst/>
          </a:prstGeom>
          <a:gradFill flip="none" rotWithShape="1">
            <a:gsLst>
              <a:gs pos="0">
                <a:srgbClr val="F8F9FA">
                  <a:shade val="30000"/>
                  <a:satMod val="115000"/>
                </a:srgbClr>
              </a:gs>
              <a:gs pos="50000">
                <a:srgbClr val="F8F9FA">
                  <a:shade val="67500"/>
                  <a:satMod val="115000"/>
                </a:srgbClr>
              </a:gs>
              <a:gs pos="100000">
                <a:srgbClr val="F8F9FA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002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CB4F7D-4EB5-FE4D-1BA9-2D09CC0E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4841807" cy="48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74369-E17B-5D53-495E-E63F34087F1A}"/>
              </a:ext>
            </a:extLst>
          </p:cNvPr>
          <p:cNvSpPr txBox="1"/>
          <p:nvPr/>
        </p:nvSpPr>
        <p:spPr>
          <a:xfrm>
            <a:off x="3203848" y="332656"/>
            <a:ext cx="25234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C00FF"/>
                </a:solidFill>
                <a:latin typeface="Comic Sans MS" panose="030F0702030302020204" pitchFamily="66" charset="0"/>
              </a:rPr>
              <a:t>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eta function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866EAA-8AD6-96E8-84B4-6DB2E871E5B4}"/>
                  </a:ext>
                </a:extLst>
              </p:cNvPr>
              <p:cNvSpPr txBox="1"/>
              <p:nvPr/>
            </p:nvSpPr>
            <p:spPr>
              <a:xfrm>
                <a:off x="5004049" y="2564904"/>
                <a:ext cx="3672408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kumimoji="0" lang="en-US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𝐞𝐟𝐟</m:t>
                          </m:r>
                          <m:r>
                            <a:rPr kumimoji="0" lang="en-US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</m:sSub>
                      <m:d>
                        <m:dPr>
                          <m:ctrlP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kumimoji="0" lang="en-US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𝐞𝐟𝐟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,⊥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d>
                        <m:dPr>
                          <m:ctrlPr>
                            <a:rPr kumimoji="0" lang="ru-RU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ru-RU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ru-RU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ru-RU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kumimoji="0" lang="ru-RU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𝐙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ru-RU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836967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b="1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𝛃</m:t>
                                          </m:r>
                                        </m:e>
                                        <m:sub>
                                          <m:r>
                                            <a:rPr kumimoji="0" lang="ru-RU" b="1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𝐈𝐏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ru-RU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866EAA-8AD6-96E8-84B4-6DB2E871E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9" y="2564904"/>
                <a:ext cx="3672408" cy="404983"/>
              </a:xfrm>
              <a:prstGeom prst="rect">
                <a:avLst/>
              </a:prstGeom>
              <a:blipFill>
                <a:blip r:embed="rId3"/>
                <a:stretch>
                  <a:fillRect t="-101515" r="-332" b="-16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2CAEFE7-29EB-F7CC-BB65-B192C0686671}"/>
              </a:ext>
            </a:extLst>
          </p:cNvPr>
          <p:cNvSpPr txBox="1"/>
          <p:nvPr/>
        </p:nvSpPr>
        <p:spPr>
          <a:xfrm>
            <a:off x="5220072" y="1700808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Transverse area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4DBF00C-3571-1321-0C24-E1CE7681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2411760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698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E39983-5057-34F4-E06D-BB6AABF6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741435"/>
            <a:ext cx="6049181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701450-8211-B6C3-E377-5CD9300F5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7092280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D09C1-9FC7-53AD-D144-750FAE1CDE35}"/>
              </a:ext>
            </a:extLst>
          </p:cNvPr>
          <p:cNvSpPr txBox="1"/>
          <p:nvPr/>
        </p:nvSpPr>
        <p:spPr>
          <a:xfrm>
            <a:off x="1331640" y="246431"/>
            <a:ext cx="640871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  <a:latin typeface="Comic Sans MS" panose="030F0702030302020204" pitchFamily="66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istribution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of interaction vertices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22B20E-9F7F-88C0-03AA-2DAA37687920}"/>
                  </a:ext>
                </a:extLst>
              </p:cNvPr>
              <p:cNvSpPr txBox="1"/>
              <p:nvPr/>
            </p:nvSpPr>
            <p:spPr>
              <a:xfrm>
                <a:off x="5058399" y="2587295"/>
                <a:ext cx="3869667" cy="1683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Z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V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σ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Z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Z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V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β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IP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nary>
                                    <m:naryPr>
                                      <m:limLoc m:val="undOvr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−∞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type m:val="lin"/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Sup>
                                                    <m:sSubSup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Z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V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num>
                                                <m:den>
                                                  <m:sSubSup>
                                                    <m:sSubSup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Z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den>
                                              </m:f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f>
                                                        <m:fPr>
                                                          <m:type m:val="lin"/>
                                                          <m:ctrlPr>
                                                            <a:rPr lang="ru-RU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fPr>
                                                        <m:num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i="1">
                                                                  <a:solidFill>
                                                                    <a:srgbClr val="836967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ru-RU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Z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ru-RU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V</m:t>
                                                              </m:r>
                                                            </m:sub>
                                                          </m:sSub>
                                                        </m:num>
                                                        <m:den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i="1">
                                                                  <a:solidFill>
                                                                    <a:srgbClr val="836967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ru-RU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β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m:rPr>
                                                                  <m:sty m:val="p"/>
                                                                </m:rPr>
                                                                <a:rPr lang="ru-RU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IP</m:t>
                                                              </m:r>
                                                            </m:sub>
                                                          </m:sSub>
                                                        </m:den>
                                                      </m:f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den>
                                      </m:f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Z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22B20E-9F7F-88C0-03AA-2DAA37687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399" y="2587295"/>
                <a:ext cx="3869667" cy="1683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EF5B6-FB58-866D-E44B-8087122F9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2412"/>
            <a:ext cx="5100246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9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F929DAD-3B00-F835-EDAC-F7BD6921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552D736-999E-B79F-6B3D-D06220BA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129B-43E7-46B6-A6DD-CBFE524001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AA49DE-321C-64D4-AF3B-6C1EE45FD2FD}"/>
              </a:ext>
            </a:extLst>
          </p:cNvPr>
          <p:cNvSpPr txBox="1"/>
          <p:nvPr/>
        </p:nvSpPr>
        <p:spPr>
          <a:xfrm>
            <a:off x="1115616" y="355166"/>
            <a:ext cx="6696744" cy="466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CC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Efficiency, Luminosity and beta function</a:t>
            </a:r>
            <a:endParaRPr lang="ru-RU" sz="2400" b="1" dirty="0">
              <a:solidFill>
                <a:srgbClr val="CC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F786E9-BC4F-68F7-ABC8-8E2AE6C7E49C}"/>
                  </a:ext>
                </a:extLst>
              </p:cNvPr>
              <p:cNvSpPr txBox="1"/>
              <p:nvPr/>
            </p:nvSpPr>
            <p:spPr>
              <a:xfrm>
                <a:off x="4283968" y="1258765"/>
                <a:ext cx="3048271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𝐋</m:t>
                          </m:r>
                        </m:sub>
                      </m:sSub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𝐍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𝐑</m:t>
                          </m:r>
                        </m:sub>
                      </m:sSub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𝟐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𝟖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F786E9-BC4F-68F7-ABC8-8E2AE6C7E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258765"/>
                <a:ext cx="3048271" cy="407099"/>
              </a:xfrm>
              <a:prstGeom prst="rect">
                <a:avLst/>
              </a:prstGeom>
              <a:blipFill>
                <a:blip r:embed="rId3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2C1E2-FC32-5C27-04D7-D05B36F4110F}"/>
                  </a:ext>
                </a:extLst>
              </p:cNvPr>
              <p:cNvSpPr txBox="1"/>
              <p:nvPr/>
            </p:nvSpPr>
            <p:spPr>
              <a:xfrm>
                <a:off x="4016915" y="1896425"/>
                <a:ext cx="3795445" cy="42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𝛔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𝐱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𝐦𝐦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; </m:t>
                      </m:r>
                      <m:sSub>
                        <m:sSubPr>
                          <m:ctrlPr>
                            <a:rPr kumimoji="0" lang="ru-RU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𝛔</m:t>
                          </m:r>
                        </m:e>
                        <m:sub>
                          <m:r>
                            <a:rPr kumimoji="0" lang="ru-RU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𝐲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𝟖𝟐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 </m:t>
                      </m:r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𝐦𝐦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02C1E2-FC32-5C27-04D7-D05B36F41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15" y="1896425"/>
                <a:ext cx="3795445" cy="428259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DF9B99-A620-A25D-D84E-2842EAB8E828}"/>
                  </a:ext>
                </a:extLst>
              </p:cNvPr>
              <p:cNvSpPr txBox="1"/>
              <p:nvPr/>
            </p:nvSpPr>
            <p:spPr>
              <a:xfrm>
                <a:off x="4414327" y="2555245"/>
                <a:ext cx="2329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𝐜𝐦</m:t>
                          </m:r>
                          <m:r>
                            <a:rPr lang="ru-RU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𝐙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  <m:r>
                        <a:rPr lang="ru-RU" b="1" i="0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b="1" i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DF9B99-A620-A25D-D84E-2842EAB8E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27" y="2555245"/>
                <a:ext cx="2329099" cy="276999"/>
              </a:xfrm>
              <a:prstGeom prst="rect">
                <a:avLst/>
              </a:prstGeom>
              <a:blipFill>
                <a:blip r:embed="rId5"/>
                <a:stretch>
                  <a:fillRect r="-1047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Таблица 24">
                <a:extLst>
                  <a:ext uri="{FF2B5EF4-FFF2-40B4-BE49-F238E27FC236}">
                    <a16:creationId xmlns:a16="http://schemas.microsoft.com/office/drawing/2014/main" id="{BF94452C-291F-73E7-5805-9F20A4A18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895200"/>
                  </p:ext>
                </p:extLst>
              </p:nvPr>
            </p:nvGraphicFramePr>
            <p:xfrm>
              <a:off x="1115616" y="4612729"/>
              <a:ext cx="5917800" cy="136766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12909">
                      <a:extLst>
                        <a:ext uri="{9D8B030D-6E8A-4147-A177-3AD203B41FA5}">
                          <a16:colId xmlns:a16="http://schemas.microsoft.com/office/drawing/2014/main" val="3057287632"/>
                        </a:ext>
                      </a:extLst>
                    </a:gridCol>
                    <a:gridCol w="1346307">
                      <a:extLst>
                        <a:ext uri="{9D8B030D-6E8A-4147-A177-3AD203B41FA5}">
                          <a16:colId xmlns:a16="http://schemas.microsoft.com/office/drawing/2014/main" val="501151494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1114465127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4165474501"/>
                        </a:ext>
                      </a:extLst>
                    </a:gridCol>
                  </a:tblGrid>
                  <a:tr h="32168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=35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=60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IP</m:t>
                                    </m:r>
                                  </m:sub>
                                </m:sSub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20839426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pPr fontAlgn="base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5∙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6.9∙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9.1∙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371030"/>
                      </a:ext>
                    </a:extLst>
                  </a:tr>
                  <a:tr h="2541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Eff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oMath>
                          </a14:m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)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0.756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0.635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0.517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1016859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ru-RU" sz="160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ru-RU" sz="160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160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ε</m:t>
                                </m:r>
                              </m:oMath>
                            </m:oMathPara>
                          </a14:m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3.8∙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4.4∙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4.7∙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26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25187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Таблица 24">
                <a:extLst>
                  <a:ext uri="{FF2B5EF4-FFF2-40B4-BE49-F238E27FC236}">
                    <a16:creationId xmlns:a16="http://schemas.microsoft.com/office/drawing/2014/main" id="{BF94452C-291F-73E7-5805-9F20A4A18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0895200"/>
                  </p:ext>
                </p:extLst>
              </p:nvPr>
            </p:nvGraphicFramePr>
            <p:xfrm>
              <a:off x="1115616" y="4612729"/>
              <a:ext cx="5917800" cy="136766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12909">
                      <a:extLst>
                        <a:ext uri="{9D8B030D-6E8A-4147-A177-3AD203B41FA5}">
                          <a16:colId xmlns:a16="http://schemas.microsoft.com/office/drawing/2014/main" val="3057287632"/>
                        </a:ext>
                      </a:extLst>
                    </a:gridCol>
                    <a:gridCol w="1346307">
                      <a:extLst>
                        <a:ext uri="{9D8B030D-6E8A-4147-A177-3AD203B41FA5}">
                          <a16:colId xmlns:a16="http://schemas.microsoft.com/office/drawing/2014/main" val="501151494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1114465127"/>
                        </a:ext>
                      </a:extLst>
                    </a:gridCol>
                    <a:gridCol w="1479292">
                      <a:extLst>
                        <a:ext uri="{9D8B030D-6E8A-4147-A177-3AD203B41FA5}">
                          <a16:colId xmlns:a16="http://schemas.microsoft.com/office/drawing/2014/main" val="4165474501"/>
                        </a:ext>
                      </a:extLst>
                    </a:gridCol>
                  </a:tblGrid>
                  <a:tr h="36252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 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1667" r="-220362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1667" r="-101240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1667" r="-823" b="-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839426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98387" r="-267170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98387" r="-220362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98387" r="-101240" b="-17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98387" r="-823" b="-17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371030"/>
                      </a:ext>
                    </a:extLst>
                  </a:tr>
                  <a:tr h="25410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292857" r="-267170" b="-15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0.756</a:t>
                          </a:r>
                          <a:endParaRPr lang="ru-RU" sz="110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0.635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0.517</a:t>
                          </a:r>
                          <a:endParaRPr lang="ru-RU" sz="11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31016859"/>
                      </a:ext>
                    </a:extLst>
                  </a:tr>
                  <a:tr h="37552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55" t="-266129" r="-26717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20814" t="-266129" r="-220362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53" t="-266129" r="-10124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412" t="-266129" r="-82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1872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432DFD82-F173-8B21-E44E-2DBADF9BD64C}"/>
              </a:ext>
            </a:extLst>
          </p:cNvPr>
          <p:cNvGraphicFramePr>
            <a:graphicFrameLocks noGrp="1"/>
          </p:cNvGraphicFramePr>
          <p:nvPr/>
        </p:nvGraphicFramePr>
        <p:xfrm>
          <a:off x="8197702" y="225410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4910442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12550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AD92A7-98DA-0D16-28B6-C5F7AD15A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856" y="941260"/>
            <a:ext cx="3189197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61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1699" y="195318"/>
            <a:ext cx="28424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Vertex position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10235" y="1527130"/>
            <a:ext cx="216024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59437" y="1536046"/>
            <a:ext cx="21600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19236" y="1282151"/>
            <a:ext cx="357025" cy="491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8707" y="1309461"/>
            <a:ext cx="41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RS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3210" y="1281245"/>
            <a:ext cx="357025" cy="491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431" y="137840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LS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3760395" y="1701014"/>
            <a:ext cx="180000" cy="144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4331" y="119373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L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8547" y="1193739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Arial" charset="0"/>
              </a:rPr>
              <a:t>L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850395" y="1527130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59437" y="1527130"/>
            <a:ext cx="0" cy="39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719437" y="1536046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10235" y="1503907"/>
            <a:ext cx="0" cy="54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850395" y="1782552"/>
            <a:ext cx="72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56346" y="147314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z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839437" y="2019881"/>
            <a:ext cx="288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10235" y="2019881"/>
            <a:ext cx="14400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44296" y="1621441"/>
                <a:ext cx="77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𝐋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−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𝐳</m:t>
                      </m:r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296" y="1621441"/>
                <a:ext cx="77296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938093" y="1612525"/>
                <a:ext cx="7729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𝐋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+</m:t>
                      </m:r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𝐳</m:t>
                      </m:r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093" y="1612525"/>
                <a:ext cx="77296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3826" y="2373704"/>
                <a:ext cx="4819396" cy="6232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</m:sub>
                    </m:sSub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num>
                      <m:den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𝛃</m:t>
                        </m:r>
                      </m:den>
                    </m:f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𝐑</m:t>
                        </m:r>
                      </m:sub>
                    </m:sSub>
                    <m:r>
                      <a:rPr kumimoji="0" lang="en-US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num>
                      <m:den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</m:t>
                        </m:r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𝛃</m:t>
                        </m:r>
                      </m:den>
                    </m:f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; 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𝛕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𝐑</m:t>
                        </m:r>
                      </m:sub>
                    </m:sSub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𝐓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𝐋</m:t>
                        </m:r>
                      </m:sub>
                    </m:sSub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num>
                      <m:den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𝒄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𝜷</m:t>
                        </m:r>
                      </m:den>
                    </m:f>
                  </m:oMath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26" y="2373704"/>
                <a:ext cx="4819396" cy="6232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6537" y="3344076"/>
                <a:ext cx="6623223" cy="50231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𝐜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sSup>
                        <m:sSupPr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𝟖</m:t>
                          </m:r>
                        </m:sup>
                      </m:sSup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; 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𝛃</m:t>
                      </m:r>
                      <m:r>
                        <a:rPr kumimoji="0" lang="en-US" sz="2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𝐩</m:t>
                          </m:r>
                        </m:num>
                        <m:den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𝐄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; </m:t>
                          </m:r>
                          <m:rad>
                            <m:radPr>
                              <m:degHide m:val="on"/>
                              <m:ctrlPr>
                                <a:rPr kumimoji="0" lang="en-US" sz="2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2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kumimoji="0" lang="en-US" sz="2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𝐍𝐍</m:t>
                                  </m:r>
                                </m:sub>
                              </m:sSub>
                            </m:e>
                          </m:rad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=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𝟏𝟏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→</m:t>
                          </m:r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𝛃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=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𝟎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.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𝟗𝟖𝟓</m:t>
                          </m:r>
                          <m:r>
                            <a:rPr kumimoji="0" lang="en-US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≈</m:t>
                          </m:r>
                          <m:r>
                            <a:rPr kumimoji="0" lang="en-US" sz="2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537" y="3344076"/>
                <a:ext cx="6623223" cy="502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12679" y="4221088"/>
                <a:ext cx="4033925" cy="5797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z</a:t>
                </a:r>
                <a14:m>
                  <m:oMath xmlns:m="http://schemas.openxmlformats.org/officeDocument/2006/math"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𝐜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𝛕</m:t>
                    </m:r>
                    <m:r>
                      <a: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→</m:t>
                    </m:r>
                    <m:r>
                      <a:rPr kumimoji="0" lang="en-US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𝒛</m:t>
                    </m:r>
                    <m:d>
                      <m:dPr>
                        <m:ctrlPr>
                          <a:rPr kumimoji="0" lang="en-US" sz="22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C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𝐜𝐦</m:t>
                        </m:r>
                      </m:e>
                    </m:d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𝟏𝟓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𝛕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(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𝐧𝐬</m:t>
                    </m:r>
                    <m:r>
                      <a: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79" y="4221088"/>
                <a:ext cx="4033925" cy="579774"/>
              </a:xfrm>
              <a:prstGeom prst="rect">
                <a:avLst/>
              </a:prstGeom>
              <a:blipFill>
                <a:blip r:embed="rId6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69758" y="5504521"/>
                <a:ext cx="5867375" cy="4456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𝛔</m:t>
                        </m:r>
                      </m:e>
                      <m:sub>
                        <m:r>
                          <a:rPr kumimoji="0" lang="ru-RU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𝛕</m:t>
                        </m:r>
                      </m:sub>
                    </m:sSub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</a:rPr>
                      <m:t>=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(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𝟑𝟎𝟎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÷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𝟒𝟎𝟎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  <m:r>
                      <a:rPr kumimoji="0" lang="ru-RU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𝐩𝐬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; →</m:t>
                    </m:r>
                    <m:sSub>
                      <m:sSubPr>
                        <m:ctrlPr>
                          <a:rPr kumimoji="0" lang="ru-RU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𝛔</m:t>
                        </m:r>
                      </m:e>
                      <m:sub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𝐳</m:t>
                        </m:r>
                        <m:r>
                          <a:rPr kumimoji="0" lang="en-US" sz="2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,</m:t>
                        </m:r>
                        <m:r>
                          <a:rPr kumimoji="0" lang="en-US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𝛕</m:t>
                        </m:r>
                      </m:sub>
                    </m:sSub>
                    <m:r>
                      <a:rPr kumimoji="0" lang="ru-RU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≈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(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𝟒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.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𝟓</m:t>
                    </m:r>
                    <m:r>
                      <a:rPr kumimoji="0" lang="en-US" sz="2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÷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6) cm</a:t>
                </a:r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58" y="5504521"/>
                <a:ext cx="5867375" cy="445699"/>
              </a:xfrm>
              <a:prstGeom prst="rect">
                <a:avLst/>
              </a:prstGeom>
              <a:blipFill>
                <a:blip r:embed="rId7"/>
                <a:stretch>
                  <a:fillRect t="-6316" r="-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B696997-FF59-4415-9761-3E2BE92C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DD98D89D-4774-4184-8114-97F80F06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1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620" y="226193"/>
            <a:ext cx="68407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Time structure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collisions at 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4711" y="1556792"/>
                <a:ext cx="8259307" cy="35240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Basic parameters (for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ru-RU" sz="1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9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𝐒</m:t>
                            </m:r>
                          </m:e>
                          <m:sub>
                            <m:r>
                              <a:rPr kumimoji="0" lang="ru-RU" sz="19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𝐍𝐍</m:t>
                            </m:r>
                          </m:sub>
                        </m:sSub>
                      </m:e>
                    </m:rad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𝟏𝟏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𝐆𝐞𝐕</m:t>
                    </m:r>
                  </m:oMath>
                </a14:m>
                <a:r>
                  <a:rPr kumimoji="0" lang="ru-RU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)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Length (perimeter) of the ring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𝐋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𝟓𝟎𝟑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𝟎𝟒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𝐦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Times New Roman"/>
                  <a:cs typeface="Times New Roman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Number of bunches       	          </a:t>
                </a:r>
                <a14:m>
                  <m:oMath xmlns:m="http://schemas.openxmlformats.org/officeDocument/2006/math"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1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sSub>
                      <m:sSubPr>
                        <m:ctrlPr>
                          <a:rPr kumimoji="0" lang="ru-RU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𝐛</m:t>
                        </m:r>
                      </m:sub>
                    </m:sSub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𝟐𝟐</m:t>
                    </m:r>
                  </m:oMath>
                </a14:m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/>
                  <a:ea typeface="Times New Roman"/>
                  <a:cs typeface="Times New Roman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Times New Roman"/>
                        <a:cs typeface="Times New Roman"/>
                      </a:rPr>
                      <m:t>Number</m:t>
                    </m:r>
                    <m:r>
                      <m:rPr>
                        <m:nor/>
                      </m:rPr>
                      <a: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Times New Roman"/>
                        <a:cs typeface="Times New Roman"/>
                      </a:rPr>
                      <m:t>of</m:t>
                    </m:r>
                    <m:r>
                      <m:rPr>
                        <m:nor/>
                      </m:rPr>
                      <a: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Times New Roman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Times New Roman"/>
                        <a:cs typeface="Times New Roman"/>
                      </a:rPr>
                      <m:t>satellit</m:t>
                    </m:r>
                    <m:r>
                      <m:rPr>
                        <m:nor/>
                      </m:rPr>
                      <a: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Times New Roman"/>
                        <a:cs typeface="Times New Roman"/>
                      </a:rPr>
                      <m:t>е</m:t>
                    </m:r>
                    <m:r>
                      <m:rPr>
                        <m:nor/>
                      </m:rPr>
                      <a: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Times New Roman"/>
                        <a:cs typeface="Times New Roman"/>
                      </a:rPr>
                      <m:t>s</m:t>
                    </m:r>
                  </m:oMath>
                </a14:m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BF19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BF198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𝐍</m:t>
                        </m:r>
                      </m:e>
                      <m:sub>
                        <m:r>
                          <a:rPr kumimoji="0" lang="en-US" sz="19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BF19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𝐬</m:t>
                        </m:r>
                      </m:sub>
                    </m:sSub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F198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en-US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BF19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𝟒𝟒</m:t>
                    </m:r>
                  </m:oMath>
                </a14:m>
                <a:endParaRPr kumimoji="0" lang="ru-RU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R.M.S. of particles in a bunch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𝛔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𝐳</m:t>
                        </m:r>
                      </m:sub>
                    </m:sSub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𝐦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Time between bunches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𝐭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𝐛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𝐛</m:t>
                        </m:r>
                      </m:sub>
                    </m:sSub>
                    <m:r>
                      <a:rPr lang="ru-RU" sz="2000" b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≈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𝟕𝟔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𝐧𝐬</m:t>
                    </m:r>
                  </m:oMath>
                </a14:m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Times New Roman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Time between bunch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Times New Roman"/>
                        <a:cs typeface="Times New Roman"/>
                      </a:rPr>
                      <m:t>satellite</m:t>
                    </m:r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</m:t>
                        </m:r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33CC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𝐭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33CC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𝐛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33CC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𝒔</m:t>
                        </m:r>
                      </m:sub>
                    </m:sSub>
                    <m:r>
                      <a:rPr lang="ru-RU" sz="2000" b="1">
                        <a:solidFill>
                          <a:srgbClr val="FF33CC"/>
                        </a:solidFill>
                        <a:latin typeface="Cambria Math"/>
                        <a:ea typeface="Times New Roman"/>
                        <a:cs typeface="Times New Roman"/>
                      </a:rPr>
                      <m:t>≈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𝟐𝟓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𝟒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𝐧𝐬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Time of single interaction bunches  </a:t>
                </a:r>
                <a14:m>
                  <m:oMath xmlns:m="http://schemas.openxmlformats.org/officeDocument/2006/math"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∆</m:t>
                    </m:r>
                    <m:sSub>
                      <m:sSub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𝛕</m:t>
                        </m:r>
                      </m:e>
                      <m:sub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𝐛𝐛</m:t>
                        </m:r>
                      </m:sub>
                    </m:sSub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≤</m:t>
                    </m:r>
                    <m:f>
                      <m:fPr>
                        <m:type m:val="lin"/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ru-RU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𝟔</m:t>
                            </m:r>
                            <m:sSub>
                              <m:sSubPr>
                                <m:ctrlPr>
                                  <a:rPr kumimoji="0" lang="ru-RU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ru-RU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kumimoji="0" lang="ru-RU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𝐳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kumimoji="0" lang="ru-RU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𝟐𝐜</m:t>
                            </m:r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𝛃</m:t>
                            </m:r>
                          </m:e>
                        </m:d>
                      </m:den>
                    </m:f>
                    <m:r>
                      <a:rPr lang="ru-RU" sz="2000" b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≈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𝐧𝐬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Times New Roman"/>
                  <a:cs typeface="Times New Roman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-Roman"/>
                  </a:rPr>
                  <a:t>R</a:t>
                </a:r>
                <a:r>
                  <a:rPr kumimoji="0" lang="ru-RU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-Roman"/>
                  </a:rPr>
                  <a:t>evolution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-Roman"/>
                  </a:rPr>
                  <a:t> </a:t>
                </a:r>
                <a:r>
                  <a:rPr kumimoji="0" lang="ru-RU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-Roman"/>
                  </a:rPr>
                  <a:t>frequency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-Roman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𝐟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𝐫</m:t>
                        </m:r>
                      </m:sub>
                    </m:sSub>
                    <m:r>
                      <a:rPr lang="ru-RU" sz="2000" b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≈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𝟓𝟔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𝟔</m:t>
                        </m:r>
                      </m:sup>
                    </m:sSup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𝐇𝐳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11" y="1556792"/>
                <a:ext cx="8259307" cy="35240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7009DAB-D446-468E-B73D-5108A0B9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104862-FB35-4BB0-BD28-A0CCE28D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3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412" y="397532"/>
            <a:ext cx="77611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Z coordinate.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Maximum 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</a:rPr>
              <a:t>of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interaction 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</a:rPr>
              <a:t>point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distribution from ToF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038313" y="2924944"/>
                <a:ext cx="4227376" cy="74616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∆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𝒁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𝐜𝐦</m:t>
                          </m:r>
                        </m:e>
                      </m:d>
                      <m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en-US" sz="1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𝐭𝐨𝐭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𝟎𝟏𝟔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prstClr val="black"/>
                              </a:solidFill>
                            </a:rPr>
                            <m:t>cm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en-US" b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𝐭𝐨𝐭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13" y="2924944"/>
                <a:ext cx="4227376" cy="7461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3444" y="1628800"/>
                <a:ext cx="5494637" cy="65601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ru-RU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ru-RU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𝝈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𝒛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𝒛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𝑽</m:t>
                                </m:r>
                              </m:sub>
                              <m:sup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kumimoji="0" lang="ru-RU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𝒛</m:t>
                                </m:r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,</m:t>
                                </m:r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𝝉</m:t>
                                </m:r>
                              </m:sub>
                              <m:sup>
                                <m:r>
                                  <a:rPr kumimoji="0" lang="ru-RU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e>
                    </m:ra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𝟑𝟒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+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𝟎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.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𝟎𝟏𝟔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cm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44" y="1628800"/>
                <a:ext cx="5494637" cy="656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257DEC-2E6B-443E-88D0-C24567CD4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558" y="4437112"/>
            <a:ext cx="5334462" cy="22252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07143D-F06E-41FD-AA3D-FDC217804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4437112"/>
            <a:ext cx="533446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37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2051719" y="99447"/>
            <a:ext cx="504056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ne plane of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827584" y="4556594"/>
                <a:ext cx="7272808" cy="1638205"/>
              </a:xfrm>
              <a:prstGeom prst="rect">
                <a:avLst/>
              </a:prstGeom>
              <a:ln w="28575">
                <a:solidFill>
                  <a:srgbClr val="CC00FF"/>
                </a:solidFill>
                <a:prstDash val="lgDash"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The  plane consists of  </a:t>
                </a:r>
                <a14:m>
                  <m:oMath xmlns:m="http://schemas.openxmlformats.org/officeDocument/2006/math"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𝟏𝟎𝟎𝐱𝟏𝟎𝐱𝟏𝟎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𝐦𝐦</m:t>
                        </m:r>
                      </m:e>
                      <m:sup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𝟑</m:t>
                        </m:r>
                      </m:sup>
                    </m:sSup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 plastic scintillator (</a:t>
                </a:r>
                <a:r>
                  <a:rPr lang="en-US" sz="2000" b="1" dirty="0">
                    <a:solidFill>
                      <a:srgbClr val="0066FF"/>
                    </a:solidFill>
                    <a:latin typeface="Comic Sans MS" panose="030F0702030302020204" pitchFamily="66" charset="0"/>
                  </a:rPr>
                  <a:t>organic polystyrene (PS) scintillator with the addition of 1.5% p-terphenyl and 0.05% POPOP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) strips viewed from both sides with silicon photomultipliers  (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SiPM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 </a:t>
                </a:r>
                <a:r>
                  <a:rPr lang="ru-RU" sz="2000" b="1" dirty="0">
                    <a:solidFill>
                      <a:srgbClr val="0066FF"/>
                    </a:solidFill>
                    <a:latin typeface="Comic Sans MS" panose="030F0702030302020204" pitchFamily="66" charset="0"/>
                    <a:ea typeface="Calibri" panose="020F0502020204030204" pitchFamily="34" charset="0"/>
                  </a:rPr>
                  <a:t>HAMAMATSU S13360-6025</a:t>
                </a:r>
                <a:r>
                  <a:rPr lang="en-US" sz="2000" b="1" dirty="0">
                    <a:solidFill>
                      <a:srgbClr val="0066FF"/>
                    </a:solidFill>
                    <a:latin typeface="Comic Sans MS" panose="030F0702030302020204" pitchFamily="66" charset="0"/>
                    <a:ea typeface="Calibri" panose="020F0502020204030204" pitchFamily="34" charset="0"/>
                  </a:rPr>
                  <a:t>CS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</a:rPr>
                  <a:t>)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556594"/>
                <a:ext cx="7272808" cy="1638205"/>
              </a:xfrm>
              <a:prstGeom prst="rect">
                <a:avLst/>
              </a:prstGeom>
              <a:blipFill>
                <a:blip r:embed="rId2"/>
                <a:stretch>
                  <a:fillRect l="-835" t="-1095" r="-1419" b="-6204"/>
                </a:stretch>
              </a:blipFill>
              <a:ln w="28575">
                <a:solidFill>
                  <a:srgbClr val="CC00FF"/>
                </a:solidFill>
                <a:prstDash val="lg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908720"/>
            <a:ext cx="4792466" cy="33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4B203F4-AB5C-4CA1-AC9C-7CA8D739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F8A98D-CDD5-4FEF-9396-142A7E68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42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9152" y="1007341"/>
                <a:ext cx="4096151" cy="538077"/>
              </a:xfrm>
              <a:prstGeom prst="rect">
                <a:avLst/>
              </a:prstGeom>
              <a:noFill/>
            </p:spPr>
            <p:txBody>
              <a:bodyPr wrap="none" lIns="76754" tIns="38376" rIns="76754" bIns="38376" rtlCol="0">
                <a:spAutoFit/>
              </a:bodyPr>
              <a:lstStyle/>
              <a:p>
                <a:pPr marL="0" marR="0" lvl="0" indent="0" algn="l" defTabSz="7675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1−0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→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𝜎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1−0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152" y="1007341"/>
                <a:ext cx="4096151" cy="538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09233" y="1844824"/>
                <a:ext cx="19647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37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ru-RU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σ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10</m:t>
                      </m:r>
                      <m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  <m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ps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233" y="1844824"/>
                <a:ext cx="196476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187041-61BD-BB47-BA05-7FE44EC26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62" y="1844824"/>
            <a:ext cx="5666251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795463-5364-BCBE-13A7-178FA0AE4EDB}"/>
              </a:ext>
            </a:extLst>
          </p:cNvPr>
          <p:cNvSpPr txBox="1"/>
          <p:nvPr/>
        </p:nvSpPr>
        <p:spPr>
          <a:xfrm>
            <a:off x="1043608" y="169956"/>
            <a:ext cx="5688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Space muons. </a:t>
            </a:r>
            <a:r>
              <a:rPr lang="en-US" sz="2800" b="1" dirty="0" err="1">
                <a:latin typeface="Comic Sans MS" panose="030F0702030302020204" pitchFamily="66" charset="0"/>
              </a:rPr>
              <a:t>ToF</a:t>
            </a:r>
            <a:r>
              <a:rPr lang="en-US" sz="2800" b="1" dirty="0">
                <a:latin typeface="Comic Sans MS" panose="030F0702030302020204" pitchFamily="66" charset="0"/>
              </a:rPr>
              <a:t> of counters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23FA3-CCBE-A752-9A99-BA27F129AE28}"/>
              </a:ext>
            </a:extLst>
          </p:cNvPr>
          <p:cNvSpPr txBox="1"/>
          <p:nvPr/>
        </p:nvSpPr>
        <p:spPr>
          <a:xfrm>
            <a:off x="4302666" y="328498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66FF"/>
                </a:solidFill>
                <a:latin typeface="Comic Sans MS" panose="030F0702030302020204" pitchFamily="66" charset="0"/>
              </a:rPr>
              <a:t>G. </a:t>
            </a:r>
            <a:r>
              <a:rPr lang="en-US" i="1" u="none" strike="noStrike" baseline="0" dirty="0">
                <a:solidFill>
                  <a:srgbClr val="0066FF"/>
                </a:solidFill>
                <a:latin typeface="Comic Sans MS" panose="030F0702030302020204" pitchFamily="66" charset="0"/>
              </a:rPr>
              <a:t>D. </a:t>
            </a:r>
            <a:r>
              <a:rPr lang="en-US" i="1" u="none" strike="noStrike" baseline="0" dirty="0" err="1">
                <a:solidFill>
                  <a:srgbClr val="0066FF"/>
                </a:solidFill>
                <a:latin typeface="Comic Sans MS" panose="030F0702030302020204" pitchFamily="66" charset="0"/>
              </a:rPr>
              <a:t>Milnov</a:t>
            </a:r>
            <a:r>
              <a:rPr lang="en-US" i="1" u="none" strike="noStrike" baseline="0" dirty="0">
                <a:solidFill>
                  <a:srgbClr val="0066FF"/>
                </a:solidFill>
                <a:latin typeface="Comic Sans MS" panose="030F0702030302020204" pitchFamily="66" charset="0"/>
              </a:rPr>
              <a:t> et al</a:t>
            </a:r>
            <a:r>
              <a:rPr lang="en-US" b="1" i="1" u="none" strike="noStrike" baseline="0" dirty="0">
                <a:solidFill>
                  <a:srgbClr val="0066FF"/>
                </a:solidFill>
                <a:latin typeface="Comic Sans MS" panose="030F0702030302020204" pitchFamily="66" charset="0"/>
              </a:rPr>
              <a:t>., </a:t>
            </a:r>
            <a:r>
              <a:rPr lang="en-US" i="1" dirty="0">
                <a:solidFill>
                  <a:srgbClr val="0066FF"/>
                </a:solidFill>
                <a:latin typeface="Comic Sans MS" panose="030F0702030302020204" pitchFamily="66" charset="0"/>
              </a:rPr>
              <a:t>Physics of Particles and Nuclei Letters, 2022,</a:t>
            </a:r>
          </a:p>
          <a:p>
            <a:r>
              <a:rPr lang="en-US" i="1" dirty="0">
                <a:solidFill>
                  <a:srgbClr val="0066FF"/>
                </a:solidFill>
                <a:latin typeface="Comic Sans MS" panose="030F0702030302020204" pitchFamily="66" charset="0"/>
              </a:rPr>
              <a:t> Vol. 19, No. 4, pp. </a:t>
            </a:r>
            <a:r>
              <a:rPr lang="ru-RU" b="0" i="1" u="none" strike="noStrike" baseline="0" dirty="0">
                <a:solidFill>
                  <a:srgbClr val="0066FF"/>
                </a:solidFill>
                <a:latin typeface="Comic Sans MS" panose="030F0702030302020204" pitchFamily="66" charset="0"/>
              </a:rPr>
              <a:t>362–367</a:t>
            </a:r>
            <a:r>
              <a:rPr lang="ru-RU" b="0" i="1" u="none" strike="noStrike" baseline="0" dirty="0">
                <a:solidFill>
                  <a:srgbClr val="0066FF"/>
                </a:solidFill>
                <a:latin typeface="Newton-Italic"/>
              </a:rPr>
              <a:t>.</a:t>
            </a:r>
            <a:endParaRPr lang="ru-RU" i="1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94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C8CC54-E97A-AE2E-FCA3-FF92720CD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1009"/>
            <a:ext cx="8640960" cy="80215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1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A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djustment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beam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convergence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altLang="ru-RU" sz="2400" b="1" dirty="0">
                <a:solidFill>
                  <a:srgbClr val="CC00FF"/>
                </a:solidFill>
                <a:latin typeface="Comic Sans MS" panose="030F0702030302020204" pitchFamily="66" charset="0"/>
              </a:rPr>
              <a:t>along interaction line</a:t>
            </a:r>
            <a:endParaRPr kumimoji="0" lang="ru-RU" altLang="ru-RU" sz="2400" b="1" i="0" u="sng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6984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69848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3AAC93B7-880E-AFC4-DB39-A4ED3D99C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572" y="1509585"/>
                <a:ext cx="8169868" cy="490558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00FF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0" tIns="-14283" rIns="0" bIns="-14283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setting beam convergence along the collision axis</a:t>
                </a:r>
                <a:endPara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does not require record time-of-flight resolutions.</a:t>
                </a:r>
                <a:endPara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Even 400 picoseconds</a:t>
                </a:r>
                <a:r>
                  <a:rPr kumimoji="0" lang="ru-RU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enough.</a:t>
                </a:r>
                <a:endPara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</a:rPr>
                        <m:t>𝒁</m:t>
                      </m:r>
                      <m:d>
                        <m:d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𝐜𝐦</m:t>
                          </m:r>
                        </m:e>
                      </m:d>
                      <m: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  <m:t>𝒛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en-US" sz="24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𝐭𝐨𝐭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𝟑𝟒</m:t>
                          </m:r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𝟎𝟏𝟔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/>
                            </a:rPr>
                            <m:t>cm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en-US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𝐭𝐨𝐭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2400" b="1" dirty="0">
                  <a:solidFill>
                    <a:srgbClr val="FF0000"/>
                  </a:solidFill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mbria Math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altLang="ru-RU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4">
                <a:extLst>
                  <a:ext uri="{FF2B5EF4-FFF2-40B4-BE49-F238E27FC236}">
                    <a16:creationId xmlns:a16="http://schemas.microsoft.com/office/drawing/2014/main" id="{3AAC93B7-880E-AFC4-DB39-A4ED3D99C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572" y="1509585"/>
                <a:ext cx="8169868" cy="49055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458CE883-49B5-AFE2-6C6A-12520F800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69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07EE01B-DA55-E4D1-EAE5-4ACC1DBB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523"/>
            <a:ext cx="65" cy="2481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D7C0DD4-FA2E-0067-8DCC-CE59BB826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759" y="1146970"/>
            <a:ext cx="2266226" cy="402042"/>
          </a:xfrm>
          <a:prstGeom prst="rect">
            <a:avLst/>
          </a:prstGeom>
          <a:gradFill flip="none" rotWithShape="1">
            <a:gsLst>
              <a:gs pos="0">
                <a:srgbClr val="F8F9FA">
                  <a:shade val="30000"/>
                  <a:satMod val="115000"/>
                </a:srgbClr>
              </a:gs>
              <a:gs pos="50000">
                <a:srgbClr val="F8F9FA">
                  <a:shade val="67500"/>
                  <a:satMod val="115000"/>
                </a:srgbClr>
              </a:gs>
              <a:gs pos="100000">
                <a:srgbClr val="F8F9FA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</p:spPr>
        <p:txBody>
          <a:bodyPr vert="horz" wrap="squar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Conclusion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I</a:t>
            </a:r>
            <a:r>
              <a:rPr kumimoji="0" lang="en-US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I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729A86-7227-3A23-77C5-5DE9E337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48" y="3962376"/>
            <a:ext cx="5358848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7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BD2F64-2C05-B411-F03A-A616D2595840}"/>
              </a:ext>
            </a:extLst>
          </p:cNvPr>
          <p:cNvSpPr txBox="1"/>
          <p:nvPr/>
        </p:nvSpPr>
        <p:spPr>
          <a:xfrm>
            <a:off x="2708361" y="188640"/>
            <a:ext cx="277031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test at CERN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C9F20E-15AB-29F9-87C3-67B17AB91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" y="1340768"/>
            <a:ext cx="5430582" cy="244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внутренний, компьютер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72358D4D-5B17-1A46-A095-AC1FF9EA8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26" y="3933056"/>
            <a:ext cx="5829890" cy="262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2A50FD-E8C1-EEAA-C60E-F1695AF9EB8F}"/>
              </a:ext>
            </a:extLst>
          </p:cNvPr>
          <p:cNvSpPr txBox="1"/>
          <p:nvPr/>
        </p:nvSpPr>
        <p:spPr>
          <a:xfrm>
            <a:off x="6084168" y="761437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69848"/>
                </a:solidFill>
                <a:latin typeface="Comic Sans MS" panose="030F0702030302020204" pitchFamily="66" charset="0"/>
              </a:rPr>
              <a:t>Two planes</a:t>
            </a:r>
            <a:endParaRPr lang="ru-RU" sz="2800" dirty="0">
              <a:solidFill>
                <a:srgbClr val="06984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44DE7B-5147-9E21-0B09-2FD0CE40655C}"/>
              </a:ext>
            </a:extLst>
          </p:cNvPr>
          <p:cNvSpPr txBox="1"/>
          <p:nvPr/>
        </p:nvSpPr>
        <p:spPr>
          <a:xfrm>
            <a:off x="1315444" y="761437"/>
            <a:ext cx="4163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S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G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Buzin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M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G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.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Times New Roman"/>
                <a:cs typeface="Times New Roman"/>
              </a:rPr>
              <a:t>Buryakov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3175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1" y="484464"/>
            <a:ext cx="86010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46DE92-E142-42FB-AB97-3E782E1D1C98}"/>
              </a:ext>
            </a:extLst>
          </p:cNvPr>
          <p:cNvSpPr txBox="1"/>
          <p:nvPr/>
        </p:nvSpPr>
        <p:spPr>
          <a:xfrm>
            <a:off x="3059832" y="2789506"/>
            <a:ext cx="360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-128"/>
                <a:cs typeface="+mn-cs"/>
              </a:rPr>
              <a:t>Backup slides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43B49B1-AAF6-417C-A934-25FF4C9C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D4D96A-ED40-423F-9BD4-06B97846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484811" cy="365125"/>
          </a:xfrm>
        </p:spPr>
        <p:txBody>
          <a:bodyPr/>
          <a:lstStyle/>
          <a:p>
            <a:pPr>
              <a:defRPr/>
            </a:pPr>
            <a:fld id="{59D78DC4-8ECB-4F47-9760-0CEE2E5C4CA1}" type="slidenum">
              <a:rPr 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35</a:t>
            </a:fld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0113" y="98425"/>
            <a:ext cx="4803775" cy="5842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Fixed target luminosity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981075"/>
            <a:ext cx="3117850" cy="1728788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8" name="Прямоугольник 13"/>
              <p:cNvSpPr>
                <a:spLocks noChangeArrowheads="1"/>
              </p:cNvSpPr>
              <p:nvPr/>
            </p:nvSpPr>
            <p:spPr bwMode="auto">
              <a:xfrm>
                <a:off x="944520" y="4365104"/>
                <a:ext cx="7209025" cy="19389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C00FF"/>
                </a:solidFill>
              </a:ln>
            </p:spPr>
            <p:txBody>
              <a:bodyPr wrap="none">
                <a:spAutoFit/>
              </a:bodyPr>
              <a:lstStyle/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FF"/>
                  </a:buClr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Nt - the number of target atoms in volume </a:t>
                </a:r>
                <a:endParaRPr kumimoji="0" lang="ru-RU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F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  through which the beam passes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FF"/>
                  </a:buClr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N</a:t>
                </a:r>
                <a:r>
                  <a:rPr kumimoji="0" lang="en-US" altLang="ru-RU" sz="24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bm</a:t>
                </a: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ru-RU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-</a:t>
                </a: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numbers of particles per burst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FF"/>
                  </a:buClr>
                  <a:buSzTx/>
                  <a:buFont typeface="Wingdings" pitchFamily="2" charset="2"/>
                  <a:buChar char="q"/>
                  <a:tabLst/>
                  <a:defRPr/>
                </a:pP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f </a:t>
                </a:r>
                <a:r>
                  <a:rPr kumimoji="0" lang="ru-RU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 -</a:t>
                </a:r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repetition rate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00FF"/>
                  </a:buClr>
                  <a:buSzTx/>
                  <a:buFont typeface="Wingdings" pitchFamily="2" charset="2"/>
                  <a:buChar char="q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ru-RU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</a:rPr>
                      <m:t>𝐒</m:t>
                    </m:r>
                  </m:oMath>
                </a14:m>
                <a:r>
                  <a:rPr kumimoji="0" lang="en-US" altLang="ru-RU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-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transverse beam area</a:t>
                </a:r>
                <a:endParaRPr kumimoji="0" lang="en-US" alt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11278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520" y="4365104"/>
                <a:ext cx="7209025" cy="1938992"/>
              </a:xfrm>
              <a:prstGeom prst="rect">
                <a:avLst/>
              </a:prstGeom>
              <a:blipFill>
                <a:blip r:embed="rId3"/>
                <a:stretch>
                  <a:fillRect l="-925" t="-1852" r="-505" b="-6790"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381750"/>
            <a:ext cx="60419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82A0F-EE2E-45FA-80DA-3618DBA7309A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87196" y="3058739"/>
                <a:ext cx="2445734" cy="1028551"/>
              </a:xfrm>
              <a:prstGeom prst="rect">
                <a:avLst/>
              </a:prstGeom>
              <a:noFill/>
              <a:ln w="38100">
                <a:solidFill>
                  <a:srgbClr val="CC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ru-RU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/>
                                </a:rPr>
                                <m:t>𝐛𝐦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ru-RU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/>
                                </a:rPr>
                                <m:t>𝐭</m:t>
                              </m:r>
                            </m:sub>
                          </m:sSub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/>
                            </a:rPr>
                            <m:t>𝐟</m:t>
                          </m:r>
                        </m:num>
                        <m:den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/>
                            </a:rPr>
                            <m:t>𝐒</m:t>
                          </m:r>
                        </m:den>
                      </m:f>
                    </m:oMath>
                  </m:oMathPara>
                </a14:m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196" y="3058739"/>
                <a:ext cx="2445734" cy="10285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CC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D74C90-7275-4393-AE92-0A040D85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6419" y="98425"/>
            <a:ext cx="4225837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Fixed target luminosity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1278" name="Прямоугольник 13"/>
          <p:cNvSpPr>
            <a:spLocks noChangeArrowheads="1"/>
          </p:cNvSpPr>
          <p:nvPr/>
        </p:nvSpPr>
        <p:spPr bwMode="auto">
          <a:xfrm>
            <a:off x="3131840" y="609329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</a:b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53218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0C9DF-E876-4938-A3D1-3B2230B16093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433003" y="980544"/>
                <a:ext cx="4770730" cy="94160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ru-RU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𝓛</m:t>
                    </m:r>
                    <m:r>
                      <a:rPr kumimoji="0" lang="ru-RU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ru-R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ru-R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bm</m:t>
                        </m:r>
                      </m:sub>
                    </m:sSub>
                    <m:sSub>
                      <m:sSubPr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ru-R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ru-RU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A</m:t>
                        </m:r>
                      </m:sub>
                    </m:sSub>
                    <m:f>
                      <m:fPr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ru-R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ρ</m:t>
                            </m:r>
                            <m:d>
                              <m:dPr>
                                <m:ctrlPr>
                                  <a:rPr kumimoji="0" lang="ru-RU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kumimoji="0" lang="ru-RU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uLnTx/>
                                        <a:uFillTx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g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ru-RU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sz="32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cm</m:t>
                                        </m:r>
                                      </m:e>
                                      <m:sup>
                                        <m:r>
                                          <a:rPr kumimoji="0" lang="ru-RU" sz="32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uLnTx/>
                                            <a:uFillTx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t</m:t>
                            </m:r>
                          </m:sub>
                        </m:sSub>
                        <m:d>
                          <m:dPr>
                            <m:ctrlPr>
                              <a:rPr kumimoji="0" lang="ru-R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ru-R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см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0" lang="ru-RU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ru-R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ru-RU" sz="3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f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/>
                    <a:ea typeface="Times New Roman"/>
                    <a:cs typeface="Arial" charset="0"/>
                  </a:rPr>
                  <a:t> </a:t>
                </a:r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003" y="980544"/>
                <a:ext cx="4770730" cy="9416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963899" y="2216344"/>
            <a:ext cx="1790875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Example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988009" y="3224254"/>
                <a:ext cx="3600400" cy="156966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Times New Roman"/>
                    <a:cs typeface="Arial" charset="0"/>
                  </a:rPr>
                  <a:t>Nuclotron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𝐟</m:t>
                    </m:r>
                    <m:r>
                      <a:rPr kumimoji="0" lang="ru-RU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ru-RU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kumimoji="0" lang="ru-RU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kumimoji="0" lang="ru-RU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Times New Roman"/>
                    <a:cs typeface="Arial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Times New Roman"/>
                    <a:cs typeface="Arial" charset="0"/>
                  </a:rPr>
                  <a:t>1/s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𝐀</m:t>
                        </m:r>
                      </m:e>
                      <m:sub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𝐭</m:t>
                        </m:r>
                      </m:sub>
                    </m:sSub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</a:rPr>
                      <m:t>=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</a:rPr>
                      <m:t>𝟐𝟎𝟖</m:t>
                    </m:r>
                  </m:oMath>
                </a14:m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(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Pb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𝐥</m:t>
                        </m:r>
                      </m:e>
                      <m:sub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𝐭</m:t>
                        </m:r>
                      </m:sub>
                    </m:sSub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= 0.1 cm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en-US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𝐍</m:t>
                        </m:r>
                      </m:e>
                      <m:sub>
                        <m:r>
                          <a:rPr kumimoji="0" lang="en-US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</a:rPr>
                          <m:t>𝐛𝐦</m:t>
                        </m:r>
                      </m:sub>
                    </m:sSub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=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kumimoji="0" lang="ru-RU" sz="2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009" y="3224254"/>
                <a:ext cx="3600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178" t="-1901" b="-950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 вправо 9"/>
          <p:cNvSpPr/>
          <p:nvPr/>
        </p:nvSpPr>
        <p:spPr>
          <a:xfrm rot="5400000">
            <a:off x="4284154" y="5081760"/>
            <a:ext cx="1008111" cy="432420"/>
          </a:xfrm>
          <a:prstGeom prst="rightArrow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825364" y="5826813"/>
                <a:ext cx="4067944" cy="57342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𝓛</m:t>
                      </m:r>
                      <m:r>
                        <a:rPr kumimoji="0" lang="ru-RU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kumimoji="0" lang="ru-RU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kumimoji="0" lang="ru-RU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kumimoji="0" lang="ru-RU" sz="2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kumimoji="0" lang="ru-RU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𝟏𝟎</m:t>
                          </m:r>
                        </m:e>
                        <m:sup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𝟑𝟎</m:t>
                          </m:r>
                        </m:sup>
                      </m:sSup>
                      <m:r>
                        <a:rPr kumimoji="0" lang="ru-RU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sSup>
                        <m:sSupPr>
                          <m:ctrlP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𝒄𝒎</m:t>
                          </m:r>
                        </m:e>
                        <m:sup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𝐬</m:t>
                          </m:r>
                        </m:e>
                        <m:sup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kumimoji="0" lang="ru-RU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64" y="5826813"/>
                <a:ext cx="4067944" cy="5734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365827-8F3C-4154-8206-02E79A83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717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1620" y="226193"/>
            <a:ext cx="68407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Time structure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AuAu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collisions at 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34710" y="1268760"/>
                <a:ext cx="8259307" cy="16845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Collision  parameters (for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ru-RU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ru-RU" sz="1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9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𝐒</m:t>
                            </m:r>
                          </m:e>
                          <m:sub>
                            <m:r>
                              <a:rPr kumimoji="0" lang="ru-RU" sz="19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𝐍𝐍</m:t>
                            </m:r>
                          </m:sub>
                        </m:sSub>
                      </m:e>
                    </m:rad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𝟏𝟏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𝐆𝐞𝐕</m:t>
                    </m:r>
                  </m:oMath>
                </a14:m>
                <a:r>
                  <a:rPr kumimoji="0" lang="ru-RU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)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+mn-cs"/>
                  </a:rPr>
                  <a:t>Cross section for minimum bias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𝛔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𝐀𝐮𝐀𝐮</m:t>
                        </m:r>
                      </m:sub>
                    </m:sSub>
                    <m:r>
                      <a:rPr kumimoji="0" 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≈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Calibri"/>
                    <a:ea typeface="Times New Roman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.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𝐛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Comic Sans MS" pitchFamily="66" charset="0"/>
                  <a:ea typeface="Times New Roman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02124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+mn-cs"/>
                  </a:rPr>
                  <a:t>Max Luminosity                          </a:t>
                </a:r>
                <a14:m>
                  <m:oMath xmlns:m="http://schemas.openxmlformats.org/officeDocument/2006/math"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𝓛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𝟐𝟕</m:t>
                        </m:r>
                      </m:sup>
                    </m:sSup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𝐜𝐦</m:t>
                        </m:r>
                      </m:e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𝐬</m:t>
                        </m:r>
                      </m:e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Counting rate    	                     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ru-RU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kumimoji="0" lang="en-US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𝐑</m:t>
                    </m:r>
                    <m:r>
                      <a:rPr kumimoji="0" lang="ru-RU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kumimoji="0" lang="en-US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𝟔𝟐𝟎𝟎</m:t>
                    </m:r>
                    <m:r>
                      <a:rPr kumimoji="0" lang="en-US" sz="19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</m:ctrlPr>
                      </m:sSupPr>
                      <m:e>
                        <m: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/>
                          </a:rPr>
                          <m:t>𝒔</m:t>
                        </m:r>
                      </m:e>
                      <m:sup>
                        <m: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/>
                          </a:rPr>
                          <m:t>−</m:t>
                        </m:r>
                        <m:r>
                          <a:rPr kumimoji="0" lang="en-US" sz="19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/>
                          </a:rPr>
                          <m:t>𝟏</m:t>
                        </m:r>
                      </m:sup>
                    </m:sSup>
                    <m:r>
                      <a:rPr kumimoji="0" lang="ru-RU" sz="1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/>
                      </a:rPr>
                      <m:t>=</m:t>
                    </m:r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𝓛</m:t>
                    </m:r>
                    <m:r>
                      <a:rPr kumimoji="0" lang="ru-RU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/>
                      </a:rPr>
                      <m:t>∙</m:t>
                    </m:r>
                  </m:oMath>
                </a14:m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𝛔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𝐀𝐮𝐀𝐮</m:t>
                        </m:r>
                      </m:sub>
                    </m:sSub>
                  </m:oMath>
                </a14:m>
                <a:endParaRPr kumimoji="0" lang="ru-RU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10" y="1268760"/>
                <a:ext cx="8259307" cy="1684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43608" y="3416297"/>
                <a:ext cx="7056784" cy="10933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Scattering probability for a single crossing of bunches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𝐰</m:t>
                          </m:r>
                        </m:e>
                        <m:sub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kumimoji="0" lang="ru-R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ru-RU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𝐑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2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ru-RU" sz="2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kumimoji="0" lang="en-US" sz="22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𝐫</m:t>
                                  </m:r>
                                </m:sub>
                              </m:sSub>
                              <m:r>
                                <a:rPr kumimoji="0" lang="en-US" sz="2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𝐍</m:t>
                              </m:r>
                            </m:e>
                            <m:sub>
                              <m:r>
                                <a:rPr kumimoji="0" lang="ru-RU" sz="22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𝐛</m:t>
                              </m:r>
                            </m:sub>
                          </m:sSub>
                        </m:den>
                      </m:f>
                      <m:r>
                        <a:rPr kumimoji="0" lang="ru-RU" sz="2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Times New Roman"/>
                        </a:rPr>
                        <m:t>≈</m:t>
                      </m:r>
                      <m:r>
                        <a:rPr kumimoji="0" lang="ru-R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𝟓</m:t>
                      </m:r>
                      <m:r>
                        <a:rPr kumimoji="0" lang="ru-RU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sSup>
                        <m:sSupPr>
                          <m:ctrlPr>
                            <a:rPr kumimoji="0" lang="ru-RU" sz="2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𝟏𝟎</m:t>
                          </m:r>
                        </m:e>
                        <m:sup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kumimoji="0" lang="ru-RU" sz="22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kumimoji="0" 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16297"/>
                <a:ext cx="7056784" cy="10933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7544" y="4869739"/>
                <a:ext cx="6543394" cy="870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Admixture  of  pile up events </a:t>
                </a:r>
                <a:r>
                  <a:rPr kumimoji="0" lang="ru-RU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𝒕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𝟏𝟎𝟎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𝒏𝒔</m:t>
                    </m:r>
                  </m:oMath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Cambria Math"/>
                  <a:cs typeface="Arial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kumimoji="0" lang="ru-RU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&lt;</m:t>
                    </m:r>
                    <m:sSup>
                      <m:sSupPr>
                        <m:ctrlPr>
                          <a:rPr kumimoji="0" lang="ru-RU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kumimoji="0" lang="ru-RU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𝟒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negligible</a:t>
                </a:r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69739"/>
                <a:ext cx="6543394" cy="870366"/>
              </a:xfrm>
              <a:prstGeom prst="rect">
                <a:avLst/>
              </a:prstGeom>
              <a:blipFill rotWithShape="1">
                <a:blip r:embed="rId5"/>
                <a:stretch>
                  <a:fillRect l="-1212" t="-4196" b="-18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45B21C8-852B-454B-B254-C85E5DDC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377E18-E3B3-40DB-BE80-259A00E7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74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24864"/>
            <a:ext cx="570528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Favorable conditions for creating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 “luminosity detector"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270" y="416185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11528" y="2420888"/>
                <a:ext cx="8092919" cy="291002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66FF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Topology of Au + Au collisions when in a cone </a:t>
                </a:r>
                <a14:m>
                  <m:oMath xmlns:m="http://schemas.openxmlformats.org/officeDocument/2006/math">
                    <m:r>
                      <a:rPr kumimoji="0" lang="ru-RU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𝜽</m:t>
                    </m:r>
                    <m:r>
                      <a:rPr kumimoji="0" lang="ru-RU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≤</m:t>
                    </m:r>
                    <m:sSup>
                      <m:sSup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𝟒</m:t>
                        </m:r>
                      </m:e>
                      <m:sup>
                        <m: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along both beams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many spectators are flying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≈</m:t>
                        </m:r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𝒃</m:t>
                        </m:r>
                      </m:sub>
                    </m:sSub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𝟓</m:t>
                    </m:r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.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𝟓</m:t>
                    </m:r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𝐆𝐞𝐕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)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PrePr>
                      <m:sub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𝟕𝟗</m:t>
                        </m:r>
                      </m:sub>
                      <m:sup/>
                      <m:e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𝐀𝐮</m:t>
                        </m:r>
                        <m:r>
                          <a:rPr kumimoji="0" lang="en-US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 )</m:t>
                        </m:r>
                      </m:e>
                    </m:sPre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). Convenient for trigger</a:t>
                </a: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Long time between neighboring collisions. No overlapping events.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The role of scattering on the residual gas is small.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rebuchet MS" pitchFamily="34" charset="0"/>
                    <a:ea typeface="+mn-ea"/>
                    <a:cs typeface="Arial" charset="0"/>
                  </a:rPr>
                  <a:t>Low counting rate.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Small energy. 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omic Sans MS" pitchFamily="66" charset="0"/>
                    <a:ea typeface="+mn-ea"/>
                    <a:cs typeface="Arial" charset="0"/>
                  </a:rPr>
                  <a:t>Large asymmetry of events.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8" y="2420888"/>
                <a:ext cx="8092919" cy="2910027"/>
              </a:xfrm>
              <a:prstGeom prst="rect">
                <a:avLst/>
              </a:prstGeom>
              <a:blipFill>
                <a:blip r:embed="rId2"/>
                <a:stretch>
                  <a:fillRect l="-525" t="-414" b="-3106"/>
                </a:stretch>
              </a:blipFill>
              <a:ln w="38100"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02E5C08-AE79-42C9-9DBA-4AB57D8B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D4FAD8B-0E9F-498A-BA78-2872FDF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5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27FDC2-E500-F0B4-AF68-0581422776A0}"/>
                  </a:ext>
                </a:extLst>
              </p:cNvPr>
              <p:cNvSpPr txBox="1"/>
              <p:nvPr/>
            </p:nvSpPr>
            <p:spPr>
              <a:xfrm>
                <a:off x="4155132" y="4364700"/>
                <a:ext cx="90011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𝐭</m:t>
                      </m:r>
                      <m:r>
                        <a:rPr lang="en-US" sz="1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lang="en-US" sz="1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lang="ru-RU" sz="1600" b="1" dirty="0">
                  <a:solidFill>
                    <a:srgbClr val="FF0000"/>
                  </a:solidFill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27FDC2-E500-F0B4-AF68-05814227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32" y="4364700"/>
                <a:ext cx="900113" cy="246221"/>
              </a:xfrm>
              <a:prstGeom prst="rect">
                <a:avLst/>
              </a:prstGeom>
              <a:blipFill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45FCD7-A71C-C902-9FCB-9793EB0F4A4A}"/>
                  </a:ext>
                </a:extLst>
              </p:cNvPr>
              <p:cNvSpPr txBox="1"/>
              <p:nvPr/>
            </p:nvSpPr>
            <p:spPr>
              <a:xfrm>
                <a:off x="3782289" y="2851381"/>
                <a:ext cx="166701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𝐭</m:t>
                      </m:r>
                      <m:r>
                        <a:rPr lang="en-US" sz="16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𝟐𝟓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𝟒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+mn-cs"/>
                        </a:rPr>
                        <m:t>𝐧𝐬</m:t>
                      </m:r>
                    </m:oMath>
                  </m:oMathPara>
                </a14:m>
                <a:endParaRPr lang="ru-RU" sz="1600" b="1" dirty="0">
                  <a:solidFill>
                    <a:srgbClr val="FF0000"/>
                  </a:solidFill>
                  <a:latin typeface="Calibri" panose="020F0502020204030204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45FCD7-A71C-C902-9FCB-9793EB0F4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89" y="2851381"/>
                <a:ext cx="166701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9F61A0C-F651-A35E-D89C-E854CB43A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99" y="2538680"/>
            <a:ext cx="8526002" cy="25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7FD217-D7D8-1048-BB17-988CA44F2755}"/>
                  </a:ext>
                </a:extLst>
              </p:cNvPr>
              <p:cNvSpPr txBox="1"/>
              <p:nvPr/>
            </p:nvSpPr>
            <p:spPr>
              <a:xfrm>
                <a:off x="3782289" y="6132876"/>
                <a:ext cx="156605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</m:t>
                      </m:r>
                      <m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  <m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𝐧𝐬</m:t>
                      </m:r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57FD217-D7D8-1048-BB17-988CA44F2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89" y="6132876"/>
                <a:ext cx="15660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6131796-DD25-BA0F-AA63-22CB33AEA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912" y="4076700"/>
            <a:ext cx="5752607" cy="2880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5794662-FA99-C270-5417-47BD54506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7085" y="5849377"/>
            <a:ext cx="4077827" cy="252000"/>
          </a:xfrm>
          <a:prstGeom prst="rect">
            <a:avLst/>
          </a:prstGeom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B68BDCD-8C8C-D105-8C3E-A49A15E61CEE}"/>
              </a:ext>
            </a:extLst>
          </p:cNvPr>
          <p:cNvSpPr/>
          <p:nvPr/>
        </p:nvSpPr>
        <p:spPr>
          <a:xfrm>
            <a:off x="2523949" y="98894"/>
            <a:ext cx="4068452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С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ollision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types at NICA</a:t>
            </a:r>
          </a:p>
        </p:txBody>
      </p:sp>
      <p:sp>
        <p:nvSpPr>
          <p:cNvPr id="83" name="Стрелка: вправо 82">
            <a:extLst>
              <a:ext uri="{FF2B5EF4-FFF2-40B4-BE49-F238E27FC236}">
                <a16:creationId xmlns:a16="http://schemas.microsoft.com/office/drawing/2014/main" id="{9FC62DA3-6C61-4A20-895B-EFDD9B6CC7E9}"/>
              </a:ext>
            </a:extLst>
          </p:cNvPr>
          <p:cNvSpPr/>
          <p:nvPr/>
        </p:nvSpPr>
        <p:spPr>
          <a:xfrm>
            <a:off x="611560" y="2084895"/>
            <a:ext cx="576064" cy="252000"/>
          </a:xfrm>
          <a:prstGeom prst="rightArrow">
            <a:avLst/>
          </a:prstGeom>
          <a:solidFill>
            <a:srgbClr val="00B0F0">
              <a:alpha val="50196"/>
            </a:srgbClr>
          </a:solidFill>
          <a:ln>
            <a:solidFill>
              <a:srgbClr val="BF1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: вправо 83">
            <a:extLst>
              <a:ext uri="{FF2B5EF4-FFF2-40B4-BE49-F238E27FC236}">
                <a16:creationId xmlns:a16="http://schemas.microsoft.com/office/drawing/2014/main" id="{1C9B14FD-1AAC-FAB4-C46F-A67F0A5226E8}"/>
              </a:ext>
            </a:extLst>
          </p:cNvPr>
          <p:cNvSpPr/>
          <p:nvPr/>
        </p:nvSpPr>
        <p:spPr>
          <a:xfrm rot="10800000">
            <a:off x="7926770" y="2022693"/>
            <a:ext cx="576064" cy="252000"/>
          </a:xfrm>
          <a:prstGeom prst="rightArrow">
            <a:avLst/>
          </a:prstGeom>
          <a:solidFill>
            <a:srgbClr val="00B050">
              <a:alpha val="50196"/>
            </a:srgbClr>
          </a:solidFill>
          <a:ln>
            <a:solidFill>
              <a:srgbClr val="BF1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: вправо 84">
            <a:extLst>
              <a:ext uri="{FF2B5EF4-FFF2-40B4-BE49-F238E27FC236}">
                <a16:creationId xmlns:a16="http://schemas.microsoft.com/office/drawing/2014/main" id="{27BF0114-5654-0D05-44B7-0FD1720BAE71}"/>
              </a:ext>
            </a:extLst>
          </p:cNvPr>
          <p:cNvSpPr/>
          <p:nvPr/>
        </p:nvSpPr>
        <p:spPr>
          <a:xfrm>
            <a:off x="1960925" y="3653018"/>
            <a:ext cx="576064" cy="252000"/>
          </a:xfrm>
          <a:prstGeom prst="rightArrow">
            <a:avLst/>
          </a:prstGeom>
          <a:solidFill>
            <a:srgbClr val="00B0F0">
              <a:alpha val="50196"/>
            </a:srgbClr>
          </a:solidFill>
          <a:ln>
            <a:solidFill>
              <a:srgbClr val="BF1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трелка: вправо 85">
            <a:extLst>
              <a:ext uri="{FF2B5EF4-FFF2-40B4-BE49-F238E27FC236}">
                <a16:creationId xmlns:a16="http://schemas.microsoft.com/office/drawing/2014/main" id="{3C920FAF-71BE-B5B3-A668-06F1D88958E8}"/>
              </a:ext>
            </a:extLst>
          </p:cNvPr>
          <p:cNvSpPr/>
          <p:nvPr/>
        </p:nvSpPr>
        <p:spPr>
          <a:xfrm>
            <a:off x="2765117" y="5458031"/>
            <a:ext cx="576064" cy="252000"/>
          </a:xfrm>
          <a:prstGeom prst="rightArrow">
            <a:avLst/>
          </a:prstGeom>
          <a:solidFill>
            <a:srgbClr val="00B0F0">
              <a:alpha val="50196"/>
            </a:srgbClr>
          </a:solidFill>
          <a:ln>
            <a:solidFill>
              <a:srgbClr val="BF1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: вправо 86">
            <a:extLst>
              <a:ext uri="{FF2B5EF4-FFF2-40B4-BE49-F238E27FC236}">
                <a16:creationId xmlns:a16="http://schemas.microsoft.com/office/drawing/2014/main" id="{54834AE8-EB10-4570-5351-1A334892FA4D}"/>
              </a:ext>
            </a:extLst>
          </p:cNvPr>
          <p:cNvSpPr/>
          <p:nvPr/>
        </p:nvSpPr>
        <p:spPr>
          <a:xfrm rot="10800000">
            <a:off x="6592402" y="3708457"/>
            <a:ext cx="576064" cy="252000"/>
          </a:xfrm>
          <a:prstGeom prst="rightArrow">
            <a:avLst/>
          </a:prstGeom>
          <a:solidFill>
            <a:srgbClr val="00B050">
              <a:alpha val="50196"/>
            </a:srgbClr>
          </a:solidFill>
          <a:ln>
            <a:solidFill>
              <a:srgbClr val="BF1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: вправо 87">
            <a:extLst>
              <a:ext uri="{FF2B5EF4-FFF2-40B4-BE49-F238E27FC236}">
                <a16:creationId xmlns:a16="http://schemas.microsoft.com/office/drawing/2014/main" id="{32226435-B20C-ADE8-0868-B799D5568F2E}"/>
              </a:ext>
            </a:extLst>
          </p:cNvPr>
          <p:cNvSpPr/>
          <p:nvPr/>
        </p:nvSpPr>
        <p:spPr>
          <a:xfrm rot="10800000">
            <a:off x="5789452" y="5458031"/>
            <a:ext cx="576064" cy="252000"/>
          </a:xfrm>
          <a:prstGeom prst="rightArrow">
            <a:avLst/>
          </a:prstGeom>
          <a:solidFill>
            <a:srgbClr val="00B050">
              <a:alpha val="50196"/>
            </a:srgbClr>
          </a:solidFill>
          <a:ln>
            <a:solidFill>
              <a:srgbClr val="BF19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0CA9BF-AE1D-1838-06BE-B21263B8FFE7}"/>
                  </a:ext>
                </a:extLst>
              </p:cNvPr>
              <p:cNvSpPr txBox="1"/>
              <p:nvPr/>
            </p:nvSpPr>
            <p:spPr>
              <a:xfrm>
                <a:off x="1999610" y="813134"/>
                <a:ext cx="5685704" cy="1055866"/>
              </a:xfrm>
              <a:prstGeom prst="rect">
                <a:avLst/>
              </a:prstGeom>
              <a:noFill/>
              <a:ln w="28575">
                <a:solidFill>
                  <a:srgbClr val="CC00F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457200" lvl="0" indent="-45720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>
                        <a:solidFill>
                          <a:srgbClr val="BF1980"/>
                        </a:solidFill>
                        <a:latin typeface="Comic Sans MS" pitchFamily="66" charset="0"/>
                        <a:ea typeface="Times New Roman"/>
                        <a:cs typeface="Times New Roman"/>
                      </a:rPr>
                      <m:t>satellit</m:t>
                    </m:r>
                    <m:r>
                      <m:rPr>
                        <m:nor/>
                      </m:rPr>
                      <a:rPr lang="ru-RU" sz="2000" b="1" dirty="0">
                        <a:solidFill>
                          <a:srgbClr val="BF1980"/>
                        </a:solidFill>
                        <a:latin typeface="Comic Sans MS" pitchFamily="66" charset="0"/>
                        <a:ea typeface="Times New Roman"/>
                        <a:cs typeface="Times New Roman"/>
                      </a:rPr>
                      <m:t>е</m:t>
                    </m:r>
                  </m:oMath>
                </a14:m>
                <a:r>
                  <a:rPr lang="en-US" sz="2000" b="1" dirty="0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-</a:t>
                </a:r>
                <a:r>
                  <a:rPr lang="en-US" sz="2000" b="1" dirty="0" err="1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satellit</a:t>
                </a:r>
                <a:r>
                  <a:rPr lang="ru-RU" sz="2000" b="1" dirty="0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е (</a:t>
                </a:r>
                <a:r>
                  <a:rPr lang="en-US" sz="2000" b="1" dirty="0" err="1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s,s</a:t>
                </a:r>
                <a:r>
                  <a:rPr lang="en-US" sz="2000" b="1" dirty="0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;</a:t>
                </a:r>
                <a:r>
                  <a:rPr lang="en-US" sz="2000" b="1" dirty="0">
                    <a:solidFill>
                      <a:srgbClr val="BF1980"/>
                    </a:solidFill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BF198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BF198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𝐙</m:t>
                        </m:r>
                      </m:e>
                      <m:sub>
                        <m:r>
                          <a:rPr lang="en-US" sz="2000" b="1">
                            <a:solidFill>
                              <a:srgbClr val="BF198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𝐛</m:t>
                        </m:r>
                        <m:r>
                          <a:rPr lang="en-US" sz="2000" b="1">
                            <a:solidFill>
                              <a:srgbClr val="BF198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b="1">
                            <a:solidFill>
                              <a:srgbClr val="BF198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𝐛</m:t>
                        </m:r>
                      </m:sub>
                    </m:sSub>
                    <m:r>
                      <a:rPr lang="en-US" sz="2000" b="1" i="1">
                        <a:solidFill>
                          <a:srgbClr val="BF1980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sz="2000" b="1" i="1">
                        <a:solidFill>
                          <a:srgbClr val="BF1980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𝟎</m:t>
                    </m:r>
                    <m:r>
                      <a:rPr lang="ru-RU" sz="2000" i="1">
                        <a:solidFill>
                          <a:srgbClr val="BF198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>
                        <a:solidFill>
                          <a:srgbClr val="BF1980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𝐦</m:t>
                    </m:r>
                  </m:oMath>
                </a14:m>
                <a:r>
                  <a:rPr lang="ru-RU" sz="2000" b="1" dirty="0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)</a:t>
                </a:r>
                <a:endParaRPr lang="en-US" sz="2000" b="1" dirty="0">
                  <a:solidFill>
                    <a:srgbClr val="BF1980"/>
                  </a:solidFill>
                  <a:latin typeface="Comic Sans MS" pitchFamily="66" charset="0"/>
                  <a:ea typeface="Times New Roman"/>
                  <a:cs typeface="Times New Roman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000" b="1" dirty="0">
                    <a:solidFill>
                      <a:srgbClr val="BF1980"/>
                    </a:solidFill>
                    <a:latin typeface="Comic Sans MS" pitchFamily="66" charset="0"/>
                    <a:ea typeface="Times New Roman"/>
                    <a:cs typeface="Times New Roman"/>
                  </a:rPr>
                  <a:t>b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BF1980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unch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1980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 – bunch (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BF1980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b,b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1980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BF19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BF19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  <m:t>𝐙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BF19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  <m:t>𝐛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BF19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  <m:t>,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BF19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  <m:t>𝐛</m:t>
                        </m:r>
                      </m:sub>
                    </m:sSub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BF19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/>
                      </a:rPr>
                      <m:t>=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BF19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/>
                      </a:rPr>
                      <m:t>𝟎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BF19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/>
                      </a:rPr>
                      <m:t> 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BF19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/>
                      </a:rPr>
                      <m:t>𝐦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BF198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/>
                      </a:rPr>
                      <m:t> 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1980"/>
                    </a:solidFill>
                    <a:effectLst/>
                    <a:uLnTx/>
                    <a:uFillTx/>
                    <a:latin typeface="Comic Sans MS" pitchFamily="66" charset="0"/>
                    <a:ea typeface="Times New Roman"/>
                    <a:cs typeface="Times New Roman"/>
                  </a:rPr>
                  <a:t>)</a:t>
                </a:r>
              </a:p>
              <a:p>
                <a:pPr marL="457200" lvl="0" indent="-457200">
                  <a:buFont typeface="+mj-lt"/>
                  <a:buAutoNum type="arabicPeriod"/>
                  <a:defRPr/>
                </a:pPr>
                <a:r>
                  <a:rPr lang="en-US" sz="2000" b="1" dirty="0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bunch -</a:t>
                </a:r>
                <a:r>
                  <a:rPr lang="en-US" sz="2000" b="1" dirty="0" err="1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satellit</a:t>
                </a:r>
                <a:r>
                  <a:rPr lang="ru-RU" sz="2000" b="1" dirty="0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е (</a:t>
                </a:r>
                <a:r>
                  <a:rPr lang="en-US" sz="2000" b="1" dirty="0" err="1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b,s</a:t>
                </a:r>
                <a:r>
                  <a:rPr lang="en-US" sz="2000" b="1" dirty="0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;</a:t>
                </a:r>
                <a:r>
                  <a:rPr lang="en-US" sz="2000" b="1" dirty="0">
                    <a:solidFill>
                      <a:srgbClr val="BF1980"/>
                    </a:solidFill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BF198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BF198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𝐙</m:t>
                        </m:r>
                      </m:e>
                      <m:sub>
                        <m:r>
                          <a:rPr lang="en-US" sz="2000" b="1">
                            <a:solidFill>
                              <a:srgbClr val="BF198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𝐛</m:t>
                        </m:r>
                        <m:r>
                          <a:rPr lang="en-US" sz="2000" b="1">
                            <a:solidFill>
                              <a:srgbClr val="BF198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sz="2000" b="1">
                            <a:solidFill>
                              <a:srgbClr val="BF198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𝐛</m:t>
                        </m:r>
                      </m:sub>
                    </m:sSub>
                    <m:r>
                      <a:rPr lang="en-US" sz="2000" b="1">
                        <a:solidFill>
                          <a:srgbClr val="BF1980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ru-RU" sz="2000" b="1" i="0">
                        <a:solidFill>
                          <a:srgbClr val="BF198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ru-RU" sz="2000" b="1" i="0">
                        <a:solidFill>
                          <a:srgbClr val="BF198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ru-RU" sz="2000" b="1" i="0">
                        <a:solidFill>
                          <a:srgbClr val="BF198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ru-RU" sz="2000" b="0" i="1" smtClean="0">
                        <a:solidFill>
                          <a:srgbClr val="BF198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2000" i="1">
                        <a:solidFill>
                          <a:srgbClr val="BF198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>
                        <a:solidFill>
                          <a:srgbClr val="BF1980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𝐦</m:t>
                    </m:r>
                  </m:oMath>
                </a14:m>
                <a:r>
                  <a:rPr lang="ru-RU" sz="2000" b="1" dirty="0">
                    <a:solidFill>
                      <a:srgbClr val="BF1980"/>
                    </a:solidFill>
                    <a:latin typeface="Comic Sans MS" pitchFamily="66" charset="0"/>
                    <a:cs typeface="Times New Roman"/>
                  </a:rPr>
                  <a:t>)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F1980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0CA9BF-AE1D-1838-06BE-B21263B8F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610" y="813134"/>
                <a:ext cx="5685704" cy="1055866"/>
              </a:xfrm>
              <a:prstGeom prst="rect">
                <a:avLst/>
              </a:prstGeom>
              <a:blipFill>
                <a:blip r:embed="rId8"/>
                <a:stretch>
                  <a:fillRect l="-1279" t="-6145" b="-8939"/>
                </a:stretch>
              </a:blipFill>
              <a:ln w="28575">
                <a:solidFill>
                  <a:srgbClr val="CC00FF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>
            <a:extLst>
              <a:ext uri="{FF2B5EF4-FFF2-40B4-BE49-F238E27FC236}">
                <a16:creationId xmlns:a16="http://schemas.microsoft.com/office/drawing/2014/main" id="{8A079D6B-1B98-DE56-D88D-1150D00BCAE8}"/>
              </a:ext>
            </a:extLst>
          </p:cNvPr>
          <p:cNvSpPr txBox="1"/>
          <p:nvPr/>
        </p:nvSpPr>
        <p:spPr>
          <a:xfrm>
            <a:off x="4305267" y="3634402"/>
            <a:ext cx="599844" cy="400110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BF1980"/>
                </a:solidFill>
                <a:latin typeface="Comic Sans MS" panose="030F0702030302020204" pitchFamily="66" charset="0"/>
              </a:rPr>
              <a:t>b,b</a:t>
            </a:r>
            <a:endParaRPr lang="ru-RU" sz="2000" b="1" dirty="0">
              <a:solidFill>
                <a:srgbClr val="BF1980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ECCF0F8-E5AF-E472-0016-E8724791296F}"/>
              </a:ext>
            </a:extLst>
          </p:cNvPr>
          <p:cNvSpPr txBox="1"/>
          <p:nvPr/>
        </p:nvSpPr>
        <p:spPr>
          <a:xfrm>
            <a:off x="4271414" y="2088568"/>
            <a:ext cx="545342" cy="400110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BF1980"/>
                </a:solidFill>
                <a:latin typeface="Comic Sans MS" panose="030F0702030302020204" pitchFamily="66" charset="0"/>
              </a:rPr>
              <a:t>s,s</a:t>
            </a:r>
            <a:endParaRPr lang="ru-RU" sz="2000" b="1" dirty="0">
              <a:solidFill>
                <a:srgbClr val="BF1980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B89E38D-824D-04C5-F2AD-E916B481853C}"/>
              </a:ext>
            </a:extLst>
          </p:cNvPr>
          <p:cNvSpPr txBox="1"/>
          <p:nvPr/>
        </p:nvSpPr>
        <p:spPr>
          <a:xfrm>
            <a:off x="4298584" y="5409431"/>
            <a:ext cx="545342" cy="400110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BF1980"/>
                </a:solidFill>
                <a:latin typeface="Comic Sans MS" panose="030F0702030302020204" pitchFamily="66" charset="0"/>
              </a:rPr>
              <a:t>s,s</a:t>
            </a:r>
            <a:endParaRPr lang="ru-RU" sz="2000" b="1" dirty="0">
              <a:solidFill>
                <a:srgbClr val="BF1980"/>
              </a:solidFill>
              <a:latin typeface="Comic Sans MS" panose="030F0702030302020204" pitchFamily="66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43DC5D7-06DA-3967-FC0F-38917A0EEA78}"/>
              </a:ext>
            </a:extLst>
          </p:cNvPr>
          <p:cNvSpPr txBox="1"/>
          <p:nvPr/>
        </p:nvSpPr>
        <p:spPr>
          <a:xfrm>
            <a:off x="5062047" y="5379594"/>
            <a:ext cx="572593" cy="400110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BF1980"/>
                </a:solidFill>
                <a:latin typeface="Comic Sans MS" panose="030F0702030302020204" pitchFamily="66" charset="0"/>
              </a:rPr>
              <a:t>b,s</a:t>
            </a:r>
            <a:endParaRPr lang="ru-RU" sz="2000" b="1" dirty="0">
              <a:solidFill>
                <a:srgbClr val="BF1980"/>
              </a:solidFill>
              <a:latin typeface="Comic Sans MS" panose="030F0702030302020204" pitchFamily="66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D6EC0C0-65D3-0786-94B9-4015334A63A1}"/>
              </a:ext>
            </a:extLst>
          </p:cNvPr>
          <p:cNvSpPr txBox="1"/>
          <p:nvPr/>
        </p:nvSpPr>
        <p:spPr>
          <a:xfrm>
            <a:off x="3460173" y="5366073"/>
            <a:ext cx="572593" cy="400110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BF1980"/>
                </a:solidFill>
                <a:latin typeface="Comic Sans MS" panose="030F0702030302020204" pitchFamily="66" charset="0"/>
              </a:rPr>
              <a:t>s,b</a:t>
            </a:r>
            <a:endParaRPr lang="ru-RU" sz="2000" b="1" dirty="0">
              <a:solidFill>
                <a:srgbClr val="BF19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87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" y="-85725"/>
            <a:ext cx="8474075" cy="65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216BE6-E75C-440A-8A2E-EB171ED9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B6B66-78F0-49D1-975A-BF916AEC23C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448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28339" y="754741"/>
                <a:ext cx="666278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Detector operating conditions</a:t>
                </a:r>
                <a:r>
                  <a:rPr kumimoji="0" lang="ru-RU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ru-RU" sz="19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ru-RU" sz="1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0" lang="ru-RU" sz="1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9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𝐒</m:t>
                                </m:r>
                              </m:e>
                              <m:sub>
                                <m:r>
                                  <a:rPr kumimoji="0" lang="ru-RU" sz="19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𝐍𝐍</m:t>
                                </m:r>
                              </m:sub>
                            </m:sSub>
                          </m:e>
                        </m:rad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𝟏𝟏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𝐆𝐞𝐕</m:t>
                        </m:r>
                      </m:e>
                    </m:d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39" y="754741"/>
                <a:ext cx="666278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997287" y="2060848"/>
            <a:ext cx="507863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Energy loss spectrum in the scintillator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3024" y="1412776"/>
                <a:ext cx="4319580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+mn-cs"/>
                  </a:rPr>
                  <a:t>Spectator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𝐄</m:t>
                        </m:r>
                      </m:e>
                      <m:sub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𝐒</m:t>
                        </m:r>
                      </m:sub>
                    </m:sSub>
                    <m:r>
                      <a:rPr kumimoji="0" lang="en-US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≈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  <m:r>
                      <a:rPr kumimoji="0" lang="ru-RU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type m:val="lin"/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𝐆𝐞𝐯</m:t>
                        </m:r>
                      </m:num>
                      <m:den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𝐜</m:t>
                        </m:r>
                      </m:den>
                    </m:f>
                  </m:oMath>
                </a14:m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024" y="1412776"/>
                <a:ext cx="431958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6" y="2877039"/>
            <a:ext cx="3646487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32" y="3009322"/>
            <a:ext cx="361473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3538" y="179331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Simulation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4EC64-1F29-43D0-A348-ABA89FF5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1150E-11E3-462C-A0CC-860A55E7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85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15616" y="723186"/>
                <a:ext cx="666278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  <a:ea typeface="+mn-ea"/>
                    <a:cs typeface="+mn-cs"/>
                  </a:rPr>
                  <a:t>Detector operating conditions</a:t>
                </a:r>
                <a:r>
                  <a:rPr kumimoji="0" lang="ru-RU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ru-RU" sz="19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kumimoji="0" lang="ru-RU" sz="19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0" lang="ru-RU" sz="19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9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𝐒</m:t>
                                </m:r>
                              </m:e>
                              <m:sub>
                                <m:r>
                                  <a:rPr kumimoji="0" lang="ru-RU" sz="19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𝐍𝐍</m:t>
                                </m:r>
                              </m:sub>
                            </m:sSub>
                          </m:e>
                        </m:rad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𝟏𝟏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kumimoji="0" lang="ru-RU" sz="19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𝐆𝐞𝐕</m:t>
                        </m:r>
                      </m:e>
                    </m:d>
                  </m:oMath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723186"/>
                <a:ext cx="666278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79" t="-6186" b="-3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195736" y="1466491"/>
            <a:ext cx="387798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strip occupancy (per 4 strips)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0" y="2297350"/>
            <a:ext cx="3913187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32" y="2348880"/>
            <a:ext cx="374332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48064" y="5175487"/>
                <a:ext cx="2178738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6</m:t>
                          </m:r>
                        </m:sub>
                      </m:sSub>
                      <m:r>
                        <m:rPr>
                          <m:lit/>
                        </m:rP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</a:rPr>
                            <m:t>1</m:t>
                          </m:r>
                          <m: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.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88</m:t>
                          </m:r>
                        </m:num>
                        <m:den>
                          <m: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=0.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47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175487"/>
                <a:ext cx="2178738" cy="8879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1311" y="5373216"/>
                <a:ext cx="198265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ru-RU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𝑛</m:t>
                              </m:r>
                            </m:e>
                          </m:d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1</m:t>
                          </m:r>
                        </m:sub>
                      </m:sSub>
                      <m:r>
                        <m:rPr>
                          <m:lit/>
                        </m:rP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Pr>
                        <m:num>
                          <m: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3.4</m:t>
                          </m:r>
                        </m:num>
                        <m:den>
                          <m:r>
                            <a:rPr kumimoji="0" lang="ru-RU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kumimoji="0" lang="ru-RU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=0.85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11" y="5373216"/>
                <a:ext cx="1982659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204903" y="116632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Simulation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0CC0CB-B981-4BFC-8AC2-4550F938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6908073-A3BB-4D97-9FFF-91159970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3058" y="6381750"/>
            <a:ext cx="76156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367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739900-F010-4EE9-B734-7278C3B9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532185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0AFBE-F961-44A4-88FC-2F75038D6970}" type="slidenum"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Прямоугольник 2">
            <a:extLst>
              <a:ext uri="{FF2B5EF4-FFF2-40B4-BE49-F238E27FC236}">
                <a16:creationId xmlns:a16="http://schemas.microsoft.com/office/drawing/2014/main" id="{E5124979-BBD6-403C-8213-065F9F48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658813"/>
            <a:ext cx="4930775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S. van der Meer, CERN-ISR-PO-68-31, 1968</a:t>
            </a:r>
            <a:endParaRPr kumimoji="0" lang="ru-RU" altLang="ru-RU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6" name="Прямоугольник 4">
            <a:extLst>
              <a:ext uri="{FF2B5EF4-FFF2-40B4-BE49-F238E27FC236}">
                <a16:creationId xmlns:a16="http://schemas.microsoft.com/office/drawing/2014/main" id="{70CCF04F-555C-4C89-B3C4-C103F22B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3" y="665163"/>
            <a:ext cx="2505075" cy="4016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van der Meer scan</a:t>
            </a:r>
            <a:endParaRPr kumimoji="0" lang="ru-RU" altLang="ru-RU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589BD0-8766-48F6-86F1-254DEF32C709}"/>
              </a:ext>
            </a:extLst>
          </p:cNvPr>
          <p:cNvSpPr/>
          <p:nvPr/>
        </p:nvSpPr>
        <p:spPr>
          <a:xfrm>
            <a:off x="350838" y="106363"/>
            <a:ext cx="4683125" cy="523875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absolute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luminosity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4F270-34D2-418B-A988-C9E6E69C1EFC}"/>
              </a:ext>
            </a:extLst>
          </p:cNvPr>
          <p:cNvSpPr txBox="1"/>
          <p:nvPr/>
        </p:nvSpPr>
        <p:spPr>
          <a:xfrm>
            <a:off x="536575" y="5081588"/>
            <a:ext cx="8215313" cy="123031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RHIC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and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LHC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the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van der Meer scan  is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commonly accepted procedure  for calibration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8679" name="Picture 3">
            <a:extLst>
              <a:ext uri="{FF2B5EF4-FFF2-40B4-BE49-F238E27FC236}">
                <a16:creationId xmlns:a16="http://schemas.microsoft.com/office/drawing/2014/main" id="{011F221E-A79A-429B-ABAB-2387207B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073150"/>
            <a:ext cx="61880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4">
            <a:extLst>
              <a:ext uri="{FF2B5EF4-FFF2-40B4-BE49-F238E27FC236}">
                <a16:creationId xmlns:a16="http://schemas.microsoft.com/office/drawing/2014/main" id="{E95CD327-3E01-4218-9D3A-67654BBF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2997200"/>
            <a:ext cx="47275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3E84B3-11C4-4D0D-8996-249D29A9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03EF83-0903-4AA8-8804-D9AC18EE6FE9}"/>
                  </a:ext>
                </a:extLst>
              </p:cNvPr>
              <p:cNvSpPr txBox="1"/>
              <p:nvPr/>
            </p:nvSpPr>
            <p:spPr>
              <a:xfrm>
                <a:off x="191514" y="2060848"/>
                <a:ext cx="8760971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1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𝐒</m:t>
                              </m:r>
                            </m:e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𝐞𝐟𝐟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𝛅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𝐗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,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𝛅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𝐘</m:t>
                              </m:r>
                            </m:e>
                          </m:d>
                        </m:den>
                      </m:f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𝐝𝐱</m:t>
                              </m:r>
                            </m:e>
                          </m:nary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e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┴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ru-RU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𝐗</m:t>
                                  </m:r>
                                </m:num>
                                <m:den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e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┴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𝐱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ru-RU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𝐗</m:t>
                                  </m:r>
                                </m:num>
                                <m:den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∙</m:t>
                      </m:r>
                      <m:d>
                        <m:dPr>
                          <m:ctrlPr>
                            <a:rPr kumimoji="0" lang="ru-RU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C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nary>
                            <m:naryPr>
                              <m:limLoc m:val="subSup"/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𝐝𝐲</m:t>
                              </m:r>
                            </m:e>
                          </m:nary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e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┴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𝐲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ru-RU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𝐘</m:t>
                                  </m:r>
                                </m:num>
                                <m:den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𝐩</m:t>
                              </m:r>
                            </m:e>
                            <m:sub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┴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𝐲</m:t>
                              </m:r>
                              <m:r>
                                <a:rPr kumimoji="0" lang="ru-RU" sz="16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C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kumimoji="0" lang="ru-RU" sz="16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𝛅</m:t>
                                  </m:r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𝐘</m:t>
                                  </m:r>
                                </m:num>
                                <m:den>
                                  <m:r>
                                    <a:rPr kumimoji="0" lang="ru-RU" sz="16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C00FF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03EF83-0903-4AA8-8804-D9AC18EE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4" y="2060848"/>
                <a:ext cx="8760971" cy="728726"/>
              </a:xfrm>
              <a:prstGeom prst="rect">
                <a:avLst/>
              </a:prstGeom>
              <a:blipFill>
                <a:blip r:embed="rId2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BF189-AD96-40DE-8BEA-B232E53EA981}"/>
                  </a:ext>
                </a:extLst>
              </p:cNvPr>
              <p:cNvSpPr txBox="1"/>
              <p:nvPr/>
            </p:nvSpPr>
            <p:spPr>
              <a:xfrm>
                <a:off x="2555775" y="1190589"/>
                <a:ext cx="36004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𝓛</m:t>
                      </m:r>
                      <m:r>
                        <a:rPr kumimoji="0" lang="ru-RU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  </m:t>
                      </m:r>
                      <m:f>
                        <m:fPr>
                          <m:type m:val="lin"/>
                          <m:ctrlP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𝑳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ru-RU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𝑹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ru-RU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𝐫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ru-RU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a:rPr kumimoji="0" lang="ru-RU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𝐞𝐟𝐟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BF189-AD96-40DE-8BEA-B232E53E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5" y="1190589"/>
                <a:ext cx="3600400" cy="461665"/>
              </a:xfrm>
              <a:prstGeom prst="rect">
                <a:avLst/>
              </a:prstGeom>
              <a:blipFill>
                <a:blip r:embed="rId3"/>
                <a:stretch>
                  <a:fillRect t="-123684" r="-2369" b="-20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09532-80A6-4CFC-B179-9361D375E5A4}"/>
                  </a:ext>
                </a:extLst>
              </p:cNvPr>
              <p:cNvSpPr txBox="1"/>
              <p:nvPr/>
            </p:nvSpPr>
            <p:spPr>
              <a:xfrm>
                <a:off x="1785464" y="3429000"/>
                <a:ext cx="5141023" cy="823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kumimoji="0" lang="ru-RU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𝑿</m:t>
                              </m:r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𝜹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f>
                        <m:fPr>
                          <m:ctrlP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𝒆𝒇𝒇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𝛅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𝐗</m:t>
                              </m:r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𝛅</m:t>
                              </m:r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𝒀</m:t>
                              </m:r>
                            </m:e>
                          </m:d>
                        </m:den>
                      </m:f>
                      <m:r>
                        <a:rPr kumimoji="0" lang="ru-RU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ru-RU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C09532-80A6-4CFC-B179-9361D375E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464" y="3429000"/>
                <a:ext cx="5141023" cy="823431"/>
              </a:xfrm>
              <a:prstGeom prst="rect">
                <a:avLst/>
              </a:prstGeom>
              <a:blipFill>
                <a:blip r:embed="rId4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1720" y="323501"/>
            <a:ext cx="5328592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D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efinitions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and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normalizations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EC5BC9-CE15-46DC-851E-78057D12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E671C4-BDE9-479A-9B84-BFED7FC3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05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674B48-86C9-450E-9468-C3BA77F0906B}"/>
              </a:ext>
            </a:extLst>
          </p:cNvPr>
          <p:cNvSpPr/>
          <p:nvPr/>
        </p:nvSpPr>
        <p:spPr>
          <a:xfrm>
            <a:off x="2089150" y="80963"/>
            <a:ext cx="4683125" cy="523875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III.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absolute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luminosity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276872"/>
                <a:ext cx="5608843" cy="188654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𝓛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6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𝐝</m:t>
                              </m:r>
                              <m:sSub>
                                <m:sSub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𝟏</m:t>
                                  </m:r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𝟎</m:t>
                                  </m:r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,</m:t>
                                  </m:r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𝟎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𝐝𝐭</m:t>
                              </m:r>
                            </m:den>
                          </m:f>
                        </m:num>
                        <m:den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kumimoji="0" lang="en-US" sz="3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𝐝</m:t>
                                  </m:r>
                                  <m:sSub>
                                    <m:sSubPr>
                                      <m:ctrlPr>
                                        <a:rPr kumimoji="0" lang="en-US" sz="3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𝟏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,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32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𝛅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𝐗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𝛅</m:t>
                                      </m:r>
                                      <m:r>
                                        <a:rPr kumimoji="0" lang="en-US" sz="3200" b="1" i="0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66FF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</a:rPr>
                                        <m:t>𝐘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6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</a:rPr>
                                    <m:t>𝐝𝐭</m:t>
                                  </m:r>
                                </m:den>
                              </m:f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𝐝</m:t>
                              </m:r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𝐗𝐝</m:t>
                              </m:r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𝛅</m:t>
                              </m:r>
                              <m:r>
                                <a:rPr kumimoji="0" lang="en-US" sz="3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66FF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𝐘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76872"/>
                <a:ext cx="5608843" cy="18865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FE9DA4-7637-4296-A8F4-2242D3E4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2B57F5-C583-4679-A39D-A51F7B3E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381750"/>
            <a:ext cx="532185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78DC4-8ECB-4F47-9760-0CEE2E5C4CA1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482" y="1052736"/>
            <a:ext cx="842493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 THE BEGINNING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367" y="243538"/>
            <a:ext cx="130516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stage 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/>
            </p:nvGraphicFramePr>
            <p:xfrm>
              <a:off x="124271" y="3789040"/>
              <a:ext cx="8678147" cy="117367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121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801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4529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233363">
                    <a:tc>
                      <a:txBody>
                        <a:bodyPr/>
                        <a:lstStyle/>
                        <a:p>
                          <a:pPr marR="12954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𝐛</m:t>
                                  </m:r>
                                </m:sub>
                              </m:sSub>
                              <m:r>
                                <a:rPr lang="en-US" sz="1400" b="1" i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libri"/>
                                  <a:cs typeface="Times New Roman"/>
                                </a:rPr>
                                <m:t>(</m:t>
                              </m:r>
                              <m:f>
                                <m:fPr>
                                  <m:type m:val="lin"/>
                                  <m:ctrlPr>
                                    <a:rPr lang="ru-RU" sz="1400" b="1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400" b="1" i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𝐛𝐮𝐧𝐜𝐡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1" i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libri"/>
                              <a:ea typeface="Times New Roman"/>
                              <a:cs typeface="Times New Roman"/>
                            </a:rPr>
                            <a:t>)</a:t>
                          </a:r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𝓛</m:t>
                                </m:r>
                                <m:r>
                                  <a:rPr lang="ru-RU" sz="1400" b="1" i="0" kern="120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(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400" b="1" i="1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𝐬</m:t>
                                    </m:r>
                                  </m:e>
                                  <m:sup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ru-RU" sz="1400" b="1" i="0" kern="120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𝐀𝐮𝐀𝐮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ru-RU" sz="14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𝐬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𝓛</m:t>
                                    </m:r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𝐃</m:t>
                                    </m:r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ru-RU" sz="14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𝐬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𝐀𝐮𝐀𝐮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ru-RU" sz="14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𝐦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𝐍</m:t>
                                    </m:r>
                                  </m:e>
                                  <m:sub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𝓛</m:t>
                                    </m:r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𝐃</m:t>
                                    </m:r>
                                    <m:r>
                                      <a:rPr lang="ru-RU" sz="1400" b="1" i="0" kern="120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ru-RU" sz="1400" b="1" i="1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ea typeface="Calibri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400" b="1" i="0">
                                            <a:solidFill>
                                              <a:srgbClr val="FF00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𝐦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𝐁</m:t>
                                    </m:r>
                                  </m:num>
                                  <m:den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𝟔𝟎𝟎𝟎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𝟒𝟗𝟎𝟎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𝟑𝟔𝟎𝟎𝟎𝟎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𝟐𝟗𝟒𝟎𝟎𝟎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𝟔𝟎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𝟑𝟔𝟎𝟎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𝟐𝟗𝟒𝟎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𝟐𝟗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𝟔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𝟎𝟎𝟔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𝟎𝟎𝟒𝟗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𝟐𝟗</m:t>
                                </m:r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R="12954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143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ru-RU" sz="1400" b="1" i="1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1400" b="1" i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b="1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5735448"/>
                  </p:ext>
                </p:extLst>
              </p:nvPr>
            </p:nvGraphicFramePr>
            <p:xfrm>
              <a:off x="124271" y="3789040"/>
              <a:ext cx="8678147" cy="117367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12169"/>
                    <a:gridCol w="1224136"/>
                    <a:gridCol w="1296144"/>
                    <a:gridCol w="1080120"/>
                    <a:gridCol w="1440160"/>
                    <a:gridCol w="1080120"/>
                    <a:gridCol w="1045298"/>
                  </a:tblGrid>
                  <a:tr h="2333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47368" r="-474194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3383" t="-147368" r="-485075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0798" t="-147368" r="-357746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4011" t="-147368" r="-330508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5508" t="-147368" r="-147881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7345" t="-147368" r="-97175" b="-4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27907" t="-147368" b="-415789"/>
                          </a:stretch>
                        </a:blipFill>
                      </a:tcPr>
                    </a:tc>
                  </a:tr>
                  <a:tr h="2367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41026" r="-474194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3383" t="-241026" r="-485075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0798" t="-241026" r="-357746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4011" t="-241026" r="-330508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5508" t="-241026" r="-147881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7345" t="-241026" r="-97175" b="-3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27907" t="-241026" b="-305128"/>
                          </a:stretch>
                        </a:blipFill>
                      </a:tcPr>
                    </a:tc>
                  </a:tr>
                  <a:tr h="23679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341026" r="-474194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3383" t="-341026" r="-485075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0798" t="-341026" r="-357746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4011" t="-341026" r="-330508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5508" t="-341026" r="-147881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7345" t="-341026" r="-97175" b="-2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27907" t="-341026" b="-205128"/>
                          </a:stretch>
                        </a:blipFill>
                      </a:tcPr>
                    </a:tc>
                  </a:tr>
                  <a:tr h="2333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452632" r="-474194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3383" t="-452632" r="-485075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0798" t="-452632" r="-357746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4011" t="-452632" r="-330508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5508" t="-452632" r="-147881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7345" t="-452632" r="-97175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27907" t="-452632" b="-110526"/>
                          </a:stretch>
                        </a:blipFill>
                      </a:tcPr>
                    </a:tc>
                  </a:tr>
                  <a:tr h="2333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552632" r="-474194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23383" t="-552632" r="-485075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0798" t="-552632" r="-357746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74011" t="-552632" r="-330508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5508" t="-552632" r="-147881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07345" t="-552632" r="-97175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727907" t="-552632" b="-105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2852936"/>
                <a:ext cx="165378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+mn-ea"/>
                        </a:rPr>
                        <m:t>𝐒</m:t>
                      </m:r>
                      <m:r>
                        <a:rPr kumimoji="0" lang="en-US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kumimoji="0" lang="en-US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</a:rPr>
                                    <m:t>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52936"/>
                <a:ext cx="1653786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508104" y="2708920"/>
                <a:ext cx="12094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+mn-ea"/>
                        </a:rPr>
                        <m:t>𝐁</m:t>
                      </m:r>
                      <m:r>
                        <a:rPr kumimoji="0" lang="en-US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𝐍</m:t>
                          </m:r>
                        </m:e>
                        <m:sub>
                          <m:r>
                            <a:rPr kumimoji="0" lang="en-US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𝐛</m:t>
                          </m:r>
                        </m:sub>
                      </m:sSub>
                    </m:oMath>
                  </m:oMathPara>
                </a14:m>
                <a:endPara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708920"/>
                <a:ext cx="120943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64FB7E-7262-42FD-9699-AB2E86F0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D0D86D-CFD9-4083-9E05-741E4534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48129B-43E7-46B6-A6DD-CBFE52400167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9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6268" y="3011719"/>
                <a:ext cx="2419958" cy="584775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3810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ru-RU" sz="28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𝐢</m:t>
                          </m:r>
                          <m:r>
                            <a:rPr lang="ru-RU" sz="28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8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𝐣</m:t>
                          </m:r>
                        </m:sub>
                      </m:sSub>
                      <m:r>
                        <a:rPr lang="ru-RU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b="1" i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𝓛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𝐣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∙</m:t>
                      </m:r>
                      <m:r>
                        <a:rPr lang="ru-RU" sz="3200" b="1" i="0" smtClean="0"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  <a:cs typeface="Times New Roman"/>
                        </a:rPr>
                        <m:t>𝛔</m:t>
                      </m:r>
                    </m:oMath>
                  </m:oMathPara>
                </a14:m>
                <a:endParaRPr lang="ru-RU" sz="2800" b="1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268" y="3011719"/>
                <a:ext cx="241995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796613" y="1580762"/>
            <a:ext cx="2212975" cy="5842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Luminosity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1050" y="2741166"/>
            <a:ext cx="2787650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76438" algn="l"/>
              </a:tabLs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number of events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76438" algn="l"/>
              </a:tabLs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per second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976438" algn="l"/>
              </a:tabLs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counting rate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cxnSp>
        <p:nvCxnSpPr>
          <p:cNvPr id="18" name="Прямая со стрелкой 17"/>
          <p:cNvCxnSpPr>
            <a:cxnSpLocks/>
            <a:stCxn id="16" idx="3"/>
          </p:cNvCxnSpPr>
          <p:nvPr/>
        </p:nvCxnSpPr>
        <p:spPr>
          <a:xfrm>
            <a:off x="3188700" y="3341331"/>
            <a:ext cx="1114071" cy="10976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  <a:stCxn id="3" idx="2"/>
            <a:endCxn id="4" idx="0"/>
          </p:cNvCxnSpPr>
          <p:nvPr/>
        </p:nvCxnSpPr>
        <p:spPr>
          <a:xfrm>
            <a:off x="4903101" y="2164962"/>
            <a:ext cx="503146" cy="84675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31157" y="3876520"/>
            <a:ext cx="2119312" cy="461963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cross section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454034" y="3451093"/>
            <a:ext cx="433388" cy="431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94BB-53CD-4CC6-8697-24AC286B1626}" type="slidenum">
              <a:rPr lang="ru-RU" sz="1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</a:t>
            </a:fld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0744" y="4797152"/>
                <a:ext cx="3013646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sz="32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  <a:cs typeface="Times New Roman"/>
                            </a:rPr>
                            <m:t>𝓛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/>
                            </a:rPr>
                            <m:t>𝐜𝐦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/>
                            </a:rPr>
                            <m:t>𝐬</m:t>
                          </m:r>
                        </m:e>
                        <m:sup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744" y="4797152"/>
                <a:ext cx="3013646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016" y="6347155"/>
            <a:ext cx="3851920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9849D-DDD8-4856-9172-FD005031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02E90-AA4C-FCE3-D4FA-9BD3FC64CD89}"/>
              </a:ext>
            </a:extLst>
          </p:cNvPr>
          <p:cNvSpPr/>
          <p:nvPr/>
        </p:nvSpPr>
        <p:spPr>
          <a:xfrm>
            <a:off x="2026837" y="353368"/>
            <a:ext cx="5112787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2400" b="1" kern="0" dirty="0">
                <a:solidFill>
                  <a:srgbClr val="FF0000"/>
                </a:solidFill>
                <a:latin typeface="Comic Sans MS" pitchFamily="66" charset="0"/>
              </a:rPr>
              <a:t>С</a:t>
            </a:r>
            <a:r>
              <a:rPr lang="en-US" sz="2400" b="1" kern="0" dirty="0" err="1">
                <a:solidFill>
                  <a:srgbClr val="FF0000"/>
                </a:solidFill>
                <a:latin typeface="Comic Sans MS" pitchFamily="66" charset="0"/>
              </a:rPr>
              <a:t>ollision</a:t>
            </a:r>
            <a:r>
              <a:rPr lang="en-US" sz="2400" b="1" kern="0" dirty="0">
                <a:solidFill>
                  <a:srgbClr val="FF0000"/>
                </a:solidFill>
                <a:latin typeface="Comic Sans MS" pitchFamily="66" charset="0"/>
              </a:rPr>
              <a:t> types and counting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4FC0D8-7858-B8FF-49AD-62ED5F58E80B}"/>
                  </a:ext>
                </a:extLst>
              </p:cNvPr>
              <p:cNvSpPr txBox="1"/>
              <p:nvPr/>
            </p:nvSpPr>
            <p:spPr>
              <a:xfrm>
                <a:off x="6971563" y="2892198"/>
                <a:ext cx="997453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4FC0D8-7858-B8FF-49AD-62ED5F58E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563" y="2892198"/>
                <a:ext cx="997453" cy="686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94BB-53CD-4CC6-8697-24AC286B1626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016" y="6347155"/>
            <a:ext cx="3851920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9849D-DDD8-4856-9172-FD005031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02E90-AA4C-FCE3-D4FA-9BD3FC64CD89}"/>
              </a:ext>
            </a:extLst>
          </p:cNvPr>
          <p:cNvSpPr/>
          <p:nvPr/>
        </p:nvSpPr>
        <p:spPr>
          <a:xfrm>
            <a:off x="2026837" y="353368"/>
            <a:ext cx="4589389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С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ollision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types and luminosity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1E756-0750-6F79-17E8-9C329DA44F4C}"/>
                  </a:ext>
                </a:extLst>
              </p:cNvPr>
              <p:cNvSpPr txBox="1"/>
              <p:nvPr/>
            </p:nvSpPr>
            <p:spPr>
              <a:xfrm>
                <a:off x="1925452" y="1241645"/>
                <a:ext cx="5293095" cy="6933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0">
                            <a:latin typeface="Cambria Math" panose="02040503050406030204" pitchFamily="18" charset="0"/>
                          </a:rPr>
                          <m:t>𝓛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ru-RU" sz="2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lang="ru-RU" sz="2400" b="1" i="0">
                        <a:latin typeface="Cambria Math" panose="02040503050406030204" pitchFamily="18" charset="0"/>
                      </a:rPr>
                      <m:t> =  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𝐞𝐟𝐟</m:t>
                            </m:r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sub>
                        </m:sSub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US" sz="2400" b="1" dirty="0"/>
                  <a:t>=22; z=0 m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1E756-0750-6F79-17E8-9C329DA4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452" y="1241645"/>
                <a:ext cx="5293095" cy="693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00E928-7F19-5B4C-0B59-3CDE2BBC7827}"/>
                  </a:ext>
                </a:extLst>
              </p:cNvPr>
              <p:cNvSpPr txBox="1"/>
              <p:nvPr/>
            </p:nvSpPr>
            <p:spPr>
              <a:xfrm>
                <a:off x="1043608" y="2735669"/>
                <a:ext cx="7056784" cy="6933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0">
                            <a:latin typeface="Cambria Math" panose="02040503050406030204" pitchFamily="18" charset="0"/>
                          </a:rPr>
                          <m:t>𝓛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ru-RU" sz="2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r>
                      <a:rPr lang="ru-RU" sz="2400" b="1" i="0">
                        <a:latin typeface="Cambria Math" panose="02040503050406030204" pitchFamily="18" charset="0"/>
                      </a:rPr>
                      <m:t> =  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2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𝐞𝐟𝐟</m:t>
                            </m:r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b>
                        </m:sSub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400" b="1" dirty="0"/>
                  <a:t>=44;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ru-RU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𝐞𝐟𝐟</m:t>
                        </m:r>
                        <m:r>
                          <a:rPr lang="ru-RU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ru-RU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ru-RU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𝐞𝐟𝐟</m:t>
                        </m:r>
                        <m:r>
                          <a:rPr lang="ru-RU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ru-RU" sz="2400" b="1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prstClr val="black"/>
                        </a:solidFill>
                      </a:rPr>
                      <m:t>z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prstClr val="black"/>
                        </a:solidFill>
                      </a:rPr>
                      <m:t>=0</m:t>
                    </m:r>
                  </m:oMath>
                </a14:m>
                <a:r>
                  <a:rPr lang="en-US" sz="2400" b="1" dirty="0"/>
                  <a:t> m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00E928-7F19-5B4C-0B59-3CDE2BBC7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35669"/>
                <a:ext cx="7056784" cy="693331"/>
              </a:xfrm>
              <a:prstGeom prst="rect">
                <a:avLst/>
              </a:prstGeom>
              <a:blipFill>
                <a:blip r:embed="rId4"/>
                <a:stretch>
                  <a:fillRect r="-1118"/>
                </a:stretch>
              </a:blipFill>
              <a:ln w="28575">
                <a:solidFill>
                  <a:srgbClr val="CC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7C06C1-567D-2C77-D176-6634A18B57EC}"/>
                  </a:ext>
                </a:extLst>
              </p:cNvPr>
              <p:cNvSpPr txBox="1"/>
              <p:nvPr/>
            </p:nvSpPr>
            <p:spPr>
              <a:xfrm>
                <a:off x="1475654" y="4132586"/>
                <a:ext cx="6408713" cy="6933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0">
                            <a:latin typeface="Cambria Math" panose="02040503050406030204" pitchFamily="18" charset="0"/>
                          </a:rPr>
                          <m:t>𝓛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ru-RU" sz="2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sub>
                    </m:sSub>
                    <m:r>
                      <a:rPr lang="ru-RU" sz="2400" b="1" i="0">
                        <a:latin typeface="Cambria Math" panose="02040503050406030204" pitchFamily="18" charset="0"/>
                      </a:rPr>
                      <m:t> =  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b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𝐞𝐟𝐟</m:t>
                            </m:r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𝐬</m:t>
                            </m:r>
                            <m:r>
                              <a:rPr lang="ru-RU" sz="24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sub>
                        </m:sSub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400" b="1" dirty="0"/>
                  <a:t>=44 ;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ru-RU" sz="2400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𝐛𝐬</m:t>
                        </m:r>
                      </m:sub>
                    </m:sSub>
                    <m:r>
                      <a:rPr lang="ru-RU" sz="2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ru-RU" sz="2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ru-RU" sz="2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ru-RU" sz="2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𝟔𝟐</m:t>
                    </m:r>
                    <m:r>
                      <a:rPr lang="ru-RU" sz="2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en-US" sz="2400" b="1" dirty="0">
                    <a:latin typeface="+mj-lt"/>
                  </a:rPr>
                  <a:t> </a:t>
                </a:r>
                <a:endParaRPr lang="ru-RU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7C06C1-567D-2C77-D176-6634A18B5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4" y="4132586"/>
                <a:ext cx="6408713" cy="693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44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94BB-53CD-4CC6-8697-24AC286B1626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016" y="6347155"/>
            <a:ext cx="3851920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9849D-DDD8-4856-9172-FD005031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02E90-AA4C-FCE3-D4FA-9BD3FC64CD89}"/>
              </a:ext>
            </a:extLst>
          </p:cNvPr>
          <p:cNvSpPr/>
          <p:nvPr/>
        </p:nvSpPr>
        <p:spPr>
          <a:xfrm>
            <a:off x="2026837" y="353368"/>
            <a:ext cx="4589389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С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ollision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types and luminosity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1E756-0750-6F79-17E8-9C329DA44F4C}"/>
                  </a:ext>
                </a:extLst>
              </p:cNvPr>
              <p:cNvSpPr txBox="1"/>
              <p:nvPr/>
            </p:nvSpPr>
            <p:spPr>
              <a:xfrm>
                <a:off x="791578" y="1275778"/>
                <a:ext cx="7560839" cy="9468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𝓛</m:t>
                          </m:r>
                        </m:e>
                        <m:sub>
                          <m:r>
                            <a:rPr lang="ru-RU" sz="2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  <m:r>
                            <a:rPr lang="ru-RU" sz="2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2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sub>
                      </m:sSub>
                      <m:d>
                        <m:d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см</m:t>
                              </m:r>
                            </m:e>
                            <m:sup>
                              <m:r>
                                <a:rPr lang="ru-RU" sz="2400" b="1" i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400" b="1" i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400" b="1" i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400" b="1" i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ru-RU" sz="2400" b="1" i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2400" b="1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 </m:t>
                      </m:r>
                      <m:d>
                        <m:dPr>
                          <m:ctrlP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sz="2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𝟐𝟐</m:t>
                          </m:r>
                          <m:r>
                            <a:rPr lang="ru-RU" sz="2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sub>
                            <m:sup>
                              <m:r>
                                <a:rPr lang="ru-RU" sz="2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𝐞𝐟𝐟</m:t>
                              </m:r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1E756-0750-6F79-17E8-9C329DA4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78" y="1275778"/>
                <a:ext cx="7560839" cy="946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00E928-7F19-5B4C-0B59-3CDE2BBC7827}"/>
                  </a:ext>
                </a:extLst>
              </p:cNvPr>
              <p:cNvSpPr txBox="1"/>
              <p:nvPr/>
            </p:nvSpPr>
            <p:spPr>
              <a:xfrm>
                <a:off x="791579" y="2751171"/>
                <a:ext cx="7560839" cy="94686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𝓛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𝐬</m:t>
                          </m:r>
                          <m:r>
                            <a:rPr lang="ru-RU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𝐬</m:t>
                          </m:r>
                        </m:sub>
                      </m:sSub>
                      <m:d>
                        <m:d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см</m:t>
                              </m:r>
                            </m:e>
                            <m:sup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ru-RU" sz="2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2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 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𝟒𝟒</m:t>
                          </m:r>
                          <m:r>
                            <a:rPr lang="ru-RU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𝐬</m:t>
                              </m:r>
                            </m:sub>
                            <m:sup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𝐞𝐟𝐟</m:t>
                              </m:r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𝐬</m:t>
                              </m:r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00E928-7F19-5B4C-0B59-3CDE2BBC7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79" y="2751171"/>
                <a:ext cx="7560839" cy="946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7C06C1-567D-2C77-D176-6634A18B57EC}"/>
                  </a:ext>
                </a:extLst>
              </p:cNvPr>
              <p:cNvSpPr txBox="1"/>
              <p:nvPr/>
            </p:nvSpPr>
            <p:spPr>
              <a:xfrm>
                <a:off x="683568" y="4226564"/>
                <a:ext cx="7848872" cy="1116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𝓛</m:t>
                          </m:r>
                        </m:e>
                        <m:sub>
                          <m:r>
                            <a:rPr lang="en-US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𝐬</m:t>
                          </m:r>
                          <m:r>
                            <a:rPr lang="ru-RU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sub>
                      </m:sSub>
                      <m:d>
                        <m:d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см</m:t>
                              </m:r>
                            </m:e>
                            <m:sup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ru-RU" sz="2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2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 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𝟒𝟒</m:t>
                          </m:r>
                          <m:r>
                            <a:rPr lang="ru-RU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𝐟</m:t>
                              </m:r>
                            </m:e>
                            <m:sub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𝐫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𝐞𝐟𝐟</m:t>
                              </m:r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𝐬</m:t>
                              </m:r>
                              <m:r>
                                <a:rPr lang="en-US" sz="2400" b="1" i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b="1" i="0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/>
                <a:endParaRPr kumimoji="0" lang="ru-RU" sz="2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7C06C1-567D-2C77-D176-6634A18B5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6564"/>
                <a:ext cx="7848872" cy="1116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71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94BB-53CD-4CC6-8697-24AC286B1626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016" y="6347155"/>
            <a:ext cx="3851920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9849D-DDD8-4856-9172-FD005031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02E90-AA4C-FCE3-D4FA-9BD3FC64CD89}"/>
              </a:ext>
            </a:extLst>
          </p:cNvPr>
          <p:cNvSpPr/>
          <p:nvPr/>
        </p:nvSpPr>
        <p:spPr>
          <a:xfrm>
            <a:off x="1967270" y="285582"/>
            <a:ext cx="5209459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С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ollision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types and counting rate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1E756-0750-6F79-17E8-9C329DA44F4C}"/>
                  </a:ext>
                </a:extLst>
              </p:cNvPr>
              <p:cNvSpPr txBox="1"/>
              <p:nvPr/>
            </p:nvSpPr>
            <p:spPr>
              <a:xfrm>
                <a:off x="791578" y="1275778"/>
                <a:ext cx="7560839" cy="61484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>
                  <a:tabLst>
                    <a:tab pos="628173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0" lang="ru-RU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𝐬</m:t>
                              </m:r>
                              <m:r>
                                <a:rPr lang="ru-RU" sz="2400" b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  <m:r>
                                <a:rPr lang="ru-RU" sz="24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sub>
                          </m:sSub>
                          <m:r>
                            <a:rPr lang="en-US" sz="24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2400" b="1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𝐈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𝐬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0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𝐈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0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ru-RU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𝟎𝟐</m:t>
                      </m:r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81E756-0750-6F79-17E8-9C329DA4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78" y="1275778"/>
                <a:ext cx="7560839" cy="614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04DBF8-7131-6087-A7A5-7CABD1C6C784}"/>
                  </a:ext>
                </a:extLst>
              </p:cNvPr>
              <p:cNvSpPr txBox="1"/>
              <p:nvPr/>
            </p:nvSpPr>
            <p:spPr>
              <a:xfrm>
                <a:off x="2069976" y="2076447"/>
                <a:ext cx="4896544" cy="9221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>
                  <a:tabLst>
                    <a:tab pos="628173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0" lang="ru-RU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𝐬</m:t>
                              </m:r>
                              <m:r>
                                <a:rPr lang="ru-RU" sz="24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  <m:r>
                                <a:rPr lang="ru-RU" sz="24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400" b="1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sub>
                          </m:sSub>
                          <m:r>
                            <a:rPr lang="en-US" sz="24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𝐈</m:t>
                                      </m:r>
                                    </m:e>
                                    <m:sub>
                                      <m:r>
                                        <a:rPr lang="en-US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𝐬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𝐈</m:t>
                                      </m:r>
                                    </m:e>
                                    <m:sub>
                                      <m:r>
                                        <a:rPr lang="en-US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ru-RU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𝐞𝐟𝐟</m:t>
                                      </m:r>
                                      <m:r>
                                        <a:rPr lang="en-US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𝐛𝐛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ru-RU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𝐞𝐟𝐟</m:t>
                                      </m:r>
                                      <m:r>
                                        <a:rPr lang="en-US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2400" b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𝐬𝐛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04DBF8-7131-6087-A7A5-7CABD1C6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976" y="2076447"/>
                <a:ext cx="4896544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EA96CE-9562-74AC-EADB-CD23B9CB03BA}"/>
                  </a:ext>
                </a:extLst>
              </p:cNvPr>
              <p:cNvSpPr txBox="1"/>
              <p:nvPr/>
            </p:nvSpPr>
            <p:spPr>
              <a:xfrm>
                <a:off x="1313891" y="3197363"/>
                <a:ext cx="6408712" cy="10247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𝐞𝐟𝐟</m:t>
                              </m:r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𝐛𝐬</m:t>
                              </m:r>
                            </m:sub>
                          </m:sSub>
                        </m:den>
                      </m:f>
                      <m:r>
                        <a:rPr lang="ru-RU" sz="20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ru-RU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𝐞𝐱𝐩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𝐳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𝐕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𝐛𝐬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2000" b="1" i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ru-RU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𝛔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𝐳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𝛑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sub>
                              </m:sSub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𝐞𝐟𝐟</m:t>
                                      </m:r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𝐳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𝐕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𝐈𝐏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EA96CE-9562-74AC-EADB-CD23B9CB0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91" y="3197363"/>
                <a:ext cx="6408712" cy="102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9D973C-4633-ABAD-9BEF-887AE0B33703}"/>
                  </a:ext>
                </a:extLst>
              </p:cNvPr>
              <p:cNvSpPr txBox="1"/>
              <p:nvPr/>
            </p:nvSpPr>
            <p:spPr>
              <a:xfrm>
                <a:off x="1691680" y="4436308"/>
                <a:ext cx="6090897" cy="10247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𝐞𝐟𝐟</m:t>
                              </m:r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𝐛𝐛</m:t>
                              </m:r>
                            </m:sub>
                          </m:sSub>
                        </m:den>
                      </m:f>
                      <m:r>
                        <a:rPr lang="ru-RU" sz="20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ru-RU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𝐞𝐱𝐩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𝐳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𝐕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2000" b="1" i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ru-RU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𝛔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𝐳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𝛑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sub>
                              </m:sSub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𝐞𝐟𝐟</m:t>
                                      </m:r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𝐳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𝐕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𝐈𝐏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9D973C-4633-ABAD-9BEF-887AE0B33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36308"/>
                <a:ext cx="6090897" cy="1024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39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094BB-53CD-4CC6-8697-24AC286B1626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016" y="6347155"/>
            <a:ext cx="3851920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9849D-DDD8-4856-9172-FD005031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902E90-AA4C-FCE3-D4FA-9BD3FC64CD89}"/>
              </a:ext>
            </a:extLst>
          </p:cNvPr>
          <p:cNvSpPr/>
          <p:nvPr/>
        </p:nvSpPr>
        <p:spPr>
          <a:xfrm>
            <a:off x="1967270" y="285582"/>
            <a:ext cx="5209459" cy="46166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С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ollision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types and counting rate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04DBF8-7131-6087-A7A5-7CABD1C6C784}"/>
                  </a:ext>
                </a:extLst>
              </p:cNvPr>
              <p:cNvSpPr txBox="1"/>
              <p:nvPr/>
            </p:nvSpPr>
            <p:spPr>
              <a:xfrm>
                <a:off x="1679679" y="1032828"/>
                <a:ext cx="5499484" cy="9221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6281738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0" lang="ru-RU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𝐬</m:t>
                              </m:r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ru-RU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sub>
                          </m:sSub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𝐈</m:t>
                                      </m:r>
                                    </m:e>
                                    <m:sub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𝐬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𝐈</m:t>
                                      </m:r>
                                    </m:e>
                                    <m:sub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ru-RU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ru-RU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kumimoji="0" lang="ru-RU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𝐞𝐟𝐟</m:t>
                                      </m:r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𝐛𝐛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ru-RU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kumimoji="0" lang="ru-RU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𝐞𝐟𝐟</m:t>
                                      </m:r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𝐬</m:t>
                                      </m:r>
                                      <m:r>
                                        <a:rPr kumimoji="0" lang="en-US" sz="24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𝟎𝟐</m:t>
                          </m:r>
                        </m:den>
                      </m:f>
                    </m:oMath>
                  </m:oMathPara>
                </a14:m>
                <a:endPara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04DBF8-7131-6087-A7A5-7CABD1C6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79" y="1032828"/>
                <a:ext cx="5499484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EA96CE-9562-74AC-EADB-CD23B9CB03BA}"/>
                  </a:ext>
                </a:extLst>
              </p:cNvPr>
              <p:cNvSpPr txBox="1"/>
              <p:nvPr/>
            </p:nvSpPr>
            <p:spPr>
              <a:xfrm>
                <a:off x="1259631" y="2174067"/>
                <a:ext cx="6624736" cy="7906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ru-RU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0" lang="ru-RU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𝐞𝐟𝐟</m:t>
                            </m:r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𝐛𝐛</m:t>
                            </m:r>
                          </m:sub>
                        </m:sSub>
                      </m:den>
                    </m:f>
                    <m:r>
                      <a:rPr kumimoji="0" lang="ru-RU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1412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kumimoji="0" lang="ru-RU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𝐝</m:t>
                        </m:r>
                        <m:sSub>
                          <m:sSubPr>
                            <m:ctrlPr>
                              <a:rPr kumimoji="0" lang="ru-RU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𝐕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kumimoji="0" lang="ru-RU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ru-RU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𝐞𝐱𝐩</m:t>
                            </m:r>
                            <m:d>
                              <m:dPr>
                                <m:ctrlPr>
                                  <a:rPr kumimoji="0" lang="ru-RU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ru-RU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kumimoji="0" lang="ru-RU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14124">
                                            <a:lumMod val="50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kumimoji="0" lang="ru-RU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14124">
                                                <a:lumMod val="50000"/>
                                              </a:srgb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0" lang="ru-RU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14124">
                                                    <a:lumMod val="50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0" lang="ru-RU" sz="20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14124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ru-RU" sz="20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14124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𝐳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ru-RU" sz="20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14124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𝐕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0" lang="ru-RU" sz="2000" b="1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14124">
                                                <a:lumMod val="50000"/>
                                              </a:srgb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kumimoji="0" lang="ru-RU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14124">
                                                <a:lumMod val="50000"/>
                                              </a:srgb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kumimoji="0" lang="ru-RU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14124">
                                                    <a:lumMod val="50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kumimoji="0" lang="ru-RU" sz="20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14124">
                                                    <a:lumMod val="50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𝛔</m:t>
                                            </m:r>
                                          </m:e>
                                          <m:sub>
                                            <m:r>
                                              <a:rPr kumimoji="0" lang="ru-RU" sz="20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14124">
                                                    <a:lumMod val="50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𝐳</m:t>
                                            </m:r>
                                          </m:sub>
                                          <m:sup>
                                            <m:r>
                                              <a:rPr kumimoji="0" lang="ru-RU" sz="2000" b="1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14124">
                                                    <a:lumMod val="50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den>
                                </m:f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ru-RU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ru-RU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𝛑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kumimoji="0" lang="ru-RU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ru-RU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</m:e>
                              <m:sub>
                                <m:r>
                                  <a:rPr kumimoji="0" lang="ru-RU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sub>
                            </m:sSub>
                            <m:r>
                              <a:rPr kumimoji="0" lang="ru-RU" sz="20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14124">
                                    <a:lumMod val="50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kumimoji="0" lang="ru-RU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ru-RU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14124">
                                            <a:lumMod val="50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14124">
                                            <a:lumMod val="50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𝐒</m:t>
                                    </m:r>
                                  </m:e>
                                  <m:sub>
                                    <m:r>
                                      <a:rPr kumimoji="0" lang="ru-RU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14124">
                                            <a:lumMod val="50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𝐞𝐟𝐟</m:t>
                                    </m:r>
                                    <m:r>
                                      <a:rPr kumimoji="0" lang="ru-RU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14124">
                                            <a:lumMod val="50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,⊥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ru-RU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14124">
                                            <a:lumMod val="50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ru-RU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14124">
                                            <a:lumMod val="50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</m:e>
                            </m:d>
                            <m:d>
                              <m:dPr>
                                <m:ctrlPr>
                                  <a:rPr kumimoji="0" lang="ru-RU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ru-RU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kumimoji="0" lang="ru-RU" sz="2000" b="1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14124">
                                        <a:lumMod val="50000"/>
                                      </a:srgb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ru-RU" sz="20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14124">
                                            <a:lumMod val="50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ru-RU" sz="20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14124">
                                                <a:lumMod val="50000"/>
                                              </a:srgb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kumimoji="0" lang="ru-RU" sz="2000" b="1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14124">
                                                    <a:lumMod val="50000"/>
                                                  </a:srgb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kumimoji="0" lang="ru-RU" sz="20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14124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ru-RU" sz="20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14124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𝐳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ru-RU" sz="20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14124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𝐕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kumimoji="0" lang="ru-RU" sz="2000" b="1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14124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ru-RU" sz="20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14124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ru-RU" sz="2000" b="1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14124">
                                                        <a:lumMod val="50000"/>
                                                      </a:srgb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</a:rPr>
                                                  <m:t>𝐈𝐏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kumimoji="0" lang="ru-RU" sz="2000" b="1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14124">
                                            <a:lumMod val="50000"/>
                                          </a:srgb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e>
                    </m:d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1412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1412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1412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1412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𝟖𝟓</m:t>
                    </m:r>
                    <m:r>
                      <a:rPr kumimoji="0" lang="en-US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1412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1412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EA96CE-9562-74AC-EADB-CD23B9CB0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1" y="2174067"/>
                <a:ext cx="6624736" cy="790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6C44F-59E8-F4B6-BAB7-45D72236E625}"/>
                  </a:ext>
                </a:extLst>
              </p:cNvPr>
              <p:cNvSpPr txBox="1"/>
              <p:nvPr/>
            </p:nvSpPr>
            <p:spPr>
              <a:xfrm>
                <a:off x="301204" y="3104901"/>
                <a:ext cx="8568952" cy="10247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𝐞𝐟𝐟</m:t>
                              </m:r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𝐛𝐬</m:t>
                              </m:r>
                            </m:sub>
                          </m:sSub>
                        </m:den>
                      </m:f>
                      <m:r>
                        <a:rPr lang="ru-RU" sz="20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ru-RU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𝐞𝐱𝐩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𝐳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𝐕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𝐛𝐬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sz="2000" b="1" i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ru-RU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𝛔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𝐳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2000" b="1" i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𝛑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sub>
                              </m:sSub>
                              <m:r>
                                <a:rPr lang="ru-RU" sz="2000" b="1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𝐞𝐟𝐟</m:t>
                                      </m:r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ru-RU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2000" b="1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ru-RU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ru-RU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𝐳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𝐕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ru-RU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2000" b="1" i="0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𝐈𝐏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b="1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0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ru-RU" sz="20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ru-RU" sz="20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𝟏𝟒</m:t>
                      </m:r>
                      <m:r>
                        <a:rPr lang="ru-RU" sz="2000" b="1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US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6C44F-59E8-F4B6-BAB7-45D72236E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04" y="3104901"/>
                <a:ext cx="8568952" cy="102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C206A4-1A3D-8861-D062-CBE81C0F0DF3}"/>
                  </a:ext>
                </a:extLst>
              </p:cNvPr>
              <p:cNvSpPr txBox="1"/>
              <p:nvPr/>
            </p:nvSpPr>
            <p:spPr>
              <a:xfrm>
                <a:off x="1363451" y="4602369"/>
                <a:ext cx="6102424" cy="9221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C00FF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0" lang="ru-RU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𝐬</m:t>
                              </m:r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ru-RU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  <m:r>
                                <a:rPr kumimoji="0" lang="ru-RU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𝐛</m:t>
                              </m:r>
                            </m:sub>
                          </m:sSub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𝐈</m:t>
                                      </m:r>
                                    </m:e>
                                    <m:sub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𝐬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𝐈</m:t>
                                      </m:r>
                                    </m:e>
                                    <m:sub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ru-RU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ru-RU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kumimoji="0" lang="ru-RU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𝐞𝐟𝐟</m:t>
                                      </m:r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𝐛𝐛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ru-RU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𝐒</m:t>
                                      </m:r>
                                    </m:e>
                                    <m:sub>
                                      <m:r>
                                        <a:rPr kumimoji="0" lang="ru-RU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𝐞𝐟𝐟</m:t>
                                      </m:r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;</m:t>
                                      </m:r>
                                      <m:r>
                                        <a:rPr kumimoji="0" lang="en-US" sz="24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𝐬𝐛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C206A4-1A3D-8861-D062-CBE81C0F0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51" y="4602369"/>
                <a:ext cx="6102424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CC00FF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42978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8420</TotalTime>
  <Words>2035</Words>
  <Application>Microsoft Office PowerPoint</Application>
  <PresentationFormat>Экран (4:3)</PresentationFormat>
  <Paragraphs>407</Paragraphs>
  <Slides>46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46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Comic Sans MS</vt:lpstr>
      <vt:lpstr>Georgia</vt:lpstr>
      <vt:lpstr>Newton-Italic</vt:lpstr>
      <vt:lpstr>Times New Roman</vt:lpstr>
      <vt:lpstr>Trebuchet MS</vt:lpstr>
      <vt:lpstr>Wingdings</vt:lpstr>
      <vt:lpstr>Воздушный поток</vt:lpstr>
      <vt:lpstr>Тема Office</vt:lpstr>
      <vt:lpstr>10_Тема Office</vt:lpstr>
      <vt:lpstr>13_Тема Office</vt:lpstr>
      <vt:lpstr>Оформление по умолчанию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Анатолий Литвиненко</cp:lastModifiedBy>
  <cp:revision>423</cp:revision>
  <dcterms:created xsi:type="dcterms:W3CDTF">2016-03-15T06:32:52Z</dcterms:created>
  <dcterms:modified xsi:type="dcterms:W3CDTF">2023-04-18T10:15:20Z</dcterms:modified>
</cp:coreProperties>
</file>