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36" r:id="rId3"/>
    <p:sldId id="358" r:id="rId4"/>
    <p:sldId id="359" r:id="rId5"/>
    <p:sldId id="360" r:id="rId6"/>
    <p:sldId id="361" r:id="rId7"/>
    <p:sldId id="362" r:id="rId8"/>
    <p:sldId id="363" r:id="rId9"/>
    <p:sldId id="369" r:id="rId10"/>
    <p:sldId id="364" r:id="rId11"/>
    <p:sldId id="365" r:id="rId12"/>
    <p:sldId id="366" r:id="rId13"/>
    <p:sldId id="367" r:id="rId14"/>
    <p:sldId id="356" r:id="rId15"/>
    <p:sldId id="368" r:id="rId16"/>
    <p:sldId id="291" r:id="rId1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FF0066"/>
    <a:srgbClr val="00FFFF"/>
    <a:srgbClr val="FF9900"/>
    <a:srgbClr val="971961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461" autoAdjust="0"/>
  </p:normalViewPr>
  <p:slideViewPr>
    <p:cSldViewPr>
      <p:cViewPr>
        <p:scale>
          <a:sx n="100" d="100"/>
          <a:sy n="100" d="100"/>
        </p:scale>
        <p:origin x="-186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C33FB-D72E-4FA8-9A16-6026B9B68A44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C6AF4-C309-4E23-AFCD-452C5DD364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58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6AF4-C309-4E23-AFCD-452C5DD364A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846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6AF4-C309-4E23-AFCD-452C5DD364A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55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6AF4-C309-4E23-AFCD-452C5DD364A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55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6AF4-C309-4E23-AFCD-452C5DD364A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55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6AF4-C309-4E23-AFCD-452C5DD364A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55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6AF4-C309-4E23-AFCD-452C5DD364A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68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6AF4-C309-4E23-AFCD-452C5DD364A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68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6AF4-C309-4E23-AFCD-452C5DD364A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72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6AF4-C309-4E23-AFCD-452C5DD364A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55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6AF4-C309-4E23-AFCD-452C5DD364A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55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6AF4-C309-4E23-AFCD-452C5DD364A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55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6AF4-C309-4E23-AFCD-452C5DD364A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55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6AF4-C309-4E23-AFCD-452C5DD364A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55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6AF4-C309-4E23-AFCD-452C5DD364A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55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6AF4-C309-4E23-AFCD-452C5DD364A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55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6AF4-C309-4E23-AFCD-452C5DD364A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55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20824-EFFC-4121-86D1-5C70C99CC18B}" type="datetime1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67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7F4BB-E11D-4F72-9470-534E44A563E7}" type="datetime1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35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F3602-28B9-4AA5-BC97-BF6BF0158E31}" type="datetime1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92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BEB7-69C4-45D2-8D38-13FB6724C09D}" type="datetime1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64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90971-F894-4731-83F5-77AB2460EA32}" type="datetime1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06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5CC5-3EE6-45EB-966B-378B05264DCB}" type="datetime1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78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74D0-B2BA-497E-A1BE-7DBFB9F07369}" type="datetime1">
              <a:rPr lang="ru-RU" smtClean="0"/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15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C1FA-B511-4684-A269-9B5F89BCC40D}" type="datetime1">
              <a:rPr lang="ru-RU" smtClean="0"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30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CE282-66BA-44AA-8E30-D93CB2E445BF}" type="datetime1">
              <a:rPr lang="ru-RU" smtClean="0"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9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7C5D6-CD1C-480D-B4CA-104CEF2DC094}" type="datetime1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47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351C-F968-456E-8DA5-5651B49DE415}" type="datetime1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8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FC8A8-D10E-4B9A-95A5-C68D0F906885}" type="datetime1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7E0DD-4B38-4EE4-8D72-21F1D80DF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17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41" y="1344204"/>
            <a:ext cx="9036496" cy="3668972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проведенного сеанса декабрь 2022 - январь 2023. </a:t>
            </a:r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 </a:t>
            </a:r>
            <a: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работ на установке BM@N</a:t>
            </a: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1924" y="4939699"/>
            <a:ext cx="6400800" cy="1392560"/>
          </a:xfrm>
        </p:spPr>
        <p:txBody>
          <a:bodyPr/>
          <a:lstStyle/>
          <a:p>
            <a:r>
              <a:rPr lang="ru-RU" dirty="0" err="1" smtClean="0"/>
              <a:t>Пиядин</a:t>
            </a:r>
            <a:r>
              <a:rPr lang="ru-RU" dirty="0" smtClean="0"/>
              <a:t> С.М. и др.</a:t>
            </a:r>
          </a:p>
          <a:p>
            <a:r>
              <a:rPr lang="ru-RU" dirty="0" smtClean="0"/>
              <a:t>12.04.2022</a:t>
            </a:r>
            <a:endParaRPr lang="ru-RU" dirty="0"/>
          </a:p>
        </p:txBody>
      </p:sp>
      <p:pic>
        <p:nvPicPr>
          <p:cNvPr id="8" name="Picture 3" descr="C:\Users\piyadin\Pictures\gotov-ugg-letom-zvezdy-na-prezentacii-novoj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309320"/>
            <a:ext cx="466497" cy="4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1</a:t>
            </a:fld>
            <a:endParaRPr lang="ru-RU"/>
          </a:p>
        </p:txBody>
      </p:sp>
      <p:pic>
        <p:nvPicPr>
          <p:cNvPr id="8194" name="Picture 2" descr="C:\Users\piyadin\Documents\BM@N\ЭмблемаBM@N\Logo_BM@N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96"/>
            <a:ext cx="2555776" cy="143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iyadin\Documents\BM@N\LogoJINRRu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505" y="48059"/>
            <a:ext cx="151216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1" y="197221"/>
            <a:ext cx="2195735" cy="104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34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piyadin\Documents\BM@N\ЭмблемаBM@N\Logo_BM@N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96"/>
            <a:ext cx="1768290" cy="9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886738" y="1124744"/>
            <a:ext cx="7200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-33511" y="0"/>
            <a:ext cx="7979233" cy="12575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 по подготовке установки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BM@N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следующему сеансу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C:\Users\piyadin\Pictures\gotov-ugg-letom-zvezdy-na-prezentacii-novoj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403" y="6301164"/>
            <a:ext cx="466497" cy="4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10</a:t>
            </a:fld>
            <a:endParaRPr lang="ru-RU" dirty="0"/>
          </a:p>
        </p:txBody>
      </p:sp>
      <p:pic>
        <p:nvPicPr>
          <p:cNvPr id="8194" name="Picture 2" descr="D:\загрузки\21сент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105394" cy="289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71818" y="1340768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Run 8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(2022-2023)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196" name="Picture 4" descr="D:\загрузки\15.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6" y="4162149"/>
            <a:ext cx="4999868" cy="266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8420" y="4324454"/>
            <a:ext cx="2822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Демонтаж детекторов после сеанса.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65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piyadin\Documents\BM@N\ЭмблемаBM@N\Logo_BM@N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96"/>
            <a:ext cx="1768290" cy="9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886738" y="1124744"/>
            <a:ext cx="7200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-33511" y="0"/>
            <a:ext cx="7979233" cy="12575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 по подготовке установки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BM@N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следующему сеансу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C:\Users\piyadin\Pictures\gotov-ugg-letom-zvezdy-na-prezentacii-novoj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403" y="6301164"/>
            <a:ext cx="466497" cy="4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11</a:t>
            </a:fld>
            <a:endParaRPr lang="ru-RU" dirty="0"/>
          </a:p>
        </p:txBody>
      </p:sp>
      <p:pic>
        <p:nvPicPr>
          <p:cNvPr id="8196" name="Picture 4" descr="D:\загрузки\15.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15058"/>
            <a:ext cx="4752528" cy="253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38" y="3718679"/>
            <a:ext cx="882619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Выполнены следующие работы в зале </a:t>
            </a:r>
            <a:r>
              <a:rPr lang="en-US" dirty="0" smtClean="0">
                <a:solidFill>
                  <a:srgbClr val="0000FF"/>
                </a:solidFill>
              </a:rPr>
              <a:t>BM@N</a:t>
            </a:r>
            <a:r>
              <a:rPr lang="ru-RU" dirty="0" smtClean="0"/>
              <a:t>:</a:t>
            </a:r>
          </a:p>
          <a:p>
            <a:r>
              <a:rPr lang="ru-RU" dirty="0" smtClean="0"/>
              <a:t>1.</a:t>
            </a:r>
            <a:r>
              <a:rPr lang="en-US" dirty="0" smtClean="0"/>
              <a:t> </a:t>
            </a:r>
            <a:r>
              <a:rPr lang="ru-RU" dirty="0" smtClean="0"/>
              <a:t>Демонтированы все 4-е </a:t>
            </a:r>
            <a:r>
              <a:rPr lang="en-US" dirty="0" smtClean="0">
                <a:solidFill>
                  <a:srgbClr val="0000FF"/>
                </a:solidFill>
              </a:rPr>
              <a:t>CSC</a:t>
            </a:r>
            <a:r>
              <a:rPr lang="en-US" dirty="0" smtClean="0"/>
              <a:t> </a:t>
            </a:r>
            <a:r>
              <a:rPr lang="ru-RU" dirty="0" smtClean="0"/>
              <a:t>1х1м вместе с кабельными системами;</a:t>
            </a:r>
          </a:p>
          <a:p>
            <a:r>
              <a:rPr lang="ru-RU" dirty="0" smtClean="0"/>
              <a:t>2. Демонтированы 4 модуля </a:t>
            </a:r>
            <a:r>
              <a:rPr lang="en-US" dirty="0" smtClean="0">
                <a:solidFill>
                  <a:srgbClr val="0000FF"/>
                </a:solidFill>
              </a:rPr>
              <a:t>ToF400</a:t>
            </a:r>
            <a:r>
              <a:rPr lang="ru-RU" dirty="0" smtClean="0"/>
              <a:t>;</a:t>
            </a:r>
          </a:p>
          <a:p>
            <a:r>
              <a:rPr lang="ru-RU" dirty="0" smtClean="0"/>
              <a:t>3. Демонтирована </a:t>
            </a:r>
            <a:r>
              <a:rPr lang="en-US" dirty="0" smtClean="0">
                <a:solidFill>
                  <a:srgbClr val="0000FF"/>
                </a:solidFill>
              </a:rPr>
              <a:t>CSC </a:t>
            </a:r>
            <a:r>
              <a:rPr lang="en-US" dirty="0" smtClean="0"/>
              <a:t>1,5x2</a:t>
            </a:r>
            <a:r>
              <a:rPr lang="ru-RU" dirty="0" smtClean="0"/>
              <a:t>м вместе с кабельными системами;</a:t>
            </a:r>
          </a:p>
          <a:p>
            <a:r>
              <a:rPr lang="ru-RU" dirty="0" smtClean="0"/>
              <a:t>4. Демонтирован </a:t>
            </a:r>
            <a:r>
              <a:rPr lang="en-US" dirty="0" smtClean="0">
                <a:solidFill>
                  <a:srgbClr val="0000FF"/>
                </a:solidFill>
              </a:rPr>
              <a:t>FD</a:t>
            </a:r>
            <a:r>
              <a:rPr lang="ru-RU" dirty="0" smtClean="0"/>
              <a:t>;</a:t>
            </a:r>
          </a:p>
          <a:p>
            <a:r>
              <a:rPr lang="ru-RU" dirty="0" smtClean="0"/>
              <a:t>5. Демонтирован </a:t>
            </a:r>
            <a:r>
              <a:rPr lang="en-US" dirty="0" smtClean="0">
                <a:solidFill>
                  <a:srgbClr val="0000FF"/>
                </a:solidFill>
              </a:rPr>
              <a:t>small Gem</a:t>
            </a:r>
            <a:r>
              <a:rPr lang="ru-RU" dirty="0" smtClean="0"/>
              <a:t>;</a:t>
            </a:r>
          </a:p>
          <a:p>
            <a:r>
              <a:rPr lang="ru-RU" dirty="0" smtClean="0"/>
              <a:t>6. Демонтирован алюминиевый </a:t>
            </a:r>
            <a:r>
              <a:rPr lang="ru-RU" dirty="0" err="1" smtClean="0"/>
              <a:t>ионопровод</a:t>
            </a:r>
            <a:r>
              <a:rPr lang="ru-RU" dirty="0" smtClean="0"/>
              <a:t> , проходящий через внешнюю трековую </a:t>
            </a:r>
          </a:p>
          <a:p>
            <a:r>
              <a:rPr lang="ru-RU" dirty="0" smtClean="0"/>
              <a:t>систему;</a:t>
            </a:r>
          </a:p>
          <a:p>
            <a:r>
              <a:rPr lang="ru-RU" dirty="0" smtClean="0"/>
              <a:t>7. Демонтирован </a:t>
            </a:r>
            <a:r>
              <a:rPr lang="en-US" dirty="0" err="1" smtClean="0">
                <a:solidFill>
                  <a:srgbClr val="0000FF"/>
                </a:solidFill>
              </a:rPr>
              <a:t>SiMD</a:t>
            </a:r>
            <a:r>
              <a:rPr lang="ru-RU" dirty="0" smtClean="0"/>
              <a:t>;</a:t>
            </a:r>
          </a:p>
          <a:p>
            <a:r>
              <a:rPr lang="ru-RU" dirty="0" smtClean="0"/>
              <a:t>8. Демонтирован </a:t>
            </a:r>
            <a:r>
              <a:rPr lang="en-US" dirty="0" smtClean="0">
                <a:solidFill>
                  <a:srgbClr val="0000FF"/>
                </a:solidFill>
              </a:rPr>
              <a:t>forward Si</a:t>
            </a:r>
            <a:r>
              <a:rPr lang="ru-RU" dirty="0" smtClean="0"/>
              <a:t>;</a:t>
            </a:r>
          </a:p>
          <a:p>
            <a:r>
              <a:rPr lang="ru-RU" dirty="0"/>
              <a:t>9</a:t>
            </a:r>
            <a:r>
              <a:rPr lang="ru-RU" dirty="0" smtClean="0"/>
              <a:t>. Проведены контрольные геодезические измерения некоторых элементов установки.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01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piyadin\Documents\BM@N\ЭмблемаBM@N\Logo_BM@N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96"/>
            <a:ext cx="1768290" cy="9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886738" y="1124744"/>
            <a:ext cx="7200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-33511" y="0"/>
            <a:ext cx="7979233" cy="12575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 по подготовке установки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BM@N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следующему сеансу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C:\Users\piyadin\Pictures\gotov-ugg-letom-zvezdy-na-prezentacii-novoj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403" y="6301164"/>
            <a:ext cx="466497" cy="4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12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07503" y="4097332"/>
            <a:ext cx="87510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Работы на установке </a:t>
            </a:r>
            <a:r>
              <a:rPr lang="en-US" dirty="0" smtClean="0">
                <a:solidFill>
                  <a:srgbClr val="0000FF"/>
                </a:solidFill>
              </a:rPr>
              <a:t>BM@N</a:t>
            </a:r>
            <a:r>
              <a:rPr lang="ru-RU" dirty="0" smtClean="0"/>
              <a:t>, которые осуществляются в настоящее время:</a:t>
            </a:r>
          </a:p>
          <a:p>
            <a:pPr marL="342900" indent="-342900">
              <a:buAutoNum type="arabicPeriod"/>
            </a:pPr>
            <a:r>
              <a:rPr lang="ru-RU" dirty="0" smtClean="0"/>
              <a:t>Ведутся работы по демонтажу кабельных систем </a:t>
            </a:r>
            <a:r>
              <a:rPr lang="en-US" dirty="0" smtClean="0">
                <a:solidFill>
                  <a:srgbClr val="0000FF"/>
                </a:solidFill>
              </a:rPr>
              <a:t>DCH1</a:t>
            </a:r>
            <a:r>
              <a:rPr lang="ru-RU" dirty="0" smtClean="0"/>
              <a:t>;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Проводятся работы по демонтажу кабельных систем </a:t>
            </a:r>
            <a:r>
              <a:rPr lang="en-US" dirty="0" smtClean="0">
                <a:solidFill>
                  <a:srgbClr val="0000FF"/>
                </a:solidFill>
              </a:rPr>
              <a:t>ToF400</a:t>
            </a:r>
            <a:r>
              <a:rPr lang="ru-RU" dirty="0" smtClean="0"/>
              <a:t>;</a:t>
            </a:r>
          </a:p>
          <a:p>
            <a:pPr marL="342900" indent="-342900">
              <a:buAutoNum type="arabicPeriod"/>
            </a:pPr>
            <a:r>
              <a:rPr lang="ru-RU" dirty="0" smtClean="0"/>
              <a:t>Выполняется подготовка к демонтажу первых верхних </a:t>
            </a:r>
            <a:r>
              <a:rPr lang="en-US" dirty="0" smtClean="0">
                <a:solidFill>
                  <a:srgbClr val="0000FF"/>
                </a:solidFill>
              </a:rPr>
              <a:t>Gem</a:t>
            </a:r>
            <a:r>
              <a:rPr lang="en-US" dirty="0" smtClean="0"/>
              <a:t> </a:t>
            </a:r>
            <a:r>
              <a:rPr lang="ru-RU" dirty="0" smtClean="0"/>
              <a:t>детекторов;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Проводятся проектные работы по конструкции новых механических опор для </a:t>
            </a:r>
            <a:r>
              <a:rPr lang="en-US" dirty="0" smtClean="0">
                <a:solidFill>
                  <a:srgbClr val="0000FF"/>
                </a:solidFill>
              </a:rPr>
              <a:t>CSC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smtClean="0">
                <a:solidFill>
                  <a:srgbClr val="0000FF"/>
                </a:solidFill>
              </a:rPr>
              <a:t>ToF400</a:t>
            </a:r>
            <a:r>
              <a:rPr lang="ru-RU" dirty="0" smtClean="0"/>
              <a:t>;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ru-RU" dirty="0" smtClean="0"/>
              <a:t>Проводятся проектные работы по модернизации электроснабжения на установке.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11266" name="Picture 2" descr="D:\загрузки\27.02_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8935"/>
            <a:ext cx="3943463" cy="300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загрузки\27.02_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61"/>
            <a:ext cx="3600400" cy="282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48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piyadin\Documents\BM@N\ЭмблемаBM@N\Logo_BM@N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96"/>
            <a:ext cx="1768290" cy="9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886738" y="1124744"/>
            <a:ext cx="7200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-33511" y="0"/>
            <a:ext cx="7979233" cy="12575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 по подготовке установки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BM@N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следующему сеансу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C:\Users\piyadin\Pictures\gotov-ugg-letom-zvezdy-na-prezentacii-novoj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403" y="6301164"/>
            <a:ext cx="466497" cy="4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13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14374" y="3727699"/>
            <a:ext cx="87510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Планы работ на установке </a:t>
            </a:r>
            <a:r>
              <a:rPr lang="en-US" dirty="0" smtClean="0">
                <a:solidFill>
                  <a:srgbClr val="0000FF"/>
                </a:solidFill>
              </a:rPr>
              <a:t>BM@N</a:t>
            </a:r>
            <a:r>
              <a:rPr lang="ru-RU" dirty="0" smtClean="0"/>
              <a:t>:</a:t>
            </a:r>
          </a:p>
          <a:p>
            <a:pPr marL="342900" indent="-342900">
              <a:buAutoNum type="arabicPeriod"/>
            </a:pPr>
            <a:r>
              <a:rPr lang="ru-RU" dirty="0" smtClean="0"/>
              <a:t>Демонтаж механической опоры </a:t>
            </a:r>
            <a:r>
              <a:rPr lang="en-US" dirty="0" smtClean="0">
                <a:solidFill>
                  <a:srgbClr val="0000FF"/>
                </a:solidFill>
              </a:rPr>
              <a:t>ToF400</a:t>
            </a:r>
            <a:r>
              <a:rPr lang="en-US" dirty="0" smtClean="0"/>
              <a:t>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CSC</a:t>
            </a:r>
            <a:r>
              <a:rPr lang="ru-RU" dirty="0" smtClean="0"/>
              <a:t>;</a:t>
            </a:r>
          </a:p>
          <a:p>
            <a:pPr marL="342900" indent="-342900">
              <a:buAutoNum type="arabicPeriod"/>
            </a:pPr>
            <a:r>
              <a:rPr lang="ru-RU" dirty="0" smtClean="0"/>
              <a:t>Демонтаж </a:t>
            </a:r>
            <a:r>
              <a:rPr lang="en-US" dirty="0" smtClean="0">
                <a:solidFill>
                  <a:srgbClr val="0000FF"/>
                </a:solidFill>
              </a:rPr>
              <a:t>DCH1</a:t>
            </a:r>
            <a:r>
              <a:rPr lang="ru-RU" dirty="0" smtClean="0"/>
              <a:t> вместе с механической опорой и установка ее в ЧД;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ru-RU" dirty="0" smtClean="0"/>
              <a:t>Демонтаж 3х верхних детекторов </a:t>
            </a:r>
            <a:r>
              <a:rPr lang="en-US" dirty="0" smtClean="0">
                <a:solidFill>
                  <a:srgbClr val="0000FF"/>
                </a:solidFill>
              </a:rPr>
              <a:t>Gem</a:t>
            </a:r>
            <a:r>
              <a:rPr lang="ru-RU" dirty="0" smtClean="0"/>
              <a:t> и проведение диагностических работ с </a:t>
            </a:r>
            <a:r>
              <a:rPr lang="ru-RU" dirty="0" smtClean="0">
                <a:solidFill>
                  <a:srgbClr val="0000FF"/>
                </a:solidFill>
              </a:rPr>
              <a:t>М7</a:t>
            </a:r>
            <a:r>
              <a:rPr lang="ru-RU" dirty="0" smtClean="0"/>
              <a:t>;</a:t>
            </a:r>
          </a:p>
          <a:p>
            <a:pPr marL="342900" indent="-342900">
              <a:buAutoNum type="arabicPeriod"/>
            </a:pPr>
            <a:r>
              <a:rPr lang="ru-RU" dirty="0" smtClean="0"/>
              <a:t>Демонтаж кабельных систем </a:t>
            </a:r>
            <a:r>
              <a:rPr lang="en-US" dirty="0" err="1" smtClean="0">
                <a:solidFill>
                  <a:srgbClr val="0000FF"/>
                </a:solidFill>
              </a:rPr>
              <a:t>F</a:t>
            </a:r>
            <a:r>
              <a:rPr lang="en-US" dirty="0" err="1">
                <a:solidFill>
                  <a:srgbClr val="0000FF"/>
                </a:solidFill>
              </a:rPr>
              <a:t>H</a:t>
            </a:r>
            <a:r>
              <a:rPr lang="en-US" dirty="0" err="1" smtClean="0">
                <a:solidFill>
                  <a:srgbClr val="0000FF"/>
                </a:solidFill>
              </a:rPr>
              <a:t>cal</a:t>
            </a:r>
            <a:r>
              <a:rPr lang="ru-RU" dirty="0" smtClean="0"/>
              <a:t>, и подготовка к выемке корзины с модулями данного детектора;</a:t>
            </a:r>
          </a:p>
          <a:p>
            <a:pPr marL="342900" indent="-342900">
              <a:buAutoNum type="arabicPeriod"/>
            </a:pPr>
            <a:r>
              <a:rPr lang="ru-RU" dirty="0" smtClean="0"/>
              <a:t>Вращение с помощью крана-балки </a:t>
            </a:r>
            <a:r>
              <a:rPr lang="ru-RU" dirty="0" err="1" smtClean="0"/>
              <a:t>юстировочного</a:t>
            </a:r>
            <a:r>
              <a:rPr lang="ru-RU" dirty="0" smtClean="0"/>
              <a:t> устройства </a:t>
            </a:r>
            <a:r>
              <a:rPr lang="en-US" dirty="0" err="1" smtClean="0">
                <a:solidFill>
                  <a:srgbClr val="0000FF"/>
                </a:solidFill>
              </a:rPr>
              <a:t>FHcal</a:t>
            </a:r>
            <a:r>
              <a:rPr lang="en-US" dirty="0" smtClean="0"/>
              <a:t> </a:t>
            </a:r>
            <a:r>
              <a:rPr lang="ru-RU" dirty="0" smtClean="0"/>
              <a:t>и установка его перпендикулярно оси </a:t>
            </a:r>
            <a:r>
              <a:rPr lang="ru-RU" dirty="0" err="1" smtClean="0"/>
              <a:t>ионопровода</a:t>
            </a:r>
            <a:r>
              <a:rPr lang="ru-RU" dirty="0" smtClean="0"/>
              <a:t> после магнита </a:t>
            </a:r>
            <a:r>
              <a:rPr lang="ru-RU" dirty="0" smtClean="0">
                <a:solidFill>
                  <a:srgbClr val="FF0066"/>
                </a:solidFill>
              </a:rPr>
              <a:t>СП-41</a:t>
            </a:r>
            <a:r>
              <a:rPr lang="ru-RU" dirty="0" smtClean="0"/>
              <a:t>;</a:t>
            </a:r>
          </a:p>
          <a:p>
            <a:pPr marL="342900" indent="-342900">
              <a:buAutoNum type="arabicPeriod"/>
            </a:pPr>
            <a:r>
              <a:rPr lang="ru-RU" dirty="0" smtClean="0"/>
              <a:t>Демонтаж мишенного узла;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Начало проектных работ по изготовлению разных вакуумных боксов для профилометров и других детекторов.</a:t>
            </a:r>
            <a:endParaRPr lang="ru-RU" dirty="0"/>
          </a:p>
        </p:txBody>
      </p:sp>
      <p:pic>
        <p:nvPicPr>
          <p:cNvPr id="9" name="Рисунок 8" descr="D:\Sivtsov\WORK\ОИЯИ\BM@N\BMAN_07.06.22\от Сани\17.10.22\FHCAL не перп-сть оси пучка к этой плоскости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t="11127" r="3367" b="10761"/>
          <a:stretch/>
        </p:blipFill>
        <p:spPr bwMode="auto">
          <a:xfrm>
            <a:off x="1835696" y="1268759"/>
            <a:ext cx="5472608" cy="24589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03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14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86738" y="980728"/>
            <a:ext cx="7200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piyadin\Pictures\gotov-ugg-letom-zvezdy-na-prezentacii-novoj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309320"/>
            <a:ext cx="466497" cy="4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 txBox="1">
            <a:spLocks/>
          </p:cNvSpPr>
          <p:nvPr/>
        </p:nvSpPr>
        <p:spPr>
          <a:xfrm>
            <a:off x="8316416" y="6356350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F7E0DD-4B38-4EE4-8D72-21F1D80DFF2A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10" name="Picture 2" descr="C:\Users\piyadin\Documents\BM@N\ЭмблемаBM@N\Logo_BM@N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96"/>
            <a:ext cx="1768290" cy="9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885271" y="234684"/>
            <a:ext cx="7429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5" y="1011601"/>
            <a:ext cx="90364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Для подготовки установки </a:t>
            </a:r>
            <a:r>
              <a:rPr lang="en-US" dirty="0" smtClean="0">
                <a:solidFill>
                  <a:srgbClr val="0000FF"/>
                </a:solidFill>
              </a:rPr>
              <a:t>BM@N</a:t>
            </a:r>
            <a:r>
              <a:rPr lang="en-US" dirty="0" smtClean="0"/>
              <a:t> </a:t>
            </a:r>
            <a:r>
              <a:rPr lang="ru-RU" dirty="0" smtClean="0"/>
              <a:t>к следующему сеансу необходимо провести модернизацию внешней трековой системы, которая влечет за собой большой объем работ. Данные работы необходимо провести до </a:t>
            </a:r>
            <a:r>
              <a:rPr lang="ru-RU" dirty="0" smtClean="0">
                <a:solidFill>
                  <a:srgbClr val="FF0000"/>
                </a:solidFill>
              </a:rPr>
              <a:t>октября 2023</a:t>
            </a:r>
            <a:r>
              <a:rPr lang="ru-RU" dirty="0" smtClean="0"/>
              <a:t>. Далее опять начнется процедура юстировки и сборка </a:t>
            </a:r>
            <a:r>
              <a:rPr lang="ru-RU" dirty="0" err="1" smtClean="0"/>
              <a:t>ионопровода</a:t>
            </a:r>
            <a:r>
              <a:rPr lang="ru-RU" dirty="0" smtClean="0"/>
              <a:t>. </a:t>
            </a:r>
          </a:p>
          <a:p>
            <a:pPr marL="342900" indent="-342900">
              <a:buAutoNum type="arabicPeriod"/>
            </a:pPr>
            <a:r>
              <a:rPr lang="ru-RU" dirty="0" smtClean="0"/>
              <a:t>Необходимо провести диагностические работы с </a:t>
            </a:r>
            <a:r>
              <a:rPr lang="en-US" dirty="0" smtClean="0">
                <a:solidFill>
                  <a:srgbClr val="0000FF"/>
                </a:solidFill>
              </a:rPr>
              <a:t>Gem</a:t>
            </a:r>
            <a:r>
              <a:rPr lang="en-US" dirty="0" smtClean="0"/>
              <a:t> </a:t>
            </a:r>
            <a:r>
              <a:rPr lang="ru-RU" dirty="0" smtClean="0"/>
              <a:t>детекторами до </a:t>
            </a:r>
            <a:r>
              <a:rPr lang="ru-RU" dirty="0" smtClean="0">
                <a:solidFill>
                  <a:srgbClr val="FF0000"/>
                </a:solidFill>
              </a:rPr>
              <a:t>10 марта 2023</a:t>
            </a:r>
            <a:r>
              <a:rPr lang="ru-RU" dirty="0" smtClean="0"/>
              <a:t>. Далее необходимо сделать оценку времени для проведения всех этапов модернизации </a:t>
            </a:r>
            <a:r>
              <a:rPr lang="en-US" dirty="0" smtClean="0">
                <a:solidFill>
                  <a:srgbClr val="0000FF"/>
                </a:solidFill>
              </a:rPr>
              <a:t>Gem</a:t>
            </a:r>
            <a:r>
              <a:rPr lang="en-US" dirty="0" smtClean="0"/>
              <a:t> </a:t>
            </a:r>
            <a:r>
              <a:rPr lang="ru-RU" dirty="0" smtClean="0"/>
              <a:t>детекторов.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Провести модернизацию газовой системы для всех трековых систем. Начиная с </a:t>
            </a:r>
            <a:r>
              <a:rPr lang="en-US" dirty="0" smtClean="0">
                <a:solidFill>
                  <a:srgbClr val="0000FF"/>
                </a:solidFill>
              </a:rPr>
              <a:t>Gem</a:t>
            </a:r>
            <a:r>
              <a:rPr lang="ru-RU" dirty="0" smtClean="0"/>
              <a:t>. Необходимо подготовится к выходу на сеанс с обновленной конфигурацией газовой системы. 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Провести монтаж всех элементов установки до </a:t>
            </a:r>
            <a:r>
              <a:rPr lang="ru-RU" dirty="0" smtClean="0">
                <a:solidFill>
                  <a:srgbClr val="FF0066"/>
                </a:solidFill>
              </a:rPr>
              <a:t>октября</a:t>
            </a:r>
            <a:r>
              <a:rPr lang="ru-RU" dirty="0" smtClean="0"/>
              <a:t> месяца </a:t>
            </a:r>
            <a:r>
              <a:rPr lang="ru-RU" dirty="0" smtClean="0">
                <a:solidFill>
                  <a:srgbClr val="FF0000"/>
                </a:solidFill>
              </a:rPr>
              <a:t>2023 года</a:t>
            </a:r>
            <a:r>
              <a:rPr lang="ru-RU" dirty="0" smtClean="0"/>
              <a:t>. </a:t>
            </a:r>
          </a:p>
          <a:p>
            <a:pPr marL="342900" indent="-342900">
              <a:buAutoNum type="arabicPeriod"/>
            </a:pPr>
            <a:r>
              <a:rPr lang="ru-RU" dirty="0" smtClean="0"/>
              <a:t>Юстировку всех элементов установки </a:t>
            </a:r>
            <a:r>
              <a:rPr lang="en-US" dirty="0" smtClean="0">
                <a:solidFill>
                  <a:srgbClr val="0000FF"/>
                </a:solidFill>
              </a:rPr>
              <a:t>BM@N</a:t>
            </a:r>
            <a:r>
              <a:rPr lang="en-US" dirty="0" smtClean="0"/>
              <a:t> </a:t>
            </a:r>
            <a:r>
              <a:rPr lang="ru-RU" dirty="0" smtClean="0"/>
              <a:t>выполнять согласовывая с главным инженером установки.</a:t>
            </a:r>
          </a:p>
          <a:p>
            <a:pPr marL="342900" indent="-342900">
              <a:buAutoNum type="arabicPeriod"/>
            </a:pPr>
            <a:r>
              <a:rPr lang="ru-RU" dirty="0" smtClean="0"/>
              <a:t>Модернизацию детекторных подсистем, механических опор, любых изменений конфигураций и положение детекторов согласовывать с главным инженером установки </a:t>
            </a:r>
            <a:r>
              <a:rPr lang="en-US" dirty="0" smtClean="0">
                <a:solidFill>
                  <a:srgbClr val="0000FF"/>
                </a:solidFill>
              </a:rPr>
              <a:t>BM@N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72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15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86738" y="980728"/>
            <a:ext cx="7200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piyadin\Pictures\gotov-ugg-letom-zvezdy-na-prezentacii-novoj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309320"/>
            <a:ext cx="466497" cy="4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 txBox="1">
            <a:spLocks/>
          </p:cNvSpPr>
          <p:nvPr/>
        </p:nvSpPr>
        <p:spPr>
          <a:xfrm>
            <a:off x="8316416" y="6356350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F7E0DD-4B38-4EE4-8D72-21F1D80DFF2A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10" name="Picture 2" descr="C:\Users\piyadin\Documents\BM@N\ЭмблемаBM@N\Logo_BM@N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96"/>
            <a:ext cx="1768290" cy="9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885271" y="-99638"/>
            <a:ext cx="7429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 по проведению совещаний по детекторным подсистемам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013" y="1100691"/>
            <a:ext cx="55054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4463" y="3584253"/>
            <a:ext cx="849860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Совещания будут проводиться каждую вторую среду в 11-00 </a:t>
            </a:r>
          </a:p>
          <a:p>
            <a:r>
              <a:rPr lang="ru-RU" dirty="0" smtClean="0"/>
              <a:t>(15.03, 29.03, 12.04, 26.04…).</a:t>
            </a:r>
          </a:p>
          <a:p>
            <a:r>
              <a:rPr lang="ru-RU" dirty="0" smtClean="0"/>
              <a:t>На каждом совещании будут два доклада от каждой подсистемы.</a:t>
            </a:r>
          </a:p>
          <a:p>
            <a:r>
              <a:rPr lang="ru-RU" dirty="0" smtClean="0"/>
              <a:t>15.03.2023 должны подготовить доклады </a:t>
            </a:r>
            <a:r>
              <a:rPr lang="en-US" dirty="0" smtClean="0"/>
              <a:t>T0 </a:t>
            </a:r>
            <a:r>
              <a:rPr lang="ru-RU" dirty="0" smtClean="0"/>
              <a:t>и группа </a:t>
            </a:r>
            <a:r>
              <a:rPr lang="en-US" dirty="0" smtClean="0"/>
              <a:t>Si.</a:t>
            </a:r>
          </a:p>
          <a:p>
            <a:r>
              <a:rPr lang="ru-RU" dirty="0" smtClean="0"/>
              <a:t>Должно быть в докладах раскрыто следующее: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Проблемы в сеансе.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Работы по модернизации;</a:t>
            </a:r>
          </a:p>
          <a:p>
            <a:pPr marL="342900" indent="-342900">
              <a:buAutoNum type="arabicPeriod"/>
            </a:pPr>
            <a:r>
              <a:rPr lang="ru-RU" dirty="0" smtClean="0"/>
              <a:t>Планы по установки или изменению конфигурации;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Предложения и рекомендации.</a:t>
            </a:r>
          </a:p>
          <a:p>
            <a:r>
              <a:rPr lang="ru-RU" dirty="0" smtClean="0"/>
              <a:t>Регламентированное время на каждый доклад по 20-25 мин. 5-10 мин на вопросы.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62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798"/>
            <a:ext cx="2051720" cy="127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piyadin\Downloads\IMG_20220223_1227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0037"/>
            <a:ext cx="5622924" cy="421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piyadin\Pictures\thank-you-for-your-attention-presentation-png-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35914"/>
            <a:ext cx="5874575" cy="562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piyadin\Pictures\gotov-ugg-letom-zvezdy-na-prezentacii-novoj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309320"/>
            <a:ext cx="466497" cy="4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36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piyadin\Pictures\gotov-ugg-letom-zvezdy-na-prezentacii-novoj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309320"/>
            <a:ext cx="466497" cy="4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2</a:t>
            </a:fld>
            <a:endParaRPr lang="ru-RU"/>
          </a:p>
        </p:txBody>
      </p:sp>
      <p:pic>
        <p:nvPicPr>
          <p:cNvPr id="14" name="Picture 2" descr="C:\Users\piyadin\Documents\BM@N\ЭмблемаBM@N\Logo_BM@N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96"/>
            <a:ext cx="1768290" cy="9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886738" y="1124744"/>
            <a:ext cx="7200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-33511" y="0"/>
            <a:ext cx="7979233" cy="12575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Сеанс декабрь 2022 – январь 2023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53" y="1954256"/>
            <a:ext cx="36480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6" y="1147242"/>
            <a:ext cx="36671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60" y="5151536"/>
            <a:ext cx="67151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77099" y="4769067"/>
            <a:ext cx="5016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Данные взяты </a:t>
            </a:r>
            <a:r>
              <a:rPr lang="en-US" dirty="0" smtClean="0"/>
              <a:t>28/02/2023 </a:t>
            </a:r>
            <a:r>
              <a:rPr lang="ru-RU" dirty="0" smtClean="0"/>
              <a:t>с сайта </a:t>
            </a:r>
            <a:r>
              <a:rPr lang="en-US" dirty="0" smtClean="0"/>
              <a:t>nucloweb.jinr.ru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214438" y="4769067"/>
            <a:ext cx="6971122" cy="19784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-13295" y="3691849"/>
            <a:ext cx="43934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 </a:t>
            </a:r>
            <a:r>
              <a:rPr lang="en-US" sz="1600" dirty="0" smtClean="0">
                <a:solidFill>
                  <a:srgbClr val="0000FF"/>
                </a:solidFill>
              </a:rPr>
              <a:t>6/12/2022</a:t>
            </a:r>
            <a:r>
              <a:rPr lang="en-US" sz="1600" dirty="0" smtClean="0"/>
              <a:t> </a:t>
            </a:r>
            <a:r>
              <a:rPr lang="ru-RU" sz="1600" dirty="0" smtClean="0"/>
              <a:t>началась настройка канала </a:t>
            </a:r>
            <a:r>
              <a:rPr lang="ru-RU" sz="1600" dirty="0" smtClean="0">
                <a:solidFill>
                  <a:srgbClr val="0000FF"/>
                </a:solidFill>
              </a:rPr>
              <a:t>ВП1</a:t>
            </a:r>
          </a:p>
          <a:p>
            <a:pPr algn="ctr"/>
            <a:r>
              <a:rPr lang="ru-RU" sz="1600" dirty="0" smtClean="0"/>
              <a:t>С </a:t>
            </a:r>
            <a:r>
              <a:rPr lang="ru-RU" sz="1600" dirty="0" smtClean="0">
                <a:solidFill>
                  <a:srgbClr val="0000FF"/>
                </a:solidFill>
              </a:rPr>
              <a:t>12</a:t>
            </a:r>
            <a:r>
              <a:rPr lang="en-US" sz="1600" dirty="0" smtClean="0">
                <a:solidFill>
                  <a:srgbClr val="0000FF"/>
                </a:solidFill>
              </a:rPr>
              <a:t>/12/2022 </a:t>
            </a:r>
            <a:r>
              <a:rPr lang="ru-RU" sz="1600" dirty="0" smtClean="0"/>
              <a:t>начались работы на уст-</a:t>
            </a:r>
            <a:r>
              <a:rPr lang="ru-RU" sz="1600" dirty="0" err="1" smtClean="0"/>
              <a:t>ке</a:t>
            </a:r>
            <a:r>
              <a:rPr lang="ru-RU" sz="1600" dirty="0" smtClean="0"/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BM@N</a:t>
            </a:r>
          </a:p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30/01/2023</a:t>
            </a:r>
            <a:r>
              <a:rPr lang="ru-RU" sz="1600" dirty="0" smtClean="0"/>
              <a:t> в </a:t>
            </a:r>
            <a:r>
              <a:rPr lang="ru-RU" sz="1600" dirty="0" smtClean="0">
                <a:solidFill>
                  <a:srgbClr val="0000FF"/>
                </a:solidFill>
              </a:rPr>
              <a:t>8-00</a:t>
            </a:r>
            <a:r>
              <a:rPr lang="en-US" sz="1600" dirty="0" smtClean="0"/>
              <a:t> </a:t>
            </a:r>
            <a:r>
              <a:rPr lang="ru-RU" sz="1600" dirty="0" smtClean="0"/>
              <a:t>завершены работы по набору данных при </a:t>
            </a:r>
            <a:r>
              <a:rPr lang="ru-RU" sz="1600" dirty="0" smtClean="0">
                <a:solidFill>
                  <a:srgbClr val="FF0000"/>
                </a:solidFill>
              </a:rPr>
              <a:t>3.8</a:t>
            </a:r>
            <a:r>
              <a:rPr lang="en-US" sz="1600" dirty="0" smtClean="0">
                <a:solidFill>
                  <a:srgbClr val="FF0000"/>
                </a:solidFill>
              </a:rPr>
              <a:t>GeV/n 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86599" y="1412776"/>
            <a:ext cx="5257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30/01/2023</a:t>
            </a:r>
            <a:r>
              <a:rPr lang="ru-RU" sz="1600" dirty="0" smtClean="0"/>
              <a:t> в </a:t>
            </a:r>
            <a:r>
              <a:rPr lang="ru-RU" sz="1600" dirty="0" smtClean="0">
                <a:solidFill>
                  <a:srgbClr val="0000FF"/>
                </a:solidFill>
              </a:rPr>
              <a:t>23-00</a:t>
            </a:r>
            <a:r>
              <a:rPr lang="ru-RU" sz="1600" dirty="0" smtClean="0"/>
              <a:t> работы по набору данных при </a:t>
            </a:r>
            <a:r>
              <a:rPr lang="ru-RU" sz="1600" dirty="0" smtClean="0">
                <a:solidFill>
                  <a:srgbClr val="FF0000"/>
                </a:solidFill>
              </a:rPr>
              <a:t>3</a:t>
            </a:r>
            <a:r>
              <a:rPr lang="en-US" sz="1600" dirty="0" smtClean="0">
                <a:solidFill>
                  <a:srgbClr val="FF0000"/>
                </a:solidFill>
              </a:rPr>
              <a:t>GeV/n </a:t>
            </a:r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600" dirty="0" smtClean="0">
                <a:solidFill>
                  <a:srgbClr val="0000FF"/>
                </a:solidFill>
              </a:rPr>
              <a:t>02</a:t>
            </a:r>
            <a:r>
              <a:rPr lang="en-US" sz="1600" dirty="0" smtClean="0">
                <a:solidFill>
                  <a:srgbClr val="0000FF"/>
                </a:solidFill>
              </a:rPr>
              <a:t>/01/2023 </a:t>
            </a:r>
            <a:r>
              <a:rPr lang="ru-RU" sz="1600" dirty="0"/>
              <a:t>в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8-00</a:t>
            </a:r>
            <a:r>
              <a:rPr lang="en-US" sz="1600" dirty="0" smtClean="0"/>
              <a:t> </a:t>
            </a:r>
            <a:r>
              <a:rPr lang="ru-RU" sz="1600" dirty="0" smtClean="0"/>
              <a:t>завершены работы по набору данных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7725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piyadin\Pictures\gotov-ugg-letom-zvezdy-na-prezentacii-novoj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309320"/>
            <a:ext cx="466497" cy="4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3</a:t>
            </a:fld>
            <a:endParaRPr lang="ru-RU"/>
          </a:p>
        </p:txBody>
      </p:sp>
      <p:pic>
        <p:nvPicPr>
          <p:cNvPr id="14" name="Picture 2" descr="C:\Users\piyadin\Documents\BM@N\ЭмблемаBM@N\Logo_BM@N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96"/>
            <a:ext cx="1768290" cy="9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886738" y="1124744"/>
            <a:ext cx="7200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-33511" y="0"/>
            <a:ext cx="7979233" cy="12575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Сеанс декабрь 2022 – январь 2023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загрузки\21сент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90" y="1700809"/>
            <a:ext cx="7972026" cy="284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1189080"/>
            <a:ext cx="479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Конфигурация </a:t>
            </a:r>
            <a:r>
              <a:rPr lang="en-US" sz="2800" dirty="0" smtClean="0"/>
              <a:t>BM@N </a:t>
            </a:r>
            <a:r>
              <a:rPr lang="ru-RU" sz="2800" dirty="0" smtClean="0"/>
              <a:t>в </a:t>
            </a:r>
            <a:r>
              <a:rPr lang="en-US" sz="2800" dirty="0" smtClean="0"/>
              <a:t>run </a:t>
            </a:r>
            <a:r>
              <a:rPr lang="ru-RU" sz="2800" dirty="0" smtClean="0"/>
              <a:t>8. </a:t>
            </a:r>
            <a:endParaRPr lang="ru-RU" sz="2800" dirty="0"/>
          </a:p>
        </p:txBody>
      </p:sp>
      <p:graphicFrame>
        <p:nvGraphicFramePr>
          <p:cNvPr id="2061" name="Таблица 20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338564"/>
              </p:ext>
            </p:extLst>
          </p:nvPr>
        </p:nvGraphicFramePr>
        <p:xfrm>
          <a:off x="107504" y="4546589"/>
          <a:ext cx="828091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1"/>
                <a:gridCol w="504056"/>
                <a:gridCol w="933378"/>
                <a:gridCol w="799036"/>
                <a:gridCol w="871676"/>
                <a:gridCol w="726396"/>
                <a:gridCol w="799036"/>
                <a:gridCol w="871676"/>
                <a:gridCol w="1089595"/>
                <a:gridCol w="10379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FHcal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BH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Ndet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ScWall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ToF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DCH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CSC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GEM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Si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T0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ToF400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DCH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r>
                        <a:rPr lang="en-US" sz="1600" baseline="0" dirty="0" smtClean="0"/>
                        <a:t> 1x1m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</a:t>
                      </a:r>
                      <a:r>
                        <a:rPr lang="en-US" sz="1600" baseline="0" dirty="0" smtClean="0"/>
                        <a:t> Gem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Prof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BC1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ToF700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 1.5x2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 small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 Tracker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BC2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 forward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VC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BD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Mult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91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piyadin\Documents\BM@N\ЭмблемаBM@N\Logo_BM@N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96"/>
            <a:ext cx="1768290" cy="9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886738" y="1124744"/>
            <a:ext cx="7200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-33511" y="0"/>
            <a:ext cx="7979233" cy="12575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Сеанс декабрь 2022 – январь 2023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загрузки\IMG_03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23046"/>
            <a:ext cx="3707903" cy="250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загрузки\IMG_03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245840"/>
            <a:ext cx="4377435" cy="248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загрузки\IMG_389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853" y="3901033"/>
            <a:ext cx="3744098" cy="278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piyadin\Pictures\gotov-ugg-letom-zvezdy-na-prezentacii-novoj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403" y="6301164"/>
            <a:ext cx="466497" cy="4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4</a:t>
            </a:fld>
            <a:endParaRPr lang="ru-RU" dirty="0"/>
          </a:p>
        </p:txBody>
      </p:sp>
      <p:pic>
        <p:nvPicPr>
          <p:cNvPr id="3078" name="Picture 6" descr="D:\загрузки\IMG_20220928_11305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30" y="3901033"/>
            <a:ext cx="3678428" cy="275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2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piyadin\Documents\BM@N\ЭмблемаBM@N\Logo_BM@N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96"/>
            <a:ext cx="1768290" cy="9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886738" y="1124744"/>
            <a:ext cx="7200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-33511" y="0"/>
            <a:ext cx="7979233" cy="12575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Сеанс декабрь 2022 – январь 2023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C:\Users\piyadin\Pictures\gotov-ugg-letom-zvezdy-na-prezentacii-novoj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403" y="6301164"/>
            <a:ext cx="466497" cy="4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5</a:t>
            </a:fld>
            <a:endParaRPr lang="ru-RU" dirty="0"/>
          </a:p>
        </p:txBody>
      </p:sp>
      <p:pic>
        <p:nvPicPr>
          <p:cNvPr id="4099" name="Picture 3" descr="D:\загрузки\SlowControl_08_01-202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25" y="1556793"/>
            <a:ext cx="4515891" cy="215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загрузки\va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296" y="1556792"/>
            <a:ext cx="4282114" cy="215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24" y="3861023"/>
            <a:ext cx="8858286" cy="244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44239" y="1124744"/>
            <a:ext cx="1743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SlowControl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piyadin\Documents\BM@N\ЭмблемаBM@N\Logo_BM@N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96"/>
            <a:ext cx="1768290" cy="9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886738" y="1124744"/>
            <a:ext cx="7200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-33511" y="0"/>
            <a:ext cx="7979233" cy="12575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Сеанс декабрь 2022 – январь 2023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C:\Users\piyadin\Pictures\gotov-ugg-letom-zvezdy-na-prezentacii-novoj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403" y="6301164"/>
            <a:ext cx="466497" cy="4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6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12498" y="1124743"/>
            <a:ext cx="764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DAQ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5125" name="Picture 5" descr="F:\screen\daq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74" y="1542206"/>
            <a:ext cx="7731322" cy="478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48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piyadin\Documents\BM@N\ЭмблемаBM@N\Logo_BM@N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96"/>
            <a:ext cx="1768290" cy="9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886738" y="1124744"/>
            <a:ext cx="7200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-33511" y="0"/>
            <a:ext cx="7979233" cy="12575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Сеанс декабрь 2022 – январь 2023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C:\Users\piyadin\Pictures\gotov-ugg-letom-zvezdy-na-prezentacii-novoj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403" y="6301164"/>
            <a:ext cx="466497" cy="4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7</a:t>
            </a:fld>
            <a:endParaRPr lang="ru-RU" dirty="0"/>
          </a:p>
        </p:txBody>
      </p:sp>
      <p:pic>
        <p:nvPicPr>
          <p:cNvPr id="6146" name="Picture 2" descr="G:\BM@N\сеанс 2022\time_vs_dat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81" y="1700808"/>
            <a:ext cx="8467157" cy="41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8998" y="1228110"/>
            <a:ext cx="3824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Работа с пучком на установке </a:t>
            </a:r>
            <a:r>
              <a:rPr lang="en-US" dirty="0" smtClean="0"/>
              <a:t>BM@N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79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piyadin\Documents\BM@N\ЭмблемаBM@N\Logo_BM@N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96"/>
            <a:ext cx="1768290" cy="9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886738" y="1124744"/>
            <a:ext cx="7200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-33511" y="0"/>
            <a:ext cx="7979233" cy="12575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Сеанс декабрь 2022 – январь 2023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C:\Users\piyadin\Pictures\gotov-ugg-letom-zvezdy-na-prezentacii-novoj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403" y="6301164"/>
            <a:ext cx="466497" cy="4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8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298998" y="1228110"/>
            <a:ext cx="3824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Работа с пучком на установке </a:t>
            </a:r>
            <a:r>
              <a:rPr lang="en-US" dirty="0" smtClean="0"/>
              <a:t>BM@N</a:t>
            </a:r>
            <a:endParaRPr lang="ru-RU" dirty="0"/>
          </a:p>
        </p:txBody>
      </p:sp>
      <p:pic>
        <p:nvPicPr>
          <p:cNvPr id="7170" name="Picture 2" descr="G:\BM@N\сеанс 2022\MSC16VE_all_sav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50" y="1597442"/>
            <a:ext cx="8372976" cy="274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G:\BM@N\сеанс 2022\MSC1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50" y="4581128"/>
            <a:ext cx="8372976" cy="134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40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piyadin\Documents\BM@N\ЭмблемаBM@N\Logo_BM@N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196"/>
            <a:ext cx="1768290" cy="9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886738" y="1124744"/>
            <a:ext cx="7200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-33511" y="0"/>
            <a:ext cx="7979233" cy="12575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Сеанс декабрь 2022 – январь 2023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C:\Users\piyadin\Pictures\gotov-ugg-letom-zvezdy-na-prezentacii-novoj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403" y="6301164"/>
            <a:ext cx="466497" cy="4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7E0DD-4B38-4EE4-8D72-21F1D80DFF2A}" type="slidenum">
              <a:rPr lang="ru-RU" smtClean="0"/>
              <a:t>9</a:t>
            </a:fld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9" y="1287041"/>
            <a:ext cx="8677862" cy="390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886738" y="5315773"/>
            <a:ext cx="5571735" cy="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458473" y="5315773"/>
            <a:ext cx="1321492" cy="0"/>
          </a:xfrm>
          <a:prstGeom prst="straightConnector1">
            <a:avLst/>
          </a:prstGeom>
          <a:ln w="5080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730307" y="5315773"/>
            <a:ext cx="835344" cy="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3552" y="5131107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Gem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31091" y="5500439"/>
            <a:ext cx="575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SiBT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05264" y="580526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T0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38818" y="604883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DCH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35423" y="6358362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ScWall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8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9997</TotalTime>
  <Words>691</Words>
  <Application>Microsoft Office PowerPoint</Application>
  <PresentationFormat>Экран (4:3)</PresentationFormat>
  <Paragraphs>136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Подведение итогов проведенного сеанса декабрь 2022 - январь 2023.  Планы проведения работ на установке BM@N</vt:lpstr>
      <vt:lpstr>Сеанс декабрь 2022 – январь 2023</vt:lpstr>
      <vt:lpstr>Сеанс декабрь 2022 – январь 2023</vt:lpstr>
      <vt:lpstr>Сеанс декабрь 2022 – январь 2023</vt:lpstr>
      <vt:lpstr>Сеанс декабрь 2022 – январь 2023</vt:lpstr>
      <vt:lpstr>Сеанс декабрь 2022 – январь 2023</vt:lpstr>
      <vt:lpstr>Сеанс декабрь 2022 – январь 2023</vt:lpstr>
      <vt:lpstr>Сеанс декабрь 2022 – январь 2023</vt:lpstr>
      <vt:lpstr>Сеанс декабрь 2022 – январь 2023</vt:lpstr>
      <vt:lpstr>Планы по подготовке установки BM@N к следующему сеансу</vt:lpstr>
      <vt:lpstr>Планы по подготовке установки BM@N к следующему сеансу</vt:lpstr>
      <vt:lpstr>Планы по подготовке установки BM@N к следующему сеансу</vt:lpstr>
      <vt:lpstr>Планы по подготовке установки BM@N к следующему сеансу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Конфигурация детекторов, расположенных в магните СП-41 после мишени. Конструкция мишенного узла.</dc:title>
  <dc:creator>piyadin</dc:creator>
  <cp:lastModifiedBy>piyadin</cp:lastModifiedBy>
  <cp:revision>210</cp:revision>
  <cp:lastPrinted>2020-10-22T07:49:48Z</cp:lastPrinted>
  <dcterms:created xsi:type="dcterms:W3CDTF">2019-02-04T16:49:55Z</dcterms:created>
  <dcterms:modified xsi:type="dcterms:W3CDTF">2023-03-01T07:18:01Z</dcterms:modified>
</cp:coreProperties>
</file>