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72" r:id="rId2"/>
    <p:sldMasterId id="2147483790" r:id="rId3"/>
  </p:sldMasterIdLst>
  <p:notesMasterIdLst>
    <p:notesMasterId r:id="rId34"/>
  </p:notesMasterIdLst>
  <p:handoutMasterIdLst>
    <p:handoutMasterId r:id="rId35"/>
  </p:handoutMasterIdLst>
  <p:sldIdLst>
    <p:sldId id="505" r:id="rId4"/>
    <p:sldId id="690" r:id="rId5"/>
    <p:sldId id="693" r:id="rId6"/>
    <p:sldId id="692" r:id="rId7"/>
    <p:sldId id="695" r:id="rId8"/>
    <p:sldId id="638" r:id="rId9"/>
    <p:sldId id="639" r:id="rId10"/>
    <p:sldId id="687" r:id="rId11"/>
    <p:sldId id="640" r:id="rId12"/>
    <p:sldId id="642" r:id="rId13"/>
    <p:sldId id="662" r:id="rId14"/>
    <p:sldId id="668" r:id="rId15"/>
    <p:sldId id="650" r:id="rId16"/>
    <p:sldId id="697" r:id="rId17"/>
    <p:sldId id="683" r:id="rId18"/>
    <p:sldId id="681" r:id="rId19"/>
    <p:sldId id="652" r:id="rId20"/>
    <p:sldId id="686" r:id="rId21"/>
    <p:sldId id="684" r:id="rId22"/>
    <p:sldId id="653" r:id="rId23"/>
    <p:sldId id="656" r:id="rId24"/>
    <p:sldId id="658" r:id="rId25"/>
    <p:sldId id="657" r:id="rId26"/>
    <p:sldId id="654" r:id="rId27"/>
    <p:sldId id="659" r:id="rId28"/>
    <p:sldId id="660" r:id="rId29"/>
    <p:sldId id="661" r:id="rId30"/>
    <p:sldId id="696" r:id="rId31"/>
    <p:sldId id="688" r:id="rId32"/>
    <p:sldId id="570" r:id="rId3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FD"/>
    <a:srgbClr val="00CCFF"/>
    <a:srgbClr val="00FFFF"/>
    <a:srgbClr val="0078B4"/>
    <a:srgbClr val="0043C8"/>
    <a:srgbClr val="064B6A"/>
    <a:srgbClr val="990000"/>
    <a:srgbClr val="CCCC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876" autoAdjust="0"/>
    <p:restoredTop sz="85355" autoAdjust="0"/>
  </p:normalViewPr>
  <p:slideViewPr>
    <p:cSldViewPr snapToGrid="0" showGuides="1">
      <p:cViewPr>
        <p:scale>
          <a:sx n="120" d="100"/>
          <a:sy n="120" d="100"/>
        </p:scale>
        <p:origin x="-1374" y="6"/>
      </p:cViewPr>
      <p:guideLst>
        <p:guide orient="horz" pos="3062"/>
        <p:guide pos="2880"/>
      </p:guideLst>
    </p:cSldViewPr>
  </p:slideViewPr>
  <p:outlineViewPr>
    <p:cViewPr>
      <p:scale>
        <a:sx n="33" d="100"/>
        <a:sy n="33" d="100"/>
      </p:scale>
      <p:origin x="0" y="3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CA98CA-6F6C-41BE-9408-F50555EB1525}" type="datetime1">
              <a:rPr lang="de-DE"/>
              <a:pPr>
                <a:defRPr/>
              </a:pPr>
              <a:t>02.03.2023</a:t>
            </a:fld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FED751-B42C-4181-A3F9-FD4BC0C06E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795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93F322-F0C8-41AE-B417-1E7F551570BE}" type="datetime1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6E6B5C-FE65-4108-98DB-BF1D6FE8B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5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362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8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74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01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35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85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1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60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131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193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75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5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idx="11" hasCustomPrompt="1"/>
          </p:nvPr>
        </p:nvSpPr>
        <p:spPr bwMode="auto">
          <a:xfrm>
            <a:off x="452438" y="0"/>
            <a:ext cx="8229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0438" y="6479931"/>
            <a:ext cx="2133600" cy="250825"/>
          </a:xfrm>
        </p:spPr>
        <p:txBody>
          <a:bodyPr/>
          <a:lstStyle>
            <a:lvl1pPr>
              <a:defRPr>
                <a:solidFill>
                  <a:srgbClr val="85858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2412" y="5010541"/>
            <a:ext cx="6400800" cy="75724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8585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style</a:t>
            </a:r>
            <a:endParaRPr lang="en-US" dirty="0"/>
          </a:p>
        </p:txBody>
      </p:sp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625" y="6064251"/>
            <a:ext cx="1363250" cy="7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EE3C-C707-4950-B48C-B48ED9261B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6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D2CF-7539-405E-89AD-48C5317D8A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E0F-76E2-443C-A4C1-E947C02B72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9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8C1C-DC30-458C-AFC6-067DBB0462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E518-8CD5-41B3-851B-A2CEAB36AA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6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6CCF-33E3-4026-88BE-77F439B45B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1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A4B3-A6EA-4668-8967-DE90B8AD17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94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1919-C9EB-4E8A-8652-3D495EA97E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04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E84B-83CC-413F-BEA6-C1D78253D4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88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EB8A-34BA-4A62-9A00-C9256C15D2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1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2" y="13568"/>
            <a:ext cx="8552328" cy="511175"/>
          </a:xfrm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72128" y="650716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6D59-0B41-4585-A859-F231A3EE617B}" type="datetime1">
              <a:rPr lang="ru-RU" smtClean="0"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9392" y="6527798"/>
            <a:ext cx="5311587" cy="330201"/>
          </a:xfrm>
          <a:prstGeom prst="rect">
            <a:avLst/>
          </a:prstGeom>
        </p:spPr>
        <p:txBody>
          <a:bodyPr/>
          <a:lstStyle>
            <a:lvl1pPr algn="ctr">
              <a:defRPr sz="1400" i="1"/>
            </a:lvl1pPr>
          </a:lstStyle>
          <a:p>
            <a:pPr>
              <a:defRPr/>
            </a:pPr>
            <a:r>
              <a:rPr lang="ru-RU" dirty="0" smtClean="0"/>
              <a:t>СЯФ РАН, 12-15 апреля, ОИЯИ, </a:t>
            </a:r>
            <a:r>
              <a:rPr lang="ru-RU" dirty="0" err="1" smtClean="0"/>
              <a:t>г.Дубна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4179" y="6607175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1AA3-61EA-498C-827F-F4328E51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3039" y="67544"/>
            <a:ext cx="622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ICA-Logo_4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21" y="6527798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3"/>
          <p:cNvCxnSpPr/>
          <p:nvPr userDrawn="1"/>
        </p:nvCxnSpPr>
        <p:spPr>
          <a:xfrm>
            <a:off x="1140479" y="6491286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FCE9-A095-4F59-92C6-6CD5925FEE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3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7C73-F0C7-45C6-859F-DF57FB21F4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72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4069-ACB0-4C13-9237-182E94B307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63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0A8-19E0-4C19-B3A5-80C6DF0772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64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1034-3990-4D34-BCC7-EDD62012BB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28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9678-376F-4046-9206-A22D4F9BFD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47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455-CCF0-441C-A0ED-058C42A101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4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ABDA-067F-4B4F-9F8C-2931C88E5BD4}" type="datetime1">
              <a:rPr lang="ru-RU" smtClean="0"/>
              <a:t>02.03.2023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86A9-1ECA-4C03-85AC-4ACAE0F27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187F2-998D-4238-B6E3-BF01B2C7AD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6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C879-CE39-4518-85BF-80B78989C6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7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401F-BB68-4728-9B3E-0114D0C8B3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701B-9A33-478D-AA8D-3B9CCFB6C4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2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6D95-86B5-4054-9D48-30BAB7D8AD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3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0775-59CD-4C8A-8ACF-AF6C657B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0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8" y="6515100"/>
            <a:ext cx="2133600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  <p:sldLayoutId id="214748380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-65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-65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63EC5A2-EAE4-49FC-883F-896CC949279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98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F144815-97DE-45CF-BC49-408CB7DEC20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02.03.2023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СЯФ РАН, 12-15 апреля, ОИЯИ, г.Дубна</a:t>
            </a: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597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 txBox="1">
            <a:spLocks/>
          </p:cNvSpPr>
          <p:nvPr/>
        </p:nvSpPr>
        <p:spPr>
          <a:xfrm>
            <a:off x="95249" y="1865644"/>
            <a:ext cx="8937938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Формирование ускоренных пучков в инжекторе тяжелых ионов  инжекционного комплекса NICA ЛФВЭ ОИЯИ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4177" y="340333"/>
            <a:ext cx="584008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Диссертация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Левтерова Константина Александровича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88" y="3585419"/>
            <a:ext cx="7841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присуждение ученой степени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физико-математических наук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1.3.18 - физика пучков заряженных частиц и ускорительная техника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8472" y="5754958"/>
            <a:ext cx="4965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доктор физ.-мат.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 Сыресин Е.М.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Соруководитель: кандидат технических наук Бутенко А.В.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732" y="0"/>
            <a:ext cx="88705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Проект линейного укорителя тяжелых ионов (ЛУТИ) ускорительного комплекса NICA, разработанный на основе концептуальных решений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Ускоряющая структура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24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47747"/>
            <a:ext cx="2649567" cy="1722077"/>
          </a:xfrm>
          <a:prstGeom prst="rect">
            <a:avLst/>
          </a:prstGeom>
          <a:ln/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31" y="1288965"/>
            <a:ext cx="2935404" cy="2048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5976" y="1414208"/>
            <a:ext cx="3248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особенности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с нулевой синхронной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фазой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KONUS: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темп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ускорения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прохождения центров зазоров в моменты максимальных значений напряженности электрического поля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уменьшение числа фокусирующих линз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фокусировки ускоряющим полем в области положительных фаз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невысокий рост эмиттанса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32" y="3084557"/>
            <a:ext cx="26956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Сепаратриса при отрицательной фазе синхронной частицы (слева), отсутствие сепаратрисы и потенциальной ямы для финитного движения частиц при нулевой фазе синхронной частицы (справа).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4940" y="3327896"/>
            <a:ext cx="2494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незамкнутых траекторий  и направление движения частиц в фазовом пространстве используемые в структуре с нулевой синхронной фазой KONUS.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6" y="5274613"/>
            <a:ext cx="3946914" cy="15752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9954" y="4903047"/>
            <a:ext cx="6201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Поперечные и продольные огибающие пучка ионов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Au31+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ЛУТИ 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LORASR)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12350" y="6492875"/>
            <a:ext cx="329949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68" y="5210824"/>
            <a:ext cx="3053302" cy="15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0" y="79153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ЛУТИ</a:t>
            </a:r>
          </a:p>
        </p:txBody>
      </p:sp>
      <p:pic>
        <p:nvPicPr>
          <p:cNvPr id="3" name="Picture 3" descr="F:\+=HILAC=\common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5783"/>
            <a:ext cx="3908716" cy="152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1998"/>
              </p:ext>
            </p:extLst>
          </p:nvPr>
        </p:nvGraphicFramePr>
        <p:xfrm>
          <a:off x="4758088" y="1269116"/>
          <a:ext cx="4385911" cy="3026436"/>
        </p:xfrm>
        <a:graphic>
          <a:graphicData uri="http://schemas.openxmlformats.org/drawingml/2006/table">
            <a:tbl>
              <a:tblPr/>
              <a:tblGrid>
                <a:gridCol w="719438"/>
                <a:gridCol w="963965"/>
                <a:gridCol w="842483"/>
                <a:gridCol w="962837"/>
                <a:gridCol w="897188"/>
              </a:tblGrid>
              <a:tr h="504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A/Z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Type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Length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RF power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Output energy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</a:tr>
              <a:tr h="504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RFQ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4 - rod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3.16 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120 kW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0.3 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/u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</a:tr>
              <a:tr h="1008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MEBT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Two QD +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buncher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1.4 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 kW (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buncher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0.3 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/u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</a:tr>
              <a:tr h="504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IH1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DTL + QT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2.3 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296 kW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1.84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MeV/u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</a:tr>
              <a:tr h="504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IH2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DTL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2.1 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278 kW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3.2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F1FD"/>
                    </a:solidFill>
                  </a:tcPr>
                </a:tc>
              </a:tr>
            </a:tbl>
          </a:graphicData>
        </a:graphic>
      </p:graphicFrame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203715" y="1661324"/>
            <a:ext cx="7050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303FD"/>
                </a:solidFill>
                <a:latin typeface="Calibri" pitchFamily="34" charset="0"/>
                <a:ea typeface="ＭＳ Ｐゴシック" pitchFamily="34" charset="-128"/>
              </a:rPr>
              <a:t>RFQ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243906" y="1150956"/>
            <a:ext cx="710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303FD"/>
                </a:solidFill>
                <a:latin typeface="Calibri" pitchFamily="34" charset="0"/>
                <a:ea typeface="ＭＳ Ｐゴシック" pitchFamily="34" charset="-128"/>
              </a:rPr>
              <a:t>IH-1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45810" y="1148417"/>
            <a:ext cx="710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303FD"/>
                </a:solidFill>
                <a:latin typeface="Calibri" pitchFamily="34" charset="0"/>
                <a:ea typeface="ＭＳ Ｐゴシック" pitchFamily="34" charset="-128"/>
              </a:rPr>
              <a:t>IH-2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083270" y="1354039"/>
            <a:ext cx="92301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303FD"/>
                </a:solidFill>
                <a:latin typeface="Calibri" pitchFamily="34" charset="0"/>
                <a:ea typeface="ＭＳ Ｐゴシック" pitchFamily="34" charset="-128"/>
              </a:rPr>
              <a:t>MEBT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" y="11950"/>
            <a:ext cx="855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Проект линейного укорителя тяжелых ионов (ЛУТИ) ускорительного комплекса NICA, разработанный на основе концептуальных решений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30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05939"/>
              </p:ext>
            </p:extLst>
          </p:nvPr>
        </p:nvGraphicFramePr>
        <p:xfrm>
          <a:off x="73717" y="3320796"/>
          <a:ext cx="4684371" cy="3575304"/>
        </p:xfrm>
        <a:graphic>
          <a:graphicData uri="http://schemas.openxmlformats.org/drawingml/2006/table">
            <a:tbl>
              <a:tblPr firstRow="1" firstCol="1" bandRow="1"/>
              <a:tblGrid>
                <a:gridCol w="3750647"/>
                <a:gridCol w="933724"/>
              </a:tblGrid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Параметр </a:t>
                      </a:r>
                      <a:r>
                        <a:rPr lang="en-US" sz="1200" dirty="0">
                          <a:effectLst/>
                        </a:rPr>
                        <a:t>A/Z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≤</a:t>
                      </a:r>
                      <a:r>
                        <a:rPr lang="en-US" sz="1200" dirty="0" smtClean="0">
                          <a:effectLst/>
                        </a:rPr>
                        <a:t>6.</a:t>
                      </a: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Рабочая частота ВЧ поля, МГц 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100.625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Входная энергия, </a:t>
                      </a:r>
                      <a:r>
                        <a:rPr lang="en-US" sz="1200" dirty="0" err="1">
                          <a:effectLst/>
                        </a:rPr>
                        <a:t>E</a:t>
                      </a:r>
                      <a:r>
                        <a:rPr lang="en-US" sz="1200" baseline="-25000" dirty="0" err="1">
                          <a:effectLst/>
                        </a:rPr>
                        <a:t>in</a:t>
                      </a:r>
                      <a:r>
                        <a:rPr lang="ru-RU" sz="1200" baseline="-25000" dirty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кэВ/н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Выходная энергия, </a:t>
                      </a:r>
                      <a:r>
                        <a:rPr lang="en-US" sz="1200">
                          <a:effectLst/>
                        </a:rPr>
                        <a:t>E</a:t>
                      </a:r>
                      <a:r>
                        <a:rPr lang="en-US" sz="1200" baseline="-25000">
                          <a:effectLst/>
                        </a:rPr>
                        <a:t>ou</a:t>
                      </a:r>
                      <a:r>
                        <a:rPr lang="ru-RU" sz="1200" baseline="-25000">
                          <a:effectLst/>
                        </a:rPr>
                        <a:t>ю </a:t>
                      </a:r>
                      <a:r>
                        <a:rPr lang="ru-RU" sz="1200">
                          <a:effectLst/>
                        </a:rPr>
                        <a:t>МэВ/н</a:t>
                      </a:r>
                      <a:r>
                        <a:rPr lang="ru-RU" sz="1200" baseline="-250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3.2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Частота следования импульсов, Гц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10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инжекций за цикл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4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Максимальное значение импульсного тока пучка, мА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Длительность импульсного тока пучка, мкс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8/30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17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Нормализованный (90%) входной эмиттанс, π·</a:t>
                      </a:r>
                      <a:r>
                        <a:rPr lang="ru-RU" sz="1200" dirty="0" err="1">
                          <a:effectLst/>
                        </a:rPr>
                        <a:t>мм·мрад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0.6/0.4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α</a:t>
                      </a:r>
                      <a:r>
                        <a:rPr lang="ru-RU" sz="1200" baseline="-25000">
                          <a:effectLst/>
                        </a:rPr>
                        <a:t>инж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0.8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β</a:t>
                      </a:r>
                      <a:r>
                        <a:rPr lang="ru-RU" sz="1200" baseline="-25000">
                          <a:effectLst/>
                        </a:rPr>
                        <a:t>инж, </a:t>
                      </a:r>
                      <a:r>
                        <a:rPr lang="ru-RU" sz="1200">
                          <a:effectLst/>
                        </a:rPr>
                        <a:t>мм/мрад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0.024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17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Нормализованный (90%) входной эмиттанс, π·</a:t>
                      </a:r>
                      <a:r>
                        <a:rPr lang="ru-RU" sz="1200" dirty="0" err="1">
                          <a:effectLst/>
                        </a:rPr>
                        <a:t>мм·мрад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0.8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Энергетический разброс, кэВ/н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Коэффициент прохождения 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01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Длина, м 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80346" y="4688072"/>
            <a:ext cx="4167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основные параметры инжектора тяжелых ионов.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ВЧ питания и система квадрупольной фокусировки ускорителя ЛУТИ способны работать с частотой 10 Гц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43388" y="6515100"/>
            <a:ext cx="2133600" cy="250825"/>
          </a:xfrm>
        </p:spPr>
        <p:txBody>
          <a:bodyPr/>
          <a:lstStyle/>
          <a:p>
            <a:fld id="{8E1CAD49-5AC5-44E4-90D7-F256A80571AF}" type="slidenum">
              <a:rPr lang="ru-RU" sz="1200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200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048809" cy="580444"/>
          </a:xfrm>
        </p:spPr>
        <p:txBody>
          <a:bodyPr>
            <a:normAutofit/>
          </a:bodyPr>
          <a:lstStyle/>
          <a:p>
            <a:pPr marL="342900" lvl="0" indent="-342900" defTabSz="457200" fontAlgn="base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Создание лазерного источника ионов на основе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</a:rPr>
              <a:t>Nd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-YAG лазера, результаты экспериментального исследования ионизационных состояний железной и углеродной лазерной плазмы.</a:t>
            </a:r>
            <a:endParaRPr lang="ru-RU" sz="1600" dirty="0">
              <a:solidFill>
                <a:prstClr val="black"/>
              </a:solidFill>
              <a:latin typeface="Arial"/>
              <a:ea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000375" y="6492875"/>
            <a:ext cx="2133600" cy="365125"/>
          </a:xfrm>
        </p:spPr>
        <p:txBody>
          <a:bodyPr/>
          <a:lstStyle/>
          <a:p>
            <a:fld id="{8292088C-D832-4D6B-B3C3-71030C10C551}" type="slidenum">
              <a:rPr lang="en-US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7" y="4195625"/>
            <a:ext cx="3160648" cy="1799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" y="2040823"/>
            <a:ext cx="3067886" cy="1895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25" y="1500302"/>
            <a:ext cx="332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для исследований ионизационных состояний лазерной плазмы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695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одномодовое излучение ТЕМ</a:t>
            </a:r>
            <a:r>
              <a:rPr lang="ru-RU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длительность импульса 10-12 нс, М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=1.3; C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6+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Mg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926242" y="967584"/>
                <a:ext cx="1100238" cy="469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/>
                          <a:ea typeface="Times New Roman"/>
                          <a:cs typeface="Times New Roman"/>
                        </a:rPr>
                        <m:t>𝑞</m:t>
                      </m:r>
                      <m:r>
                        <a:rPr lang="ru-RU" sz="12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𝐸</m:t>
                          </m:r>
                        </m:num>
                        <m:den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𝜋</m:t>
                          </m:r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42" y="967584"/>
                <a:ext cx="1100238" cy="4694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0025" y="954664"/>
                <a:ext cx="1866217" cy="495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1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ru-RU" sz="1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4∙</m:t>
                          </m:r>
                          <m:r>
                            <m:rPr>
                              <m:sty m:val="p"/>
                            </m:rPr>
                            <a:rPr lang="ru-RU" sz="12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λ</m:t>
                          </m:r>
                          <m:r>
                            <a:rPr lang="ru-RU" sz="12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12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M</m:t>
                              </m:r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𝑓</m:t>
                          </m:r>
                        </m:num>
                        <m:den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𝜋</m:t>
                          </m:r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𝐷</m:t>
                          </m:r>
                        </m:den>
                      </m:f>
                      <m:r>
                        <a:rPr lang="ru-RU" sz="1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𝑘</m:t>
                          </m:r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1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2∙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5" y="954664"/>
                <a:ext cx="1866217" cy="495264"/>
              </a:xfrm>
              <a:prstGeom prst="rect">
                <a:avLst/>
              </a:prstGeom>
              <a:blipFill rotWithShape="1">
                <a:blip r:embed="rId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26480" y="1042778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~50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23361" y="1027388"/>
            <a:ext cx="4508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потока излучения на мишени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Вт/см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30" y="2024478"/>
            <a:ext cx="3688190" cy="354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25" y="2024478"/>
            <a:ext cx="38401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59200" y="4769972"/>
            <a:ext cx="39712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источник на основе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-YAG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лазера позволил поднять плотность потока излучения на мишени до ~10</a:t>
            </a:r>
            <a:r>
              <a:rPr lang="ru-RU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Вт/см</a:t>
            </a:r>
            <a:r>
              <a:rPr lang="ru-RU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высокозарядные ионы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лазерной плазме по сравнению с источником на основе СО</a:t>
            </a:r>
            <a:r>
              <a:rPr lang="ru-RU" sz="1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лазера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Ионы С</a:t>
            </a:r>
            <a:r>
              <a:rPr lang="en-US" sz="1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ускорены в ЛУТИ и инжектированы в Бустер.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17843" y="1342594"/>
            <a:ext cx="5526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Зарядовый спектр ионов железной и углеродной лазерной плазмы по сигналам  ВЭУ-6, расположенного на выходе электростатического анализатора спектра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9" y="821148"/>
            <a:ext cx="3495766" cy="22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697751"/>
            <a:ext cx="3285619" cy="219041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7581" y="5896510"/>
            <a:ext cx="5665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Осциллограмма импульса напряжения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инжекции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высоковольтной платформе канала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амплитуда импульса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кВ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 напряжения на вершине 0.2 %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мкс.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7585" y="2709945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endParaRPr lang="ru-RU" sz="1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866593" y="2611669"/>
            <a:ext cx="0" cy="1965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66593" y="2934046"/>
            <a:ext cx="0" cy="1467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83" y="3168266"/>
            <a:ext cx="40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Осциллограмма сигнала ЦФ на входе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пучок C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4+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 мА, 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84" y="11148"/>
            <a:ext cx="8917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Создание канала транспортировки пучков низкой энергии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(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LEBT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экспериментальные результаты по согласованию пучков ионов с отношением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A/Z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=2÷6 и током до 10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мА с входными параметрами ЛУТИ.</a:t>
            </a:r>
            <a:endParaRPr lang="ru-RU" sz="1600" dirty="0">
              <a:solidFill>
                <a:prstClr val="black"/>
              </a:solidFill>
              <a:latin typeface="Arial"/>
              <a:ea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067050" y="6478971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04" y="1534601"/>
            <a:ext cx="2559205" cy="515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61328" y="943391"/>
            <a:ext cx="336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моделирования динамики ионов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31+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канале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endParaRPr lang="ru-RU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754878" y="6412010"/>
            <a:ext cx="353833" cy="365125"/>
          </a:xfrm>
        </p:spPr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8" y="1021942"/>
            <a:ext cx="3935899" cy="237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850" y="11148"/>
            <a:ext cx="8639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Создание канала транспортировки пучков низкой энергии LEBT, экспериментальные результаты по согласованию пучков ионов с отношением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A/Z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=2÷6 и током до 10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мА с входными параметрами ЛУТИ.</a:t>
            </a:r>
            <a:endParaRPr lang="ru-RU" sz="1600" dirty="0">
              <a:solidFill>
                <a:prstClr val="black"/>
              </a:solidFill>
              <a:latin typeface="Arial"/>
              <a:ea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27813"/>
              </p:ext>
            </p:extLst>
          </p:nvPr>
        </p:nvGraphicFramePr>
        <p:xfrm>
          <a:off x="35777" y="4448731"/>
          <a:ext cx="4118779" cy="2214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053"/>
                <a:gridCol w="977726"/>
              </a:tblGrid>
              <a:tr h="224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Параметр </a:t>
                      </a:r>
                      <a:r>
                        <a:rPr lang="en-US" sz="1200" dirty="0">
                          <a:effectLst/>
                        </a:rPr>
                        <a:t>A/Z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≤6.25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питания напряжением инжекции 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импульсный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Значение напряжения инжекции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≤150 кВ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Полная длительность </a:t>
                      </a:r>
                      <a:r>
                        <a:rPr lang="ru-RU" sz="1200" dirty="0">
                          <a:effectLst/>
                        </a:rPr>
                        <a:t>импульса напряжения 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~ 1 </a:t>
                      </a:r>
                      <a:r>
                        <a:rPr lang="ru-RU" sz="1200" dirty="0" err="1" smtClean="0">
                          <a:effectLst/>
                        </a:rPr>
                        <a:t>мс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соленоидов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Значение индукции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магнитного поля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1.2/2.0  </a:t>
                      </a:r>
                      <a:r>
                        <a:rPr lang="ru-RU" sz="1200" dirty="0">
                          <a:effectLst/>
                        </a:rPr>
                        <a:t>Тл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фокусирующих электродов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Максимальный потенциал электродов  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≤50 кВ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Частота следования импульсов, Гц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0.2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Длина, м 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1.8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218" y="2516989"/>
            <a:ext cx="3935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от ионов С</a:t>
            </a:r>
            <a:r>
              <a:rPr lang="ru-RU" sz="1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сформированных в канале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ЦФ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входе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RFQ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0481"/>
              </p:ext>
            </p:extLst>
          </p:nvPr>
        </p:nvGraphicFramePr>
        <p:xfrm>
          <a:off x="4912782" y="2001918"/>
          <a:ext cx="3444040" cy="1915012"/>
        </p:xfrm>
        <a:graphic>
          <a:graphicData uri="http://schemas.openxmlformats.org/drawingml/2006/table">
            <a:tbl>
              <a:tblPr firstRow="1" firstCol="1" bandRow="1"/>
              <a:tblGrid>
                <a:gridCol w="860830"/>
                <a:gridCol w="860830"/>
                <a:gridCol w="860830"/>
                <a:gridCol w="861550"/>
              </a:tblGrid>
              <a:tr h="478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4+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ru-RU" sz="14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r>
                        <a:rPr lang="ru-RU" sz="14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ru-RU" sz="1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инж, 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400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L1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400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L2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6685" y="1021942"/>
            <a:ext cx="4039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напряжения инжекции и индукции магнитного поля в соленоидах, использовавшиеся  в первых сеансах ЛУТИ-Бустер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6685" y="4415068"/>
            <a:ext cx="4285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созданный канал транспортировки пучков низкой энергии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 согласовывает пучки ионов между источником ионов и первой ускоряющей секцией ЛУТИ.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многократной инжекции требуется доработка системы подачи потенциала на высоковольтный терминал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462213"/>
            <a:ext cx="40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Осциллограмма сигнала ЦФ на входе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пучок C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4+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 мА, 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622" y="4107291"/>
            <a:ext cx="2521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канала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LEBT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1" y="30759"/>
            <a:ext cx="8905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Ввод в эксплуатацию ЛУТИ, ускорение пучков ионов углерода с отношением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A/Z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=2÷6 и входным током в ЛУТИ до 8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мА и измерение их энергии на выходе каждой  ускоряющей секции.</a:t>
            </a:r>
            <a:endParaRPr lang="ru-RU" sz="2000" dirty="0">
              <a:solidFill>
                <a:srgbClr val="030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2656" y="4103132"/>
            <a:ext cx="4191719" cy="2631041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506797" y="4963424"/>
                <a:ext cx="1844351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 smtClean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</m:num>
                          <m:den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𝑍</m:t>
                            </m:r>
                          </m:den>
                        </m:f>
                      </m:e>
                    </m:rad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2⋅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⋅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𝑈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</m:t>
                            </m:r>
                            <m:r>
                              <a:rPr lang="ru-RU" b="0" i="1" baseline="30000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797" y="4963424"/>
                <a:ext cx="1844351" cy="6746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4567238" y="4103132"/>
            <a:ext cx="44529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известной разности потенциалов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пройденной ионами с атомным номером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зарядовым числом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формуле: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569" y="4026933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=90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1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73469" y="1447800"/>
            <a:ext cx="5570132" cy="1737194"/>
          </a:xfrm>
          <a:prstGeom prst="rect">
            <a:avLst/>
          </a:prstGeom>
          <a:ln/>
        </p:spPr>
      </p:pic>
      <p:sp>
        <p:nvSpPr>
          <p:cNvPr id="22" name="TextBox 21"/>
          <p:cNvSpPr txBox="1"/>
          <p:nvPr/>
        </p:nvSpPr>
        <p:spPr>
          <a:xfrm>
            <a:off x="332656" y="3226714"/>
            <a:ext cx="5291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Амплитуды сигналов на ЦФ за анализирующим магнитом после прохождения пучком  разности потенциалов 90 кВ в зависимости от тока в обмотках магнита.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254487" y="988657"/>
            <a:ext cx="662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энергии после каждого этапа ускорения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981734" y="6451198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874" y="5661886"/>
            <a:ext cx="4195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вычислить реперную приведенную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используется в дальнейших вычислениях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603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" y="2041"/>
            <a:ext cx="8658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Ввод в эксплуатацию ЛУТИ, ускорение пучков ионов углерода с отношением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A/Z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=2÷6 и входным током в ЛУТИ до 8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мА и измерение их энергии на выходе каждой  ускоряющей секции.</a:t>
            </a:r>
            <a:endParaRPr lang="ru-RU" sz="2000" dirty="0">
              <a:solidFill>
                <a:srgbClr val="030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37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32108" y="1792923"/>
            <a:ext cx="3234226" cy="2168095"/>
          </a:xfrm>
          <a:prstGeom prst="rect">
            <a:avLst/>
          </a:prstGeom>
          <a:ln/>
        </p:spPr>
      </p:pic>
      <p:pic>
        <p:nvPicPr>
          <p:cNvPr id="5" name="image29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25300" y="4405301"/>
            <a:ext cx="3374132" cy="2345819"/>
          </a:xfrm>
          <a:prstGeom prst="rect">
            <a:avLst/>
          </a:prstGeom>
          <a:ln/>
        </p:spPr>
      </p:pic>
      <p:pic>
        <p:nvPicPr>
          <p:cNvPr id="6" name="image38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018144" y="4415804"/>
            <a:ext cx="3493147" cy="2285757"/>
          </a:xfrm>
          <a:prstGeom prst="rect">
            <a:avLst/>
          </a:prstGeom>
          <a:ln/>
        </p:spPr>
      </p:pic>
      <p:sp>
        <p:nvSpPr>
          <p:cNvPr id="9" name="TextBox 8"/>
          <p:cNvSpPr txBox="1"/>
          <p:nvPr/>
        </p:nvSpPr>
        <p:spPr>
          <a:xfrm>
            <a:off x="5415115" y="1503482"/>
            <a:ext cx="2668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Пучок ускорен в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262" y="3975803"/>
            <a:ext cx="2668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Пучок ускорен в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RFQ+IH1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5114" y="4141451"/>
            <a:ext cx="2668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Пучок ускорен в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RFQ+IH1+IH2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38052" y="3126378"/>
                <a:ext cx="161954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𝛽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𝐵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52" y="3126378"/>
                <a:ext cx="1619546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-2211" y="1444640"/>
            <a:ext cx="3819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 одного типа, имеющих разные скорости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прошедших магнит по траектории, совпадающей с осью ионопровода, при значениях индукции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соответственно, можно записать следующее соотношение: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4487" y="975181"/>
            <a:ext cx="662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энергии после каждого этапа ускорения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2750516" y="6492875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39601"/>
              </p:ext>
            </p:extLst>
          </p:nvPr>
        </p:nvGraphicFramePr>
        <p:xfrm>
          <a:off x="162370" y="2079220"/>
          <a:ext cx="5141299" cy="4377131"/>
        </p:xfrm>
        <a:graphic>
          <a:graphicData uri="http://schemas.openxmlformats.org/drawingml/2006/table">
            <a:tbl>
              <a:tblPr/>
              <a:tblGrid>
                <a:gridCol w="1595815"/>
                <a:gridCol w="590914"/>
                <a:gridCol w="590914"/>
                <a:gridCol w="590914"/>
                <a:gridCol w="590914"/>
                <a:gridCol w="590914"/>
                <a:gridCol w="590914"/>
              </a:tblGrid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100" b="1" baseline="30000" dirty="0">
                          <a:effectLst/>
                          <a:latin typeface="Times New Roman"/>
                          <a:ea typeface="Times New Roman"/>
                        </a:rPr>
                        <a:t>1+</a:t>
                      </a:r>
                      <a:endParaRPr lang="ru-RU" sz="10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100" b="1" baseline="30000" dirty="0">
                          <a:effectLst/>
                          <a:latin typeface="Times New Roman"/>
                          <a:ea typeface="Times New Roman"/>
                        </a:rPr>
                        <a:t>2+</a:t>
                      </a:r>
                      <a:endParaRPr lang="ru-RU" sz="10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100" b="1" baseline="30000" dirty="0">
                          <a:effectLst/>
                          <a:latin typeface="Times New Roman"/>
                          <a:ea typeface="Times New Roman"/>
                        </a:rPr>
                        <a:t>3+</a:t>
                      </a:r>
                      <a:endParaRPr lang="ru-RU" sz="10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100" b="1" baseline="30000" dirty="0">
                          <a:effectLst/>
                          <a:latin typeface="Times New Roman"/>
                          <a:ea typeface="Times New Roman"/>
                        </a:rPr>
                        <a:t>4+</a:t>
                      </a:r>
                      <a:endParaRPr lang="ru-RU" sz="10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100" b="1" baseline="30000" dirty="0">
                          <a:effectLst/>
                          <a:latin typeface="Times New Roman"/>
                          <a:ea typeface="Times New Roman"/>
                        </a:rPr>
                        <a:t>5+</a:t>
                      </a:r>
                      <a:endParaRPr lang="ru-RU" sz="10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100" b="1" baseline="30000" dirty="0">
                          <a:effectLst/>
                          <a:latin typeface="Times New Roman"/>
                          <a:ea typeface="Times New Roman"/>
                        </a:rPr>
                        <a:t>6+</a:t>
                      </a:r>
                      <a:endParaRPr lang="ru-RU" sz="10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Times New Roman"/>
                        </a:rPr>
                        <a:t>β</a:t>
                      </a:r>
                      <a:r>
                        <a:rPr lang="ru-RU" sz="1100" b="1" i="1" baseline="-25000" dirty="0">
                          <a:effectLst/>
                          <a:latin typeface="Times New Roman"/>
                          <a:ea typeface="Times New Roman"/>
                        </a:rPr>
                        <a:t>0 </a:t>
                      </a:r>
                      <a:r>
                        <a:rPr lang="ru-RU" sz="1100" b="1" i="1" dirty="0">
                          <a:effectLst/>
                          <a:latin typeface="Times New Roman"/>
                          <a:ea typeface="Times New Roman"/>
                        </a:rPr>
                        <a:t>, 10</a:t>
                      </a:r>
                      <a:r>
                        <a:rPr lang="ru-RU" sz="1100" b="1" i="1" baseline="30000" dirty="0">
                          <a:effectLst/>
                          <a:latin typeface="Times New Roman"/>
                          <a:ea typeface="Times New Roman"/>
                        </a:rPr>
                        <a:t>-3</a:t>
                      </a:r>
                      <a:r>
                        <a:rPr lang="ru-RU" sz="1100" b="1" i="1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000" b="1" dirty="0"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Times New Roman"/>
                        </a:rPr>
                        <a:t>U=90 </a:t>
                      </a:r>
                      <a:r>
                        <a:rPr lang="ru-RU" sz="1100" b="1" i="1" dirty="0" err="1">
                          <a:effectLst/>
                          <a:latin typeface="Times New Roman"/>
                          <a:ea typeface="Times New Roman"/>
                        </a:rPr>
                        <a:t>kV</a:t>
                      </a:r>
                      <a:endParaRPr lang="ru-RU" sz="10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4.01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5.67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6.94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8.02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8.96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9.82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ru-RU" sz="1100" b="1" i="1" baseline="-250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G,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U=90 kV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963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672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545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470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420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383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Reff, m 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1.56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1.58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1.59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1.59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1.59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1.60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r>
                        <a:rPr lang="ru-RU" sz="1100" b="1" i="1" baseline="-25000">
                          <a:effectLst/>
                          <a:latin typeface="Times New Roman"/>
                          <a:ea typeface="Times New Roman"/>
                        </a:rPr>
                        <a:t>inj</a:t>
                      </a: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, kV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—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102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Bexp1,G,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RFQ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—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3042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2038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1525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1218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—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Bexp2,G,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RFQ+IH1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—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7496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5055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3726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3010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—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Times New Roman"/>
                        </a:rPr>
                        <a:t>Bexp3,G,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Times New Roman"/>
                          <a:ea typeface="Times New Roman"/>
                        </a:rPr>
                        <a:t>RFQ+IH1+IH2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—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9642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6647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5025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4002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3380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β</a:t>
                      </a:r>
                      <a:r>
                        <a:rPr lang="ru-RU" sz="1100" b="1" i="1" baseline="-25000">
                          <a:effectLst/>
                          <a:latin typeface="Times New Roman"/>
                          <a:ea typeface="Times New Roman"/>
                        </a:rPr>
                        <a:t>exp1 </a:t>
                      </a: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,RFQ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0.0257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0.0260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0.0260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0.0260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β</a:t>
                      </a:r>
                      <a:r>
                        <a:rPr lang="ru-RU" sz="1100" b="1" i="1" baseline="-25000">
                          <a:effectLst/>
                          <a:latin typeface="Times New Roman"/>
                          <a:ea typeface="Times New Roman"/>
                        </a:rPr>
                        <a:t>exp2 </a:t>
                      </a: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,RFQ+IH1</a:t>
                      </a:r>
                      <a:r>
                        <a:rPr lang="ru-RU" sz="1100" b="1" i="1" baseline="-250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0.0633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0.0643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0.0636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0.0642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β</a:t>
                      </a:r>
                      <a:r>
                        <a:rPr lang="ru-RU" sz="1100" b="1" i="1" baseline="-25000">
                          <a:effectLst/>
                          <a:latin typeface="Times New Roman"/>
                          <a:ea typeface="Times New Roman"/>
                        </a:rPr>
                        <a:t>exp3</a:t>
                      </a: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, RFQ+IH1+IH2</a:t>
                      </a:r>
                      <a:r>
                        <a:rPr lang="ru-RU" sz="1100" b="1" i="1" baseline="-250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000" b="1"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0.0813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0.0847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0.0857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0.0854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0.087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7800" marR="57800" marT="57800" marB="57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370" y="1123689"/>
            <a:ext cx="5281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приведенной скорости ионов углерода, ускоренных в электростатической трубке при напряжении инжекции 90 кВ, и последовательно в каждой ускоряющей секции ЛУТИ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соответствующие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индукции магнитного поля в анализирующем магните.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73146" y="1233742"/>
            <a:ext cx="35137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ускоренные ионы на выходе ускорителя имеют одинаковые скорости,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 индукции магнитного поля В1  и В2 для ионов одного типа, находящихся в разном зарядовом состоянии Z1  и Z2 должны удовлетворять соотношению: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=Z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/Z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удовлетворительно выполняется для экспериментально полученных значений величин индукции магнитного поля, приведенных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зарядовых состояний ускоренных ионов углерода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значения: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=0.0254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RFQ+IH1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=0.0628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RFQ+IH1+IH2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=0.0829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экспериментальные значения приведенной скорости оказались в удовлетворительном согласии.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3793" y="0"/>
            <a:ext cx="9086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Ввод в эксплуатацию ЛУТИ, ускорение пучков ионов углерода с отношением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A/Z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=2÷6 и входным током в ЛУТИ до 8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мА и измерение их энергии на выходе каждой  ускоряющей секции.</a:t>
            </a:r>
            <a:endParaRPr lang="ru-RU" sz="2000" dirty="0">
              <a:solidFill>
                <a:srgbClr val="030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4487" y="815912"/>
            <a:ext cx="662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энергии после каждого этапа ускорения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2924175" y="6403975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вводе в  эксплуатацию ЛУТИ ускорены пучки ионов углерода со значениями параметра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A/Z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 до 6. Успешное ускорение пучков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 углерода в низком зарядовом состоянии С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подтвердило возможность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ускорения тяжелых ионов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значением параметра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A/Z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близким к требуемым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проекта NICA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Измеренная энергия ускоренных в ЛУТИ ионов оказалась в хорошем согласии с проектным значением 3.2 МэВ/н. Выходные энергии, измеренные по отдельности для каждой из первых двух ускоряющих секций ЛУТИ, также соответствуют своим проектным значениям.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коэффициент прохождения пучка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 С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током 1.7 мА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структуру с трубками дрейфа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KONUS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80 %. При этом суммарный ток от всех зарядовых состояний ионов углерода на входе в ЛУТИ составлял 9 мА.</a:t>
            </a:r>
          </a:p>
          <a:p>
            <a:pPr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14667" y="52759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/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Ввод в эксплуатацию ЛУТИ, ускорение пучков ионов углерода с отношением </a:t>
            </a:r>
            <a:r>
              <a:rPr lang="ru-RU" sz="1800" i="1" dirty="0">
                <a:solidFill>
                  <a:prstClr val="black"/>
                </a:solidFill>
                <a:latin typeface="Times New Roman"/>
                <a:ea typeface="Times New Roman"/>
              </a:rPr>
              <a:t>A/Z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=2÷6 и входным током в ЛУТИ до 8</a:t>
            </a:r>
            <a:r>
              <a:rPr lang="en-US" sz="18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мА и измерение их энергии на выходе каждой  ускоряющей секции.</a:t>
            </a:r>
            <a:endParaRPr lang="ru-RU" sz="2000" dirty="0">
              <a:solidFill>
                <a:srgbClr val="0303FD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0815" y="1216542"/>
            <a:ext cx="98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057525" y="6384925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" y="20803"/>
            <a:ext cx="8639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Экспериментальные результаты ускорения пучков ионов железа Fe</a:t>
            </a:r>
            <a:r>
              <a:rPr lang="ru-RU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14+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 током до 7 мА и углерода С</a:t>
            </a:r>
            <a:r>
              <a:rPr lang="ru-RU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4+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 током до 6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мА от лазерного источника в ускорителе ЛУТИ и их инжекция в Бустер.</a:t>
            </a:r>
            <a:endParaRPr lang="ru-RU" sz="1600" dirty="0">
              <a:solidFill>
                <a:prstClr val="black"/>
              </a:solidFill>
              <a:latin typeface="Arial"/>
              <a:ea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" y="1571202"/>
            <a:ext cx="8942634" cy="2813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2923" y="924871"/>
            <a:ext cx="4994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транспортировки пучков высокой энергии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ЛУТИ-Бустер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20174"/>
            <a:ext cx="2654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пучка: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ЦФ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фазовых датчика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трансформатора тока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пикапов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проволочных профилометров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2083" y="4627894"/>
            <a:ext cx="21321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канала: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дебанчер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квадрупольных линз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дипольных магнита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двойных корректоров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44" y="3089697"/>
            <a:ext cx="2254178" cy="1804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66" y="3089698"/>
            <a:ext cx="2259400" cy="1808683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776036" y="6347500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0272" y="4979647"/>
            <a:ext cx="46837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Разброс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энергиям частиц при использовании дебанчера может быть уменьшен в четыре раза и составляет ±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1.6·10</a:t>
            </a:r>
            <a:r>
              <a:rPr lang="ru-RU" sz="1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моделирования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TraceWin</a:t>
            </a:r>
            <a:endParaRPr lang="ru-RU" sz="13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4249" y="2794463"/>
            <a:ext cx="1435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дебанчер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8362" y="2794463"/>
            <a:ext cx="171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дебанчера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34" y="765175"/>
            <a:ext cx="8841850" cy="935037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Переделка начальной части ускорителя ЛУ-20</a:t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Протонный линейный ускоритель ЛУ-20 на энергию 20 МэВ более 40 лет является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нжектором ионов на второй кратности ускорения с энергией 5 МэВ/нуклон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625" y="1831533"/>
            <a:ext cx="8229600" cy="4586955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Заметка A.M. Балдина “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Масштабная инвариантность адронных столкновений и возможность получения пучков частиц высоких энергий при релятивистском ускорении многозарядных ионов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– начало релятивистской ядерной физики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1974 г – ввод в действие протонного ускорителя ЛУ-20,  Е</a:t>
            </a:r>
            <a:r>
              <a:rPr lang="ru-RU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 МэВ,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2-2.5×10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4×10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рекордная интенсивность ускоренных протонов в Синхрофазотроне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ктября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1974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являлся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инжектором; при этом ускорение ионов осуществлялось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источники ионов: дуоплазмотрон, лазерный источник ионов (1973,1981), «Полярис» (1981), «Крион» (1977)</a:t>
            </a: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Переделка начальной части ЛУ-20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ток ускоренных в ЛУ-20 протонов снизился с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ток ускоренных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дейтронов вырос с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57225" y="0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-65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6" y="1968623"/>
            <a:ext cx="3910414" cy="256464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191635" y="3980787"/>
            <a:ext cx="4885690" cy="2687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75" y="965570"/>
            <a:ext cx="4119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трансформаторов тока при проведении пучка ионов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инжекционной цепочке (вверху) и профиль пучка перед инжекцией в Бустер (внизу)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5" y="255844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измерения интенсивности циркулирующего пучка 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параметрического трансформатора тока (ППТ) при его инжекции, группировке и ускорении. Кривая 1 – величина магнитного поля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кривая 2 – количество циркулирующих частиц, кривая 3 – сигнал ППТ,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67274"/>
              </p:ext>
            </p:extLst>
          </p:nvPr>
        </p:nvGraphicFramePr>
        <p:xfrm>
          <a:off x="4511675" y="1299026"/>
          <a:ext cx="4406900" cy="974306"/>
        </p:xfrm>
        <a:graphic>
          <a:graphicData uri="http://schemas.openxmlformats.org/drawingml/2006/table">
            <a:tbl>
              <a:tblPr firstRow="1" firstCol="1" bandRow="1"/>
              <a:tblGrid>
                <a:gridCol w="1076325"/>
                <a:gridCol w="899795"/>
                <a:gridCol w="1169311"/>
                <a:gridCol w="1261469"/>
              </a:tblGrid>
              <a:tr h="27796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Прохождение пучка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en-US" sz="1400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400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инжекционной цепочке 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Вход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RFQ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(ЦФ0)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Вход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IH1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(СТ1)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Выход ЛУТИ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(СТ2)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Выход канала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(СТ4)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54665" y="627016"/>
            <a:ext cx="263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Инжекция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Бустер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600" baseline="30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14</a:t>
            </a:r>
            <a:r>
              <a:rPr lang="ru-RU" sz="1600" baseline="30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+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2290270" y="6473825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700" dirty="0">
                <a:solidFill>
                  <a:prstClr val="black"/>
                </a:solidFill>
                <a:latin typeface="Times New Roman"/>
                <a:ea typeface="Times New Roman"/>
              </a:rPr>
              <a:t>Экспериментальные результаты ускорения пучков ионов железа Fe</a:t>
            </a:r>
            <a:r>
              <a:rPr lang="ru-RU" sz="1700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14+ 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Times New Roman"/>
              </a:rPr>
              <a:t>с током до 7 мА и углерода С</a:t>
            </a:r>
            <a:r>
              <a:rPr lang="ru-RU" sz="1700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4+ 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Times New Roman"/>
              </a:rPr>
              <a:t>с током до 6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Times New Roman"/>
              </a:rPr>
              <a:t>мА от лазерного источника в ускорителе ЛУТИ и их инжекция в Бустер.</a:t>
            </a:r>
            <a:endParaRPr lang="ru-RU" sz="1700" dirty="0">
              <a:solidFill>
                <a:prstClr val="black"/>
              </a:solidFill>
              <a:latin typeface="Arial"/>
              <a:ea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0" y="4352290"/>
            <a:ext cx="3896430" cy="21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076" y="20803"/>
            <a:ext cx="8753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Экспериментальные результаты ускорения пучков ионов железа Fe</a:t>
            </a:r>
            <a:r>
              <a:rPr lang="ru-RU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14+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 током до 7 мА и углерода С</a:t>
            </a:r>
            <a:r>
              <a:rPr lang="ru-RU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4+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 током до 6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мА от лазерного источника в ускорителе ЛУТИ и их инжекция в Бустер.</a:t>
            </a:r>
            <a:endParaRPr lang="ru-RU" sz="1600" dirty="0">
              <a:solidFill>
                <a:prstClr val="black"/>
              </a:solidFill>
              <a:latin typeface="Arial"/>
              <a:ea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94324"/>
            <a:ext cx="411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трансформаторов тока при прохождении пучка ионов С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4+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инжекционной цепочке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7253" y="3828454"/>
            <a:ext cx="4386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пучка ионов С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, полученный  с помощью проволочного профилометра  П5 расположенного в канале ЛУТИ-Бустер перед входом в септум.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07483"/>
              </p:ext>
            </p:extLst>
          </p:nvPr>
        </p:nvGraphicFramePr>
        <p:xfrm>
          <a:off x="50353" y="5193057"/>
          <a:ext cx="4406900" cy="1219670"/>
        </p:xfrm>
        <a:graphic>
          <a:graphicData uri="http://schemas.openxmlformats.org/drawingml/2006/table">
            <a:tbl>
              <a:tblPr firstRow="1" firstCol="1" bandRow="1"/>
              <a:tblGrid>
                <a:gridCol w="1076325"/>
                <a:gridCol w="899795"/>
                <a:gridCol w="1260475"/>
                <a:gridCol w="1170305"/>
              </a:tblGrid>
              <a:tr h="27796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Прохождение пучка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4+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инжекционной цепочке 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Вход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RFQ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(ЦФ0)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Вход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IH1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(СТ1)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Выход ЛУТИ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(СТ2)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Выход канала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(СТ4)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мА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мА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5.5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67335" y="889359"/>
            <a:ext cx="263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Инжекция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Бустер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1600" baseline="30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4+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23653" y="6492874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04" y="1333171"/>
            <a:ext cx="4421789" cy="24952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171"/>
            <a:ext cx="4142771" cy="276184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04" y="4599296"/>
            <a:ext cx="3930479" cy="218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3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875" y="76885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результаты ускорения пучков однозарядного гелия с током до 10 мА в ускорителе ЛУТИ и инжекция в Бустер.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" y="2236510"/>
            <a:ext cx="4219565" cy="2406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40" y="1313001"/>
            <a:ext cx="3954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трансформаторов тока при проведении пучка ионов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инжекционной цепочке (вверху) 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7159" y="1420723"/>
            <a:ext cx="438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пучка перед инжекцией в Бустер (внизу)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880382"/>
              </p:ext>
            </p:extLst>
          </p:nvPr>
        </p:nvGraphicFramePr>
        <p:xfrm>
          <a:off x="2102955" y="4943124"/>
          <a:ext cx="4406900" cy="1219670"/>
        </p:xfrm>
        <a:graphic>
          <a:graphicData uri="http://schemas.openxmlformats.org/drawingml/2006/table">
            <a:tbl>
              <a:tblPr firstRow="1" firstCol="1" bandRow="1"/>
              <a:tblGrid>
                <a:gridCol w="1076325"/>
                <a:gridCol w="899795"/>
                <a:gridCol w="1260475"/>
                <a:gridCol w="1170305"/>
              </a:tblGrid>
              <a:tr h="27796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Прохождение пучка Не</a:t>
                      </a:r>
                      <a:r>
                        <a:rPr lang="ru-RU" sz="14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инжекционной цепочке 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Вход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RFQ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(ЦФ0)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Вход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IH1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(СТ1)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Выход ЛУТИ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(СТ2)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Выход канала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(СТ4)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мА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мА</a:t>
                      </a:r>
                      <a:endParaRPr lang="ru-RU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5.5 мА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 мА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23579" y="859368"/>
            <a:ext cx="263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Инжекция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Бустер 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aseline="30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+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847975" y="6403975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4" y="2236510"/>
            <a:ext cx="451236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271760"/>
            <a:ext cx="8772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настройки фазы ВЧ поля по фазовой протяженности микробанчей  в ускоряющей структуре с трубками дрейфа типа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KONUS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получения ускоренного до проектной энергии пучка.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350" y="1609474"/>
            <a:ext cx="83784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зависимость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 на цилиндре Фарадея,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анализирующим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магнитом на выходе ЛУТИ,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фазы ВЧ поля в резонаторе IH2 при настройке магнитного поля в анализирующем магните сначала на энергию 3.2 МэВ/н,  а затем на энергию 1.84 МэВ/н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54655"/>
            <a:ext cx="7915275" cy="398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886075" y="6492875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4547" y="1718160"/>
            <a:ext cx="3759517" cy="2616026"/>
          </a:xfrm>
          <a:prstGeom prst="rect">
            <a:avLst/>
          </a:prstGeom>
          <a:ln/>
        </p:spPr>
      </p:pic>
      <p:pic>
        <p:nvPicPr>
          <p:cNvPr id="3" name="image5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866198" y="1724916"/>
            <a:ext cx="3872865" cy="2711276"/>
          </a:xfrm>
          <a:prstGeom prst="rect">
            <a:avLst/>
          </a:prstGeom>
          <a:ln/>
        </p:spPr>
      </p:pic>
      <p:sp>
        <p:nvSpPr>
          <p:cNvPr id="4" name="Прямоугольник 3"/>
          <p:cNvSpPr/>
          <p:nvPr/>
        </p:nvSpPr>
        <p:spPr>
          <a:xfrm>
            <a:off x="371475" y="4599206"/>
            <a:ext cx="8667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энергии пучка в ЛУТИ при значении фазы ВЧ поля в IH2 равной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φ=φ</a:t>
            </a:r>
            <a:r>
              <a:rPr lang="ru-RU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соответствующей выходной энергии 3.2 МэВ/н (слева), и при значении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φ=φ</a:t>
            </a:r>
            <a:r>
              <a:rPr lang="ru-RU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+180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соответствующей выходной энергии 1.84 МэВ/н (справа), построенные по результатам моделирования с использованием TraceWin.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настройки фазы ВЧ поля по фазовой протяженности микробанчей  в ускоряющей структуре с трубками дрейфа типа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KONUS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получения ускоренного до проектной энергии пучка.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800350" y="6375400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757" y="1833217"/>
            <a:ext cx="254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/>
                <a:cs typeface="Times New Roman"/>
              </a:rPr>
              <a:t>Фаза ВЧ поля в </a:t>
            </a:r>
            <a:r>
              <a:rPr lang="en-US" sz="1400" dirty="0" smtClean="0">
                <a:latin typeface="Times New Roman"/>
                <a:cs typeface="Times New Roman"/>
              </a:rPr>
              <a:t>IH2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algn="ctr"/>
            <a:r>
              <a:rPr lang="el-GR" sz="1400" dirty="0" smtClean="0">
                <a:latin typeface="Times New Roman"/>
                <a:cs typeface="Times New Roman"/>
              </a:rPr>
              <a:t>φ</a:t>
            </a:r>
            <a:r>
              <a:rPr lang="ru-RU" sz="1400" dirty="0" smtClean="0">
                <a:latin typeface="Times New Roman"/>
                <a:cs typeface="Times New Roman"/>
              </a:rPr>
              <a:t>=</a:t>
            </a:r>
            <a:r>
              <a:rPr lang="el-GR" sz="1400" dirty="0">
                <a:latin typeface="Times New Roman"/>
                <a:cs typeface="Times New Roman"/>
              </a:rPr>
              <a:t> </a:t>
            </a:r>
            <a:r>
              <a:rPr lang="el-GR" sz="1400" dirty="0" smtClean="0">
                <a:latin typeface="Times New Roman"/>
                <a:cs typeface="Times New Roman"/>
              </a:rPr>
              <a:t>φ</a:t>
            </a:r>
            <a:r>
              <a:rPr lang="ru-RU" sz="1400" baseline="-25000" dirty="0" smtClean="0">
                <a:latin typeface="Times New Roman"/>
                <a:cs typeface="Times New Roman"/>
              </a:rPr>
              <a:t>0</a:t>
            </a:r>
            <a:endParaRPr lang="ru-RU" sz="1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587945" y="1807209"/>
            <a:ext cx="167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/>
                <a:cs typeface="Times New Roman"/>
              </a:rPr>
              <a:t>Фаза ВЧ поля в </a:t>
            </a:r>
            <a:r>
              <a:rPr lang="en-US" sz="1400" dirty="0" smtClean="0">
                <a:latin typeface="Times New Roman"/>
                <a:cs typeface="Times New Roman"/>
              </a:rPr>
              <a:t>IH2</a:t>
            </a:r>
          </a:p>
          <a:p>
            <a:pPr algn="ctr"/>
            <a:r>
              <a:rPr lang="el-GR" sz="1400" dirty="0" smtClean="0">
                <a:latin typeface="Times New Roman"/>
                <a:cs typeface="Times New Roman"/>
              </a:rPr>
              <a:t>φ</a:t>
            </a:r>
            <a:r>
              <a:rPr lang="ru-RU" sz="1400" dirty="0" smtClean="0">
                <a:latin typeface="Times New Roman"/>
                <a:cs typeface="Times New Roman"/>
              </a:rPr>
              <a:t>=</a:t>
            </a:r>
            <a:r>
              <a:rPr lang="el-GR" sz="1400" dirty="0">
                <a:latin typeface="Times New Roman"/>
                <a:cs typeface="Times New Roman"/>
              </a:rPr>
              <a:t> </a:t>
            </a:r>
            <a:r>
              <a:rPr lang="el-GR" sz="1400" dirty="0" smtClean="0">
                <a:latin typeface="Times New Roman"/>
                <a:cs typeface="Times New Roman"/>
              </a:rPr>
              <a:t>φ</a:t>
            </a:r>
            <a:r>
              <a:rPr lang="ru-RU" sz="1400" baseline="-25000" dirty="0" smtClean="0">
                <a:latin typeface="Times New Roman"/>
                <a:cs typeface="Times New Roman"/>
              </a:rPr>
              <a:t>0</a:t>
            </a:r>
            <a:r>
              <a:rPr lang="ru-RU" sz="1400" dirty="0" smtClean="0">
                <a:latin typeface="Times New Roman"/>
                <a:cs typeface="Times New Roman"/>
              </a:rPr>
              <a:t>+180</a:t>
            </a:r>
            <a:r>
              <a:rPr lang="ru-RU" sz="1400" baseline="30000" dirty="0" smtClean="0">
                <a:latin typeface="Times New Roman"/>
                <a:cs typeface="Times New Roman"/>
              </a:rPr>
              <a:t>0</a:t>
            </a:r>
            <a:endParaRPr lang="ru-RU" sz="1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95417" y="981557"/>
            <a:ext cx="89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изменения энергии ионов по длине ускорителя ЛУТИ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двух значений фазы по данным моделирования в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TraceWin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8473" y="3737114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m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1798" y="381795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m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339" y="187378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MeV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0848" y="2022652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MeV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201" y="1885949"/>
            <a:ext cx="4210049" cy="3038473"/>
          </a:xfrm>
          <a:prstGeom prst="rect">
            <a:avLst/>
          </a:prstGeom>
          <a:ln/>
        </p:spPr>
      </p:pic>
      <p:pic>
        <p:nvPicPr>
          <p:cNvPr id="3" name="image4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057775" y="1828799"/>
            <a:ext cx="3742373" cy="3011645"/>
          </a:xfrm>
          <a:prstGeom prst="rect">
            <a:avLst/>
          </a:prstGeom>
          <a:ln/>
        </p:spPr>
      </p:pic>
      <p:sp>
        <p:nvSpPr>
          <p:cNvPr id="5" name="Прямоугольник 4"/>
          <p:cNvSpPr/>
          <p:nvPr/>
        </p:nvSpPr>
        <p:spPr>
          <a:xfrm>
            <a:off x="76202" y="5171986"/>
            <a:ext cx="4067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Фазовый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пучка на выходе ЛУТИ при оптимальном значении фазы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соответствующему настройке на выходную энергию 3.2 МэВ/н.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29175" y="5162372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/>
                <a:ea typeface="Times New Roman"/>
              </a:rPr>
              <a:t>Фазовый портрет пучка на выходе ЛУТИ при значении фазы ВЧ поля в IH2, отличающемся от оптимального на 180⁰ и соответствующем настройке на выходную энергию 1.84 МэВ/н.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9" y="94551"/>
            <a:ext cx="8848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настройки фазы ВЧ поля по фазовой протяженности микробанчей  в ускоряющей структуре с трубками дрейфа типа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KONUS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получения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проектной энергии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537" y="1579090"/>
            <a:ext cx="287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/>
                <a:cs typeface="Times New Roman"/>
              </a:rPr>
              <a:t>Фаза ВЧ поля в </a:t>
            </a:r>
            <a:r>
              <a:rPr lang="en-US" sz="1400" dirty="0" smtClean="0">
                <a:latin typeface="Times New Roman"/>
                <a:cs typeface="Times New Roman"/>
              </a:rPr>
              <a:t>IH2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l-GR" sz="1400" dirty="0" smtClean="0">
                <a:latin typeface="Times New Roman"/>
                <a:cs typeface="Times New Roman"/>
              </a:rPr>
              <a:t>φ</a:t>
            </a:r>
            <a:r>
              <a:rPr lang="ru-RU" sz="1400" dirty="0" smtClean="0">
                <a:latin typeface="Times New Roman"/>
                <a:cs typeface="Times New Roman"/>
              </a:rPr>
              <a:t>=</a:t>
            </a:r>
            <a:r>
              <a:rPr lang="el-GR" sz="1400" dirty="0">
                <a:latin typeface="Times New Roman"/>
                <a:cs typeface="Times New Roman"/>
              </a:rPr>
              <a:t> </a:t>
            </a:r>
            <a:r>
              <a:rPr lang="el-GR" sz="1400" dirty="0" smtClean="0">
                <a:latin typeface="Times New Roman"/>
                <a:cs typeface="Times New Roman"/>
              </a:rPr>
              <a:t>φ</a:t>
            </a:r>
            <a:r>
              <a:rPr lang="ru-RU" sz="1400" baseline="-25000" dirty="0" smtClean="0">
                <a:latin typeface="Times New Roman"/>
                <a:cs typeface="Times New Roman"/>
              </a:rPr>
              <a:t>0</a:t>
            </a:r>
            <a:endParaRPr lang="ru-RU" sz="1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198911" y="1529891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/>
                <a:cs typeface="Times New Roman"/>
              </a:rPr>
              <a:t>Фаза ВЧ поля в </a:t>
            </a:r>
            <a:r>
              <a:rPr lang="en-US" sz="1400" dirty="0" smtClean="0">
                <a:latin typeface="Times New Roman"/>
                <a:cs typeface="Times New Roman"/>
              </a:rPr>
              <a:t>IH2 </a:t>
            </a:r>
            <a:r>
              <a:rPr lang="el-GR" sz="1400" dirty="0" smtClean="0">
                <a:latin typeface="Times New Roman"/>
                <a:cs typeface="Times New Roman"/>
              </a:rPr>
              <a:t>φ</a:t>
            </a:r>
            <a:r>
              <a:rPr lang="ru-RU" sz="1400" dirty="0" smtClean="0">
                <a:latin typeface="Times New Roman"/>
                <a:cs typeface="Times New Roman"/>
              </a:rPr>
              <a:t>=</a:t>
            </a:r>
            <a:r>
              <a:rPr lang="el-GR" sz="1400" dirty="0">
                <a:latin typeface="Times New Roman"/>
                <a:cs typeface="Times New Roman"/>
              </a:rPr>
              <a:t> </a:t>
            </a:r>
            <a:r>
              <a:rPr lang="el-GR" sz="1400" dirty="0" smtClean="0">
                <a:latin typeface="Times New Roman"/>
                <a:cs typeface="Times New Roman"/>
              </a:rPr>
              <a:t>φ</a:t>
            </a:r>
            <a:r>
              <a:rPr lang="ru-RU" sz="1400" baseline="-25000" dirty="0" smtClean="0">
                <a:latin typeface="Times New Roman"/>
                <a:cs typeface="Times New Roman"/>
              </a:rPr>
              <a:t>0</a:t>
            </a:r>
            <a:r>
              <a:rPr lang="ru-RU" sz="1400" dirty="0" smtClean="0">
                <a:latin typeface="Times New Roman"/>
                <a:cs typeface="Times New Roman"/>
              </a:rPr>
              <a:t>+180</a:t>
            </a:r>
            <a:r>
              <a:rPr lang="ru-RU" sz="1400" baseline="30000" dirty="0" smtClean="0">
                <a:latin typeface="Times New Roman"/>
                <a:cs typeface="Times New Roman"/>
              </a:rPr>
              <a:t>0</a:t>
            </a:r>
            <a:endParaRPr lang="ru-RU" sz="1400" baseline="300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2001" y="3829050"/>
            <a:ext cx="619124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610225" y="3733800"/>
            <a:ext cx="59055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82266" y="1068226"/>
            <a:ext cx="54704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пучка ионов С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выходе ЛУТИ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TraceWin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418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54746"/>
            <a:ext cx="6803453" cy="460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6724" y="1300639"/>
            <a:ext cx="7820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Осциллограммы сигналов фазового датчика, расположенного на выходе ЛУТИ,  для пучков ионов Не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(верх) и C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(низ), полученные для значения фазы ВЧ поля в IH2 равному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φ=φ</a:t>
            </a:r>
            <a:r>
              <a:rPr lang="ru-RU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соответствующему выходной энергии 3.2 МэВ/н (слева), и при значении фазы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φ=φ</a:t>
            </a:r>
            <a:r>
              <a:rPr lang="ru-RU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+180⁰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соответствующему выходной энергии 1.84 МэВ/н (справа).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0"/>
            <a:ext cx="8924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настройки фазы ВЧ поля по фазовой протяженности микробанчей  в ускоряющей структуре с трубками дрейфа типа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KONUS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получения ускоренного до проектной энергии пучка.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59" y="1103048"/>
            <a:ext cx="8321050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По мере постепенного увеличения фазы от </a:t>
            </a:r>
            <a:r>
              <a:rPr lang="ru-RU" sz="1400" i="1" dirty="0">
                <a:latin typeface="Times New Roman"/>
                <a:ea typeface="Times New Roman"/>
              </a:rPr>
              <a:t>φ</a:t>
            </a:r>
            <a:r>
              <a:rPr lang="ru-RU" sz="1400" i="1" baseline="-25000" dirty="0">
                <a:latin typeface="Times New Roman"/>
                <a:ea typeface="Times New Roman"/>
              </a:rPr>
              <a:t>0</a:t>
            </a:r>
            <a:r>
              <a:rPr lang="ru-RU" sz="1400" i="1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</a:t>
            </a:r>
            <a:r>
              <a:rPr lang="ru-RU" sz="1400" i="1" dirty="0">
                <a:latin typeface="Times New Roman"/>
                <a:ea typeface="Times New Roman"/>
              </a:rPr>
              <a:t> φ</a:t>
            </a:r>
            <a:r>
              <a:rPr lang="ru-RU" sz="1400" i="1" baseline="-25000" dirty="0">
                <a:latin typeface="Times New Roman"/>
                <a:ea typeface="Times New Roman"/>
              </a:rPr>
              <a:t>0</a:t>
            </a:r>
            <a:r>
              <a:rPr lang="ru-RU" sz="1400" i="1" dirty="0">
                <a:latin typeface="Times New Roman"/>
                <a:ea typeface="Times New Roman"/>
              </a:rPr>
              <a:t>+180⁰</a:t>
            </a:r>
            <a:r>
              <a:rPr lang="ru-RU" sz="1400" dirty="0">
                <a:latin typeface="Times New Roman"/>
                <a:ea typeface="Times New Roman"/>
              </a:rPr>
              <a:t> и от  </a:t>
            </a:r>
            <a:r>
              <a:rPr lang="ru-RU" sz="1400" i="1" dirty="0">
                <a:latin typeface="Times New Roman"/>
                <a:ea typeface="Times New Roman"/>
              </a:rPr>
              <a:t>φ</a:t>
            </a:r>
            <a:r>
              <a:rPr lang="ru-RU" sz="1400" i="1" baseline="-25000" dirty="0">
                <a:latin typeface="Times New Roman"/>
                <a:ea typeface="Times New Roman"/>
              </a:rPr>
              <a:t>0</a:t>
            </a:r>
            <a:r>
              <a:rPr lang="ru-RU" sz="1400" i="1" dirty="0">
                <a:latin typeface="Times New Roman"/>
                <a:ea typeface="Times New Roman"/>
              </a:rPr>
              <a:t>+180⁰ </a:t>
            </a:r>
            <a:r>
              <a:rPr lang="ru-RU" sz="1400" dirty="0">
                <a:latin typeface="Times New Roman"/>
                <a:ea typeface="Times New Roman"/>
              </a:rPr>
              <a:t>к </a:t>
            </a:r>
            <a:r>
              <a:rPr lang="ru-RU" sz="1400" i="1" dirty="0">
                <a:latin typeface="Times New Roman"/>
                <a:ea typeface="Times New Roman"/>
              </a:rPr>
              <a:t>φ</a:t>
            </a:r>
            <a:r>
              <a:rPr lang="ru-RU" sz="1400" i="1" baseline="-25000" dirty="0">
                <a:latin typeface="Times New Roman"/>
                <a:ea typeface="Times New Roman"/>
              </a:rPr>
              <a:t>0</a:t>
            </a:r>
            <a:r>
              <a:rPr lang="ru-RU" sz="1400" dirty="0">
                <a:latin typeface="Times New Roman"/>
                <a:ea typeface="Times New Roman"/>
              </a:rPr>
              <a:t> длина сгустков для каждого из указанных интервалов сначала увеличивалась до полного исчезновения сигнала фазового датчика, свидетельствующего о полном расплывании </a:t>
            </a:r>
            <a:r>
              <a:rPr lang="ru-RU" sz="1400" dirty="0" smtClean="0">
                <a:latin typeface="Times New Roman"/>
                <a:ea typeface="Times New Roman"/>
              </a:rPr>
              <a:t>пучка; затем </a:t>
            </a:r>
            <a:r>
              <a:rPr lang="ru-RU" sz="1400" dirty="0">
                <a:latin typeface="Times New Roman"/>
                <a:ea typeface="Times New Roman"/>
              </a:rPr>
              <a:t>сгустковая структура пучка </a:t>
            </a:r>
            <a:r>
              <a:rPr lang="ru-RU" sz="1400" dirty="0" smtClean="0">
                <a:latin typeface="Times New Roman"/>
                <a:ea typeface="Times New Roman"/>
              </a:rPr>
              <a:t>восстанавливалась. Таким образом, значения </a:t>
            </a:r>
            <a:r>
              <a:rPr lang="ru-RU" sz="1400" dirty="0">
                <a:latin typeface="Times New Roman"/>
                <a:ea typeface="Times New Roman"/>
              </a:rPr>
              <a:t>длин сгустков группировались вокруг двух минимальных значений, соответствующих двум значениям фазы ВЧ поля в секции IH2 ЛУТИ. </a:t>
            </a:r>
            <a:r>
              <a:rPr lang="ru-RU" sz="1400" dirty="0" smtClean="0">
                <a:latin typeface="Times New Roman"/>
                <a:ea typeface="Times New Roman"/>
              </a:rPr>
              <a:t>Для </a:t>
            </a:r>
            <a:r>
              <a:rPr lang="ru-RU" sz="1400" dirty="0">
                <a:latin typeface="Times New Roman"/>
                <a:ea typeface="Times New Roman"/>
              </a:rPr>
              <a:t>выбора правильной фазы ВЧ поля в ускоряющей секции IH2 </a:t>
            </a:r>
            <a:r>
              <a:rPr lang="ru-RU" sz="1400" dirty="0" smtClean="0">
                <a:latin typeface="Times New Roman"/>
                <a:ea typeface="Times New Roman"/>
              </a:rPr>
              <a:t>ЛУТИ необходимо </a:t>
            </a:r>
            <a:r>
              <a:rPr lang="ru-RU" sz="1400" dirty="0">
                <a:latin typeface="Times New Roman"/>
                <a:ea typeface="Times New Roman"/>
              </a:rPr>
              <a:t>выбрать значение фазы, соответствующее минимальной протяженности микросгустков.  </a:t>
            </a:r>
            <a:endParaRPr lang="ru-RU" sz="1400" dirty="0">
              <a:effectLst/>
              <a:latin typeface="Arial"/>
              <a:ea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435" y="3163742"/>
            <a:ext cx="8080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Осциллограммы сигналов фазового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датчика, полученные с помощью осциллографа с выборкой 25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998" y="83918"/>
            <a:ext cx="8873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настройки фазы ВЧ поля по фазовой протяженности микробанчей  в ускоряющей структуре с трубками дрейфа типа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KONUS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получения ускоренного до проектной энергии пучка.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997" y="6002276"/>
            <a:ext cx="852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методика настройки ускорителя ЛУТИ на проектную энергию ускоренного пучка по измерениям фазовой протяженности микросгустков.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927"/>
            <a:ext cx="4399684" cy="24748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2" y="3525927"/>
            <a:ext cx="4399684" cy="24748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81074" y="47625"/>
            <a:ext cx="7191375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выносимые на защиту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086100" y="6479262"/>
            <a:ext cx="2133600" cy="365125"/>
          </a:xfrm>
        </p:spPr>
        <p:txBody>
          <a:bodyPr/>
          <a:lstStyle/>
          <a:p>
            <a:pPr>
              <a:defRPr/>
            </a:pPr>
            <a:fld id="{3E6186A9-1ECA-4C03-85AC-4ACAE0F27134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28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25" y="1123950"/>
            <a:ext cx="86772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Проект линейного укорителя тяжелых ионов (ЛУТИ) ускорительного комплекса NICA, разработанный на основе концептуальных решений.</a:t>
            </a:r>
            <a:endParaRPr lang="ru-RU" sz="1600" dirty="0">
              <a:latin typeface="Arial"/>
              <a:ea typeface="Arial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Создание лазерного источника ионов на основе </a:t>
            </a:r>
            <a:r>
              <a:rPr lang="ru-RU" dirty="0" err="1">
                <a:latin typeface="Times New Roman"/>
                <a:ea typeface="Times New Roman"/>
              </a:rPr>
              <a:t>Nd</a:t>
            </a:r>
            <a:r>
              <a:rPr lang="ru-RU" dirty="0">
                <a:latin typeface="Times New Roman"/>
                <a:ea typeface="Times New Roman"/>
              </a:rPr>
              <a:t>-YAG лазера, результаты экспериментального исследования ионизационных состояний железной и углеродной лазерной плазмы.</a:t>
            </a:r>
            <a:endParaRPr lang="ru-RU" sz="1600" dirty="0">
              <a:latin typeface="Arial"/>
              <a:ea typeface="Arial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Создание канала транспортировки пучков низкой энергии LEBT, экспериментальные результаты по согласованию пучков ионов с отношением </a:t>
            </a:r>
            <a:r>
              <a:rPr lang="ru-RU" i="1" dirty="0">
                <a:latin typeface="Times New Roman"/>
                <a:ea typeface="Times New Roman"/>
              </a:rPr>
              <a:t>A/Z</a:t>
            </a:r>
            <a:r>
              <a:rPr lang="ru-RU" dirty="0">
                <a:latin typeface="Times New Roman"/>
                <a:ea typeface="Times New Roman"/>
              </a:rPr>
              <a:t>=2÷6 и током до 10</a:t>
            </a:r>
            <a:r>
              <a:rPr lang="en-US" dirty="0"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</a:rPr>
              <a:t>мА с входными параметрами ЛУТИ.</a:t>
            </a:r>
            <a:endParaRPr lang="ru-RU" sz="1600" dirty="0">
              <a:latin typeface="Arial"/>
              <a:ea typeface="Arial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Ввод в эксплуатацию ЛУТИ, ускорение пучков ионов углерода с отношением </a:t>
            </a:r>
            <a:r>
              <a:rPr lang="ru-RU" i="1" dirty="0">
                <a:latin typeface="Times New Roman"/>
                <a:ea typeface="Times New Roman"/>
              </a:rPr>
              <a:t>A/Z</a:t>
            </a:r>
            <a:r>
              <a:rPr lang="ru-RU" dirty="0">
                <a:latin typeface="Times New Roman"/>
                <a:ea typeface="Times New Roman"/>
              </a:rPr>
              <a:t>=2÷6 и входным током в ЛУТИ до 8</a:t>
            </a:r>
            <a:r>
              <a:rPr lang="en-US" dirty="0"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</a:rPr>
              <a:t>мА и измерение их энергии на выходе каждой  ускоряющей секции.</a:t>
            </a:r>
            <a:endParaRPr lang="ru-RU" sz="1600" dirty="0">
              <a:latin typeface="Arial"/>
              <a:ea typeface="Arial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Экспериментальные результаты ускорения пучков ионов железа </a:t>
            </a:r>
            <a:r>
              <a:rPr lang="ru-RU" dirty="0" smtClean="0">
                <a:latin typeface="Times New Roman"/>
                <a:ea typeface="Times New Roman"/>
              </a:rPr>
              <a:t>Fe</a:t>
            </a:r>
            <a:r>
              <a:rPr lang="ru-RU" baseline="30000" dirty="0" smtClean="0">
                <a:latin typeface="Times New Roman"/>
                <a:ea typeface="Times New Roman"/>
              </a:rPr>
              <a:t>14+ </a:t>
            </a:r>
            <a:r>
              <a:rPr lang="ru-RU" dirty="0" smtClean="0">
                <a:latin typeface="Times New Roman"/>
                <a:ea typeface="Times New Roman"/>
              </a:rPr>
              <a:t>с </a:t>
            </a:r>
            <a:r>
              <a:rPr lang="ru-RU" dirty="0">
                <a:latin typeface="Times New Roman"/>
                <a:ea typeface="Times New Roman"/>
              </a:rPr>
              <a:t>током до 7 мА и углерода С</a:t>
            </a:r>
            <a:r>
              <a:rPr lang="ru-RU" baseline="30000" dirty="0">
                <a:latin typeface="Times New Roman"/>
                <a:ea typeface="Times New Roman"/>
              </a:rPr>
              <a:t>4+ </a:t>
            </a:r>
            <a:r>
              <a:rPr lang="ru-RU" dirty="0">
                <a:latin typeface="Times New Roman"/>
                <a:ea typeface="Times New Roman"/>
              </a:rPr>
              <a:t>с током до 6</a:t>
            </a:r>
            <a:r>
              <a:rPr lang="en-US" dirty="0"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</a:rPr>
              <a:t>мА от лазерного источника в ускорителе ЛУТИ и их инжекция в Бустер.</a:t>
            </a:r>
            <a:endParaRPr lang="ru-RU" sz="1600" dirty="0">
              <a:latin typeface="Arial"/>
              <a:ea typeface="Arial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Экспериментальные результаты ускорения пучков однозарядного гелия с током до 10 мА в ускорителе ЛУТИ и их инжекция в Бустер. </a:t>
            </a:r>
            <a:endParaRPr lang="ru-RU" sz="1600" dirty="0">
              <a:latin typeface="Arial"/>
              <a:ea typeface="Arial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Оригинальная методика настройки фазы ВЧ поля по фазовой протяженности микробанчей в ускоряющей структуре с трубками дрейфа типа KONUS для получения ускоренного до проектной энергии пучка.</a:t>
            </a:r>
            <a:endParaRPr lang="ru-RU" sz="1600" dirty="0">
              <a:effectLst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0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85883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новизна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7275"/>
            <a:ext cx="8229600" cy="5724525"/>
          </a:xfrm>
        </p:spPr>
        <p:txBody>
          <a:bodyPr>
            <a:normAutofit fontScale="40000" lnSpcReduction="20000"/>
          </a:bodyPr>
          <a:lstStyle/>
          <a:p>
            <a:pPr lvl="0" algn="just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линейном ускорителе экспериментально сформированы пучки ионов, имеющие в совокупности рекордными параметры: а именно, отношение атомного номера к заряду А/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&lt;6.25,  импульсный ток пучка  10 мА, частота следования импульсом 10 Гц,  энергия ионов 3,2 МэВ/н.</a:t>
            </a:r>
          </a:p>
          <a:p>
            <a:pPr lvl="0" algn="just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России введен в эксплуатацию ускоритель тяжелых ионов с ускоряющей структурой с нулевой комбинированной синхронной фазой KONUS с параметрами, требуемыми для инжекционного комплекса NICA.</a:t>
            </a:r>
          </a:p>
          <a:p>
            <a:pPr lvl="0" algn="just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линейном ускорителе ЛУТИ были успешно ускорены пучки легких ионов в низком зарядовом состоянии С</a:t>
            </a:r>
            <a:r>
              <a:rPr lang="ru-RU" sz="5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экспериментального подтверждения возможности ускорения тяжелых ионов со значением A/Z=6 близким к проектному значению A/Z=6.35..</a:t>
            </a:r>
          </a:p>
          <a:p>
            <a:pPr lvl="0" algn="just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на ускорительном комплексе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NICA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оптимизированы режимы работы лазерного источника для формирования стабильных пучков ионов железа Fe</a:t>
            </a:r>
            <a:r>
              <a:rPr lang="ru-RU" sz="5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14+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на линейном ускорителе ЛУТИ обнаружен эффект зависимости выходной энергии ускоренных в двухрезонаторной структуре с трубками дрейфа KONUS пучков (1.84 МэВ/н или 3.2 МэВ/н) от настройки фазы ВЧ поля в ускоряющей секции IH2. 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575" y="1266825"/>
            <a:ext cx="9143999" cy="5126038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многооборотная инжекция в Синхрофазотрон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длительностью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~300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обеспечивала высокую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ускоренных пучков даже при использовании источников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ионов с невысоким значением выходного ионного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1993 году был введен в действие Нуклотрон, в 2002 Синхрофазотрон был выведен из эксплуатации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однооборотной инжекции в Нуклотрон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некоторых инжектируемых в него пучков оказалась в десятки раз меньше по отношению к интенсивности пучков инжектируемых 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Синхрофазотрон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к повышению интенсивности пучков ускоренных в Нуклотроне пучков до значений привело к необходимости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модернизации имеющихся, или создания новых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ионов. 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в эксплуатацию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поляризованных частиц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Крион-6Т потребовал модернизации форинжектора ЛУ-20. В 2014 г. была создана новая система питания источников ионов, а ускоряющая электростатическая трубка была заменена на ускоритель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z="1200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200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57225" y="44450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-65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0589" y="882134"/>
            <a:ext cx="5965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источники ионов, новый форинжектор ЛУ-20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7675" y="114300"/>
            <a:ext cx="80962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26" y="981075"/>
            <a:ext cx="88487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выражает благодарность своим наставникам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Говорову А.И.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Мончинскому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В.А., которые внесли огромный и, во многом, определяющий вклад, для успешного решения описанных в работе задач, своему научному руководителю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Сыресину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Е.М., руководителю Ускорительного Отделения ЛФВЭ ОИЯИ Бутенко А.В., а также коллегам по работе в Ускорительном Отделении: Аверьянову М., Акимову В.П., Александрову В.С.,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А.М.,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А.А., Богатову А.С.,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Бойцову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А.Ю, Воронину А.А.,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Галимову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А.Р.,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Н.И.,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Головенскому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Б.В., Донцу Е.Д., Донцу Д.Е, Донцу Е.Е.,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Жабицкому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В.М,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Кобецу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В.В., Коваленко А.Д.,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Коровкину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С.А, Костромину С.А, Кузнецову Г.Л., Кузнецову С.М., Кузякину Р.А,, Куликову М.В.,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Леткину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Леушину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Д.О,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Люосеву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Д.А.,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Мончинскому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Мялковскому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В.В., Нестерову А.С.,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Д.Н,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Рамсдорфу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А.Ю., Пешкову В.В., Селезневу В.В., Сидорину А.О., Сидорову А.И., Спиридонову А.С.,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Стасовскому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В.А., Мартынову А.А.,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И.Н., Михайлову В.А., Тихонову Е.В.,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Тузикову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Понкину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Д.О.,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Фимушкину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В.В., Филиппову А.В Хабаровой Е.М.,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Харьюзову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П.Р.,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В.О.,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Ширикову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И.В., Шумкову А.М.;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 Института Теоретической и Экспериментальной Физики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Барабину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С.В., Кузьмичеву В.Г., Кулевому Т.В., Козлову А.В., Кропачеву Г.Н.,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Лукашину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А.Ю., Лякину Д.А.,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Ситникову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А.Л.;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коллегам НИЯУ МИФИ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Полозову С.М.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Гусаровой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М.А.,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коллегам из Германии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Подлеху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Х, Ратцингеру У.,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Хольтерману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Швайцеру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Шемпу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А., Шмидт Д.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67324" y="981075"/>
            <a:ext cx="1476375" cy="3238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53046" y="2952750"/>
            <a:ext cx="1534933" cy="3238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99" y="639417"/>
            <a:ext cx="8229600" cy="933450"/>
          </a:xfrm>
        </p:spPr>
        <p:txBody>
          <a:bodyPr>
            <a:noAutofit/>
          </a:bodyPr>
          <a:lstStyle/>
          <a:p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пучков ионов Ar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16+,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42+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ускорительном сеансе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ЛУ-20- Нуклотрон в 2018 г.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937385"/>
              </p:ext>
            </p:extLst>
          </p:nvPr>
        </p:nvGraphicFramePr>
        <p:xfrm>
          <a:off x="76911" y="1857376"/>
          <a:ext cx="8971838" cy="3152772"/>
        </p:xfrm>
        <a:graphic>
          <a:graphicData uri="http://schemas.openxmlformats.org/drawingml/2006/table">
            <a:tbl>
              <a:tblPr firstRow="1" firstCol="1" bandRow="1"/>
              <a:tblGrid>
                <a:gridCol w="796093"/>
                <a:gridCol w="606547"/>
                <a:gridCol w="1503730"/>
                <a:gridCol w="1529004"/>
                <a:gridCol w="1497990"/>
                <a:gridCol w="1496834"/>
                <a:gridCol w="1541640"/>
              </a:tblGrid>
              <a:tr h="1140033"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</a:t>
                      </a:r>
                      <a:r>
                        <a:rPr lang="ru-RU" sz="1500" kern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ионов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A/Z</a:t>
                      </a:r>
                      <a:endParaRPr lang="ru-RU" sz="15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Интенсивность на входе </a:t>
                      </a:r>
                      <a:r>
                        <a:rPr lang="en-GB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RFQ</a:t>
                      </a:r>
                      <a:endParaRPr lang="ru-RU" sz="15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ЛУ-20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Интенсивность на входе</a:t>
                      </a:r>
                    </a:p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ЛУ-20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Интенсивность на выходе</a:t>
                      </a:r>
                    </a:p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ЛУ-20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Интенсивность на входе в Нуклотрон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5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Интенсивность ускоренного в Нуклотроне пучка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913"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en-GB" sz="1800" kern="8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16+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×10</a:t>
                      </a:r>
                      <a:r>
                        <a:rPr lang="ru-RU" sz="1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*4.3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×10</a:t>
                      </a:r>
                      <a:r>
                        <a:rPr lang="ru-RU" sz="1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×10</a:t>
                      </a:r>
                      <a:r>
                        <a:rPr lang="ru-RU" sz="1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×10</a:t>
                      </a:r>
                      <a:r>
                        <a:rPr lang="ru-RU" sz="1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1×10</a:t>
                      </a:r>
                      <a:r>
                        <a:rPr lang="ru-RU" sz="1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6</a:t>
                      </a: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913"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Kr</a:t>
                      </a:r>
                      <a:r>
                        <a:rPr lang="en-US" sz="1800" kern="8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26+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×10</a:t>
                      </a:r>
                      <a:r>
                        <a:rPr lang="ru-RU" sz="1800" kern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*2.7×10</a:t>
                      </a:r>
                      <a:r>
                        <a:rPr lang="ru-RU" sz="1800" kern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2×10</a:t>
                      </a:r>
                      <a:r>
                        <a:rPr lang="ru-RU" sz="1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1.4×10</a:t>
                      </a:r>
                      <a:r>
                        <a:rPr lang="ru-RU" sz="1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2×10</a:t>
                      </a:r>
                      <a:r>
                        <a:rPr lang="ru-RU" sz="1800" baseline="300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913"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Xe</a:t>
                      </a:r>
                      <a:r>
                        <a:rPr lang="ru-RU" sz="1800" kern="8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41+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1.2×10</a:t>
                      </a:r>
                      <a:r>
                        <a:rPr lang="ru-RU" sz="1800" kern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*1.8×10</a:t>
                      </a:r>
                      <a:r>
                        <a:rPr lang="ru-RU" sz="18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1.8×10</a:t>
                      </a:r>
                      <a:r>
                        <a:rPr lang="ru-RU" sz="1800" kern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1.2×10</a:t>
                      </a:r>
                      <a:r>
                        <a:rPr lang="ru-RU" sz="1800" kern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1×10</a:t>
                      </a:r>
                      <a:r>
                        <a:rPr lang="ru-RU" sz="1800" kern="8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7223" y="6334780"/>
            <a:ext cx="8062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 - величины, полученные по сигналам цилиндров Фарадея, не обеспеченных 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подавлением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вторичной эмиссии электронов).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911" y="5035871"/>
            <a:ext cx="88705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Требуемая интенсивность пучков ионов золота Au31+, инжектируемых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Нуклотрона в Коллайдер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должна быть не менее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1•10</a:t>
            </a:r>
            <a:r>
              <a:rPr lang="ru-RU" sz="1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частиц, т.е. необходимая интенсивность при инжекции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Нуклотрон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составлять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~1.5•10</a:t>
            </a:r>
            <a:r>
              <a:rPr lang="ru-RU" sz="1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частиц.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инжекции из ЛУ-20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ускоренных в Нуклотроне пучков как минимум на три порядка меньше, чем требуемая проектная интенсивность 1•10</a:t>
            </a:r>
            <a:r>
              <a:rPr lang="ru-RU" sz="1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ионов/импульс для целевых ионов золота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NICA (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Nuclotron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Ion Collider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 проекте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NICA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Бустера - накопительного синхротрона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инжектора тяжелых ионов </a:t>
            </a:r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76625" y="6558565"/>
            <a:ext cx="2133600" cy="250825"/>
          </a:xfrm>
        </p:spPr>
        <p:txBody>
          <a:bodyPr/>
          <a:lstStyle/>
          <a:p>
            <a:fld id="{8E1CAD49-5AC5-44E4-90D7-F256A80571AF}" type="slidenum">
              <a:rPr lang="ru-RU" sz="1200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200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57225" y="4761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-65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39" y="143123"/>
            <a:ext cx="8229600" cy="1741336"/>
          </a:xfrm>
        </p:spPr>
        <p:txBody>
          <a:bodyPr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работы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пучков тяжелых ионов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требуемым зарядово-массовым отношением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A/Z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≤6.35 и импульсным током до 10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 длительностью 8-30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инжекции в Бустер ускорительного комплекса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достижения цели данной работы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решены следующие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833" y="2041746"/>
            <a:ext cx="8229600" cy="4112563"/>
          </a:xfrm>
        </p:spPr>
        <p:txBody>
          <a:bodyPr/>
          <a:lstStyle/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источник на основе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-YAG лазера и проведено исследование лазерной плазмы как источника ионов с различным соотношением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A/Z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получены пучки ионов вплоть до Fe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током до 7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 на входе в ускоритель.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канал транспортировки пучков низкой энергии для получения согласованных пучков на входе ускорителя ЛУТИ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канал транспортировки пучков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для получения согласованных пучков на входе ускорителя ЛУТИ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моделирование динамики пучков ионов в ускорительных секциях  с использованием кодов LORASR 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TraceWin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Ускорены пучки ионов углерода С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ускорителе ЛУТИ.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Измерены энергии ионов, ускоренных в каждой из трех ускоряющих секций: RFQ, IH1, IH2.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Ускорены и инжектированы в Бустер пучки ионов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током до 5.5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 в ускорителе ЛУТИ.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Ускорены и инжектированы в Бустер пучки ионов железа Fe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током до 2.5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 в ускорители ЛУТИ.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Ускорены и инжектированы в Бустер пучки ионов углерода С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током до 4.5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 в ускорители ЛУТИ.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60557" y="1547222"/>
                <a:ext cx="8229600" cy="4948993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Требованием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 интенсивности пучка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целевых ионов на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выходе источника </a:t>
                </a:r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ESIS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A/Z</a:t>
                </a:r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должен иметь максимальное значение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Для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электронно-струнного источника ионов </a:t>
                </a:r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ESIS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максимальное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накопленного заряда является фиксированной величиной и определяется емкостью ионной ловушки,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поэтому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чем меньше зарядовое состояние ионов, тем большее их число может быть накоплено и выведено из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источника</a:t>
                </a:r>
                <a:r>
                  <a:rPr lang="en-GB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Размер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Бустера определяется размерами ярма Синхрофазотрона, внутри которого он расположен, при этом радиус поворота ионов в дипольных магнитах R составляет 14.09 м. Величина максимальной индукции магнитного поля сверхпроводящих дипольных магнитов Бустера определяется технологией их изготовления и составляет 1.8 Тл.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Поэтому максимальная магнитная жесткость пучка ионов не должна превышать значение 25.36 </a:t>
                </a:r>
                <a:r>
                  <a:rPr lang="ru-RU" sz="15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Тл·м</a:t>
                </a:r>
              </a:p>
              <a:p>
                <a:pPr algn="just"/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Перед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инжекцией в Нуклотрон ионы золота должны быть ободраны до ядер, энергия обдирки составляет 586 МэВ/нуклон, что соответствует приведенной скорости β=0.789 и Лоренц-фактору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γ=1.62</a:t>
                </a:r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ru-RU" sz="1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масса иона,</a:t>
                </a:r>
                <a:r>
                  <a:rPr lang="ru-RU" sz="1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скорость иона, </a:t>
                </a:r>
                <a:r>
                  <a:rPr lang="ru-RU" sz="1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заряд иона, </a:t>
                </a:r>
                <a:r>
                  <a:rPr lang="ru-RU" sz="1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индукция отклоняющего магнитного поля, </a:t>
                </a:r>
                <a:r>
                  <a:rPr lang="ru-RU" sz="1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γ=(1-v</a:t>
                </a:r>
                <a:r>
                  <a:rPr lang="ru-RU" sz="15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1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</a:t>
                </a:r>
                <a:r>
                  <a:rPr lang="ru-RU" sz="15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1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15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Лоренц-фактор,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</a:t>
                </a:r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магнитная жесткость пучка </a:t>
                </a:r>
                <a:r>
                  <a:rPr lang="en-GB" sz="15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Br:</a:t>
                </a:r>
                <a:endParaRPr lang="ru-RU" sz="15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500" i="1" smtClean="0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1500" b="0" i="0" smtClean="0">
                        <a:latin typeface="Cambria Math"/>
                      </a:rPr>
                      <m:t>r</m:t>
                    </m:r>
                    <m:r>
                      <a:rPr lang="en-GB" sz="15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500" i="1">
                            <a:latin typeface="Cambria Math"/>
                          </a:rPr>
                          <m:t>𝛾</m:t>
                        </m:r>
                        <m:r>
                          <a:rPr lang="en-US" sz="1500" i="1">
                            <a:latin typeface="Cambria Math"/>
                          </a:rPr>
                          <m:t>∙</m:t>
                        </m:r>
                        <m:r>
                          <a:rPr lang="en-US" sz="1500" i="1">
                            <a:latin typeface="Cambria Math"/>
                          </a:rPr>
                          <m:t>𝑚𝑣</m:t>
                        </m:r>
                      </m:num>
                      <m:den>
                        <m:r>
                          <a:rPr lang="en-US" sz="1500" i="1">
                            <a:latin typeface="Cambria Math"/>
                          </a:rPr>
                          <m:t>𝑍</m:t>
                        </m:r>
                        <m:r>
                          <a:rPr lang="en-US" sz="1500" i="1">
                            <a:latin typeface="Cambria Math"/>
                          </a:rPr>
                          <m:t>∙</m:t>
                        </m:r>
                        <m:r>
                          <a:rPr lang="en-US" sz="1500" i="1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или   </a:t>
                </a: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/>
                        <a:cs typeface="Times New Roman" panose="02020603050405020304" pitchFamily="18" charset="0"/>
                      </a:rPr>
                      <m:t>𝐵𝑟</m:t>
                    </m:r>
                    <m:r>
                      <a:rPr lang="en-US" sz="1500" b="1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5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5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5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sz="1500" b="1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15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  <m:r>
                      <a:rPr lang="ru-RU" sz="1500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sz="150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b="0" i="1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500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500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+2∙</m:t>
                            </m:r>
                            <m:r>
                              <a:rPr lang="en-US" sz="1500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sz="1500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1500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500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500" b="0" i="1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500" b="0" i="1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ru-RU" sz="15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Магнитная жесткость ионов </a:t>
                </a: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</a:t>
                </a:r>
                <a:r>
                  <a:rPr lang="en-US" sz="15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</a:t>
                </a:r>
                <a:r>
                  <a:rPr lang="ru-RU" sz="15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энергией 586 МэВ/н: </a:t>
                </a:r>
                <a:r>
                  <a:rPr lang="en-US" sz="15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Br=25.32</a:t>
                </a:r>
                <a:r>
                  <a:rPr lang="ru-RU" sz="15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Тл·м,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A/Z=6.35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максимальное значение для ускорения в Бустере ионов до энергии 586 МэВ/н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557" y="1547222"/>
                <a:ext cx="8229600" cy="4948993"/>
              </a:xfrm>
              <a:blipFill rotWithShape="1">
                <a:blip r:embed="rId3"/>
                <a:stretch>
                  <a:fillRect l="-222" t="-246" r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36732" y="17091"/>
            <a:ext cx="88705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/>
                <a:ea typeface="Times New Roman"/>
              </a:rPr>
              <a:t>Проект линейного укорителя тяжелых ионов (ЛУТИ) ускорительного комплекса NICA, разработанный на основе концептуальных решений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030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параметра A/Z ускоряемых ионов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819400" y="6384925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6732" y="17091"/>
            <a:ext cx="88705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</a:rPr>
              <a:t>Проект линейного укорителя тяжелых ионов (ЛУТИ) ускорительного комплекса NICA, разработанный на основе концептуальных решений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максимального тока  ускоряемых ионов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2" y="1576967"/>
            <a:ext cx="4483612" cy="3078300"/>
          </a:xfrm>
        </p:spPr>
      </p:pic>
      <p:sp>
        <p:nvSpPr>
          <p:cNvPr id="9" name="TextBox 8"/>
          <p:cNvSpPr txBox="1"/>
          <p:nvPr/>
        </p:nvSpPr>
        <p:spPr>
          <a:xfrm>
            <a:off x="5288709" y="2021839"/>
            <a:ext cx="37185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Коллайдере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6.6·10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частиц после 80 инжекций  </a:t>
            </a:r>
            <a:r>
              <a:rPr lang="ru-RU" sz="1200" b="1" dirty="0" smtClean="0"/>
              <a:t>⤇ 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Нуклотрона в Коллайдер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ионов/импульс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1" dirty="0" smtClean="0"/>
              <a:t>⤇</a:t>
            </a:r>
            <a:r>
              <a:rPr lang="ru-RU" sz="1200" dirty="0" smtClean="0"/>
              <a:t> 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входе в Нуклотрон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­~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1.25·10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ионов/импульс     </a:t>
            </a:r>
            <a:r>
              <a:rPr lang="ru-RU" sz="1200" b="1" dirty="0" smtClean="0"/>
              <a:t>⤇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захвата, ускорения и вывода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Нуклотрона составляет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~80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входе в Бустер ~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1.8·10</a:t>
            </a:r>
            <a:r>
              <a:rPr lang="ru-RU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ионов/импульс.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200" b="1" dirty="0" smtClean="0"/>
              <a:t>⤇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­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Бустера эффективность захвата, ускорения и вывода пучка составляет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~70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,)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источника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2.6·10</a:t>
            </a:r>
            <a:r>
              <a:rPr lang="ru-RU" sz="1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ионов/импульс.                     </a:t>
            </a:r>
            <a:r>
              <a:rPr lang="ru-RU" sz="1200" b="1" dirty="0" smtClean="0"/>
              <a:t>⤇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(коэффициент прохождения пучка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источника ионов по инжекционной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епочке до входа в Бустер   ~70%) </a:t>
            </a:r>
            <a:endParaRPr lang="ru-RU" sz="1200" b="1" dirty="0"/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онный ток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 мА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длительности на полувысоте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1254811" y="51958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6732" y="5440733"/>
            <a:ext cx="8763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зарядового спектра источника EBIS, настроенного на производство ионов Au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показывает наличие в пучке ионов золота в диапазоне зарядовых состояний от Au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Au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14%-ом содержании ионов целевой зарядности Au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тока на входе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ускоритель инжектора определяется требуемым значением полного тока на выходе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и составляет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99495"/>
            <a:ext cx="51162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(синие точки)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экспериментальные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(красные точки) данные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зарядового спектра ионов золота на выходе источника EBIS в BNL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982689" y="6299200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3559609"/>
            <a:ext cx="7010400" cy="301795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0530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Проект линейного укорителя тяжелых ионов (ЛУТИ) ускорительного комплекса NICA, разработанный на основе концептуальных решений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входной и выходной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линейного ускорителя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24" y="1538269"/>
            <a:ext cx="8696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 энергия ускорителя определяется максимальным напряжением инжекции, при котором оборудование на высоковольтном терминале может быть обеспечено электрическим питанием.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≤150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23.6 кэВ/н          Выбранная энергия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кэВ/н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424" y="2636664"/>
            <a:ext cx="8696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Выходная энергия ускорителя ограничивалась размерами ускорительного зала инжектора и соображениями экономического характера.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– 3.2 МэВ/н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МэВ/н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247900" y="2170747"/>
            <a:ext cx="704850" cy="803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028950" y="6492875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732" y="17091"/>
            <a:ext cx="88705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Проект линейного укорителя тяжелых ионов (ЛУТИ) ускорительного комплекса NICA, разработанный на основе концептуальных решений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30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и выходной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линейного ускорителя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020" y="1484329"/>
            <a:ext cx="8109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выходной энергии ускорителя учитывался максимально допустимый кулоновский сдвиг частот бетатронных колебаний и потери , вызванные взаимодействием ионов с атомами и молекулами остаточного газа в камере Бустера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3" y="3935896"/>
            <a:ext cx="2124121" cy="20156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5951551"/>
            <a:ext cx="354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потерь пучка ионов Au31+ за время циркуляции от кратности инжекции k для энергий инжекции 1.4, 2.1, 3.2  и 4.2 (МэВ/н) при давлении в камере Бустера 10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6732" y="3027674"/>
                <a:ext cx="2801213" cy="325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𝐷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𝑖𝑛𝑗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ru-RU" sz="1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𝜏</m:t>
                        </m:r>
                      </m:e>
                    </m:d>
                    <m:r>
                      <a:rPr lang="ru-RU" sz="1400" i="1">
                        <a:effectLst/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r>
                      <m:rPr>
                        <m:sty m:val="p"/>
                      </m:rPr>
                      <a:rPr lang="ru-RU" sz="1400">
                        <a:effectLst/>
                        <a:latin typeface="Cambria Math"/>
                        <a:ea typeface="Arial"/>
                        <a:cs typeface="Times New Roman"/>
                      </a:rPr>
                      <m:t>exp</m:t>
                    </m:r>
                    <m:r>
                      <a:rPr lang="ru-RU" sz="1400">
                        <a:effectLst/>
                        <a:latin typeface="Cambria Math"/>
                        <a:ea typeface="Arial"/>
                        <a:cs typeface="Times New Roman"/>
                      </a:rPr>
                      <m:t>⁡</m:t>
                    </m:r>
                    <m:r>
                      <a:rPr lang="ru-RU" sz="1400" i="1">
                        <a:effectLst/>
                        <a:latin typeface="Cambria Math"/>
                        <a:ea typeface="Arial"/>
                        <a:cs typeface="Times New Roman"/>
                      </a:rPr>
                      <m:t>(−</m:t>
                    </m:r>
                    <m:r>
                      <a:rPr lang="ru-RU" sz="1400" i="1">
                        <a:effectLst/>
                        <a:latin typeface="Cambria Math"/>
                        <a:ea typeface="Arial"/>
                        <a:cs typeface="Times New Roman"/>
                      </a:rPr>
                      <m:t>𝑛</m:t>
                    </m:r>
                    <m:r>
                      <a:rPr lang="ru-RU" sz="1400" i="1">
                        <a:effectLst/>
                        <a:latin typeface="Cambria Math"/>
                        <a:ea typeface="Arial"/>
                        <a:cs typeface="Times New Roman"/>
                      </a:rPr>
                      <m:t>∙</m:t>
                    </m:r>
                    <m:r>
                      <a:rPr lang="ru-RU" sz="1400" i="1">
                        <a:effectLst/>
                        <a:latin typeface="Cambria Math"/>
                        <a:ea typeface="Arial"/>
                        <a:cs typeface="Times New Roman"/>
                      </a:rPr>
                      <m:t>𝑐</m:t>
                    </m:r>
                    <m:r>
                      <a:rPr lang="ru-RU" sz="1400" i="1">
                        <a:effectLst/>
                        <a:latin typeface="Cambria Math"/>
                        <a:ea typeface="Arial"/>
                        <a:cs typeface="Times New Roman"/>
                      </a:rPr>
                      <m:t>∙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𝑡𝑜𝑡</m:t>
                        </m:r>
                      </m:sub>
                    </m:sSub>
                    <m:r>
                      <a:rPr lang="ru-RU" sz="1400" i="1">
                        <a:effectLst/>
                        <a:latin typeface="Cambria Math"/>
                        <a:ea typeface="Arial"/>
                        <a:cs typeface="Times New Roman"/>
                      </a:rPr>
                      <m:t>∙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ru-RU" sz="1400" i="1">
                        <a:effectLst/>
                        <a:latin typeface="Cambria Math"/>
                        <a:ea typeface="Arial"/>
                        <a:cs typeface="Times New Roman"/>
                      </a:rPr>
                      <m:t>∙</m:t>
                    </m:r>
                    <m:r>
                      <a:rPr lang="ru-RU" sz="1400" i="1">
                        <a:effectLst/>
                        <a:latin typeface="Cambria Math"/>
                        <a:ea typeface="Arial"/>
                        <a:cs typeface="Times New Roman"/>
                      </a:rPr>
                      <m:t>𝜏</m:t>
                    </m:r>
                    <m:r>
                      <a:rPr lang="ru-RU" sz="1400" i="1">
                        <a:effectLst/>
                        <a:latin typeface="Cambria Math"/>
                        <a:ea typeface="Arial"/>
                        <a:cs typeface="Times New Roman"/>
                      </a:rPr>
                      <m:t>)</m:t>
                    </m:r>
                  </m:oMath>
                </a14:m>
                <a:r>
                  <a:rPr lang="ru-RU" sz="1400" dirty="0">
                    <a:effectLst/>
                    <a:latin typeface="Times New Roman"/>
                    <a:ea typeface="Arial"/>
                  </a:rPr>
                  <a:t> </a:t>
                </a:r>
                <a:endParaRPr lang="ru-RU" sz="1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2" y="3027674"/>
                <a:ext cx="2801213" cy="325089"/>
              </a:xfrm>
              <a:prstGeom prst="rect">
                <a:avLst/>
              </a:prstGeom>
              <a:blipFill rotWithShape="1"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2192" y="3320535"/>
                <a:ext cx="3324522" cy="615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𝑖𝑛𝑗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ru-RU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2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𝑖</m:t>
                          </m:r>
                          <m:r>
                            <a:rPr lang="ru-RU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=1</m:t>
                          </m:r>
                        </m:sub>
                        <m:sup>
                          <m:r>
                            <a:rPr lang="en-US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𝑘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exp</m:t>
                          </m:r>
                          <m:r>
                            <a:rPr lang="ru-RU" sz="1200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⁡</m:t>
                          </m:r>
                          <m:r>
                            <a:rPr lang="ru-RU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[−</m:t>
                          </m:r>
                          <m:r>
                            <a:rPr lang="en-US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𝑛</m:t>
                          </m:r>
                          <m:r>
                            <a:rPr lang="ru-RU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∙</m:t>
                          </m:r>
                          <m:r>
                            <a:rPr lang="en-US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𝑐</m:t>
                          </m:r>
                          <m:r>
                            <a:rPr lang="ru-RU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/>
                                  <a:ea typeface="Arial"/>
                                  <a:cs typeface="Times New Roman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/>
                                  <a:ea typeface="Arial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effectLst/>
                                  <a:latin typeface="Cambria Math"/>
                                  <a:ea typeface="Arial"/>
                                  <a:cs typeface="Times New Roman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𝑡𝑜𝑡</m:t>
                              </m:r>
                              <m:r>
                                <a:rPr lang="ru-RU" sz="1200" i="1">
                                  <a:effectLst/>
                                  <a:latin typeface="Cambria Math"/>
                                  <a:ea typeface="Arial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∙</m:t>
                          </m:r>
                          <m:r>
                            <a:rPr lang="ru-RU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𝑖</m:t>
                          </m:r>
                          <m:d>
                            <m:dPr>
                              <m:ctrlPr>
                                <a:rPr lang="ru-RU" sz="12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1200" i="1">
                                  <a:effectLst/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𝑖𝑛𝑗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200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92" y="3320535"/>
                <a:ext cx="3324522" cy="6153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725127" y="6492875"/>
            <a:ext cx="2133600" cy="365125"/>
          </a:xfrm>
        </p:spPr>
        <p:txBody>
          <a:bodyPr/>
          <a:lstStyle/>
          <a:p>
            <a:fld id="{8E1CAD49-5AC5-44E4-90D7-F256A80571AF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55" y="2794311"/>
            <a:ext cx="171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63572" y="2450527"/>
            <a:ext cx="4114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Кулоновский сдвиг частот бетатронный колебаний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732" y="2416683"/>
            <a:ext cx="2240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на остаточном газе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345193"/>
              </p:ext>
            </p:extLst>
          </p:nvPr>
        </p:nvGraphicFramePr>
        <p:xfrm>
          <a:off x="4567345" y="5668044"/>
          <a:ext cx="3306464" cy="699005"/>
        </p:xfrm>
        <a:graphic>
          <a:graphicData uri="http://schemas.openxmlformats.org/drawingml/2006/table">
            <a:tbl>
              <a:tblPr firstRow="1" firstCol="1" bandRow="1"/>
              <a:tblGrid>
                <a:gridCol w="1390200"/>
                <a:gridCol w="675861"/>
                <a:gridCol w="612250"/>
                <a:gridCol w="62815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E,</a:t>
                      </a:r>
                      <a:r>
                        <a:rPr lang="en-US" sz="12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МэВ/н</a:t>
                      </a:r>
                      <a:endParaRPr lang="ru-RU" sz="1100" i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</a:t>
                      </a:r>
                      <a:r>
                        <a:rPr lang="en-US" sz="16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</a:t>
                      </a:r>
                      <a:r>
                        <a:rPr lang="ru-RU" sz="16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π мм мрад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05125" y="4359371"/>
            <a:ext cx="423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вертикальный аксептанс Бустера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 мм мрад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0724" y="4806675"/>
            <a:ext cx="5096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Приняв максимально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допустимый кулоновский сдвиг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бетатронных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=0,05,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рассчитать полный поперечный эмиттанс для разных энергий инжекции: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6714" y="3320535"/>
            <a:ext cx="5707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атомный номер и зарядовое число иона,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классический радиус протона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релятивистские параметры,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поперечный  среднеквадратичный эмиттанс,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число частиц в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густке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поправочный коэффициент, зависящий от конструкции вакуумной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камеры,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-коэффициент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группировки,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периметр кольца,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.длина сгустка </a:t>
            </a:r>
          </a:p>
        </p:txBody>
      </p:sp>
    </p:spTree>
    <p:extLst>
      <p:ext uri="{BB962C8B-B14F-4D97-AF65-F5344CB8AC3E}">
        <p14:creationId xmlns:p14="http://schemas.microsoft.com/office/powerpoint/2010/main" val="8723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BEVATECH">
      <a:dk1>
        <a:srgbClr val="000000"/>
      </a:dk1>
      <a:lt1>
        <a:srgbClr val="FFFFFF"/>
      </a:lt1>
      <a:dk2>
        <a:srgbClr val="064B6A"/>
      </a:dk2>
      <a:lt2>
        <a:srgbClr val="DFE0E1"/>
      </a:lt2>
      <a:accent1>
        <a:srgbClr val="064B6A"/>
      </a:accent1>
      <a:accent2>
        <a:srgbClr val="F2F2F2"/>
      </a:accent2>
      <a:accent3>
        <a:srgbClr val="858586"/>
      </a:accent3>
      <a:accent4>
        <a:srgbClr val="DFE0E1"/>
      </a:accent4>
      <a:accent5>
        <a:srgbClr val="69696B"/>
      </a:accent5>
      <a:accent6>
        <a:srgbClr val="FFFFFF"/>
      </a:accent6>
      <a:hlink>
        <a:srgbClr val="064B6A"/>
      </a:hlink>
      <a:folHlink>
        <a:srgbClr val="69696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90012</TotalTime>
  <Words>3789</Words>
  <Application>Microsoft Office PowerPoint</Application>
  <PresentationFormat>Экран (4:3)</PresentationFormat>
  <Paragraphs>518</Paragraphs>
  <Slides>30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4_Office Theme</vt:lpstr>
      <vt:lpstr>Тема Office</vt:lpstr>
      <vt:lpstr>1_Тема Office</vt:lpstr>
      <vt:lpstr>Презентация PowerPoint</vt:lpstr>
      <vt:lpstr>Переделка начальной части ускорителя ЛУ-20 Протонный линейный ускоритель ЛУ-20 на энергию 20 МэВ более 40 лет является инжектором ионов на второй кратности ускорения с энергией 5 МэВ/нуклон</vt:lpstr>
      <vt:lpstr>Презентация PowerPoint</vt:lpstr>
      <vt:lpstr> Интенсивности пучков ионов Ar16+, Kr26+ , Xe42+ в ускорительном сеансе  ЛУ-20- Нуклотрон в 2018 г. </vt:lpstr>
      <vt:lpstr> Цель  данной работы состоит в формировании пучков тяжелых ионов c требуемым зарядово-массовым отношением A/Z≤6.35 и импульсным током до 10 мА длительностью 8-30 мкс для инжекции в Бустер ускорительного комплекса NICA. Для достижения цели данной работы были решены следующие задачи: </vt:lpstr>
      <vt:lpstr>Презентация PowerPoint</vt:lpstr>
      <vt:lpstr>Презентация PowerPoint</vt:lpstr>
      <vt:lpstr>Проект линейного укорителя тяжелых ионов (ЛУТИ) ускорительного комплекса NICA, разработанный на основе концептуальных решений.   Выбор входной и выходной энергии линейного ускорителя  </vt:lpstr>
      <vt:lpstr>Презентация PowerPoint</vt:lpstr>
      <vt:lpstr>Презентация PowerPoint</vt:lpstr>
      <vt:lpstr>Презентация PowerPoint</vt:lpstr>
      <vt:lpstr>Создание лазерного источника ионов на основе Nd-YAG лазера, результаты экспериментального исследования ионизационных состояний железной и углеродной лазерной плазмы.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Ввод в эксплуатацию ЛУТИ, ускорение пучков ионов углерода с отношением A/Z=2÷6 и входным током в ЛУТИ до 8 мА и измерение их энергии на выходе каждой  ускоряющей секции.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Положения выносимые на защиту</vt:lpstr>
      <vt:lpstr>Научная новизна</vt:lpstr>
      <vt:lpstr>Благодарность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complex</dc:title>
  <dc:creator>Butenko Andrey</dc:creator>
  <cp:lastModifiedBy>Konstantin</cp:lastModifiedBy>
  <cp:revision>1780</cp:revision>
  <cp:lastPrinted>2018-07-05T05:46:29Z</cp:lastPrinted>
  <dcterms:created xsi:type="dcterms:W3CDTF">2012-01-17T08:33:23Z</dcterms:created>
  <dcterms:modified xsi:type="dcterms:W3CDTF">2023-03-02T06:29:10Z</dcterms:modified>
</cp:coreProperties>
</file>