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7" r:id="rId5"/>
    <p:sldId id="260" r:id="rId6"/>
    <p:sldId id="263" r:id="rId7"/>
    <p:sldId id="264" r:id="rId8"/>
    <p:sldId id="268" r:id="rId9"/>
    <p:sldId id="265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6FC4D-A43F-4749-909B-44DEFB90101D}" type="datetimeFigureOut">
              <a:rPr lang="ru-RU" smtClean="0"/>
              <a:t>13.02.2023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531EF-A8DF-4D76-8523-B8EBB19A25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0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F111-8E1E-40B2-A72C-F1FD11BE4B6C}" type="datetime1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7339-B4A5-4FD0-A9BF-6493A8FEFA2F}" type="datetime1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8CA8-9EB8-493A-8535-FD85C1B47BA9}" type="datetime1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BEA8-2AC3-4BAE-BB41-9319BE6DA655}" type="datetime1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D629-E175-4B4C-84C9-AF6AD6459E6F}" type="datetime1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BA7C-45A1-4D04-8166-9D7282E48C44}" type="datetime1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BCDC-FE3E-477D-AA91-8938E8036D09}" type="datetime1">
              <a:rPr lang="ru-RU" smtClean="0"/>
              <a:t>13.02.2023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3DF2-68F5-4069-9695-314BDED44BA4}" type="datetime1">
              <a:rPr lang="ru-RU" smtClean="0"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F2AF-4F01-4F50-87F4-C86FFA8E9FA0}" type="datetime1">
              <a:rPr lang="ru-RU" smtClean="0"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65C9-6479-4243-8844-A56840E05F3D}" type="datetime1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80D1-2185-45A1-8AA5-4457A389D2C2}" type="datetime1">
              <a:rPr lang="ru-RU" smtClean="0"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5E3D6-457A-4B4A-BD98-4E874F0FEBE6}" type="datetime1">
              <a:rPr lang="ru-RU" smtClean="0"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doi.org/10.1038/srep381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852936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spc="-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Noto Sans"/>
              </a:rPr>
              <a:t>FCalPulse</a:t>
            </a:r>
            <a:r>
              <a:rPr lang="en-US" sz="3200" b="1" spc="-1" dirty="0">
                <a:solidFill>
                  <a:schemeClr val="tx2">
                    <a:lumMod val="60000"/>
                    <a:lumOff val="40000"/>
                  </a:schemeClr>
                </a:solidFill>
                <a:latin typeface="Noto Sans"/>
              </a:rPr>
              <a:t> modeling progress </a:t>
            </a:r>
            <a:r>
              <a:rPr lang="en-US" sz="3200" b="1" spc="-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oto Sans"/>
              </a:rPr>
              <a:t>report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>
            <a:normAutofit/>
          </a:bodyPr>
          <a:lstStyle/>
          <a:p>
            <a:r>
              <a:rPr lang="en-US" sz="1600" spc="-1" dirty="0" smtClean="0">
                <a:latin typeface="Arial"/>
              </a:rPr>
              <a:t>ATLAS-JINR </a:t>
            </a:r>
            <a:r>
              <a:rPr lang="en-US" sz="1600" spc="-1" dirty="0" err="1" smtClean="0">
                <a:latin typeface="Arial"/>
              </a:rPr>
              <a:t>FCalPulse</a:t>
            </a:r>
            <a:r>
              <a:rPr lang="en-US" sz="1600" spc="-1" dirty="0" smtClean="0">
                <a:latin typeface="Arial"/>
              </a:rPr>
              <a:t> project meeting</a:t>
            </a:r>
            <a:endParaRPr lang="ru-RU" sz="1600" spc="-1" dirty="0" smtClean="0">
              <a:latin typeface="Arial"/>
            </a:endParaRPr>
          </a:p>
          <a:p>
            <a:r>
              <a:rPr lang="en-US" sz="1600" spc="-1" dirty="0" smtClean="0">
                <a:latin typeface="Arial"/>
              </a:rPr>
              <a:t>M</a:t>
            </a:r>
            <a:r>
              <a:rPr lang="en-US" sz="1600" spc="-1" dirty="0">
                <a:latin typeface="Arial"/>
              </a:rPr>
              <a:t>. </a:t>
            </a:r>
            <a:r>
              <a:rPr lang="en-US" sz="1600" spc="-1" dirty="0" err="1">
                <a:latin typeface="Arial"/>
              </a:rPr>
              <a:t>Manashova</a:t>
            </a:r>
            <a:endParaRPr lang="en-US" sz="1600" spc="-1" dirty="0">
              <a:latin typeface="Arial"/>
            </a:endParaRPr>
          </a:p>
          <a:p>
            <a:r>
              <a:rPr lang="en-US" sz="1600" spc="-1" dirty="0">
                <a:latin typeface="Arial"/>
              </a:rPr>
              <a:t>   </a:t>
            </a:r>
            <a:r>
              <a:rPr lang="ru-RU" sz="1600" spc="-1" dirty="0" smtClean="0">
                <a:latin typeface="Arial"/>
              </a:rPr>
              <a:t>13</a:t>
            </a:r>
            <a:r>
              <a:rPr lang="en-US" sz="1600" spc="-1" dirty="0" smtClean="0">
                <a:latin typeface="Arial"/>
              </a:rPr>
              <a:t>/02/2023</a:t>
            </a:r>
            <a:endParaRPr lang="en-US" sz="1600" spc="-1" dirty="0">
              <a:latin typeface="Arial"/>
            </a:endParaRPr>
          </a:p>
          <a:p>
            <a:endParaRPr lang="ru-RU" dirty="0"/>
          </a:p>
        </p:txBody>
      </p:sp>
      <p:pic>
        <p:nvPicPr>
          <p:cNvPr id="5" name="Picture 2" descr="C:\Users\munir\OneDrive\Рабочий стол\defenition-foil_0000.png"/>
          <p:cNvPicPr/>
          <p:nvPr/>
        </p:nvPicPr>
        <p:blipFill>
          <a:blip r:embed="rId2"/>
          <a:srcRect l="25119" t="6445" r="23739" b="5605"/>
          <a:stretch/>
        </p:blipFill>
        <p:spPr>
          <a:xfrm>
            <a:off x="179512" y="116632"/>
            <a:ext cx="3168352" cy="295232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113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unira\Desktop\FCalpresentation\13.02.2023\Edep4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" y="404665"/>
            <a:ext cx="4644000" cy="252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Munira\Desktop\FCalpresentation\13.02.2023\Edep5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96" y="403829"/>
            <a:ext cx="4751496" cy="252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Munira\Desktop\FCalpresentation\13.02.2023\Edep6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" y="3717031"/>
            <a:ext cx="4644000" cy="252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Munira\Desktop\FCalpresentation\13.02.2023\Edep7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96" y="3699867"/>
            <a:ext cx="4644000" cy="252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3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unira\Desktop\FCalpresentation\13.02.2023\Edep8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6" y="476672"/>
            <a:ext cx="4680000" cy="254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Munira\Desktop\FCalpresentation\13.02.2023\Edep9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6294"/>
            <a:ext cx="4680000" cy="254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Munira\Desktop\FCalpresentation\13.02.2023\Edep1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5758"/>
            <a:ext cx="4680000" cy="254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Users\Munira\Desktop\FCalpresentation\13.02.2023\Edep11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504" y="3264606"/>
            <a:ext cx="4680000" cy="254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865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unira\Desktop\FCalpresentation\13.02.2023\Edep12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7"/>
            <a:ext cx="4680000" cy="254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Munira\Desktop\FCalpresentation\13.02.2023\Edep13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2278"/>
            <a:ext cx="4680000" cy="254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Munira\Desktop\FCalpresentation\13.02.2023\Edep14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429000"/>
            <a:ext cx="4680000" cy="254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C:\Users\Munira\Desktop\FCalpresentation\13.02.2023\Edep15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56992"/>
            <a:ext cx="4680000" cy="263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26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Number of events in cells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279284"/>
              </p:ext>
            </p:extLst>
          </p:nvPr>
        </p:nvGraphicFramePr>
        <p:xfrm>
          <a:off x="457200" y="1772815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98224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   </a:t>
                      </a:r>
                      <a:r>
                        <a:rPr lang="en-US" dirty="0" smtClean="0"/>
                        <a:t>              Z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Phi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22374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25266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25482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22358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/>
                    </a:p>
                  </a:txBody>
                  <a:tcPr/>
                </a:tc>
              </a:tr>
              <a:tr h="27151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22542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0,12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25360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25311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22548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22240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25605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25427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22316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22535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25396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25227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22244</a:t>
                      </a:r>
                      <a:r>
                        <a:rPr lang="ru-RU" sz="1800" spc="-10" dirty="0" smtClean="0">
                          <a:latin typeface="Arial MT"/>
                          <a:cs typeface="Arial MT"/>
                        </a:rPr>
                        <a:t>±</a:t>
                      </a:r>
                      <a:r>
                        <a:rPr lang="en-US" sz="1800" spc="-10" dirty="0" smtClean="0">
                          <a:latin typeface="Arial MT"/>
                          <a:cs typeface="Arial MT"/>
                        </a:rPr>
                        <a:t>0,11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7544" y="1772816"/>
            <a:ext cx="1584176" cy="86409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839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4396" y="404664"/>
            <a:ext cx="8506076" cy="56562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3600" spc="113" dirty="0"/>
              <a:t>Ionization</a:t>
            </a:r>
            <a:r>
              <a:rPr sz="3600" spc="-68" dirty="0"/>
              <a:t> </a:t>
            </a:r>
            <a:r>
              <a:rPr sz="3600" spc="100" dirty="0"/>
              <a:t>energy</a:t>
            </a:r>
            <a:r>
              <a:rPr sz="3600" spc="-63" dirty="0"/>
              <a:t> loss </a:t>
            </a:r>
            <a:r>
              <a:rPr sz="3600" spc="86" dirty="0"/>
              <a:t>of</a:t>
            </a:r>
            <a:r>
              <a:rPr sz="3600" spc="-68" dirty="0"/>
              <a:t> </a:t>
            </a:r>
            <a:r>
              <a:rPr sz="3600" spc="136" dirty="0"/>
              <a:t>an</a:t>
            </a:r>
            <a:r>
              <a:rPr sz="3600" spc="-68" dirty="0"/>
              <a:t> </a:t>
            </a:r>
            <a:r>
              <a:rPr sz="3600" spc="91" dirty="0"/>
              <a:t>electron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40698" y="6294910"/>
            <a:ext cx="2013638" cy="272386"/>
          </a:xfrm>
          <a:prstGeom prst="rect">
            <a:avLst/>
          </a:prstGeom>
        </p:spPr>
        <p:txBody>
          <a:bodyPr vert="horz" wrap="square" lIns="0" tIns="25912" rIns="0" bIns="0" rtlCol="0">
            <a:spAutoFit/>
          </a:bodyPr>
          <a:lstStyle/>
          <a:p>
            <a:pPr marL="11516">
              <a:spcBef>
                <a:spcPts val="204"/>
              </a:spcBef>
            </a:pPr>
            <a:r>
              <a:rPr sz="1600" b="1" spc="86" dirty="0">
                <a:solidFill>
                  <a:srgbClr val="FFFFFF"/>
                </a:solidFill>
                <a:latin typeface="Arial"/>
                <a:cs typeface="Arial"/>
              </a:rPr>
              <a:t>Munira</a:t>
            </a:r>
            <a:r>
              <a:rPr sz="1600" b="1" spc="-8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0" dirty="0">
                <a:solidFill>
                  <a:srgbClr val="FFFFFF"/>
                </a:solidFill>
                <a:latin typeface="Arial"/>
                <a:cs typeface="Arial"/>
              </a:rPr>
              <a:t>Manashova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155" y="1459207"/>
            <a:ext cx="8339581" cy="4329597"/>
          </a:xfrm>
          <a:prstGeom prst="rect">
            <a:avLst/>
          </a:prstGeom>
        </p:spPr>
        <p:txBody>
          <a:bodyPr vert="horz" wrap="square" lIns="0" tIns="10365" rIns="0" bIns="0" rtlCol="0">
            <a:spAutoFit/>
          </a:bodyPr>
          <a:lstStyle/>
          <a:p>
            <a:pPr marL="11516" marR="5182" algn="just">
              <a:lnSpc>
                <a:spcPct val="114799"/>
              </a:lnSpc>
              <a:spcBef>
                <a:spcPts val="82"/>
              </a:spcBef>
            </a:pP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The </a:t>
            </a:r>
            <a:r>
              <a:rPr sz="2000" spc="154" dirty="0">
                <a:solidFill>
                  <a:srgbClr val="1B1B1B"/>
                </a:solidFill>
                <a:latin typeface="Microsoft Sans Serif"/>
                <a:cs typeface="Microsoft Sans Serif"/>
              </a:rPr>
              <a:t>minimum </a:t>
            </a:r>
            <a:r>
              <a:rPr sz="2000" spc="82" dirty="0">
                <a:solidFill>
                  <a:srgbClr val="1B1B1B"/>
                </a:solidFill>
                <a:latin typeface="Microsoft Sans Serif"/>
                <a:cs typeface="Microsoft Sans Serif"/>
              </a:rPr>
              <a:t>energy </a:t>
            </a:r>
            <a:r>
              <a:rPr sz="2000" spc="27" dirty="0">
                <a:solidFill>
                  <a:srgbClr val="1B1B1B"/>
                </a:solidFill>
                <a:latin typeface="Microsoft Sans Serif"/>
                <a:cs typeface="Microsoft Sans Serif"/>
              </a:rPr>
              <a:t>loss </a:t>
            </a:r>
            <a:r>
              <a:rPr sz="2000" spc="141" dirty="0">
                <a:solidFill>
                  <a:srgbClr val="1B1B1B"/>
                </a:solidFill>
                <a:latin typeface="Microsoft Sans Serif"/>
                <a:cs typeface="Microsoft Sans Serif"/>
              </a:rPr>
              <a:t>for </a:t>
            </a:r>
            <a:r>
              <a:rPr sz="2000" spc="113" dirty="0">
                <a:solidFill>
                  <a:srgbClr val="1B1B1B"/>
                </a:solidFill>
                <a:latin typeface="Microsoft Sans Serif"/>
                <a:cs typeface="Microsoft Sans Serif"/>
              </a:rPr>
              <a:t>light </a:t>
            </a:r>
            <a:r>
              <a:rPr sz="2000" spc="63" dirty="0">
                <a:solidFill>
                  <a:srgbClr val="1B1B1B"/>
                </a:solidFill>
                <a:latin typeface="Microsoft Sans Serif"/>
                <a:cs typeface="Microsoft Sans Serif"/>
              </a:rPr>
              <a:t>particles </a:t>
            </a:r>
            <a:r>
              <a:rPr sz="2000" spc="127" dirty="0">
                <a:solidFill>
                  <a:srgbClr val="1B1B1B"/>
                </a:solidFill>
                <a:latin typeface="Microsoft Sans Serif"/>
                <a:cs typeface="Microsoft Sans Serif"/>
              </a:rPr>
              <a:t>(minimum </a:t>
            </a:r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ionization) </a:t>
            </a:r>
            <a:r>
              <a:rPr sz="2000" spc="18" dirty="0">
                <a:solidFill>
                  <a:srgbClr val="1B1B1B"/>
                </a:solidFill>
                <a:latin typeface="Microsoft Sans Serif"/>
                <a:cs typeface="Microsoft Sans Serif"/>
              </a:rPr>
              <a:t>is </a:t>
            </a: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13" dirty="0">
                <a:solidFill>
                  <a:srgbClr val="1B1B1B"/>
                </a:solidFill>
                <a:latin typeface="Microsoft Sans Serif"/>
                <a:cs typeface="Microsoft Sans Serif"/>
              </a:rPr>
              <a:t>about</a:t>
            </a:r>
            <a:endParaRPr sz="2000">
              <a:latin typeface="Microsoft Sans Serif"/>
              <a:cs typeface="Microsoft Sans Serif"/>
            </a:endParaRPr>
          </a:p>
          <a:p>
            <a:pPr marL="1954326">
              <a:spcBef>
                <a:spcPts val="1324"/>
              </a:spcBef>
            </a:pPr>
            <a:r>
              <a:rPr sz="2000" spc="27" dirty="0">
                <a:solidFill>
                  <a:srgbClr val="1B1B1B"/>
                </a:solidFill>
                <a:latin typeface="Microsoft Sans Serif"/>
                <a:cs typeface="Microsoft Sans Serif"/>
              </a:rPr>
              <a:t>dE/dx</a:t>
            </a:r>
            <a:r>
              <a:rPr sz="2000" spc="-14" dirty="0">
                <a:solidFill>
                  <a:srgbClr val="1B1B1B"/>
                </a:solidFill>
                <a:latin typeface="Microsoft Sans Serif"/>
                <a:cs typeface="Microsoft Sans Serif"/>
              </a:rPr>
              <a:t> =</a:t>
            </a:r>
            <a:r>
              <a:rPr sz="2000" spc="-27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4" dirty="0">
                <a:solidFill>
                  <a:srgbClr val="1B1B1B"/>
                </a:solidFill>
                <a:latin typeface="Microsoft Sans Serif"/>
                <a:cs typeface="Microsoft Sans Serif"/>
              </a:rPr>
              <a:t>1.51</a:t>
            </a:r>
            <a:r>
              <a:rPr sz="2000" spc="-18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50" dirty="0">
                <a:solidFill>
                  <a:srgbClr val="1B1B1B"/>
                </a:solidFill>
                <a:latin typeface="Microsoft Sans Serif"/>
                <a:cs typeface="Microsoft Sans Serif"/>
              </a:rPr>
              <a:t>MeV/g/cm2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3200">
              <a:latin typeface="Microsoft Sans Serif"/>
              <a:cs typeface="Microsoft Sans Serif"/>
            </a:endParaRPr>
          </a:p>
          <a:p>
            <a:pPr marL="11516" algn="just"/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Using</a:t>
            </a:r>
            <a:r>
              <a:rPr sz="2000" spc="-23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a</a:t>
            </a:r>
            <a:r>
              <a:rPr sz="2000" spc="-18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77" dirty="0">
                <a:solidFill>
                  <a:srgbClr val="1B1B1B"/>
                </a:solidFill>
                <a:latin typeface="Microsoft Sans Serif"/>
                <a:cs typeface="Microsoft Sans Serif"/>
              </a:rPr>
              <a:t>density</a:t>
            </a:r>
            <a:r>
              <a:rPr sz="2000" spc="-5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27" dirty="0">
                <a:solidFill>
                  <a:srgbClr val="1B1B1B"/>
                </a:solidFill>
                <a:latin typeface="Microsoft Sans Serif"/>
                <a:cs typeface="Microsoft Sans Serif"/>
              </a:rPr>
              <a:t>of</a:t>
            </a:r>
            <a:r>
              <a:rPr sz="2000" spc="5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1B1B1B"/>
                </a:solidFill>
                <a:latin typeface="Microsoft Sans Serif"/>
                <a:cs typeface="Microsoft Sans Serif"/>
              </a:rPr>
              <a:t>ρ=</a:t>
            </a:r>
            <a:r>
              <a:rPr sz="2000" spc="-14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27" dirty="0">
                <a:solidFill>
                  <a:srgbClr val="1B1B1B"/>
                </a:solidFill>
                <a:latin typeface="Microsoft Sans Serif"/>
                <a:cs typeface="Microsoft Sans Serif"/>
              </a:rPr>
              <a:t>1.40</a:t>
            </a:r>
            <a:r>
              <a:rPr sz="2000" spc="-9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09" dirty="0">
                <a:solidFill>
                  <a:srgbClr val="1B1B1B"/>
                </a:solidFill>
                <a:latin typeface="Microsoft Sans Serif"/>
                <a:cs typeface="Microsoft Sans Serif"/>
              </a:rPr>
              <a:t>g/cm3</a:t>
            </a:r>
            <a:r>
              <a:rPr sz="2000" spc="-14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41" dirty="0">
                <a:solidFill>
                  <a:srgbClr val="1B1B1B"/>
                </a:solidFill>
                <a:latin typeface="Microsoft Sans Serif"/>
                <a:cs typeface="Microsoft Sans Serif"/>
              </a:rPr>
              <a:t>gives</a:t>
            </a:r>
            <a:endParaRPr sz="2000">
              <a:latin typeface="Microsoft Sans Serif"/>
              <a:cs typeface="Microsoft Sans Serif"/>
            </a:endParaRPr>
          </a:p>
          <a:p>
            <a:pPr marL="1954326">
              <a:spcBef>
                <a:spcPts val="1315"/>
              </a:spcBef>
            </a:pPr>
            <a:r>
              <a:rPr sz="2000" spc="27" dirty="0">
                <a:solidFill>
                  <a:srgbClr val="1B1B1B"/>
                </a:solidFill>
                <a:latin typeface="Microsoft Sans Serif"/>
                <a:cs typeface="Microsoft Sans Serif"/>
              </a:rPr>
              <a:t>dE/dx</a:t>
            </a:r>
            <a:r>
              <a:rPr sz="2000" spc="-27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9" dirty="0">
                <a:solidFill>
                  <a:srgbClr val="1B1B1B"/>
                </a:solidFill>
                <a:latin typeface="Microsoft Sans Serif"/>
                <a:cs typeface="Microsoft Sans Serif"/>
              </a:rPr>
              <a:t>=2.11</a:t>
            </a:r>
            <a:r>
              <a:rPr sz="2000" spc="-27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32" dirty="0">
                <a:solidFill>
                  <a:srgbClr val="1B1B1B"/>
                </a:solidFill>
                <a:latin typeface="Microsoft Sans Serif"/>
                <a:cs typeface="Microsoft Sans Serif"/>
              </a:rPr>
              <a:t>MeV/cm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900">
              <a:latin typeface="Microsoft Sans Serif"/>
              <a:cs typeface="Microsoft Sans Serif"/>
            </a:endParaRPr>
          </a:p>
          <a:p>
            <a:pPr marL="11516" marR="4607" algn="just">
              <a:lnSpc>
                <a:spcPct val="114999"/>
              </a:lnSpc>
            </a:pPr>
            <a:r>
              <a:rPr sz="2000" spc="41" dirty="0">
                <a:solidFill>
                  <a:srgbClr val="1B1B1B"/>
                </a:solidFill>
                <a:latin typeface="Microsoft Sans Serif"/>
                <a:cs typeface="Microsoft Sans Serif"/>
              </a:rPr>
              <a:t>For </a:t>
            </a:r>
            <a:r>
              <a:rPr sz="2000" spc="45" dirty="0">
                <a:solidFill>
                  <a:srgbClr val="1B1B1B"/>
                </a:solidFill>
                <a:latin typeface="Microsoft Sans Serif"/>
                <a:cs typeface="Microsoft Sans Serif"/>
              </a:rPr>
              <a:t>every </a:t>
            </a:r>
            <a:r>
              <a:rPr sz="2000" spc="41" dirty="0">
                <a:solidFill>
                  <a:srgbClr val="1B1B1B"/>
                </a:solidFill>
                <a:latin typeface="Microsoft Sans Serif"/>
                <a:cs typeface="Microsoft Sans Serif"/>
              </a:rPr>
              <a:t>25 </a:t>
            </a:r>
            <a:r>
              <a:rPr sz="2000" spc="-45" dirty="0">
                <a:solidFill>
                  <a:srgbClr val="1B1B1B"/>
                </a:solidFill>
                <a:latin typeface="Microsoft Sans Serif"/>
                <a:cs typeface="Microsoft Sans Serif"/>
              </a:rPr>
              <a:t>eV </a:t>
            </a:r>
            <a:r>
              <a:rPr sz="2000" spc="127" dirty="0">
                <a:solidFill>
                  <a:srgbClr val="1B1B1B"/>
                </a:solidFill>
                <a:latin typeface="Microsoft Sans Serif"/>
                <a:cs typeface="Microsoft Sans Serif"/>
              </a:rPr>
              <a:t>of </a:t>
            </a:r>
            <a:r>
              <a:rPr sz="2000" spc="82" dirty="0">
                <a:solidFill>
                  <a:srgbClr val="1B1B1B"/>
                </a:solidFill>
                <a:latin typeface="Microsoft Sans Serif"/>
                <a:cs typeface="Microsoft Sans Serif"/>
              </a:rPr>
              <a:t>energy </a:t>
            </a:r>
            <a:r>
              <a:rPr sz="2000" spc="77" dirty="0">
                <a:solidFill>
                  <a:srgbClr val="1B1B1B"/>
                </a:solidFill>
                <a:latin typeface="Microsoft Sans Serif"/>
                <a:cs typeface="Microsoft Sans Serif"/>
              </a:rPr>
              <a:t>lost </a:t>
            </a:r>
            <a:r>
              <a:rPr sz="2000" spc="100" dirty="0">
                <a:solidFill>
                  <a:srgbClr val="1B1B1B"/>
                </a:solidFill>
                <a:latin typeface="Microsoft Sans Serif"/>
                <a:cs typeface="Microsoft Sans Serif"/>
              </a:rPr>
              <a:t>in </a:t>
            </a:r>
            <a:r>
              <a:rPr sz="2000" spc="113" dirty="0">
                <a:solidFill>
                  <a:srgbClr val="1B1B1B"/>
                </a:solidFill>
                <a:latin typeface="Microsoft Sans Serif"/>
                <a:cs typeface="Microsoft Sans Serif"/>
              </a:rPr>
              <a:t>the </a:t>
            </a:r>
            <a:r>
              <a:rPr sz="2000" spc="109" dirty="0">
                <a:solidFill>
                  <a:srgbClr val="1B1B1B"/>
                </a:solidFill>
                <a:latin typeface="Microsoft Sans Serif"/>
                <a:cs typeface="Microsoft Sans Serif"/>
              </a:rPr>
              <a:t>argon </a:t>
            </a:r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by </a:t>
            </a:r>
            <a:r>
              <a:rPr sz="2000" spc="54" dirty="0">
                <a:solidFill>
                  <a:srgbClr val="1B1B1B"/>
                </a:solidFill>
                <a:latin typeface="Microsoft Sans Serif"/>
                <a:cs typeface="Microsoft Sans Serif"/>
              </a:rPr>
              <a:t>such </a:t>
            </a: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a </a:t>
            </a:r>
            <a:r>
              <a:rPr sz="2000" spc="118" dirty="0">
                <a:solidFill>
                  <a:srgbClr val="1B1B1B"/>
                </a:solidFill>
                <a:latin typeface="Microsoft Sans Serif"/>
                <a:cs typeface="Microsoft Sans Serif"/>
              </a:rPr>
              <a:t>high </a:t>
            </a:r>
            <a:r>
              <a:rPr sz="2000" spc="82" dirty="0">
                <a:solidFill>
                  <a:srgbClr val="1B1B1B"/>
                </a:solidFill>
                <a:latin typeface="Microsoft Sans Serif"/>
                <a:cs typeface="Microsoft Sans Serif"/>
              </a:rPr>
              <a:t>energy </a:t>
            </a:r>
            <a:r>
              <a:rPr sz="2000" spc="86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82" dirty="0">
                <a:solidFill>
                  <a:srgbClr val="1B1B1B"/>
                </a:solidFill>
                <a:latin typeface="Microsoft Sans Serif"/>
                <a:cs typeface="Microsoft Sans Serif"/>
              </a:rPr>
              <a:t>charged </a:t>
            </a:r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particle, </a:t>
            </a:r>
            <a:r>
              <a:rPr sz="2000" spc="95" dirty="0">
                <a:solidFill>
                  <a:srgbClr val="1B1B1B"/>
                </a:solidFill>
                <a:latin typeface="Microsoft Sans Serif"/>
                <a:cs typeface="Microsoft Sans Serif"/>
              </a:rPr>
              <a:t>one </a:t>
            </a:r>
            <a:r>
              <a:rPr sz="2000" spc="103" dirty="0">
                <a:solidFill>
                  <a:srgbClr val="1B1B1B"/>
                </a:solidFill>
                <a:latin typeface="Microsoft Sans Serif"/>
                <a:cs typeface="Microsoft Sans Serif"/>
              </a:rPr>
              <a:t>ion </a:t>
            </a:r>
            <a:r>
              <a:rPr sz="2000" spc="95" dirty="0">
                <a:solidFill>
                  <a:srgbClr val="1B1B1B"/>
                </a:solidFill>
                <a:latin typeface="Microsoft Sans Serif"/>
                <a:cs typeface="Microsoft Sans Serif"/>
              </a:rPr>
              <a:t>pair </a:t>
            </a:r>
            <a:r>
              <a:rPr sz="2000" spc="18" dirty="0">
                <a:solidFill>
                  <a:srgbClr val="1B1B1B"/>
                </a:solidFill>
                <a:latin typeface="Microsoft Sans Serif"/>
                <a:cs typeface="Microsoft Sans Serif"/>
              </a:rPr>
              <a:t>is</a:t>
            </a: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created </a:t>
            </a:r>
            <a:r>
              <a:rPr sz="2000" spc="36" dirty="0">
                <a:solidFill>
                  <a:srgbClr val="1B1B1B"/>
                </a:solidFill>
                <a:latin typeface="Microsoft Sans Serif"/>
                <a:cs typeface="Microsoft Sans Serif"/>
              </a:rPr>
              <a:t>so</a:t>
            </a:r>
            <a:r>
              <a:rPr sz="2000" spc="41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a</a:t>
            </a:r>
            <a:r>
              <a:rPr sz="2000" spc="27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54" dirty="0">
                <a:solidFill>
                  <a:srgbClr val="1B1B1B"/>
                </a:solidFill>
                <a:latin typeface="Microsoft Sans Serif"/>
                <a:cs typeface="Microsoft Sans Serif"/>
              </a:rPr>
              <a:t>minimum </a:t>
            </a:r>
            <a:r>
              <a:rPr sz="2000" spc="82" dirty="0">
                <a:solidFill>
                  <a:srgbClr val="1B1B1B"/>
                </a:solidFill>
                <a:latin typeface="Microsoft Sans Serif"/>
                <a:cs typeface="Microsoft Sans Serif"/>
              </a:rPr>
              <a:t>ionizing </a:t>
            </a:r>
            <a:r>
              <a:rPr sz="2000" spc="86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77" dirty="0">
                <a:solidFill>
                  <a:srgbClr val="1B1B1B"/>
                </a:solidFill>
                <a:latin typeface="Microsoft Sans Serif"/>
                <a:cs typeface="Microsoft Sans Serif"/>
              </a:rPr>
              <a:t>particle </a:t>
            </a:r>
            <a:r>
              <a:rPr sz="2000" spc="82" dirty="0">
                <a:solidFill>
                  <a:srgbClr val="1B1B1B"/>
                </a:solidFill>
                <a:latin typeface="Microsoft Sans Serif"/>
                <a:cs typeface="Microsoft Sans Serif"/>
              </a:rPr>
              <a:t>traversing </a:t>
            </a:r>
            <a:r>
              <a:rPr sz="2000" spc="113" dirty="0">
                <a:solidFill>
                  <a:srgbClr val="1B1B1B"/>
                </a:solidFill>
                <a:latin typeface="Microsoft Sans Serif"/>
                <a:cs typeface="Microsoft Sans Serif"/>
              </a:rPr>
              <a:t>the </a:t>
            </a:r>
            <a:r>
              <a:rPr sz="2000" spc="95" dirty="0">
                <a:solidFill>
                  <a:srgbClr val="1B1B1B"/>
                </a:solidFill>
                <a:latin typeface="Microsoft Sans Serif"/>
                <a:cs typeface="Microsoft Sans Serif"/>
              </a:rPr>
              <a:t>gap </a:t>
            </a:r>
            <a:r>
              <a:rPr sz="2000" spc="73" dirty="0">
                <a:solidFill>
                  <a:srgbClr val="1B1B1B"/>
                </a:solidFill>
                <a:latin typeface="Microsoft Sans Serif"/>
                <a:cs typeface="Microsoft Sans Serif"/>
              </a:rPr>
              <a:t>produces </a:t>
            </a:r>
            <a:r>
              <a:rPr sz="2000" spc="113" dirty="0">
                <a:solidFill>
                  <a:srgbClr val="1B1B1B"/>
                </a:solidFill>
                <a:latin typeface="Microsoft Sans Serif"/>
                <a:cs typeface="Microsoft Sans Serif"/>
              </a:rPr>
              <a:t>about </a:t>
            </a:r>
            <a:r>
              <a:rPr sz="2000" spc="41" dirty="0">
                <a:solidFill>
                  <a:srgbClr val="1B1B1B"/>
                </a:solidFill>
                <a:latin typeface="Microsoft Sans Serif"/>
                <a:cs typeface="Microsoft Sans Serif"/>
              </a:rPr>
              <a:t>8500 </a:t>
            </a:r>
            <a:r>
              <a:rPr sz="2000" spc="103" dirty="0">
                <a:solidFill>
                  <a:srgbClr val="1B1B1B"/>
                </a:solidFill>
                <a:latin typeface="Microsoft Sans Serif"/>
                <a:cs typeface="Microsoft Sans Serif"/>
              </a:rPr>
              <a:t>ion </a:t>
            </a:r>
            <a:r>
              <a:rPr sz="2000" spc="122" dirty="0">
                <a:solidFill>
                  <a:srgbClr val="1B1B1B"/>
                </a:solidFill>
                <a:latin typeface="Microsoft Sans Serif"/>
                <a:cs typeface="Microsoft Sans Serif"/>
              </a:rPr>
              <a:t>pairs/mm </a:t>
            </a:r>
            <a:r>
              <a:rPr sz="2000" spc="-9" dirty="0">
                <a:solidFill>
                  <a:srgbClr val="1B1B1B"/>
                </a:solidFill>
                <a:latin typeface="Microsoft Sans Serif"/>
                <a:cs typeface="Microsoft Sans Serif"/>
              </a:rPr>
              <a:t>= </a:t>
            </a:r>
            <a:r>
              <a:rPr sz="2000" spc="23" dirty="0">
                <a:solidFill>
                  <a:srgbClr val="1B1B1B"/>
                </a:solidFill>
                <a:latin typeface="Microsoft Sans Serif"/>
                <a:cs typeface="Microsoft Sans Serif"/>
              </a:rPr>
              <a:t>1.4 </a:t>
            </a:r>
            <a:r>
              <a:rPr sz="2000" spc="27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22" dirty="0">
                <a:solidFill>
                  <a:srgbClr val="1B1B1B"/>
                </a:solidFill>
                <a:latin typeface="Microsoft Sans Serif"/>
                <a:cs typeface="Microsoft Sans Serif"/>
              </a:rPr>
              <a:t>fC/mm</a:t>
            </a:r>
            <a:r>
              <a:rPr sz="2000" spc="-18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127" dirty="0">
                <a:solidFill>
                  <a:srgbClr val="1B1B1B"/>
                </a:solidFill>
                <a:latin typeface="Microsoft Sans Serif"/>
                <a:cs typeface="Microsoft Sans Serif"/>
              </a:rPr>
              <a:t>of</a:t>
            </a:r>
            <a:r>
              <a:rPr sz="2000" spc="-14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41" dirty="0">
                <a:solidFill>
                  <a:srgbClr val="1B1B1B"/>
                </a:solidFill>
                <a:latin typeface="Microsoft Sans Serif"/>
                <a:cs typeface="Microsoft Sans Serif"/>
              </a:rPr>
              <a:t>each</a:t>
            </a:r>
            <a:r>
              <a:rPr sz="2000" spc="-5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charge</a:t>
            </a:r>
            <a:r>
              <a:rPr sz="2000" spc="-5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91" dirty="0">
                <a:solidFill>
                  <a:srgbClr val="1B1B1B"/>
                </a:solidFill>
                <a:latin typeface="Microsoft Sans Serif"/>
                <a:cs typeface="Microsoft Sans Serif"/>
              </a:rPr>
              <a:t>along</a:t>
            </a:r>
            <a:r>
              <a:rPr sz="2000" spc="-9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68" dirty="0">
                <a:solidFill>
                  <a:srgbClr val="1B1B1B"/>
                </a:solidFill>
                <a:latin typeface="Microsoft Sans Serif"/>
                <a:cs typeface="Microsoft Sans Serif"/>
              </a:rPr>
              <a:t>its</a:t>
            </a:r>
            <a:r>
              <a:rPr sz="2000" spc="-14" dirty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sz="2000" spc="59" dirty="0">
                <a:solidFill>
                  <a:srgbClr val="1B1B1B"/>
                </a:solidFill>
                <a:latin typeface="Microsoft Sans Serif"/>
                <a:cs typeface="Microsoft Sans Serif"/>
              </a:rPr>
              <a:t>track.</a:t>
            </a:r>
            <a:endParaRPr sz="200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29583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spc="-5" dirty="0"/>
              <a:t>С</a:t>
            </a:r>
            <a:r>
              <a:rPr lang="en-US" sz="4000" spc="-5" dirty="0" err="1"/>
              <a:t>omparison</a:t>
            </a:r>
            <a:r>
              <a:rPr lang="en-US" sz="4000" dirty="0"/>
              <a:t> of</a:t>
            </a:r>
            <a:r>
              <a:rPr lang="en-US" sz="4000" spc="-20" dirty="0"/>
              <a:t> </a:t>
            </a:r>
            <a:r>
              <a:rPr lang="en-US" sz="4000" spc="-10" dirty="0"/>
              <a:t>results</a:t>
            </a:r>
            <a:endParaRPr lang="ru-RU" sz="4000" dirty="0"/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08104" y="2132733"/>
            <a:ext cx="3462638" cy="3933411"/>
          </a:xfrm>
          <a:prstGeom prst="rect">
            <a:avLst/>
          </a:prstGeom>
        </p:spPr>
      </p:pic>
      <p:pic>
        <p:nvPicPr>
          <p:cNvPr id="5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0881" y="2780928"/>
            <a:ext cx="4980662" cy="3285216"/>
          </a:xfrm>
          <a:prstGeom prst="rect">
            <a:avLst/>
          </a:prstGeom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881" y="1196752"/>
            <a:ext cx="4857750" cy="109728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6024" y="6186790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5" dirty="0">
                <a:cs typeface="Calibri"/>
              </a:rPr>
              <a:t>The</a:t>
            </a:r>
            <a:r>
              <a:rPr lang="en-US" sz="1600" dirty="0">
                <a:cs typeface="Calibri"/>
              </a:rPr>
              <a:t> </a:t>
            </a:r>
            <a:r>
              <a:rPr lang="en-US" sz="1600" spc="-10" dirty="0">
                <a:cs typeface="Calibri"/>
              </a:rPr>
              <a:t>results</a:t>
            </a:r>
            <a:r>
              <a:rPr lang="en-US" sz="1600" spc="15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of</a:t>
            </a:r>
            <a:r>
              <a:rPr lang="en-US" sz="1600" spc="10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the</a:t>
            </a:r>
            <a:r>
              <a:rPr lang="en-US" sz="1600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two-dimensional</a:t>
            </a:r>
            <a:r>
              <a:rPr lang="en-US" sz="1600" spc="5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distribution</a:t>
            </a:r>
            <a:r>
              <a:rPr lang="en-US" sz="1600" spc="-25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of </a:t>
            </a:r>
            <a:r>
              <a:rPr lang="en-US" sz="1600" spc="-10" dirty="0">
                <a:cs typeface="Calibri"/>
              </a:rPr>
              <a:t>coordinates</a:t>
            </a:r>
            <a:r>
              <a:rPr lang="en-US" sz="1600" spc="20" dirty="0">
                <a:cs typeface="Calibri"/>
              </a:rPr>
              <a:t> </a:t>
            </a:r>
            <a:r>
              <a:rPr lang="en-US" sz="1600" spc="-10" dirty="0">
                <a:cs typeface="Calibri"/>
              </a:rPr>
              <a:t>obtained</a:t>
            </a:r>
            <a:r>
              <a:rPr lang="en-US" sz="1600" spc="-5" dirty="0">
                <a:cs typeface="Calibri"/>
              </a:rPr>
              <a:t> </a:t>
            </a:r>
            <a:r>
              <a:rPr lang="en-US" sz="1600" spc="-10" dirty="0">
                <a:cs typeface="Calibri"/>
              </a:rPr>
              <a:t>by</a:t>
            </a:r>
            <a:r>
              <a:rPr lang="en-US" sz="1600" spc="55" dirty="0">
                <a:cs typeface="Calibri"/>
              </a:rPr>
              <a:t> </a:t>
            </a:r>
            <a:r>
              <a:rPr lang="en-US" sz="1600" spc="-25" dirty="0" err="1">
                <a:cs typeface="Calibri"/>
              </a:rPr>
              <a:t>Tulgaa</a:t>
            </a:r>
            <a:r>
              <a:rPr lang="en-US" sz="1600" spc="-40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(a)</a:t>
            </a:r>
            <a:r>
              <a:rPr lang="en-US" sz="1600" spc="10" dirty="0">
                <a:cs typeface="Calibri"/>
              </a:rPr>
              <a:t> </a:t>
            </a:r>
            <a:r>
              <a:rPr lang="en-US" sz="1600" spc="-5" dirty="0">
                <a:cs typeface="Calibri"/>
              </a:rPr>
              <a:t>and</a:t>
            </a:r>
            <a:r>
              <a:rPr lang="en-US" sz="1600" dirty="0">
                <a:cs typeface="Calibri"/>
              </a:rPr>
              <a:t> </a:t>
            </a:r>
            <a:r>
              <a:rPr lang="en-US" sz="1600" spc="-15" dirty="0" err="1">
                <a:cs typeface="Calibri"/>
              </a:rPr>
              <a:t>Munira</a:t>
            </a:r>
            <a:r>
              <a:rPr lang="en-US" sz="1600" dirty="0">
                <a:cs typeface="Calibri"/>
              </a:rPr>
              <a:t> </a:t>
            </a:r>
            <a:r>
              <a:rPr lang="en-US" sz="1600" spc="-10" dirty="0">
                <a:cs typeface="Calibri"/>
              </a:rPr>
              <a:t>(b)</a:t>
            </a:r>
            <a:endParaRPr lang="en-US" sz="1600" dirty="0"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3536" y="267756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198884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2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pc="-10" dirty="0"/>
              <a:t>Distribution</a:t>
            </a:r>
            <a:r>
              <a:rPr lang="en-US" sz="3200" spc="-20" dirty="0"/>
              <a:t> </a:t>
            </a:r>
            <a:r>
              <a:rPr lang="en-US" sz="3200" spc="-5" dirty="0"/>
              <a:t>of</a:t>
            </a:r>
            <a:r>
              <a:rPr lang="en-US" sz="3200" spc="10" dirty="0"/>
              <a:t> </a:t>
            </a:r>
            <a:r>
              <a:rPr lang="en-US" sz="3200" spc="-10" dirty="0"/>
              <a:t>deposited</a:t>
            </a:r>
            <a:r>
              <a:rPr lang="en-US" sz="3200" spc="-5" dirty="0"/>
              <a:t> </a:t>
            </a:r>
            <a:r>
              <a:rPr lang="en-US" sz="3200" spc="-15" dirty="0"/>
              <a:t>energy</a:t>
            </a:r>
            <a:r>
              <a:rPr lang="en-US" sz="3200" spc="-10" dirty="0"/>
              <a:t> </a:t>
            </a:r>
            <a:r>
              <a:rPr lang="en-US" sz="3200" spc="-15" dirty="0"/>
              <a:t>by </a:t>
            </a:r>
            <a:r>
              <a:rPr lang="en-US" sz="3200" spc="-890" dirty="0"/>
              <a:t> </a:t>
            </a:r>
            <a:r>
              <a:rPr lang="en-US" sz="3200" spc="-5" dirty="0"/>
              <a:t>one</a:t>
            </a:r>
            <a:r>
              <a:rPr lang="en-US" sz="3200" spc="-10" dirty="0"/>
              <a:t> electron</a:t>
            </a:r>
            <a:endParaRPr lang="ru-RU" sz="3200" dirty="0"/>
          </a:p>
        </p:txBody>
      </p:sp>
      <p:pic>
        <p:nvPicPr>
          <p:cNvPr id="4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1052736"/>
            <a:ext cx="4680520" cy="2530267"/>
          </a:xfrm>
          <a:prstGeom prst="rect">
            <a:avLst/>
          </a:prstGeom>
        </p:spPr>
      </p:pic>
      <p:pic>
        <p:nvPicPr>
          <p:cNvPr id="1026" name="Picture 2" descr="C:\Users\Munira\Desktop\totEn04.02.202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89040"/>
            <a:ext cx="5676801" cy="295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 rot="16200000">
            <a:off x="152940" y="1682306"/>
            <a:ext cx="6402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-5" dirty="0">
                <a:latin typeface="Arial MT"/>
                <a:cs typeface="Arial MT"/>
              </a:rPr>
              <a:t>entries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80932" y="4402709"/>
            <a:ext cx="6402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-5" dirty="0">
                <a:latin typeface="Arial MT"/>
                <a:cs typeface="Arial MT"/>
              </a:rPr>
              <a:t>entries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09295" y="3573016"/>
            <a:ext cx="838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lang="ru-RU" sz="1200" spc="35" dirty="0">
                <a:latin typeface="Cambria Math"/>
                <a:cs typeface="Cambria Math"/>
              </a:rPr>
              <a:t>𝐸</a:t>
            </a:r>
            <a:r>
              <a:rPr lang="ru-RU" sz="1200" spc="52" baseline="-14492" dirty="0">
                <a:latin typeface="Cambria Math"/>
                <a:cs typeface="Cambria Math"/>
              </a:rPr>
              <a:t>𝑡𝑜𝑡</a:t>
            </a:r>
            <a:r>
              <a:rPr lang="ru-RU" sz="1200" spc="35" dirty="0">
                <a:cs typeface="Calibri"/>
              </a:rPr>
              <a:t>,</a:t>
            </a:r>
            <a:r>
              <a:rPr lang="ru-RU" sz="1200" spc="-35" dirty="0">
                <a:cs typeface="Calibri"/>
              </a:rPr>
              <a:t> </a:t>
            </a:r>
            <a:r>
              <a:rPr lang="en-US" sz="1200" spc="-5" dirty="0">
                <a:cs typeface="Calibri"/>
              </a:rPr>
              <a:t>MeV</a:t>
            </a:r>
            <a:endParaRPr lang="en-US" sz="1200" dirty="0">
              <a:cs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4" y="6536377"/>
            <a:ext cx="838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lang="ru-RU" sz="1200" spc="35" dirty="0">
                <a:latin typeface="Cambria Math"/>
                <a:cs typeface="Cambria Math"/>
              </a:rPr>
              <a:t>𝐸</a:t>
            </a:r>
            <a:r>
              <a:rPr lang="ru-RU" sz="1200" spc="52" baseline="-14492" dirty="0">
                <a:latin typeface="Cambria Math"/>
                <a:cs typeface="Cambria Math"/>
              </a:rPr>
              <a:t>𝑡𝑜𝑡</a:t>
            </a:r>
            <a:r>
              <a:rPr lang="ru-RU" sz="1200" spc="35" dirty="0">
                <a:cs typeface="Calibri"/>
              </a:rPr>
              <a:t>,</a:t>
            </a:r>
            <a:r>
              <a:rPr lang="ru-RU" sz="1200" spc="-35" dirty="0">
                <a:cs typeface="Calibri"/>
              </a:rPr>
              <a:t> </a:t>
            </a:r>
            <a:r>
              <a:rPr lang="en-US" sz="1200" spc="-5" dirty="0">
                <a:cs typeface="Calibri"/>
              </a:rPr>
              <a:t>MeV</a:t>
            </a:r>
            <a:endParaRPr lang="en-US" sz="1200" dirty="0">
              <a:cs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79938" y="2843644"/>
                <a:ext cx="34133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Number</m:t>
                      </m:r>
                      <m:r>
                        <a:rPr lang="en-US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of</m:t>
                      </m:r>
                      <m:r>
                        <a:rPr lang="en-US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events</m:t>
                      </m:r>
                      <m:r>
                        <a:rPr lang="kk-KZ" b="0" i="0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𝑒𝑣𝑒𝑛𝑡𝑠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938" y="2843644"/>
                <a:ext cx="341330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/>
          <p:cNvSpPr/>
          <p:nvPr/>
        </p:nvSpPr>
        <p:spPr>
          <a:xfrm>
            <a:off x="611560" y="1268760"/>
            <a:ext cx="432048" cy="40802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 flipV="1">
            <a:off x="1043608" y="1500686"/>
            <a:ext cx="4536504" cy="56016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08104" y="1827545"/>
            <a:ext cx="3666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Events with zero hit values were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removed and picture (b) was received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97143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62552" y="385001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580112" y="4726885"/>
            <a:ext cx="3563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After deleting events without hits,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317286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events remained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 flipV="1">
            <a:off x="5364088" y="4365104"/>
            <a:ext cx="648072" cy="361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565240" y="5445224"/>
                <a:ext cx="34133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Number</m:t>
                      </m:r>
                      <m: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of</m:t>
                      </m:r>
                      <m: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events</m:t>
                      </m:r>
                      <m:r>
                        <a:rPr lang="kk-KZ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𝑒𝑣𝑒𝑛𝑡𝑠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240" y="5445224"/>
                <a:ext cx="341330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56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4396" y="544088"/>
            <a:ext cx="8218044" cy="68873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pc="59" dirty="0"/>
              <a:t>Spectrum</a:t>
            </a:r>
            <a:r>
              <a:rPr spc="63" dirty="0"/>
              <a:t> </a:t>
            </a:r>
            <a:r>
              <a:rPr spc="41" dirty="0"/>
              <a:t>of</a:t>
            </a:r>
            <a:r>
              <a:rPr spc="73" dirty="0"/>
              <a:t> </a:t>
            </a:r>
            <a:r>
              <a:rPr spc="-23" dirty="0"/>
              <a:t>Sr-90 </a:t>
            </a:r>
            <a:r>
              <a:rPr spc="68" dirty="0"/>
              <a:t>and</a:t>
            </a:r>
            <a:r>
              <a:rPr spc="100" dirty="0"/>
              <a:t> </a:t>
            </a:r>
            <a:r>
              <a:rPr spc="-59" dirty="0"/>
              <a:t>Y-90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2015" y="4270815"/>
            <a:ext cx="2318246" cy="593093"/>
          </a:xfrm>
          <a:prstGeom prst="rect">
            <a:avLst/>
          </a:prstGeom>
        </p:spPr>
        <p:txBody>
          <a:bodyPr vert="horz" wrap="square" lIns="0" tIns="26487" rIns="0" bIns="0" rtlCol="0">
            <a:spAutoFit/>
          </a:bodyPr>
          <a:lstStyle/>
          <a:p>
            <a:pPr marL="11516" marR="4607">
              <a:lnSpc>
                <a:spcPts val="1097"/>
              </a:lnSpc>
              <a:spcBef>
                <a:spcPts val="208"/>
              </a:spcBef>
            </a:pPr>
            <a:r>
              <a:rPr sz="1000" spc="-9" dirty="0">
                <a:latin typeface="Arial MT"/>
                <a:cs typeface="Arial MT"/>
              </a:rPr>
              <a:t>Dixon,</a:t>
            </a:r>
            <a:r>
              <a:rPr sz="1000" spc="9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J.,</a:t>
            </a:r>
            <a:r>
              <a:rPr sz="1000" spc="18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Rajan,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A.,</a:t>
            </a:r>
            <a:r>
              <a:rPr sz="1000" spc="18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Bohlemann,</a:t>
            </a:r>
            <a:r>
              <a:rPr sz="1000" spc="14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S.</a:t>
            </a:r>
            <a:r>
              <a:rPr sz="1000" spc="14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et</a:t>
            </a:r>
            <a:r>
              <a:rPr sz="1000" spc="14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al. </a:t>
            </a:r>
            <a:r>
              <a:rPr sz="1000" spc="-268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Evaluation</a:t>
            </a:r>
            <a:r>
              <a:rPr sz="1000" spc="9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of</a:t>
            </a:r>
            <a:r>
              <a:rPr sz="1000" spc="1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9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Silicon</a:t>
            </a:r>
            <a:r>
              <a:rPr sz="1000" spc="9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90Sr</a:t>
            </a:r>
            <a:r>
              <a:rPr sz="1000" spc="23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Betavoltaic 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Power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Source.</a:t>
            </a:r>
            <a:r>
              <a:rPr sz="1000" spc="23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Sci</a:t>
            </a:r>
            <a:r>
              <a:rPr sz="1000" spc="-9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Rep </a:t>
            </a:r>
            <a:r>
              <a:rPr sz="1000" spc="-9" dirty="0">
                <a:latin typeface="Arial MT"/>
                <a:cs typeface="Arial MT"/>
              </a:rPr>
              <a:t>6,</a:t>
            </a:r>
            <a:r>
              <a:rPr sz="1000" spc="23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38182</a:t>
            </a:r>
            <a:r>
              <a:rPr sz="1000" spc="9" dirty="0">
                <a:latin typeface="Arial MT"/>
                <a:cs typeface="Arial MT"/>
              </a:rPr>
              <a:t> </a:t>
            </a:r>
            <a:r>
              <a:rPr sz="1000" spc="-9" dirty="0">
                <a:latin typeface="Arial MT"/>
                <a:cs typeface="Arial MT"/>
              </a:rPr>
              <a:t>(2016). 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u="sng" spc="-9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  <a:hlinkClick r:id="rId2"/>
              </a:rPr>
              <a:t>https://doi.org/10.1038/srep38182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8614" y="4223598"/>
            <a:ext cx="2212295" cy="45854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59309" marR="4607" indent="-48369">
              <a:lnSpc>
                <a:spcPct val="131900"/>
              </a:lnSpc>
              <a:spcBef>
                <a:spcPts val="91"/>
              </a:spcBef>
            </a:pPr>
            <a:r>
              <a:rPr sz="1100" u="sng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h</a:t>
            </a:r>
            <a:r>
              <a:rPr sz="1100" u="sng" spc="5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tt</a:t>
            </a:r>
            <a:r>
              <a:rPr sz="1100" u="sng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ps</a:t>
            </a:r>
            <a:r>
              <a:rPr sz="1100" u="sng" spc="-5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:</a:t>
            </a:r>
            <a:r>
              <a:rPr sz="1100" u="sng" spc="5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/</a:t>
            </a:r>
            <a:r>
              <a:rPr sz="1100" u="sng" spc="-5" dirty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/</a:t>
            </a:r>
            <a:r>
              <a:rPr sz="1100" u="sng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indico</a:t>
            </a:r>
            <a:r>
              <a:rPr sz="1100" u="sng" spc="5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.</a:t>
            </a:r>
            <a:r>
              <a:rPr sz="1100" u="sng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ce</a:t>
            </a:r>
            <a:r>
              <a:rPr sz="1100" u="sng" spc="-9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r</a:t>
            </a:r>
            <a:r>
              <a:rPr sz="1100" u="sng" spc="9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n</a:t>
            </a:r>
            <a:r>
              <a:rPr sz="1100" u="sng" spc="-5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.</a:t>
            </a:r>
            <a:r>
              <a:rPr sz="1100" u="sng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ch</a:t>
            </a:r>
            <a:r>
              <a:rPr sz="1100" u="sng" spc="5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/</a:t>
            </a:r>
            <a:r>
              <a:rPr sz="1100" u="sng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even</a:t>
            </a:r>
            <a:r>
              <a:rPr sz="1100" u="sng" spc="5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t/</a:t>
            </a:r>
            <a:r>
              <a:rPr sz="1100" u="sng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618</a:t>
            </a:r>
            <a:r>
              <a:rPr sz="1100" u="sng" spc="9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6</a:t>
            </a:r>
            <a:r>
              <a:rPr sz="1100" u="sng" dirty="0" smtClean="0">
                <a:solidFill>
                  <a:srgbClr val="00007E"/>
                </a:solidFill>
                <a:uFill>
                  <a:solidFill>
                    <a:srgbClr val="00007E"/>
                  </a:solidFill>
                </a:uFill>
                <a:latin typeface="Arial MT"/>
                <a:cs typeface="Arial MT"/>
              </a:rPr>
              <a:t>65</a:t>
            </a:r>
            <a:r>
              <a:rPr sz="1100" dirty="0" smtClean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Re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s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ul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t</a:t>
            </a:r>
            <a:r>
              <a:rPr sz="1100" spc="9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of</a:t>
            </a:r>
            <a:r>
              <a:rPr sz="1100" spc="9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J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o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h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n</a:t>
            </a:r>
            <a:r>
              <a:rPr sz="1100" spc="9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spc="-218" dirty="0">
                <a:solidFill>
                  <a:srgbClr val="00007E"/>
                </a:solidFill>
                <a:latin typeface="Arial MT"/>
                <a:cs typeface="Arial MT"/>
              </a:rPr>
              <a:t>P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.</a:t>
            </a:r>
            <a:r>
              <a:rPr sz="1100" spc="9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Ru</a:t>
            </a:r>
            <a:r>
              <a:rPr sz="1100" spc="-5" dirty="0">
                <a:solidFill>
                  <a:srgbClr val="00007E"/>
                </a:solidFill>
                <a:latin typeface="Arial MT"/>
                <a:cs typeface="Arial MT"/>
              </a:rPr>
              <a:t>t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he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r</a:t>
            </a:r>
            <a:r>
              <a:rPr sz="1100" spc="-5" dirty="0">
                <a:solidFill>
                  <a:srgbClr val="00007E"/>
                </a:solidFill>
                <a:latin typeface="Arial MT"/>
                <a:cs typeface="Arial MT"/>
              </a:rPr>
              <a:t>f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o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o</a:t>
            </a: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r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d</a:t>
            </a:r>
            <a:endParaRPr sz="1100" dirty="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2917" y="1362931"/>
            <a:ext cx="5362023" cy="2771415"/>
            <a:chOff x="91439" y="1503010"/>
            <a:chExt cx="5913120" cy="305625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439" y="1838095"/>
              <a:ext cx="3001992" cy="272063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28010" y="1503010"/>
              <a:ext cx="2876320" cy="3026244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54539" y="1606294"/>
            <a:ext cx="3146815" cy="231368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308669" y="4228205"/>
            <a:ext cx="1977937" cy="18090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1100" spc="-9" dirty="0">
                <a:solidFill>
                  <a:srgbClr val="00007E"/>
                </a:solidFill>
                <a:latin typeface="Arial MT"/>
                <a:cs typeface="Arial MT"/>
              </a:rPr>
              <a:t>*Result</a:t>
            </a:r>
            <a:r>
              <a:rPr sz="1100" spc="5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00007E"/>
                </a:solidFill>
                <a:latin typeface="Arial MT"/>
                <a:cs typeface="Arial MT"/>
              </a:rPr>
              <a:t>of</a:t>
            </a:r>
            <a:r>
              <a:rPr sz="1100" spc="9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M.Manashova</a:t>
            </a:r>
            <a:r>
              <a:rPr sz="1100" spc="14" dirty="0">
                <a:solidFill>
                  <a:srgbClr val="00007E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00007E"/>
                </a:solidFill>
                <a:latin typeface="Arial MT"/>
                <a:cs typeface="Arial MT"/>
              </a:rPr>
              <a:t>(JINR)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8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445096" y="556990"/>
            <a:ext cx="4040188" cy="639762"/>
          </a:xfrm>
        </p:spPr>
        <p:txBody>
          <a:bodyPr>
            <a:normAutofit fontScale="85000" lnSpcReduction="20000"/>
          </a:bodyPr>
          <a:lstStyle/>
          <a:p>
            <a:r>
              <a:rPr lang="en-US" b="0" dirty="0"/>
              <a:t>D</a:t>
            </a:r>
            <a:r>
              <a:rPr lang="en-US" b="0" dirty="0" smtClean="0"/>
              <a:t>istribution </a:t>
            </a:r>
            <a:r>
              <a:rPr lang="en-US" b="0" dirty="0"/>
              <a:t>of distance </a:t>
            </a:r>
            <a:r>
              <a:rPr lang="en-US" b="0" dirty="0" smtClean="0"/>
              <a:t>in </a:t>
            </a:r>
            <a:r>
              <a:rPr lang="en-US" b="0" dirty="0"/>
              <a:t>liquid argon by electrons from </a:t>
            </a:r>
            <a:r>
              <a:rPr lang="en-US" b="0" dirty="0" smtClean="0"/>
              <a:t>Sr-90</a:t>
            </a:r>
            <a:endParaRPr lang="ru-RU" b="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45"/>
            <a:ext cx="4283968" cy="2193319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499992" y="2204864"/>
            <a:ext cx="4536504" cy="639762"/>
          </a:xfrm>
        </p:spPr>
        <p:txBody>
          <a:bodyPr>
            <a:noAutofit/>
          </a:bodyPr>
          <a:lstStyle/>
          <a:p>
            <a:r>
              <a:rPr lang="en-US" sz="2000" b="0" dirty="0" smtClean="0">
                <a:latin typeface="+mj-lt"/>
              </a:rPr>
              <a:t>Distribution </a:t>
            </a:r>
            <a:r>
              <a:rPr lang="en-US" sz="2000" b="0" dirty="0" smtClean="0">
                <a:latin typeface="+mj-lt"/>
              </a:rPr>
              <a:t>of polar </a:t>
            </a:r>
            <a:r>
              <a:rPr lang="en-US" sz="2000" b="0" dirty="0">
                <a:latin typeface="+mj-lt"/>
              </a:rPr>
              <a:t>angles of electron emission from the </a:t>
            </a:r>
            <a:r>
              <a:rPr lang="en-US" sz="2000" b="0" dirty="0" smtClean="0">
                <a:latin typeface="+mj-lt"/>
              </a:rPr>
              <a:t>foil</a:t>
            </a:r>
            <a:endParaRPr lang="ru-RU" sz="2000" b="0" dirty="0">
              <a:latin typeface="+mj-lt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04864"/>
            <a:ext cx="4176464" cy="2194180"/>
          </a:xfrm>
        </p:spPr>
      </p:pic>
      <p:pic>
        <p:nvPicPr>
          <p:cNvPr id="13" name="Picture 3" descr="C:\Users\Munira\Desktop\FCalpresentation\13.02.2023\polarVSdepE13.02.202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37112"/>
            <a:ext cx="4427984" cy="240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499992" y="4760705"/>
            <a:ext cx="41977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istribution </a:t>
            </a:r>
            <a:r>
              <a:rPr lang="en-US" dirty="0"/>
              <a:t>of </a:t>
            </a:r>
            <a:r>
              <a:rPr lang="en-US" dirty="0" smtClean="0"/>
              <a:t>the polar </a:t>
            </a:r>
            <a:r>
              <a:rPr lang="en-US" dirty="0"/>
              <a:t>angle of electron </a:t>
            </a:r>
            <a:endParaRPr lang="en-US" dirty="0" smtClean="0"/>
          </a:p>
          <a:p>
            <a:r>
              <a:rPr lang="en-US" dirty="0" smtClean="0"/>
              <a:t>emission </a:t>
            </a:r>
            <a:r>
              <a:rPr lang="en-US" dirty="0"/>
              <a:t>as a </a:t>
            </a:r>
            <a:r>
              <a:rPr lang="en-US" dirty="0" smtClean="0"/>
              <a:t>function </a:t>
            </a:r>
            <a:r>
              <a:rPr lang="en-US" dirty="0"/>
              <a:t>of deposited </a:t>
            </a:r>
            <a:r>
              <a:rPr lang="en-US" dirty="0" smtClean="0"/>
              <a:t>energy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LAr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-124804" y="342793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entries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124804" y="2575041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entries</a:t>
            </a:r>
            <a:endParaRPr lang="ru-RU" sz="11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69501" y="4879297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Edep</a:t>
            </a:r>
            <a:endParaRPr lang="ru-RU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3275856" y="2015262"/>
            <a:ext cx="5501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</a:t>
            </a:r>
            <a:r>
              <a:rPr lang="en-US" sz="1100" dirty="0" smtClean="0"/>
              <a:t>, mm</a:t>
            </a:r>
            <a:endParaRPr lang="ru-RU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75856" y="4232121"/>
                <a:ext cx="6385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𝑟𝑎𝑑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232121"/>
                <a:ext cx="63850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68475" y="6608385"/>
                <a:ext cx="6385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𝑟𝑎𝑑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8475" y="6608385"/>
                <a:ext cx="63850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Полярные координаты - frwiki.wik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240" y="2884720"/>
            <a:ext cx="2286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366421" y="104266"/>
                <a:ext cx="3733971" cy="428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i="0" smtClean="0"/>
                        <m:t>Number</m:t>
                      </m:r>
                      <m:r>
                        <a:rPr lang="en-US" sz="2000" i="0" smtClean="0"/>
                        <m:t> </m:t>
                      </m:r>
                      <m:r>
                        <m:rPr>
                          <m:sty m:val="p"/>
                        </m:rPr>
                        <a:rPr lang="en-US" sz="2000" i="0" smtClean="0"/>
                        <m:t>of</m:t>
                      </m:r>
                      <m:r>
                        <a:rPr lang="en-US" sz="2000" i="0" smtClean="0"/>
                        <m:t> </m:t>
                      </m:r>
                      <m:r>
                        <m:rPr>
                          <m:sty m:val="p"/>
                        </m:rPr>
                        <a:rPr lang="en-US" sz="2000" i="0" smtClean="0"/>
                        <m:t>events</m:t>
                      </m:r>
                      <m:r>
                        <a:rPr lang="kk-KZ" sz="2000" b="0" i="0" smtClean="0"/>
                        <m:t> </m:t>
                      </m:r>
                      <m:sSub>
                        <m:sSubPr>
                          <m:ctrlPr>
                            <a:rPr lang="ru-RU" sz="2000" i="1" smtClean="0"/>
                          </m:ctrlPr>
                        </m:sSubPr>
                        <m:e>
                          <m:r>
                            <a:rPr lang="en-US" sz="2000" b="0" i="1" smtClean="0"/>
                            <m:t>𝑁</m:t>
                          </m:r>
                        </m:e>
                        <m:sub>
                          <m:r>
                            <a:rPr lang="en-US" sz="2000" b="0" i="1" smtClean="0"/>
                            <m:t>𝑒𝑣𝑒𝑛𝑡𝑠</m:t>
                          </m:r>
                        </m:sub>
                      </m:sSub>
                      <m:r>
                        <a:rPr lang="en-US" sz="2000" b="0" i="1" smtClean="0"/>
                        <m:t>=</m:t>
                      </m:r>
                      <m:sSup>
                        <m:sSupPr>
                          <m:ctrlPr>
                            <a:rPr lang="en-US" sz="2000" b="0" i="1" smtClean="0"/>
                          </m:ctrlPr>
                        </m:sSupPr>
                        <m:e>
                          <m:r>
                            <a:rPr lang="en-US" sz="2000" b="0" i="1" smtClean="0"/>
                            <m:t>10</m:t>
                          </m:r>
                        </m:e>
                        <m:sup>
                          <m:r>
                            <a:rPr lang="en-US" sz="2000" b="0" i="1" smtClean="0"/>
                            <m:t>6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421" y="104266"/>
                <a:ext cx="3733971" cy="4285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03916" y="3607522"/>
                <a:ext cx="1556516" cy="613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ru-RU" b="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𝑎𝑟𝑐𝑐𝑜𝑠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916" y="3607522"/>
                <a:ext cx="1556516" cy="61356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921807" y="2990088"/>
                <a:ext cx="1610633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807" y="2990088"/>
                <a:ext cx="1610633" cy="427746"/>
              </a:xfrm>
              <a:prstGeom prst="rect">
                <a:avLst/>
              </a:prstGeom>
              <a:blipFill rotWithShape="1">
                <a:blip r:embed="rId10"/>
                <a:stretch>
                  <a:fillRect b="-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4572000" y="476672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75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Z </a:t>
            </a:r>
            <a:r>
              <a:rPr lang="en-US" b="1" dirty="0" err="1" smtClean="0"/>
              <a:t>vs</a:t>
            </a:r>
            <a:r>
              <a:rPr lang="en-US" b="1" dirty="0" smtClean="0"/>
              <a:t> Phi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Munira\Desktop\FCalpresentation\13.02.2023\polarVSz13.02.202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00587"/>
            <a:ext cx="8625780" cy="468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80312" y="5935052"/>
                <a:ext cx="7876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𝑟𝑎𝑑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5935052"/>
                <a:ext cx="787652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52114" y="1500587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Z, mm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818644" y="980728"/>
                <a:ext cx="3023200" cy="361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i="0" smtClean="0"/>
                        <m:t>Number</m:t>
                      </m:r>
                      <m:r>
                        <a:rPr lang="en-US" sz="1600" i="0" smtClean="0"/>
                        <m:t> </m:t>
                      </m:r>
                      <m:r>
                        <m:rPr>
                          <m:sty m:val="p"/>
                        </m:rPr>
                        <a:rPr lang="en-US" sz="1600" i="0" smtClean="0"/>
                        <m:t>of</m:t>
                      </m:r>
                      <m:r>
                        <a:rPr lang="en-US" sz="1600" i="0" smtClean="0"/>
                        <m:t> </m:t>
                      </m:r>
                      <m:r>
                        <m:rPr>
                          <m:sty m:val="p"/>
                        </m:rPr>
                        <a:rPr lang="en-US" sz="1600" i="0" smtClean="0"/>
                        <m:t>events</m:t>
                      </m:r>
                      <m:r>
                        <a:rPr lang="kk-KZ" sz="1600" b="0" i="0" smtClean="0"/>
                        <m:t> </m:t>
                      </m:r>
                      <m:sSub>
                        <m:sSubPr>
                          <m:ctrlPr>
                            <a:rPr lang="ru-RU" sz="1600" i="1" smtClean="0"/>
                          </m:ctrlPr>
                        </m:sSubPr>
                        <m:e>
                          <m:r>
                            <a:rPr lang="en-US" sz="1600" b="0" i="1" smtClean="0"/>
                            <m:t>𝑁</m:t>
                          </m:r>
                        </m:e>
                        <m:sub>
                          <m:r>
                            <a:rPr lang="en-US" sz="1600" b="0" i="1" smtClean="0"/>
                            <m:t>𝑒𝑣𝑒𝑛𝑡𝑠</m:t>
                          </m:r>
                        </m:sub>
                      </m:sSub>
                      <m:r>
                        <a:rPr lang="en-US" sz="1600" b="0" i="1" smtClean="0"/>
                        <m:t>=</m:t>
                      </m:r>
                      <m:sSup>
                        <m:sSupPr>
                          <m:ctrlPr>
                            <a:rPr lang="en-US" sz="1600" b="0" i="1" smtClean="0"/>
                          </m:ctrlPr>
                        </m:sSupPr>
                        <m:e>
                          <m:r>
                            <a:rPr lang="en-US" sz="1600" b="0" i="1" smtClean="0"/>
                            <m:t>10</m:t>
                          </m:r>
                        </m:e>
                        <m:sup>
                          <m:r>
                            <a:rPr lang="en-US" sz="1600" b="0" i="1" smtClean="0"/>
                            <m:t>6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644" y="980728"/>
                <a:ext cx="3023200" cy="3612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789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unira\Desktop\FCalpresentation\13.02.2023\lastposZvs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99992" cy="228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Munira\Desktop\FCalpresentation\13.02.2023\lastposXvs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40" y="2132856"/>
            <a:ext cx="4893056" cy="244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Munira\Desktop\FCalpresentation\13.02.2023\lastposZvs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2" y="4437112"/>
            <a:ext cx="4728802" cy="236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31665" y="194826"/>
            <a:ext cx="577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Z, </a:t>
            </a:r>
            <a:r>
              <a:rPr lang="en-US" sz="1200" dirty="0" smtClean="0"/>
              <a:t>mm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-42697" y="4729991"/>
            <a:ext cx="577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Z, </a:t>
            </a:r>
            <a:r>
              <a:rPr lang="en-US" sz="1200" dirty="0" smtClean="0"/>
              <a:t>mm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4068783" y="2497743"/>
            <a:ext cx="585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X, mm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34558" y="2060848"/>
            <a:ext cx="585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X, mm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6608385"/>
            <a:ext cx="561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Y, mm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114764" y="4365104"/>
            <a:ext cx="561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Y, mm</a:t>
            </a:r>
            <a:endParaRPr lang="ru-RU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580112" y="333325"/>
                <a:ext cx="3023200" cy="361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i="0" smtClean="0"/>
                        <m:t>Number</m:t>
                      </m:r>
                      <m:r>
                        <a:rPr lang="en-US" sz="1600" i="0" smtClean="0"/>
                        <m:t> </m:t>
                      </m:r>
                      <m:r>
                        <m:rPr>
                          <m:sty m:val="p"/>
                        </m:rPr>
                        <a:rPr lang="en-US" sz="1600" i="0" smtClean="0"/>
                        <m:t>of</m:t>
                      </m:r>
                      <m:r>
                        <a:rPr lang="en-US" sz="1600" i="0" smtClean="0"/>
                        <m:t> </m:t>
                      </m:r>
                      <m:r>
                        <m:rPr>
                          <m:sty m:val="p"/>
                        </m:rPr>
                        <a:rPr lang="en-US" sz="1600" i="0" smtClean="0"/>
                        <m:t>events</m:t>
                      </m:r>
                      <m:r>
                        <a:rPr lang="kk-KZ" sz="1600" b="0" i="0" smtClean="0"/>
                        <m:t> </m:t>
                      </m:r>
                      <m:sSub>
                        <m:sSubPr>
                          <m:ctrlPr>
                            <a:rPr lang="ru-RU" sz="1600" i="1" smtClean="0"/>
                          </m:ctrlPr>
                        </m:sSubPr>
                        <m:e>
                          <m:r>
                            <a:rPr lang="en-US" sz="1600" b="0" i="1" smtClean="0"/>
                            <m:t>𝑁</m:t>
                          </m:r>
                        </m:e>
                        <m:sub>
                          <m:r>
                            <a:rPr lang="en-US" sz="1600" b="0" i="1" smtClean="0"/>
                            <m:t>𝑒𝑣𝑒𝑛𝑡𝑠</m:t>
                          </m:r>
                        </m:sub>
                      </m:sSub>
                      <m:r>
                        <a:rPr lang="en-US" sz="1600" b="0" i="1" smtClean="0"/>
                        <m:t>=</m:t>
                      </m:r>
                      <m:sSup>
                        <m:sSupPr>
                          <m:ctrlPr>
                            <a:rPr lang="en-US" sz="1600" b="0" i="1" smtClean="0"/>
                          </m:ctrlPr>
                        </m:sSupPr>
                        <m:e>
                          <m:r>
                            <a:rPr lang="en-US" sz="1600" b="0" i="1" smtClean="0"/>
                            <m:t>10</m:t>
                          </m:r>
                        </m:e>
                        <m:sup>
                          <m:r>
                            <a:rPr lang="en-US" sz="1600" b="0" i="1" smtClean="0"/>
                            <m:t>6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33325"/>
                <a:ext cx="3023200" cy="36125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758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n-US" dirty="0" smtClean="0"/>
              <a:t>Split </a:t>
            </a:r>
            <a:r>
              <a:rPr lang="en-US" dirty="0" err="1" smtClean="0"/>
              <a:t>LAr</a:t>
            </a:r>
            <a:r>
              <a:rPr lang="en-US" dirty="0" smtClean="0"/>
              <a:t> volume 4x4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pic>
        <p:nvPicPr>
          <p:cNvPr id="2050" name="Picture 2" descr="C:\Users\Munira\Desktop\FCalpresentation\13.02.2023\cellvis4x4_0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91440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044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unira\Desktop\FCalpresentation\13.02.2023\Edep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60649"/>
            <a:ext cx="4716000" cy="256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Munira\Desktop\FCalpresentation\13.02.2023\Edep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020" y="260648"/>
            <a:ext cx="4685484" cy="254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Munira\Desktop\FCalpresentation\13.02.2023\Edep2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6" y="3356992"/>
            <a:ext cx="4680000" cy="263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Munira\Desktop\FCalpresentation\13.02.2023\Edep3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504" y="3323522"/>
            <a:ext cx="4824000" cy="276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50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457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FCalPulse modeling progress report</vt:lpstr>
      <vt:lpstr>Сomparison of results</vt:lpstr>
      <vt:lpstr>Distribution of deposited energy by  one electron</vt:lpstr>
      <vt:lpstr>Spectrum of Sr-90 and Y-90</vt:lpstr>
      <vt:lpstr>Презентация PowerPoint</vt:lpstr>
      <vt:lpstr>Z vs Phi</vt:lpstr>
      <vt:lpstr>Презентация PowerPoint</vt:lpstr>
      <vt:lpstr>Split LAr volume 4x4</vt:lpstr>
      <vt:lpstr>Презентация PowerPoint</vt:lpstr>
      <vt:lpstr>Презентация PowerPoint</vt:lpstr>
      <vt:lpstr>Презентация PowerPoint</vt:lpstr>
      <vt:lpstr>Презентация PowerPoint</vt:lpstr>
      <vt:lpstr>Number of events in cells</vt:lpstr>
      <vt:lpstr>Ionization energy loss of an electron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Munira</dc:creator>
  <cp:lastModifiedBy>Munira</cp:lastModifiedBy>
  <cp:revision>25</cp:revision>
  <dcterms:created xsi:type="dcterms:W3CDTF">2023-02-04T10:58:15Z</dcterms:created>
  <dcterms:modified xsi:type="dcterms:W3CDTF">2023-02-13T08:20:34Z</dcterms:modified>
</cp:coreProperties>
</file>