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20701-8FB9-4B6F-8F52-B0B1CF7788F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584C-AA7C-4984-BCA0-B3EB284A27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87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20701-8FB9-4B6F-8F52-B0B1CF7788F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584C-AA7C-4984-BCA0-B3EB284A27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448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20701-8FB9-4B6F-8F52-B0B1CF7788F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584C-AA7C-4984-BCA0-B3EB284A27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61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20701-8FB9-4B6F-8F52-B0B1CF7788F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584C-AA7C-4984-BCA0-B3EB284A27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168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20701-8FB9-4B6F-8F52-B0B1CF7788F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584C-AA7C-4984-BCA0-B3EB284A27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42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20701-8FB9-4B6F-8F52-B0B1CF7788F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584C-AA7C-4984-BCA0-B3EB284A27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376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20701-8FB9-4B6F-8F52-B0B1CF7788F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584C-AA7C-4984-BCA0-B3EB284A27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06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20701-8FB9-4B6F-8F52-B0B1CF7788F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584C-AA7C-4984-BCA0-B3EB284A27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88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20701-8FB9-4B6F-8F52-B0B1CF7788F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584C-AA7C-4984-BCA0-B3EB284A27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586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20701-8FB9-4B6F-8F52-B0B1CF7788F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584C-AA7C-4984-BCA0-B3EB284A27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630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20701-8FB9-4B6F-8F52-B0B1CF7788F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584C-AA7C-4984-BCA0-B3EB284A27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254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20701-8FB9-4B6F-8F52-B0B1CF7788F5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9584C-AA7C-4984-BCA0-B3EB284A27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77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12" Type="http://schemas.openxmlformats.org/officeDocument/2006/relationships/image" Target="../media/image1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4.png"/><Relationship Id="rId5" Type="http://schemas.openxmlformats.org/officeDocument/2006/relationships/image" Target="../media/image10.png"/><Relationship Id="rId10" Type="http://schemas.openxmlformats.org/officeDocument/2006/relationships/image" Target="../media/image13.png"/><Relationship Id="rId4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23071"/>
            <a:ext cx="7772400" cy="14700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b="1" strike="noStrike" spc="-1" dirty="0" err="1" smtClean="0">
                <a:latin typeface="Arial"/>
              </a:rPr>
              <a:t>FCalPulse</a:t>
            </a:r>
            <a:r>
              <a:rPr lang="en-US" b="1" strike="noStrike" spc="-1" dirty="0" smtClean="0">
                <a:latin typeface="Arial"/>
              </a:rPr>
              <a:t> modeling progress report</a:t>
            </a:r>
            <a:endParaRPr lang="en-US" b="0" strike="noStrike" spc="-1" dirty="0">
              <a:latin typeface="Noto San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68688"/>
            <a:ext cx="6400800" cy="1752600"/>
          </a:xfrm>
        </p:spPr>
        <p:txBody>
          <a:bodyPr/>
          <a:lstStyle/>
          <a:p>
            <a:r>
              <a:rPr lang="en-US" dirty="0" err="1" smtClean="0"/>
              <a:t>M.Manashova</a:t>
            </a:r>
            <a:endParaRPr lang="en-US" dirty="0" smtClean="0"/>
          </a:p>
          <a:p>
            <a:r>
              <a:rPr lang="en-US" dirty="0" smtClean="0"/>
              <a:t>01/03/2023</a:t>
            </a:r>
            <a:endParaRPr lang="ru-RU" dirty="0"/>
          </a:p>
        </p:txBody>
      </p:sp>
      <p:pic>
        <p:nvPicPr>
          <p:cNvPr id="4" name="Picture 2" descr="C:\Users\munir\OneDrive\Рабочий стол\defenition-foil_0000.png"/>
          <p:cNvPicPr/>
          <p:nvPr/>
        </p:nvPicPr>
        <p:blipFill>
          <a:blip r:embed="rId2"/>
          <a:srcRect l="25119" t="6445" r="23739" b="5605"/>
          <a:stretch/>
        </p:blipFill>
        <p:spPr>
          <a:xfrm>
            <a:off x="251520" y="188640"/>
            <a:ext cx="2778480" cy="25603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6155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Film digitization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97152"/>
            <a:ext cx="8229600" cy="13290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0" strike="noStrike" spc="-1" dirty="0" smtClean="0">
                <a:latin typeface="Arial"/>
              </a:rPr>
              <a:t>The results of the two-dimensional distribution of coordinates obtained by </a:t>
            </a:r>
            <a:r>
              <a:rPr lang="en-US" sz="1900" b="0" strike="noStrike" spc="-1" dirty="0" err="1" smtClean="0">
                <a:latin typeface="Arial"/>
              </a:rPr>
              <a:t>Tulgaa</a:t>
            </a:r>
            <a:r>
              <a:rPr lang="en-US" sz="1900" b="0" strike="noStrike" spc="-1" dirty="0" smtClean="0">
                <a:latin typeface="Arial"/>
              </a:rPr>
              <a:t> (a) and </a:t>
            </a:r>
            <a:r>
              <a:rPr lang="en-US" sz="1900" b="0" strike="noStrike" spc="-1" dirty="0" err="1" smtClean="0">
                <a:latin typeface="Arial"/>
              </a:rPr>
              <a:t>Munira</a:t>
            </a:r>
            <a:r>
              <a:rPr lang="en-US" sz="1900" b="0" strike="noStrike" spc="-1" dirty="0" smtClean="0">
                <a:latin typeface="Arial"/>
              </a:rPr>
              <a:t> (b)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/>
        </p:blipFill>
        <p:spPr>
          <a:xfrm>
            <a:off x="62000" y="1740808"/>
            <a:ext cx="4426920" cy="2696304"/>
          </a:xfrm>
          <a:prstGeom prst="rect">
            <a:avLst/>
          </a:prstGeom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/>
          <a:stretch/>
        </p:blipFill>
        <p:spPr>
          <a:xfrm>
            <a:off x="4698392" y="1700808"/>
            <a:ext cx="4426920" cy="2696304"/>
          </a:xfrm>
          <a:prstGeom prst="rect">
            <a:avLst/>
          </a:prstGeom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273242" y="151614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a)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860032" y="151614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4154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 </a:t>
            </a:r>
            <a:r>
              <a:rPr lang="en-US" dirty="0" err="1" smtClean="0"/>
              <a:t>vs</a:t>
            </a:r>
            <a:r>
              <a:rPr lang="en-US" dirty="0" smtClean="0"/>
              <a:t> Phi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t="5748"/>
          <a:stretch/>
        </p:blipFill>
        <p:spPr>
          <a:xfrm>
            <a:off x="899592" y="1268760"/>
            <a:ext cx="7200800" cy="4752528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3458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mplementation in MC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755576" y="2791224"/>
            <a:ext cx="158417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755576" y="1052736"/>
            <a:ext cx="0" cy="17613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275856" y="2780928"/>
            <a:ext cx="158417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3275856" y="980728"/>
            <a:ext cx="0" cy="1800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92170" y="2814080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255 pc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555776" y="1169838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360pc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275856" y="1354504"/>
            <a:ext cx="1316314" cy="142642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Foil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55576" y="1354504"/>
            <a:ext cx="1316314" cy="142642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Foil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046115" y="2852936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X,mm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895" y="1169838"/>
            <a:ext cx="751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  <a:r>
              <a:rPr lang="en-US" dirty="0" smtClean="0"/>
              <a:t>, mm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940152" y="1354504"/>
            <a:ext cx="14734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1mm=25,4pc</a:t>
            </a:r>
          </a:p>
          <a:p>
            <a:r>
              <a:rPr lang="en-US" dirty="0" smtClean="0"/>
              <a:t>255pc=10mm</a:t>
            </a:r>
          </a:p>
          <a:p>
            <a:r>
              <a:rPr lang="en-US" dirty="0" smtClean="0"/>
              <a:t>360pc=14mm</a:t>
            </a:r>
            <a:endParaRPr lang="ru-RU" dirty="0"/>
          </a:p>
        </p:txBody>
      </p:sp>
      <p:sp>
        <p:nvSpPr>
          <p:cNvPr id="18" name="Правая фигурная скобка 17"/>
          <p:cNvSpPr/>
          <p:nvPr/>
        </p:nvSpPr>
        <p:spPr>
          <a:xfrm>
            <a:off x="7380312" y="1700808"/>
            <a:ext cx="110696" cy="432048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7548323" y="1700808"/>
            <a:ext cx="912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Foil size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1020035" y="2884294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10mm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 rot="16200000">
            <a:off x="42490" y="1885473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14mm</a:t>
            </a:r>
            <a:endParaRPr lang="ru-RU" dirty="0"/>
          </a:p>
        </p:txBody>
      </p:sp>
      <p:sp>
        <p:nvSpPr>
          <p:cNvPr id="29" name="Стрелка влево 28"/>
          <p:cNvSpPr/>
          <p:nvPr/>
        </p:nvSpPr>
        <p:spPr>
          <a:xfrm>
            <a:off x="2339752" y="1933408"/>
            <a:ext cx="593691" cy="13430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Цилиндр 29"/>
          <p:cNvSpPr/>
          <p:nvPr/>
        </p:nvSpPr>
        <p:spPr>
          <a:xfrm rot="16200000">
            <a:off x="774429" y="3640305"/>
            <a:ext cx="1137994" cy="1463731"/>
          </a:xfrm>
          <a:prstGeom prst="can">
            <a:avLst>
              <a:gd name="adj" fmla="val 772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32" name="Прямая со стрелкой 31"/>
          <p:cNvCxnSpPr/>
          <p:nvPr/>
        </p:nvCxnSpPr>
        <p:spPr>
          <a:xfrm flipV="1">
            <a:off x="971600" y="3803173"/>
            <a:ext cx="0" cy="56899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44168" y="4003141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1235414" y="3429000"/>
            <a:ext cx="216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Z</a:t>
            </a:r>
            <a:endParaRPr lang="ru-RU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338404" y="429309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36" name="Куб 35"/>
          <p:cNvSpPr/>
          <p:nvPr/>
        </p:nvSpPr>
        <p:spPr>
          <a:xfrm>
            <a:off x="2636596" y="4205950"/>
            <a:ext cx="2763809" cy="456478"/>
          </a:xfrm>
          <a:prstGeom prst="cube">
            <a:avLst>
              <a:gd name="adj" fmla="val 730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5353279" y="4360800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3728999" y="46834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ru-RU" dirty="0"/>
          </a:p>
        </p:txBody>
      </p:sp>
      <p:cxnSp>
        <p:nvCxnSpPr>
          <p:cNvPr id="40" name="Прямая со стрелкой 39"/>
          <p:cNvCxnSpPr/>
          <p:nvPr/>
        </p:nvCxnSpPr>
        <p:spPr>
          <a:xfrm>
            <a:off x="6228184" y="5733256"/>
            <a:ext cx="266429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V="1">
            <a:off x="7164288" y="4087671"/>
            <a:ext cx="0" cy="16455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Овал 42"/>
          <p:cNvSpPr/>
          <p:nvPr/>
        </p:nvSpPr>
        <p:spPr>
          <a:xfrm>
            <a:off x="6588224" y="5157192"/>
            <a:ext cx="1152128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6192180" y="4802140"/>
            <a:ext cx="1944216" cy="18672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6" name="Прямая со стрелкой 45"/>
          <p:cNvCxnSpPr/>
          <p:nvPr/>
        </p:nvCxnSpPr>
        <p:spPr>
          <a:xfrm flipH="1">
            <a:off x="5940152" y="5733256"/>
            <a:ext cx="1224136" cy="10081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380312" y="4581128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LAr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7113187" y="5138880"/>
            <a:ext cx="514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Foil</a:t>
            </a:r>
            <a:endParaRPr lang="ru-RU" dirty="0"/>
          </a:p>
        </p:txBody>
      </p:sp>
      <p:sp>
        <p:nvSpPr>
          <p:cNvPr id="49" name="Овал 48"/>
          <p:cNvSpPr/>
          <p:nvPr/>
        </p:nvSpPr>
        <p:spPr>
          <a:xfrm>
            <a:off x="7560332" y="5229200"/>
            <a:ext cx="67804" cy="9434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6999901" y="3356992"/>
            <a:ext cx="11060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x=r*</a:t>
            </a:r>
            <a:r>
              <a:rPr lang="en-US" dirty="0" err="1" smtClean="0"/>
              <a:t>cos</a:t>
            </a:r>
            <a:r>
              <a:rPr lang="el-GR" dirty="0" smtClean="0"/>
              <a:t> ϕ</a:t>
            </a:r>
            <a:endParaRPr lang="en-US" dirty="0" smtClean="0"/>
          </a:p>
          <a:p>
            <a:r>
              <a:rPr lang="en-US" dirty="0" smtClean="0"/>
              <a:t>y</a:t>
            </a:r>
            <a:r>
              <a:rPr lang="en-US" dirty="0" smtClean="0"/>
              <a:t>=r*sin</a:t>
            </a:r>
            <a:r>
              <a:rPr lang="el-GR" dirty="0" smtClean="0"/>
              <a:t> ϕ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56" y="5039034"/>
            <a:ext cx="2760288" cy="1732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Рисунок 51"/>
          <p:cNvPicPr/>
          <p:nvPr/>
        </p:nvPicPr>
        <p:blipFill rotWithShape="1">
          <a:blip r:embed="rId3"/>
          <a:srcRect l="74398" b="14812"/>
          <a:stretch/>
        </p:blipFill>
        <p:spPr>
          <a:xfrm>
            <a:off x="3176737" y="5052732"/>
            <a:ext cx="2322576" cy="1545336"/>
          </a:xfrm>
          <a:prstGeom prst="rect">
            <a:avLst/>
          </a:prstGeom>
          <a:ln>
            <a:noFill/>
          </a:ln>
        </p:spPr>
      </p:pic>
      <p:sp>
        <p:nvSpPr>
          <p:cNvPr id="51" name="TextBox 50"/>
          <p:cNvSpPr txBox="1"/>
          <p:nvPr/>
        </p:nvSpPr>
        <p:spPr>
          <a:xfrm>
            <a:off x="5827342" y="3404168"/>
            <a:ext cx="797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L=r*</a:t>
            </a:r>
            <a:r>
              <a:rPr lang="el-GR" dirty="0" smtClean="0"/>
              <a:t> ϕ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5827342" y="3644444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ϕ </a:t>
            </a:r>
            <a:r>
              <a:rPr lang="en-US" dirty="0" smtClean="0"/>
              <a:t>=L/r</a:t>
            </a:r>
            <a:endParaRPr lang="ru-RU" dirty="0"/>
          </a:p>
        </p:txBody>
      </p:sp>
      <p:cxnSp>
        <p:nvCxnSpPr>
          <p:cNvPr id="56" name="Прямая со стрелкой 55"/>
          <p:cNvCxnSpPr>
            <a:endCxn id="15" idx="2"/>
          </p:cNvCxnSpPr>
          <p:nvPr/>
        </p:nvCxnSpPr>
        <p:spPr>
          <a:xfrm flipH="1" flipV="1">
            <a:off x="2411760" y="3222268"/>
            <a:ext cx="1008112" cy="8654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940152" y="2164214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=2,2mm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7575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178696" cy="1143000"/>
          </a:xfrm>
        </p:spPr>
        <p:txBody>
          <a:bodyPr/>
          <a:lstStyle/>
          <a:p>
            <a:r>
              <a:rPr lang="en-US" dirty="0" smtClean="0"/>
              <a:t>Conditions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1763688" y="1556792"/>
            <a:ext cx="0" cy="21602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51520" y="2636912"/>
            <a:ext cx="324036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987824" y="151614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2045804" y="1881662"/>
                <a:ext cx="141981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sz="1400" i="1" smtClean="0">
                              <a:solidFill>
                                <a:srgbClr val="FF0000"/>
                              </a:solidFill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FF0000"/>
                          </a:solidFill>
                        </a:rPr>
                        <m:t>&gt;0,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</a:rPr>
                        <m:t>&gt;0</m:t>
                      </m:r>
                    </m:oMath>
                  </m:oMathPara>
                </a14:m>
                <a:endParaRPr lang="en-US" sz="1400" i="1" dirty="0" smtClean="0">
                  <a:solidFill>
                    <a:srgbClr val="FF0000"/>
                  </a:solidFill>
                </a:endParaRPr>
              </a:p>
              <a:p>
                <a:r>
                  <a:rPr lang="en-US" sz="1400" dirty="0" smtClean="0"/>
                  <a:t>    </a:t>
                </a:r>
                <a:r>
                  <a:rPr lang="el-GR" sz="1400" dirty="0" smtClean="0"/>
                  <a:t>ϕ</a:t>
                </a:r>
                <a:r>
                  <a:rPr lang="en-US" sz="1400" dirty="0" smtClean="0"/>
                  <a:t>=</a:t>
                </a:r>
                <a:r>
                  <a:rPr lang="en-US" sz="1400" dirty="0" err="1" smtClean="0"/>
                  <a:t>atan</a:t>
                </a:r>
                <a:r>
                  <a:rPr lang="en-US" sz="1400" dirty="0" smtClean="0"/>
                  <a:t>(y/|x|)</a:t>
                </a:r>
                <a:endParaRPr lang="ru-RU" sz="14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5804" y="1881662"/>
                <a:ext cx="1419812" cy="523220"/>
              </a:xfrm>
              <a:prstGeom prst="rect">
                <a:avLst/>
              </a:prstGeom>
              <a:blipFill rotWithShape="1">
                <a:blip r:embed="rId2"/>
                <a:stretch>
                  <a:fillRect b="-104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251520" y="1916832"/>
                <a:ext cx="136127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sz="1400" smtClean="0">
                              <a:solidFill>
                                <a:srgbClr val="FF0000"/>
                              </a:solidFill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rgbClr val="FF0000"/>
                              </a:solidFill>
                            </a:rPr>
                            <m:t>x</m:t>
                          </m:r>
                        </m:e>
                      </m:d>
                      <m:r>
                        <a:rPr lang="en-US" sz="14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&lt;</m:t>
                      </m:r>
                      <m:r>
                        <a:rPr lang="en-US" sz="1400" b="0" i="0" smtClean="0">
                          <a:solidFill>
                            <a:srgbClr val="FF0000"/>
                          </a:solidFill>
                        </a:rPr>
                        <m:t>0, 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solidFill>
                            <a:srgbClr val="FF0000"/>
                          </a:solidFill>
                        </a:rPr>
                        <m:t>y</m:t>
                      </m:r>
                      <m:r>
                        <a:rPr lang="en-US" sz="1400" b="0" i="0" smtClean="0">
                          <a:solidFill>
                            <a:srgbClr val="FF0000"/>
                          </a:solidFill>
                        </a:rPr>
                        <m:t>&gt;0</m:t>
                      </m:r>
                    </m:oMath>
                  </m:oMathPara>
                </a14:m>
                <a:endParaRPr lang="en-US" sz="1400" dirty="0" smtClean="0">
                  <a:solidFill>
                    <a:srgbClr val="FF0000"/>
                  </a:solidFill>
                </a:endParaRPr>
              </a:p>
              <a:p>
                <a:r>
                  <a:rPr lang="en-US" sz="1400" dirty="0" smtClean="0"/>
                  <a:t>    </a:t>
                </a:r>
                <a:r>
                  <a:rPr lang="el-GR" sz="1400" dirty="0" smtClean="0"/>
                  <a:t>ϕ</a:t>
                </a:r>
                <a:r>
                  <a:rPr lang="en-US" sz="1400" dirty="0" smtClean="0"/>
                  <a:t>+90</a:t>
                </a:r>
                <a:endParaRPr lang="ru-RU" sz="14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916832"/>
                <a:ext cx="1361270" cy="523220"/>
              </a:xfrm>
              <a:prstGeom prst="rect">
                <a:avLst/>
              </a:prstGeom>
              <a:blipFill rotWithShape="1">
                <a:blip r:embed="rId3"/>
                <a:stretch>
                  <a:fillRect b="-104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2090372" y="3068960"/>
                <a:ext cx="129554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sz="1400" i="1" smtClean="0">
                              <a:solidFill>
                                <a:srgbClr val="FF0000"/>
                              </a:solidFill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&gt;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</a:rPr>
                        <m:t>0, 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&lt;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</a:rPr>
                        <m:t>0</m:t>
                      </m:r>
                    </m:oMath>
                  </m:oMathPara>
                </a14:m>
                <a:endParaRPr lang="en-US" sz="1400" i="1" dirty="0" smtClean="0">
                  <a:solidFill>
                    <a:srgbClr val="FF0000"/>
                  </a:solidFill>
                </a:endParaRPr>
              </a:p>
              <a:p>
                <a:r>
                  <a:rPr lang="en-US" sz="1400" dirty="0" smtClean="0"/>
                  <a:t>    </a:t>
                </a:r>
                <a:r>
                  <a:rPr lang="el-GR" sz="1400" dirty="0" smtClean="0"/>
                  <a:t>ϕ</a:t>
                </a:r>
                <a:r>
                  <a:rPr lang="en-US" sz="1400" dirty="0" smtClean="0"/>
                  <a:t>+270</a:t>
                </a:r>
                <a:endParaRPr lang="ru-RU" sz="14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0372" y="3068960"/>
                <a:ext cx="1295547" cy="523220"/>
              </a:xfrm>
              <a:prstGeom prst="rect">
                <a:avLst/>
              </a:prstGeom>
              <a:blipFill rotWithShape="1">
                <a:blip r:embed="rId4"/>
                <a:stretch>
                  <a:fillRect b="-104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271868" y="3068960"/>
                <a:ext cx="141981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sz="1400" i="1" smtClean="0">
                              <a:solidFill>
                                <a:srgbClr val="FF0000"/>
                              </a:solidFill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&lt;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</a:rPr>
                        <m:t>0, 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&lt;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</a:rPr>
                        <m:t>0</m:t>
                      </m:r>
                    </m:oMath>
                  </m:oMathPara>
                </a14:m>
                <a:endParaRPr lang="en-US" sz="1400" i="1" dirty="0" smtClean="0">
                  <a:solidFill>
                    <a:srgbClr val="FF0000"/>
                  </a:solidFill>
                </a:endParaRPr>
              </a:p>
              <a:p>
                <a:r>
                  <a:rPr lang="en-US" sz="1400" dirty="0" smtClean="0"/>
                  <a:t>    </a:t>
                </a:r>
                <a:r>
                  <a:rPr lang="el-GR" sz="1400" dirty="0" smtClean="0"/>
                  <a:t>ϕ</a:t>
                </a:r>
                <a:r>
                  <a:rPr lang="en-US" sz="1400" dirty="0" smtClean="0"/>
                  <a:t>+180</a:t>
                </a:r>
                <a:endParaRPr lang="ru-RU" sz="1400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868" y="3068960"/>
                <a:ext cx="1419812" cy="523220"/>
              </a:xfrm>
              <a:prstGeom prst="rect">
                <a:avLst/>
              </a:prstGeom>
              <a:blipFill rotWithShape="1">
                <a:blip r:embed="rId5"/>
                <a:stretch>
                  <a:fillRect b="-104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323528" y="156188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II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240144" y="2636912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III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915816" y="2699628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IV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964676" y="4005064"/>
            <a:ext cx="17620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=0, y&gt;0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ϕ</a:t>
            </a:r>
            <a:r>
              <a:rPr lang="en-US" dirty="0" smtClean="0"/>
              <a:t>=π/2 </a:t>
            </a:r>
          </a:p>
          <a:p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=0, y&lt;0 </a:t>
            </a:r>
            <a:r>
              <a:rPr lang="el-GR" dirty="0" smtClean="0"/>
              <a:t>ϕ</a:t>
            </a:r>
            <a:r>
              <a:rPr lang="en-US" dirty="0" smtClean="0"/>
              <a:t>=-π/2 </a:t>
            </a:r>
            <a:endParaRPr lang="en-US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1391598" y="371703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167" y="4781593"/>
            <a:ext cx="2760288" cy="1732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Рисунок 20"/>
          <p:cNvPicPr/>
          <p:nvPr/>
        </p:nvPicPr>
        <p:blipFill rotWithShape="1">
          <a:blip r:embed="rId7"/>
          <a:srcRect l="74398" b="14812"/>
          <a:stretch/>
        </p:blipFill>
        <p:spPr>
          <a:xfrm>
            <a:off x="251520" y="4655658"/>
            <a:ext cx="2755970" cy="1984866"/>
          </a:xfrm>
          <a:prstGeom prst="rect">
            <a:avLst/>
          </a:prstGeom>
          <a:ln>
            <a:noFill/>
          </a:ln>
        </p:spPr>
      </p:pic>
      <p:cxnSp>
        <p:nvCxnSpPr>
          <p:cNvPr id="24" name="Прямая соединительная линия 23"/>
          <p:cNvCxnSpPr/>
          <p:nvPr/>
        </p:nvCxnSpPr>
        <p:spPr>
          <a:xfrm>
            <a:off x="4031940" y="332656"/>
            <a:ext cx="0" cy="41044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4499992" y="476672"/>
            <a:ext cx="1512168" cy="140499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4716016" y="476672"/>
            <a:ext cx="0" cy="14088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5004048" y="476672"/>
            <a:ext cx="0" cy="14088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5292080" y="476672"/>
            <a:ext cx="0" cy="14088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5652120" y="476672"/>
            <a:ext cx="0" cy="14088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4499992" y="764704"/>
            <a:ext cx="15121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499992" y="1052736"/>
            <a:ext cx="15121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499992" y="1340768"/>
            <a:ext cx="15121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499992" y="1628800"/>
            <a:ext cx="15121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4499992" y="2380238"/>
            <a:ext cx="1512168" cy="140499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4716016" y="2380238"/>
            <a:ext cx="0" cy="14088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5004048" y="2380238"/>
            <a:ext cx="0" cy="14088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5292080" y="2380238"/>
            <a:ext cx="0" cy="14088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5652120" y="2380238"/>
            <a:ext cx="0" cy="14088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499992" y="2668270"/>
            <a:ext cx="15121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499992" y="2956302"/>
            <a:ext cx="15121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499992" y="3244334"/>
            <a:ext cx="15121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4499992" y="3532366"/>
            <a:ext cx="15121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Соединительная линия уступом 51"/>
          <p:cNvCxnSpPr/>
          <p:nvPr/>
        </p:nvCxnSpPr>
        <p:spPr>
          <a:xfrm rot="10800000">
            <a:off x="5868144" y="620688"/>
            <a:ext cx="792088" cy="432048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6671624" y="868070"/>
                <a:ext cx="9684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1624" y="868070"/>
                <a:ext cx="968406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Соединительная линия уступом 56"/>
          <p:cNvCxnSpPr/>
          <p:nvPr/>
        </p:nvCxnSpPr>
        <p:spPr>
          <a:xfrm rot="16200000" flipV="1">
            <a:off x="5413224" y="787576"/>
            <a:ext cx="1053856" cy="864096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Box 57"/>
              <p:cNvSpPr txBox="1"/>
              <p:nvPr/>
            </p:nvSpPr>
            <p:spPr>
              <a:xfrm>
                <a:off x="6243580" y="1746552"/>
                <a:ext cx="9843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3580" y="1746552"/>
                <a:ext cx="984372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Соединительная линия уступом 60"/>
          <p:cNvCxnSpPr/>
          <p:nvPr/>
        </p:nvCxnSpPr>
        <p:spPr>
          <a:xfrm rot="10800000">
            <a:off x="5868144" y="2552710"/>
            <a:ext cx="867622" cy="444242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Соединительная линия уступом 68"/>
          <p:cNvCxnSpPr/>
          <p:nvPr/>
        </p:nvCxnSpPr>
        <p:spPr>
          <a:xfrm rot="16200000" flipV="1">
            <a:off x="5252767" y="2736039"/>
            <a:ext cx="1232518" cy="865859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Box 69"/>
              <p:cNvSpPr txBox="1"/>
              <p:nvPr/>
            </p:nvSpPr>
            <p:spPr>
              <a:xfrm>
                <a:off x="6660232" y="2780928"/>
                <a:ext cx="4630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2780928"/>
                <a:ext cx="463012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Box 70"/>
              <p:cNvSpPr txBox="1"/>
              <p:nvPr/>
            </p:nvSpPr>
            <p:spPr>
              <a:xfrm>
                <a:off x="6287117" y="3544300"/>
                <a:ext cx="4683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7117" y="3544300"/>
                <a:ext cx="468333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2" name="TextBox 71"/>
              <p:cNvSpPr txBox="1"/>
              <p:nvPr/>
            </p:nvSpPr>
            <p:spPr>
              <a:xfrm>
                <a:off x="6521283" y="3931465"/>
                <a:ext cx="2225546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𝑛𝑅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𝑚𝐺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𝑘𝐵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𝑚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𝑘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𝑐𝑜𝑒𝑓</m:t>
                      </m:r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kk-KZ" b="0" i="1" smtClean="0">
                        <a:latin typeface="Cambria Math"/>
                      </a:rPr>
                      <m:t>       </m:t>
                    </m:r>
                    <m:r>
                      <a:rPr lang="en-US" b="0" i="1" smtClean="0">
                        <a:latin typeface="Cambria Math"/>
                      </a:rPr>
                      <m:t>𝐿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- luminosity</a:t>
                </a:r>
                <a:endParaRPr lang="ru-RU" dirty="0"/>
              </a:p>
            </p:txBody>
          </p:sp>
        </mc:Choice>
        <mc:Fallback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1283" y="3931465"/>
                <a:ext cx="2225546" cy="923330"/>
              </a:xfrm>
              <a:prstGeom prst="rect">
                <a:avLst/>
              </a:prstGeom>
              <a:blipFill rotWithShape="1">
                <a:blip r:embed="rId12"/>
                <a:stretch>
                  <a:fillRect b="-99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/>
          <p:nvPr/>
        </p:nvSpPr>
        <p:spPr>
          <a:xfrm>
            <a:off x="6851321" y="5187876"/>
            <a:ext cx="2209323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kk-KZ" dirty="0" smtClean="0"/>
              <a:t>3 </a:t>
            </a:r>
            <a:r>
              <a:rPr lang="ru-RU" dirty="0" smtClean="0"/>
              <a:t>столбец куда/как?</a:t>
            </a:r>
          </a:p>
          <a:p>
            <a:r>
              <a:rPr lang="en-US" dirty="0" err="1" smtClean="0"/>
              <a:t>Ekin</a:t>
            </a:r>
            <a:r>
              <a:rPr lang="en-US" dirty="0" smtClean="0"/>
              <a:t>*L   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14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/>
        </p:blipFill>
        <p:spPr>
          <a:xfrm>
            <a:off x="0" y="13728"/>
            <a:ext cx="5256584" cy="3456384"/>
          </a:xfrm>
          <a:prstGeom prst="rect">
            <a:avLst/>
          </a:prstGeom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/>
          <a:stretch/>
        </p:blipFill>
        <p:spPr>
          <a:xfrm>
            <a:off x="35496" y="3429000"/>
            <a:ext cx="5472608" cy="3312368"/>
          </a:xfrm>
          <a:prstGeom prst="rect">
            <a:avLst/>
          </a:prstGeom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5364088" y="5067426"/>
            <a:ext cx="2965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Distribution of distance in </a:t>
            </a:r>
            <a:r>
              <a:rPr lang="en-US" dirty="0" err="1" smtClean="0"/>
              <a:t>LAr</a:t>
            </a:r>
            <a:endParaRPr lang="en-US" dirty="0" smtClean="0"/>
          </a:p>
          <a:p>
            <a:r>
              <a:rPr lang="en-US" dirty="0"/>
              <a:t>b</a:t>
            </a:r>
            <a:r>
              <a:rPr lang="en-US" dirty="0" smtClean="0"/>
              <a:t>y electrons from Sr-90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5757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pc="125" dirty="0" smtClean="0"/>
              <a:t>Ionization</a:t>
            </a:r>
            <a:r>
              <a:rPr lang="en-US" spc="-75" dirty="0" smtClean="0"/>
              <a:t> </a:t>
            </a:r>
            <a:r>
              <a:rPr lang="en-US" spc="110" dirty="0" smtClean="0"/>
              <a:t>energy</a:t>
            </a:r>
            <a:r>
              <a:rPr lang="en-US" spc="-70" dirty="0" smtClean="0"/>
              <a:t> loss </a:t>
            </a:r>
            <a:r>
              <a:rPr lang="en-US" spc="95" dirty="0" smtClean="0"/>
              <a:t>of</a:t>
            </a:r>
            <a:r>
              <a:rPr lang="en-US" spc="-75" dirty="0" smtClean="0"/>
              <a:t> </a:t>
            </a:r>
            <a:r>
              <a:rPr lang="en-US" spc="150" dirty="0" smtClean="0"/>
              <a:t>an</a:t>
            </a:r>
            <a:r>
              <a:rPr lang="en-US" spc="-75" dirty="0" smtClean="0"/>
              <a:t> </a:t>
            </a:r>
            <a:r>
              <a:rPr lang="en-US" spc="100" dirty="0" smtClean="0"/>
              <a:t>electron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marR="5715" indent="0" algn="just">
              <a:lnSpc>
                <a:spcPct val="114799"/>
              </a:lnSpc>
              <a:spcBef>
                <a:spcPts val="90"/>
              </a:spcBef>
              <a:buNone/>
            </a:pPr>
            <a:r>
              <a:rPr lang="en-US" spc="2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The </a:t>
            </a:r>
            <a:r>
              <a:rPr lang="en-US" spc="17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minimum </a:t>
            </a:r>
            <a:r>
              <a:rPr lang="en-US" spc="9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energy </a:t>
            </a:r>
            <a:r>
              <a:rPr lang="en-US" spc="3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loss </a:t>
            </a:r>
            <a:r>
              <a:rPr lang="en-US" spc="15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for </a:t>
            </a:r>
            <a:r>
              <a:rPr lang="en-US" spc="12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light </a:t>
            </a:r>
            <a:r>
              <a:rPr lang="en-US" spc="7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particles </a:t>
            </a:r>
            <a:r>
              <a:rPr lang="en-US" spc="14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(minimum </a:t>
            </a:r>
            <a:r>
              <a:rPr lang="en-US" spc="7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ionization) </a:t>
            </a:r>
            <a:r>
              <a:rPr lang="en-US" spc="2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is </a:t>
            </a:r>
            <a:r>
              <a:rPr lang="en-US" spc="2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spc="12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about</a:t>
            </a:r>
            <a:endParaRPr lang="en-US" dirty="0" smtClean="0">
              <a:latin typeface="Microsoft Sans Serif"/>
              <a:cs typeface="Microsoft Sans Serif"/>
            </a:endParaRPr>
          </a:p>
          <a:p>
            <a:pPr marL="1812290" indent="0">
              <a:lnSpc>
                <a:spcPct val="100000"/>
              </a:lnSpc>
              <a:spcBef>
                <a:spcPts val="1460"/>
              </a:spcBef>
              <a:buNone/>
            </a:pPr>
            <a:r>
              <a:rPr lang="en-US" spc="30" dirty="0" err="1" smtClean="0">
                <a:solidFill>
                  <a:srgbClr val="1B1B1B"/>
                </a:solidFill>
                <a:latin typeface="Microsoft Sans Serif"/>
                <a:cs typeface="Microsoft Sans Serif"/>
              </a:rPr>
              <a:t>dE</a:t>
            </a:r>
            <a:r>
              <a:rPr lang="en-US" spc="3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/dx</a:t>
            </a:r>
            <a:r>
              <a:rPr lang="en-US" spc="-1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=</a:t>
            </a:r>
            <a:r>
              <a:rPr lang="en-US" spc="-3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spc="1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1.51</a:t>
            </a:r>
            <a:r>
              <a:rPr lang="en-US" spc="-2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spc="5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MeV/g/cm2</a:t>
            </a:r>
            <a:endParaRPr lang="en-US" dirty="0" smtClean="0">
              <a:latin typeface="Microsoft Sans Serif"/>
              <a:cs typeface="Microsoft Sans Serif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4400" dirty="0">
              <a:latin typeface="Microsoft Sans Serif"/>
              <a:cs typeface="Microsoft Sans Serif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pc="7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Using</a:t>
            </a:r>
            <a:r>
              <a:rPr lang="en-US" spc="-2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spc="2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a</a:t>
            </a:r>
            <a:r>
              <a:rPr lang="en-US" spc="-2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spc="8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density</a:t>
            </a:r>
            <a:r>
              <a:rPr lang="en-US" spc="-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spc="14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of</a:t>
            </a:r>
            <a:r>
              <a:rPr lang="en-US" spc="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ρ=</a:t>
            </a:r>
            <a:r>
              <a:rPr lang="en-US" spc="-1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spc="3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1.40</a:t>
            </a:r>
            <a:r>
              <a:rPr lang="en-US" spc="-1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spc="12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g/cm3</a:t>
            </a:r>
            <a:r>
              <a:rPr lang="en-US" spc="-1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spc="4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gives</a:t>
            </a:r>
            <a:endParaRPr lang="en-US" dirty="0" smtClean="0">
              <a:latin typeface="Microsoft Sans Serif"/>
              <a:cs typeface="Microsoft Sans Serif"/>
            </a:endParaRPr>
          </a:p>
          <a:p>
            <a:pPr marL="1812290" indent="0">
              <a:lnSpc>
                <a:spcPct val="100000"/>
              </a:lnSpc>
              <a:spcBef>
                <a:spcPts val="1450"/>
              </a:spcBef>
              <a:buNone/>
            </a:pPr>
            <a:r>
              <a:rPr lang="en-US" spc="30" dirty="0" err="1" smtClean="0">
                <a:solidFill>
                  <a:srgbClr val="1B1B1B"/>
                </a:solidFill>
                <a:latin typeface="Microsoft Sans Serif"/>
                <a:cs typeface="Microsoft Sans Serif"/>
              </a:rPr>
              <a:t>dE</a:t>
            </a:r>
            <a:r>
              <a:rPr lang="en-US" spc="3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/dx</a:t>
            </a:r>
            <a:r>
              <a:rPr lang="en-US" spc="-3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spc="1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=2.11</a:t>
            </a:r>
            <a:r>
              <a:rPr lang="en-US" spc="-3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spc="3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MeV/cm</a:t>
            </a:r>
            <a:endParaRPr lang="en-US" dirty="0" smtClean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lang="en-US" sz="4000" dirty="0" smtClean="0">
              <a:latin typeface="Microsoft Sans Serif"/>
              <a:cs typeface="Microsoft Sans Serif"/>
            </a:endParaRPr>
          </a:p>
          <a:p>
            <a:pPr marL="0" marR="5080" indent="0" algn="just">
              <a:lnSpc>
                <a:spcPct val="114999"/>
              </a:lnSpc>
              <a:buNone/>
            </a:pPr>
            <a:r>
              <a:rPr lang="en-US" spc="4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For </a:t>
            </a:r>
            <a:r>
              <a:rPr lang="en-US" spc="5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every </a:t>
            </a:r>
            <a:r>
              <a:rPr lang="en-US" spc="4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25 </a:t>
            </a:r>
            <a:r>
              <a:rPr lang="en-US" spc="-50" dirty="0" err="1" smtClean="0">
                <a:solidFill>
                  <a:srgbClr val="1B1B1B"/>
                </a:solidFill>
                <a:latin typeface="Microsoft Sans Serif"/>
                <a:cs typeface="Microsoft Sans Serif"/>
              </a:rPr>
              <a:t>eV</a:t>
            </a:r>
            <a:r>
              <a:rPr lang="en-US" spc="-5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spc="14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of </a:t>
            </a:r>
            <a:r>
              <a:rPr lang="en-US" spc="9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energy </a:t>
            </a:r>
            <a:r>
              <a:rPr lang="en-US" spc="8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lost </a:t>
            </a:r>
            <a:r>
              <a:rPr lang="en-US" spc="11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in </a:t>
            </a:r>
            <a:r>
              <a:rPr lang="en-US" spc="12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the </a:t>
            </a:r>
            <a:r>
              <a:rPr lang="en-US" spc="12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argon </a:t>
            </a:r>
            <a:r>
              <a:rPr lang="en-US" spc="7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by </a:t>
            </a:r>
            <a:r>
              <a:rPr lang="en-US" spc="6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such </a:t>
            </a:r>
            <a:r>
              <a:rPr lang="en-US" spc="2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a </a:t>
            </a:r>
            <a:r>
              <a:rPr lang="en-US" spc="13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high </a:t>
            </a:r>
            <a:r>
              <a:rPr lang="en-US" spc="9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energy </a:t>
            </a:r>
            <a:r>
              <a:rPr lang="en-US" spc="9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spc="9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charged </a:t>
            </a:r>
            <a:r>
              <a:rPr lang="en-US" spc="7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particle, </a:t>
            </a:r>
            <a:r>
              <a:rPr lang="en-US" spc="10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one </a:t>
            </a:r>
            <a:r>
              <a:rPr lang="en-US" spc="114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ion </a:t>
            </a:r>
            <a:r>
              <a:rPr lang="en-US" spc="10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pair </a:t>
            </a:r>
            <a:r>
              <a:rPr lang="en-US" spc="2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is</a:t>
            </a:r>
            <a:r>
              <a:rPr lang="en-US" spc="2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spc="7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created </a:t>
            </a:r>
            <a:r>
              <a:rPr lang="en-US" spc="4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so</a:t>
            </a:r>
            <a:r>
              <a:rPr lang="en-US" spc="4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spc="2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a</a:t>
            </a:r>
            <a:r>
              <a:rPr lang="en-US" spc="3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spc="17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minimum </a:t>
            </a:r>
            <a:r>
              <a:rPr lang="en-US" spc="9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ionizing </a:t>
            </a:r>
            <a:r>
              <a:rPr lang="en-US" spc="9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spc="8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particle </a:t>
            </a:r>
            <a:r>
              <a:rPr lang="en-US" spc="9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traversing </a:t>
            </a:r>
            <a:r>
              <a:rPr lang="en-US" spc="12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the </a:t>
            </a:r>
            <a:r>
              <a:rPr lang="en-US" spc="10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gap </a:t>
            </a:r>
            <a:r>
              <a:rPr lang="en-US" spc="8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produces </a:t>
            </a:r>
            <a:r>
              <a:rPr lang="en-US" spc="12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about </a:t>
            </a:r>
            <a:r>
              <a:rPr lang="en-US" spc="4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8500 </a:t>
            </a:r>
            <a:r>
              <a:rPr lang="en-US" spc="114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ion </a:t>
            </a:r>
            <a:r>
              <a:rPr lang="en-US" spc="13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pairs/mm </a:t>
            </a:r>
            <a:r>
              <a:rPr lang="en-US" spc="-1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= </a:t>
            </a:r>
            <a:r>
              <a:rPr lang="en-US" spc="2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1.4 </a:t>
            </a:r>
            <a:r>
              <a:rPr lang="en-US" spc="3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spc="135" dirty="0" err="1" smtClean="0">
                <a:solidFill>
                  <a:srgbClr val="1B1B1B"/>
                </a:solidFill>
                <a:latin typeface="Microsoft Sans Serif"/>
                <a:cs typeface="Microsoft Sans Serif"/>
              </a:rPr>
              <a:t>fC</a:t>
            </a:r>
            <a:r>
              <a:rPr lang="en-US" spc="13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/mm</a:t>
            </a:r>
            <a:r>
              <a:rPr lang="en-US" spc="-2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spc="14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of</a:t>
            </a:r>
            <a:r>
              <a:rPr lang="en-US" spc="-1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spc="4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each</a:t>
            </a:r>
            <a:r>
              <a:rPr lang="en-US" spc="-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spc="7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charge</a:t>
            </a:r>
            <a:r>
              <a:rPr lang="en-US" spc="-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spc="10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along</a:t>
            </a:r>
            <a:r>
              <a:rPr lang="en-US" spc="-10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spc="7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its</a:t>
            </a:r>
            <a:r>
              <a:rPr lang="en-US" spc="-1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 </a:t>
            </a:r>
            <a:r>
              <a:rPr lang="en-US" spc="65" dirty="0" smtClean="0">
                <a:solidFill>
                  <a:srgbClr val="1B1B1B"/>
                </a:solidFill>
                <a:latin typeface="Microsoft Sans Serif"/>
                <a:cs typeface="Microsoft Sans Serif"/>
              </a:rPr>
              <a:t>track.</a:t>
            </a:r>
            <a:endParaRPr lang="en-US" dirty="0" smtClean="0">
              <a:latin typeface="Microsoft Sans Serif"/>
              <a:cs typeface="Microsoft Sans Serif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30070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290</Words>
  <Application>Microsoft Office PowerPoint</Application>
  <PresentationFormat>Экран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FCalPulse modeling progress report</vt:lpstr>
      <vt:lpstr>Film digitization</vt:lpstr>
      <vt:lpstr>Z vs Phi</vt:lpstr>
      <vt:lpstr>Implementation in MC</vt:lpstr>
      <vt:lpstr>Conditions</vt:lpstr>
      <vt:lpstr>Презентация PowerPoint</vt:lpstr>
      <vt:lpstr>Ionization energy loss of an electron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FCalPulse modeling progress report</dc:title>
  <dc:creator>Munira</dc:creator>
  <cp:lastModifiedBy>Munira</cp:lastModifiedBy>
  <cp:revision>20</cp:revision>
  <dcterms:created xsi:type="dcterms:W3CDTF">2023-02-28T20:53:33Z</dcterms:created>
  <dcterms:modified xsi:type="dcterms:W3CDTF">2023-02-28T22:21:04Z</dcterms:modified>
</cp:coreProperties>
</file>