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1" r:id="rId4"/>
    <p:sldId id="262" r:id="rId5"/>
    <p:sldId id="282" r:id="rId6"/>
    <p:sldId id="260" r:id="rId7"/>
    <p:sldId id="276" r:id="rId8"/>
    <p:sldId id="293" r:id="rId9"/>
    <p:sldId id="274" r:id="rId10"/>
    <p:sldId id="269" r:id="rId11"/>
    <p:sldId id="277" r:id="rId12"/>
    <p:sldId id="278" r:id="rId13"/>
    <p:sldId id="281" r:id="rId14"/>
    <p:sldId id="279" r:id="rId15"/>
    <p:sldId id="280" r:id="rId16"/>
    <p:sldId id="283" r:id="rId17"/>
    <p:sldId id="284" r:id="rId18"/>
    <p:sldId id="286" r:id="rId19"/>
    <p:sldId id="296" r:id="rId20"/>
    <p:sldId id="297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g\Pictures\ecal_2023\dark_current\dark_EQR_03.Apr.2023_t0_t30_7APR_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g\Pictures\ecal_2023\dark_current\dark_EQR_03.Apr.2023_t0_t30_7APR_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08814967805881"/>
          <c:y val="3.8143613039390144E-2"/>
          <c:w val="0.72302968296362213"/>
          <c:h val="0.837366267238708"/>
        </c:manualLayout>
      </c:layout>
      <c:lineChart>
        <c:grouping val="standard"/>
        <c:varyColors val="0"/>
        <c:ser>
          <c:idx val="0"/>
          <c:order val="0"/>
          <c:tx>
            <c:v>38 V</c:v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5"/>
            <c:spPr>
              <a:solidFill>
                <a:srgbClr val="BE4B48"/>
              </a:solidFill>
            </c:spPr>
          </c:marker>
          <c:cat>
            <c:numRef>
              <c:f>Лист1!$B$4:$B$7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357.75</c:v>
                </c:pt>
                <c:pt idx="1">
                  <c:v>420.07499999999999</c:v>
                </c:pt>
                <c:pt idx="2">
                  <c:v>574.5</c:v>
                </c:pt>
                <c:pt idx="3">
                  <c:v>870.25</c:v>
                </c:pt>
              </c:numCache>
            </c:numRef>
          </c:val>
          <c:smooth val="0"/>
        </c:ser>
        <c:ser>
          <c:idx val="1"/>
          <c:order val="1"/>
          <c:tx>
            <c:v>36 V</c:v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5"/>
            <c:spPr>
              <a:solidFill>
                <a:srgbClr val="98B855"/>
              </a:solidFill>
            </c:spPr>
          </c:marker>
          <c:cat>
            <c:numRef>
              <c:f>Лист1!$B$4:$B$7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116.46000000000002</c:v>
                </c:pt>
                <c:pt idx="1">
                  <c:v>185.16000000000003</c:v>
                </c:pt>
                <c:pt idx="2">
                  <c:v>293.2</c:v>
                </c:pt>
                <c:pt idx="3">
                  <c:v>473.2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65586304"/>
        <c:axId val="65588224"/>
      </c:lineChart>
      <c:catAx>
        <c:axId val="6558630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lang="en-US" sz="18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Temperatute,   0C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ru-RU"/>
          </a:p>
        </c:txPr>
        <c:crossAx val="65588224"/>
        <c:crosses val="autoZero"/>
        <c:auto val="1"/>
        <c:lblAlgn val="ctr"/>
        <c:lblOffset val="100"/>
        <c:noMultiLvlLbl val="0"/>
      </c:catAx>
      <c:valAx>
        <c:axId val="6558822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4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lang="en-US" sz="24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Current, nA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ru-RU"/>
          </a:p>
        </c:txPr>
        <c:crossAx val="65586304"/>
        <c:crosses val="autoZero"/>
        <c:crossBetween val="midCat"/>
      </c:valAx>
      <c:spPr>
        <a:solidFill>
          <a:srgbClr val="FFFFFF"/>
        </a:solidFill>
        <a:ln>
          <a:solidFill>
            <a:srgbClr val="4F81BD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34764844355715302"/>
          <c:y val="0.15086450436751209"/>
          <c:w val="0.23707873348941841"/>
          <c:h val="0.15732328959964587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08814967805881"/>
          <c:y val="3.8143613039390144E-2"/>
          <c:w val="0.72302968296362191"/>
          <c:h val="0.837366267238708"/>
        </c:manualLayout>
      </c:layout>
      <c:lineChart>
        <c:grouping val="standard"/>
        <c:varyColors val="0"/>
        <c:ser>
          <c:idx val="0"/>
          <c:order val="0"/>
          <c:tx>
            <c:v>38 V</c:v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5"/>
            <c:spPr>
              <a:solidFill>
                <a:srgbClr val="BE4B48"/>
              </a:solidFill>
            </c:spPr>
          </c:marker>
          <c:cat>
            <c:numRef>
              <c:f>Лист1!$B$4:$B$7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357.75</c:v>
                </c:pt>
                <c:pt idx="1">
                  <c:v>420.07499999999999</c:v>
                </c:pt>
                <c:pt idx="2">
                  <c:v>574.5</c:v>
                </c:pt>
                <c:pt idx="3">
                  <c:v>870.25</c:v>
                </c:pt>
              </c:numCache>
            </c:numRef>
          </c:val>
          <c:smooth val="0"/>
        </c:ser>
        <c:ser>
          <c:idx val="1"/>
          <c:order val="1"/>
          <c:tx>
            <c:v>36 V</c:v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5"/>
            <c:spPr>
              <a:solidFill>
                <a:srgbClr val="98B855"/>
              </a:solidFill>
            </c:spPr>
          </c:marker>
          <c:cat>
            <c:numRef>
              <c:f>Лист1!$B$4:$B$7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116.46000000000002</c:v>
                </c:pt>
                <c:pt idx="1">
                  <c:v>185.16000000000003</c:v>
                </c:pt>
                <c:pt idx="2">
                  <c:v>293.2</c:v>
                </c:pt>
                <c:pt idx="3">
                  <c:v>473.2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65601536"/>
        <c:axId val="65603456"/>
      </c:lineChart>
      <c:catAx>
        <c:axId val="6560153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lang="en-US" sz="1800" b="1" strike="noStrike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Temperature,   </a:t>
                </a:r>
                <a:r>
                  <a:rPr lang="en-US" sz="1800" b="1" strike="noStrike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0</a:t>
                </a:r>
                <a:r>
                  <a:rPr lang="en-US" sz="1800" b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ru-RU"/>
          </a:p>
        </c:txPr>
        <c:crossAx val="65603456"/>
        <c:crosses val="autoZero"/>
        <c:auto val="1"/>
        <c:lblAlgn val="ctr"/>
        <c:lblOffset val="100"/>
        <c:noMultiLvlLbl val="0"/>
      </c:catAx>
      <c:valAx>
        <c:axId val="6560345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4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lang="en-US" sz="24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Current, nA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ru-RU"/>
          </a:p>
        </c:txPr>
        <c:crossAx val="65601536"/>
        <c:crosses val="autoZero"/>
        <c:crossBetween val="midCat"/>
      </c:valAx>
      <c:spPr>
        <a:solidFill>
          <a:srgbClr val="FFFFFF"/>
        </a:solidFill>
        <a:ln>
          <a:solidFill>
            <a:srgbClr val="4F81BD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34764844355715302"/>
          <c:y val="0.15086450436751209"/>
          <c:w val="0.23707873348941841"/>
          <c:h val="0.1573232895996458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A691-8A17-44A1-B105-80365B0E9C9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58321-4E73-4727-BE3B-7AB787BBC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7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E0E-46FD-44B9-9D48-387313A49B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C04F-FC9D-4677-BB16-F47CBB9C57CB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EE4-F945-41BA-B964-A02BA588DE4F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061B-29C8-4E65-8739-E4C5ACE2A8BA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68D9-BABD-448E-B3B2-47F8F9D51B67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524E-A109-4496-A624-4AC8B4CA0AE3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0EE-680E-44E9-8C07-308CBA2399B1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447-5E7B-4905-A2BE-F496C71A3BAE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DBC-4801-4CD9-A98F-0B3D06752BB7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9AFD-A83F-4490-8EE5-9207235CDD38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88BF-384C-4611-B1DE-074E337321B2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D030-C56F-42DE-91D7-BCCA305304BF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298B-09AF-4CF0-9BD0-D089E5DF5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-sipm.net/indexeng.html" TargetMode="External"/><Relationship Id="rId2" Type="http://schemas.openxmlformats.org/officeDocument/2006/relationships/hyperlink" Target="http://www.ndl-sipm.net/PDF/Datasheet-EQR1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9888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SPD ECAL  ,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April</a:t>
            </a:r>
            <a:r>
              <a:rPr lang="en-US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br>
              <a:rPr lang="en-US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Status Report</a:t>
            </a:r>
            <a:b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Oleg Gavrishuk, LVHE, </a:t>
            </a:r>
            <a:r>
              <a:rPr lang="en-US" sz="24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, Russia</a:t>
            </a:r>
            <a:endParaRPr lang="en-US" b="1" i="0" u="none" strike="noStrike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848872" cy="32899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09760" lvl="0" indent="-506520" algn="l">
              <a:spcBef>
                <a:spcPts val="0"/>
              </a:spcBef>
              <a:buClr>
                <a:srgbClr val="8B8B8B"/>
              </a:buClr>
              <a:buSzPts val="2400"/>
              <a:buFont typeface="Times New Roman"/>
              <a:buAutoNum type="arabicPeriod"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ECAL position inside of  Cryostat</a:t>
            </a:r>
            <a:endParaRPr lang="en-US" sz="2400" b="1" i="0" u="none" strike="noStrike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509760" lvl="0" indent="-506520" algn="l">
              <a:spcBef>
                <a:spcPts val="649"/>
              </a:spcBef>
              <a:buClr>
                <a:srgbClr val="8B8B8B"/>
              </a:buClr>
              <a:buSzPts val="2400"/>
              <a:buFont typeface="Times New Roman"/>
              <a:buAutoNum type="arabicPeriod"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ECAL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New Sizes corrected in 2023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/>
            </a:endParaRPr>
          </a:p>
          <a:p>
            <a:pPr marL="509760" lvl="0" indent="-506520" algn="l">
              <a:spcBef>
                <a:spcPts val="649"/>
              </a:spcBef>
              <a:buClr>
                <a:srgbClr val="8B8B8B"/>
              </a:buClr>
              <a:buSzPts val="2400"/>
              <a:buFont typeface="Times New Roman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 results with new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SiPm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EQR15 11-6060D-S</a:t>
            </a:r>
          </a:p>
          <a:p>
            <a:pPr marL="966960" lvl="1" indent="-506520" algn="l">
              <a:spcBef>
                <a:spcPts val="649"/>
              </a:spcBef>
              <a:buClr>
                <a:srgbClr val="8B8B8B"/>
              </a:buClr>
              <a:buSzPts val="2400"/>
              <a:buFont typeface="Times New Roman"/>
              <a:buAutoNum type="arabicPeriod"/>
            </a:pPr>
            <a:r>
              <a:rPr lang="en-US" sz="20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New </a:t>
            </a:r>
            <a:r>
              <a:rPr lang="en-US" sz="2000" b="1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Sipm</a:t>
            </a:r>
            <a:r>
              <a:rPr lang="en-US" sz="20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testing results</a:t>
            </a:r>
          </a:p>
          <a:p>
            <a:pPr marL="966960" lvl="1" indent="-506520" algn="l">
              <a:spcBef>
                <a:spcPts val="649"/>
              </a:spcBef>
              <a:buClr>
                <a:srgbClr val="8B8B8B"/>
              </a:buClr>
              <a:buSzPts val="2400"/>
              <a:buFont typeface="Times New Roman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EC prototype cells 40x40 Cosmic test</a:t>
            </a:r>
          </a:p>
          <a:p>
            <a:pPr marL="966960" lvl="1" indent="-506520" algn="l">
              <a:spcBef>
                <a:spcPts val="649"/>
              </a:spcBef>
              <a:buClr>
                <a:srgbClr val="8B8B8B"/>
              </a:buClr>
              <a:buSzPts val="2400"/>
              <a:buFont typeface="Times New Roman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Long time stability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with new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SiPm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endParaRPr lang="en-US" sz="2000" b="1" i="0" u="none" strike="noStrike" cap="none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9ED2-44DA-472B-BD44-1B4C91CF91F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SiPm</a:t>
            </a:r>
            <a:r>
              <a:rPr lang="en-US" b="1" dirty="0" smtClean="0">
                <a:solidFill>
                  <a:schemeClr val="accent2"/>
                </a:solidFill>
              </a:rPr>
              <a:t> test Results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CF8E-A1EB-4231-B1C0-FB45A6C295D6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96545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Dark Current measurements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Gain </a:t>
            </a:r>
            <a:r>
              <a:rPr lang="en-US" b="1" dirty="0" err="1" smtClean="0"/>
              <a:t>vs</a:t>
            </a:r>
            <a:r>
              <a:rPr lang="en-US" b="1" dirty="0" smtClean="0"/>
              <a:t> Overvoltage: </a:t>
            </a:r>
            <a:r>
              <a:rPr lang="en-US" b="1" dirty="0" err="1" smtClean="0"/>
              <a:t>dA</a:t>
            </a:r>
            <a:r>
              <a:rPr lang="en-US" b="1" dirty="0" smtClean="0"/>
              <a:t>/</a:t>
            </a:r>
            <a:r>
              <a:rPr lang="en-US" b="1" dirty="0" err="1" smtClean="0"/>
              <a:t>dU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Gain </a:t>
            </a:r>
            <a:r>
              <a:rPr lang="en-US" b="1" dirty="0" err="1" smtClean="0"/>
              <a:t>vs</a:t>
            </a:r>
            <a:r>
              <a:rPr lang="en-US" b="1" dirty="0" smtClean="0"/>
              <a:t> Temperature: </a:t>
            </a:r>
            <a:r>
              <a:rPr lang="en-US" b="1" dirty="0" err="1" smtClean="0"/>
              <a:t>dA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PDE </a:t>
            </a:r>
            <a:r>
              <a:rPr lang="en-US" b="1" dirty="0" err="1" smtClean="0"/>
              <a:t>vs</a:t>
            </a:r>
            <a:r>
              <a:rPr lang="en-US" b="1" dirty="0" smtClean="0"/>
              <a:t> Overvoltage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Operation Volt. how to select it ?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Temperature stability studies</a:t>
            </a:r>
            <a:endParaRPr lang="ru-RU" b="1" dirty="0"/>
          </a:p>
        </p:txBody>
      </p:sp>
      <p:pic>
        <p:nvPicPr>
          <p:cNvPr id="12" name="Рисунок 11" descr="dc-vs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80728"/>
            <a:ext cx="1440160" cy="864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Содержимое 6" descr="dA_dU_vs_T_lin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1847418" cy="1368152"/>
          </a:xfrm>
          <a:prstGeom prst="rect">
            <a:avLst/>
          </a:prstGeom>
        </p:spPr>
      </p:pic>
      <p:pic>
        <p:nvPicPr>
          <p:cNvPr id="14" name="Рисунок 13" descr="dA_dT_vs_U_lin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88840"/>
            <a:ext cx="2078131" cy="144016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/>
        </p:nvGraphicFramePr>
        <p:xfrm>
          <a:off x="6948264" y="836712"/>
          <a:ext cx="172819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 descr="PDE_s_R5_for_cell_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005064"/>
            <a:ext cx="1756444" cy="1481732"/>
          </a:xfrm>
          <a:prstGeom prst="rect">
            <a:avLst/>
          </a:prstGeom>
        </p:spPr>
      </p:pic>
      <p:pic>
        <p:nvPicPr>
          <p:cNvPr id="17" name="Содержимое 8" descr="da_dt_BP_31.1_for_cell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933056"/>
            <a:ext cx="172819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EQR15-60 Dark Current </a:t>
            </a:r>
            <a:r>
              <a:rPr lang="en-US" sz="2800" dirty="0" err="1" smtClean="0"/>
              <a:t>vs</a:t>
            </a:r>
            <a:r>
              <a:rPr lang="en-US" sz="2800" dirty="0" smtClean="0"/>
              <a:t> Bias voltage and its temperature dependences around operate Voltage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9102599"/>
              </p:ext>
            </p:extLst>
          </p:nvPr>
        </p:nvGraphicFramePr>
        <p:xfrm>
          <a:off x="4355976" y="1412776"/>
          <a:ext cx="44644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dc-vs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792413" cy="3528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664" y="5373216"/>
            <a:ext cx="835292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Dark Current vs Operation Bias (36-37 V)  at room temperature (20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C) </a:t>
            </a:r>
          </a:p>
          <a:p>
            <a:r>
              <a:rPr lang="en-US" sz="2000" dirty="0" smtClean="0"/>
              <a:t>is equal to 300-400  </a:t>
            </a:r>
            <a:r>
              <a:rPr lang="en-US" sz="2000" dirty="0" err="1" smtClean="0"/>
              <a:t>nA.</a:t>
            </a:r>
            <a:r>
              <a:rPr lang="en-US" sz="2000" dirty="0" smtClean="0"/>
              <a:t> Its are corresponded to the factory data and is similar HAMAMATSU too.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427984" cy="92211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Gain vs Overvoltage allow obtain:</a:t>
            </a:r>
            <a:br>
              <a:rPr lang="en-US" sz="2400" dirty="0" smtClean="0"/>
            </a:br>
            <a:r>
              <a:rPr lang="en-US" sz="2400" dirty="0" smtClean="0"/>
              <a:t>slope=</a:t>
            </a:r>
            <a:r>
              <a:rPr lang="en-US" sz="2400" dirty="0" err="1" smtClean="0"/>
              <a:t>dA</a:t>
            </a:r>
            <a:r>
              <a:rPr lang="en-US" sz="2400" dirty="0" smtClean="0"/>
              <a:t>/</a:t>
            </a:r>
            <a:r>
              <a:rPr lang="en-US" sz="2400" dirty="0" err="1" smtClean="0"/>
              <a:t>dU</a:t>
            </a:r>
            <a:r>
              <a:rPr lang="en-US" sz="2400" dirty="0" smtClean="0"/>
              <a:t>  </a:t>
            </a:r>
            <a:r>
              <a:rPr lang="en-US" sz="2400" dirty="0" smtClean="0"/>
              <a:t>vs U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Содержимое 6" descr="dA_dU_vs_T_line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04456" cy="4104456"/>
          </a:xfr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691680" y="1988840"/>
            <a:ext cx="1008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T=-10 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1" idx="2"/>
          </p:cNvCxnSpPr>
          <p:nvPr/>
        </p:nvCxnSpPr>
        <p:spPr>
          <a:xfrm>
            <a:off x="2195736" y="2358172"/>
            <a:ext cx="36004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43808" y="3717032"/>
            <a:ext cx="1008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T=+30 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3347864" y="321297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dA_dT_vs_U_lin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320480" cy="3672408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4572000" y="116632"/>
            <a:ext cx="4464496" cy="9221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Gain vs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Temperature allow obtain: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lope=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200" y="1669594"/>
            <a:ext cx="1008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U=38V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148064" y="4221088"/>
            <a:ext cx="1008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U=32V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004048" y="5055567"/>
            <a:ext cx="3312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=</a:t>
            </a:r>
            <a:r>
              <a:rPr lang="en-US" sz="2400" dirty="0" err="1" smtClean="0"/>
              <a:t>dU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=</a:t>
            </a:r>
            <a:r>
              <a:rPr lang="en-US" sz="2400" dirty="0" err="1" smtClean="0"/>
              <a:t>dA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/</a:t>
            </a:r>
            <a:r>
              <a:rPr lang="en-US" sz="2400" dirty="0" err="1" smtClean="0"/>
              <a:t>dA</a:t>
            </a:r>
            <a:r>
              <a:rPr lang="en-US" sz="2400" dirty="0" smtClean="0"/>
              <a:t>/</a:t>
            </a:r>
            <a:r>
              <a:rPr lang="en-US" sz="2400" dirty="0" err="1" smtClean="0"/>
              <a:t>dU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7504" y="570492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thermal stabilization coefficient </a:t>
            </a:r>
            <a:r>
              <a:rPr lang="en-US" sz="2400" dirty="0" smtClean="0"/>
              <a:t>(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)</a:t>
            </a:r>
            <a:r>
              <a:rPr lang="en-US" sz="2400" dirty="0" smtClean="0"/>
              <a:t> was </a:t>
            </a:r>
            <a:r>
              <a:rPr lang="en-US" sz="2400" dirty="0"/>
              <a:t>defined as the ratio of the slope </a:t>
            </a:r>
            <a:r>
              <a:rPr lang="en-US" sz="2400" dirty="0" err="1" smtClean="0"/>
              <a:t>dA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</a:t>
            </a:r>
            <a:r>
              <a:rPr lang="en-US" sz="2400" dirty="0"/>
              <a:t>to the slope </a:t>
            </a:r>
            <a:r>
              <a:rPr lang="en-US" sz="2400" dirty="0" err="1" smtClean="0"/>
              <a:t>dA</a:t>
            </a:r>
            <a:r>
              <a:rPr lang="en-US" sz="2400" dirty="0" smtClean="0"/>
              <a:t>/</a:t>
            </a:r>
            <a:r>
              <a:rPr lang="en-US" sz="2400" dirty="0" err="1" smtClean="0"/>
              <a:t>dU</a:t>
            </a:r>
            <a:r>
              <a:rPr lang="en-US" sz="2400" dirty="0" smtClean="0"/>
              <a:t> </a:t>
            </a:r>
            <a:r>
              <a:rPr lang="en-US" sz="2400" dirty="0"/>
              <a:t>depending on the applied </a:t>
            </a:r>
            <a:r>
              <a:rPr lang="en-US" sz="2400" dirty="0" smtClean="0"/>
              <a:t>bias.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5264" y="2577942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/</a:t>
            </a:r>
            <a:r>
              <a:rPr lang="en-US" dirty="0" err="1" smtClean="0"/>
              <a:t>dU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2029490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427312" y="2947274"/>
            <a:ext cx="264368" cy="3173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139952" y="2398822"/>
            <a:ext cx="3672408" cy="3721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248472" cy="16561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Break Point (Bp) was </a:t>
            </a:r>
            <a:r>
              <a:rPr lang="en-US" sz="2000" dirty="0" smtClean="0"/>
              <a:t>defined  </a:t>
            </a:r>
            <a:r>
              <a:rPr lang="en-US" sz="2000" dirty="0" smtClean="0"/>
              <a:t>as extrapolation point of </a:t>
            </a:r>
            <a:r>
              <a:rPr lang="en-US" sz="2000" dirty="0" err="1" smtClean="0"/>
              <a:t>dA</a:t>
            </a:r>
            <a:r>
              <a:rPr lang="en-US" sz="2000" dirty="0" smtClean="0"/>
              <a:t>/</a:t>
            </a:r>
            <a:r>
              <a:rPr lang="en-US" sz="2000" dirty="0" err="1" smtClean="0"/>
              <a:t>dU</a:t>
            </a:r>
            <a:r>
              <a:rPr lang="en-US" sz="2000" dirty="0" smtClean="0"/>
              <a:t> </a:t>
            </a:r>
            <a:r>
              <a:rPr lang="en-US" sz="2000" dirty="0" smtClean="0"/>
              <a:t>to zero.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Take assumption his  linear behavior  from Temperature we find that   </a:t>
            </a:r>
            <a:r>
              <a:rPr lang="en-US" sz="2000" dirty="0" err="1"/>
              <a:t>Bp</a:t>
            </a:r>
            <a:r>
              <a:rPr lang="en-US" sz="2000" dirty="0"/>
              <a:t>=32 V at 20 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Содержимое 6" descr="Kt_vs_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537" y="2132856"/>
            <a:ext cx="4218463" cy="3456384"/>
          </a:xfrm>
          <a:prstGeom prst="rect">
            <a:avLst/>
          </a:prstGeom>
        </p:spPr>
      </p:pic>
      <p:pic>
        <p:nvPicPr>
          <p:cNvPr id="8" name="Рисунок 7" descr="bp2_cell_3_BP_parab_EQR15_vs_temp_for_R5_EQR15_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00" y="1916832"/>
            <a:ext cx="4741586" cy="3672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4365104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9992" y="188640"/>
            <a:ext cx="4536504" cy="13541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 smtClean="0"/>
              <a:t>Kt</a:t>
            </a:r>
            <a:r>
              <a:rPr lang="en-US" sz="2000" dirty="0" smtClean="0"/>
              <a:t>=</a:t>
            </a:r>
            <a:r>
              <a:rPr lang="en-US" sz="2000" dirty="0" err="1" smtClean="0"/>
              <a:t>dU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=</a:t>
            </a:r>
            <a:r>
              <a:rPr lang="en-US" sz="2000" dirty="0" err="1" smtClean="0"/>
              <a:t>dA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/</a:t>
            </a:r>
            <a:r>
              <a:rPr lang="en-US" sz="2000" dirty="0" err="1" smtClean="0"/>
              <a:t>dA</a:t>
            </a:r>
            <a:r>
              <a:rPr lang="en-US" sz="2000" dirty="0" smtClean="0"/>
              <a:t>/</a:t>
            </a:r>
            <a:r>
              <a:rPr lang="en-US" sz="2000" dirty="0" err="1" smtClean="0"/>
              <a:t>dU</a:t>
            </a:r>
            <a:r>
              <a:rPr lang="en-US" sz="2000" dirty="0" smtClean="0"/>
              <a:t> </a:t>
            </a:r>
            <a:r>
              <a:rPr lang="en-US" sz="2000" dirty="0" err="1" smtClean="0"/>
              <a:t>fom</a:t>
            </a:r>
            <a:r>
              <a:rPr lang="en-US" sz="2000" dirty="0" smtClean="0"/>
              <a:t> previous slides we find  </a:t>
            </a:r>
            <a:r>
              <a:rPr lang="en-US" sz="2000" dirty="0" smtClean="0"/>
              <a:t>that </a:t>
            </a:r>
            <a:r>
              <a:rPr lang="en-US" sz="2000" dirty="0" smtClean="0"/>
              <a:t>dependence </a:t>
            </a:r>
            <a:r>
              <a:rPr lang="en-US" sz="2000" dirty="0" smtClean="0"/>
              <a:t>from Overvoltage </a:t>
            </a:r>
            <a:r>
              <a:rPr lang="en-US" sz="2000" dirty="0" smtClean="0"/>
              <a:t>has linear behavior and </a:t>
            </a:r>
            <a:r>
              <a:rPr lang="en-US" sz="2000" dirty="0" smtClean="0"/>
              <a:t>equal to </a:t>
            </a:r>
            <a:r>
              <a:rPr lang="en-US" sz="2000" dirty="0" smtClean="0"/>
              <a:t>~</a:t>
            </a:r>
            <a:r>
              <a:rPr lang="en-US" sz="2000" dirty="0" smtClean="0"/>
              <a:t>50</a:t>
            </a:r>
            <a:r>
              <a:rPr lang="en-US" sz="2000" dirty="0" smtClean="0"/>
              <a:t> </a:t>
            </a:r>
            <a:r>
              <a:rPr lang="en-US" sz="2000" dirty="0" smtClean="0"/>
              <a:t>mv/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 at </a:t>
            </a:r>
            <a:r>
              <a:rPr lang="en-US" sz="2000" dirty="0" smtClean="0"/>
              <a:t>Operation  point 5.5 V.</a:t>
            </a:r>
            <a:endParaRPr lang="ru-RU" sz="2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956376" y="3212976"/>
            <a:ext cx="0" cy="144016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264" y="4653136"/>
            <a:ext cx="15121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Operate point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320480" cy="5620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Temperature sensitivity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dU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Oleg Gavrishuk, JINR, </a:t>
            </a:r>
            <a:r>
              <a:rPr lang="en-US" dirty="0" err="1" smtClean="0"/>
              <a:t>Dubna</a:t>
            </a:r>
            <a:r>
              <a:rPr lang="en-US" dirty="0" smtClean="0"/>
              <a:t> , Russia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Содержимое 8" descr="da_dt_BP_31.1_for_cel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248472" cy="3744416"/>
          </a:xfrm>
        </p:spPr>
      </p:pic>
      <p:pic>
        <p:nvPicPr>
          <p:cNvPr id="13" name="Рисунок 12" descr="PDE_s_R5_for_cell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1916832"/>
            <a:ext cx="3700661" cy="331236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7812360" y="2780928"/>
            <a:ext cx="0" cy="144016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03848" y="2780928"/>
            <a:ext cx="0" cy="129614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899592" y="836712"/>
            <a:ext cx="2952328" cy="5620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980728"/>
            <a:ext cx="2592288" cy="5620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PDE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60648"/>
            <a:ext cx="44279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Photon </a:t>
            </a:r>
            <a:r>
              <a:rPr lang="en-US" sz="2400" dirty="0" smtClean="0"/>
              <a:t>Detection Efficient </a:t>
            </a:r>
            <a:r>
              <a:rPr lang="en-US" sz="2400" dirty="0" smtClean="0"/>
              <a:t>vs </a:t>
            </a:r>
            <a:r>
              <a:rPr lang="en-US" sz="2400" dirty="0" err="1" smtClean="0"/>
              <a:t>dU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4077072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Operation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4221088"/>
            <a:ext cx="17281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Operation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01208"/>
            <a:ext cx="79208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Operation </a:t>
            </a:r>
            <a:r>
              <a:rPr lang="en-US" dirty="0" smtClean="0"/>
              <a:t>point  was </a:t>
            </a:r>
            <a:r>
              <a:rPr lang="en-US" dirty="0" smtClean="0"/>
              <a:t>found at </a:t>
            </a:r>
            <a:r>
              <a:rPr lang="en-US" b="1" dirty="0" err="1" smtClean="0">
                <a:solidFill>
                  <a:srgbClr val="FF0000"/>
                </a:solidFill>
              </a:rPr>
              <a:t>dU</a:t>
            </a:r>
            <a:r>
              <a:rPr lang="en-US" b="1" dirty="0" smtClean="0">
                <a:solidFill>
                  <a:srgbClr val="FF0000"/>
                </a:solidFill>
              </a:rPr>
              <a:t>=6.5 V</a:t>
            </a:r>
            <a:r>
              <a:rPr lang="en-US" dirty="0" smtClean="0"/>
              <a:t>  </a:t>
            </a:r>
            <a:r>
              <a:rPr lang="en-US" dirty="0" smtClean="0"/>
              <a:t>take in account that: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 smtClean="0"/>
              <a:t>and PDE – has Plato  in </a:t>
            </a:r>
            <a:r>
              <a:rPr lang="en-US" dirty="0" err="1" smtClean="0"/>
              <a:t>dU</a:t>
            </a:r>
            <a:r>
              <a:rPr lang="en-US" dirty="0" err="1" smtClean="0"/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 smtClean="0"/>
              <a:t>has minimal value  ~ 1%/</a:t>
            </a:r>
            <a:r>
              <a:rPr lang="en-US" baseline="30000" dirty="0" smtClean="0"/>
              <a:t>0</a:t>
            </a:r>
            <a:r>
              <a:rPr lang="en-US" dirty="0" smtClean="0"/>
              <a:t>C , PDE close to maximal value ~ 32%.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6012160" cy="62068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Test results with cosmic particles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 descr="IMG_20230414_181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5654267"/>
          </a:xfrm>
          <a:prstGeom prst="rect">
            <a:avLst/>
          </a:prstGeom>
        </p:spPr>
      </p:pic>
      <p:pic>
        <p:nvPicPr>
          <p:cNvPr id="9" name="Рисунок 8" descr="IMG_20230414_175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2672" y="620688"/>
            <a:ext cx="3591327" cy="367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856" y="1556792"/>
            <a:ext cx="223224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Setup of 4 </a:t>
            </a:r>
            <a:r>
              <a:rPr lang="en-US" b="1" dirty="0" smtClean="0"/>
              <a:t>modules. </a:t>
            </a:r>
            <a:r>
              <a:rPr lang="en-US" dirty="0" smtClean="0"/>
              <a:t>Each module consist </a:t>
            </a:r>
            <a:r>
              <a:rPr lang="en-US" dirty="0" smtClean="0"/>
              <a:t>from 9 cells of 4x4 cm</a:t>
            </a:r>
            <a:r>
              <a:rPr lang="en-US" baseline="30000" dirty="0" smtClean="0"/>
              <a:t>2</a:t>
            </a:r>
            <a:r>
              <a:rPr lang="en-US" dirty="0" smtClean="0"/>
              <a:t>. Totally tested 36 cells.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95736" y="1844824"/>
            <a:ext cx="1080120" cy="158417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51720" y="116632"/>
            <a:ext cx="0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123728" y="260648"/>
            <a:ext cx="1800200" cy="64807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3888" y="908720"/>
            <a:ext cx="1512168" cy="369332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Cosmic Rays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4509120"/>
            <a:ext cx="324036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Single </a:t>
            </a:r>
            <a:r>
              <a:rPr lang="en-US" sz="2000" b="1" dirty="0" err="1" smtClean="0"/>
              <a:t>Ecal</a:t>
            </a:r>
            <a:r>
              <a:rPr lang="en-US" sz="2000" b="1" dirty="0" smtClean="0"/>
              <a:t> </a:t>
            </a:r>
            <a:r>
              <a:rPr lang="en-US" sz="2000" b="1" dirty="0" smtClean="0"/>
              <a:t>module shown  </a:t>
            </a:r>
            <a:r>
              <a:rPr lang="en-US" sz="2000" b="1" dirty="0" smtClean="0"/>
              <a:t>in assembling stage.</a:t>
            </a:r>
          </a:p>
          <a:p>
            <a:r>
              <a:rPr lang="en-US" sz="2000" dirty="0" smtClean="0"/>
              <a:t>It is visible 9 cells as 3x3 matrix with WLS fibers (16 per cell). Y11(200) diameter 1.0 mm was used.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9464" y="3477488"/>
            <a:ext cx="2232248" cy="20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1.5 mm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0.3 mm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200 layers</a:t>
            </a:r>
          </a:p>
          <a:p>
            <a:r>
              <a:rPr lang="en-US" sz="1600" dirty="0" smtClean="0"/>
              <a:t>Scintillator composition: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Polysterene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</a:t>
            </a:r>
            <a:r>
              <a:rPr lang="en-US" sz="1600" dirty="0" smtClean="0"/>
              <a:t>.5% </a:t>
            </a:r>
            <a:r>
              <a:rPr lang="en-US" sz="1600" dirty="0" err="1" smtClean="0"/>
              <a:t>Paterphenyle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0.04% POPOP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 descr="run1892_U1234_m9ch_1234_EQR15_U_355_UTr_60_tk_060_ZS32_led16_muo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19075"/>
            <a:ext cx="8553450" cy="5442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813690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MIP spectra from 36 Cells. Top view shown on picture Above. One hit/event – applied  selection criteria during analysis. </a:t>
            </a:r>
          </a:p>
          <a:p>
            <a:r>
              <a:rPr lang="en-US" sz="2000" dirty="0" smtClean="0"/>
              <a:t>Calibration coefficients were found and normalized to 240 MeV.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 descr="run1892_U1234_m9ch_1234_EQR15_U_355_UTr_60_tk_060_ZS32_led16_Sum_Energy_Cali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19075"/>
            <a:ext cx="8453189" cy="5298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900" y="5523329"/>
            <a:ext cx="885698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MIP spectra from 36 Cells as Total Sum take in account the Calibration coefficients normalized to 240 MeV. These Energy resolution corresponded to MC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 descr="run1890_U1234_m9ch_1234_EQR15_U_355_UTr_60_tk_0.02.04.60_ZS32_led16_Sum_LED_vs_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19075"/>
            <a:ext cx="8553450" cy="5010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517232"/>
            <a:ext cx="79928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 of  long time Stability was done with different </a:t>
            </a:r>
            <a:r>
              <a:rPr lang="en-US" dirty="0" err="1" smtClean="0"/>
              <a:t>Kt</a:t>
            </a:r>
            <a:r>
              <a:rPr lang="en-US" dirty="0" smtClean="0"/>
              <a:t> for individual module.</a:t>
            </a:r>
          </a:p>
          <a:p>
            <a:r>
              <a:rPr lang="en-US" dirty="0" smtClean="0"/>
              <a:t>The temperature variation from 20 to 30 </a:t>
            </a:r>
            <a:r>
              <a:rPr lang="en-US" baseline="30000" dirty="0" smtClean="0"/>
              <a:t>0</a:t>
            </a:r>
            <a:r>
              <a:rPr lang="en-US" dirty="0" smtClean="0"/>
              <a:t>C per day was applied.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53580" y="3933056"/>
            <a:ext cx="15121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</a:t>
            </a:r>
            <a:r>
              <a:rPr lang="en-US" dirty="0" smtClean="0"/>
              <a:t>=20 mV/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09664" y="2724137"/>
            <a:ext cx="15121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</a:t>
            </a:r>
            <a:r>
              <a:rPr lang="en-US" dirty="0" smtClean="0"/>
              <a:t>=30 mV/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1844824"/>
            <a:ext cx="15121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</a:t>
            </a:r>
            <a:r>
              <a:rPr lang="en-US" dirty="0" smtClean="0"/>
              <a:t>=40 mV/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1268760"/>
            <a:ext cx="15121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</a:t>
            </a:r>
            <a:r>
              <a:rPr lang="en-US" dirty="0" smtClean="0"/>
              <a:t>=50 mV/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 descr="run1898_U1234_m9ch_1234_EQR15_U_355_UTr_60_tk_044_ZS32_led16_stable_t_Sum_LED_vs_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19075"/>
            <a:ext cx="8553450" cy="6419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2492896"/>
            <a:ext cx="20882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Kt</a:t>
            </a:r>
            <a:r>
              <a:rPr lang="en-US" sz="2400" b="1" dirty="0" smtClean="0"/>
              <a:t>=50 mV/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C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365104"/>
            <a:ext cx="691276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Long time stability for 4 modules shown +/-0.5% LED signal variation during 45 hours at </a:t>
            </a:r>
            <a:r>
              <a:rPr lang="en-US" dirty="0" err="1" smtClean="0"/>
              <a:t>Kt</a:t>
            </a:r>
            <a:r>
              <a:rPr lang="en-US" dirty="0" smtClean="0"/>
              <a:t>=50 mv/</a:t>
            </a:r>
            <a:r>
              <a:rPr lang="en-US" baseline="30000" dirty="0" smtClean="0"/>
              <a:t>0</a:t>
            </a:r>
            <a:r>
              <a:rPr lang="en-US" dirty="0" smtClean="0"/>
              <a:t>C.</a:t>
            </a:r>
          </a:p>
          <a:p>
            <a:endParaRPr lang="en-US" dirty="0"/>
          </a:p>
          <a:p>
            <a:r>
              <a:rPr lang="en-US" dirty="0" smtClean="0"/>
              <a:t>Profile Sum total of MIP signal shown ~1% variation during 45 hours.</a:t>
            </a:r>
          </a:p>
          <a:p>
            <a:r>
              <a:rPr lang="en-US" dirty="0" smtClean="0"/>
              <a:t>This variation is not sensitive for  MIP spectra with 9% resolution.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89523"/>
            <a:ext cx="4420741" cy="263386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635896" y="3284984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48064" y="2060848"/>
            <a:ext cx="864096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ECAL with New Sizes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2023</a:t>
            </a:r>
            <a:endParaRPr lang="ru-RU" dirty="0"/>
          </a:p>
        </p:txBody>
      </p:sp>
      <p:pic>
        <p:nvPicPr>
          <p:cNvPr id="6" name="Содержимое 5" descr="ecal_ 2023-04-20 120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143244"/>
            <a:ext cx="8280920" cy="5487594"/>
          </a:xfrm>
          <a:ln>
            <a:solidFill>
              <a:schemeClr val="accent1"/>
            </a:solidFill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CF8E-A1EB-4231-B1C0-FB45A6C295D6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2899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ECAL geometry was designed in 2023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SiPm</a:t>
            </a:r>
            <a:r>
              <a:rPr lang="en-US" dirty="0" smtClean="0"/>
              <a:t> EQR15-60 China production were studied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ECAL setup with cell size 4x4 cm</a:t>
            </a:r>
            <a:r>
              <a:rPr lang="en-US" baseline="30000" dirty="0" smtClean="0"/>
              <a:t>2</a:t>
            </a:r>
            <a:r>
              <a:rPr lang="en-US" dirty="0" smtClean="0"/>
              <a:t> assembled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ECAL test in cosmic rays was done for: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Energy resolution estimation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Long time stability measurement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n-US" dirty="0" smtClean="0"/>
              <a:t>End of Report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964704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Thanks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attention to All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ECAL with New Sizes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2023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CF8E-A1EB-4231-B1C0-FB45A6C295D6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pic>
        <p:nvPicPr>
          <p:cNvPr id="11" name="Содержимое 10" descr="batel_torec_2023-04-20 120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659381" cy="4525963"/>
          </a:xfrm>
        </p:spPr>
      </p:pic>
      <p:pic>
        <p:nvPicPr>
          <p:cNvPr id="12" name="Рисунок 11" descr="endcup_2023-04-20 120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896" y="1772816"/>
            <a:ext cx="3951104" cy="412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ECAL composition with New Sizes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2023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CF8E-A1EB-4231-B1C0-FB45A6C295D6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pic>
        <p:nvPicPr>
          <p:cNvPr id="11" name="Содержимое 10" descr="barel_endcu_2023-04-20 120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52996"/>
            <a:ext cx="5013545" cy="4729759"/>
          </a:xfr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64088" y="1412776"/>
            <a:ext cx="352839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Barrel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 Rings  – 1536 cells/Ring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Total Cells – 15360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ADC64 – 240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16ch Amplifiers –  960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units – 24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Weight – 38.4 </a:t>
            </a:r>
            <a:r>
              <a:rPr lang="en-US" dirty="0" err="1" smtClean="0"/>
              <a:t>tonn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15608" y="4509120"/>
            <a:ext cx="352839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ENDCUP: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Cells – 5136 / per </a:t>
            </a:r>
            <a:r>
              <a:rPr lang="en-US" dirty="0" err="1" smtClean="0"/>
              <a:t>EndCup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Total cells  –  10272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ADC64 –  160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16ch Amplifiers – 642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units – 20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Total Weight – 256 </a:t>
            </a:r>
            <a:r>
              <a:rPr lang="en-US" dirty="0" err="1" smtClean="0"/>
              <a:t>tonn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ECAL 3D View Barrel and Cup parts</a:t>
            </a:r>
            <a:endParaRPr lang="ru-RU" dirty="0"/>
          </a:p>
        </p:txBody>
      </p:sp>
      <p:pic>
        <p:nvPicPr>
          <p:cNvPr id="4" name="Содержимое 3" descr="barrel 2022-10-04 1142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5429"/>
            <a:ext cx="4536504" cy="4241342"/>
          </a:xfrm>
          <a:ln>
            <a:solidFill>
              <a:schemeClr val="accent1"/>
            </a:solidFill>
          </a:ln>
        </p:spPr>
      </p:pic>
      <p:pic>
        <p:nvPicPr>
          <p:cNvPr id="6" name="Рисунок 5" descr="ed_c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1988840"/>
            <a:ext cx="3776419" cy="4248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6AC-41B6-4100-BE2B-93CAEE16B0B2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 descr="sipm-spec-1-2023-04-20 122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4096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sipm-spec-2 2023-04-20 122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640960" cy="5124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NDL </a:t>
            </a:r>
            <a:r>
              <a:rPr lang="en-US" sz="2400" b="1" dirty="0" err="1" smtClean="0"/>
              <a:t>SiPm</a:t>
            </a:r>
            <a:r>
              <a:rPr lang="en-US" sz="2400" b="1" dirty="0" smtClean="0"/>
              <a:t> Series </a:t>
            </a:r>
            <a:r>
              <a:rPr lang="en-US" sz="2400" b="1" dirty="0"/>
              <a:t>EQR15 </a:t>
            </a:r>
            <a:br>
              <a:rPr lang="en-US" sz="2400" b="1" dirty="0"/>
            </a:br>
            <a:r>
              <a:rPr lang="en-US" sz="2400" b="1" dirty="0"/>
              <a:t>11-6060D-S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>
                <a:hlinkClick r:id="rId2"/>
              </a:rPr>
              <a:t>www.ndl-sipm.net/PDF/Datasheet-EQR15.pdf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/>
              <a:t>	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For a conventional </a:t>
            </a:r>
            <a:r>
              <a:rPr lang="en-US" sz="2000" dirty="0" err="1" smtClean="0"/>
              <a:t>SiPM</a:t>
            </a:r>
            <a:r>
              <a:rPr lang="en-US" sz="2000" dirty="0" smtClean="0"/>
              <a:t>, the quenching resistors are usually fabricated on the surface, and used to connect all APD cells to trace metal lines. In contrast, NDL </a:t>
            </a:r>
            <a:r>
              <a:rPr lang="en-US" sz="2000" dirty="0" err="1" smtClean="0"/>
              <a:t>SiPM</a:t>
            </a:r>
            <a:r>
              <a:rPr lang="en-US" sz="2000" dirty="0" smtClean="0"/>
              <a:t> employs intrinsic epitaxial layer as the quenching resistors (EQR), and uses a continuous silicon cap layer as an anode to connect all the APD cells</a:t>
            </a:r>
            <a:r>
              <a:rPr lang="en-US" sz="2000" b="1" dirty="0" smtClean="0"/>
              <a:t>. As a result, the device has more compact structure and simpler fabrication technology, allows larger micro cell density (larger dynamic range) while retaining high photon detection efficiency (PDE).</a:t>
            </a:r>
          </a:p>
          <a:p>
            <a:r>
              <a:rPr lang="ru-RU" sz="2000" dirty="0" smtClean="0"/>
              <a:t>Для обычного </a:t>
            </a:r>
            <a:r>
              <a:rPr lang="ru-RU" sz="2000" dirty="0" err="1" smtClean="0"/>
              <a:t>SiPM</a:t>
            </a:r>
            <a:r>
              <a:rPr lang="ru-RU" sz="2000" dirty="0" smtClean="0"/>
              <a:t> гасящие резисторы обычно изготавливаются на поверхности и используются для соединения всех ячеек APD с металлическими линиями. Напротив, NDL </a:t>
            </a:r>
            <a:r>
              <a:rPr lang="ru-RU" sz="2000" dirty="0" err="1" smtClean="0"/>
              <a:t>SiPM</a:t>
            </a:r>
            <a:r>
              <a:rPr lang="ru-RU" sz="2000" dirty="0" smtClean="0"/>
              <a:t> использует собственный эпитаксиальный слой в качестве гасящих резисторов (EQR) и использует непрерывный слой кремния в качестве анода для соединения всех ячеек APD. </a:t>
            </a:r>
            <a:r>
              <a:rPr lang="ru-RU" sz="2000" b="1" dirty="0" smtClean="0">
                <a:solidFill>
                  <a:srgbClr val="002060"/>
                </a:solidFill>
              </a:rPr>
              <a:t>В результате устройство имеет более компактную структуру и более простую технологию изготовления, позволяет увеличить плотность </a:t>
            </a:r>
            <a:r>
              <a:rPr lang="ru-RU" sz="2000" b="1" dirty="0" err="1" smtClean="0">
                <a:solidFill>
                  <a:srgbClr val="002060"/>
                </a:solidFill>
              </a:rPr>
              <a:t>микроячеек</a:t>
            </a:r>
            <a:r>
              <a:rPr lang="ru-RU" sz="2000" b="1" dirty="0" smtClean="0">
                <a:solidFill>
                  <a:srgbClr val="002060"/>
                </a:solidFill>
              </a:rPr>
              <a:t> (больший динамический диапазон) при сохранении высокой эффективности детектирования фотонов (PDE).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NDL (Novel Device Laboratory, Beijing) </a:t>
            </a:r>
            <a:r>
              <a:rPr lang="en-US" sz="2000" b="1" dirty="0" smtClean="0">
                <a:solidFill>
                  <a:schemeClr val="tx2"/>
                </a:solidFill>
                <a:hlinkClick r:id="rId3"/>
              </a:rPr>
              <a:t>http://www.ndl-sipm.net/indexeng.html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42DF-D82F-464A-9D16-402AE2008F6D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EQ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712968" cy="1217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ys2-s4-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1"/>
            <a:ext cx="4067944" cy="3312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" y="1412777"/>
            <a:ext cx="5355658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79928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Photon Detection Efficient (PDE) correspond to WLS Emission spectra of Y11. </a:t>
            </a:r>
          </a:p>
          <a:p>
            <a:r>
              <a:rPr lang="en-US" dirty="0" smtClean="0"/>
              <a:t>PDE close to flat maximum about 45%  at 6-7 Overvoltage.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755859" y="3140968"/>
            <a:ext cx="1168069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92080" y="2780928"/>
            <a:ext cx="181794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61E-1D1E-44AA-BC57-BA9DD3026859}" type="datetime1">
              <a:rPr lang="en-US" smtClean="0"/>
              <a:pPr/>
              <a:t>4/23/2023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Gavrishuk, JINR, Dubna ,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98B-09AF-4CF0-9BD0-D089E5DF53D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 descr="sipm-spec-1-2023-04-20 122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4096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EQR15-60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4104456" cy="3528392"/>
          </a:xfrm>
          <a:prstGeom prst="rect">
            <a:avLst/>
          </a:prstGeom>
        </p:spPr>
      </p:pic>
      <p:pic>
        <p:nvPicPr>
          <p:cNvPr id="10" name="Рисунок 9" descr="S141-15-60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60848"/>
            <a:ext cx="4427984" cy="3535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661248"/>
            <a:ext cx="331236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EQR-15-60</a:t>
            </a:r>
          </a:p>
          <a:p>
            <a:pPr algn="ctr"/>
            <a:r>
              <a:rPr lang="en-US" sz="2000" dirty="0" smtClean="0"/>
              <a:t>Front – 10 ns</a:t>
            </a:r>
          </a:p>
          <a:p>
            <a:pPr algn="ctr"/>
            <a:r>
              <a:rPr lang="en-US" sz="2000" dirty="0" smtClean="0"/>
              <a:t>Length – 20 ns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1556792"/>
            <a:ext cx="69127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Pulse shape </a:t>
            </a:r>
            <a:r>
              <a:rPr lang="en-US" sz="2400" dirty="0" smtClean="0"/>
              <a:t>of </a:t>
            </a:r>
            <a:r>
              <a:rPr lang="en-US" sz="2400" dirty="0" err="1" smtClean="0"/>
              <a:t>SiPm</a:t>
            </a:r>
            <a:r>
              <a:rPr lang="en-US" sz="2400" dirty="0" smtClean="0"/>
              <a:t> with 15 </a:t>
            </a:r>
            <a:r>
              <a:rPr lang="en-US" sz="2400" dirty="0" smtClean="0"/>
              <a:t>µ </a:t>
            </a:r>
            <a:r>
              <a:rPr lang="en-US" sz="2400" dirty="0" smtClean="0"/>
              <a:t>pitch and 6x6 mm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size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5661248"/>
            <a:ext cx="315158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HAMAMATSU S14160-6015</a:t>
            </a:r>
          </a:p>
          <a:p>
            <a:pPr algn="ctr"/>
            <a:r>
              <a:rPr lang="en-US" sz="2000" dirty="0" smtClean="0"/>
              <a:t>Front – 21 ns</a:t>
            </a:r>
          </a:p>
          <a:p>
            <a:pPr algn="ctr"/>
            <a:r>
              <a:rPr lang="en-US" sz="2000" dirty="0" smtClean="0"/>
              <a:t>Length – 89 ns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1073</Words>
  <Application>Microsoft Office PowerPoint</Application>
  <PresentationFormat>Экран (4:3)</PresentationFormat>
  <Paragraphs>172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SPD ECAL  , April 2023 Status Report Oleg Gavrishuk, LVHE, Dubna, Russia</vt:lpstr>
      <vt:lpstr>ECAL with New Sizes in 2023</vt:lpstr>
      <vt:lpstr>ECAL with New Sizes in 2023</vt:lpstr>
      <vt:lpstr>ECAL composition with New Sizes in 2023</vt:lpstr>
      <vt:lpstr>ECAL 3D View Barrel and Cup parts</vt:lpstr>
      <vt:lpstr>Презентация PowerPoint</vt:lpstr>
      <vt:lpstr> NDL SiPm Series EQR15  11-6060D-S  www.ndl-sipm.net/PDF/Datasheet-EQR15.pdf  </vt:lpstr>
      <vt:lpstr>Презентация PowerPoint</vt:lpstr>
      <vt:lpstr>Презентация PowerPoint</vt:lpstr>
      <vt:lpstr>SiPm test Results</vt:lpstr>
      <vt:lpstr>EQR15-60 Dark Current vs Bias voltage and its temperature dependences around operate Voltage</vt:lpstr>
      <vt:lpstr>Gain vs Overvoltage allow obtain: slope=dA/dU  vs U</vt:lpstr>
      <vt:lpstr>Break Point (Bp) was defined  as extrapolation point of dA/dU to zero.  Take assumption his  linear behavior  from Temperature we find that   Bp=32 V at 20  0C.</vt:lpstr>
      <vt:lpstr>Temperature sensitivity vs dU</vt:lpstr>
      <vt:lpstr>Test results with cosmic particles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  <vt:lpstr>End of Report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</cp:lastModifiedBy>
  <cp:revision>83</cp:revision>
  <dcterms:created xsi:type="dcterms:W3CDTF">2023-04-20T08:22:28Z</dcterms:created>
  <dcterms:modified xsi:type="dcterms:W3CDTF">2023-04-23T20:02:38Z</dcterms:modified>
</cp:coreProperties>
</file>