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9" r:id="rId6"/>
    <p:sldId id="275" r:id="rId7"/>
    <p:sldId id="266" r:id="rId8"/>
    <p:sldId id="267" r:id="rId9"/>
    <p:sldId id="292" r:id="rId10"/>
    <p:sldId id="272" r:id="rId11"/>
    <p:sldId id="274" r:id="rId12"/>
    <p:sldId id="291" r:id="rId13"/>
    <p:sldId id="257"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96"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4" autoAdjust="0"/>
    <p:restoredTop sz="94660"/>
  </p:normalViewPr>
  <p:slideViewPr>
    <p:cSldViewPr snapToGrid="0">
      <p:cViewPr varScale="1">
        <p:scale>
          <a:sx n="65" d="100"/>
          <a:sy n="65" d="100"/>
        </p:scale>
        <p:origin x="686" y="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B10DCB-19EE-6C1F-E4A2-131EE280288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25A0A04-9CE8-CEF2-3D45-E5C96BAF9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3CC71C0-7E0A-18E4-286E-6E10B7313C00}"/>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5" name="Нижний колонтитул 4">
            <a:extLst>
              <a:ext uri="{FF2B5EF4-FFF2-40B4-BE49-F238E27FC236}">
                <a16:creationId xmlns:a16="http://schemas.microsoft.com/office/drawing/2014/main" id="{2C40EA16-C077-2334-6321-60A6D15F862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69BBCB8-C54C-6036-23A3-AD18F3102F6D}"/>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341958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57927C-6C94-1631-1837-51E0C1C0AF9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4050C6C-8739-E35A-170C-DFABE1525F1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AC04B11-D3F7-F622-5603-B51A79EA112E}"/>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5" name="Нижний колонтитул 4">
            <a:extLst>
              <a:ext uri="{FF2B5EF4-FFF2-40B4-BE49-F238E27FC236}">
                <a16:creationId xmlns:a16="http://schemas.microsoft.com/office/drawing/2014/main" id="{83592FDF-443E-C68D-4928-4202A2ED4F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0C7F3E4-B6D9-FA67-535E-16320C862BA0}"/>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3843260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1629554-BA5D-8580-002A-EB85CC41159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2FD0F6C-2F01-1DAC-D56B-0AAF88D0373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728213-78E6-AB37-721A-5FB4BE89DEA7}"/>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5" name="Нижний колонтитул 4">
            <a:extLst>
              <a:ext uri="{FF2B5EF4-FFF2-40B4-BE49-F238E27FC236}">
                <a16:creationId xmlns:a16="http://schemas.microsoft.com/office/drawing/2014/main" id="{89F744B5-66C3-002C-AE9A-3BBE6B8D860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49C2D7B-1CCC-DCFA-B9A1-07DB6603B598}"/>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63724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BECAFF-05D8-87D7-884B-9813D1044EC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0B656AC-4315-733F-31B5-937B8A86369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917D96B-DA9D-07A9-4392-256988AAF376}"/>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5" name="Нижний колонтитул 4">
            <a:extLst>
              <a:ext uri="{FF2B5EF4-FFF2-40B4-BE49-F238E27FC236}">
                <a16:creationId xmlns:a16="http://schemas.microsoft.com/office/drawing/2014/main" id="{725DE369-B0D6-0D46-A802-E0D21A6BC23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F50B7D7-9FEB-AA97-E3AE-4F2297991FD7}"/>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285697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6760D5-BC06-41E5-4E6A-6B42BC9159C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5D9623A-B3C6-F42C-C2F7-CECF37DBD0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7797A0A-28B5-C15A-36E3-13D80F547174}"/>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5" name="Нижний колонтитул 4">
            <a:extLst>
              <a:ext uri="{FF2B5EF4-FFF2-40B4-BE49-F238E27FC236}">
                <a16:creationId xmlns:a16="http://schemas.microsoft.com/office/drawing/2014/main" id="{948E56A5-3DB1-85DE-D0F1-1AFC23D5BF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2249E7E-43FC-8CE1-DBBB-93E8DB45BD94}"/>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376728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F9433F-FD9E-7D26-6366-443E20079BB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44F7F9F-EF78-D165-7A53-6FB5146094D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6B3E645-BD51-75F4-615D-CFAC40699EB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8AF9652-72C5-B348-A150-BE5ACC4A1B1E}"/>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6" name="Нижний колонтитул 5">
            <a:extLst>
              <a:ext uri="{FF2B5EF4-FFF2-40B4-BE49-F238E27FC236}">
                <a16:creationId xmlns:a16="http://schemas.microsoft.com/office/drawing/2014/main" id="{453905A5-B12A-A04B-E150-23D83264B1E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9BE34DB-312C-BF5C-31CD-C0949A8C8A73}"/>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4254600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98296C-29C3-CD41-F66D-EAC77223AD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07F1523-40EF-9987-447E-9F7A602F42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904FE5C-4C30-6C15-5347-FBF10300D86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633042D-5EF4-1E83-23FE-988C4A5D1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C8C61BC-AC59-009D-19E4-8033F264B27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51D6B8A-77B6-7E8E-4FBB-4CC135671BA3}"/>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8" name="Нижний колонтитул 7">
            <a:extLst>
              <a:ext uri="{FF2B5EF4-FFF2-40B4-BE49-F238E27FC236}">
                <a16:creationId xmlns:a16="http://schemas.microsoft.com/office/drawing/2014/main" id="{8465DF7B-AB99-1ABF-9656-AFE3C22C761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389A9EB-CDAC-A64F-4A30-794F70EF1B14}"/>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134995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335F31-D624-2FC5-0C7C-20A5334CD2E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C48C804-D4BB-E83F-5B8E-1B3939AAC5F4}"/>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4" name="Нижний колонтитул 3">
            <a:extLst>
              <a:ext uri="{FF2B5EF4-FFF2-40B4-BE49-F238E27FC236}">
                <a16:creationId xmlns:a16="http://schemas.microsoft.com/office/drawing/2014/main" id="{08752436-85E0-152A-F15C-B94F84B124C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130EF3E-CF3C-9B7B-FD5E-0315D4C5FDA3}"/>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17324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724FE58-C852-6A00-007D-003EE856D997}"/>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3" name="Нижний колонтитул 2">
            <a:extLst>
              <a:ext uri="{FF2B5EF4-FFF2-40B4-BE49-F238E27FC236}">
                <a16:creationId xmlns:a16="http://schemas.microsoft.com/office/drawing/2014/main" id="{8831BC91-5CDB-33EC-90E3-56A9AC5BAE5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7DFEBB5-DBBE-3FB9-4224-B1F74972ABD1}"/>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98534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D4F299-5E6A-0BE2-4614-2C0089D0A89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0CB7607-F032-8C76-5961-257B55AAD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C5577D5-7C71-6DC3-FC9A-E614FF167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CD80658-9468-75AD-0EBC-F6B4EB09A46B}"/>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6" name="Нижний колонтитул 5">
            <a:extLst>
              <a:ext uri="{FF2B5EF4-FFF2-40B4-BE49-F238E27FC236}">
                <a16:creationId xmlns:a16="http://schemas.microsoft.com/office/drawing/2014/main" id="{9FF9FBE0-509C-282E-443C-AC6BFF6B101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FF6CCD1-A7C5-E462-FA8F-DF482B441AF6}"/>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31172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3AF64A-E546-C5B5-C89C-74B3EA4FF18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42BA165-5179-C43E-01F2-60DD447E87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1702887-953B-0266-B5EF-614FB1883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D9D0D7A-21F1-1D92-C819-B7371DF3009A}"/>
              </a:ext>
            </a:extLst>
          </p:cNvPr>
          <p:cNvSpPr>
            <a:spLocks noGrp="1"/>
          </p:cNvSpPr>
          <p:nvPr>
            <p:ph type="dt" sz="half" idx="10"/>
          </p:nvPr>
        </p:nvSpPr>
        <p:spPr/>
        <p:txBody>
          <a:bodyPr/>
          <a:lstStyle/>
          <a:p>
            <a:fld id="{F9C351A4-A36A-414E-82B8-2237E84F3717}" type="datetimeFigureOut">
              <a:rPr lang="ru-RU" smtClean="0"/>
              <a:t>25.04.2023</a:t>
            </a:fld>
            <a:endParaRPr lang="ru-RU"/>
          </a:p>
        </p:txBody>
      </p:sp>
      <p:sp>
        <p:nvSpPr>
          <p:cNvPr id="6" name="Нижний колонтитул 5">
            <a:extLst>
              <a:ext uri="{FF2B5EF4-FFF2-40B4-BE49-F238E27FC236}">
                <a16:creationId xmlns:a16="http://schemas.microsoft.com/office/drawing/2014/main" id="{217015D0-7A6C-24EB-D814-F1205AD546B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3CCA5AC-08A1-8181-12C4-469B3A3362DC}"/>
              </a:ext>
            </a:extLst>
          </p:cNvPr>
          <p:cNvSpPr>
            <a:spLocks noGrp="1"/>
          </p:cNvSpPr>
          <p:nvPr>
            <p:ph type="sldNum" sz="quarter" idx="12"/>
          </p:nvPr>
        </p:nvSpPr>
        <p:spPr/>
        <p:txBody>
          <a:bodyPr/>
          <a:lstStyle/>
          <a:p>
            <a:fld id="{E6875DE3-826A-4B24-AB33-FAFC7D801132}" type="slidenum">
              <a:rPr lang="ru-RU" smtClean="0"/>
              <a:t>‹#›</a:t>
            </a:fld>
            <a:endParaRPr lang="ru-RU"/>
          </a:p>
        </p:txBody>
      </p:sp>
    </p:spTree>
    <p:extLst>
      <p:ext uri="{BB962C8B-B14F-4D97-AF65-F5344CB8AC3E}">
        <p14:creationId xmlns:p14="http://schemas.microsoft.com/office/powerpoint/2010/main" val="358155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111BBF-FB15-BC1B-9C90-69D7CD7AE4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591F4B2-EF60-C0F7-1198-5A7D6F4BB9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7A69512-BE3A-EEF6-C3EA-43931E92F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351A4-A36A-414E-82B8-2237E84F3717}" type="datetimeFigureOut">
              <a:rPr lang="ru-RU" smtClean="0"/>
              <a:t>25.04.2023</a:t>
            </a:fld>
            <a:endParaRPr lang="ru-RU"/>
          </a:p>
        </p:txBody>
      </p:sp>
      <p:sp>
        <p:nvSpPr>
          <p:cNvPr id="5" name="Нижний колонтитул 4">
            <a:extLst>
              <a:ext uri="{FF2B5EF4-FFF2-40B4-BE49-F238E27FC236}">
                <a16:creationId xmlns:a16="http://schemas.microsoft.com/office/drawing/2014/main" id="{6A62034F-1FDD-5F37-F2F3-B27C2D6D60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76F25EE-2445-3BFE-60D4-08B8C4E1C6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75DE3-826A-4B24-AB33-FAFC7D801132}" type="slidenum">
              <a:rPr lang="ru-RU" smtClean="0"/>
              <a:t>‹#›</a:t>
            </a:fld>
            <a:endParaRPr lang="ru-RU"/>
          </a:p>
        </p:txBody>
      </p:sp>
    </p:spTree>
    <p:extLst>
      <p:ext uri="{BB962C8B-B14F-4D97-AF65-F5344CB8AC3E}">
        <p14:creationId xmlns:p14="http://schemas.microsoft.com/office/powerpoint/2010/main" val="3041013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96A5FE-FDF1-5126-2797-8A83A2FD3DAF}"/>
              </a:ext>
            </a:extLst>
          </p:cNvPr>
          <p:cNvSpPr>
            <a:spLocks noGrp="1"/>
          </p:cNvSpPr>
          <p:nvPr>
            <p:ph type="ctrTitle"/>
          </p:nvPr>
        </p:nvSpPr>
        <p:spPr>
          <a:xfrm>
            <a:off x="1524000" y="98781"/>
            <a:ext cx="9144000" cy="1184109"/>
          </a:xfrm>
        </p:spPr>
        <p:txBody>
          <a:bodyPr>
            <a:normAutofit/>
          </a:bodyPr>
          <a:lstStyle/>
          <a:p>
            <a:r>
              <a:rPr lang="en-US" sz="1800" b="1" dirty="0"/>
              <a:t>                                                                                        </a:t>
            </a:r>
            <a:r>
              <a:rPr lang="en-US" sz="1400" b="1" dirty="0"/>
              <a:t>SPD Collaboration meeting, Dubna, 25 April, 2023</a:t>
            </a:r>
            <a:r>
              <a:rPr lang="en-US" sz="1800" b="1" dirty="0"/>
              <a:t/>
            </a:r>
            <a:br>
              <a:rPr lang="en-US" sz="1800" b="1" dirty="0"/>
            </a:br>
            <a:r>
              <a:rPr lang="en-US" sz="2400" b="1" dirty="0">
                <a:solidFill>
                  <a:srgbClr val="0070C0"/>
                </a:solidFill>
              </a:rPr>
              <a:t>Range System Status Report</a:t>
            </a:r>
            <a:r>
              <a:rPr lang="en-US" sz="2400" b="1" dirty="0"/>
              <a:t/>
            </a:r>
            <a:br>
              <a:rPr lang="en-US" sz="2400" b="1" dirty="0"/>
            </a:br>
            <a:r>
              <a:rPr lang="en-US" sz="1400" b="1" dirty="0"/>
              <a:t>G. Alexeev</a:t>
            </a:r>
            <a:br>
              <a:rPr lang="en-US" sz="1400" b="1" dirty="0"/>
            </a:br>
            <a:r>
              <a:rPr lang="en-US" sz="1400" b="1" dirty="0"/>
              <a:t>on behalf of SPD Muon Group</a:t>
            </a:r>
            <a:endParaRPr lang="ru-RU" sz="1400" b="1" dirty="0"/>
          </a:p>
        </p:txBody>
      </p:sp>
      <p:sp>
        <p:nvSpPr>
          <p:cNvPr id="3" name="Подзаголовок 2">
            <a:extLst>
              <a:ext uri="{FF2B5EF4-FFF2-40B4-BE49-F238E27FC236}">
                <a16:creationId xmlns:a16="http://schemas.microsoft.com/office/drawing/2014/main" id="{AF8BE8B4-FE51-38C0-DB0F-F4D0A16FF986}"/>
              </a:ext>
            </a:extLst>
          </p:cNvPr>
          <p:cNvSpPr>
            <a:spLocks noGrp="1"/>
          </p:cNvSpPr>
          <p:nvPr>
            <p:ph type="subTitle" idx="1"/>
          </p:nvPr>
        </p:nvSpPr>
        <p:spPr>
          <a:xfrm>
            <a:off x="655093" y="1473958"/>
            <a:ext cx="10795379" cy="5036024"/>
          </a:xfrm>
        </p:spPr>
        <p:txBody>
          <a:bodyPr>
            <a:normAutofit/>
          </a:bodyPr>
          <a:lstStyle/>
          <a:p>
            <a:pPr marL="342900" indent="-342900" algn="l">
              <a:buFont typeface="Arial" panose="020B0604020202020204" pitchFamily="34" charset="0"/>
              <a:buChar char="•"/>
            </a:pPr>
            <a:r>
              <a:rPr lang="en-US" dirty="0">
                <a:solidFill>
                  <a:srgbClr val="0070C0"/>
                </a:solidFill>
              </a:rPr>
              <a:t>Main results:</a:t>
            </a:r>
          </a:p>
          <a:p>
            <a:pPr algn="l"/>
            <a:r>
              <a:rPr lang="en-US" dirty="0"/>
              <a:t>   - </a:t>
            </a:r>
            <a:r>
              <a:rPr lang="en-US" sz="2000" dirty="0"/>
              <a:t>Mechanical </a:t>
            </a:r>
            <a:r>
              <a:rPr lang="en-US" sz="2000" dirty="0" smtClean="0"/>
              <a:t>FEA </a:t>
            </a:r>
            <a:r>
              <a:rPr lang="en-US" sz="2000" dirty="0"/>
              <a:t>calculations for the final version of SPD </a:t>
            </a:r>
            <a:r>
              <a:rPr lang="en-US" sz="2000" dirty="0" smtClean="0"/>
              <a:t>setup conducted -&gt; new/bigger SPD size</a:t>
            </a:r>
            <a:endParaRPr lang="en-US" sz="2000" dirty="0"/>
          </a:p>
          <a:p>
            <a:pPr algn="l"/>
            <a:r>
              <a:rPr lang="en-US" dirty="0"/>
              <a:t>   - </a:t>
            </a:r>
            <a:r>
              <a:rPr lang="en-US" sz="2000" dirty="0"/>
              <a:t>Digital</a:t>
            </a:r>
            <a:r>
              <a:rPr lang="en-US" dirty="0"/>
              <a:t>  </a:t>
            </a:r>
            <a:r>
              <a:rPr lang="en-US" sz="2000" dirty="0" smtClean="0"/>
              <a:t>FDM-192 </a:t>
            </a:r>
            <a:r>
              <a:rPr lang="en-US" sz="2000" dirty="0"/>
              <a:t>module ready for tests </a:t>
            </a:r>
            <a:r>
              <a:rPr lang="en-US" sz="2000" dirty="0" smtClean="0"/>
              <a:t>(reported at DAQ session by A</a:t>
            </a:r>
            <a:r>
              <a:rPr lang="en-US" sz="2000" dirty="0"/>
              <a:t>. Nikolaev)</a:t>
            </a:r>
          </a:p>
          <a:p>
            <a:pPr marL="342900" indent="-342900" algn="l">
              <a:buFont typeface="Arial" panose="020B0604020202020204" pitchFamily="34" charset="0"/>
              <a:buChar char="•"/>
            </a:pPr>
            <a:r>
              <a:rPr lang="en-US" dirty="0">
                <a:solidFill>
                  <a:srgbClr val="0070C0"/>
                </a:solidFill>
              </a:rPr>
              <a:t>Current activities</a:t>
            </a:r>
            <a:r>
              <a:rPr lang="en-US" dirty="0" smtClean="0">
                <a:solidFill>
                  <a:srgbClr val="0070C0"/>
                </a:solidFill>
              </a:rPr>
              <a:t>:</a:t>
            </a:r>
          </a:p>
          <a:p>
            <a:pPr algn="l"/>
            <a:r>
              <a:rPr lang="en-US" dirty="0">
                <a:solidFill>
                  <a:srgbClr val="0070C0"/>
                </a:solidFill>
              </a:rPr>
              <a:t> </a:t>
            </a:r>
            <a:r>
              <a:rPr lang="en-US" dirty="0" smtClean="0">
                <a:solidFill>
                  <a:srgbClr val="0070C0"/>
                </a:solidFill>
              </a:rPr>
              <a:t>  </a:t>
            </a:r>
            <a:r>
              <a:rPr lang="en-US" dirty="0" smtClean="0">
                <a:solidFill>
                  <a:prstClr val="black"/>
                </a:solidFill>
              </a:rPr>
              <a:t>- </a:t>
            </a:r>
            <a:r>
              <a:rPr lang="en-US" sz="2000" dirty="0">
                <a:solidFill>
                  <a:prstClr val="black"/>
                </a:solidFill>
              </a:rPr>
              <a:t>Reconstruction of MDT’s </a:t>
            </a:r>
            <a:r>
              <a:rPr lang="en-US" sz="2000" dirty="0" smtClean="0">
                <a:solidFill>
                  <a:prstClr val="black"/>
                </a:solidFill>
              </a:rPr>
              <a:t>assembly </a:t>
            </a:r>
            <a:r>
              <a:rPr lang="en-US" sz="2000" dirty="0">
                <a:solidFill>
                  <a:prstClr val="black"/>
                </a:solidFill>
              </a:rPr>
              <a:t>area (bld. 73) is in </a:t>
            </a:r>
            <a:r>
              <a:rPr lang="en-US" sz="2000" dirty="0" smtClean="0">
                <a:solidFill>
                  <a:prstClr val="black"/>
                </a:solidFill>
              </a:rPr>
              <a:t>preparation</a:t>
            </a:r>
          </a:p>
          <a:p>
            <a:pPr algn="l"/>
            <a:r>
              <a:rPr lang="en-US" sz="2000" dirty="0">
                <a:solidFill>
                  <a:prstClr val="black"/>
                </a:solidFill>
              </a:rPr>
              <a:t> </a:t>
            </a:r>
            <a:r>
              <a:rPr lang="en-US" sz="2000" dirty="0" smtClean="0">
                <a:solidFill>
                  <a:prstClr val="black"/>
                </a:solidFill>
              </a:rPr>
              <a:t>   </a:t>
            </a:r>
            <a:r>
              <a:rPr lang="en-US" dirty="0" smtClean="0">
                <a:solidFill>
                  <a:prstClr val="black"/>
                </a:solidFill>
              </a:rPr>
              <a:t>- </a:t>
            </a:r>
            <a:r>
              <a:rPr lang="en-US" sz="2100" dirty="0">
                <a:solidFill>
                  <a:prstClr val="black"/>
                </a:solidFill>
              </a:rPr>
              <a:t>Contract with Integral (Minsk) on Ampl-8.53 amplifier is under discussion</a:t>
            </a:r>
            <a:endParaRPr lang="en-US" dirty="0">
              <a:solidFill>
                <a:srgbClr val="0070C0"/>
              </a:solidFill>
            </a:endParaRPr>
          </a:p>
          <a:p>
            <a:pPr algn="l"/>
            <a:r>
              <a:rPr lang="en-US" dirty="0"/>
              <a:t>   - </a:t>
            </a:r>
            <a:r>
              <a:rPr lang="en-US" sz="2000" dirty="0"/>
              <a:t>Full size MDT plane </a:t>
            </a:r>
            <a:r>
              <a:rPr lang="en-US" sz="2000" dirty="0" smtClean="0"/>
              <a:t>prototyping with stand-imitator</a:t>
            </a:r>
            <a:endParaRPr lang="en-US" sz="2000" dirty="0"/>
          </a:p>
          <a:p>
            <a:pPr algn="l"/>
            <a:r>
              <a:rPr lang="en-US" dirty="0"/>
              <a:t>   - </a:t>
            </a:r>
            <a:r>
              <a:rPr lang="en-US" sz="2100" dirty="0" smtClean="0">
                <a:solidFill>
                  <a:prstClr val="black"/>
                </a:solidFill>
              </a:rPr>
              <a:t>Trigger </a:t>
            </a:r>
            <a:r>
              <a:rPr lang="en-US" sz="2100" dirty="0">
                <a:solidFill>
                  <a:prstClr val="black"/>
                </a:solidFill>
              </a:rPr>
              <a:t>scintillators for the RS </a:t>
            </a:r>
            <a:r>
              <a:rPr lang="en-US" sz="2100" dirty="0" smtClean="0">
                <a:solidFill>
                  <a:prstClr val="black"/>
                </a:solidFill>
              </a:rPr>
              <a:t>prototype ready</a:t>
            </a:r>
            <a:endParaRPr lang="en-US" sz="2000" dirty="0"/>
          </a:p>
          <a:p>
            <a:pPr algn="l"/>
            <a:r>
              <a:rPr lang="en-US" sz="2000" dirty="0"/>
              <a:t>    </a:t>
            </a:r>
            <a:r>
              <a:rPr lang="en-US" dirty="0"/>
              <a:t>- </a:t>
            </a:r>
            <a:r>
              <a:rPr lang="en-US" sz="2100" dirty="0" smtClean="0">
                <a:solidFill>
                  <a:prstClr val="black"/>
                </a:solidFill>
              </a:rPr>
              <a:t>Cherenkov counter test stand put in operation (at 45 </a:t>
            </a:r>
            <a:r>
              <a:rPr lang="en-US" sz="2100" dirty="0" err="1" smtClean="0">
                <a:solidFill>
                  <a:prstClr val="black"/>
                </a:solidFill>
              </a:rPr>
              <a:t>atm</a:t>
            </a:r>
            <a:r>
              <a:rPr lang="en-US" sz="2100" dirty="0" smtClean="0">
                <a:solidFill>
                  <a:prstClr val="black"/>
                </a:solidFill>
              </a:rPr>
              <a:t>/CO2)</a:t>
            </a:r>
            <a:endParaRPr lang="en-US" sz="2000" dirty="0">
              <a:solidFill>
                <a:srgbClr val="FF0000"/>
              </a:solidFill>
            </a:endParaRPr>
          </a:p>
          <a:p>
            <a:pPr marL="342900" indent="-342900" algn="l">
              <a:buFont typeface="Arial" panose="020B0604020202020204" pitchFamily="34" charset="0"/>
              <a:buChar char="•"/>
            </a:pPr>
            <a:r>
              <a:rPr lang="en-US" dirty="0">
                <a:solidFill>
                  <a:srgbClr val="0070C0"/>
                </a:solidFill>
              </a:rPr>
              <a:t>Plans for the rest of 2023</a:t>
            </a:r>
          </a:p>
          <a:p>
            <a:pPr marL="342900" indent="-342900" algn="l">
              <a:buFont typeface="Arial" panose="020B0604020202020204" pitchFamily="34" charset="0"/>
              <a:buChar char="•"/>
            </a:pPr>
            <a:r>
              <a:rPr lang="en-US" dirty="0">
                <a:solidFill>
                  <a:srgbClr val="0070C0"/>
                </a:solidFill>
              </a:rPr>
              <a:t>Conclusion</a:t>
            </a:r>
          </a:p>
          <a:p>
            <a:pPr marL="342900" indent="-342900" algn="l">
              <a:buFont typeface="Arial" panose="020B0604020202020204" pitchFamily="34" charset="0"/>
              <a:buChar char="•"/>
            </a:pPr>
            <a:endParaRPr lang="ru-RU" dirty="0"/>
          </a:p>
        </p:txBody>
      </p:sp>
    </p:spTree>
    <p:extLst>
      <p:ext uri="{BB962C8B-B14F-4D97-AF65-F5344CB8AC3E}">
        <p14:creationId xmlns:p14="http://schemas.microsoft.com/office/powerpoint/2010/main" val="3302780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2370993" y="1999521"/>
            <a:ext cx="2256692" cy="1692519"/>
          </a:xfrm>
          <a:prstGeom prst="rect">
            <a:avLst/>
          </a:prstGeom>
        </p:spPr>
      </p:pic>
      <p:pic>
        <p:nvPicPr>
          <p:cNvPr id="4" name="Рисунок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2372947" y="4504351"/>
            <a:ext cx="2241061" cy="1680796"/>
          </a:xfrm>
          <a:prstGeom prst="rect">
            <a:avLst/>
          </a:prstGeom>
        </p:spPr>
      </p:pic>
      <p:pic>
        <p:nvPicPr>
          <p:cNvPr id="5" name="Объект 3">
            <a:extLst>
              <a:ext uri="{FF2B5EF4-FFF2-40B4-BE49-F238E27FC236}">
                <a16:creationId xmlns:a16="http://schemas.microsoft.com/office/drawing/2014/main" id="{FE410150-A82A-5235-6011-01DA7B922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61676" y="2325631"/>
            <a:ext cx="4865565" cy="3649172"/>
          </a:xfrm>
          <a:prstGeom prst="rect">
            <a:avLst/>
          </a:prstGeom>
        </p:spPr>
      </p:pic>
      <p:cxnSp>
        <p:nvCxnSpPr>
          <p:cNvPr id="7" name="Прямая со стрелкой 6"/>
          <p:cNvCxnSpPr>
            <a:stCxn id="3" idx="3"/>
            <a:endCxn id="4" idx="1"/>
          </p:cNvCxnSpPr>
          <p:nvPr/>
        </p:nvCxnSpPr>
        <p:spPr>
          <a:xfrm flipH="1">
            <a:off x="3493478" y="3974127"/>
            <a:ext cx="5861" cy="250092"/>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7520354" y="3094893"/>
            <a:ext cx="973016" cy="1172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7520354" y="5644662"/>
            <a:ext cx="1066800" cy="2344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3763108" y="3200399"/>
            <a:ext cx="4021015" cy="2567353"/>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3763108" y="5668108"/>
            <a:ext cx="3640015" cy="111367"/>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Скругленный прямоугольник 16"/>
          <p:cNvSpPr/>
          <p:nvPr/>
        </p:nvSpPr>
        <p:spPr>
          <a:xfrm>
            <a:off x="316523" y="158262"/>
            <a:ext cx="11611708" cy="1406769"/>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Trigger scintillators for RS prototype at </a:t>
            </a:r>
            <a:r>
              <a:rPr lang="en-US" b="1" dirty="0" err="1" smtClean="0">
                <a:solidFill>
                  <a:schemeClr val="tx1"/>
                </a:solidFill>
              </a:rPr>
              <a:t>Nuclotron</a:t>
            </a:r>
            <a:r>
              <a:rPr lang="en-US" b="1" dirty="0" smtClean="0">
                <a:solidFill>
                  <a:schemeClr val="tx1"/>
                </a:solidFill>
              </a:rPr>
              <a:t> test area are ready. RS prototype is fully operational (MDT detectors, front-end analog and digital electronics, gas system) except for DAQ system (pending installation of multiplexor modules from CERN… )</a:t>
            </a:r>
            <a:endParaRPr lang="ru-RU" b="1" dirty="0"/>
          </a:p>
        </p:txBody>
      </p:sp>
      <p:sp>
        <p:nvSpPr>
          <p:cNvPr id="2" name="Скругленный прямоугольник 1"/>
          <p:cNvSpPr/>
          <p:nvPr/>
        </p:nvSpPr>
        <p:spPr>
          <a:xfrm>
            <a:off x="255709" y="5035062"/>
            <a:ext cx="2280139" cy="1354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Two trigger counters 50x45x2 cm3 with Hamamatsu Photo-sensors </a:t>
            </a:r>
            <a:r>
              <a:rPr lang="en-US" dirty="0"/>
              <a:t>H10720</a:t>
            </a:r>
            <a:endParaRPr lang="ru-RU" dirty="0"/>
          </a:p>
        </p:txBody>
      </p:sp>
      <p:sp>
        <p:nvSpPr>
          <p:cNvPr id="6" name="Скругленный прямоугольник 5"/>
          <p:cNvSpPr/>
          <p:nvPr/>
        </p:nvSpPr>
        <p:spPr>
          <a:xfrm>
            <a:off x="472585" y="2370016"/>
            <a:ext cx="2063263" cy="1281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Reading out the plastic scintillator  with wave-shifting fibers</a:t>
            </a:r>
            <a:endParaRPr lang="ru-RU" dirty="0"/>
          </a:p>
        </p:txBody>
      </p:sp>
      <p:sp>
        <p:nvSpPr>
          <p:cNvPr id="8" name="Скругленный прямоугольник 7"/>
          <p:cNvSpPr/>
          <p:nvPr/>
        </p:nvSpPr>
        <p:spPr>
          <a:xfrm>
            <a:off x="4071844" y="5967785"/>
            <a:ext cx="3589187" cy="66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Position of cosmic trigger counters (top/bottom) at RS prototype</a:t>
            </a:r>
            <a:endParaRPr lang="ru-RU" dirty="0"/>
          </a:p>
        </p:txBody>
      </p:sp>
    </p:spTree>
    <p:extLst>
      <p:ext uri="{BB962C8B-B14F-4D97-AF65-F5344CB8AC3E}">
        <p14:creationId xmlns:p14="http://schemas.microsoft.com/office/powerpoint/2010/main" val="3590154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4754" y="89633"/>
            <a:ext cx="10515600" cy="871659"/>
          </a:xfrm>
        </p:spPr>
        <p:txBody>
          <a:bodyPr>
            <a:normAutofit/>
          </a:bodyPr>
          <a:lstStyle/>
          <a:p>
            <a:pPr algn="ctr"/>
            <a:r>
              <a:rPr lang="en-US" sz="2400" b="1" u="sng" dirty="0" smtClean="0">
                <a:solidFill>
                  <a:srgbClr val="002060"/>
                </a:solidFill>
              </a:rPr>
              <a:t>Cosmic test stand for pressurized Cherenkov counter</a:t>
            </a:r>
            <a:br>
              <a:rPr lang="en-US" sz="2400" b="1" u="sng" dirty="0" smtClean="0">
                <a:solidFill>
                  <a:srgbClr val="002060"/>
                </a:solidFill>
              </a:rPr>
            </a:br>
            <a:r>
              <a:rPr lang="en-US" sz="2000" b="1" dirty="0" smtClean="0">
                <a:solidFill>
                  <a:srgbClr val="002060"/>
                </a:solidFill>
              </a:rPr>
              <a:t>(</a:t>
            </a:r>
            <a:r>
              <a:rPr lang="en-US" sz="2000" b="1" dirty="0" smtClean="0">
                <a:solidFill>
                  <a:srgbClr val="00B050"/>
                </a:solidFill>
              </a:rPr>
              <a:t>first Cherenkov signals are observed at high 45 </a:t>
            </a:r>
            <a:r>
              <a:rPr lang="en-US" sz="2000" b="1" dirty="0" err="1" smtClean="0">
                <a:solidFill>
                  <a:srgbClr val="00B050"/>
                </a:solidFill>
              </a:rPr>
              <a:t>atm</a:t>
            </a:r>
            <a:r>
              <a:rPr lang="en-US" sz="2000" b="1" dirty="0" smtClean="0">
                <a:solidFill>
                  <a:srgbClr val="00B050"/>
                </a:solidFill>
              </a:rPr>
              <a:t> with cosmic trigger</a:t>
            </a:r>
            <a:r>
              <a:rPr lang="en-US" sz="2000" b="1" dirty="0" smtClean="0">
                <a:solidFill>
                  <a:srgbClr val="002060"/>
                </a:solidFill>
              </a:rPr>
              <a:t>)</a:t>
            </a:r>
            <a:endParaRPr lang="ru-RU" sz="2000" b="1" dirty="0">
              <a:solidFill>
                <a:srgbClr val="002060"/>
              </a:solidFill>
            </a:endParaRPr>
          </a:p>
        </p:txBody>
      </p:sp>
      <p:pic>
        <p:nvPicPr>
          <p:cNvPr id="3" name="Рисунок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550252" y="1726956"/>
            <a:ext cx="5515707" cy="4136780"/>
          </a:xfrm>
          <a:prstGeom prst="rect">
            <a:avLst/>
          </a:prstGeom>
        </p:spPr>
      </p:pic>
      <p:pic>
        <p:nvPicPr>
          <p:cNvPr id="4" name="Рисунок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8452339" y="1256566"/>
            <a:ext cx="1576753" cy="1182565"/>
          </a:xfrm>
          <a:prstGeom prst="rect">
            <a:avLst/>
          </a:prstGeom>
        </p:spPr>
      </p:pic>
      <p:pic>
        <p:nvPicPr>
          <p:cNvPr id="5" name="Рисунок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71847" y="1066797"/>
            <a:ext cx="2133600" cy="1600200"/>
          </a:xfrm>
          <a:prstGeom prst="rect">
            <a:avLst/>
          </a:prstGeom>
        </p:spPr>
      </p:pic>
      <p:pic>
        <p:nvPicPr>
          <p:cNvPr id="6" name="Рисунок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4589" y="1059472"/>
            <a:ext cx="2071076" cy="1553307"/>
          </a:xfrm>
          <a:prstGeom prst="rect">
            <a:avLst/>
          </a:prstGeom>
        </p:spPr>
      </p:pic>
      <p:pic>
        <p:nvPicPr>
          <p:cNvPr id="8" name="Рисунок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89446" y="3003305"/>
            <a:ext cx="2219569" cy="1664677"/>
          </a:xfrm>
          <a:prstGeom prst="rect">
            <a:avLst/>
          </a:prstGeom>
        </p:spPr>
      </p:pic>
      <p:pic>
        <p:nvPicPr>
          <p:cNvPr id="9" name="Рисунок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72297" y="2977294"/>
            <a:ext cx="2143368" cy="1607526"/>
          </a:xfrm>
          <a:prstGeom prst="rect">
            <a:avLst/>
          </a:prstGeom>
        </p:spPr>
      </p:pic>
      <p:pic>
        <p:nvPicPr>
          <p:cNvPr id="10" name="Рисунок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77369" y="4988169"/>
            <a:ext cx="2194169" cy="1645627"/>
          </a:xfrm>
          <a:prstGeom prst="rect">
            <a:avLst/>
          </a:prstGeom>
        </p:spPr>
      </p:pic>
      <p:pic>
        <p:nvPicPr>
          <p:cNvPr id="11" name="Рисунок 1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791211" y="4972783"/>
            <a:ext cx="2224454" cy="1668340"/>
          </a:xfrm>
          <a:prstGeom prst="rect">
            <a:avLst/>
          </a:prstGeom>
        </p:spPr>
      </p:pic>
      <p:sp>
        <p:nvSpPr>
          <p:cNvPr id="7" name="Скругленный прямоугольник 6"/>
          <p:cNvSpPr/>
          <p:nvPr/>
        </p:nvSpPr>
        <p:spPr>
          <a:xfrm>
            <a:off x="2555631" y="1647093"/>
            <a:ext cx="1113692" cy="310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Scint</a:t>
            </a:r>
            <a:r>
              <a:rPr lang="en-US" dirty="0" smtClean="0"/>
              <a:t>. 1</a:t>
            </a:r>
            <a:endParaRPr lang="ru-RU" dirty="0"/>
          </a:p>
        </p:txBody>
      </p:sp>
      <p:sp>
        <p:nvSpPr>
          <p:cNvPr id="12" name="Скругленный прямоугольник 11"/>
          <p:cNvSpPr/>
          <p:nvPr/>
        </p:nvSpPr>
        <p:spPr>
          <a:xfrm>
            <a:off x="2555631" y="5806953"/>
            <a:ext cx="1113692" cy="310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Scint</a:t>
            </a:r>
            <a:r>
              <a:rPr lang="en-US" dirty="0" smtClean="0"/>
              <a:t>. 2</a:t>
            </a:r>
            <a:endParaRPr lang="ru-RU" dirty="0"/>
          </a:p>
        </p:txBody>
      </p:sp>
      <p:sp>
        <p:nvSpPr>
          <p:cNvPr id="13" name="Скругленный прямоугольник 12"/>
          <p:cNvSpPr/>
          <p:nvPr/>
        </p:nvSpPr>
        <p:spPr>
          <a:xfrm>
            <a:off x="2625969" y="2567356"/>
            <a:ext cx="357554" cy="1963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Cherenkov counter</a:t>
            </a:r>
            <a:endParaRPr lang="ru-RU" dirty="0"/>
          </a:p>
        </p:txBody>
      </p:sp>
      <p:sp>
        <p:nvSpPr>
          <p:cNvPr id="14" name="Скругленный прямоугольник 13"/>
          <p:cNvSpPr/>
          <p:nvPr/>
        </p:nvSpPr>
        <p:spPr>
          <a:xfrm>
            <a:off x="4384431" y="1220373"/>
            <a:ext cx="1834661" cy="3681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Cherenkov signal</a:t>
            </a:r>
            <a:endParaRPr lang="ru-RU" b="1" dirty="0">
              <a:solidFill>
                <a:schemeClr val="tx1"/>
              </a:solidFill>
            </a:endParaRPr>
          </a:p>
        </p:txBody>
      </p:sp>
      <p:cxnSp>
        <p:nvCxnSpPr>
          <p:cNvPr id="16" name="Прямая со стрелкой 15"/>
          <p:cNvCxnSpPr/>
          <p:nvPr/>
        </p:nvCxnSpPr>
        <p:spPr>
          <a:xfrm>
            <a:off x="4507523" y="1588477"/>
            <a:ext cx="22098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Скругленный прямоугольник 16"/>
          <p:cNvSpPr/>
          <p:nvPr/>
        </p:nvSpPr>
        <p:spPr>
          <a:xfrm>
            <a:off x="4448908" y="2110157"/>
            <a:ext cx="1822939" cy="304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Trigger signal</a:t>
            </a:r>
            <a:endParaRPr lang="ru-RU" b="1" dirty="0">
              <a:solidFill>
                <a:schemeClr val="tx1"/>
              </a:solidFill>
            </a:endParaRPr>
          </a:p>
        </p:txBody>
      </p:sp>
      <p:cxnSp>
        <p:nvCxnSpPr>
          <p:cNvPr id="18" name="Прямая со стрелкой 17"/>
          <p:cNvCxnSpPr/>
          <p:nvPr/>
        </p:nvCxnSpPr>
        <p:spPr>
          <a:xfrm flipV="1">
            <a:off x="6072554" y="1541585"/>
            <a:ext cx="1008184" cy="72097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852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2800" b="1" dirty="0">
                <a:solidFill>
                  <a:srgbClr val="0070C0"/>
                </a:solidFill>
              </a:rPr>
              <a:t>Plans for the rest of 2023</a:t>
            </a:r>
            <a:br>
              <a:rPr lang="en-US" sz="2800" b="1" dirty="0">
                <a:solidFill>
                  <a:srgbClr val="0070C0"/>
                </a:solidFill>
              </a:rPr>
            </a:br>
            <a:endParaRPr lang="ru-RU" sz="2800" b="1" dirty="0"/>
          </a:p>
        </p:txBody>
      </p:sp>
      <p:sp>
        <p:nvSpPr>
          <p:cNvPr id="3" name="Объект 2"/>
          <p:cNvSpPr>
            <a:spLocks noGrp="1"/>
          </p:cNvSpPr>
          <p:nvPr>
            <p:ph idx="1"/>
          </p:nvPr>
        </p:nvSpPr>
        <p:spPr/>
        <p:txBody>
          <a:bodyPr/>
          <a:lstStyle/>
          <a:p>
            <a:r>
              <a:rPr lang="en-US" dirty="0" smtClean="0"/>
              <a:t>Repeat FEA mechanical calculations for SPD setup adding magnetic forces (</a:t>
            </a:r>
            <a:r>
              <a:rPr lang="en-US" dirty="0" smtClean="0">
                <a:solidFill>
                  <a:srgbClr val="00B050"/>
                </a:solidFill>
              </a:rPr>
              <a:t>after getting field information from Novosibirsk team</a:t>
            </a:r>
            <a:r>
              <a:rPr lang="en-US" dirty="0" smtClean="0"/>
              <a:t>)</a:t>
            </a:r>
          </a:p>
          <a:p>
            <a:r>
              <a:rPr lang="en-US" dirty="0" smtClean="0"/>
              <a:t>Start reconstruction of bld. 73 (</a:t>
            </a:r>
            <a:r>
              <a:rPr lang="en-US" dirty="0" smtClean="0">
                <a:solidFill>
                  <a:srgbClr val="FF0000"/>
                </a:solidFill>
              </a:rPr>
              <a:t>budget…</a:t>
            </a:r>
            <a:r>
              <a:rPr lang="en-US" dirty="0" smtClean="0"/>
              <a:t>)</a:t>
            </a:r>
          </a:p>
          <a:p>
            <a:r>
              <a:rPr lang="en-US" dirty="0" smtClean="0"/>
              <a:t>Sign the contract with Minsk on Ampl-8.53 preproduction (</a:t>
            </a:r>
            <a:r>
              <a:rPr lang="en-US" dirty="0" smtClean="0">
                <a:solidFill>
                  <a:srgbClr val="FF0000"/>
                </a:solidFill>
              </a:rPr>
              <a:t>budget…</a:t>
            </a:r>
            <a:r>
              <a:rPr lang="en-US" dirty="0" smtClean="0"/>
              <a:t>)</a:t>
            </a:r>
          </a:p>
          <a:p>
            <a:r>
              <a:rPr lang="en-US" dirty="0" smtClean="0"/>
              <a:t>Continue </a:t>
            </a:r>
            <a:r>
              <a:rPr lang="en-US" dirty="0"/>
              <a:t>MDT plane prototyping with </a:t>
            </a:r>
            <a:r>
              <a:rPr lang="en-US" dirty="0" smtClean="0"/>
              <a:t>stand-imitator</a:t>
            </a:r>
          </a:p>
          <a:p>
            <a:r>
              <a:rPr lang="en-US" dirty="0" smtClean="0"/>
              <a:t>Put RS prototype in operation with DAQ at test area (</a:t>
            </a:r>
            <a:r>
              <a:rPr lang="en-US" dirty="0" smtClean="0">
                <a:solidFill>
                  <a:srgbClr val="FF0000"/>
                </a:solidFill>
              </a:rPr>
              <a:t>depends on availability of multiplexor modules from CERN…</a:t>
            </a:r>
            <a:r>
              <a:rPr lang="en-US" dirty="0" smtClean="0"/>
              <a:t>)</a:t>
            </a:r>
          </a:p>
          <a:p>
            <a:r>
              <a:rPr lang="en-US" dirty="0" smtClean="0"/>
              <a:t>Start study of pressurized Cherenkov counter with cosmic</a:t>
            </a:r>
          </a:p>
          <a:p>
            <a:r>
              <a:rPr lang="en-US" dirty="0" smtClean="0"/>
              <a:t>Continue PID algorithms study </a:t>
            </a:r>
          </a:p>
          <a:p>
            <a:endParaRPr lang="en-US" dirty="0" smtClean="0"/>
          </a:p>
          <a:p>
            <a:endParaRPr lang="ru-RU" dirty="0"/>
          </a:p>
        </p:txBody>
      </p:sp>
    </p:spTree>
    <p:extLst>
      <p:ext uri="{BB962C8B-B14F-4D97-AF65-F5344CB8AC3E}">
        <p14:creationId xmlns:p14="http://schemas.microsoft.com/office/powerpoint/2010/main" val="2489848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2800" b="1" dirty="0" smtClean="0">
                <a:solidFill>
                  <a:srgbClr val="0070C0"/>
                </a:solidFill>
              </a:rPr>
              <a:t>CONCLUSION</a:t>
            </a:r>
            <a:endParaRPr lang="ru-RU" sz="2800" b="1" dirty="0">
              <a:solidFill>
                <a:srgbClr val="0070C0"/>
              </a:solidFill>
            </a:endParaRPr>
          </a:p>
        </p:txBody>
      </p:sp>
      <p:sp>
        <p:nvSpPr>
          <p:cNvPr id="3" name="Объект 2"/>
          <p:cNvSpPr>
            <a:spLocks noGrp="1"/>
          </p:cNvSpPr>
          <p:nvPr>
            <p:ph idx="1"/>
          </p:nvPr>
        </p:nvSpPr>
        <p:spPr/>
        <p:txBody>
          <a:bodyPr/>
          <a:lstStyle/>
          <a:p>
            <a:pPr marL="0" indent="0">
              <a:buNone/>
            </a:pPr>
            <a:r>
              <a:rPr lang="en-US" dirty="0" smtClean="0"/>
              <a:t>RS team is generally on track. No visible ‘show stoppers’ are indicated at the moment. The nearest practical tasks look feasible: reconstruction of MDTs assembly building, signing of contract on amplifier chips preproduction, but require adequate funding. R&amp;D works are progressing.</a:t>
            </a:r>
            <a:endParaRPr lang="ru-RU" dirty="0"/>
          </a:p>
        </p:txBody>
      </p:sp>
    </p:spTree>
    <p:extLst>
      <p:ext uri="{BB962C8B-B14F-4D97-AF65-F5344CB8AC3E}">
        <p14:creationId xmlns:p14="http://schemas.microsoft.com/office/powerpoint/2010/main" val="4033986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t>Backup slides</a:t>
            </a:r>
            <a:endParaRPr lang="ru-RU" b="1" dirty="0"/>
          </a:p>
        </p:txBody>
      </p:sp>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1532544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8311E5-5D2D-4ABC-98EC-F556C17EC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267" y="0"/>
            <a:ext cx="5733465" cy="6858000"/>
          </a:xfrm>
          <a:prstGeom prst="rect">
            <a:avLst/>
          </a:prstGeom>
        </p:spPr>
      </p:pic>
      <p:sp>
        <p:nvSpPr>
          <p:cNvPr id="4" name="Овал 3"/>
          <p:cNvSpPr/>
          <p:nvPr/>
        </p:nvSpPr>
        <p:spPr>
          <a:xfrm>
            <a:off x="6876849" y="5257365"/>
            <a:ext cx="212583" cy="10159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4998602" y="5267472"/>
            <a:ext cx="211708" cy="1082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4202163" y="5221530"/>
            <a:ext cx="209709" cy="1542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72969B1E-EDA2-467E-9760-6435EB050992}"/>
              </a:ext>
            </a:extLst>
          </p:cNvPr>
          <p:cNvSpPr txBox="1"/>
          <p:nvPr/>
        </p:nvSpPr>
        <p:spPr>
          <a:xfrm>
            <a:off x="227066" y="780722"/>
            <a:ext cx="3258701" cy="1015663"/>
          </a:xfrm>
          <a:prstGeom prst="rect">
            <a:avLst/>
          </a:prstGeom>
          <a:solidFill>
            <a:srgbClr val="92D050"/>
          </a:solidFill>
          <a:ln>
            <a:solidFill>
              <a:srgbClr val="C00000"/>
            </a:solidFill>
          </a:ln>
        </p:spPr>
        <p:txBody>
          <a:bodyPr wrap="square" rtlCol="0">
            <a:spAutoFit/>
          </a:bodyPr>
          <a:lstStyle/>
          <a:p>
            <a:r>
              <a:rPr lang="en-US" sz="2000"/>
              <a:t>Distances for supporting elements in the considered cases</a:t>
            </a:r>
            <a:endParaRPr lang="en-US" sz="2000" dirty="0"/>
          </a:p>
        </p:txBody>
      </p:sp>
    </p:spTree>
    <p:extLst>
      <p:ext uri="{BB962C8B-B14F-4D97-AF65-F5344CB8AC3E}">
        <p14:creationId xmlns:p14="http://schemas.microsoft.com/office/powerpoint/2010/main" val="742996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E6ACD-29B3-4B72-8CCB-DF7B8A768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06EA0C3-B7E6-4A2B-A895-9F804F93E8D0}"/>
              </a:ext>
            </a:extLst>
          </p:cNvPr>
          <p:cNvSpPr txBox="1"/>
          <p:nvPr/>
        </p:nvSpPr>
        <p:spPr>
          <a:xfrm>
            <a:off x="1084785" y="1431235"/>
            <a:ext cx="2683279" cy="461665"/>
          </a:xfrm>
          <a:prstGeom prst="rect">
            <a:avLst/>
          </a:prstGeom>
          <a:solidFill>
            <a:srgbClr val="92D050"/>
          </a:solidFill>
          <a:ln>
            <a:solidFill>
              <a:srgbClr val="C00000"/>
            </a:solidFill>
          </a:ln>
        </p:spPr>
        <p:txBody>
          <a:bodyPr wrap="square" rtlCol="0">
            <a:spAutoFit/>
          </a:bodyPr>
          <a:lstStyle/>
          <a:p>
            <a:r>
              <a:rPr lang="en-US" sz="2400"/>
              <a:t>Closed sash case EC</a:t>
            </a:r>
            <a:endParaRPr lang="en-US" sz="2400" dirty="0"/>
          </a:p>
        </p:txBody>
      </p:sp>
    </p:spTree>
    <p:extLst>
      <p:ext uri="{BB962C8B-B14F-4D97-AF65-F5344CB8AC3E}">
        <p14:creationId xmlns:p14="http://schemas.microsoft.com/office/powerpoint/2010/main" val="637202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8A405F-AC44-4146-AD51-2B24C9855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106" y="0"/>
            <a:ext cx="6705788" cy="6858000"/>
          </a:xfrm>
          <a:prstGeom prst="rect">
            <a:avLst/>
          </a:prstGeom>
        </p:spPr>
      </p:pic>
      <p:sp>
        <p:nvSpPr>
          <p:cNvPr id="6" name="TextBox 5">
            <a:extLst>
              <a:ext uri="{FF2B5EF4-FFF2-40B4-BE49-F238E27FC236}">
                <a16:creationId xmlns:a16="http://schemas.microsoft.com/office/drawing/2014/main" id="{3E0F6F2D-2B25-44A0-BA41-2212853422A3}"/>
              </a:ext>
            </a:extLst>
          </p:cNvPr>
          <p:cNvSpPr txBox="1"/>
          <p:nvPr/>
        </p:nvSpPr>
        <p:spPr>
          <a:xfrm>
            <a:off x="871061" y="234537"/>
            <a:ext cx="6309126" cy="707886"/>
          </a:xfrm>
          <a:prstGeom prst="rect">
            <a:avLst/>
          </a:prstGeom>
          <a:solidFill>
            <a:srgbClr val="FFC000"/>
          </a:solidFill>
          <a:ln>
            <a:solidFill>
              <a:srgbClr val="C00000"/>
            </a:solidFill>
          </a:ln>
        </p:spPr>
        <p:txBody>
          <a:bodyPr wrap="square" rtlCol="0">
            <a:spAutoFit/>
          </a:bodyPr>
          <a:lstStyle/>
          <a:p>
            <a:r>
              <a:rPr lang="en-US" sz="2000"/>
              <a:t>Force (loads) and kinematic (fastening of supporting elements) boundary conditions</a:t>
            </a:r>
            <a:endParaRPr lang="en-US" sz="2000" dirty="0"/>
          </a:p>
        </p:txBody>
      </p:sp>
      <p:sp>
        <p:nvSpPr>
          <p:cNvPr id="7" name="TextBox 6">
            <a:extLst>
              <a:ext uri="{FF2B5EF4-FFF2-40B4-BE49-F238E27FC236}">
                <a16:creationId xmlns:a16="http://schemas.microsoft.com/office/drawing/2014/main" id="{E122636B-54EF-4290-BD22-472803AD1339}"/>
              </a:ext>
            </a:extLst>
          </p:cNvPr>
          <p:cNvSpPr txBox="1"/>
          <p:nvPr/>
        </p:nvSpPr>
        <p:spPr>
          <a:xfrm>
            <a:off x="1564913" y="6411056"/>
            <a:ext cx="8287901" cy="369332"/>
          </a:xfrm>
          <a:prstGeom prst="rect">
            <a:avLst/>
          </a:prstGeom>
          <a:solidFill>
            <a:srgbClr val="FFC000"/>
          </a:solidFill>
          <a:ln>
            <a:solidFill>
              <a:srgbClr val="C00000"/>
            </a:solidFill>
          </a:ln>
        </p:spPr>
        <p:txBody>
          <a:bodyPr wrap="square" rtlCol="0">
            <a:spAutoFit/>
          </a:bodyPr>
          <a:lstStyle/>
          <a:p>
            <a:r>
              <a:rPr lang="en-US"/>
              <a:t>Location of trolley supports (in the beam plane and 3750 mm from the beam plane)</a:t>
            </a:r>
            <a:endParaRPr lang="en-US" dirty="0"/>
          </a:p>
        </p:txBody>
      </p:sp>
      <p:cxnSp>
        <p:nvCxnSpPr>
          <p:cNvPr id="9" name="Straight Arrow Connector 8">
            <a:extLst>
              <a:ext uri="{FF2B5EF4-FFF2-40B4-BE49-F238E27FC236}">
                <a16:creationId xmlns:a16="http://schemas.microsoft.com/office/drawing/2014/main" id="{23ABAA8C-EC7F-4E9E-8D27-A7304651D598}"/>
              </a:ext>
            </a:extLst>
          </p:cNvPr>
          <p:cNvCxnSpPr>
            <a:cxnSpLocks/>
            <a:stCxn id="7" idx="0"/>
          </p:cNvCxnSpPr>
          <p:nvPr/>
        </p:nvCxnSpPr>
        <p:spPr>
          <a:xfrm flipH="1" flipV="1">
            <a:off x="4970900" y="5766280"/>
            <a:ext cx="737964" cy="64477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3590C13-CA9C-4BA7-9A34-6AAE2707AB7D}"/>
              </a:ext>
            </a:extLst>
          </p:cNvPr>
          <p:cNvCxnSpPr>
            <a:cxnSpLocks/>
          </p:cNvCxnSpPr>
          <p:nvPr/>
        </p:nvCxnSpPr>
        <p:spPr>
          <a:xfrm flipV="1">
            <a:off x="5708864" y="6032586"/>
            <a:ext cx="673525" cy="37847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138646-123B-488D-BA24-BFCD15C2D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92862DD-D010-43A8-A983-5E05108BF8CD}"/>
              </a:ext>
            </a:extLst>
          </p:cNvPr>
          <p:cNvSpPr txBox="1"/>
          <p:nvPr/>
        </p:nvSpPr>
        <p:spPr>
          <a:xfrm>
            <a:off x="754840" y="1391063"/>
            <a:ext cx="2012907" cy="369332"/>
          </a:xfrm>
          <a:prstGeom prst="rect">
            <a:avLst/>
          </a:prstGeom>
          <a:solidFill>
            <a:srgbClr val="FFC000"/>
          </a:solidFill>
          <a:ln>
            <a:solidFill>
              <a:srgbClr val="C00000"/>
            </a:solidFill>
          </a:ln>
        </p:spPr>
        <p:txBody>
          <a:bodyPr wrap="square" rtlCol="0">
            <a:spAutoFit/>
          </a:bodyPr>
          <a:lstStyle/>
          <a:p>
            <a:r>
              <a:rPr lang="en-GB" dirty="0" smtClean="0"/>
              <a:t>Offsets along Y </a:t>
            </a:r>
            <a:r>
              <a:rPr lang="en-GB" dirty="0"/>
              <a:t>axis</a:t>
            </a:r>
            <a:endParaRPr lang="ru-RU" dirty="0"/>
          </a:p>
        </p:txBody>
      </p:sp>
    </p:spTree>
    <p:extLst>
      <p:ext uri="{BB962C8B-B14F-4D97-AF65-F5344CB8AC3E}">
        <p14:creationId xmlns:p14="http://schemas.microsoft.com/office/powerpoint/2010/main" val="830205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0252AE-AF89-45E4-8653-6A7AD1A49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18140B2-EF7B-44F8-B72A-13A465171298}"/>
              </a:ext>
            </a:extLst>
          </p:cNvPr>
          <p:cNvSpPr txBox="1"/>
          <p:nvPr/>
        </p:nvSpPr>
        <p:spPr>
          <a:xfrm>
            <a:off x="754840" y="1391063"/>
            <a:ext cx="2012907" cy="1477328"/>
          </a:xfrm>
          <a:prstGeom prst="rect">
            <a:avLst/>
          </a:prstGeom>
          <a:solidFill>
            <a:srgbClr val="FFC000"/>
          </a:solidFill>
          <a:ln>
            <a:solidFill>
              <a:srgbClr val="C00000"/>
            </a:solidFill>
          </a:ln>
        </p:spPr>
        <p:txBody>
          <a:bodyPr wrap="square" rtlCol="0">
            <a:spAutoFit/>
          </a:bodyPr>
          <a:lstStyle/>
          <a:p>
            <a:r>
              <a:rPr lang="en-US" dirty="0" smtClean="0"/>
              <a:t>Offsets</a:t>
            </a:r>
            <a:r>
              <a:rPr lang="ru-RU" dirty="0" smtClean="0"/>
              <a:t> </a:t>
            </a:r>
            <a:r>
              <a:rPr lang="en-US" dirty="0" smtClean="0"/>
              <a:t>along </a:t>
            </a:r>
            <a:r>
              <a:rPr lang="en-US" dirty="0"/>
              <a:t>the X axis - deformation</a:t>
            </a:r>
          </a:p>
          <a:p>
            <a:r>
              <a:rPr lang="en-US" dirty="0"/>
              <a:t>o</a:t>
            </a:r>
            <a:r>
              <a:rPr lang="en-US" dirty="0" smtClean="0"/>
              <a:t>f inner Barrel </a:t>
            </a:r>
            <a:r>
              <a:rPr lang="en-US" dirty="0"/>
              <a:t>area up to 0.53mm each side</a:t>
            </a:r>
            <a:endParaRPr lang="ru-RU" dirty="0"/>
          </a:p>
        </p:txBody>
      </p:sp>
    </p:spTree>
    <p:extLst>
      <p:ext uri="{BB962C8B-B14F-4D97-AF65-F5344CB8AC3E}">
        <p14:creationId xmlns:p14="http://schemas.microsoft.com/office/powerpoint/2010/main" val="296610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5495"/>
            <a:ext cx="10515600" cy="930275"/>
          </a:xfrm>
        </p:spPr>
        <p:txBody>
          <a:bodyPr>
            <a:normAutofit fontScale="90000"/>
          </a:bodyPr>
          <a:lstStyle/>
          <a:p>
            <a:pPr algn="ctr"/>
            <a:r>
              <a:rPr lang="en-US" sz="2800" b="1" u="sng" dirty="0" smtClean="0">
                <a:solidFill>
                  <a:srgbClr val="0070C0"/>
                </a:solidFill>
              </a:rPr>
              <a:t>New sizes of SPD: +10 cm/R &amp; +/-15 cm/longitudinally, absorber structure of RS left the same </a:t>
            </a:r>
            <a:br>
              <a:rPr lang="en-US" sz="2800" b="1" u="sng" dirty="0" smtClean="0">
                <a:solidFill>
                  <a:srgbClr val="0070C0"/>
                </a:solidFill>
              </a:rPr>
            </a:br>
            <a:r>
              <a:rPr lang="en-US" sz="2000" b="1" u="sng" dirty="0" smtClean="0">
                <a:solidFill>
                  <a:srgbClr val="0070C0"/>
                </a:solidFill>
              </a:rPr>
              <a:t>(</a:t>
            </a:r>
            <a:r>
              <a:rPr lang="en-US" sz="2000" b="1" dirty="0" smtClean="0">
                <a:solidFill>
                  <a:srgbClr val="0070C0"/>
                </a:solidFill>
              </a:rPr>
              <a:t>vertical cross section</a:t>
            </a:r>
            <a:r>
              <a:rPr lang="en-US" sz="2000" b="1" u="sng" dirty="0" smtClean="0">
                <a:solidFill>
                  <a:srgbClr val="0070C0"/>
                </a:solidFill>
              </a:rPr>
              <a:t>)</a:t>
            </a:r>
            <a:endParaRPr lang="ru-RU" sz="2000" b="1" u="sng" dirty="0">
              <a:solidFill>
                <a:srgbClr val="0070C0"/>
              </a:solidFill>
            </a:endParaRPr>
          </a:p>
        </p:txBody>
      </p:sp>
      <p:pic>
        <p:nvPicPr>
          <p:cNvPr id="4" name="Picture 4">
            <a:extLst>
              <a:ext uri="{FF2B5EF4-FFF2-40B4-BE49-F238E27FC236}">
                <a16:creationId xmlns:a16="http://schemas.microsoft.com/office/drawing/2014/main" id="{23D4C5D7-11AF-4039-B742-136FBE6252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669" y="1869098"/>
            <a:ext cx="6758937" cy="5527675"/>
          </a:xfrm>
          <a:prstGeom prst="rect">
            <a:avLst/>
          </a:prstGeom>
        </p:spPr>
      </p:pic>
      <p:sp>
        <p:nvSpPr>
          <p:cNvPr id="3" name="Скругленный прямоугольник 2"/>
          <p:cNvSpPr/>
          <p:nvPr/>
        </p:nvSpPr>
        <p:spPr>
          <a:xfrm>
            <a:off x="468923" y="1119310"/>
            <a:ext cx="11342077"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Main consequences of final/bigger size: 1) green light to design of solenoid, 2) more space for inner detectors, </a:t>
            </a:r>
          </a:p>
          <a:p>
            <a:pPr algn="ctr"/>
            <a:r>
              <a:rPr lang="en-US" b="1" dirty="0" smtClean="0"/>
              <a:t>3) higher  load on support frame and infrastructure -&gt; need to modify/strengthen them (done)</a:t>
            </a:r>
            <a:endParaRPr lang="ru-RU" b="1" dirty="0"/>
          </a:p>
        </p:txBody>
      </p:sp>
      <p:sp>
        <p:nvSpPr>
          <p:cNvPr id="5" name="Скругленный прямоугольник 4"/>
          <p:cNvSpPr/>
          <p:nvPr/>
        </p:nvSpPr>
        <p:spPr>
          <a:xfrm>
            <a:off x="2631830" y="6060831"/>
            <a:ext cx="1025769" cy="33996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Barrel</a:t>
            </a:r>
            <a:endParaRPr lang="ru-RU" b="1" dirty="0"/>
          </a:p>
        </p:txBody>
      </p:sp>
      <p:sp>
        <p:nvSpPr>
          <p:cNvPr id="6" name="Скругленный прямоугольник 5"/>
          <p:cNvSpPr/>
          <p:nvPr/>
        </p:nvSpPr>
        <p:spPr>
          <a:xfrm>
            <a:off x="1266092" y="5404338"/>
            <a:ext cx="363416" cy="99646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smtClean="0"/>
              <a:t>End Cap</a:t>
            </a:r>
            <a:endParaRPr lang="ru-RU" b="1" dirty="0"/>
          </a:p>
        </p:txBody>
      </p:sp>
      <p:sp>
        <p:nvSpPr>
          <p:cNvPr id="7" name="Скругленный прямоугольник 6"/>
          <p:cNvSpPr/>
          <p:nvPr/>
        </p:nvSpPr>
        <p:spPr>
          <a:xfrm>
            <a:off x="4583723" y="5404338"/>
            <a:ext cx="398585" cy="94957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smtClean="0"/>
              <a:t>End Cap</a:t>
            </a:r>
            <a:endParaRPr lang="ru-RU" b="1" dirty="0"/>
          </a:p>
        </p:txBody>
      </p:sp>
      <p:sp>
        <p:nvSpPr>
          <p:cNvPr id="8" name="Скругленный прямоугольник 7"/>
          <p:cNvSpPr/>
          <p:nvPr/>
        </p:nvSpPr>
        <p:spPr>
          <a:xfrm>
            <a:off x="5591907" y="3053861"/>
            <a:ext cx="6178062" cy="334693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solidFill>
                  <a:schemeClr val="tx1"/>
                </a:solidFill>
              </a:rPr>
              <a:t>Total  weight of new SPD setup: 1267 (</a:t>
            </a:r>
            <a:r>
              <a:rPr lang="en-US" sz="2000" b="1" u="sng" dirty="0" smtClean="0">
                <a:solidFill>
                  <a:srgbClr val="FF0000"/>
                </a:solidFill>
              </a:rPr>
              <a:t>+113</a:t>
            </a:r>
            <a:r>
              <a:rPr lang="en-US" sz="2000" b="1" u="sng" dirty="0" smtClean="0">
                <a:solidFill>
                  <a:schemeClr val="tx1"/>
                </a:solidFill>
              </a:rPr>
              <a:t>) ton</a:t>
            </a:r>
          </a:p>
          <a:p>
            <a:endParaRPr lang="en-US" sz="2000" b="1" u="sng" dirty="0" smtClean="0">
              <a:solidFill>
                <a:schemeClr val="tx1"/>
              </a:solidFill>
            </a:endParaRPr>
          </a:p>
          <a:p>
            <a:r>
              <a:rPr lang="en-US" sz="2000" b="1" dirty="0" smtClean="0">
                <a:solidFill>
                  <a:schemeClr val="tx1"/>
                </a:solidFill>
              </a:rPr>
              <a:t>                                                Barrel: 536 (</a:t>
            </a:r>
            <a:r>
              <a:rPr lang="en-US" sz="2000" b="1" dirty="0" smtClean="0">
                <a:solidFill>
                  <a:srgbClr val="FF0000"/>
                </a:solidFill>
              </a:rPr>
              <a:t>+54,4</a:t>
            </a:r>
            <a:r>
              <a:rPr lang="en-US" sz="2000" b="1" dirty="0" smtClean="0">
                <a:solidFill>
                  <a:schemeClr val="tx1"/>
                </a:solidFill>
              </a:rPr>
              <a:t>) ton (*)</a:t>
            </a:r>
          </a:p>
          <a:p>
            <a:r>
              <a:rPr lang="en-US" sz="2000" b="1" dirty="0" smtClean="0">
                <a:solidFill>
                  <a:schemeClr val="tx1"/>
                </a:solidFill>
              </a:rPr>
              <a:t>                                       End Caps: 471,3 (</a:t>
            </a:r>
            <a:r>
              <a:rPr lang="en-US" sz="2000" b="1" dirty="0" smtClean="0">
                <a:solidFill>
                  <a:srgbClr val="FF0000"/>
                </a:solidFill>
              </a:rPr>
              <a:t>+23,3</a:t>
            </a:r>
            <a:r>
              <a:rPr lang="en-US" sz="2000" b="1" dirty="0" smtClean="0">
                <a:solidFill>
                  <a:schemeClr val="tx1"/>
                </a:solidFill>
              </a:rPr>
              <a:t>) ton</a:t>
            </a:r>
          </a:p>
          <a:p>
            <a:r>
              <a:rPr lang="en-US" sz="2000" b="1" dirty="0" smtClean="0">
                <a:solidFill>
                  <a:schemeClr val="tx1"/>
                </a:solidFill>
              </a:rPr>
              <a:t>         Support &amp; Transportation: 119,7 (</a:t>
            </a:r>
            <a:r>
              <a:rPr lang="en-US" sz="2000" b="1" dirty="0" smtClean="0">
                <a:solidFill>
                  <a:srgbClr val="FF0000"/>
                </a:solidFill>
              </a:rPr>
              <a:t>+35,3</a:t>
            </a:r>
            <a:r>
              <a:rPr lang="en-US" sz="2000" b="1" dirty="0" smtClean="0">
                <a:solidFill>
                  <a:schemeClr val="tx1"/>
                </a:solidFill>
              </a:rPr>
              <a:t>) ton</a:t>
            </a:r>
          </a:p>
          <a:p>
            <a:r>
              <a:rPr lang="en-US" sz="2000" b="1" dirty="0">
                <a:solidFill>
                  <a:schemeClr val="tx1"/>
                </a:solidFill>
              </a:rPr>
              <a:t> </a:t>
            </a:r>
            <a:r>
              <a:rPr lang="en-US" sz="2000" b="1" dirty="0" smtClean="0">
                <a:solidFill>
                  <a:schemeClr val="tx1"/>
                </a:solidFill>
              </a:rPr>
              <a:t>      Inner detectors &amp; Solenoid: 100 ton</a:t>
            </a:r>
          </a:p>
          <a:p>
            <a:r>
              <a:rPr lang="en-US" sz="2000" b="1" dirty="0" smtClean="0">
                <a:solidFill>
                  <a:schemeClr val="tx1"/>
                </a:solidFill>
              </a:rPr>
              <a:t>                            Upper platform: 40 ton</a:t>
            </a:r>
          </a:p>
          <a:p>
            <a:r>
              <a:rPr lang="en-US" sz="2000" b="1" dirty="0" smtClean="0">
                <a:solidFill>
                  <a:schemeClr val="tx1"/>
                </a:solidFill>
              </a:rPr>
              <a:t>…………………………………………………………….</a:t>
            </a:r>
          </a:p>
          <a:p>
            <a:r>
              <a:rPr lang="en-US" sz="2000" b="1" dirty="0" smtClean="0">
                <a:solidFill>
                  <a:schemeClr val="tx1"/>
                </a:solidFill>
              </a:rPr>
              <a:t>(*) Barrel/8 modules = 67 ton (</a:t>
            </a:r>
            <a:r>
              <a:rPr lang="en-US" sz="2000" b="1" dirty="0" smtClean="0">
                <a:solidFill>
                  <a:srgbClr val="00B050"/>
                </a:solidFill>
              </a:rPr>
              <a:t>within crane capacity</a:t>
            </a:r>
            <a:r>
              <a:rPr lang="en-US" sz="2000" b="1" dirty="0" smtClean="0">
                <a:solidFill>
                  <a:schemeClr val="tx1"/>
                </a:solidFill>
              </a:rPr>
              <a:t>)</a:t>
            </a:r>
            <a:endParaRPr lang="ru-RU" sz="2000" b="1" dirty="0">
              <a:solidFill>
                <a:schemeClr val="tx1"/>
              </a:solidFill>
            </a:endParaRPr>
          </a:p>
        </p:txBody>
      </p:sp>
    </p:spTree>
    <p:extLst>
      <p:ext uri="{BB962C8B-B14F-4D97-AF65-F5344CB8AC3E}">
        <p14:creationId xmlns:p14="http://schemas.microsoft.com/office/powerpoint/2010/main" val="3905205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8F990F-F0EF-43AC-93D9-DD64104147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3B49407-EB41-4219-96F8-A08CF14D8439}"/>
              </a:ext>
            </a:extLst>
          </p:cNvPr>
          <p:cNvSpPr txBox="1"/>
          <p:nvPr/>
        </p:nvSpPr>
        <p:spPr>
          <a:xfrm>
            <a:off x="1043274" y="1611991"/>
            <a:ext cx="2012907" cy="1200329"/>
          </a:xfrm>
          <a:prstGeom prst="rect">
            <a:avLst/>
          </a:prstGeom>
          <a:solidFill>
            <a:srgbClr val="FFC000"/>
          </a:solidFill>
          <a:ln>
            <a:solidFill>
              <a:srgbClr val="C00000"/>
            </a:solidFill>
          </a:ln>
        </p:spPr>
        <p:txBody>
          <a:bodyPr wrap="square" rtlCol="0">
            <a:spAutoFit/>
          </a:bodyPr>
          <a:lstStyle/>
          <a:p>
            <a:r>
              <a:rPr lang="en-US"/>
              <a:t>Stresses within normal limits: up to a maximum of 500 -600 kg / cm2</a:t>
            </a:r>
            <a:endParaRPr lang="ru-RU" dirty="0"/>
          </a:p>
        </p:txBody>
      </p:sp>
    </p:spTree>
    <p:extLst>
      <p:ext uri="{BB962C8B-B14F-4D97-AF65-F5344CB8AC3E}">
        <p14:creationId xmlns:p14="http://schemas.microsoft.com/office/powerpoint/2010/main" val="2323054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B4AE18-70D9-4DEC-A452-49FEE8635E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76" y="336306"/>
            <a:ext cx="11594123" cy="6521694"/>
          </a:xfrm>
          <a:prstGeom prst="rect">
            <a:avLst/>
          </a:prstGeom>
        </p:spPr>
      </p:pic>
      <p:sp>
        <p:nvSpPr>
          <p:cNvPr id="3" name="TextBox 2">
            <a:extLst>
              <a:ext uri="{FF2B5EF4-FFF2-40B4-BE49-F238E27FC236}">
                <a16:creationId xmlns:a16="http://schemas.microsoft.com/office/drawing/2014/main" id="{FB40A244-57F5-41EA-8E1D-AE8D9093DBE5}"/>
              </a:ext>
            </a:extLst>
          </p:cNvPr>
          <p:cNvSpPr txBox="1"/>
          <p:nvPr/>
        </p:nvSpPr>
        <p:spPr>
          <a:xfrm>
            <a:off x="597876" y="1173485"/>
            <a:ext cx="3759332" cy="1631216"/>
          </a:xfrm>
          <a:prstGeom prst="rect">
            <a:avLst/>
          </a:prstGeom>
          <a:solidFill>
            <a:srgbClr val="92D050"/>
          </a:solidFill>
          <a:ln>
            <a:solidFill>
              <a:srgbClr val="C00000"/>
            </a:solidFill>
          </a:ln>
        </p:spPr>
        <p:txBody>
          <a:bodyPr wrap="square" rtlCol="0">
            <a:spAutoFit/>
          </a:bodyPr>
          <a:lstStyle/>
          <a:p>
            <a:r>
              <a:rPr lang="en-US" sz="2000" dirty="0"/>
              <a:t>The case of closed sashes </a:t>
            </a:r>
            <a:r>
              <a:rPr lang="en-US" sz="2000" dirty="0" smtClean="0"/>
              <a:t>EC, </a:t>
            </a:r>
            <a:r>
              <a:rPr lang="en-US" sz="2000" dirty="0"/>
              <a:t>on 4 pairs of jacks. In terms of movements - the worst of the cases considered: maximum movements 2.2-2.5 mm</a:t>
            </a:r>
          </a:p>
        </p:txBody>
      </p:sp>
      <p:sp>
        <p:nvSpPr>
          <p:cNvPr id="4" name="TextBox 3">
            <a:extLst>
              <a:ext uri="{FF2B5EF4-FFF2-40B4-BE49-F238E27FC236}">
                <a16:creationId xmlns:a16="http://schemas.microsoft.com/office/drawing/2014/main" id="{F13AC2B0-AF68-444F-BD46-F5FBA6770AF7}"/>
              </a:ext>
            </a:extLst>
          </p:cNvPr>
          <p:cNvSpPr txBox="1"/>
          <p:nvPr/>
        </p:nvSpPr>
        <p:spPr>
          <a:xfrm>
            <a:off x="2334072" y="5963062"/>
            <a:ext cx="7523856" cy="369332"/>
          </a:xfrm>
          <a:prstGeom prst="rect">
            <a:avLst/>
          </a:prstGeom>
          <a:solidFill>
            <a:srgbClr val="FFC000"/>
          </a:solidFill>
          <a:ln>
            <a:solidFill>
              <a:srgbClr val="C00000"/>
            </a:solidFill>
          </a:ln>
        </p:spPr>
        <p:txBody>
          <a:bodyPr wrap="square" rtlCol="0">
            <a:spAutoFit/>
          </a:bodyPr>
          <a:lstStyle/>
          <a:p>
            <a:r>
              <a:rPr lang="en-US"/>
              <a:t>Location of supports for jacks ( 1262 and 4537 mm from the beam plane)</a:t>
            </a:r>
            <a:endParaRPr lang="en-US" dirty="0"/>
          </a:p>
        </p:txBody>
      </p:sp>
      <p:cxnSp>
        <p:nvCxnSpPr>
          <p:cNvPr id="6" name="Straight Arrow Connector 5">
            <a:extLst>
              <a:ext uri="{FF2B5EF4-FFF2-40B4-BE49-F238E27FC236}">
                <a16:creationId xmlns:a16="http://schemas.microsoft.com/office/drawing/2014/main" id="{A79D8004-AEB5-4033-A72C-05F90960DFEC}"/>
              </a:ext>
            </a:extLst>
          </p:cNvPr>
          <p:cNvCxnSpPr>
            <a:cxnSpLocks/>
            <a:stCxn id="4" idx="0"/>
          </p:cNvCxnSpPr>
          <p:nvPr/>
        </p:nvCxnSpPr>
        <p:spPr>
          <a:xfrm flipH="1" flipV="1">
            <a:off x="5357526" y="5529358"/>
            <a:ext cx="738474" cy="43370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C44DBD9-1CDC-4AA2-BE46-D26C7E6EFBFB}"/>
              </a:ext>
            </a:extLst>
          </p:cNvPr>
          <p:cNvCxnSpPr>
            <a:cxnSpLocks/>
            <a:stCxn id="4" idx="0"/>
          </p:cNvCxnSpPr>
          <p:nvPr/>
        </p:nvCxnSpPr>
        <p:spPr>
          <a:xfrm flipV="1">
            <a:off x="6096000" y="5547770"/>
            <a:ext cx="660741" cy="41529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529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D48244-5AB3-4660-9F11-9387C79C5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B8D9859-FFB6-4DE0-9FB8-313A33800AE1}"/>
              </a:ext>
            </a:extLst>
          </p:cNvPr>
          <p:cNvSpPr txBox="1"/>
          <p:nvPr/>
        </p:nvSpPr>
        <p:spPr>
          <a:xfrm>
            <a:off x="2174631" y="1249913"/>
            <a:ext cx="844730" cy="369332"/>
          </a:xfrm>
          <a:prstGeom prst="rect">
            <a:avLst/>
          </a:prstGeom>
          <a:solidFill>
            <a:srgbClr val="FFC000"/>
          </a:solidFill>
          <a:ln>
            <a:solidFill>
              <a:srgbClr val="C00000"/>
            </a:solidFill>
          </a:ln>
        </p:spPr>
        <p:txBody>
          <a:bodyPr wrap="square" rtlCol="0">
            <a:spAutoFit/>
          </a:bodyPr>
          <a:lstStyle/>
          <a:p>
            <a:r>
              <a:rPr lang="en-US"/>
              <a:t>Offsets</a:t>
            </a:r>
            <a:endParaRPr lang="en-US" dirty="0"/>
          </a:p>
        </p:txBody>
      </p:sp>
    </p:spTree>
    <p:extLst>
      <p:ext uri="{BB962C8B-B14F-4D97-AF65-F5344CB8AC3E}">
        <p14:creationId xmlns:p14="http://schemas.microsoft.com/office/powerpoint/2010/main" val="1867833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81D94-E224-4832-A4BF-F16B78C86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9" y="382465"/>
            <a:ext cx="11512062" cy="6475535"/>
          </a:xfrm>
          <a:prstGeom prst="rect">
            <a:avLst/>
          </a:prstGeom>
        </p:spPr>
      </p:pic>
      <p:sp>
        <p:nvSpPr>
          <p:cNvPr id="7" name="TextBox 6">
            <a:extLst>
              <a:ext uri="{FF2B5EF4-FFF2-40B4-BE49-F238E27FC236}">
                <a16:creationId xmlns:a16="http://schemas.microsoft.com/office/drawing/2014/main" id="{4E4D031B-D33E-4D8E-AE4E-EBE8C3D8F4D7}"/>
              </a:ext>
            </a:extLst>
          </p:cNvPr>
          <p:cNvSpPr txBox="1"/>
          <p:nvPr/>
        </p:nvSpPr>
        <p:spPr>
          <a:xfrm>
            <a:off x="1321483" y="4349054"/>
            <a:ext cx="788672" cy="369332"/>
          </a:xfrm>
          <a:prstGeom prst="rect">
            <a:avLst/>
          </a:prstGeom>
          <a:solidFill>
            <a:srgbClr val="FFC000"/>
          </a:solidFill>
          <a:ln>
            <a:solidFill>
              <a:srgbClr val="C00000"/>
            </a:solidFill>
          </a:ln>
        </p:spPr>
        <p:txBody>
          <a:bodyPr wrap="square" rtlCol="0">
            <a:spAutoFit/>
          </a:bodyPr>
          <a:lstStyle/>
          <a:p>
            <a:r>
              <a:rPr lang="en-US"/>
              <a:t> strain</a:t>
            </a:r>
            <a:endParaRPr lang="en-US" dirty="0"/>
          </a:p>
        </p:txBody>
      </p:sp>
    </p:spTree>
    <p:extLst>
      <p:ext uri="{BB962C8B-B14F-4D97-AF65-F5344CB8AC3E}">
        <p14:creationId xmlns:p14="http://schemas.microsoft.com/office/powerpoint/2010/main" val="3497052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A67420-EA44-4FCF-A963-EA23A525A9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7250C6B-BDF2-422E-BB9A-EE07E5B7E680}"/>
              </a:ext>
            </a:extLst>
          </p:cNvPr>
          <p:cNvSpPr txBox="1"/>
          <p:nvPr/>
        </p:nvSpPr>
        <p:spPr>
          <a:xfrm>
            <a:off x="938949" y="1431235"/>
            <a:ext cx="2478328" cy="830997"/>
          </a:xfrm>
          <a:prstGeom prst="rect">
            <a:avLst/>
          </a:prstGeom>
          <a:solidFill>
            <a:srgbClr val="92D050"/>
          </a:solidFill>
          <a:ln>
            <a:solidFill>
              <a:srgbClr val="C00000"/>
            </a:solidFill>
          </a:ln>
        </p:spPr>
        <p:txBody>
          <a:bodyPr wrap="square" rtlCol="0">
            <a:spAutoFit/>
          </a:bodyPr>
          <a:lstStyle/>
          <a:p>
            <a:r>
              <a:rPr lang="en-US" sz="2400"/>
              <a:t>Case of extended sashes EC</a:t>
            </a:r>
            <a:endParaRPr lang="en-US" sz="2400" dirty="0"/>
          </a:p>
        </p:txBody>
      </p:sp>
    </p:spTree>
    <p:extLst>
      <p:ext uri="{BB962C8B-B14F-4D97-AF65-F5344CB8AC3E}">
        <p14:creationId xmlns:p14="http://schemas.microsoft.com/office/powerpoint/2010/main" val="2621169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4380FD-B856-42D6-A869-92395E16B3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5593" y="867508"/>
            <a:ext cx="9564078" cy="5379794"/>
          </a:xfrm>
        </p:spPr>
      </p:pic>
      <p:sp>
        <p:nvSpPr>
          <p:cNvPr id="3" name="TextBox 2">
            <a:extLst>
              <a:ext uri="{FF2B5EF4-FFF2-40B4-BE49-F238E27FC236}">
                <a16:creationId xmlns:a16="http://schemas.microsoft.com/office/drawing/2014/main" id="{4B9D66E5-4265-4989-94B8-F1E2879F5493}"/>
              </a:ext>
            </a:extLst>
          </p:cNvPr>
          <p:cNvSpPr txBox="1"/>
          <p:nvPr/>
        </p:nvSpPr>
        <p:spPr>
          <a:xfrm>
            <a:off x="1468767" y="5294138"/>
            <a:ext cx="6816065" cy="369332"/>
          </a:xfrm>
          <a:prstGeom prst="rect">
            <a:avLst/>
          </a:prstGeom>
          <a:solidFill>
            <a:srgbClr val="FFC000"/>
          </a:solidFill>
          <a:ln>
            <a:solidFill>
              <a:srgbClr val="C00000"/>
            </a:solidFill>
          </a:ln>
        </p:spPr>
        <p:txBody>
          <a:bodyPr wrap="square" rtlCol="0">
            <a:spAutoFit/>
          </a:bodyPr>
          <a:lstStyle/>
          <a:p>
            <a:r>
              <a:rPr lang="en-US"/>
              <a:t>Location of trolley supports and beam end console support</a:t>
            </a:r>
            <a:endParaRPr lang="en-US" dirty="0"/>
          </a:p>
        </p:txBody>
      </p:sp>
      <p:cxnSp>
        <p:nvCxnSpPr>
          <p:cNvPr id="4" name="Straight Arrow Connector 3">
            <a:extLst>
              <a:ext uri="{FF2B5EF4-FFF2-40B4-BE49-F238E27FC236}">
                <a16:creationId xmlns:a16="http://schemas.microsoft.com/office/drawing/2014/main" id="{03383657-BA98-416E-B13E-4975282B41A1}"/>
              </a:ext>
            </a:extLst>
          </p:cNvPr>
          <p:cNvCxnSpPr>
            <a:cxnSpLocks/>
            <a:stCxn id="3" idx="0"/>
          </p:cNvCxnSpPr>
          <p:nvPr/>
        </p:nvCxnSpPr>
        <p:spPr>
          <a:xfrm flipH="1" flipV="1">
            <a:off x="2865940" y="3970584"/>
            <a:ext cx="2010860" cy="13235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D7A0626-4F45-4056-A52D-ECB88567DE2C}"/>
              </a:ext>
            </a:extLst>
          </p:cNvPr>
          <p:cNvCxnSpPr>
            <a:cxnSpLocks/>
            <a:stCxn id="3" idx="0"/>
          </p:cNvCxnSpPr>
          <p:nvPr/>
        </p:nvCxnSpPr>
        <p:spPr>
          <a:xfrm flipV="1">
            <a:off x="4876800" y="4357208"/>
            <a:ext cx="124785" cy="93693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1CB0595-E63E-4515-97C6-AACBD71104FC}"/>
              </a:ext>
            </a:extLst>
          </p:cNvPr>
          <p:cNvCxnSpPr>
            <a:cxnSpLocks/>
            <a:stCxn id="3" idx="0"/>
          </p:cNvCxnSpPr>
          <p:nvPr/>
        </p:nvCxnSpPr>
        <p:spPr>
          <a:xfrm flipV="1">
            <a:off x="4876800" y="4632360"/>
            <a:ext cx="1695834" cy="66177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868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3341C-D850-43DA-9E21-0A12CF5132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6C1EEC6-533E-4F9F-8C73-E7B866805C06}"/>
              </a:ext>
            </a:extLst>
          </p:cNvPr>
          <p:cNvSpPr txBox="1"/>
          <p:nvPr/>
        </p:nvSpPr>
        <p:spPr>
          <a:xfrm>
            <a:off x="1184426" y="1038472"/>
            <a:ext cx="3412122" cy="830997"/>
          </a:xfrm>
          <a:prstGeom prst="rect">
            <a:avLst/>
          </a:prstGeom>
          <a:solidFill>
            <a:srgbClr val="FFC000"/>
          </a:solidFill>
          <a:ln>
            <a:solidFill>
              <a:srgbClr val="C00000"/>
            </a:solidFill>
          </a:ln>
        </p:spPr>
        <p:txBody>
          <a:bodyPr wrap="square" rtlCol="0">
            <a:spAutoFit/>
          </a:bodyPr>
          <a:lstStyle/>
          <a:p>
            <a:r>
              <a:rPr lang="en-US" sz="1600"/>
              <a:t>Offsets for the case of extended leaves - the situation is slightly better than in previous cases</a:t>
            </a:r>
            <a:endParaRPr lang="en-US" sz="1600" dirty="0"/>
          </a:p>
        </p:txBody>
      </p:sp>
    </p:spTree>
    <p:extLst>
      <p:ext uri="{BB962C8B-B14F-4D97-AF65-F5344CB8AC3E}">
        <p14:creationId xmlns:p14="http://schemas.microsoft.com/office/powerpoint/2010/main" val="198515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0F0D14-AFD3-4350-9607-340F4760B094}"/>
              </a:ext>
            </a:extLst>
          </p:cNvPr>
          <p:cNvSpPr>
            <a:spLocks noGrp="1"/>
          </p:cNvSpPr>
          <p:nvPr>
            <p:ph type="ctrTitle"/>
          </p:nvPr>
        </p:nvSpPr>
        <p:spPr>
          <a:xfrm>
            <a:off x="1524000" y="163138"/>
            <a:ext cx="9144000" cy="1082955"/>
          </a:xfrm>
        </p:spPr>
        <p:txBody>
          <a:bodyPr>
            <a:normAutofit/>
          </a:bodyPr>
          <a:lstStyle/>
          <a:p>
            <a:r>
              <a:rPr lang="en-US" sz="2000" dirty="0">
                <a:latin typeface="Times New Roman" panose="02020603050405020304" pitchFamily="18" charset="0"/>
                <a:cs typeface="Times New Roman" panose="02020603050405020304" pitchFamily="18" charset="0"/>
              </a:rPr>
              <a:t>ABS plastic 4 mm thick - imitates the honeycomb filler of a strip board (“air gap”) with fixed blades (in reality, the blades will not be in a line (along one strip), but in a herringbone or zigzag pattern, to blur the increase in capacity by 4-5 strips)</a:t>
            </a:r>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53796FC-52D7-4BB2-A0F3-A64F0003D0A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1553" y="1470212"/>
            <a:ext cx="6966199" cy="5224649"/>
          </a:xfrm>
          <a:prstGeom prst="rect">
            <a:avLst/>
          </a:prstGeom>
        </p:spPr>
      </p:pic>
    </p:spTree>
    <p:extLst>
      <p:ext uri="{BB962C8B-B14F-4D97-AF65-F5344CB8AC3E}">
        <p14:creationId xmlns:p14="http://schemas.microsoft.com/office/powerpoint/2010/main" val="4103256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1355" y="1480022"/>
            <a:ext cx="11723076" cy="5509200"/>
          </a:xfrm>
          <a:prstGeom prst="rect">
            <a:avLst/>
          </a:prstGeom>
        </p:spPr>
        <p:txBody>
          <a:bodyPr wrap="square">
            <a:spAutoFit/>
          </a:bodyPr>
          <a:lstStyle/>
          <a:p>
            <a:r>
              <a:rPr lang="en-US" sz="1600" b="1" dirty="0" smtClean="0"/>
              <a:t>A. </a:t>
            </a:r>
            <a:r>
              <a:rPr lang="en-US" sz="1600" b="1" dirty="0" err="1" smtClean="0"/>
              <a:t>Samartsev</a:t>
            </a:r>
            <a:r>
              <a:rPr lang="en-US" sz="1600" b="1" dirty="0" smtClean="0"/>
              <a:t>:</a:t>
            </a:r>
          </a:p>
          <a:p>
            <a:r>
              <a:rPr lang="en-US" sz="1600" dirty="0" smtClean="0"/>
              <a:t>The </a:t>
            </a:r>
            <a:r>
              <a:rPr lang="en-US" sz="1600" dirty="0"/>
              <a:t>purpose of the calculations was to evaluate the overall ability of the RS structure, together with the detectors located inside the barrel, the equipment on the upper platform and the support-moving system as a </a:t>
            </a:r>
            <a:r>
              <a:rPr lang="en-US" sz="1600" dirty="0" smtClean="0"/>
              <a:t>joint force </a:t>
            </a:r>
            <a:r>
              <a:rPr lang="en-US" sz="1600" dirty="0"/>
              <a:t>system, to bear the load from its own weight in several of the most critical (design) cases. Like that:</a:t>
            </a:r>
          </a:p>
          <a:p>
            <a:r>
              <a:rPr lang="en-US" sz="1600" dirty="0"/>
              <a:t>      - the case of a fully assembled unit with closed EC doors, located on three </a:t>
            </a:r>
            <a:r>
              <a:rPr lang="en-US" sz="1600" dirty="0" smtClean="0"/>
              <a:t>roller sets</a:t>
            </a:r>
            <a:endParaRPr lang="en-US" sz="1600" dirty="0"/>
          </a:p>
          <a:p>
            <a:r>
              <a:rPr lang="en-US" sz="1600" dirty="0" smtClean="0"/>
              <a:t>        (</a:t>
            </a:r>
            <a:r>
              <a:rPr lang="en-US" sz="1600" dirty="0"/>
              <a:t>six bottom carts</a:t>
            </a:r>
            <a:r>
              <a:rPr lang="en-US" sz="1600" dirty="0" smtClean="0"/>
              <a:t>);</a:t>
            </a:r>
            <a:endParaRPr lang="en-US" sz="1600" dirty="0"/>
          </a:p>
          <a:p>
            <a:r>
              <a:rPr lang="en-US" sz="1600" dirty="0"/>
              <a:t>      - a </a:t>
            </a:r>
            <a:r>
              <a:rPr lang="en-US" sz="1600" dirty="0" smtClean="0"/>
              <a:t>previous case on </a:t>
            </a:r>
            <a:r>
              <a:rPr lang="en-US" sz="1600" dirty="0"/>
              <a:t>8 jacks (one of the possible working situations) ;</a:t>
            </a:r>
          </a:p>
          <a:p>
            <a:r>
              <a:rPr lang="en-US" sz="1600" dirty="0"/>
              <a:t>      - a case with </a:t>
            </a:r>
            <a:r>
              <a:rPr lang="en-US" sz="1600" dirty="0" smtClean="0"/>
              <a:t>End Caps </a:t>
            </a:r>
            <a:r>
              <a:rPr lang="en-US" sz="1600" dirty="0"/>
              <a:t>doors rolled to the maximum </a:t>
            </a:r>
            <a:r>
              <a:rPr lang="en-US" sz="1600" dirty="0" smtClean="0"/>
              <a:t>opening on </a:t>
            </a:r>
            <a:r>
              <a:rPr lang="en-US" sz="1600" dirty="0"/>
              <a:t>6 </a:t>
            </a:r>
            <a:r>
              <a:rPr lang="en-US" sz="1600" dirty="0" smtClean="0"/>
              <a:t>carts </a:t>
            </a:r>
            <a:r>
              <a:rPr lang="en-US" sz="1600" dirty="0"/>
              <a:t>and additional supports at the ends of long rail beams.</a:t>
            </a:r>
          </a:p>
          <a:p>
            <a:endParaRPr lang="en-US" sz="1600" dirty="0"/>
          </a:p>
          <a:p>
            <a:r>
              <a:rPr lang="en-US" sz="1600" dirty="0"/>
              <a:t>  1. The optimal locations for pairs of </a:t>
            </a:r>
            <a:r>
              <a:rPr lang="en-US" sz="1600" dirty="0" smtClean="0"/>
              <a:t>carts </a:t>
            </a:r>
            <a:r>
              <a:rPr lang="en-US" sz="1600" dirty="0"/>
              <a:t>and pairs of jacks were selected to ensure uniform distribution of loads on the supporting </a:t>
            </a:r>
            <a:r>
              <a:rPr lang="en-US" sz="1600" dirty="0" smtClean="0"/>
              <a:t>         elements </a:t>
            </a:r>
            <a:r>
              <a:rPr lang="en-US" sz="1600" dirty="0"/>
              <a:t>for these cases.</a:t>
            </a:r>
          </a:p>
          <a:p>
            <a:r>
              <a:rPr lang="en-US" sz="1600" dirty="0"/>
              <a:t>   2. A variant of strengthening the support-transport system was selected to ensure that the parameters of the stress-strain state of the load-bearing structure are </a:t>
            </a:r>
            <a:r>
              <a:rPr lang="en-US" sz="1600" dirty="0" smtClean="0"/>
              <a:t>not </a:t>
            </a:r>
            <a:r>
              <a:rPr lang="en-US" sz="1600" dirty="0"/>
              <a:t>worse than those of the </a:t>
            </a:r>
            <a:r>
              <a:rPr lang="en-US" sz="1600" dirty="0" smtClean="0"/>
              <a:t>old SPD version.</a:t>
            </a:r>
            <a:endParaRPr lang="en-US" sz="1600" dirty="0"/>
          </a:p>
          <a:p>
            <a:r>
              <a:rPr lang="en-US" sz="1600" dirty="0"/>
              <a:t>   3. </a:t>
            </a:r>
            <a:r>
              <a:rPr lang="en-US" sz="1600" dirty="0">
                <a:solidFill>
                  <a:srgbClr val="00B050"/>
                </a:solidFill>
              </a:rPr>
              <a:t>For all considered cases, stresses do not exceed 600-700 </a:t>
            </a:r>
            <a:r>
              <a:rPr lang="en-US" sz="1600" dirty="0" smtClean="0">
                <a:solidFill>
                  <a:srgbClr val="00B050"/>
                </a:solidFill>
              </a:rPr>
              <a:t>kg/cm2, </a:t>
            </a:r>
            <a:r>
              <a:rPr lang="en-US" sz="1600" dirty="0">
                <a:solidFill>
                  <a:srgbClr val="00B050"/>
                </a:solidFill>
              </a:rPr>
              <a:t>which is quite acceptable for </a:t>
            </a:r>
            <a:r>
              <a:rPr lang="en-US" sz="1600" dirty="0" smtClean="0">
                <a:solidFill>
                  <a:srgbClr val="00B050"/>
                </a:solidFill>
              </a:rPr>
              <a:t>‘Steel 3’ </a:t>
            </a:r>
            <a:r>
              <a:rPr lang="en-US" sz="1600" dirty="0">
                <a:solidFill>
                  <a:srgbClr val="00B050"/>
                </a:solidFill>
              </a:rPr>
              <a:t>material</a:t>
            </a:r>
            <a:r>
              <a:rPr lang="en-US" sz="1600" dirty="0"/>
              <a:t>.</a:t>
            </a:r>
          </a:p>
          <a:p>
            <a:r>
              <a:rPr lang="en-US" sz="1600" dirty="0"/>
              <a:t>   4. The main results of all considered options (power circuit, modeling of force and kinematic boundary conditions, selected distances for support elements) are presented on the slides.</a:t>
            </a:r>
          </a:p>
          <a:p>
            <a:endParaRPr lang="en-US" sz="1600" dirty="0"/>
          </a:p>
          <a:p>
            <a:r>
              <a:rPr lang="en-US" sz="1600" dirty="0"/>
              <a:t>  To understand pictures:</a:t>
            </a:r>
          </a:p>
          <a:p>
            <a:r>
              <a:rPr lang="en-US" sz="1600" dirty="0"/>
              <a:t>   - pink arrows and large red arrow - distributed loads from elements not considered in the power circuit (internal detectors and equipment </a:t>
            </a:r>
            <a:r>
              <a:rPr lang="en-US" sz="1600" dirty="0" smtClean="0"/>
              <a:t>         on </a:t>
            </a:r>
            <a:r>
              <a:rPr lang="en-US" sz="1600" dirty="0"/>
              <a:t>the upper platform) and the gravitational component;</a:t>
            </a:r>
          </a:p>
          <a:p>
            <a:r>
              <a:rPr lang="en-US" sz="1600" dirty="0"/>
              <a:t>   - green arrows - modeling of supporting elements;</a:t>
            </a:r>
          </a:p>
          <a:p>
            <a:r>
              <a:rPr lang="en-US" sz="1600" dirty="0"/>
              <a:t>   - the results (stresses, displacements) are shown by </a:t>
            </a:r>
            <a:r>
              <a:rPr lang="en-US" sz="1600" dirty="0" smtClean="0"/>
              <a:t>color spectrum</a:t>
            </a:r>
            <a:r>
              <a:rPr lang="en-US" sz="1600" dirty="0"/>
              <a:t>, and in critical places by numerical values.</a:t>
            </a:r>
            <a:endParaRPr lang="ru-RU" sz="1600" dirty="0"/>
          </a:p>
        </p:txBody>
      </p:sp>
      <p:sp>
        <p:nvSpPr>
          <p:cNvPr id="2" name="Скругленный прямоугольник 1"/>
          <p:cNvSpPr/>
          <p:nvPr/>
        </p:nvSpPr>
        <p:spPr>
          <a:xfrm>
            <a:off x="404446" y="269631"/>
            <a:ext cx="11488616" cy="101404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solidFill>
                  <a:srgbClr val="002060"/>
                </a:solidFill>
              </a:rPr>
              <a:t>The scope of conducted FEA calculations for the new/bigger size of SPD setup</a:t>
            </a:r>
          </a:p>
          <a:p>
            <a:pPr algn="ctr"/>
            <a:r>
              <a:rPr lang="en-US" b="1" dirty="0" smtClean="0">
                <a:solidFill>
                  <a:srgbClr val="002060"/>
                </a:solidFill>
              </a:rPr>
              <a:t>All inner subsystems, except for solenoid, are kept with old weights</a:t>
            </a:r>
            <a:endParaRPr lang="ru-RU" b="1" dirty="0">
              <a:solidFill>
                <a:srgbClr val="002060"/>
              </a:solidFill>
            </a:endParaRPr>
          </a:p>
        </p:txBody>
      </p:sp>
    </p:spTree>
    <p:extLst>
      <p:ext uri="{BB962C8B-B14F-4D97-AF65-F5344CB8AC3E}">
        <p14:creationId xmlns:p14="http://schemas.microsoft.com/office/powerpoint/2010/main" val="3874327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5494"/>
            <a:ext cx="10515600" cy="680794"/>
          </a:xfrm>
        </p:spPr>
        <p:txBody>
          <a:bodyPr>
            <a:normAutofit fontScale="90000"/>
          </a:bodyPr>
          <a:lstStyle/>
          <a:p>
            <a:pPr algn="ctr"/>
            <a:r>
              <a:rPr lang="en-US" sz="2800" b="1" u="sng" dirty="0" smtClean="0">
                <a:solidFill>
                  <a:srgbClr val="0070C0"/>
                </a:solidFill>
              </a:rPr>
              <a:t>New SPD setup</a:t>
            </a:r>
            <a:br>
              <a:rPr lang="en-US" sz="2800" b="1" u="sng" dirty="0" smtClean="0">
                <a:solidFill>
                  <a:srgbClr val="0070C0"/>
                </a:solidFill>
              </a:rPr>
            </a:br>
            <a:r>
              <a:rPr lang="en-US" sz="2000" b="1" u="sng" dirty="0" smtClean="0">
                <a:solidFill>
                  <a:srgbClr val="0070C0"/>
                </a:solidFill>
              </a:rPr>
              <a:t>(quarter of setup is shown – due to symmetry of the simulation tasks)</a:t>
            </a:r>
            <a:endParaRPr lang="ru-RU" sz="2000" b="1" u="sng" dirty="0">
              <a:solidFill>
                <a:srgbClr val="0070C0"/>
              </a:solidFill>
            </a:endParaRPr>
          </a:p>
        </p:txBody>
      </p:sp>
      <p:pic>
        <p:nvPicPr>
          <p:cNvPr id="4" name="Picture 4">
            <a:extLst>
              <a:ext uri="{FF2B5EF4-FFF2-40B4-BE49-F238E27FC236}">
                <a16:creationId xmlns:a16="http://schemas.microsoft.com/office/drawing/2014/main" id="{0E535BE4-B7BD-42C6-AB4C-4E7ED93E1D8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4503" y="776288"/>
            <a:ext cx="7795681" cy="5929312"/>
          </a:xfrm>
          <a:prstGeom prst="rect">
            <a:avLst/>
          </a:prstGeom>
        </p:spPr>
      </p:pic>
      <p:cxnSp>
        <p:nvCxnSpPr>
          <p:cNvPr id="5" name="Прямая со стрелкой 4"/>
          <p:cNvCxnSpPr/>
          <p:nvPr/>
        </p:nvCxnSpPr>
        <p:spPr>
          <a:xfrm>
            <a:off x="5673969" y="2954215"/>
            <a:ext cx="11723" cy="42789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flipV="1">
            <a:off x="5744308" y="4489938"/>
            <a:ext cx="5861" cy="45134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6482862" y="3845169"/>
            <a:ext cx="310661" cy="12895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Скругленный прямоугольник 2"/>
          <p:cNvSpPr/>
          <p:nvPr/>
        </p:nvSpPr>
        <p:spPr>
          <a:xfrm>
            <a:off x="281354" y="879232"/>
            <a:ext cx="3988999" cy="426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New geometry of Range System as compared to ‘ideal’:</a:t>
            </a:r>
          </a:p>
          <a:p>
            <a:endParaRPr lang="en-US" sz="1600" b="1" dirty="0" smtClean="0">
              <a:solidFill>
                <a:schemeClr val="tx1"/>
              </a:solidFill>
            </a:endParaRPr>
          </a:p>
          <a:p>
            <a:pPr marL="285750" indent="-285750">
              <a:buFont typeface="Arial" panose="020B0604020202020204" pitchFamily="34" charset="0"/>
              <a:buChar char="•"/>
            </a:pPr>
            <a:r>
              <a:rPr lang="en-US" sz="1600" b="1" dirty="0" smtClean="0">
                <a:solidFill>
                  <a:schemeClr val="tx1"/>
                </a:solidFill>
              </a:rPr>
              <a:t>Vertical inner diameter -&gt; ~ - 1mm</a:t>
            </a:r>
          </a:p>
          <a:p>
            <a:pPr marL="285750" indent="-285750">
              <a:buFont typeface="Arial" panose="020B0604020202020204" pitchFamily="34" charset="0"/>
              <a:buChar char="•"/>
            </a:pPr>
            <a:r>
              <a:rPr lang="en-US" sz="1600" b="1" dirty="0">
                <a:solidFill>
                  <a:schemeClr val="tx1"/>
                </a:solidFill>
              </a:rPr>
              <a:t>H</a:t>
            </a:r>
            <a:r>
              <a:rPr lang="en-US" sz="1600" b="1" dirty="0" smtClean="0">
                <a:solidFill>
                  <a:schemeClr val="tx1"/>
                </a:solidFill>
              </a:rPr>
              <a:t>orizontal diameter-&gt; ~ +1mm</a:t>
            </a:r>
          </a:p>
          <a:p>
            <a:r>
              <a:rPr lang="en-US" sz="1600" b="1" dirty="0" smtClean="0">
                <a:solidFill>
                  <a:schemeClr val="tx1"/>
                </a:solidFill>
              </a:rPr>
              <a:t>___________________________</a:t>
            </a:r>
          </a:p>
          <a:p>
            <a:r>
              <a:rPr lang="en-US" sz="1600" b="1" dirty="0" smtClean="0">
                <a:solidFill>
                  <a:srgbClr val="00B050"/>
                </a:solidFill>
              </a:rPr>
              <a:t>No problems for solenoid and inner detectors!</a:t>
            </a:r>
          </a:p>
          <a:p>
            <a:endParaRPr lang="en-US" sz="1600" b="1" dirty="0" smtClean="0">
              <a:solidFill>
                <a:schemeClr val="tx1"/>
              </a:solidFill>
            </a:endParaRPr>
          </a:p>
          <a:p>
            <a:pPr marL="285750" indent="-285750">
              <a:buFont typeface="Arial" panose="020B0604020202020204" pitchFamily="34" charset="0"/>
              <a:buChar char="•"/>
            </a:pPr>
            <a:r>
              <a:rPr lang="en-US" sz="1600" b="1" dirty="0" smtClean="0">
                <a:solidFill>
                  <a:schemeClr val="tx1"/>
                </a:solidFill>
              </a:rPr>
              <a:t>Absorber slots in top module -&gt; slightly increased (good for MDTs planes mounting)</a:t>
            </a:r>
          </a:p>
          <a:p>
            <a:pPr marL="285750" indent="-285750">
              <a:buFont typeface="Arial" panose="020B0604020202020204" pitchFamily="34" charset="0"/>
              <a:buChar char="•"/>
            </a:pPr>
            <a:r>
              <a:rPr lang="en-US" sz="1600" b="1" dirty="0" smtClean="0">
                <a:solidFill>
                  <a:schemeClr val="tx1"/>
                </a:solidFill>
              </a:rPr>
              <a:t>Absorber slots in bottom module -&gt; slightly decreased ~ - 1mm (</a:t>
            </a:r>
            <a:r>
              <a:rPr lang="en-US" sz="1600" b="1" dirty="0" smtClean="0">
                <a:solidFill>
                  <a:srgbClr val="FF0000"/>
                </a:solidFill>
              </a:rPr>
              <a:t>take care during MDTs planes mounting!</a:t>
            </a:r>
            <a:r>
              <a:rPr lang="en-US" sz="1600" b="1" dirty="0" smtClean="0">
                <a:solidFill>
                  <a:schemeClr val="tx1"/>
                </a:solidFill>
              </a:rPr>
              <a:t>)</a:t>
            </a:r>
          </a:p>
          <a:p>
            <a:pPr marL="285750" indent="-285750" algn="ctr">
              <a:buFont typeface="Arial" panose="020B0604020202020204" pitchFamily="34" charset="0"/>
              <a:buChar char="•"/>
            </a:pPr>
            <a:endParaRPr lang="ru-RU" b="1" dirty="0">
              <a:solidFill>
                <a:schemeClr val="tx1"/>
              </a:solidFill>
            </a:endParaRPr>
          </a:p>
        </p:txBody>
      </p:sp>
      <p:sp>
        <p:nvSpPr>
          <p:cNvPr id="6" name="Прямоугольник 5"/>
          <p:cNvSpPr/>
          <p:nvPr/>
        </p:nvSpPr>
        <p:spPr>
          <a:xfrm>
            <a:off x="4648200" y="3382108"/>
            <a:ext cx="404446" cy="1060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End Cap</a:t>
            </a:r>
            <a:endParaRPr lang="ru-RU" dirty="0"/>
          </a:p>
        </p:txBody>
      </p:sp>
      <p:cxnSp>
        <p:nvCxnSpPr>
          <p:cNvPr id="9" name="Прямая со стрелкой 8"/>
          <p:cNvCxnSpPr/>
          <p:nvPr/>
        </p:nvCxnSpPr>
        <p:spPr>
          <a:xfrm>
            <a:off x="5093677" y="3886200"/>
            <a:ext cx="451338"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Скругленный прямоугольник 9"/>
          <p:cNvSpPr/>
          <p:nvPr/>
        </p:nvSpPr>
        <p:spPr>
          <a:xfrm>
            <a:off x="10040815" y="776288"/>
            <a:ext cx="1893277" cy="366675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With magnetic field additional forces </a:t>
            </a:r>
          </a:p>
          <a:p>
            <a:pPr algn="ctr"/>
            <a:r>
              <a:rPr lang="en-US" b="1" dirty="0">
                <a:solidFill>
                  <a:schemeClr val="tx1"/>
                </a:solidFill>
              </a:rPr>
              <a:t>(</a:t>
            </a:r>
            <a:r>
              <a:rPr lang="en-US" b="1" dirty="0" smtClean="0">
                <a:solidFill>
                  <a:schemeClr val="accent2"/>
                </a:solidFill>
              </a:rPr>
              <a:t>yellow arrows</a:t>
            </a:r>
            <a:r>
              <a:rPr lang="en-US" b="1" dirty="0" smtClean="0">
                <a:solidFill>
                  <a:schemeClr val="tx1"/>
                </a:solidFill>
              </a:rPr>
              <a:t>) </a:t>
            </a:r>
            <a:r>
              <a:rPr lang="en-US" b="1" dirty="0" smtClean="0">
                <a:solidFill>
                  <a:schemeClr val="tx1"/>
                </a:solidFill>
              </a:rPr>
              <a:t>setup must </a:t>
            </a:r>
            <a:r>
              <a:rPr lang="en-US" b="1" dirty="0" smtClean="0">
                <a:solidFill>
                  <a:schemeClr val="tx1"/>
                </a:solidFill>
              </a:rPr>
              <a:t>be considered also. They complicate picture for RS, but do not change the loads to the floor </a:t>
            </a:r>
            <a:endParaRPr lang="ru-RU" b="1" dirty="0">
              <a:solidFill>
                <a:schemeClr val="tx1"/>
              </a:solidFill>
            </a:endParaRPr>
          </a:p>
        </p:txBody>
      </p:sp>
    </p:spTree>
    <p:extLst>
      <p:ext uri="{BB962C8B-B14F-4D97-AF65-F5344CB8AC3E}">
        <p14:creationId xmlns:p14="http://schemas.microsoft.com/office/powerpoint/2010/main" val="48508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CB17EEA-7756-E000-B8DB-E9A9AC9B80AC}"/>
              </a:ext>
            </a:extLst>
          </p:cNvPr>
          <p:cNvPicPr>
            <a:picLocks noChangeAspect="1"/>
          </p:cNvPicPr>
          <p:nvPr/>
        </p:nvPicPr>
        <p:blipFill>
          <a:blip r:embed="rId2"/>
          <a:stretch>
            <a:fillRect/>
          </a:stretch>
        </p:blipFill>
        <p:spPr>
          <a:xfrm>
            <a:off x="250337" y="845519"/>
            <a:ext cx="4173415" cy="2956921"/>
          </a:xfrm>
          <a:prstGeom prst="rect">
            <a:avLst/>
          </a:prstGeom>
        </p:spPr>
      </p:pic>
      <p:pic>
        <p:nvPicPr>
          <p:cNvPr id="5" name="Рисунок 4">
            <a:extLst>
              <a:ext uri="{FF2B5EF4-FFF2-40B4-BE49-F238E27FC236}">
                <a16:creationId xmlns:a16="http://schemas.microsoft.com/office/drawing/2014/main" id="{716F27D7-A6AD-7553-8684-9EBE7D3716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335" y="1095584"/>
            <a:ext cx="3639672" cy="2653553"/>
          </a:xfrm>
          <a:prstGeom prst="rect">
            <a:avLst/>
          </a:prstGeom>
        </p:spPr>
      </p:pic>
      <p:pic>
        <p:nvPicPr>
          <p:cNvPr id="7" name="Рисунок 6">
            <a:extLst>
              <a:ext uri="{FF2B5EF4-FFF2-40B4-BE49-F238E27FC236}">
                <a16:creationId xmlns:a16="http://schemas.microsoft.com/office/drawing/2014/main" id="{AD688A7A-010B-167C-EDB0-B3C5E5944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906" y="4103285"/>
            <a:ext cx="3944471" cy="2653553"/>
          </a:xfrm>
          <a:prstGeom prst="rect">
            <a:avLst/>
          </a:prstGeom>
        </p:spPr>
      </p:pic>
      <p:pic>
        <p:nvPicPr>
          <p:cNvPr id="9" name="Рисунок 8">
            <a:extLst>
              <a:ext uri="{FF2B5EF4-FFF2-40B4-BE49-F238E27FC236}">
                <a16:creationId xmlns:a16="http://schemas.microsoft.com/office/drawing/2014/main" id="{337057FC-37C3-92A5-7E34-390E5BD289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1336" y="4103284"/>
            <a:ext cx="3639672" cy="2653553"/>
          </a:xfrm>
          <a:prstGeom prst="rect">
            <a:avLst/>
          </a:prstGeom>
        </p:spPr>
      </p:pic>
      <p:pic>
        <p:nvPicPr>
          <p:cNvPr id="3" name="Рисунок 2">
            <a:extLst>
              <a:ext uri="{FF2B5EF4-FFF2-40B4-BE49-F238E27FC236}">
                <a16:creationId xmlns:a16="http://schemas.microsoft.com/office/drawing/2014/main" id="{C2830432-4519-1BA3-7980-21496D978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0" y="1095583"/>
            <a:ext cx="3346824" cy="2653553"/>
          </a:xfrm>
          <a:prstGeom prst="rect">
            <a:avLst/>
          </a:prstGeom>
        </p:spPr>
      </p:pic>
      <p:sp>
        <p:nvSpPr>
          <p:cNvPr id="2" name="Скругленный прямоугольник 1"/>
          <p:cNvSpPr/>
          <p:nvPr/>
        </p:nvSpPr>
        <p:spPr>
          <a:xfrm>
            <a:off x="2250141" y="157236"/>
            <a:ext cx="8042031" cy="68975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70C0"/>
                </a:solidFill>
              </a:rPr>
              <a:t>Basis for deployment of MDTs assemble and test areas</a:t>
            </a:r>
            <a:endParaRPr lang="ru-RU" sz="2400" b="1" dirty="0">
              <a:solidFill>
                <a:srgbClr val="0070C0"/>
              </a:solidFill>
            </a:endParaRPr>
          </a:p>
        </p:txBody>
      </p:sp>
      <p:sp>
        <p:nvSpPr>
          <p:cNvPr id="6" name="Овал 5"/>
          <p:cNvSpPr/>
          <p:nvPr/>
        </p:nvSpPr>
        <p:spPr>
          <a:xfrm>
            <a:off x="1779838" y="1318845"/>
            <a:ext cx="2504946" cy="57443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p:cNvCxnSpPr/>
          <p:nvPr/>
        </p:nvCxnSpPr>
        <p:spPr>
          <a:xfrm>
            <a:off x="4284784" y="1594338"/>
            <a:ext cx="1793631" cy="105507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6" idx="6"/>
          </p:cNvCxnSpPr>
          <p:nvPr/>
        </p:nvCxnSpPr>
        <p:spPr>
          <a:xfrm>
            <a:off x="4284784" y="1606061"/>
            <a:ext cx="5029201" cy="69752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1779838" y="2913184"/>
            <a:ext cx="2370131" cy="57443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Прямая со стрелкой 15"/>
          <p:cNvCxnSpPr/>
          <p:nvPr/>
        </p:nvCxnSpPr>
        <p:spPr>
          <a:xfrm flipH="1">
            <a:off x="2198076" y="3487615"/>
            <a:ext cx="691662" cy="249701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964903" y="3546231"/>
            <a:ext cx="4420635" cy="217463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4976446" y="3247292"/>
            <a:ext cx="2602524" cy="36927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MDTs assembly area</a:t>
            </a:r>
            <a:endParaRPr lang="ru-RU" dirty="0"/>
          </a:p>
        </p:txBody>
      </p:sp>
      <p:sp>
        <p:nvSpPr>
          <p:cNvPr id="20" name="Прямоугольник 19"/>
          <p:cNvSpPr/>
          <p:nvPr/>
        </p:nvSpPr>
        <p:spPr>
          <a:xfrm>
            <a:off x="1307123" y="6260123"/>
            <a:ext cx="1582615" cy="34583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Storage area </a:t>
            </a:r>
            <a:endParaRPr lang="ru-RU" dirty="0"/>
          </a:p>
        </p:txBody>
      </p:sp>
      <p:sp>
        <p:nvSpPr>
          <p:cNvPr id="21" name="Скругленный прямоугольник 20"/>
          <p:cNvSpPr/>
          <p:nvPr/>
        </p:nvSpPr>
        <p:spPr>
          <a:xfrm>
            <a:off x="82062" y="668214"/>
            <a:ext cx="2130495" cy="34978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r>
              <a:rPr lang="en-US" sz="1600" b="1" dirty="0" smtClean="0">
                <a:solidFill>
                  <a:schemeClr val="tx1"/>
                </a:solidFill>
              </a:rPr>
              <a:t>Bld.73, 1-st floor plan</a:t>
            </a:r>
            <a:endParaRPr lang="ru-RU" sz="1600" b="1" dirty="0">
              <a:solidFill>
                <a:schemeClr val="tx1"/>
              </a:solidFill>
            </a:endParaRPr>
          </a:p>
        </p:txBody>
      </p:sp>
      <p:sp>
        <p:nvSpPr>
          <p:cNvPr id="8" name="Скругленный прямоугольник 7"/>
          <p:cNvSpPr/>
          <p:nvPr/>
        </p:nvSpPr>
        <p:spPr>
          <a:xfrm>
            <a:off x="8288158" y="4060529"/>
            <a:ext cx="3636108" cy="269630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The start of works on the building is expected in II quarter 2023 –&gt; first, JINR department will estimate the cost of reconstruction</a:t>
            </a:r>
          </a:p>
        </p:txBody>
      </p:sp>
    </p:spTree>
    <p:extLst>
      <p:ext uri="{BB962C8B-B14F-4D97-AF65-F5344CB8AC3E}">
        <p14:creationId xmlns:p14="http://schemas.microsoft.com/office/powerpoint/2010/main" val="774807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6477" y="265480"/>
            <a:ext cx="10515600" cy="941998"/>
          </a:xfrm>
        </p:spPr>
        <p:txBody>
          <a:bodyPr>
            <a:normAutofit fontScale="90000"/>
          </a:bodyPr>
          <a:lstStyle/>
          <a:p>
            <a:pPr algn="ctr"/>
            <a:r>
              <a:rPr lang="en-US" sz="2800" b="1" dirty="0" smtClean="0">
                <a:solidFill>
                  <a:srgbClr val="0070C0"/>
                </a:solidFill>
              </a:rPr>
              <a:t>Development of low input impedance amplifier chips: </a:t>
            </a:r>
            <a:br>
              <a:rPr lang="en-US" sz="2800" b="1" dirty="0" smtClean="0">
                <a:solidFill>
                  <a:srgbClr val="0070C0"/>
                </a:solidFill>
              </a:rPr>
            </a:br>
            <a:r>
              <a:rPr lang="en-US" sz="2800" b="1" dirty="0" smtClean="0">
                <a:solidFill>
                  <a:srgbClr val="0070C0"/>
                </a:solidFill>
              </a:rPr>
              <a:t>from Ampl-8.3 to Ampl-8.53</a:t>
            </a:r>
            <a:br>
              <a:rPr lang="en-US" sz="2800" b="1" dirty="0" smtClean="0">
                <a:solidFill>
                  <a:srgbClr val="0070C0"/>
                </a:solidFill>
              </a:rPr>
            </a:br>
            <a:r>
              <a:rPr lang="en-US" sz="2800" b="1" dirty="0" smtClean="0">
                <a:solidFill>
                  <a:srgbClr val="0070C0"/>
                </a:solidFill>
              </a:rPr>
              <a:t>_________________________________________________</a:t>
            </a:r>
            <a:endParaRPr lang="ru-RU" sz="2800" b="1" dirty="0">
              <a:solidFill>
                <a:srgbClr val="0070C0"/>
              </a:solidFill>
            </a:endParaRPr>
          </a:p>
        </p:txBody>
      </p:sp>
      <p:pic>
        <p:nvPicPr>
          <p:cNvPr id="4" name="Объект 3">
            <a:extLst>
              <a:ext uri="{FF2B5EF4-FFF2-40B4-BE49-F238E27FC236}">
                <a16:creationId xmlns:a16="http://schemas.microsoft.com/office/drawing/2014/main" id="{3890BFF9-6EEB-71CC-9179-F7D0478EE02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15509" y="1995796"/>
            <a:ext cx="3284858" cy="775132"/>
          </a:xfrm>
          <a:prstGeom prst="rect">
            <a:avLst/>
          </a:prstGeom>
        </p:spPr>
      </p:pic>
      <p:sp>
        <p:nvSpPr>
          <p:cNvPr id="5" name="Прямоугольник 4"/>
          <p:cNvSpPr/>
          <p:nvPr/>
        </p:nvSpPr>
        <p:spPr>
          <a:xfrm>
            <a:off x="1506415" y="1995796"/>
            <a:ext cx="1512277" cy="712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Ampl-8.3</a:t>
            </a:r>
            <a:endParaRPr lang="ru-RU" sz="2400" dirty="0"/>
          </a:p>
        </p:txBody>
      </p:sp>
      <p:sp>
        <p:nvSpPr>
          <p:cNvPr id="7" name="Прямоугольник 6"/>
          <p:cNvSpPr/>
          <p:nvPr/>
        </p:nvSpPr>
        <p:spPr>
          <a:xfrm>
            <a:off x="8065477" y="1995796"/>
            <a:ext cx="1512277" cy="712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Ampl-8.53</a:t>
            </a:r>
            <a:endParaRPr lang="ru-RU" sz="2400" dirty="0"/>
          </a:p>
        </p:txBody>
      </p:sp>
      <p:cxnSp>
        <p:nvCxnSpPr>
          <p:cNvPr id="9" name="Прямая со стрелкой 8"/>
          <p:cNvCxnSpPr/>
          <p:nvPr/>
        </p:nvCxnSpPr>
        <p:spPr>
          <a:xfrm>
            <a:off x="3130062" y="2368062"/>
            <a:ext cx="65063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7362092" y="2368062"/>
            <a:ext cx="586154"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9718431" y="2368062"/>
            <a:ext cx="656492"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10521462" y="1793631"/>
            <a:ext cx="1553307" cy="111955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To be used in RS analog front-end electronics</a:t>
            </a:r>
            <a:endParaRPr lang="ru-RU" b="1" dirty="0">
              <a:solidFill>
                <a:schemeClr val="tx1"/>
              </a:solidFill>
            </a:endParaRPr>
          </a:p>
        </p:txBody>
      </p:sp>
      <p:sp>
        <p:nvSpPr>
          <p:cNvPr id="18" name="Скругленный прямоугольник 17"/>
          <p:cNvSpPr/>
          <p:nvPr/>
        </p:nvSpPr>
        <p:spPr>
          <a:xfrm>
            <a:off x="492368" y="3147645"/>
            <a:ext cx="3370385" cy="143607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Used for:</a:t>
            </a:r>
          </a:p>
          <a:p>
            <a:pPr algn="ctr"/>
            <a:r>
              <a:rPr lang="en-US" b="1" dirty="0" smtClean="0">
                <a:solidFill>
                  <a:schemeClr val="tx1"/>
                </a:solidFill>
              </a:rPr>
              <a:t>D0/FNAL, COMPASS&amp;AMBER/CERN, PANDA/FAIR (project) muon systems</a:t>
            </a:r>
            <a:endParaRPr lang="ru-RU" b="1" dirty="0">
              <a:solidFill>
                <a:schemeClr val="tx1"/>
              </a:solidFill>
            </a:endParaRPr>
          </a:p>
        </p:txBody>
      </p:sp>
      <p:sp>
        <p:nvSpPr>
          <p:cNvPr id="19" name="Скругленный прямоугольник 18"/>
          <p:cNvSpPr/>
          <p:nvPr/>
        </p:nvSpPr>
        <p:spPr>
          <a:xfrm>
            <a:off x="4067908" y="3188677"/>
            <a:ext cx="3294184" cy="105507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R&amp;D stage to the version </a:t>
            </a:r>
          </a:p>
          <a:p>
            <a:pPr algn="ctr"/>
            <a:r>
              <a:rPr lang="en-US" b="1" dirty="0" smtClean="0">
                <a:solidFill>
                  <a:schemeClr val="tx1"/>
                </a:solidFill>
              </a:rPr>
              <a:t>Ampl-8.52 </a:t>
            </a:r>
            <a:r>
              <a:rPr lang="en-US" b="1" dirty="0" smtClean="0">
                <a:solidFill>
                  <a:schemeClr val="tx1"/>
                </a:solidFill>
              </a:rPr>
              <a:t>tested at CERN and Minsk</a:t>
            </a:r>
            <a:endParaRPr lang="ru-RU" b="1" dirty="0">
              <a:solidFill>
                <a:schemeClr val="tx1"/>
              </a:solidFill>
            </a:endParaRPr>
          </a:p>
        </p:txBody>
      </p:sp>
      <p:sp>
        <p:nvSpPr>
          <p:cNvPr id="20" name="Скругленный прямоугольник 19"/>
          <p:cNvSpPr/>
          <p:nvPr/>
        </p:nvSpPr>
        <p:spPr>
          <a:xfrm>
            <a:off x="7567247" y="3188678"/>
            <a:ext cx="2860430" cy="172622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Chip with new (compared to Ampl-8.52) optimized topology is being developed now in Minsk (group of M.A. </a:t>
            </a:r>
            <a:r>
              <a:rPr lang="en-US" b="1" dirty="0" err="1" smtClean="0">
                <a:solidFill>
                  <a:schemeClr val="tx1"/>
                </a:solidFill>
              </a:rPr>
              <a:t>Baturitsky</a:t>
            </a:r>
            <a:r>
              <a:rPr lang="en-US" b="1" dirty="0" smtClean="0">
                <a:solidFill>
                  <a:schemeClr val="tx1"/>
                </a:solidFill>
              </a:rPr>
              <a:t>)</a:t>
            </a:r>
            <a:endParaRPr lang="ru-RU" b="1" dirty="0">
              <a:solidFill>
                <a:schemeClr val="tx1"/>
              </a:solidFill>
            </a:endParaRPr>
          </a:p>
        </p:txBody>
      </p:sp>
      <p:sp>
        <p:nvSpPr>
          <p:cNvPr id="21" name="Овал 20"/>
          <p:cNvSpPr/>
          <p:nvPr/>
        </p:nvSpPr>
        <p:spPr>
          <a:xfrm>
            <a:off x="4126523" y="3591542"/>
            <a:ext cx="1184031" cy="30502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 стрелкой 24"/>
          <p:cNvCxnSpPr>
            <a:stCxn id="21" idx="0"/>
          </p:cNvCxnSpPr>
          <p:nvPr/>
        </p:nvCxnSpPr>
        <p:spPr>
          <a:xfrm flipV="1">
            <a:off x="4718539" y="2549770"/>
            <a:ext cx="1881553" cy="104177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492368" y="5460021"/>
            <a:ext cx="11471032" cy="118989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Contract with Integral (Minsk) on Ampl-8.53 amplifier </a:t>
            </a:r>
            <a:r>
              <a:rPr lang="en-US" sz="2400" dirty="0" smtClean="0">
                <a:solidFill>
                  <a:schemeClr val="bg1"/>
                </a:solidFill>
              </a:rPr>
              <a:t>preproduction is under discussion. In case of signing the contract this summer we may have first bunch of chips in summer 2024</a:t>
            </a:r>
            <a:endParaRPr lang="ru-RU" sz="2400" dirty="0">
              <a:solidFill>
                <a:schemeClr val="bg1"/>
              </a:solidFill>
            </a:endParaRPr>
          </a:p>
        </p:txBody>
      </p:sp>
    </p:spTree>
    <p:extLst>
      <p:ext uri="{BB962C8B-B14F-4D97-AF65-F5344CB8AC3E}">
        <p14:creationId xmlns:p14="http://schemas.microsoft.com/office/powerpoint/2010/main" val="3795108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2D1329-A09C-4A2F-8DDB-5D377F185281}"/>
              </a:ext>
            </a:extLst>
          </p:cNvPr>
          <p:cNvSpPr>
            <a:spLocks noGrp="1"/>
          </p:cNvSpPr>
          <p:nvPr>
            <p:ph type="title"/>
          </p:nvPr>
        </p:nvSpPr>
        <p:spPr>
          <a:xfrm>
            <a:off x="838200" y="248583"/>
            <a:ext cx="10515600" cy="636509"/>
          </a:xfrm>
        </p:spPr>
        <p:txBody>
          <a:bodyPr>
            <a:normAutofit fontScale="90000"/>
          </a:bodyPr>
          <a:lstStyle/>
          <a:p>
            <a:pPr algn="ctr"/>
            <a:r>
              <a:rPr lang="en-US" sz="2000" b="1" dirty="0" smtClean="0"/>
              <a:t>Full-size stand-imitator to study: optimal design of MDTs detecting layer with strip board, analog front-end electronic cards deployment for wires and strips readout, cabling in/out the absorber slot</a:t>
            </a:r>
            <a:endParaRPr lang="ru-RU" sz="2000" b="1" dirty="0"/>
          </a:p>
        </p:txBody>
      </p:sp>
      <p:pic>
        <p:nvPicPr>
          <p:cNvPr id="4" name="Рисунок 3">
            <a:extLst>
              <a:ext uri="{FF2B5EF4-FFF2-40B4-BE49-F238E27FC236}">
                <a16:creationId xmlns:a16="http://schemas.microsoft.com/office/drawing/2014/main" id="{938B6A16-73A0-4CE3-BE93-44D679E803F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67008" y="1825007"/>
            <a:ext cx="6436659" cy="4827494"/>
          </a:xfrm>
          <a:prstGeom prst="rect">
            <a:avLst/>
          </a:prstGeom>
        </p:spPr>
      </p:pic>
      <p:sp>
        <p:nvSpPr>
          <p:cNvPr id="3" name="Скругленный прямоугольник 2"/>
          <p:cNvSpPr/>
          <p:nvPr/>
        </p:nvSpPr>
        <p:spPr>
          <a:xfrm>
            <a:off x="1125415" y="248583"/>
            <a:ext cx="9929447" cy="636509"/>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15818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5A3598-03E7-486F-BBC8-20539176FE07}"/>
              </a:ext>
            </a:extLst>
          </p:cNvPr>
          <p:cNvSpPr>
            <a:spLocks noGrp="1"/>
          </p:cNvSpPr>
          <p:nvPr>
            <p:ph type="title"/>
          </p:nvPr>
        </p:nvSpPr>
        <p:spPr>
          <a:xfrm>
            <a:off x="838200" y="185832"/>
            <a:ext cx="10515600" cy="968891"/>
          </a:xfrm>
        </p:spPr>
        <p:txBody>
          <a:bodyPr>
            <a:normAutofit/>
          </a:bodyPr>
          <a:lstStyle/>
          <a:p>
            <a:pPr algn="ctr"/>
            <a:r>
              <a:rPr lang="en-US" sz="2000" b="1" dirty="0" smtClean="0">
                <a:latin typeface="Times New Roman" panose="02020603050405020304" pitchFamily="18" charset="0"/>
                <a:cs typeface="Times New Roman" panose="02020603050405020304" pitchFamily="18" charset="0"/>
              </a:rPr>
              <a:t>Detecting plane mockup (MDTs, strip board, analog FEE cards and cables) inside the slot 30 mm of stand-imitator: </a:t>
            </a:r>
            <a:r>
              <a:rPr lang="en-US" sz="2000" b="1" dirty="0" smtClean="0">
                <a:solidFill>
                  <a:srgbClr val="FF0000"/>
                </a:solidFill>
                <a:latin typeface="Times New Roman" panose="02020603050405020304" pitchFamily="18" charset="0"/>
                <a:cs typeface="Times New Roman" panose="02020603050405020304" pitchFamily="18" charset="0"/>
              </a:rPr>
              <a:t>rather dense space !</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09346B2F-3B64-4EC2-99FC-423D010F60D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0785" y="1883695"/>
            <a:ext cx="5553518" cy="4165141"/>
          </a:xfrm>
          <a:prstGeom prst="rect">
            <a:avLst/>
          </a:prstGeom>
        </p:spPr>
      </p:pic>
      <p:pic>
        <p:nvPicPr>
          <p:cNvPr id="5" name="Рисунок 4">
            <a:extLst>
              <a:ext uri="{FF2B5EF4-FFF2-40B4-BE49-F238E27FC236}">
                <a16:creationId xmlns:a16="http://schemas.microsoft.com/office/drawing/2014/main" id="{317C73C3-07EC-41B0-B20E-2D65ED87FA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8686" y="1883695"/>
            <a:ext cx="5488504" cy="4116378"/>
          </a:xfrm>
          <a:prstGeom prst="rect">
            <a:avLst/>
          </a:prstGeom>
        </p:spPr>
      </p:pic>
      <p:sp>
        <p:nvSpPr>
          <p:cNvPr id="3" name="Скругленный прямоугольник 2"/>
          <p:cNvSpPr/>
          <p:nvPr/>
        </p:nvSpPr>
        <p:spPr>
          <a:xfrm>
            <a:off x="990600" y="334108"/>
            <a:ext cx="10292862" cy="69166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единительная линия 6"/>
          <p:cNvCxnSpPr/>
          <p:nvPr/>
        </p:nvCxnSpPr>
        <p:spPr>
          <a:xfrm flipV="1">
            <a:off x="6043246" y="3622431"/>
            <a:ext cx="465440" cy="586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a:stCxn id="5" idx="1"/>
          </p:cNvCxnSpPr>
          <p:nvPr/>
        </p:nvCxnSpPr>
        <p:spPr>
          <a:xfrm flipH="1">
            <a:off x="6054969" y="3941884"/>
            <a:ext cx="453717" cy="293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6248400" y="3165231"/>
            <a:ext cx="5862" cy="37513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V="1">
            <a:off x="6248400" y="4026877"/>
            <a:ext cx="0" cy="42789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Скругленный прямоугольник 13"/>
          <p:cNvSpPr/>
          <p:nvPr/>
        </p:nvSpPr>
        <p:spPr>
          <a:xfrm>
            <a:off x="6075484" y="2205405"/>
            <a:ext cx="345831" cy="803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30 mm</a:t>
            </a:r>
            <a:endParaRPr lang="ru-RU" dirty="0"/>
          </a:p>
        </p:txBody>
      </p:sp>
      <p:sp>
        <p:nvSpPr>
          <p:cNvPr id="6" name="Скругленный прямоугольник 5"/>
          <p:cNvSpPr/>
          <p:nvPr/>
        </p:nvSpPr>
        <p:spPr>
          <a:xfrm>
            <a:off x="1" y="6192431"/>
            <a:ext cx="12125782" cy="5568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Preliminary impression after assembly of detector plane into the slot of stand-imitator -&gt;  </a:t>
            </a:r>
            <a:r>
              <a:rPr lang="en-US" b="1" dirty="0" smtClean="0">
                <a:solidFill>
                  <a:srgbClr val="FF0000"/>
                </a:solidFill>
              </a:rPr>
              <a:t>30 mm gap is close to practical limit</a:t>
            </a:r>
            <a:endParaRPr lang="ru-RU" b="1" dirty="0">
              <a:solidFill>
                <a:srgbClr val="FF0000"/>
              </a:solidFill>
            </a:endParaRPr>
          </a:p>
        </p:txBody>
      </p:sp>
    </p:spTree>
    <p:extLst>
      <p:ext uri="{BB962C8B-B14F-4D97-AF65-F5344CB8AC3E}">
        <p14:creationId xmlns:p14="http://schemas.microsoft.com/office/powerpoint/2010/main" val="2606613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E925198-D1DF-49FA-933D-363D0A37FF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45688" y="1271975"/>
            <a:ext cx="3480718" cy="2610539"/>
          </a:xfrm>
          <a:prstGeom prst="rect">
            <a:avLst/>
          </a:prstGeom>
        </p:spPr>
      </p:pic>
      <p:sp>
        <p:nvSpPr>
          <p:cNvPr id="6" name="Заголовок 1">
            <a:extLst>
              <a:ext uri="{FF2B5EF4-FFF2-40B4-BE49-F238E27FC236}">
                <a16:creationId xmlns:a16="http://schemas.microsoft.com/office/drawing/2014/main" id="{71C836EA-9055-4759-9174-B290F480AAC0}"/>
              </a:ext>
            </a:extLst>
          </p:cNvPr>
          <p:cNvSpPr>
            <a:spLocks noGrp="1"/>
          </p:cNvSpPr>
          <p:nvPr>
            <p:ph type="title"/>
          </p:nvPr>
        </p:nvSpPr>
        <p:spPr>
          <a:xfrm>
            <a:off x="791308" y="138730"/>
            <a:ext cx="10515600" cy="728569"/>
          </a:xfrm>
        </p:spPr>
        <p:txBody>
          <a:bodyPr>
            <a:normAutofit/>
          </a:bodyPr>
          <a:lstStyle/>
          <a:p>
            <a:pPr algn="ctr"/>
            <a:r>
              <a:rPr lang="en-US" sz="2000" b="1" dirty="0" smtClean="0">
                <a:latin typeface="Times New Roman" panose="02020603050405020304" pitchFamily="18" charset="0"/>
                <a:cs typeface="Times New Roman" panose="02020603050405020304" pitchFamily="18" charset="0"/>
              </a:rPr>
              <a:t>Mockup of detecting plane (MDTs, FEE cards, power distribution fiberglass board, cables)</a:t>
            </a:r>
            <a:endParaRPr lang="ru-RU" sz="2000" b="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C46F8A05-0D85-44C6-8FA1-41DC242C4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10154" y="4045403"/>
            <a:ext cx="3551787" cy="2663840"/>
          </a:xfrm>
          <a:prstGeom prst="rect">
            <a:avLst/>
          </a:prstGeom>
        </p:spPr>
      </p:pic>
      <p:pic>
        <p:nvPicPr>
          <p:cNvPr id="7" name="Рисунок 6">
            <a:extLst>
              <a:ext uri="{FF2B5EF4-FFF2-40B4-BE49-F238E27FC236}">
                <a16:creationId xmlns:a16="http://schemas.microsoft.com/office/drawing/2014/main" id="{92699DE8-EF67-4C4B-87F6-3416F5B479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73262" y="4049829"/>
            <a:ext cx="3545886" cy="2659414"/>
          </a:xfrm>
          <a:prstGeom prst="rect">
            <a:avLst/>
          </a:prstGeom>
        </p:spPr>
      </p:pic>
      <p:pic>
        <p:nvPicPr>
          <p:cNvPr id="8" name="Рисунок 7">
            <a:extLst>
              <a:ext uri="{FF2B5EF4-FFF2-40B4-BE49-F238E27FC236}">
                <a16:creationId xmlns:a16="http://schemas.microsoft.com/office/drawing/2014/main" id="{7AE2E795-011E-4E7E-B1FF-FEE5B155CC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12001" y="1223251"/>
            <a:ext cx="3545684" cy="2659263"/>
          </a:xfrm>
          <a:prstGeom prst="rect">
            <a:avLst/>
          </a:prstGeom>
        </p:spPr>
      </p:pic>
      <p:pic>
        <p:nvPicPr>
          <p:cNvPr id="9" name="Рисунок 8">
            <a:extLst>
              <a:ext uri="{FF2B5EF4-FFF2-40B4-BE49-F238E27FC236}">
                <a16:creationId xmlns:a16="http://schemas.microsoft.com/office/drawing/2014/main" id="{7AE2E795-011E-4E7E-B1FF-FEE5B155CC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3464" y="1239916"/>
            <a:ext cx="3545684" cy="2659263"/>
          </a:xfrm>
          <a:prstGeom prst="rect">
            <a:avLst/>
          </a:prstGeom>
        </p:spPr>
      </p:pic>
      <p:sp>
        <p:nvSpPr>
          <p:cNvPr id="2" name="Скругленный прямоугольник 1"/>
          <p:cNvSpPr/>
          <p:nvPr/>
        </p:nvSpPr>
        <p:spPr>
          <a:xfrm>
            <a:off x="1002323" y="193432"/>
            <a:ext cx="10169769" cy="67386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p:cNvCxnSpPr/>
          <p:nvPr/>
        </p:nvCxnSpPr>
        <p:spPr>
          <a:xfrm>
            <a:off x="3839308" y="3681046"/>
            <a:ext cx="0" cy="59074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V="1">
            <a:off x="5498123" y="5334000"/>
            <a:ext cx="592015" cy="586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090138" y="5334000"/>
            <a:ext cx="0" cy="64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flipV="1">
            <a:off x="7725508" y="3763108"/>
            <a:ext cx="17584" cy="50868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Скругленный прямоугольник 17"/>
          <p:cNvSpPr/>
          <p:nvPr/>
        </p:nvSpPr>
        <p:spPr>
          <a:xfrm>
            <a:off x="69169" y="1459523"/>
            <a:ext cx="1866307" cy="8891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Imitator of honeycomb strip board (4 mm thick)</a:t>
            </a:r>
            <a:endParaRPr lang="ru-RU" sz="1400" b="1" dirty="0">
              <a:solidFill>
                <a:schemeClr val="tx1"/>
              </a:solidFill>
            </a:endParaRPr>
          </a:p>
        </p:txBody>
      </p:sp>
      <p:cxnSp>
        <p:nvCxnSpPr>
          <p:cNvPr id="20" name="Прямая со стрелкой 19"/>
          <p:cNvCxnSpPr/>
          <p:nvPr/>
        </p:nvCxnSpPr>
        <p:spPr>
          <a:xfrm flipV="1">
            <a:off x="1869831" y="2057400"/>
            <a:ext cx="1060938" cy="586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Скругленный прямоугольник 21"/>
          <p:cNvSpPr/>
          <p:nvPr/>
        </p:nvSpPr>
        <p:spPr>
          <a:xfrm>
            <a:off x="181708" y="2403231"/>
            <a:ext cx="1822938"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Strips (3 cm wide)</a:t>
            </a:r>
            <a:endParaRPr lang="ru-RU" sz="1400" b="1" dirty="0">
              <a:solidFill>
                <a:schemeClr val="tx1"/>
              </a:solidFill>
            </a:endParaRPr>
          </a:p>
        </p:txBody>
      </p:sp>
      <p:cxnSp>
        <p:nvCxnSpPr>
          <p:cNvPr id="24" name="Прямая со стрелкой 23"/>
          <p:cNvCxnSpPr>
            <a:stCxn id="22" idx="3"/>
          </p:cNvCxnSpPr>
          <p:nvPr/>
        </p:nvCxnSpPr>
        <p:spPr>
          <a:xfrm flipV="1">
            <a:off x="2004646" y="2684585"/>
            <a:ext cx="1055077" cy="234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V="1">
            <a:off x="2004645" y="5241366"/>
            <a:ext cx="1055078" cy="234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Скругленный прямоугольник 25"/>
          <p:cNvSpPr/>
          <p:nvPr/>
        </p:nvSpPr>
        <p:spPr>
          <a:xfrm>
            <a:off x="69169" y="4941277"/>
            <a:ext cx="1994093" cy="615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MDTs mounted onto strip board</a:t>
            </a:r>
            <a:endParaRPr lang="ru-RU" sz="1400" b="1" dirty="0">
              <a:solidFill>
                <a:schemeClr val="tx1"/>
              </a:solidFill>
            </a:endParaRPr>
          </a:p>
        </p:txBody>
      </p:sp>
      <p:sp>
        <p:nvSpPr>
          <p:cNvPr id="29" name="Скругленный прямоугольник 28"/>
          <p:cNvSpPr/>
          <p:nvPr/>
        </p:nvSpPr>
        <p:spPr>
          <a:xfrm>
            <a:off x="6909202" y="4527810"/>
            <a:ext cx="1474006" cy="30957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Rotated position</a:t>
            </a:r>
            <a:endParaRPr lang="ru-RU" sz="1400" b="1" dirty="0"/>
          </a:p>
        </p:txBody>
      </p:sp>
      <p:sp>
        <p:nvSpPr>
          <p:cNvPr id="30" name="Скругленный прямоугольник 29"/>
          <p:cNvSpPr/>
          <p:nvPr/>
        </p:nvSpPr>
        <p:spPr>
          <a:xfrm>
            <a:off x="9700846" y="4072997"/>
            <a:ext cx="2168769"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Power distribution fiberglass board with HV, LV and ground bus</a:t>
            </a:r>
            <a:endParaRPr lang="ru-RU" sz="1400" b="1" dirty="0">
              <a:solidFill>
                <a:schemeClr val="tx1"/>
              </a:solidFill>
            </a:endParaRPr>
          </a:p>
        </p:txBody>
      </p:sp>
      <p:cxnSp>
        <p:nvCxnSpPr>
          <p:cNvPr id="31" name="Прямая со стрелкой 30"/>
          <p:cNvCxnSpPr/>
          <p:nvPr/>
        </p:nvCxnSpPr>
        <p:spPr>
          <a:xfrm flipH="1">
            <a:off x="8921262" y="4747849"/>
            <a:ext cx="1078523" cy="9964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Скругленный прямоугольник 32"/>
          <p:cNvSpPr/>
          <p:nvPr/>
        </p:nvSpPr>
        <p:spPr>
          <a:xfrm>
            <a:off x="9630468" y="5921975"/>
            <a:ext cx="2174669"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Translator board mockup</a:t>
            </a:r>
            <a:endParaRPr lang="ru-RU" sz="1400" b="1" dirty="0">
              <a:solidFill>
                <a:schemeClr val="tx1"/>
              </a:solidFill>
            </a:endParaRPr>
          </a:p>
        </p:txBody>
      </p:sp>
      <p:cxnSp>
        <p:nvCxnSpPr>
          <p:cNvPr id="34" name="Прямая со стрелкой 33"/>
          <p:cNvCxnSpPr/>
          <p:nvPr/>
        </p:nvCxnSpPr>
        <p:spPr>
          <a:xfrm flipH="1">
            <a:off x="8294077" y="6250221"/>
            <a:ext cx="1336391" cy="4507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8" name="Скругленный прямоугольник 37"/>
          <p:cNvSpPr/>
          <p:nvPr/>
        </p:nvSpPr>
        <p:spPr>
          <a:xfrm>
            <a:off x="9700846" y="1491216"/>
            <a:ext cx="2321169" cy="615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Ground shielding (ALU film)</a:t>
            </a:r>
            <a:endParaRPr lang="ru-RU" sz="1400" b="1" dirty="0">
              <a:solidFill>
                <a:schemeClr val="tx1"/>
              </a:solidFill>
            </a:endParaRPr>
          </a:p>
        </p:txBody>
      </p:sp>
      <p:cxnSp>
        <p:nvCxnSpPr>
          <p:cNvPr id="39" name="Прямая со стрелкой 38"/>
          <p:cNvCxnSpPr/>
          <p:nvPr/>
        </p:nvCxnSpPr>
        <p:spPr>
          <a:xfrm flipH="1">
            <a:off x="8383208" y="1811114"/>
            <a:ext cx="1265375" cy="74176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1" name="Скругленный прямоугольник 40"/>
          <p:cNvSpPr/>
          <p:nvPr/>
        </p:nvSpPr>
        <p:spPr>
          <a:xfrm>
            <a:off x="9666206" y="3033201"/>
            <a:ext cx="2420286" cy="615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Wire readout board mockup)</a:t>
            </a:r>
            <a:endParaRPr lang="ru-RU" sz="1400" b="1" dirty="0">
              <a:solidFill>
                <a:schemeClr val="tx1"/>
              </a:solidFill>
            </a:endParaRPr>
          </a:p>
        </p:txBody>
      </p:sp>
      <p:cxnSp>
        <p:nvCxnSpPr>
          <p:cNvPr id="42" name="Прямая со стрелкой 41"/>
          <p:cNvCxnSpPr/>
          <p:nvPr/>
        </p:nvCxnSpPr>
        <p:spPr>
          <a:xfrm flipH="1">
            <a:off x="6863862" y="3388899"/>
            <a:ext cx="2740882" cy="2837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654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1501</Words>
  <Application>Microsoft Office PowerPoint</Application>
  <PresentationFormat>Широкоэкранный</PresentationFormat>
  <Paragraphs>123</Paragraphs>
  <Slides>27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27</vt:i4>
      </vt:variant>
    </vt:vector>
  </HeadingPairs>
  <TitlesOfParts>
    <vt:vector size="32" baseType="lpstr">
      <vt:lpstr>Arial</vt:lpstr>
      <vt:lpstr>Calibri</vt:lpstr>
      <vt:lpstr>Calibri Light</vt:lpstr>
      <vt:lpstr>Times New Roman</vt:lpstr>
      <vt:lpstr>Тема Office</vt:lpstr>
      <vt:lpstr>                                                                                        SPD Collaboration meeting, Dubna, 25 April, 2023 Range System Status Report G. Alexeev on behalf of SPD Muon Group</vt:lpstr>
      <vt:lpstr>New sizes of SPD: +10 cm/R &amp; +/-15 cm/longitudinally, absorber structure of RS left the same  (vertical cross section)</vt:lpstr>
      <vt:lpstr>Презентация PowerPoint</vt:lpstr>
      <vt:lpstr>New SPD setup (quarter of setup is shown – due to symmetry of the simulation tasks)</vt:lpstr>
      <vt:lpstr>Презентация PowerPoint</vt:lpstr>
      <vt:lpstr>Development of low input impedance amplifier chips:  from Ampl-8.3 to Ampl-8.53 _________________________________________________</vt:lpstr>
      <vt:lpstr>Full-size stand-imitator to study: optimal design of MDTs detecting layer with strip board, analog front-end electronic cards deployment for wires and strips readout, cabling in/out the absorber slot</vt:lpstr>
      <vt:lpstr>Detecting plane mockup (MDTs, strip board, analog FEE cards and cables) inside the slot 30 mm of stand-imitator: rather dense space !</vt:lpstr>
      <vt:lpstr>Mockup of detecting plane (MDTs, FEE cards, power distribution fiberglass board, cables)</vt:lpstr>
      <vt:lpstr>Презентация PowerPoint</vt:lpstr>
      <vt:lpstr>Cosmic test stand for pressurized Cherenkov counter (first Cherenkov signals are observed at high 45 atm with cosmic trigger)</vt:lpstr>
      <vt:lpstr>Plans for the rest of 2023 </vt:lpstr>
      <vt:lpstr>CONCLUSION</vt:lpstr>
      <vt:lpstr>Backup slides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ABS plastic 4 mm thick - imitates the honeycomb filler of a strip board (“air gap”) with fixed blades (in reality, the blades will not be in a line (along one strip), but in a herringbone or zigzag pattern, to blur the increase in capacity by 4-5 strips)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SPD Collaboration meeting, Dubna, 25 April, 2023 R</dc:title>
  <dc:creator>User</dc:creator>
  <cp:lastModifiedBy>User</cp:lastModifiedBy>
  <cp:revision>165</cp:revision>
  <dcterms:created xsi:type="dcterms:W3CDTF">2023-04-18T13:37:05Z</dcterms:created>
  <dcterms:modified xsi:type="dcterms:W3CDTF">2023-04-25T09:31:18Z</dcterms:modified>
</cp:coreProperties>
</file>