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256" r:id="rId2"/>
    <p:sldId id="333" r:id="rId3"/>
    <p:sldId id="384" r:id="rId4"/>
    <p:sldId id="400" r:id="rId5"/>
    <p:sldId id="368" r:id="rId6"/>
    <p:sldId id="385" r:id="rId7"/>
    <p:sldId id="386" r:id="rId8"/>
    <p:sldId id="393" r:id="rId9"/>
    <p:sldId id="387" r:id="rId10"/>
    <p:sldId id="394" r:id="rId11"/>
    <p:sldId id="388" r:id="rId12"/>
    <p:sldId id="389" r:id="rId13"/>
    <p:sldId id="369" r:id="rId14"/>
    <p:sldId id="395" r:id="rId15"/>
    <p:sldId id="397" r:id="rId16"/>
    <p:sldId id="398" r:id="rId17"/>
    <p:sldId id="366" r:id="rId18"/>
    <p:sldId id="391" r:id="rId19"/>
    <p:sldId id="367" r:id="rId20"/>
    <p:sldId id="324" r:id="rId21"/>
    <p:sldId id="378" r:id="rId22"/>
    <p:sldId id="380" r:id="rId23"/>
    <p:sldId id="379" r:id="rId24"/>
    <p:sldId id="392" r:id="rId25"/>
    <p:sldId id="381" r:id="rId26"/>
    <p:sldId id="376" r:id="rId27"/>
    <p:sldId id="360" r:id="rId28"/>
    <p:sldId id="361" r:id="rId29"/>
    <p:sldId id="370" r:id="rId30"/>
    <p:sldId id="402" r:id="rId31"/>
    <p:sldId id="383" r:id="rId32"/>
    <p:sldId id="401" r:id="rId33"/>
    <p:sldId id="403" r:id="rId34"/>
    <p:sldId id="404" r:id="rId35"/>
    <p:sldId id="274"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FF9966"/>
    <a:srgbClr val="F69348"/>
    <a:srgbClr val="EB9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8" autoAdjust="0"/>
    <p:restoredTop sz="94633" autoAdjust="0"/>
  </p:normalViewPr>
  <p:slideViewPr>
    <p:cSldViewPr snapToGrid="0">
      <p:cViewPr varScale="1">
        <p:scale>
          <a:sx n="54" d="100"/>
          <a:sy n="54" d="100"/>
        </p:scale>
        <p:origin x="77" y="758"/>
      </p:cViewPr>
      <p:guideLst/>
    </p:cSldViewPr>
  </p:slideViewPr>
  <p:notesTextViewPr>
    <p:cViewPr>
      <p:scale>
        <a:sx n="1" d="1"/>
        <a:sy n="1" d="1"/>
      </p:scale>
      <p:origin x="0" y="0"/>
    </p:cViewPr>
  </p:notesTextViewPr>
  <p:sorterViewPr>
    <p:cViewPr>
      <p:scale>
        <a:sx n="154" d="100"/>
        <a:sy n="1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BINP\C_Tau%20Fabrika\c_tau_calculation\energy_solenoi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NICA%20Dubna\Cryogenic%20solenoid%20NICA%20detector_SPD\SPD_tests\SPD_suspend_triangle_stef1_tests\deviation_support_vs_forces_202211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flat" cmpd="dbl" algn="ctr">
              <a:noFill/>
              <a:round/>
            </a:ln>
            <a:effectLst/>
          </c:spPr>
          <c:marker>
            <c:symbol val="circle"/>
            <c:size val="6"/>
            <c:spPr>
              <a:noFill/>
              <a:ln w="34925" cap="flat" cmpd="dbl" algn="ctr">
                <a:solidFill>
                  <a:schemeClr val="accent1">
                    <a:lumMod val="75000"/>
                    <a:alpha val="70000"/>
                  </a:schemeClr>
                </a:solidFill>
                <a:round/>
              </a:ln>
              <a:effectLst/>
            </c:spPr>
          </c:marker>
          <c:dLbls>
            <c:dLbl>
              <c:idx val="0"/>
              <c:layout>
                <c:manualLayout>
                  <c:x val="-3.3377837116154871E-2"/>
                  <c:y val="7.8703703703703706E-2"/>
                </c:manualLayout>
              </c:layout>
              <c:tx>
                <c:rich>
                  <a:bodyPr/>
                  <a:lstStyle/>
                  <a:p>
                    <a:r>
                      <a:rPr lang="en-US"/>
                      <a:t>SPD</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6755674232311379E-3"/>
                  <c:y val="6.9444444444444448E-2"/>
                </c:manualLayout>
              </c:layout>
              <c:tx>
                <c:rich>
                  <a:bodyPr/>
                  <a:lstStyle/>
                  <a:p>
                    <a:r>
                      <a:rPr lang="en-US"/>
                      <a:t>PANDA</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6755674232309749E-3"/>
                  <c:y val="-5.5555555555555552E-2"/>
                </c:manualLayout>
              </c:layout>
              <c:tx>
                <c:rich>
                  <a:bodyPr/>
                  <a:lstStyle/>
                  <a:p>
                    <a:r>
                      <a:rPr lang="en-US"/>
                      <a:t>SCTF</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7828215398308856E-2"/>
                  <c:y val="-6.018518518518521E-2"/>
                </c:manualLayout>
              </c:layout>
              <c:tx>
                <c:rich>
                  <a:bodyPr/>
                  <a:lstStyle/>
                  <a:p>
                    <a:r>
                      <a:rPr lang="en-US"/>
                      <a:t>ATLAS</a:t>
                    </a:r>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7.3431241655540727E-2"/>
                  <c:y val="-6.0185185185185182E-2"/>
                </c:manualLayout>
              </c:layout>
              <c:tx>
                <c:rich>
                  <a:bodyPr/>
                  <a:lstStyle/>
                  <a:p>
                    <a:r>
                      <a:rPr lang="en-US"/>
                      <a:t>TOPAZ</a:t>
                    </a:r>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a:t>DELPHI</a:t>
                    </a:r>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7.5656430796617713E-2"/>
                  <c:y val="-6.0185185185185272E-2"/>
                </c:manualLayout>
              </c:layout>
              <c:tx>
                <c:rich>
                  <a:bodyPr/>
                  <a:lstStyle/>
                  <a:p>
                    <a:r>
                      <a:rPr lang="en-US"/>
                      <a:t>CLEO II</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'[energy_solenoid.xlsx]storage En_mass'!$B$18:$B$24</c:f>
              <c:numCache>
                <c:formatCode>General</c:formatCode>
                <c:ptCount val="7"/>
                <c:pt idx="0">
                  <c:v>17.100000000000001</c:v>
                </c:pt>
                <c:pt idx="1">
                  <c:v>22.4</c:v>
                </c:pt>
                <c:pt idx="2">
                  <c:v>36</c:v>
                </c:pt>
                <c:pt idx="3">
                  <c:v>30</c:v>
                </c:pt>
                <c:pt idx="4">
                  <c:v>19.2</c:v>
                </c:pt>
                <c:pt idx="5">
                  <c:v>104</c:v>
                </c:pt>
                <c:pt idx="6">
                  <c:v>14.3</c:v>
                </c:pt>
              </c:numCache>
            </c:numRef>
          </c:xVal>
          <c:yVal>
            <c:numRef>
              <c:f>'[energy_solenoid.xlsx]storage En_mass'!$C$18:$C$24</c:f>
              <c:numCache>
                <c:formatCode>General</c:formatCode>
                <c:ptCount val="7"/>
                <c:pt idx="0">
                  <c:v>3.26</c:v>
                </c:pt>
                <c:pt idx="1">
                  <c:v>3.73</c:v>
                </c:pt>
                <c:pt idx="2">
                  <c:v>5.58</c:v>
                </c:pt>
                <c:pt idx="3">
                  <c:v>7</c:v>
                </c:pt>
                <c:pt idx="4">
                  <c:v>5.3</c:v>
                </c:pt>
                <c:pt idx="5">
                  <c:v>4.2</c:v>
                </c:pt>
                <c:pt idx="6">
                  <c:v>3.7</c:v>
                </c:pt>
              </c:numCache>
            </c:numRef>
          </c:yVal>
          <c:smooth val="0"/>
        </c:ser>
        <c:dLbls>
          <c:showLegendKey val="0"/>
          <c:showVal val="0"/>
          <c:showCatName val="0"/>
          <c:showSerName val="0"/>
          <c:showPercent val="0"/>
          <c:showBubbleSize val="0"/>
        </c:dLbls>
        <c:axId val="390857384"/>
        <c:axId val="390560224"/>
      </c:scatterChart>
      <c:valAx>
        <c:axId val="390857384"/>
        <c:scaling>
          <c:logBase val="10"/>
          <c:orientation val="minMax"/>
          <c:max val="130"/>
          <c:min val="1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n-US" sz="1200" b="1" cap="none" baseline="0">
                    <a:latin typeface="Comic Sans MS" panose="030F0702030302020204" pitchFamily="66" charset="0"/>
                  </a:rPr>
                  <a:t>Stored Energy E, MJoule</a:t>
                </a:r>
              </a:p>
            </c:rich>
          </c:tx>
          <c:layout>
            <c:manualLayout>
              <c:xMode val="edge"/>
              <c:yMode val="edge"/>
              <c:x val="0.37744674439059606"/>
              <c:y val="0.88233755726770702"/>
            </c:manualLayout>
          </c:layout>
          <c:overlay val="0"/>
          <c:spPr>
            <a:noFill/>
            <a:ln>
              <a:noFill/>
            </a:ln>
            <a:effectLst/>
          </c:spPr>
          <c:txPr>
            <a:bodyPr rot="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cap="none" spc="0" normalizeH="0" baseline="0">
                <a:solidFill>
                  <a:schemeClr val="tx1">
                    <a:lumMod val="65000"/>
                    <a:lumOff val="35000"/>
                  </a:schemeClr>
                </a:solidFill>
                <a:latin typeface="+mn-lt"/>
                <a:ea typeface="+mn-ea"/>
                <a:cs typeface="+mn-cs"/>
              </a:defRPr>
            </a:pPr>
            <a:endParaRPr lang="ru-RU"/>
          </a:p>
        </c:txPr>
        <c:crossAx val="390560224"/>
        <c:crosses val="autoZero"/>
        <c:crossBetween val="midCat"/>
      </c:valAx>
      <c:valAx>
        <c:axId val="3905602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1" i="0" u="none" strike="noStrike" kern="1200" cap="none" baseline="0">
                    <a:solidFill>
                      <a:schemeClr val="tx1">
                        <a:lumMod val="65000"/>
                        <a:lumOff val="35000"/>
                      </a:schemeClr>
                    </a:solidFill>
                    <a:latin typeface="Comic Sans MS" panose="030F0702030302020204" pitchFamily="66" charset="0"/>
                    <a:ea typeface="+mn-ea"/>
                    <a:cs typeface="+mn-cs"/>
                  </a:defRPr>
                </a:pPr>
                <a:r>
                  <a:rPr lang="en-US" sz="1100" b="1" cap="none" baseline="0">
                    <a:latin typeface="Comic Sans MS" panose="030F0702030302020204" pitchFamily="66" charset="0"/>
                  </a:rPr>
                  <a:t>E/M, kJ/kg</a:t>
                </a:r>
                <a:endParaRPr lang="ru-RU" sz="1100" b="1" cap="none" baseline="0">
                  <a:latin typeface="Comic Sans MS" panose="030F0702030302020204" pitchFamily="66" charset="0"/>
                </a:endParaRPr>
              </a:p>
            </c:rich>
          </c:tx>
          <c:layout>
            <c:manualLayout>
              <c:xMode val="edge"/>
              <c:yMode val="edge"/>
              <c:x val="0"/>
              <c:y val="0.32330806208942653"/>
            </c:manualLayout>
          </c:layout>
          <c:overlay val="0"/>
          <c:spPr>
            <a:noFill/>
            <a:ln>
              <a:noFill/>
            </a:ln>
            <a:effectLst/>
          </c:spPr>
          <c:txPr>
            <a:bodyPr rot="-5400000" spcFirstLastPara="1" vertOverflow="ellipsis" vert="horz" wrap="square" anchor="ctr" anchorCtr="1"/>
            <a:lstStyle/>
            <a:p>
              <a:pPr>
                <a:defRPr sz="1100" b="1" i="0" u="none" strike="noStrike" kern="1200" cap="none" baseline="0">
                  <a:solidFill>
                    <a:schemeClr val="tx1">
                      <a:lumMod val="65000"/>
                      <a:lumOff val="35000"/>
                    </a:schemeClr>
                  </a:solidFill>
                  <a:latin typeface="Comic Sans MS" panose="030F0702030302020204" pitchFamily="66" charset="0"/>
                  <a:ea typeface="+mn-ea"/>
                  <a:cs typeface="+mn-cs"/>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ru-RU"/>
          </a:p>
        </c:txPr>
        <c:crossAx val="3908573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rgbClr val="FF0000"/>
                </a:solidFill>
                <a:latin typeface="Comic Sans MS" panose="030F0702030302020204" pitchFamily="66" charset="0"/>
                <a:ea typeface="+mn-ea"/>
                <a:cs typeface="+mn-cs"/>
              </a:defRPr>
            </a:pPr>
            <a:r>
              <a:rPr lang="en-US" sz="2000" dirty="0" smtClean="0">
                <a:solidFill>
                  <a:srgbClr val="FF0000"/>
                </a:solidFill>
                <a:latin typeface="Comic Sans MS" panose="030F0702030302020204" pitchFamily="66" charset="0"/>
              </a:rPr>
              <a:t>Dependence of the deviation of the triangular suspension of the SPD cryostat on the load at a temperature of </a:t>
            </a:r>
            <a:r>
              <a:rPr lang="en-US" sz="2000" dirty="0" smtClean="0">
                <a:solidFill>
                  <a:srgbClr val="0070C0"/>
                </a:solidFill>
                <a:latin typeface="Comic Sans MS" panose="030F0702030302020204" pitchFamily="66" charset="0"/>
              </a:rPr>
              <a:t>300K</a:t>
            </a:r>
            <a:r>
              <a:rPr lang="en-US" sz="2000" dirty="0" smtClean="0">
                <a:solidFill>
                  <a:srgbClr val="FF0000"/>
                </a:solidFill>
                <a:latin typeface="Comic Sans MS" panose="030F0702030302020204" pitchFamily="66" charset="0"/>
              </a:rPr>
              <a:t>/ </a:t>
            </a:r>
            <a:r>
              <a:rPr lang="en-US" sz="2000" dirty="0" smtClean="0">
                <a:solidFill>
                  <a:schemeClr val="accent2">
                    <a:lumMod val="75000"/>
                  </a:schemeClr>
                </a:solidFill>
                <a:latin typeface="Comic Sans MS" panose="030F0702030302020204" pitchFamily="66" charset="0"/>
              </a:rPr>
              <a:t>100K</a:t>
            </a:r>
            <a:endParaRPr lang="ru-RU" sz="2000" dirty="0">
              <a:solidFill>
                <a:schemeClr val="accent2">
                  <a:lumMod val="75000"/>
                </a:schemeClr>
              </a:solidFill>
              <a:latin typeface="Comic Sans MS" panose="030F0702030302020204" pitchFamily="66" charset="0"/>
            </a:endParaRPr>
          </a:p>
        </c:rich>
      </c:tx>
      <c:layout>
        <c:manualLayout>
          <c:xMode val="edge"/>
          <c:yMode val="edge"/>
          <c:x val="6.2371566167170003E-2"/>
          <c:y val="6.9082735487593239E-3"/>
        </c:manualLayout>
      </c:layout>
      <c:overlay val="0"/>
      <c:spPr>
        <a:solidFill>
          <a:sysClr val="window" lastClr="FFFFFF"/>
        </a:solidFill>
        <a:ln>
          <a:noFill/>
        </a:ln>
        <a:effectLst/>
      </c:spPr>
      <c:txPr>
        <a:bodyPr rot="0" spcFirstLastPara="1" vertOverflow="ellipsis" vert="horz" wrap="square" anchor="ctr" anchorCtr="1"/>
        <a:lstStyle/>
        <a:p>
          <a:pPr>
            <a:defRPr sz="1200" b="0" i="0" u="none" strike="noStrike" kern="1200" spc="0" baseline="0">
              <a:solidFill>
                <a:srgbClr val="FF0000"/>
              </a:solidFill>
              <a:latin typeface="Comic Sans MS" panose="030F0702030302020204" pitchFamily="66" charset="0"/>
              <a:ea typeface="+mn-ea"/>
              <a:cs typeface="+mn-cs"/>
            </a:defRPr>
          </a:pPr>
          <a:endParaRPr lang="ru-RU"/>
        </a:p>
      </c:txPr>
    </c:title>
    <c:autoTitleDeleted val="0"/>
    <c:plotArea>
      <c:layout>
        <c:manualLayout>
          <c:layoutTarget val="inner"/>
          <c:xMode val="edge"/>
          <c:yMode val="edge"/>
          <c:x val="5.531880422291155E-2"/>
          <c:y val="0.17028909617035226"/>
          <c:w val="0.79916743610167496"/>
          <c:h val="0.7234722528951617"/>
        </c:manualLayout>
      </c:layout>
      <c:scatterChart>
        <c:scatterStyle val="smoothMarker"/>
        <c:varyColors val="0"/>
        <c:ser>
          <c:idx val="0"/>
          <c:order val="0"/>
          <c:tx>
            <c:v>T300_21_11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[deviation_support_vs_forces_20221122.xlsx]Лист1!$C$5:$C$17</c:f>
              <c:numCache>
                <c:formatCode>General</c:formatCode>
                <c:ptCount val="13"/>
                <c:pt idx="0">
                  <c:v>200</c:v>
                </c:pt>
                <c:pt idx="1">
                  <c:v>400</c:v>
                </c:pt>
                <c:pt idx="2">
                  <c:v>500</c:v>
                </c:pt>
                <c:pt idx="3">
                  <c:v>700</c:v>
                </c:pt>
                <c:pt idx="4">
                  <c:v>800</c:v>
                </c:pt>
                <c:pt idx="5">
                  <c:v>1000</c:v>
                </c:pt>
                <c:pt idx="6">
                  <c:v>1200</c:v>
                </c:pt>
                <c:pt idx="7">
                  <c:v>1400</c:v>
                </c:pt>
                <c:pt idx="8">
                  <c:v>1500</c:v>
                </c:pt>
                <c:pt idx="9">
                  <c:v>1600</c:v>
                </c:pt>
                <c:pt idx="10">
                  <c:v>1700</c:v>
                </c:pt>
                <c:pt idx="11">
                  <c:v>1800</c:v>
                </c:pt>
                <c:pt idx="12">
                  <c:v>2000</c:v>
                </c:pt>
              </c:numCache>
            </c:numRef>
          </c:xVal>
          <c:yVal>
            <c:numRef>
              <c:f>[deviation_support_vs_forces_20221122.xlsx]Лист1!$D$5:$D$17</c:f>
              <c:numCache>
                <c:formatCode>General</c:formatCode>
                <c:ptCount val="13"/>
                <c:pt idx="0">
                  <c:v>2</c:v>
                </c:pt>
                <c:pt idx="1">
                  <c:v>3</c:v>
                </c:pt>
                <c:pt idx="2">
                  <c:v>3.5</c:v>
                </c:pt>
                <c:pt idx="3">
                  <c:v>4</c:v>
                </c:pt>
                <c:pt idx="4">
                  <c:v>4.3</c:v>
                </c:pt>
                <c:pt idx="5">
                  <c:v>5</c:v>
                </c:pt>
                <c:pt idx="6">
                  <c:v>5.5</c:v>
                </c:pt>
                <c:pt idx="7">
                  <c:v>6</c:v>
                </c:pt>
                <c:pt idx="8">
                  <c:v>6.5</c:v>
                </c:pt>
                <c:pt idx="9">
                  <c:v>7</c:v>
                </c:pt>
                <c:pt idx="10">
                  <c:v>7.4</c:v>
                </c:pt>
                <c:pt idx="11">
                  <c:v>7.7</c:v>
                </c:pt>
                <c:pt idx="12">
                  <c:v>8.4</c:v>
                </c:pt>
              </c:numCache>
            </c:numRef>
          </c:yVal>
          <c:smooth val="1"/>
          <c:extLst xmlns:c16r2="http://schemas.microsoft.com/office/drawing/2015/06/chart">
            <c:ext xmlns:c16="http://schemas.microsoft.com/office/drawing/2014/chart" uri="{C3380CC4-5D6E-409C-BE32-E72D297353CC}">
              <c16:uniqueId val="{00000000-8228-4E83-848B-839D08439E79}"/>
            </c:ext>
          </c:extLst>
        </c:ser>
        <c:ser>
          <c:idx val="1"/>
          <c:order val="1"/>
          <c:tx>
            <c:v>T100K_24_11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[deviation_support_vs_forces_20221122.xlsx]Лист1!$C$5:$C$21</c:f>
              <c:numCache>
                <c:formatCode>General</c:formatCode>
                <c:ptCount val="17"/>
                <c:pt idx="0">
                  <c:v>200</c:v>
                </c:pt>
                <c:pt idx="1">
                  <c:v>400</c:v>
                </c:pt>
                <c:pt idx="2">
                  <c:v>500</c:v>
                </c:pt>
                <c:pt idx="3">
                  <c:v>700</c:v>
                </c:pt>
                <c:pt idx="4">
                  <c:v>800</c:v>
                </c:pt>
                <c:pt idx="5">
                  <c:v>1000</c:v>
                </c:pt>
                <c:pt idx="6">
                  <c:v>1200</c:v>
                </c:pt>
                <c:pt idx="7">
                  <c:v>1400</c:v>
                </c:pt>
                <c:pt idx="8">
                  <c:v>1500</c:v>
                </c:pt>
                <c:pt idx="9">
                  <c:v>1600</c:v>
                </c:pt>
                <c:pt idx="10">
                  <c:v>1700</c:v>
                </c:pt>
                <c:pt idx="11">
                  <c:v>1800</c:v>
                </c:pt>
                <c:pt idx="12">
                  <c:v>2000</c:v>
                </c:pt>
                <c:pt idx="13">
                  <c:v>2200</c:v>
                </c:pt>
                <c:pt idx="14">
                  <c:v>2400</c:v>
                </c:pt>
                <c:pt idx="15">
                  <c:v>2500</c:v>
                </c:pt>
                <c:pt idx="16">
                  <c:v>2600</c:v>
                </c:pt>
              </c:numCache>
            </c:numRef>
          </c:xVal>
          <c:yVal>
            <c:numRef>
              <c:f>[deviation_support_vs_forces_20221122.xlsx]Лист1!$E$5:$E$21</c:f>
              <c:numCache>
                <c:formatCode>General</c:formatCode>
                <c:ptCount val="17"/>
                <c:pt idx="0">
                  <c:v>0.8</c:v>
                </c:pt>
                <c:pt idx="1">
                  <c:v>1.5</c:v>
                </c:pt>
                <c:pt idx="2">
                  <c:v>2.2000000000000002</c:v>
                </c:pt>
                <c:pt idx="3">
                  <c:v>3.2</c:v>
                </c:pt>
                <c:pt idx="4">
                  <c:v>3.5</c:v>
                </c:pt>
                <c:pt idx="5">
                  <c:v>4</c:v>
                </c:pt>
                <c:pt idx="6">
                  <c:v>4.5</c:v>
                </c:pt>
                <c:pt idx="7">
                  <c:v>5</c:v>
                </c:pt>
                <c:pt idx="8">
                  <c:v>5.2</c:v>
                </c:pt>
                <c:pt idx="9">
                  <c:v>5.5</c:v>
                </c:pt>
                <c:pt idx="10">
                  <c:v>5.7</c:v>
                </c:pt>
                <c:pt idx="11">
                  <c:v>6</c:v>
                </c:pt>
                <c:pt idx="12">
                  <c:v>6.5</c:v>
                </c:pt>
                <c:pt idx="13">
                  <c:v>7</c:v>
                </c:pt>
                <c:pt idx="14">
                  <c:v>7.5</c:v>
                </c:pt>
                <c:pt idx="15">
                  <c:v>8</c:v>
                </c:pt>
                <c:pt idx="16">
                  <c:v>8.5</c:v>
                </c:pt>
              </c:numCache>
            </c:numRef>
          </c:yVal>
          <c:smooth val="1"/>
          <c:extLst xmlns:c16r2="http://schemas.microsoft.com/office/drawing/2015/06/chart">
            <c:ext xmlns:c16="http://schemas.microsoft.com/office/drawing/2014/chart" uri="{C3380CC4-5D6E-409C-BE32-E72D297353CC}">
              <c16:uniqueId val="{00000001-8228-4E83-848B-839D08439E79}"/>
            </c:ext>
          </c:extLst>
        </c:ser>
        <c:dLbls>
          <c:showLegendKey val="0"/>
          <c:showVal val="0"/>
          <c:showCatName val="0"/>
          <c:showSerName val="0"/>
          <c:showPercent val="0"/>
          <c:showBubbleSize val="0"/>
        </c:dLbls>
        <c:axId val="390655424"/>
        <c:axId val="390655808"/>
      </c:scatterChart>
      <c:valAx>
        <c:axId val="390655424"/>
        <c:scaling>
          <c:orientation val="minMax"/>
          <c:max val="26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1" u="none" strike="noStrike" kern="1200" baseline="0">
                    <a:solidFill>
                      <a:schemeClr val="tx1">
                        <a:lumMod val="65000"/>
                        <a:lumOff val="35000"/>
                      </a:schemeClr>
                    </a:solidFill>
                    <a:latin typeface="+mn-lt"/>
                    <a:ea typeface="+mn-ea"/>
                    <a:cs typeface="+mn-cs"/>
                  </a:defRPr>
                </a:pPr>
                <a:r>
                  <a:rPr lang="en-US" sz="1100" b="1" i="1" dirty="0" smtClean="0"/>
                  <a:t>Load</a:t>
                </a:r>
                <a:r>
                  <a:rPr lang="ru-RU" sz="1100" b="1" i="1" dirty="0" smtClean="0"/>
                  <a:t>, </a:t>
                </a:r>
                <a:r>
                  <a:rPr lang="ru-RU" sz="1100" b="1" i="1" dirty="0"/>
                  <a:t>кг</a:t>
                </a:r>
              </a:p>
            </c:rich>
          </c:tx>
          <c:layout>
            <c:manualLayout>
              <c:xMode val="edge"/>
              <c:yMode val="edge"/>
              <c:x val="0.71846891561730475"/>
              <c:y val="0.94836411060846515"/>
            </c:manualLayout>
          </c:layout>
          <c:overlay val="0"/>
          <c:spPr>
            <a:noFill/>
            <a:ln>
              <a:noFill/>
            </a:ln>
            <a:effectLst/>
          </c:spPr>
          <c:txPr>
            <a:bodyPr rot="0" spcFirstLastPara="1" vertOverflow="ellipsis" vert="horz" wrap="square" anchor="ctr" anchorCtr="1"/>
            <a:lstStyle/>
            <a:p>
              <a:pPr>
                <a:defRPr sz="1100" b="1" i="1"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90655808"/>
        <c:crosses val="autoZero"/>
        <c:crossBetween val="midCat"/>
      </c:valAx>
      <c:valAx>
        <c:axId val="390655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1" u="none" strike="noStrike" kern="1200" baseline="0">
                    <a:solidFill>
                      <a:schemeClr val="tx1">
                        <a:lumMod val="65000"/>
                        <a:lumOff val="35000"/>
                      </a:schemeClr>
                    </a:solidFill>
                    <a:latin typeface="+mn-lt"/>
                    <a:ea typeface="+mn-ea"/>
                    <a:cs typeface="+mn-cs"/>
                  </a:defRPr>
                </a:pPr>
                <a:r>
                  <a:rPr lang="en-US" b="1" i="1" dirty="0" smtClean="0"/>
                  <a:t>Deviation</a:t>
                </a:r>
                <a:r>
                  <a:rPr lang="ru-RU" b="1" i="1" dirty="0" smtClean="0"/>
                  <a:t>, </a:t>
                </a:r>
                <a:r>
                  <a:rPr lang="ru-RU" b="1" i="1" dirty="0"/>
                  <a:t>мм</a:t>
                </a:r>
              </a:p>
            </c:rich>
          </c:tx>
          <c:layout>
            <c:manualLayout>
              <c:xMode val="edge"/>
              <c:yMode val="edge"/>
              <c:x val="1.567310521590011E-2"/>
              <c:y val="0.53797465316835402"/>
            </c:manualLayout>
          </c:layout>
          <c:overlay val="0"/>
          <c:spPr>
            <a:noFill/>
            <a:ln>
              <a:noFill/>
            </a:ln>
            <a:effectLst/>
          </c:spPr>
          <c:txPr>
            <a:bodyPr rot="-5400000" spcFirstLastPara="1" vertOverflow="ellipsis" vert="horz" wrap="square" anchor="ctr" anchorCtr="1"/>
            <a:lstStyle/>
            <a:p>
              <a:pPr>
                <a:defRPr sz="1000" b="1" i="1"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90655424"/>
        <c:crosses val="autoZero"/>
        <c:crossBetween val="midCat"/>
      </c:valAx>
      <c:spPr>
        <a:solidFill>
          <a:schemeClr val="lt1"/>
        </a:solidFill>
        <a:ln w="12700" cap="flat" cmpd="sng" algn="ctr">
          <a:solidFill>
            <a:schemeClr val="dk1"/>
          </a:solidFill>
          <a:prstDash val="solid"/>
          <a:miter lim="800000"/>
        </a:ln>
        <a:effectLst/>
      </c:spPr>
    </c:plotArea>
    <c:legend>
      <c:legendPos val="r"/>
      <c:layout>
        <c:manualLayout>
          <c:xMode val="edge"/>
          <c:yMode val="edge"/>
          <c:x val="0.86110477020661225"/>
          <c:y val="0.60480153571431294"/>
          <c:w val="0.1207666532209092"/>
          <c:h val="8.132167356129234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133636-F599-4B3D-B019-B97DA84D44E7}" type="datetimeFigureOut">
              <a:rPr lang="ru-RU" smtClean="0"/>
              <a:t>25.04.2023</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061F7A-3C3D-40CC-A941-5F0D15F31374}" type="slidenum">
              <a:rPr lang="ru-RU" smtClean="0"/>
              <a:t>‹#›</a:t>
            </a:fld>
            <a:endParaRPr lang="ru-RU"/>
          </a:p>
        </p:txBody>
      </p:sp>
    </p:spTree>
    <p:extLst>
      <p:ext uri="{BB962C8B-B14F-4D97-AF65-F5344CB8AC3E}">
        <p14:creationId xmlns:p14="http://schemas.microsoft.com/office/powerpoint/2010/main" val="527497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E611E-C168-4805-98DC-400D2B84645D}" type="datetimeFigureOut">
              <a:rPr lang="ru-RU" smtClean="0"/>
              <a:t>25.04.2023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6E77-353D-4F00-BA63-08C9671CEB01}" type="slidenum">
              <a:rPr lang="ru-RU" smtClean="0"/>
              <a:t>‹#›</a:t>
            </a:fld>
            <a:endParaRPr lang="ru-RU"/>
          </a:p>
        </p:txBody>
      </p:sp>
    </p:spTree>
    <p:extLst>
      <p:ext uri="{BB962C8B-B14F-4D97-AF65-F5344CB8AC3E}">
        <p14:creationId xmlns:p14="http://schemas.microsoft.com/office/powerpoint/2010/main" val="38153348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a:t>
            </a:fld>
            <a:endParaRPr lang="ru-RU"/>
          </a:p>
        </p:txBody>
      </p:sp>
    </p:spTree>
    <p:extLst>
      <p:ext uri="{BB962C8B-B14F-4D97-AF65-F5344CB8AC3E}">
        <p14:creationId xmlns:p14="http://schemas.microsoft.com/office/powerpoint/2010/main" val="49966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10</a:t>
            </a:fld>
            <a:endParaRPr lang="ru-RU"/>
          </a:p>
        </p:txBody>
      </p:sp>
    </p:spTree>
    <p:extLst>
      <p:ext uri="{BB962C8B-B14F-4D97-AF65-F5344CB8AC3E}">
        <p14:creationId xmlns:p14="http://schemas.microsoft.com/office/powerpoint/2010/main" val="141708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11</a:t>
            </a:fld>
            <a:endParaRPr lang="ru-RU"/>
          </a:p>
        </p:txBody>
      </p:sp>
    </p:spTree>
    <p:extLst>
      <p:ext uri="{BB962C8B-B14F-4D97-AF65-F5344CB8AC3E}">
        <p14:creationId xmlns:p14="http://schemas.microsoft.com/office/powerpoint/2010/main" val="23022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12</a:t>
            </a:fld>
            <a:endParaRPr lang="ru-RU"/>
          </a:p>
        </p:txBody>
      </p:sp>
    </p:spTree>
    <p:extLst>
      <p:ext uri="{BB962C8B-B14F-4D97-AF65-F5344CB8AC3E}">
        <p14:creationId xmlns:p14="http://schemas.microsoft.com/office/powerpoint/2010/main" val="205289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13</a:t>
            </a:fld>
            <a:endParaRPr lang="ru-RU"/>
          </a:p>
        </p:txBody>
      </p:sp>
    </p:spTree>
    <p:extLst>
      <p:ext uri="{BB962C8B-B14F-4D97-AF65-F5344CB8AC3E}">
        <p14:creationId xmlns:p14="http://schemas.microsoft.com/office/powerpoint/2010/main" val="1519398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15</a:t>
            </a:fld>
            <a:endParaRPr lang="ru-RU"/>
          </a:p>
        </p:txBody>
      </p:sp>
    </p:spTree>
    <p:extLst>
      <p:ext uri="{BB962C8B-B14F-4D97-AF65-F5344CB8AC3E}">
        <p14:creationId xmlns:p14="http://schemas.microsoft.com/office/powerpoint/2010/main" val="1412716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17</a:t>
            </a:fld>
            <a:endParaRPr lang="ru-RU"/>
          </a:p>
        </p:txBody>
      </p:sp>
    </p:spTree>
    <p:extLst>
      <p:ext uri="{BB962C8B-B14F-4D97-AF65-F5344CB8AC3E}">
        <p14:creationId xmlns:p14="http://schemas.microsoft.com/office/powerpoint/2010/main" val="220932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18</a:t>
            </a:fld>
            <a:endParaRPr lang="ru-RU"/>
          </a:p>
        </p:txBody>
      </p:sp>
    </p:spTree>
    <p:extLst>
      <p:ext uri="{BB962C8B-B14F-4D97-AF65-F5344CB8AC3E}">
        <p14:creationId xmlns:p14="http://schemas.microsoft.com/office/powerpoint/2010/main" val="2591998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19</a:t>
            </a:fld>
            <a:endParaRPr lang="ru-RU"/>
          </a:p>
        </p:txBody>
      </p:sp>
    </p:spTree>
    <p:extLst>
      <p:ext uri="{BB962C8B-B14F-4D97-AF65-F5344CB8AC3E}">
        <p14:creationId xmlns:p14="http://schemas.microsoft.com/office/powerpoint/2010/main" val="133738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20</a:t>
            </a:fld>
            <a:endParaRPr lang="ru-RU"/>
          </a:p>
        </p:txBody>
      </p:sp>
    </p:spTree>
    <p:extLst>
      <p:ext uri="{BB962C8B-B14F-4D97-AF65-F5344CB8AC3E}">
        <p14:creationId xmlns:p14="http://schemas.microsoft.com/office/powerpoint/2010/main" val="819935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21</a:t>
            </a:fld>
            <a:endParaRPr lang="ru-RU"/>
          </a:p>
        </p:txBody>
      </p:sp>
    </p:spTree>
    <p:extLst>
      <p:ext uri="{BB962C8B-B14F-4D97-AF65-F5344CB8AC3E}">
        <p14:creationId xmlns:p14="http://schemas.microsoft.com/office/powerpoint/2010/main" val="343915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a:t>
            </a:fld>
            <a:endParaRPr lang="ru-RU"/>
          </a:p>
        </p:txBody>
      </p:sp>
    </p:spTree>
    <p:extLst>
      <p:ext uri="{BB962C8B-B14F-4D97-AF65-F5344CB8AC3E}">
        <p14:creationId xmlns:p14="http://schemas.microsoft.com/office/powerpoint/2010/main" val="143452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22</a:t>
            </a:fld>
            <a:endParaRPr lang="ru-RU"/>
          </a:p>
        </p:txBody>
      </p:sp>
    </p:spTree>
    <p:extLst>
      <p:ext uri="{BB962C8B-B14F-4D97-AF65-F5344CB8AC3E}">
        <p14:creationId xmlns:p14="http://schemas.microsoft.com/office/powerpoint/2010/main" val="539102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23</a:t>
            </a:fld>
            <a:endParaRPr lang="ru-RU"/>
          </a:p>
        </p:txBody>
      </p:sp>
    </p:spTree>
    <p:extLst>
      <p:ext uri="{BB962C8B-B14F-4D97-AF65-F5344CB8AC3E}">
        <p14:creationId xmlns:p14="http://schemas.microsoft.com/office/powerpoint/2010/main" val="199436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24</a:t>
            </a:fld>
            <a:endParaRPr lang="ru-RU"/>
          </a:p>
        </p:txBody>
      </p:sp>
    </p:spTree>
    <p:extLst>
      <p:ext uri="{BB962C8B-B14F-4D97-AF65-F5344CB8AC3E}">
        <p14:creationId xmlns:p14="http://schemas.microsoft.com/office/powerpoint/2010/main" val="156371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25</a:t>
            </a:fld>
            <a:endParaRPr lang="ru-RU"/>
          </a:p>
        </p:txBody>
      </p:sp>
    </p:spTree>
    <p:extLst>
      <p:ext uri="{BB962C8B-B14F-4D97-AF65-F5344CB8AC3E}">
        <p14:creationId xmlns:p14="http://schemas.microsoft.com/office/powerpoint/2010/main" val="3096078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26</a:t>
            </a:fld>
            <a:endParaRPr lang="ru-RU"/>
          </a:p>
        </p:txBody>
      </p:sp>
    </p:spTree>
    <p:extLst>
      <p:ext uri="{BB962C8B-B14F-4D97-AF65-F5344CB8AC3E}">
        <p14:creationId xmlns:p14="http://schemas.microsoft.com/office/powerpoint/2010/main" val="181790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29</a:t>
            </a:fld>
            <a:endParaRPr lang="ru-RU"/>
          </a:p>
        </p:txBody>
      </p:sp>
    </p:spTree>
    <p:extLst>
      <p:ext uri="{BB962C8B-B14F-4D97-AF65-F5344CB8AC3E}">
        <p14:creationId xmlns:p14="http://schemas.microsoft.com/office/powerpoint/2010/main" val="1117320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31</a:t>
            </a:fld>
            <a:endParaRPr lang="ru-RU"/>
          </a:p>
        </p:txBody>
      </p:sp>
    </p:spTree>
    <p:extLst>
      <p:ext uri="{BB962C8B-B14F-4D97-AF65-F5344CB8AC3E}">
        <p14:creationId xmlns:p14="http://schemas.microsoft.com/office/powerpoint/2010/main" val="1655008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32</a:t>
            </a:fld>
            <a:endParaRPr lang="ru-RU"/>
          </a:p>
        </p:txBody>
      </p:sp>
    </p:spTree>
    <p:extLst>
      <p:ext uri="{BB962C8B-B14F-4D97-AF65-F5344CB8AC3E}">
        <p14:creationId xmlns:p14="http://schemas.microsoft.com/office/powerpoint/2010/main" val="1342365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33</a:t>
            </a:fld>
            <a:endParaRPr lang="ru-RU"/>
          </a:p>
        </p:txBody>
      </p:sp>
    </p:spTree>
    <p:extLst>
      <p:ext uri="{BB962C8B-B14F-4D97-AF65-F5344CB8AC3E}">
        <p14:creationId xmlns:p14="http://schemas.microsoft.com/office/powerpoint/2010/main" val="3508113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34</a:t>
            </a:fld>
            <a:endParaRPr lang="ru-RU"/>
          </a:p>
        </p:txBody>
      </p:sp>
    </p:spTree>
    <p:extLst>
      <p:ext uri="{BB962C8B-B14F-4D97-AF65-F5344CB8AC3E}">
        <p14:creationId xmlns:p14="http://schemas.microsoft.com/office/powerpoint/2010/main" val="149734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3</a:t>
            </a:fld>
            <a:endParaRPr lang="ru-RU"/>
          </a:p>
        </p:txBody>
      </p:sp>
    </p:spTree>
    <p:extLst>
      <p:ext uri="{BB962C8B-B14F-4D97-AF65-F5344CB8AC3E}">
        <p14:creationId xmlns:p14="http://schemas.microsoft.com/office/powerpoint/2010/main" val="3279204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35</a:t>
            </a:fld>
            <a:endParaRPr lang="ru-RU"/>
          </a:p>
        </p:txBody>
      </p:sp>
    </p:spTree>
    <p:extLst>
      <p:ext uri="{BB962C8B-B14F-4D97-AF65-F5344CB8AC3E}">
        <p14:creationId xmlns:p14="http://schemas.microsoft.com/office/powerpoint/2010/main" val="11200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4</a:t>
            </a:fld>
            <a:endParaRPr lang="ru-RU"/>
          </a:p>
        </p:txBody>
      </p:sp>
    </p:spTree>
    <p:extLst>
      <p:ext uri="{BB962C8B-B14F-4D97-AF65-F5344CB8AC3E}">
        <p14:creationId xmlns:p14="http://schemas.microsoft.com/office/powerpoint/2010/main" val="386579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5</a:t>
            </a:fld>
            <a:endParaRPr lang="ru-RU"/>
          </a:p>
        </p:txBody>
      </p:sp>
    </p:spTree>
    <p:extLst>
      <p:ext uri="{BB962C8B-B14F-4D97-AF65-F5344CB8AC3E}">
        <p14:creationId xmlns:p14="http://schemas.microsoft.com/office/powerpoint/2010/main" val="3168063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6</a:t>
            </a:fld>
            <a:endParaRPr lang="ru-RU"/>
          </a:p>
        </p:txBody>
      </p:sp>
    </p:spTree>
    <p:extLst>
      <p:ext uri="{BB962C8B-B14F-4D97-AF65-F5344CB8AC3E}">
        <p14:creationId xmlns:p14="http://schemas.microsoft.com/office/powerpoint/2010/main" val="4036723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7</a:t>
            </a:fld>
            <a:endParaRPr lang="ru-RU"/>
          </a:p>
        </p:txBody>
      </p:sp>
    </p:spTree>
    <p:extLst>
      <p:ext uri="{BB962C8B-B14F-4D97-AF65-F5344CB8AC3E}">
        <p14:creationId xmlns:p14="http://schemas.microsoft.com/office/powerpoint/2010/main" val="218178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8</a:t>
            </a:fld>
            <a:endParaRPr lang="ru-RU"/>
          </a:p>
        </p:txBody>
      </p:sp>
    </p:spTree>
    <p:extLst>
      <p:ext uri="{BB962C8B-B14F-4D97-AF65-F5344CB8AC3E}">
        <p14:creationId xmlns:p14="http://schemas.microsoft.com/office/powerpoint/2010/main" val="135957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9</a:t>
            </a:fld>
            <a:endParaRPr lang="ru-RU"/>
          </a:p>
        </p:txBody>
      </p:sp>
    </p:spTree>
    <p:extLst>
      <p:ext uri="{BB962C8B-B14F-4D97-AF65-F5344CB8AC3E}">
        <p14:creationId xmlns:p14="http://schemas.microsoft.com/office/powerpoint/2010/main" val="425984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89F2966-93D0-4846-B3DB-2B6ABCB8492B}" type="datetime1">
              <a:rPr lang="ru-RU" smtClean="0"/>
              <a:t>25.04.2023</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398729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9B6A724-A6AE-466F-8EE2-C3B5AEFD4216}" type="datetime1">
              <a:rPr lang="ru-RU" smtClean="0"/>
              <a:t>25.04.2023</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408571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529B776-39A4-40E8-99F2-D6DFDB197B61}" type="datetime1">
              <a:rPr lang="ru-RU" smtClean="0"/>
              <a:t>25.04.2023</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352467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C3E9DD0-B8FE-4999-B410-09769245FE12}" type="datetime1">
              <a:rPr lang="ru-RU" smtClean="0"/>
              <a:t>25.04.2023</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38488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D636BF-B4CE-4F49-A735-EF38A258EFBC}" type="datetime1">
              <a:rPr lang="ru-RU" smtClean="0"/>
              <a:t>25.04.2023</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50147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36D6E52-74ED-4A3E-B8F7-E0D79A0CB980}" type="datetime1">
              <a:rPr lang="ru-RU" smtClean="0"/>
              <a:t>25.04.2023</a:t>
            </a:fld>
            <a:endParaRPr lang="ru-RU"/>
          </a:p>
        </p:txBody>
      </p:sp>
      <p:sp>
        <p:nvSpPr>
          <p:cNvPr id="6" name="Нижний колонтитул 5"/>
          <p:cNvSpPr>
            <a:spLocks noGrp="1"/>
          </p:cNvSpPr>
          <p:nvPr>
            <p:ph type="ftr" sz="quarter" idx="11"/>
          </p:nvPr>
        </p:nvSpPr>
        <p:spPr/>
        <p:txBody>
          <a:bodyPr/>
          <a:lstStyle/>
          <a:p>
            <a:r>
              <a:rPr lang="en-US" smtClean="0"/>
              <a:t>E.Pyata,  BINP                             SPD solenoid </a:t>
            </a:r>
            <a:endParaRPr lang="ru-RU"/>
          </a:p>
        </p:txBody>
      </p:sp>
      <p:sp>
        <p:nvSpPr>
          <p:cNvPr id="7" name="Номер слайда 6"/>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30926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9615232-2B72-4741-8F92-B39D4245D0BD}" type="datetime1">
              <a:rPr lang="ru-RU" smtClean="0"/>
              <a:t>25.04.2023</a:t>
            </a:fld>
            <a:endParaRPr lang="ru-RU"/>
          </a:p>
        </p:txBody>
      </p:sp>
      <p:sp>
        <p:nvSpPr>
          <p:cNvPr id="8" name="Нижний колонтитул 7"/>
          <p:cNvSpPr>
            <a:spLocks noGrp="1"/>
          </p:cNvSpPr>
          <p:nvPr>
            <p:ph type="ftr" sz="quarter" idx="11"/>
          </p:nvPr>
        </p:nvSpPr>
        <p:spPr/>
        <p:txBody>
          <a:bodyPr/>
          <a:lstStyle/>
          <a:p>
            <a:r>
              <a:rPr lang="en-US" smtClean="0"/>
              <a:t>E.Pyata,  BINP                             SPD solenoid </a:t>
            </a:r>
            <a:endParaRPr lang="ru-RU"/>
          </a:p>
        </p:txBody>
      </p:sp>
      <p:sp>
        <p:nvSpPr>
          <p:cNvPr id="9" name="Номер слайда 8"/>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28322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06A2AAE-1B53-49FD-AF40-FCEAA88E9673}" type="datetime1">
              <a:rPr lang="ru-RU" smtClean="0"/>
              <a:t>25.04.2023</a:t>
            </a:fld>
            <a:endParaRPr lang="ru-RU"/>
          </a:p>
        </p:txBody>
      </p:sp>
      <p:sp>
        <p:nvSpPr>
          <p:cNvPr id="4" name="Нижний колонтитул 3"/>
          <p:cNvSpPr>
            <a:spLocks noGrp="1"/>
          </p:cNvSpPr>
          <p:nvPr>
            <p:ph type="ftr" sz="quarter" idx="11"/>
          </p:nvPr>
        </p:nvSpPr>
        <p:spPr/>
        <p:txBody>
          <a:bodyPr/>
          <a:lstStyle/>
          <a:p>
            <a:r>
              <a:rPr lang="en-US" smtClean="0"/>
              <a:t>E.Pyata,  BINP                             SPD solenoid </a:t>
            </a:r>
            <a:endParaRPr lang="ru-RU"/>
          </a:p>
        </p:txBody>
      </p:sp>
      <p:sp>
        <p:nvSpPr>
          <p:cNvPr id="5" name="Номер слайда 4"/>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3556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BF598D-B7F1-45B3-9679-5DCCC60B4D76}" type="datetime1">
              <a:rPr lang="ru-RU" smtClean="0"/>
              <a:t>25.04.2023</a:t>
            </a:fld>
            <a:endParaRPr lang="ru-RU"/>
          </a:p>
        </p:txBody>
      </p:sp>
      <p:sp>
        <p:nvSpPr>
          <p:cNvPr id="3" name="Нижний колонтитул 2"/>
          <p:cNvSpPr>
            <a:spLocks noGrp="1"/>
          </p:cNvSpPr>
          <p:nvPr>
            <p:ph type="ftr" sz="quarter" idx="11"/>
          </p:nvPr>
        </p:nvSpPr>
        <p:spPr/>
        <p:txBody>
          <a:bodyPr/>
          <a:lstStyle/>
          <a:p>
            <a:r>
              <a:rPr lang="en-US" smtClean="0"/>
              <a:t>E.Pyata,  BINP                             SPD solenoid </a:t>
            </a:r>
            <a:endParaRPr lang="ru-RU"/>
          </a:p>
        </p:txBody>
      </p:sp>
      <p:sp>
        <p:nvSpPr>
          <p:cNvPr id="4" name="Номер слайда 3"/>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421982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034921-E605-48B7-B9F8-C06A0D1D100F}" type="datetime1">
              <a:rPr lang="ru-RU" smtClean="0"/>
              <a:t>25.04.2023</a:t>
            </a:fld>
            <a:endParaRPr lang="ru-RU"/>
          </a:p>
        </p:txBody>
      </p:sp>
      <p:sp>
        <p:nvSpPr>
          <p:cNvPr id="6" name="Нижний колонтитул 5"/>
          <p:cNvSpPr>
            <a:spLocks noGrp="1"/>
          </p:cNvSpPr>
          <p:nvPr>
            <p:ph type="ftr" sz="quarter" idx="11"/>
          </p:nvPr>
        </p:nvSpPr>
        <p:spPr/>
        <p:txBody>
          <a:bodyPr/>
          <a:lstStyle/>
          <a:p>
            <a:r>
              <a:rPr lang="en-US" smtClean="0"/>
              <a:t>E.Pyata,  BINP                             SPD solenoid </a:t>
            </a:r>
            <a:endParaRPr lang="ru-RU"/>
          </a:p>
        </p:txBody>
      </p:sp>
      <p:sp>
        <p:nvSpPr>
          <p:cNvPr id="7" name="Номер слайда 6"/>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80279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992109D-B8F2-4C0D-A712-2820A255CB05}" type="datetime1">
              <a:rPr lang="ru-RU" smtClean="0"/>
              <a:t>25.04.2023</a:t>
            </a:fld>
            <a:endParaRPr lang="ru-RU"/>
          </a:p>
        </p:txBody>
      </p:sp>
      <p:sp>
        <p:nvSpPr>
          <p:cNvPr id="6" name="Нижний колонтитул 5"/>
          <p:cNvSpPr>
            <a:spLocks noGrp="1"/>
          </p:cNvSpPr>
          <p:nvPr>
            <p:ph type="ftr" sz="quarter" idx="11"/>
          </p:nvPr>
        </p:nvSpPr>
        <p:spPr/>
        <p:txBody>
          <a:bodyPr/>
          <a:lstStyle/>
          <a:p>
            <a:r>
              <a:rPr lang="en-US" smtClean="0"/>
              <a:t>E.Pyata,  BINP                             SPD solenoid </a:t>
            </a:r>
            <a:endParaRPr lang="ru-RU"/>
          </a:p>
        </p:txBody>
      </p:sp>
      <p:sp>
        <p:nvSpPr>
          <p:cNvPr id="7" name="Номер слайда 6"/>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11377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A855-6AF4-4260-8B6A-A952EC1F28D4}" type="datetime1">
              <a:rPr lang="ru-RU" smtClean="0"/>
              <a:t>25.04.2023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E.Pyata,  BINP                             SPD solenoid </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A1DC4-691C-4D1E-8A3D-02D52518E6C2}" type="slidenum">
              <a:rPr lang="ru-RU" smtClean="0"/>
              <a:t>‹#›</a:t>
            </a:fld>
            <a:endParaRPr lang="ru-RU"/>
          </a:p>
        </p:txBody>
      </p:sp>
    </p:spTree>
    <p:extLst>
      <p:ext uri="{BB962C8B-B14F-4D97-AF65-F5344CB8AC3E}">
        <p14:creationId xmlns:p14="http://schemas.microsoft.com/office/powerpoint/2010/main" val="173307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Images/Content/0/Result_0_1.pn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Images/Content/0/Result_0_2.png"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269046" y="14715"/>
            <a:ext cx="9333781" cy="8218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8000"/>
              </a:lnSpc>
            </a:pPr>
            <a:r>
              <a:rPr lang="en-US" sz="2000" b="1" dirty="0" smtClean="0">
                <a:solidFill>
                  <a:srgbClr val="FF0000"/>
                </a:solidFill>
                <a:latin typeface="Comic Sans MS" panose="030F0702030302020204" pitchFamily="66" charset="0"/>
              </a:rPr>
              <a:t>SPD solenoid</a:t>
            </a:r>
            <a:endParaRPr lang="ru-RU" sz="2000" b="1" dirty="0"/>
          </a:p>
        </p:txBody>
      </p:sp>
      <p:sp>
        <p:nvSpPr>
          <p:cNvPr id="2" name="Прямоугольник 1"/>
          <p:cNvSpPr/>
          <p:nvPr/>
        </p:nvSpPr>
        <p:spPr>
          <a:xfrm>
            <a:off x="1418894" y="6370932"/>
            <a:ext cx="8289882" cy="338554"/>
          </a:xfrm>
          <a:prstGeom prst="rect">
            <a:avLst/>
          </a:prstGeom>
        </p:spPr>
        <p:txBody>
          <a:bodyPr wrap="square">
            <a:spAutoFit/>
          </a:bodyPr>
          <a:lstStyle/>
          <a:p>
            <a:r>
              <a:rPr lang="ru-RU" sz="1600" u="sng" dirty="0" err="1" smtClean="0">
                <a:solidFill>
                  <a:srgbClr val="FF0000"/>
                </a:solidFill>
              </a:rPr>
              <a:t>E.Pyata</a:t>
            </a:r>
            <a:r>
              <a:rPr lang="ru-RU" sz="1600" dirty="0">
                <a:solidFill>
                  <a:srgbClr val="FF0000"/>
                </a:solidFill>
              </a:rPr>
              <a:t>, </a:t>
            </a:r>
            <a:r>
              <a:rPr lang="en-US" sz="1600" dirty="0" smtClean="0">
                <a:solidFill>
                  <a:srgbClr val="FF0000"/>
                </a:solidFill>
              </a:rPr>
              <a:t>S.Pivovarov, </a:t>
            </a:r>
            <a:r>
              <a:rPr lang="en-US" sz="1600" dirty="0" err="1" smtClean="0">
                <a:solidFill>
                  <a:srgbClr val="FF0000"/>
                </a:solidFill>
              </a:rPr>
              <a:t>A.Erokhin</a:t>
            </a:r>
            <a:r>
              <a:rPr lang="en-US" sz="1600" dirty="0" smtClean="0">
                <a:solidFill>
                  <a:srgbClr val="FF0000"/>
                </a:solidFill>
              </a:rPr>
              <a:t>, </a:t>
            </a:r>
            <a:r>
              <a:rPr lang="en-US" sz="1600" dirty="0" err="1" smtClean="0">
                <a:solidFill>
                  <a:srgbClr val="FF0000"/>
                </a:solidFill>
              </a:rPr>
              <a:t>M.Kholopov</a:t>
            </a:r>
            <a:r>
              <a:rPr lang="en-US" sz="1600" dirty="0" smtClean="0">
                <a:solidFill>
                  <a:srgbClr val="FF0000"/>
                </a:solidFill>
              </a:rPr>
              <a:t>, </a:t>
            </a:r>
            <a:r>
              <a:rPr lang="en-US" sz="1600" dirty="0" err="1" smtClean="0">
                <a:solidFill>
                  <a:srgbClr val="FF0000"/>
                </a:solidFill>
              </a:rPr>
              <a:t>E.Antokhin</a:t>
            </a:r>
            <a:r>
              <a:rPr lang="en-US" sz="1600" dirty="0" smtClean="0">
                <a:solidFill>
                  <a:srgbClr val="FF0000"/>
                </a:solidFill>
              </a:rPr>
              <a:t>, </a:t>
            </a:r>
            <a:r>
              <a:rPr lang="en-US" sz="1600" dirty="0" err="1" smtClean="0">
                <a:solidFill>
                  <a:srgbClr val="FF0000"/>
                </a:solidFill>
              </a:rPr>
              <a:t>T.Bedareva</a:t>
            </a:r>
            <a:r>
              <a:rPr lang="en-US" sz="1600" dirty="0" smtClean="0">
                <a:solidFill>
                  <a:srgbClr val="FF0000"/>
                </a:solidFill>
              </a:rPr>
              <a:t>, </a:t>
            </a:r>
            <a:r>
              <a:rPr lang="en-US" sz="1600" dirty="0" err="1" smtClean="0">
                <a:solidFill>
                  <a:srgbClr val="FF0000"/>
                </a:solidFill>
              </a:rPr>
              <a:t>A.Orlova</a:t>
            </a:r>
            <a:r>
              <a:rPr lang="en-US" sz="1600" dirty="0" smtClean="0">
                <a:solidFill>
                  <a:srgbClr val="FF0000"/>
                </a:solidFill>
              </a:rPr>
              <a:t>  </a:t>
            </a:r>
            <a:r>
              <a:rPr lang="ru-RU" sz="1600" dirty="0" smtClean="0">
                <a:solidFill>
                  <a:srgbClr val="FF0000"/>
                </a:solidFill>
              </a:rPr>
              <a:t> BINP</a:t>
            </a:r>
            <a:r>
              <a:rPr lang="en-US" sz="1600" dirty="0" smtClean="0">
                <a:solidFill>
                  <a:srgbClr val="FF0000"/>
                </a:solidFill>
              </a:rPr>
              <a:t>, Novosibirsk</a:t>
            </a:r>
            <a:r>
              <a:rPr lang="ru-RU" sz="1600" dirty="0" smtClean="0">
                <a:solidFill>
                  <a:srgbClr val="FF0000"/>
                </a:solidFill>
              </a:rPr>
              <a:t> </a:t>
            </a:r>
            <a:endParaRPr lang="ru-RU" sz="1600" dirty="0">
              <a:solidFill>
                <a:srgbClr val="FF0000"/>
              </a:solidFill>
            </a:endParaRPr>
          </a:p>
        </p:txBody>
      </p:sp>
      <p:pic>
        <p:nvPicPr>
          <p:cNvPr id="3" name="Рисунок 2"/>
          <p:cNvPicPr>
            <a:picLocks noChangeAspect="1"/>
          </p:cNvPicPr>
          <p:nvPr/>
        </p:nvPicPr>
        <p:blipFill>
          <a:blip r:embed="rId3"/>
          <a:stretch>
            <a:fillRect/>
          </a:stretch>
        </p:blipFill>
        <p:spPr>
          <a:xfrm>
            <a:off x="1269046" y="836556"/>
            <a:ext cx="9646920" cy="5425440"/>
          </a:xfrm>
          <a:prstGeom prst="rect">
            <a:avLst/>
          </a:prstGeom>
        </p:spPr>
      </p:pic>
    </p:spTree>
    <p:extLst>
      <p:ext uri="{BB962C8B-B14F-4D97-AF65-F5344CB8AC3E}">
        <p14:creationId xmlns:p14="http://schemas.microsoft.com/office/powerpoint/2010/main" val="713225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dirty="0" err="1" smtClean="0"/>
              <a:t>E.Pyata</a:t>
            </a:r>
            <a:r>
              <a:rPr lang="en-US" dirty="0" smtClean="0"/>
              <a:t>,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10</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stored energy</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Прямоугольник 7"/>
              <p:cNvSpPr/>
              <p:nvPr/>
            </p:nvSpPr>
            <p:spPr>
              <a:xfrm>
                <a:off x="1399669" y="627137"/>
                <a:ext cx="9671743" cy="1007905"/>
              </a:xfrm>
              <a:prstGeom prst="rect">
                <a:avLst/>
              </a:prstGeom>
            </p:spPr>
            <p:txBody>
              <a:bodyPr wrap="square">
                <a:spAutoFit/>
              </a:bodyPr>
              <a:lstStyle/>
              <a:p>
                <a:pPr algn="just">
                  <a:lnSpc>
                    <a:spcPct val="105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Calculations of the stored energy of the magnetic field with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 current of 5200 A </a:t>
                </a: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14:m>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 </m:t>
                    </m:r>
                    <m:f>
                      <m:fPr>
                        <m:ctrlPr>
                          <a:rPr lang="ru-RU"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2</m:t>
                        </m:r>
                      </m:den>
                    </m:f>
                    <m:nary>
                      <m:naryPr>
                        <m:limLoc m:val="undOvr"/>
                        <m:subHide m:val="on"/>
                        <m:supHide m:val="on"/>
                        <m:ctrlPr>
                          <a:rPr lang="ru-RU" sz="1600" i="1">
                            <a:latin typeface="Cambria Math" panose="02040503050406030204" pitchFamily="18" charset="0"/>
                          </a:rPr>
                        </m:ctrlPr>
                      </m:naryPr>
                      <m:sub/>
                      <m:sup/>
                      <m:e>
                        <m:r>
                          <a:rPr lang="en-US" sz="1600" i="1">
                            <a:latin typeface="Cambria Math" panose="02040503050406030204" pitchFamily="18" charset="0"/>
                          </a:rPr>
                          <m:t>(</m:t>
                        </m:r>
                        <m:acc>
                          <m:accPr>
                            <m:chr m:val="⃗"/>
                            <m:ctrlPr>
                              <a:rPr lang="ru-RU" sz="1600" i="1">
                                <a:latin typeface="Cambria Math" panose="02040503050406030204" pitchFamily="18" charset="0"/>
                              </a:rPr>
                            </m:ctrlPr>
                          </m:accPr>
                          <m:e>
                            <m:r>
                              <a:rPr lang="en-US" sz="1600" i="1">
                                <a:latin typeface="Cambria Math" panose="02040503050406030204" pitchFamily="18" charset="0"/>
                              </a:rPr>
                              <m:t>𝐻</m:t>
                            </m:r>
                            <m:r>
                              <a:rPr lang="en-US" sz="1600" i="1">
                                <a:latin typeface="Cambria Math" panose="02040503050406030204" pitchFamily="18" charset="0"/>
                              </a:rPr>
                              <m:t>  </m:t>
                            </m:r>
                          </m:e>
                        </m:acc>
                        <m:r>
                          <a:rPr lang="en-US" sz="1600" i="1">
                            <a:latin typeface="Cambria Math" panose="02040503050406030204" pitchFamily="18" charset="0"/>
                          </a:rPr>
                          <m:t> × </m:t>
                        </m:r>
                        <m:acc>
                          <m:accPr>
                            <m:chr m:val="⃗"/>
                            <m:ctrlPr>
                              <a:rPr lang="ru-RU" sz="1600" i="1">
                                <a:latin typeface="Cambria Math" panose="02040503050406030204" pitchFamily="18" charset="0"/>
                              </a:rPr>
                            </m:ctrlPr>
                          </m:accPr>
                          <m:e>
                            <m:r>
                              <a:rPr lang="en-US" sz="1600" i="1">
                                <a:latin typeface="Cambria Math" panose="02040503050406030204" pitchFamily="18" charset="0"/>
                              </a:rPr>
                              <m:t>𝐵</m:t>
                            </m:r>
                          </m:e>
                        </m:acc>
                      </m:e>
                    </m:nary>
                    <m:r>
                      <a:rPr lang="en-US" sz="1600" i="1">
                        <a:latin typeface="Cambria Math" panose="02040503050406030204" pitchFamily="18" charset="0"/>
                      </a:rPr>
                      <m:t>)</m:t>
                    </m:r>
                    <m:r>
                      <a:rPr lang="en-US" sz="1600" i="1">
                        <a:latin typeface="Cambria Math" panose="02040503050406030204" pitchFamily="18" charset="0"/>
                      </a:rPr>
                      <m:t>𝑑𝑉</m:t>
                    </m:r>
                    <m:r>
                      <a:rPr lang="en-US" sz="1600" b="1" i="1" smtClean="0">
                        <a:latin typeface="Cambria Math" panose="02040503050406030204" pitchFamily="18" charset="0"/>
                      </a:rPr>
                      <m:t> </m:t>
                    </m:r>
                    <m:r>
                      <a:rPr lang="en-US" sz="1600" b="1"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r>
                          <a:rPr lang="en-US" sz="1600" b="0" i="1" smtClean="0">
                            <a:latin typeface="Cambria Math" panose="02040503050406030204" pitchFamily="18" charset="0"/>
                            <a:ea typeface="Cambria Math" panose="02040503050406030204" pitchFamily="18" charset="0"/>
                          </a:rPr>
                          <m:t>2</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𝜇</m:t>
                            </m:r>
                          </m:e>
                          <m:sub>
                            <m:r>
                              <a:rPr lang="en-US" sz="1600" b="0" i="1" smtClean="0">
                                <a:latin typeface="Cambria Math" panose="02040503050406030204" pitchFamily="18" charset="0"/>
                                <a:ea typeface="Cambria Math" panose="02040503050406030204" pitchFamily="18" charset="0"/>
                              </a:rPr>
                              <m:t>0</m:t>
                            </m:r>
                          </m:sub>
                        </m:sSub>
                      </m:den>
                    </m:f>
                    <m:sSup>
                      <m:sSupPr>
                        <m:ctrlPr>
                          <a:rPr lang="en-US" sz="1600" i="1" smtClean="0">
                            <a:latin typeface="Cambria Math" panose="02040503050406030204" pitchFamily="18" charset="0"/>
                            <a:ea typeface="Cambria Math" panose="02040503050406030204" pitchFamily="18" charset="0"/>
                          </a:rPr>
                        </m:ctrlPr>
                      </m:sSupPr>
                      <m:e>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𝐵</m:t>
                            </m:r>
                          </m:e>
                          <m:sub>
                            <m:r>
                              <a:rPr lang="en-US" sz="1600" b="0" i="1" smtClean="0">
                                <a:latin typeface="Cambria Math" panose="02040503050406030204" pitchFamily="18" charset="0"/>
                                <a:ea typeface="Cambria Math" panose="02040503050406030204" pitchFamily="18" charset="0"/>
                              </a:rPr>
                              <m:t>0</m:t>
                            </m:r>
                          </m:sub>
                        </m:sSub>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𝑉</m:t>
                    </m:r>
                    <m:r>
                      <a:rPr lang="en-US" sz="1600" b="0" i="1" smtClean="0">
                        <a:latin typeface="Cambria Math" panose="02040503050406030204" pitchFamily="18" charset="0"/>
                        <a:ea typeface="Cambria Math" panose="02040503050406030204" pitchFamily="18" charset="0"/>
                      </a:rPr>
                      <m:t>=17,1 </m:t>
                    </m:r>
                    <m:r>
                      <a:rPr lang="en-US" sz="1600" b="0" i="1" smtClean="0">
                        <a:latin typeface="Cambria Math" panose="02040503050406030204" pitchFamily="18" charset="0"/>
                        <a:ea typeface="Cambria Math" panose="02040503050406030204" pitchFamily="18" charset="0"/>
                      </a:rPr>
                      <m:t>𝑀𝐽</m:t>
                    </m:r>
                    <m:r>
                      <a:rPr lang="en-US" sz="1600" b="0" i="1" smtClean="0">
                        <a:latin typeface="Cambria Math" panose="02040503050406030204" pitchFamily="18" charset="0"/>
                        <a:ea typeface="Cambria Math" panose="02040503050406030204" pitchFamily="18" charset="0"/>
                      </a:rPr>
                      <m:t> </m:t>
                    </m:r>
                  </m:oMath>
                </a14:m>
                <a:r>
                  <a:rPr lang="en-US" sz="1600"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t>
                </a:r>
                <a14:m>
                  <m:oMath xmlns:m="http://schemas.openxmlformats.org/officeDocument/2006/math">
                    <m:sSub>
                      <m:sSubPr>
                        <m:ctrlPr>
                          <a:rPr lang="en-US" sz="1600" i="1" smtClean="0">
                            <a:solidFill>
                              <a:schemeClr val="accent1">
                                <a:lumMod val="75000"/>
                              </a:schemeClr>
                            </a:solidFill>
                            <a:latin typeface="Cambria Math" panose="02040503050406030204" pitchFamily="18" charset="0"/>
                            <a:cs typeface="Times New Roman" panose="02020603050405020304" pitchFamily="18" charset="0"/>
                          </a:rPr>
                        </m:ctrlPr>
                      </m:sSubPr>
                      <m:e>
                        <m:r>
                          <a:rPr lang="en-US" sz="1600" b="0" i="1" smtClean="0">
                            <a:solidFill>
                              <a:schemeClr val="accent1">
                                <a:lumMod val="75000"/>
                              </a:schemeClr>
                            </a:solidFill>
                            <a:latin typeface="Cambria Math" panose="02040503050406030204" pitchFamily="18" charset="0"/>
                            <a:cs typeface="Times New Roman" panose="02020603050405020304" pitchFamily="18" charset="0"/>
                          </a:rPr>
                          <m:t>𝐵</m:t>
                        </m:r>
                      </m:e>
                      <m:sub>
                        <m:r>
                          <a:rPr lang="en-US" sz="1600" b="0" i="1" smtClean="0">
                            <a:solidFill>
                              <a:schemeClr val="accent1">
                                <a:lumMod val="75000"/>
                              </a:schemeClr>
                            </a:solidFill>
                            <a:latin typeface="Cambria Math" panose="02040503050406030204" pitchFamily="18" charset="0"/>
                            <a:cs typeface="Times New Roman" panose="02020603050405020304" pitchFamily="18" charset="0"/>
                          </a:rPr>
                          <m:t>0</m:t>
                        </m:r>
                      </m:sub>
                    </m:sSub>
                    <m:r>
                      <a:rPr lang="en-US" sz="1600" i="1" smtClean="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1</m:t>
                    </m:r>
                    <m:r>
                      <a:rPr lang="en-US" sz="1600" b="0" i="1" smtClean="0">
                        <a:solidFill>
                          <a:schemeClr val="accent1">
                            <a:lumMod val="75000"/>
                          </a:schemeClr>
                        </a:solidFill>
                        <a:latin typeface="Cambria Math" panose="02040503050406030204" pitchFamily="18" charset="0"/>
                        <a:ea typeface="Calibri" panose="020F0502020204030204" pitchFamily="34" charset="0"/>
                        <a:cs typeface="Times New Roman" panose="02020603050405020304" pitchFamily="18" charset="0"/>
                      </a:rPr>
                      <m:t>𝑇</m:t>
                    </m:r>
                  </m:oMath>
                </a14:m>
                <a:endParaRPr lang="en-US" sz="8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1600" b="1" dirty="0" smtClean="0">
                    <a:solidFill>
                      <a:srgbClr val="5B9BD5">
                        <a:lumMod val="75000"/>
                      </a:srgbClr>
                    </a:solidFill>
                    <a:latin typeface="Comic Sans MS" panose="030F0702030302020204" pitchFamily="66" charset="0"/>
                    <a:ea typeface="Calibri" panose="020F0502020204030204" pitchFamily="34" charset="0"/>
                    <a:cs typeface="Times New Roman" panose="02020603050405020304" pitchFamily="18" charset="0"/>
                  </a:rPr>
                  <a:t>The mass of the  SPD cold mass is 5240 kg and E/M ratio for SPD magnet is 3,73kJ/kg.</a:t>
                </a:r>
                <a:endParaRPr lang="en-US" sz="900" b="1" dirty="0">
                  <a:latin typeface="Comic Sans MS" panose="030F0702030302020204" pitchFamily="66" charset="0"/>
                  <a:ea typeface="Calibri" panose="020F0502020204030204" pitchFamily="34" charset="0"/>
                  <a:cs typeface="Times New Roman" panose="02020603050405020304" pitchFamily="18" charset="0"/>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1399669" y="627137"/>
                <a:ext cx="9671743" cy="1007905"/>
              </a:xfrm>
              <a:prstGeom prst="rect">
                <a:avLst/>
              </a:prstGeom>
              <a:blipFill rotWithShape="0">
                <a:blip r:embed="rId3"/>
                <a:stretch>
                  <a:fillRect l="-378" t="-15152" b="-38182"/>
                </a:stretch>
              </a:blipFill>
            </p:spPr>
            <p:txBody>
              <a:bodyPr/>
              <a:lstStyle/>
              <a:p>
                <a:r>
                  <a:rPr lang="ru-RU">
                    <a:noFill/>
                  </a:rPr>
                  <a:t> </a:t>
                </a:r>
              </a:p>
            </p:txBody>
          </p:sp>
        </mc:Fallback>
      </mc:AlternateContent>
      <p:graphicFrame>
        <p:nvGraphicFramePr>
          <p:cNvPr id="7" name="Диаграмма 6"/>
          <p:cNvGraphicFramePr>
            <a:graphicFrameLocks/>
          </p:cNvGraphicFramePr>
          <p:nvPr>
            <p:extLst>
              <p:ext uri="{D42A27DB-BD31-4B8C-83A1-F6EECF244321}">
                <p14:modId xmlns:p14="http://schemas.microsoft.com/office/powerpoint/2010/main" val="276601474"/>
              </p:ext>
            </p:extLst>
          </p:nvPr>
        </p:nvGraphicFramePr>
        <p:xfrm>
          <a:off x="314478" y="1882297"/>
          <a:ext cx="7320318" cy="3716042"/>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8789894" y="2527297"/>
            <a:ext cx="2743200" cy="1815882"/>
          </a:xfrm>
          <a:prstGeom prst="rect">
            <a:avLst/>
          </a:prstGeom>
        </p:spPr>
        <p:txBody>
          <a:bodyPr wrap="square">
            <a:spAutoFit/>
          </a:bodyPr>
          <a:lstStyle/>
          <a:p>
            <a:pPr algn="just"/>
            <a:r>
              <a:rPr lang="en-US" sz="1600" b="1" dirty="0" smtClean="0">
                <a:latin typeface="Comic Sans MS" panose="030F0702030302020204" pitchFamily="66" charset="0"/>
              </a:rPr>
              <a:t>Plot of the stored energy vs the E/M ratio of superconductive detector solenoids using a superconductive cable co-extruded in an Aluminum matrix.</a:t>
            </a:r>
            <a:endParaRPr lang="ru-RU" sz="1600" b="1" dirty="0">
              <a:latin typeface="Comic Sans MS" panose="030F0702030302020204" pitchFamily="66" charset="0"/>
            </a:endParaRPr>
          </a:p>
        </p:txBody>
      </p:sp>
      <p:sp>
        <p:nvSpPr>
          <p:cNvPr id="10" name="Прямоугольник 9"/>
          <p:cNvSpPr/>
          <p:nvPr/>
        </p:nvSpPr>
        <p:spPr>
          <a:xfrm>
            <a:off x="442420" y="5598339"/>
            <a:ext cx="10628992" cy="584775"/>
          </a:xfrm>
          <a:prstGeom prst="rect">
            <a:avLst/>
          </a:prstGeom>
        </p:spPr>
        <p:txBody>
          <a:bodyPr wrap="square">
            <a:spAutoFit/>
          </a:bodyPr>
          <a:lstStyle/>
          <a:p>
            <a:pPr algn="just"/>
            <a:r>
              <a:rPr lang="en-US" sz="1600" b="1" dirty="0" smtClean="0">
                <a:solidFill>
                  <a:schemeClr val="accent1">
                    <a:lumMod val="75000"/>
                  </a:schemeClr>
                </a:solidFill>
                <a:latin typeface="Comic Sans MS" panose="030F0702030302020204" pitchFamily="66" charset="0"/>
              </a:rPr>
              <a:t>The Value E/M 3,73 kJ/kg corresponds temperature smaller </a:t>
            </a:r>
            <a:r>
              <a:rPr lang="en-US" sz="1600" b="1" dirty="0">
                <a:solidFill>
                  <a:schemeClr val="accent1">
                    <a:lumMod val="75000"/>
                  </a:schemeClr>
                </a:solidFill>
                <a:latin typeface="Comic Sans MS" panose="030F0702030302020204" pitchFamily="66" charset="0"/>
              </a:rPr>
              <a:t>than 60K during </a:t>
            </a:r>
            <a:r>
              <a:rPr lang="en-US" sz="1600" b="1" dirty="0" smtClean="0">
                <a:solidFill>
                  <a:schemeClr val="accent1">
                    <a:lumMod val="75000"/>
                  </a:schemeClr>
                </a:solidFill>
                <a:latin typeface="Comic Sans MS" panose="030F0702030302020204" pitchFamily="66" charset="0"/>
              </a:rPr>
              <a:t>quenches and </a:t>
            </a:r>
            <a:r>
              <a:rPr lang="en-US" sz="1600" b="1" dirty="0">
                <a:solidFill>
                  <a:schemeClr val="accent1">
                    <a:lumMod val="75000"/>
                  </a:schemeClr>
                </a:solidFill>
                <a:latin typeface="Comic Sans MS" panose="030F0702030302020204" pitchFamily="66" charset="0"/>
              </a:rPr>
              <a:t>permits to </a:t>
            </a:r>
            <a:r>
              <a:rPr lang="en-US" sz="1600" b="1" dirty="0" smtClean="0">
                <a:solidFill>
                  <a:schemeClr val="accent1">
                    <a:lumMod val="75000"/>
                  </a:schemeClr>
                </a:solidFill>
                <a:latin typeface="Comic Sans MS" panose="030F0702030302020204" pitchFamily="66" charset="0"/>
              </a:rPr>
              <a:t>avoid an excessive thermo-mechanical stresses into the coils (smaller than 40 MPa).</a:t>
            </a:r>
            <a:endParaRPr lang="ru-RU" sz="16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2671673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668376" y="976061"/>
            <a:ext cx="11024113" cy="4855255"/>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11</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2011335" y="146025"/>
            <a:ext cx="7082884"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mechanical loads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838200" y="5831316"/>
            <a:ext cx="10684467" cy="368371"/>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Supports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system of the  cryostat – yoke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connections and main dimensions of the supports.</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1507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12</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mechanical loads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838200" y="5831316"/>
            <a:ext cx="10684467" cy="368371"/>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Maximal stress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138.3 </a:t>
            </a:r>
            <a:r>
              <a:rPr lang="ru-RU"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MPa</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Maximal deformation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1,6 </a:t>
            </a:r>
            <a:r>
              <a:rPr lang="ru-RU"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p>
        </p:txBody>
      </p:sp>
      <p:pic>
        <p:nvPicPr>
          <p:cNvPr id="9" name="Рисунок 8" descr="C:\Images\Content\0\Result_0_1.png">
            <a:hlinkClick r:id="rId3"/>
          </p:cNvPr>
          <p:cNvPicPr/>
          <p:nvPr/>
        </p:nvPicPr>
        <p:blipFill rotWithShape="1">
          <a:blip r:embed="rId4">
            <a:extLst>
              <a:ext uri="{28A0092B-C50C-407E-A947-70E740481C1C}">
                <a14:useLocalDpi xmlns:a14="http://schemas.microsoft.com/office/drawing/2010/main" val="0"/>
              </a:ext>
            </a:extLst>
          </a:blip>
          <a:srcRect t="7034" r="9788" b="9746"/>
          <a:stretch/>
        </p:blipFill>
        <p:spPr bwMode="auto">
          <a:xfrm>
            <a:off x="526581" y="1728061"/>
            <a:ext cx="5077163" cy="3595607"/>
          </a:xfrm>
          <a:prstGeom prst="rect">
            <a:avLst/>
          </a:prstGeom>
          <a:noFill/>
          <a:ln>
            <a:noFill/>
          </a:ln>
        </p:spPr>
      </p:pic>
      <p:pic>
        <p:nvPicPr>
          <p:cNvPr id="11" name="Рисунок 10" descr="C:\Images\Content\0\Result_0_2.pn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410881" y="1503156"/>
            <a:ext cx="5323845" cy="3820512"/>
          </a:xfrm>
          <a:prstGeom prst="rect">
            <a:avLst/>
          </a:prstGeom>
          <a:noFill/>
          <a:ln>
            <a:noFill/>
          </a:ln>
        </p:spPr>
      </p:pic>
    </p:spTree>
    <p:extLst>
      <p:ext uri="{BB962C8B-B14F-4D97-AF65-F5344CB8AC3E}">
        <p14:creationId xmlns:p14="http://schemas.microsoft.com/office/powerpoint/2010/main" val="3173216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13</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Cold mass support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1117615" y="632328"/>
            <a:ext cx="8301273" cy="528286"/>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Choice of a support system's type for SPD cold mass. </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3" cstate="email">
            <a:extLst>
              <a:ext uri="{28A0092B-C50C-407E-A947-70E740481C1C}">
                <a14:useLocalDpi xmlns:a14="http://schemas.microsoft.com/office/drawing/2010/main"/>
              </a:ext>
            </a:extLst>
          </a:blip>
          <a:srcRect l="218" t="-746" r="-218" b="746"/>
          <a:stretch/>
        </p:blipFill>
        <p:spPr>
          <a:xfrm>
            <a:off x="528917" y="1550894"/>
            <a:ext cx="4114800" cy="3603812"/>
          </a:xfrm>
          <a:prstGeom prst="rect">
            <a:avLst/>
          </a:prstGeom>
        </p:spPr>
      </p:pic>
      <p:pic>
        <p:nvPicPr>
          <p:cNvPr id="8" name="Рисунок 7"/>
          <p:cNvPicPr>
            <a:picLocks noChangeAspect="1"/>
          </p:cNvPicPr>
          <p:nvPr/>
        </p:nvPicPr>
        <p:blipFill rotWithShape="1">
          <a:blip r:embed="rId4"/>
          <a:srcRect l="16151" t="4641" r="27943" b="3405"/>
          <a:stretch/>
        </p:blipFill>
        <p:spPr>
          <a:xfrm>
            <a:off x="4412225" y="1795188"/>
            <a:ext cx="2976821" cy="2575452"/>
          </a:xfrm>
          <a:prstGeom prst="rect">
            <a:avLst/>
          </a:prstGeom>
        </p:spPr>
      </p:pic>
      <p:sp>
        <p:nvSpPr>
          <p:cNvPr id="10" name="Прямоугольник 9"/>
          <p:cNvSpPr/>
          <p:nvPr/>
        </p:nvSpPr>
        <p:spPr>
          <a:xfrm>
            <a:off x="838200" y="4819234"/>
            <a:ext cx="11002668" cy="528286"/>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ATLAS type                             BINP 1</a:t>
            </a:r>
            <a:r>
              <a:rPr lang="en-US" b="1" baseline="30000"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st</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variant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BINP 2</a:t>
            </a:r>
            <a:r>
              <a:rPr lang="en-US" b="1" baseline="30000"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nd</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variant</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Рисунок 10"/>
          <p:cNvPicPr/>
          <p:nvPr/>
        </p:nvPicPr>
        <p:blipFill>
          <a:blip r:embed="rId5" cstate="print">
            <a:extLst>
              <a:ext uri="{28A0092B-C50C-407E-A947-70E740481C1C}">
                <a14:useLocalDpi xmlns:a14="http://schemas.microsoft.com/office/drawing/2010/main" val="0"/>
              </a:ext>
            </a:extLst>
          </a:blip>
          <a:stretch>
            <a:fillRect/>
          </a:stretch>
        </p:blipFill>
        <p:spPr>
          <a:xfrm>
            <a:off x="7485313" y="1787132"/>
            <a:ext cx="3867150" cy="2795865"/>
          </a:xfrm>
          <a:prstGeom prst="rect">
            <a:avLst/>
          </a:prstGeom>
        </p:spPr>
      </p:pic>
    </p:spTree>
    <p:extLst>
      <p:ext uri="{BB962C8B-B14F-4D97-AF65-F5344CB8AC3E}">
        <p14:creationId xmlns:p14="http://schemas.microsoft.com/office/powerpoint/2010/main" val="4113925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Заголовок 3"/>
          <p:cNvSpPr txBox="1">
            <a:spLocks/>
          </p:cNvSpPr>
          <p:nvPr/>
        </p:nvSpPr>
        <p:spPr>
          <a:xfrm>
            <a:off x="980413" y="14260"/>
            <a:ext cx="10515600" cy="50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rgbClr val="FF0000"/>
                </a:solidFill>
                <a:latin typeface="Comic Sans MS" panose="030F0702030302020204" pitchFamily="66" charset="0"/>
                <a:cs typeface="Times New Roman" panose="02020603050405020304" pitchFamily="18" charset="0"/>
              </a:rPr>
              <a:t>SPD</a:t>
            </a:r>
            <a:r>
              <a:rPr lang="ru-RU" sz="2400" b="1" dirty="0" smtClean="0">
                <a:solidFill>
                  <a:srgbClr val="FF0000"/>
                </a:solidFill>
                <a:latin typeface="Comic Sans MS" panose="030F0702030302020204" pitchFamily="66" charset="0"/>
                <a:cs typeface="Times New Roman" panose="02020603050405020304" pitchFamily="18" charset="0"/>
              </a:rPr>
              <a:t> </a:t>
            </a:r>
            <a:r>
              <a:rPr lang="en-US" sz="2400" b="1" dirty="0" smtClean="0">
                <a:solidFill>
                  <a:srgbClr val="FF0000"/>
                </a:solidFill>
                <a:latin typeface="Comic Sans MS" panose="030F0702030302020204" pitchFamily="66" charset="0"/>
                <a:cs typeface="Times New Roman" panose="02020603050405020304" pitchFamily="18" charset="0"/>
              </a:rPr>
              <a:t>solenoid (triangular supports</a:t>
            </a:r>
            <a:r>
              <a:rPr lang="ru-RU" sz="2400" b="1" dirty="0" smtClean="0">
                <a:solidFill>
                  <a:srgbClr val="FF0000"/>
                </a:solidFill>
                <a:latin typeface="Comic Sans MS" panose="030F0702030302020204" pitchFamily="66" charset="0"/>
                <a:cs typeface="Times New Roman" panose="02020603050405020304" pitchFamily="18" charset="0"/>
              </a:rPr>
              <a:t>)</a:t>
            </a:r>
            <a:endParaRPr lang="ru-RU" sz="2400" b="1" dirty="0">
              <a:solidFill>
                <a:srgbClr val="FF0000"/>
              </a:solidFill>
              <a:latin typeface="Comic Sans MS" panose="030F0702030302020204" pitchFamily="66" charset="0"/>
              <a:cs typeface="Times New Roman" panose="02020603050405020304" pitchFamily="18" charset="0"/>
            </a:endParaRPr>
          </a:p>
        </p:txBody>
      </p:sp>
      <p:sp>
        <p:nvSpPr>
          <p:cNvPr id="10" name="Заголовок 3"/>
          <p:cNvSpPr txBox="1">
            <a:spLocks/>
          </p:cNvSpPr>
          <p:nvPr/>
        </p:nvSpPr>
        <p:spPr>
          <a:xfrm>
            <a:off x="447339" y="5241135"/>
            <a:ext cx="11308522" cy="1252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smtClean="0">
                <a:solidFill>
                  <a:srgbClr val="0070C0"/>
                </a:solidFill>
                <a:latin typeface="Comic Sans MS" panose="030F0702030302020204" pitchFamily="66" charset="0"/>
                <a:cs typeface="Arial" panose="020B0604020202020204" pitchFamily="34" charset="0"/>
              </a:rPr>
              <a:t> </a:t>
            </a:r>
            <a:r>
              <a:rPr lang="en-US" sz="1600" b="1" dirty="0">
                <a:solidFill>
                  <a:srgbClr val="0070C0"/>
                </a:solidFill>
                <a:latin typeface="Comic Sans MS" panose="030F0702030302020204" pitchFamily="66" charset="0"/>
                <a:cs typeface="Arial" panose="020B0604020202020204" pitchFamily="34" charset="0"/>
              </a:rPr>
              <a:t>Fixation of the cold mass is made with help of triangular supports are made of STEF-1, 12 pieces on each side. On one side the supports are fixed between vacuum shell and cold mass, the other side of the cold mass a type of connection of the supports is sliding to compensate temperature shrinkage of the coil. The Suspensions have spherical bearings to avoid bending during thermal changes in the dimensions of the cold mass.</a:t>
            </a:r>
          </a:p>
        </p:txBody>
      </p:sp>
      <p:pic>
        <p:nvPicPr>
          <p:cNvPr id="11" name="Рисунок 10"/>
          <p:cNvPicPr>
            <a:picLocks noChangeAspect="1"/>
          </p:cNvPicPr>
          <p:nvPr/>
        </p:nvPicPr>
        <p:blipFill>
          <a:blip r:embed="rId2"/>
          <a:stretch>
            <a:fillRect/>
          </a:stretch>
        </p:blipFill>
        <p:spPr>
          <a:xfrm>
            <a:off x="875581" y="590629"/>
            <a:ext cx="10142717" cy="4543509"/>
          </a:xfrm>
          <a:prstGeom prst="rect">
            <a:avLst/>
          </a:prstGeom>
        </p:spPr>
      </p:pic>
      <p:sp>
        <p:nvSpPr>
          <p:cNvPr id="20" name="Дата 1"/>
          <p:cNvSpPr>
            <a:spLocks noGrp="1"/>
          </p:cNvSpPr>
          <p:nvPr>
            <p:ph type="dt" sz="half" idx="10"/>
          </p:nvPr>
        </p:nvSpPr>
        <p:spPr>
          <a:xfrm>
            <a:off x="838200" y="6356350"/>
            <a:ext cx="2743200" cy="365125"/>
          </a:xfrm>
        </p:spPr>
        <p:txBody>
          <a:bodyPr/>
          <a:lstStyle/>
          <a:p>
            <a:fld id="{D5B3CF5C-8E0F-432F-B34A-216FC5A9A1D0}" type="datetime1">
              <a:rPr lang="ru-RU" smtClean="0"/>
              <a:t>25.04.2023</a:t>
            </a:fld>
            <a:endParaRPr lang="ru-RU"/>
          </a:p>
        </p:txBody>
      </p:sp>
      <p:sp>
        <p:nvSpPr>
          <p:cNvPr id="21"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24" name="Номер слайда 3"/>
          <p:cNvSpPr>
            <a:spLocks noGrp="1"/>
          </p:cNvSpPr>
          <p:nvPr>
            <p:ph type="sldNum" sz="quarter" idx="12"/>
          </p:nvPr>
        </p:nvSpPr>
        <p:spPr>
          <a:xfrm>
            <a:off x="8610600" y="6356350"/>
            <a:ext cx="2743200" cy="365125"/>
          </a:xfrm>
        </p:spPr>
        <p:txBody>
          <a:bodyPr/>
          <a:lstStyle/>
          <a:p>
            <a:r>
              <a:rPr lang="en-US" dirty="0" smtClean="0"/>
              <a:t>14</a:t>
            </a:r>
            <a:endParaRPr lang="ru-RU" dirty="0"/>
          </a:p>
        </p:txBody>
      </p:sp>
    </p:spTree>
    <p:extLst>
      <p:ext uri="{BB962C8B-B14F-4D97-AF65-F5344CB8AC3E}">
        <p14:creationId xmlns:p14="http://schemas.microsoft.com/office/powerpoint/2010/main" val="2103459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18256" t="-2135" b="-1"/>
          <a:stretch/>
        </p:blipFill>
        <p:spPr>
          <a:xfrm>
            <a:off x="9309450" y="3270708"/>
            <a:ext cx="2594924" cy="1459008"/>
          </a:xfrm>
          <a:prstGeom prst="rect">
            <a:avLst/>
          </a:prstGeom>
        </p:spPr>
      </p:pic>
      <p:graphicFrame>
        <p:nvGraphicFramePr>
          <p:cNvPr id="18" name="Диаграмма 17"/>
          <p:cNvGraphicFramePr>
            <a:graphicFrameLocks/>
          </p:cNvGraphicFramePr>
          <p:nvPr>
            <p:extLst/>
          </p:nvPr>
        </p:nvGraphicFramePr>
        <p:xfrm>
          <a:off x="61576" y="144826"/>
          <a:ext cx="8406617" cy="5270772"/>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2"/>
          <p:cNvSpPr>
            <a:spLocks noChangeArrowheads="1"/>
          </p:cNvSpPr>
          <p:nvPr/>
        </p:nvSpPr>
        <p:spPr bwMode="auto">
          <a:xfrm>
            <a:off x="7354947" y="5016465"/>
            <a:ext cx="4661009" cy="574950"/>
          </a:xfrm>
          <a:prstGeom prst="rect">
            <a:avLst/>
          </a:prstGeom>
          <a:noFill/>
          <a:ln w="9525">
            <a:noFill/>
            <a:miter lim="800000"/>
            <a:headEnd/>
            <a:tailEnd/>
          </a:ln>
        </p:spPr>
        <p:txBody>
          <a:bodyPr wrap="square" lIns="81711" tIns="40855" rIns="81711" bIns="40855">
            <a:spAutoFit/>
          </a:bodyPr>
          <a:lstStyle/>
          <a:p>
            <a:r>
              <a:rPr lang="en-US" sz="1600" dirty="0">
                <a:solidFill>
                  <a:srgbClr val="00B050"/>
                </a:solidFill>
                <a:latin typeface="Comic Sans MS" panose="030F0702030302020204" pitchFamily="66" charset="0"/>
                <a:cs typeface="Arial" panose="020B0604020202020204" pitchFamily="34" charset="0"/>
              </a:rPr>
              <a:t>Destruction of the suspension</a:t>
            </a:r>
            <a:r>
              <a:rPr lang="ru-RU" sz="1600" dirty="0" smtClean="0">
                <a:solidFill>
                  <a:srgbClr val="00B050"/>
                </a:solidFill>
                <a:latin typeface="Comic Sans MS" panose="030F0702030302020204" pitchFamily="66" charset="0"/>
                <a:cs typeface="Arial" panose="020B0604020202020204" pitchFamily="34" charset="0"/>
              </a:rPr>
              <a:t> 300К  -  3920 </a:t>
            </a:r>
            <a:r>
              <a:rPr lang="en-US" sz="1600" dirty="0" smtClean="0">
                <a:solidFill>
                  <a:srgbClr val="00B050"/>
                </a:solidFill>
                <a:latin typeface="Comic Sans MS" panose="030F0702030302020204" pitchFamily="66" charset="0"/>
                <a:cs typeface="Arial" panose="020B0604020202020204" pitchFamily="34" charset="0"/>
              </a:rPr>
              <a:t>kg</a:t>
            </a:r>
            <a:endParaRPr lang="ru-RU" sz="1600" dirty="0" smtClean="0">
              <a:solidFill>
                <a:srgbClr val="00B050"/>
              </a:solidFill>
              <a:latin typeface="Comic Sans MS" panose="030F0702030302020204" pitchFamily="66" charset="0"/>
              <a:cs typeface="Arial" panose="020B0604020202020204" pitchFamily="34" charset="0"/>
            </a:endParaRPr>
          </a:p>
          <a:p>
            <a:r>
              <a:rPr lang="en-US" sz="1600" dirty="0" smtClean="0">
                <a:solidFill>
                  <a:srgbClr val="00B050"/>
                </a:solidFill>
                <a:latin typeface="Comic Sans MS" panose="030F0702030302020204" pitchFamily="66" charset="0"/>
                <a:cs typeface="Arial" panose="020B0604020202020204" pitchFamily="34" charset="0"/>
              </a:rPr>
              <a:t>Destruction of the suspension </a:t>
            </a:r>
            <a:r>
              <a:rPr lang="ru-RU" sz="1600" dirty="0" smtClean="0">
                <a:solidFill>
                  <a:srgbClr val="00B050"/>
                </a:solidFill>
                <a:latin typeface="Comic Sans MS" panose="030F0702030302020204" pitchFamily="66" charset="0"/>
                <a:cs typeface="Arial" panose="020B0604020202020204" pitchFamily="34" charset="0"/>
              </a:rPr>
              <a:t>100К  -  4250</a:t>
            </a:r>
            <a:r>
              <a:rPr lang="en-US" sz="1600" dirty="0" smtClean="0">
                <a:solidFill>
                  <a:srgbClr val="00B050"/>
                </a:solidFill>
                <a:latin typeface="Comic Sans MS" panose="030F0702030302020204" pitchFamily="66" charset="0"/>
                <a:cs typeface="Arial" panose="020B0604020202020204" pitchFamily="34" charset="0"/>
              </a:rPr>
              <a:t> kg</a:t>
            </a:r>
            <a:endParaRPr lang="ru-RU" sz="1600" dirty="0">
              <a:solidFill>
                <a:srgbClr val="00B050"/>
              </a:solidFill>
              <a:latin typeface="Comic Sans MS" panose="030F0702030302020204" pitchFamily="66" charset="0"/>
              <a:cs typeface="Arial" panose="020B0604020202020204" pitchFamily="34" charset="0"/>
            </a:endParaRPr>
          </a:p>
        </p:txBody>
      </p:sp>
      <p:pic>
        <p:nvPicPr>
          <p:cNvPr id="20" name="Рисунок 19"/>
          <p:cNvPicPr>
            <a:picLocks noChangeAspect="1"/>
          </p:cNvPicPr>
          <p:nvPr/>
        </p:nvPicPr>
        <p:blipFill rotWithShape="1">
          <a:blip r:embed="rId5" cstate="print">
            <a:extLst>
              <a:ext uri="{28A0092B-C50C-407E-A947-70E740481C1C}">
                <a14:useLocalDpi xmlns:a14="http://schemas.microsoft.com/office/drawing/2010/main" val="0"/>
              </a:ext>
            </a:extLst>
          </a:blip>
          <a:srcRect l="13836"/>
          <a:stretch/>
        </p:blipFill>
        <p:spPr>
          <a:xfrm>
            <a:off x="7948245" y="1028772"/>
            <a:ext cx="3956129" cy="2066119"/>
          </a:xfrm>
          <a:prstGeom prst="rect">
            <a:avLst/>
          </a:prstGeom>
        </p:spPr>
      </p:pic>
      <p:sp>
        <p:nvSpPr>
          <p:cNvPr id="3" name="Прямоугольник 2"/>
          <p:cNvSpPr/>
          <p:nvPr/>
        </p:nvSpPr>
        <p:spPr>
          <a:xfrm>
            <a:off x="724944" y="5803872"/>
            <a:ext cx="6141425" cy="369332"/>
          </a:xfrm>
          <a:prstGeom prst="rect">
            <a:avLst/>
          </a:prstGeom>
        </p:spPr>
        <p:txBody>
          <a:bodyPr wrap="none">
            <a:spAutoFit/>
          </a:bodyPr>
          <a:lstStyle/>
          <a:p>
            <a:r>
              <a:rPr lang="en-US" b="1" dirty="0" smtClean="0">
                <a:solidFill>
                  <a:srgbClr val="0070C0"/>
                </a:solidFill>
                <a:latin typeface="Comic Sans MS" panose="030F0702030302020204" pitchFamily="66" charset="0"/>
                <a:cs typeface="Arial" panose="020B0604020202020204" pitchFamily="34" charset="0"/>
              </a:rPr>
              <a:t>We produced and </a:t>
            </a:r>
            <a:r>
              <a:rPr lang="en-US" b="1" dirty="0">
                <a:solidFill>
                  <a:srgbClr val="0070C0"/>
                </a:solidFill>
                <a:latin typeface="Comic Sans MS" panose="030F0702030302020204" pitchFamily="66" charset="0"/>
                <a:cs typeface="Arial" panose="020B0604020202020204" pitchFamily="34" charset="0"/>
              </a:rPr>
              <a:t>tested</a:t>
            </a:r>
            <a:r>
              <a:rPr lang="ru-RU" b="1" dirty="0" smtClean="0">
                <a:solidFill>
                  <a:srgbClr val="0070C0"/>
                </a:solidFill>
                <a:latin typeface="Comic Sans MS" panose="030F0702030302020204" pitchFamily="66" charset="0"/>
                <a:cs typeface="Arial" panose="020B0604020202020204" pitchFamily="34" charset="0"/>
              </a:rPr>
              <a:t> </a:t>
            </a:r>
            <a:r>
              <a:rPr lang="en-US" b="1" dirty="0" smtClean="0">
                <a:solidFill>
                  <a:srgbClr val="0070C0"/>
                </a:solidFill>
                <a:latin typeface="Comic Sans MS" panose="030F0702030302020204" pitchFamily="66" charset="0"/>
                <a:cs typeface="Arial" panose="020B0604020202020204" pitchFamily="34" charset="0"/>
              </a:rPr>
              <a:t>supports </a:t>
            </a:r>
            <a:r>
              <a:rPr lang="ru-RU" b="1" dirty="0" err="1" smtClean="0">
                <a:solidFill>
                  <a:srgbClr val="0070C0"/>
                </a:solidFill>
                <a:latin typeface="Comic Sans MS" panose="030F0702030302020204" pitchFamily="66" charset="0"/>
                <a:cs typeface="Arial" panose="020B0604020202020204" pitchFamily="34" charset="0"/>
              </a:rPr>
              <a:t>at</a:t>
            </a:r>
            <a:r>
              <a:rPr lang="ru-RU" b="1" dirty="0" smtClean="0">
                <a:solidFill>
                  <a:srgbClr val="0070C0"/>
                </a:solidFill>
                <a:latin typeface="Comic Sans MS" panose="030F0702030302020204" pitchFamily="66" charset="0"/>
                <a:cs typeface="Arial" panose="020B0604020202020204" pitchFamily="34" charset="0"/>
              </a:rPr>
              <a:t> </a:t>
            </a:r>
            <a:r>
              <a:rPr lang="ru-RU" b="1" dirty="0">
                <a:solidFill>
                  <a:srgbClr val="0070C0"/>
                </a:solidFill>
                <a:latin typeface="Comic Sans MS" panose="030F0702030302020204" pitchFamily="66" charset="0"/>
                <a:cs typeface="Arial" panose="020B0604020202020204" pitchFamily="34" charset="0"/>
              </a:rPr>
              <a:t>300K </a:t>
            </a:r>
            <a:r>
              <a:rPr lang="ru-RU" b="1" dirty="0" err="1">
                <a:solidFill>
                  <a:srgbClr val="0070C0"/>
                </a:solidFill>
                <a:latin typeface="Comic Sans MS" panose="030F0702030302020204" pitchFamily="66" charset="0"/>
                <a:cs typeface="Arial" panose="020B0604020202020204" pitchFamily="34" charset="0"/>
              </a:rPr>
              <a:t>and</a:t>
            </a:r>
            <a:r>
              <a:rPr lang="ru-RU" b="1" dirty="0">
                <a:solidFill>
                  <a:srgbClr val="0070C0"/>
                </a:solidFill>
                <a:latin typeface="Comic Sans MS" panose="030F0702030302020204" pitchFamily="66" charset="0"/>
                <a:cs typeface="Arial" panose="020B0604020202020204" pitchFamily="34" charset="0"/>
              </a:rPr>
              <a:t> 100K</a:t>
            </a:r>
          </a:p>
        </p:txBody>
      </p:sp>
      <p:sp>
        <p:nvSpPr>
          <p:cNvPr id="9" name="Дата 1"/>
          <p:cNvSpPr>
            <a:spLocks noGrp="1"/>
          </p:cNvSpPr>
          <p:nvPr>
            <p:ph type="dt" sz="half" idx="10"/>
          </p:nvPr>
        </p:nvSpPr>
        <p:spPr>
          <a:xfrm>
            <a:off x="838200" y="6356350"/>
            <a:ext cx="2743200" cy="365125"/>
          </a:xfrm>
        </p:spPr>
        <p:txBody>
          <a:bodyPr/>
          <a:lstStyle/>
          <a:p>
            <a:fld id="{D5B3CF5C-8E0F-432F-B34A-216FC5A9A1D0}" type="datetime1">
              <a:rPr lang="ru-RU" smtClean="0"/>
              <a:t>25.04.2023</a:t>
            </a:fld>
            <a:endParaRPr lang="ru-RU"/>
          </a:p>
        </p:txBody>
      </p:sp>
      <p:sp>
        <p:nvSpPr>
          <p:cNvPr id="10"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11" name="Номер слайда 3"/>
          <p:cNvSpPr>
            <a:spLocks noGrp="1"/>
          </p:cNvSpPr>
          <p:nvPr>
            <p:ph type="sldNum" sz="quarter" idx="12"/>
          </p:nvPr>
        </p:nvSpPr>
        <p:spPr>
          <a:xfrm>
            <a:off x="8610600" y="6356350"/>
            <a:ext cx="2743200" cy="365125"/>
          </a:xfrm>
        </p:spPr>
        <p:txBody>
          <a:bodyPr/>
          <a:lstStyle/>
          <a:p>
            <a:r>
              <a:rPr lang="en-US" dirty="0" smtClean="0"/>
              <a:t>15</a:t>
            </a:r>
            <a:endParaRPr lang="ru-RU" dirty="0"/>
          </a:p>
        </p:txBody>
      </p:sp>
    </p:spTree>
    <p:extLst>
      <p:ext uri="{BB962C8B-B14F-4D97-AF65-F5344CB8AC3E}">
        <p14:creationId xmlns:p14="http://schemas.microsoft.com/office/powerpoint/2010/main" val="1695809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378335" y="572611"/>
            <a:ext cx="6256020" cy="5897880"/>
          </a:xfrm>
          <a:prstGeom prst="rect">
            <a:avLst/>
          </a:prstGeom>
        </p:spPr>
      </p:pic>
      <p:sp>
        <p:nvSpPr>
          <p:cNvPr id="22" name="Заголовок 3"/>
          <p:cNvSpPr txBox="1">
            <a:spLocks/>
          </p:cNvSpPr>
          <p:nvPr/>
        </p:nvSpPr>
        <p:spPr>
          <a:xfrm>
            <a:off x="699655" y="84871"/>
            <a:ext cx="10515600" cy="510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800" b="1" dirty="0" smtClean="0">
                <a:solidFill>
                  <a:srgbClr val="FF0000"/>
                </a:solidFill>
                <a:latin typeface="Comic Sans MS" panose="030F0702030302020204" pitchFamily="66" charset="0"/>
                <a:cs typeface="Times New Roman" panose="02020603050405020304" pitchFamily="18" charset="0"/>
              </a:rPr>
              <a:t>Supports 2</a:t>
            </a:r>
            <a:r>
              <a:rPr lang="en-US" sz="2800" b="1" baseline="30000" dirty="0" smtClean="0">
                <a:solidFill>
                  <a:srgbClr val="FF0000"/>
                </a:solidFill>
                <a:latin typeface="Comic Sans MS" panose="030F0702030302020204" pitchFamily="66" charset="0"/>
                <a:cs typeface="Times New Roman" panose="02020603050405020304" pitchFamily="18" charset="0"/>
              </a:rPr>
              <a:t>nd</a:t>
            </a:r>
            <a:r>
              <a:rPr lang="en-US" sz="2800" b="1" dirty="0" smtClean="0">
                <a:solidFill>
                  <a:srgbClr val="FF0000"/>
                </a:solidFill>
                <a:latin typeface="Comic Sans MS" panose="030F0702030302020204" pitchFamily="66" charset="0"/>
                <a:cs typeface="Times New Roman" panose="02020603050405020304" pitchFamily="18" charset="0"/>
              </a:rPr>
              <a:t> variant</a:t>
            </a:r>
            <a:endParaRPr lang="en-US" sz="2800" b="1" dirty="0">
              <a:solidFill>
                <a:srgbClr val="FF0000"/>
              </a:solidFill>
              <a:latin typeface="Comic Sans MS" panose="030F0702030302020204" pitchFamily="66" charset="0"/>
              <a:cs typeface="Times New Roman" panose="02020603050405020304" pitchFamily="18" charset="0"/>
            </a:endParaRPr>
          </a:p>
        </p:txBody>
      </p:sp>
      <p:sp>
        <p:nvSpPr>
          <p:cNvPr id="15" name="Дата 1"/>
          <p:cNvSpPr>
            <a:spLocks noGrp="1"/>
          </p:cNvSpPr>
          <p:nvPr>
            <p:ph type="dt" sz="half" idx="10"/>
          </p:nvPr>
        </p:nvSpPr>
        <p:spPr>
          <a:xfrm>
            <a:off x="699655" y="6448223"/>
            <a:ext cx="2743200" cy="365125"/>
          </a:xfrm>
        </p:spPr>
        <p:txBody>
          <a:bodyPr/>
          <a:lstStyle/>
          <a:p>
            <a:fld id="{D5B3CF5C-8E0F-432F-B34A-216FC5A9A1D0}" type="datetime1">
              <a:rPr lang="ru-RU" smtClean="0"/>
              <a:t>25.04.2023</a:t>
            </a:fld>
            <a:endParaRPr lang="ru-RU" dirty="0"/>
          </a:p>
        </p:txBody>
      </p:sp>
      <p:sp>
        <p:nvSpPr>
          <p:cNvPr id="16"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17" name="Номер слайда 3"/>
          <p:cNvSpPr>
            <a:spLocks noGrp="1"/>
          </p:cNvSpPr>
          <p:nvPr>
            <p:ph type="sldNum" sz="quarter" idx="12"/>
          </p:nvPr>
        </p:nvSpPr>
        <p:spPr>
          <a:xfrm>
            <a:off x="8610600" y="6356350"/>
            <a:ext cx="2743200" cy="365125"/>
          </a:xfrm>
        </p:spPr>
        <p:txBody>
          <a:bodyPr/>
          <a:lstStyle/>
          <a:p>
            <a:r>
              <a:rPr lang="en-US" dirty="0" smtClean="0"/>
              <a:t>16</a:t>
            </a:r>
            <a:endParaRPr lang="ru-RU" dirty="0"/>
          </a:p>
        </p:txBody>
      </p:sp>
      <p:pic>
        <p:nvPicPr>
          <p:cNvPr id="5" name="Рисунок 4"/>
          <p:cNvPicPr>
            <a:picLocks noChangeAspect="1"/>
          </p:cNvPicPr>
          <p:nvPr/>
        </p:nvPicPr>
        <p:blipFill>
          <a:blip r:embed="rId3"/>
          <a:stretch>
            <a:fillRect/>
          </a:stretch>
        </p:blipFill>
        <p:spPr>
          <a:xfrm>
            <a:off x="82885" y="686752"/>
            <a:ext cx="4678680" cy="5852160"/>
          </a:xfrm>
          <a:prstGeom prst="rect">
            <a:avLst/>
          </a:prstGeom>
        </p:spPr>
      </p:pic>
    </p:spTree>
    <p:extLst>
      <p:ext uri="{BB962C8B-B14F-4D97-AF65-F5344CB8AC3E}">
        <p14:creationId xmlns:p14="http://schemas.microsoft.com/office/powerpoint/2010/main" val="2162251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588014" y="145802"/>
            <a:ext cx="9756713" cy="4864175"/>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17</a:t>
            </a:fld>
            <a:endParaRPr lang="ru-RU" dirty="0"/>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684935" y="14580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cryostat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50097" y="5141146"/>
            <a:ext cx="11120341" cy="1215204"/>
          </a:xfrm>
          <a:prstGeom prst="rect">
            <a:avLst/>
          </a:prstGeom>
        </p:spPr>
        <p:txBody>
          <a:bodyPr wrap="square">
            <a:spAutoFit/>
          </a:bodyPr>
          <a:lstStyle/>
          <a:p>
            <a:pPr algn="just">
              <a:lnSpc>
                <a:spcPct val="114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nominal wall thickness is 12 mm for the outer cryostat shell and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 for the inner shell. The thickness of the flanges is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40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 The thickness of the shells allows to minimize the displacement of the cold mass under the action of magnetic forces relative to its nominal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position and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Calorimeter with total mass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60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ton into the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 </a:t>
            </a:r>
          </a:p>
        </p:txBody>
      </p:sp>
    </p:spTree>
    <p:extLst>
      <p:ext uri="{BB962C8B-B14F-4D97-AF65-F5344CB8AC3E}">
        <p14:creationId xmlns:p14="http://schemas.microsoft.com/office/powerpoint/2010/main" val="3443860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236219" y="698890"/>
            <a:ext cx="11565299" cy="5316428"/>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18</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cryostat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22" name="Прямоугольник 21"/>
          <p:cNvSpPr/>
          <p:nvPr/>
        </p:nvSpPr>
        <p:spPr>
          <a:xfrm>
            <a:off x="2997351" y="5911546"/>
            <a:ext cx="5357756" cy="373051"/>
          </a:xfrm>
          <a:prstGeom prst="rect">
            <a:avLst/>
          </a:prstGeom>
        </p:spPr>
        <p:txBody>
          <a:bodyPr wrap="square">
            <a:spAutoFit/>
          </a:bodyPr>
          <a:lstStyle/>
          <a:p>
            <a:pPr algn="just">
              <a:lnSpc>
                <a:spcPct val="114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 loads of the cryostat vacuum shell. </a:t>
            </a:r>
          </a:p>
        </p:txBody>
      </p:sp>
    </p:spTree>
    <p:extLst>
      <p:ext uri="{BB962C8B-B14F-4D97-AF65-F5344CB8AC3E}">
        <p14:creationId xmlns:p14="http://schemas.microsoft.com/office/powerpoint/2010/main" val="2857981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19</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811401" y="262947"/>
            <a:ext cx="5470938"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Flow scheme</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50951" y="1150179"/>
            <a:ext cx="6227755" cy="4725140"/>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cryogenic system of the cryostat and the control Dewar shall be designed in order to take the loads resulting from all operation scenarios. Design pressure for all pipelines and helium vessel is 19 bar absolute (bar-a</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2000"/>
              </a:lnSpc>
            </a:pP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Liquid helium that is used for cooling the cold mass is fed from the liquefier at 4.5 K. Thermal shields of the solenoid surround the cold internal parts and are cooled by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liquid nitrogen,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which passes through a pipes of the heat exchanger of serpentine type.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Process Flow Diagram (PFD) of the SPD cryogenic system has the same principle as for CMS solenoid (CERN) and PANDA (FAIR</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p:cNvPicPr/>
          <p:nvPr/>
        </p:nvPicPr>
        <p:blipFill>
          <a:blip r:embed="rId3"/>
          <a:stretch>
            <a:fillRect/>
          </a:stretch>
        </p:blipFill>
        <p:spPr>
          <a:xfrm>
            <a:off x="7196739" y="110547"/>
            <a:ext cx="4357951" cy="6245803"/>
          </a:xfrm>
          <a:prstGeom prst="rect">
            <a:avLst/>
          </a:prstGeom>
        </p:spPr>
      </p:pic>
    </p:spTree>
    <p:extLst>
      <p:ext uri="{BB962C8B-B14F-4D97-AF65-F5344CB8AC3E}">
        <p14:creationId xmlns:p14="http://schemas.microsoft.com/office/powerpoint/2010/main" val="2304073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solenoid</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33082" y="670878"/>
            <a:ext cx="11617904" cy="2192908"/>
          </a:xfrm>
          <a:prstGeom prst="rect">
            <a:avLst/>
          </a:prstGeom>
        </p:spPr>
        <p:txBody>
          <a:bodyPr wrap="square">
            <a:spAutoFit/>
          </a:bodyPr>
          <a:lstStyle/>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magnetic field along the solenoid axis should be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a:t>
            </a:r>
          </a:p>
          <a:p>
            <a:pPr algn="ctr">
              <a:lnSpc>
                <a:spcPct val="105000"/>
              </a:lnSpc>
            </a:pPr>
            <a:r>
              <a:rPr lang="en-US" sz="1600"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Main Dimensions and Parameters of the Magnet</a:t>
            </a:r>
          </a:p>
          <a:p>
            <a:pPr algn="just">
              <a:lnSpc>
                <a:spcPct val="105000"/>
              </a:lnSpc>
            </a:pPr>
            <a:r>
              <a:rPr lang="en-US" sz="1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of the magnet with the coils, cold mass and thermal shields is located inside the yoke. A distribution box named Control Dewar is located on the upper octant of the yoke.</a:t>
            </a:r>
          </a:p>
          <a:p>
            <a:pPr algn="just">
              <a:lnSpc>
                <a:spcPct val="105000"/>
              </a:lnSpc>
            </a:pPr>
            <a:r>
              <a:rPr lang="en-US" sz="1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overall dimensions are driven by the space planned for the detectors of SPD and the magnet field parameters. Outside diameter of the cryostat is 4008 mm and a gap between the yoke and the cryostat about 20 mm. </a:t>
            </a:r>
          </a:p>
          <a:p>
            <a:pPr algn="just">
              <a:lnSpc>
                <a:spcPct val="105000"/>
              </a:lnSpc>
            </a:pPr>
            <a:r>
              <a:rPr lang="en-US" sz="1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Radially a free diameter of 3468 mm is left for the SPD detectors. The length of the magnet is 4080 mm and the magnet should be installed symmetrically inside the iron yoke for magnetic flux </a:t>
            </a:r>
            <a:r>
              <a:rPr lang="en-US" sz="1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return. </a:t>
            </a:r>
            <a:endParaRPr lang="en-US" sz="1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sz="1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total weight of </a:t>
            </a:r>
            <a:r>
              <a:rPr lang="en-US" sz="1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transfer line and Control Dewar is </a:t>
            </a:r>
            <a:r>
              <a:rPr lang="en-US" sz="1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ru-RU" sz="1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24</a:t>
            </a:r>
            <a:r>
              <a:rPr lang="en-US" sz="1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sz="1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 </a:t>
            </a:r>
          </a:p>
        </p:txBody>
      </p:sp>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2794093" y="3029902"/>
            <a:ext cx="5940425" cy="3236595"/>
          </a:xfrm>
          <a:prstGeom prst="rect">
            <a:avLst/>
          </a:prstGeom>
          <a:noFill/>
        </p:spPr>
      </p:pic>
    </p:spTree>
    <p:extLst>
      <p:ext uri="{BB962C8B-B14F-4D97-AF65-F5344CB8AC3E}">
        <p14:creationId xmlns:p14="http://schemas.microsoft.com/office/powerpoint/2010/main" val="1898636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16581" y="199284"/>
            <a:ext cx="2801520" cy="418058"/>
          </a:xfrm>
        </p:spPr>
        <p:txBody>
          <a:bodyPr>
            <a:normAutofit fontScale="90000"/>
          </a:bodyPr>
          <a:lstStyle/>
          <a:p>
            <a:r>
              <a:rPr lang="en-US" sz="2400" dirty="0" smtClean="0">
                <a:solidFill>
                  <a:srgbClr val="FF0000"/>
                </a:solidFill>
                <a:latin typeface="Comic Sans MS" panose="030F0702030302020204" pitchFamily="66" charset="0"/>
              </a:rPr>
              <a:t>SPD heat loads</a:t>
            </a:r>
            <a:endParaRPr lang="ru-RU" sz="2400" dirty="0">
              <a:solidFill>
                <a:srgbClr val="FF0000"/>
              </a:solidFill>
              <a:latin typeface="Comic Sans MS" panose="030F0702030302020204" pitchFamily="66" charset="0"/>
            </a:endParaRPr>
          </a:p>
        </p:txBody>
      </p:sp>
      <p:sp>
        <p:nvSpPr>
          <p:cNvPr id="3" name="Дата 2"/>
          <p:cNvSpPr>
            <a:spLocks noGrp="1"/>
          </p:cNvSpPr>
          <p:nvPr>
            <p:ph type="dt" sz="half" idx="10"/>
          </p:nvPr>
        </p:nvSpPr>
        <p:spPr/>
        <p:txBody>
          <a:bodyPr/>
          <a:lstStyle/>
          <a:p>
            <a:fld id="{7DD7501C-FA94-41DA-BEE5-6CDF873A5F55}" type="datetime1">
              <a:rPr lang="ru-RU" smtClean="0"/>
              <a:t>25.04.2023</a:t>
            </a:fld>
            <a:endParaRPr lang="ru-RU"/>
          </a:p>
        </p:txBody>
      </p:sp>
      <p:sp>
        <p:nvSpPr>
          <p:cNvPr id="5" name="Нижний колонтитул 4"/>
          <p:cNvSpPr>
            <a:spLocks noGrp="1"/>
          </p:cNvSpPr>
          <p:nvPr>
            <p:ph type="ftr" sz="quarter" idx="11"/>
          </p:nvPr>
        </p:nvSpPr>
        <p:spPr>
          <a:xfrm>
            <a:off x="2285999" y="6356350"/>
            <a:ext cx="7393021"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p:txBody>
          <a:bodyPr/>
          <a:lstStyle/>
          <a:p>
            <a:fld id="{A22A1DC4-691C-4D1E-8A3D-02D52518E6C2}" type="slidenum">
              <a:rPr lang="ru-RU" smtClean="0"/>
              <a:t>20</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4180822664"/>
              </p:ext>
            </p:extLst>
          </p:nvPr>
        </p:nvGraphicFramePr>
        <p:xfrm>
          <a:off x="807218" y="661057"/>
          <a:ext cx="10273158" cy="5640789"/>
        </p:xfrm>
        <a:graphic>
          <a:graphicData uri="http://schemas.openxmlformats.org/drawingml/2006/table">
            <a:tbl>
              <a:tblPr firstRow="1" firstCol="1" bandRow="1">
                <a:tableStyleId>{5C22544A-7EE6-4342-B048-85BDC9FD1C3A}</a:tableStyleId>
              </a:tblPr>
              <a:tblGrid>
                <a:gridCol w="4282978"/>
                <a:gridCol w="2128653"/>
                <a:gridCol w="1993874"/>
                <a:gridCol w="1867653"/>
              </a:tblGrid>
              <a:tr h="365801">
                <a:tc gridSpan="4">
                  <a:txBody>
                    <a:bodyPr/>
                    <a:lstStyle/>
                    <a:p>
                      <a:pPr>
                        <a:lnSpc>
                          <a:spcPct val="107000"/>
                        </a:lnSpc>
                        <a:spcAft>
                          <a:spcPts val="800"/>
                        </a:spcAft>
                      </a:pPr>
                      <a:r>
                        <a:rPr lang="en-US" sz="1600" dirty="0" smtClean="0">
                          <a:effectLst/>
                        </a:rPr>
                        <a:t>Table 1</a:t>
                      </a:r>
                      <a:r>
                        <a:rPr lang="ru-RU" sz="1600" dirty="0" smtClean="0">
                          <a:effectLst/>
                        </a:rPr>
                        <a:t>. </a:t>
                      </a:r>
                      <a:r>
                        <a:rPr lang="en-US" sz="1600" dirty="0" smtClean="0">
                          <a:effectLst/>
                        </a:rPr>
                        <a:t>Estimated heat loads of the SPD solenoid</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c hMerge="1">
                  <a:txBody>
                    <a:bodyPr/>
                    <a:lstStyle/>
                    <a:p>
                      <a:endParaRPr lang="ru-RU"/>
                    </a:p>
                  </a:txBody>
                  <a:tcPr/>
                </a:tc>
              </a:tr>
              <a:tr h="155351">
                <a:tc gridSpan="4">
                  <a:txBody>
                    <a:bodyPr/>
                    <a:lstStyle/>
                    <a:p>
                      <a:pPr>
                        <a:lnSpc>
                          <a:spcPct val="107000"/>
                        </a:lnSpc>
                        <a:spcAft>
                          <a:spcPts val="800"/>
                        </a:spcAft>
                      </a:pPr>
                      <a:r>
                        <a:rPr lang="ru-RU" sz="1000" dirty="0">
                          <a:effectLst/>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c hMerge="1">
                  <a:txBody>
                    <a:bodyPr/>
                    <a:lstStyle/>
                    <a:p>
                      <a:endParaRPr lang="ru-RU"/>
                    </a:p>
                  </a:txBody>
                  <a:tcPr/>
                </a:tc>
              </a:tr>
              <a:tr h="217480">
                <a:tc>
                  <a:txBody>
                    <a:bodyPr/>
                    <a:lstStyle/>
                    <a:p>
                      <a:pPr algn="ctr">
                        <a:lnSpc>
                          <a:spcPct val="107000"/>
                        </a:lnSpc>
                        <a:spcAft>
                          <a:spcPts val="0"/>
                        </a:spcAft>
                      </a:pPr>
                      <a:r>
                        <a:rPr lang="ru-RU" sz="1400" dirty="0">
                          <a:effectLst/>
                        </a:rPr>
                        <a:t>T = 4,5 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gridSpan="3">
                  <a:txBody>
                    <a:bodyPr/>
                    <a:lstStyle/>
                    <a:p>
                      <a:pPr algn="ctr">
                        <a:lnSpc>
                          <a:spcPct val="107000"/>
                        </a:lnSpc>
                        <a:spcAft>
                          <a:spcPts val="0"/>
                        </a:spcAft>
                      </a:pPr>
                      <a:r>
                        <a:rPr lang="en-US" sz="1400" dirty="0" smtClean="0">
                          <a:effectLst/>
                        </a:rPr>
                        <a:t>Heat loads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r>
              <a:tr h="227592">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Worked condition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Without </a:t>
                      </a:r>
                      <a:r>
                        <a:rPr lang="en-US" sz="1400" dirty="0" err="1" smtClean="0">
                          <a:effectLst/>
                        </a:rPr>
                        <a:t>m.f</a:t>
                      </a:r>
                      <a:r>
                        <a:rPr lang="en-US"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With </a:t>
                      </a:r>
                      <a:r>
                        <a:rPr lang="en-US" sz="1400" dirty="0" err="1" smtClean="0">
                          <a:effectLst/>
                        </a:rPr>
                        <a:t>m.f</a:t>
                      </a:r>
                      <a:r>
                        <a:rPr lang="en-US"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gn="ctr">
                        <a:lnSpc>
                          <a:spcPct val="107000"/>
                        </a:lnSpc>
                        <a:spcAft>
                          <a:spcPts val="0"/>
                        </a:spcAft>
                      </a:pPr>
                      <a:r>
                        <a:rPr lang="en-US" sz="1400" dirty="0" smtClean="0">
                          <a:effectLst/>
                        </a:rPr>
                        <a:t>Cryostat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r>
              <a:tr h="222258">
                <a:tc>
                  <a:txBody>
                    <a:bodyPr/>
                    <a:lstStyle/>
                    <a:p>
                      <a:pPr>
                        <a:lnSpc>
                          <a:spcPct val="107000"/>
                        </a:lnSpc>
                        <a:spcAft>
                          <a:spcPts val="0"/>
                        </a:spcAft>
                      </a:pPr>
                      <a:r>
                        <a:rPr lang="en-US" sz="1400" dirty="0" smtClean="0">
                          <a:effectLst/>
                        </a:rPr>
                        <a:t>Radiation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7,8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7,8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7,8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Supports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3,6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3,6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3,6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426142">
                <a:tc>
                  <a:txBody>
                    <a:bodyPr/>
                    <a:lstStyle/>
                    <a:p>
                      <a:pPr>
                        <a:lnSpc>
                          <a:spcPct val="107000"/>
                        </a:lnSpc>
                        <a:spcAft>
                          <a:spcPts val="0"/>
                        </a:spcAft>
                      </a:pPr>
                      <a:r>
                        <a:rPr lang="en-US" sz="1400" dirty="0" smtClean="0">
                          <a:effectLst/>
                        </a:rPr>
                        <a:t>Eddy current loss in casing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11</a:t>
                      </a:r>
                      <a:r>
                        <a:rPr lang="en-US" sz="1400" dirty="0" smtClean="0">
                          <a:effectLst/>
                        </a:rPr>
                        <a:t>,</a:t>
                      </a:r>
                      <a:r>
                        <a:rPr lang="ru-RU" sz="1400" dirty="0" smtClean="0">
                          <a:effectLst/>
                        </a:rPr>
                        <a:t>50</a:t>
                      </a:r>
                      <a:r>
                        <a:rPr lang="en-US"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Eddy current loss in conductor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09</a:t>
                      </a:r>
                      <a:r>
                        <a:rPr lang="en-US"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Current leads, 4,5 kA B=1.0 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10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gn="ctr">
                        <a:lnSpc>
                          <a:spcPct val="107000"/>
                        </a:lnSpc>
                        <a:spcAft>
                          <a:spcPts val="0"/>
                        </a:spcAft>
                      </a:pPr>
                      <a:r>
                        <a:rPr lang="en-US" sz="1400" dirty="0" smtClean="0">
                          <a:effectLst/>
                        </a:rPr>
                        <a:t>Distribution box</a:t>
                      </a:r>
                      <a:r>
                        <a:rPr lang="ru-RU"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Radiation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0</a:t>
                      </a:r>
                      <a:r>
                        <a:rPr lang="en-US" sz="1400" dirty="0" smtClean="0">
                          <a:effectLst/>
                        </a:rPr>
                        <a:t>,5</a:t>
                      </a:r>
                      <a:r>
                        <a:rPr lang="ru-RU" sz="1400" dirty="0" smtClean="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,5</a:t>
                      </a:r>
                      <a:r>
                        <a:rPr lang="ru-RU" sz="1400" dirty="0" smtClean="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,5</a:t>
                      </a:r>
                      <a:r>
                        <a:rPr lang="ru-RU" sz="1400" dirty="0" smtClean="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Supports of the </a:t>
                      </a:r>
                      <a:r>
                        <a:rPr lang="en-US" sz="1400" dirty="0" err="1" smtClean="0">
                          <a:effectLst/>
                        </a:rPr>
                        <a:t>LHe</a:t>
                      </a:r>
                      <a:r>
                        <a:rPr lang="en-US" sz="1400" dirty="0" smtClean="0">
                          <a:effectLst/>
                        </a:rPr>
                        <a:t> vessel</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26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26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26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326571">
                <a:tc>
                  <a:txBody>
                    <a:bodyPr/>
                    <a:lstStyle/>
                    <a:p>
                      <a:pPr>
                        <a:lnSpc>
                          <a:spcPct val="107000"/>
                        </a:lnSpc>
                        <a:spcAft>
                          <a:spcPts val="0"/>
                        </a:spcAft>
                      </a:pPr>
                      <a:r>
                        <a:rPr lang="en-US" sz="1400" dirty="0" smtClean="0">
                          <a:effectLst/>
                        </a:rPr>
                        <a:t>Cold control valves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1</a:t>
                      </a:r>
                      <a:r>
                        <a:rPr lang="en-US" sz="1400" dirty="0" smtClean="0">
                          <a:effectLst/>
                        </a:rPr>
                        <a:t>,</a:t>
                      </a:r>
                      <a:r>
                        <a:rPr lang="ru-RU" sz="1400" dirty="0" smtClean="0">
                          <a:effectLst/>
                        </a:rPr>
                        <a:t>05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1</a:t>
                      </a:r>
                      <a:r>
                        <a:rPr lang="en-US" sz="1400" dirty="0" smtClean="0">
                          <a:effectLst/>
                        </a:rPr>
                        <a:t>,</a:t>
                      </a:r>
                      <a:r>
                        <a:rPr lang="ru-RU" sz="1400" dirty="0" smtClean="0">
                          <a:effectLst/>
                        </a:rPr>
                        <a:t>05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1</a:t>
                      </a:r>
                      <a:r>
                        <a:rPr lang="en-US" sz="1400" dirty="0" smtClean="0">
                          <a:effectLst/>
                        </a:rPr>
                        <a:t>,</a:t>
                      </a:r>
                      <a:r>
                        <a:rPr lang="ru-RU" sz="1400" dirty="0" smtClean="0">
                          <a:effectLst/>
                        </a:rPr>
                        <a:t>05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Safety relief valves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3,22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3,22</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3,22</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Vacuum barrier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35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35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35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gn="ctr">
                        <a:lnSpc>
                          <a:spcPct val="107000"/>
                        </a:lnSpc>
                        <a:spcAft>
                          <a:spcPts val="0"/>
                        </a:spcAft>
                      </a:pPr>
                      <a:r>
                        <a:rPr lang="en-US" sz="1400" dirty="0" smtClean="0">
                          <a:effectLst/>
                        </a:rPr>
                        <a:t>Transfer line</a:t>
                      </a:r>
                      <a:r>
                        <a:rPr lang="ru-RU"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Radiation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06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06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06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Supports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a:t>
                      </a:r>
                      <a:r>
                        <a:rPr lang="ru-RU" sz="1400" dirty="0" smtClean="0">
                          <a:effectLst/>
                        </a:rPr>
                        <a:t>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50114">
                <a:tc>
                  <a:txBody>
                    <a:bodyPr/>
                    <a:lstStyle/>
                    <a:p>
                      <a:pPr algn="r">
                        <a:lnSpc>
                          <a:spcPct val="107000"/>
                        </a:lnSpc>
                        <a:spcAft>
                          <a:spcPts val="0"/>
                        </a:spcAft>
                      </a:pPr>
                      <a:r>
                        <a:rPr lang="en-US" sz="1400" dirty="0" smtClean="0">
                          <a:effectLst/>
                        </a:rPr>
                        <a:t>Total</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27,09</a:t>
                      </a:r>
                    </a:p>
                  </a:txBody>
                  <a:tcPr marL="51335" marR="51335" marT="0" marB="0" anchor="ctr"/>
                </a:tc>
                <a:tc>
                  <a:txBody>
                    <a:bodyPr/>
                    <a:lstStyle/>
                    <a:p>
                      <a:pPr algn="ctr">
                        <a:lnSpc>
                          <a:spcPct val="107000"/>
                        </a:lnSpc>
                        <a:spcAft>
                          <a:spcPts val="0"/>
                        </a:spcAft>
                      </a:pPr>
                      <a:r>
                        <a:rPr lang="en-US" sz="1400" dirty="0" smtClean="0">
                          <a:effectLst/>
                        </a:rPr>
                        <a:t>25,09</a:t>
                      </a:r>
                    </a:p>
                  </a:txBody>
                  <a:tcPr marL="51335" marR="51335" marT="0" marB="0" anchor="ctr"/>
                </a:tc>
                <a:tc>
                  <a:txBody>
                    <a:bodyPr/>
                    <a:lstStyle/>
                    <a:p>
                      <a:pPr algn="ctr">
                        <a:lnSpc>
                          <a:spcPct val="107000"/>
                        </a:lnSpc>
                        <a:spcAft>
                          <a:spcPts val="0"/>
                        </a:spcAft>
                      </a:pPr>
                      <a:r>
                        <a:rPr lang="en-US" sz="1400" smtClean="0">
                          <a:effectLst/>
                        </a:rPr>
                        <a:t>36,68</a:t>
                      </a:r>
                      <a:endParaRPr lang="en-US" sz="1400" dirty="0" smtClean="0">
                        <a:effectLst/>
                      </a:endParaRPr>
                    </a:p>
                  </a:txBody>
                  <a:tcPr marL="51335" marR="51335" marT="0" marB="0" anchor="ctr"/>
                </a:tc>
              </a:tr>
              <a:tr h="434958">
                <a:tc gridSpan="4">
                  <a:txBody>
                    <a:bodyPr/>
                    <a:lstStyle/>
                    <a:p>
                      <a:pPr marL="685800">
                        <a:lnSpc>
                          <a:spcPct val="107000"/>
                        </a:lnSpc>
                        <a:spcAft>
                          <a:spcPts val="0"/>
                        </a:spcAft>
                      </a:pPr>
                      <a:endParaRPr lang="ru-RU" sz="1400" dirty="0">
                        <a:effectLst/>
                      </a:endParaRPr>
                    </a:p>
                    <a:p>
                      <a:pPr marL="685800">
                        <a:lnSpc>
                          <a:spcPct val="107000"/>
                        </a:lnSpc>
                        <a:spcAft>
                          <a:spcPts val="0"/>
                        </a:spcAft>
                      </a:pPr>
                      <a:r>
                        <a:rPr lang="ru-RU" sz="1400" dirty="0" smtClean="0">
                          <a:effectLst/>
                        </a:rPr>
                        <a:t>*  </a:t>
                      </a:r>
                      <a:r>
                        <a:rPr lang="en-US" sz="1400" dirty="0" smtClean="0">
                          <a:effectLst/>
                        </a:rPr>
                        <a:t>Data of PANDA solenoid</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c hMerge="1">
                  <a:txBody>
                    <a:bodyPr/>
                    <a:lstStyle/>
                    <a:p>
                      <a:endParaRPr lang="ru-RU"/>
                    </a:p>
                  </a:txBody>
                  <a:tcPr/>
                </a:tc>
              </a:tr>
              <a:tr h="222258">
                <a:tc gridSpan="2">
                  <a:txBody>
                    <a:bodyPr/>
                    <a:lstStyle/>
                    <a:p>
                      <a:pPr>
                        <a:lnSpc>
                          <a:spcPct val="107000"/>
                        </a:lnSpc>
                        <a:spcAft>
                          <a:spcPts val="80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ru-RU"/>
                    </a:p>
                  </a:txBody>
                  <a:tcPr/>
                </a:tc>
                <a:tc>
                  <a:txBody>
                    <a:bodyPr/>
                    <a:lstStyle/>
                    <a:p>
                      <a:pPr>
                        <a:lnSpc>
                          <a:spcPct val="107000"/>
                        </a:lnSpc>
                      </a:pPr>
                      <a:endParaRPr lang="ru-RU" sz="1400" dirty="0">
                        <a:effectLst/>
                        <a:latin typeface="Calibri" panose="020F0502020204030204" pitchFamily="34" charset="0"/>
                        <a:cs typeface="Times New Roman" panose="02020603050405020304" pitchFamily="18" charset="0"/>
                      </a:endParaRPr>
                    </a:p>
                  </a:txBody>
                  <a:tcPr marL="51335" marR="51335" marT="0" marB="0" anchor="ctr"/>
                </a:tc>
                <a:tc>
                  <a:txBody>
                    <a:bodyPr/>
                    <a:lstStyle/>
                    <a:p>
                      <a:pPr>
                        <a:lnSpc>
                          <a:spcPct val="107000"/>
                        </a:lnSpc>
                      </a:pPr>
                      <a:endParaRPr lang="ru-RU" sz="1400" dirty="0">
                        <a:effectLst/>
                        <a:latin typeface="Calibri" panose="020F0502020204030204" pitchFamily="34" charset="0"/>
                        <a:cs typeface="Times New Roman" panose="02020603050405020304" pitchFamily="18" charset="0"/>
                      </a:endParaRPr>
                    </a:p>
                  </a:txBody>
                  <a:tcPr marL="51335" marR="51335" marT="0" marB="0" anchor="ctr"/>
                </a:tc>
              </a:tr>
            </a:tbl>
          </a:graphicData>
        </a:graphic>
      </p:graphicFrame>
    </p:spTree>
    <p:extLst>
      <p:ext uri="{BB962C8B-B14F-4D97-AF65-F5344CB8AC3E}">
        <p14:creationId xmlns:p14="http://schemas.microsoft.com/office/powerpoint/2010/main" val="2703294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21</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38200" y="5528216"/>
            <a:ext cx="4617082" cy="557332"/>
          </a:xfrm>
          <a:prstGeom prst="rect">
            <a:avLst/>
          </a:prstGeom>
        </p:spPr>
        <p:txBody>
          <a:bodyPr wrap="square">
            <a:spAutoFit/>
          </a:bodyPr>
          <a:lstStyle/>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Cold mass design.</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3"/>
          <a:srcRect t="1957" r="38354"/>
          <a:stretch/>
        </p:blipFill>
        <p:spPr>
          <a:xfrm>
            <a:off x="6441142" y="1057833"/>
            <a:ext cx="4823011" cy="4043083"/>
          </a:xfrm>
          <a:prstGeom prst="rect">
            <a:avLst/>
          </a:prstGeom>
        </p:spPr>
      </p:pic>
      <p:pic>
        <p:nvPicPr>
          <p:cNvPr id="8" name="Рисунок 7"/>
          <p:cNvPicPr>
            <a:picLocks noChangeAspect="1"/>
          </p:cNvPicPr>
          <p:nvPr/>
        </p:nvPicPr>
        <p:blipFill rotWithShape="1">
          <a:blip r:embed="rId4"/>
          <a:srcRect l="8397" t="1404" r="31656" b="17992"/>
          <a:stretch/>
        </p:blipFill>
        <p:spPr>
          <a:xfrm>
            <a:off x="510988" y="951351"/>
            <a:ext cx="5690580" cy="4033025"/>
          </a:xfrm>
          <a:prstGeom prst="rect">
            <a:avLst/>
          </a:prstGeom>
        </p:spPr>
      </p:pic>
    </p:spTree>
    <p:extLst>
      <p:ext uri="{BB962C8B-B14F-4D97-AF65-F5344CB8AC3E}">
        <p14:creationId xmlns:p14="http://schemas.microsoft.com/office/powerpoint/2010/main" val="2988786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a:stretch>
            <a:fillRect/>
          </a:stretch>
        </p:blipFill>
        <p:spPr>
          <a:xfrm>
            <a:off x="363733" y="193161"/>
            <a:ext cx="10582173" cy="4609846"/>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22</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833286" y="214485"/>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Thermal screen.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83302" y="5100470"/>
            <a:ext cx="11330475" cy="1195455"/>
          </a:xfrm>
          <a:prstGeom prst="rect">
            <a:avLst/>
          </a:prstGeom>
        </p:spPr>
        <p:txBody>
          <a:bodyPr wrap="square">
            <a:spAutoFit/>
          </a:bodyPr>
          <a:lstStyle/>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thermal shield surrounds the cold mass with the coil. It consists of two cylindrical sectors and two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flanges.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shield envelope is split up into electrically separated parts (quadrants)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avoid damage and deformations of the screen when the coil undergoes an emergency discharge. The quadrant shells are separated by gaps of about 14 mm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by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sheets of insulating material G10. </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128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stretch>
            <a:fillRect/>
          </a:stretch>
        </p:blipFill>
        <p:spPr>
          <a:xfrm>
            <a:off x="239143" y="824753"/>
            <a:ext cx="11430755" cy="4000764"/>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23</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838200" y="142748"/>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Cold mass cooling design.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387704" y="5175140"/>
            <a:ext cx="11499943" cy="625749"/>
          </a:xfrm>
          <a:prstGeom prst="rect">
            <a:avLst/>
          </a:prstGeom>
        </p:spPr>
        <p:txBody>
          <a:bodyPr wrap="square">
            <a:spAutoFit/>
          </a:bodyPr>
          <a:lstStyle/>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cryogenic scheme of the SPD solenoid relies on indirect cooling of the cold mass by circulating saturated helium at 4.5 K by natural convection. </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016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324951" y="268221"/>
            <a:ext cx="7097059" cy="5961529"/>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24</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838200" y="142748"/>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Cold mass cooling design.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412091" y="952189"/>
            <a:ext cx="4365811" cy="5056384"/>
          </a:xfrm>
          <a:prstGeom prst="rect">
            <a:avLst/>
          </a:prstGeom>
        </p:spPr>
        <p:txBody>
          <a:bodyPr wrap="square">
            <a:spAutoFit/>
          </a:bodyPr>
          <a:lstStyle/>
          <a:p>
            <a:pPr algn="just">
              <a:lnSpc>
                <a:spcPct val="112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thermo-syphon circuit consists of a bottom and top manifolds connected by 12 parallel syphon tubes attached to the outer surface of the support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cylinder of cold mass. </a:t>
            </a:r>
          </a:p>
          <a:p>
            <a:pPr algn="just">
              <a:lnSpc>
                <a:spcPct val="112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cooling method chosen for the SPD magnet’s superconducting coil is based on the natural convection of liquid helium flow. It is a self-regulating </a:t>
            </a:r>
            <a:r>
              <a:rPr lang="en-US" sz="1600"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thermosyphon</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circulation flow system. Natural circulation loop works on the principle that a heat load on the channels of the heat exchanger produces a two-phase flow that is on average less dense than the liquid phase.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2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Mass Helium flow SPD </a:t>
            </a:r>
            <a:r>
              <a:rPr lang="ru-RU"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  9-10</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g/sec</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651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6759388" y="85156"/>
            <a:ext cx="5149319" cy="5260734"/>
          </a:xfrm>
          <a:prstGeom prst="rect">
            <a:avLst/>
          </a:prstGeom>
        </p:spPr>
      </p:pic>
      <p:pic>
        <p:nvPicPr>
          <p:cNvPr id="9" name="Рисунок 8"/>
          <p:cNvPicPr>
            <a:picLocks noChangeAspect="1"/>
          </p:cNvPicPr>
          <p:nvPr/>
        </p:nvPicPr>
        <p:blipFill rotWithShape="1">
          <a:blip r:embed="rId4"/>
          <a:srcRect l="1648" t="6930" r="17628" b="5445"/>
          <a:stretch/>
        </p:blipFill>
        <p:spPr>
          <a:xfrm>
            <a:off x="507589" y="335393"/>
            <a:ext cx="3245225" cy="4760259"/>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25</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507589" y="104561"/>
            <a:ext cx="7459461"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Distribution box</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43742" y="5494740"/>
            <a:ext cx="10910058" cy="712759"/>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distribution box includes cryogenic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valves</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safety relief valves, vessel with liquid helium 600l volume,</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instrumentation and current leads to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ensure the operation of the solenoid</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1800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26</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Superconductor.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40493" y="1351798"/>
            <a:ext cx="11320285" cy="4279890"/>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BINP suggest to use a superconducting </a:t>
            </a:r>
            <a:r>
              <a:rPr lang="en-US"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NbTi</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/Cu wire based Rutherford cable co-extruded with a high purity aluminum-stabilizing matrix. This type of conductor was used for production larger detectors such as CELLO, CDF, TOPAZ, VENUS, ALEPH, DELPHI, CLEO, SDC, BELLE, ATLAS CS, ATLAS ECTs, ATLAS BT, CMS, Mu2e solenoids and PANDA</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2000"/>
              </a:lnSpc>
            </a:pP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SPD solenoid is designed to operate at a current of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4,5 – 5,2 kA for vertical position of the conductor,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about 24 – 28 %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of its critical current at 4.5 K and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2,0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 peak magnetic field.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insulated conductor dimensions at 4.5 K are 10.90 mm in width and 7.90 mm in height. The Rutherford cable is composed of 8 strands with a diameter of 1.40 mm and a Cu/SC ratio of 1.0. The critical current density of the superconductor at 4.2 K and 5 T shall be larger than 2800 A/mm2 to ensure a temperature margin for quench well above 2.0 K. The same type of the conductor is produced in Russia and used for the PANDA solenoid, FAIR, Darmstadt</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0467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35536C13-D32A-49A0-BFCF-5D4DF16F5591}" type="datetime1">
              <a:rPr lang="ru-RU" smtClean="0"/>
              <a:t>25.04.2023</a:t>
            </a:fld>
            <a:endParaRPr lang="ru-RU"/>
          </a:p>
        </p:txBody>
      </p:sp>
      <p:sp>
        <p:nvSpPr>
          <p:cNvPr id="5" name="Нижний колонтитул 4"/>
          <p:cNvSpPr>
            <a:spLocks noGrp="1"/>
          </p:cNvSpPr>
          <p:nvPr>
            <p:ph type="ftr" sz="quarter" idx="11"/>
          </p:nvPr>
        </p:nvSpPr>
        <p:spPr>
          <a:xfrm>
            <a:off x="3060824" y="6348114"/>
            <a:ext cx="5718717"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a:xfrm>
            <a:off x="8610599" y="6312286"/>
            <a:ext cx="2743200" cy="365125"/>
          </a:xfrm>
        </p:spPr>
        <p:txBody>
          <a:bodyPr/>
          <a:lstStyle/>
          <a:p>
            <a:fld id="{1055D3A9-30C7-41F8-9BF4-392828383C4F}" type="slidenum">
              <a:rPr lang="ru-RU" smtClean="0"/>
              <a:t>27</a:t>
            </a:fld>
            <a:endParaRPr lang="ru-RU" dirty="0"/>
          </a:p>
        </p:txBody>
      </p:sp>
      <p:sp>
        <p:nvSpPr>
          <p:cNvPr id="7" name="Прямоугольник 16">
            <a:extLst>
              <a:ext uri="{FF2B5EF4-FFF2-40B4-BE49-F238E27FC236}">
                <a16:creationId xmlns="" xmlns:a16="http://schemas.microsoft.com/office/drawing/2014/main" id="{5F7CC429-1E45-494B-AA7F-4ABFF8D72F21}"/>
              </a:ext>
            </a:extLst>
          </p:cNvPr>
          <p:cNvSpPr/>
          <p:nvPr/>
        </p:nvSpPr>
        <p:spPr>
          <a:xfrm>
            <a:off x="2571833" y="108613"/>
            <a:ext cx="7122430"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360107" y="511047"/>
            <a:ext cx="11545883" cy="1274195"/>
          </a:xfrm>
          <a:prstGeom prst="rect">
            <a:avLst/>
          </a:prstGeom>
          <a:noFill/>
        </p:spPr>
        <p:txBody>
          <a:bodyPr wrap="square" rtlCol="0">
            <a:spAutoFit/>
          </a:bodyPr>
          <a:lstStyle/>
          <a:p>
            <a:pPr algn="ctr">
              <a:lnSpc>
                <a:spcPct val="120000"/>
              </a:lnSpc>
            </a:pPr>
            <a:r>
              <a:rPr lang="en-US" sz="1600" b="1" dirty="0">
                <a:solidFill>
                  <a:schemeClr val="accent1">
                    <a:lumMod val="75000"/>
                  </a:schemeClr>
                </a:solidFill>
                <a:latin typeface="Comic Sans MS" panose="030F0702030302020204" pitchFamily="66" charset="0"/>
              </a:rPr>
              <a:t>Production strands </a:t>
            </a:r>
            <a:endParaRPr lang="en-US" sz="1600" b="1" dirty="0" smtClean="0">
              <a:solidFill>
                <a:schemeClr val="accent1">
                  <a:lumMod val="75000"/>
                </a:schemeClr>
              </a:solidFill>
              <a:latin typeface="Comic Sans MS" panose="030F0702030302020204" pitchFamily="66" charset="0"/>
            </a:endParaRPr>
          </a:p>
          <a:p>
            <a:pPr algn="ctr">
              <a:lnSpc>
                <a:spcPct val="120000"/>
              </a:lnSpc>
            </a:pPr>
            <a:r>
              <a:rPr lang="en-US" sz="1600" b="1" dirty="0" smtClean="0">
                <a:solidFill>
                  <a:schemeClr val="accent1">
                    <a:lumMod val="75000"/>
                  </a:schemeClr>
                </a:solidFill>
                <a:latin typeface="Comic Sans MS" panose="030F0702030302020204" pitchFamily="66" charset="0"/>
              </a:rPr>
              <a:t>Producer</a:t>
            </a:r>
            <a:r>
              <a:rPr lang="en-US" sz="1600" b="1" dirty="0">
                <a:solidFill>
                  <a:schemeClr val="accent1">
                    <a:lumMod val="75000"/>
                  </a:schemeClr>
                </a:solidFill>
                <a:latin typeface="Comic Sans MS" panose="030F0702030302020204" pitchFamily="66" charset="0"/>
              </a:rPr>
              <a:t>: “A.A. </a:t>
            </a:r>
            <a:r>
              <a:rPr lang="en-US" sz="1600" b="1" dirty="0" err="1">
                <a:solidFill>
                  <a:schemeClr val="accent1">
                    <a:lumMod val="75000"/>
                  </a:schemeClr>
                </a:solidFill>
                <a:latin typeface="Comic Sans MS" panose="030F0702030302020204" pitchFamily="66" charset="0"/>
              </a:rPr>
              <a:t>Bochvar</a:t>
            </a:r>
            <a:r>
              <a:rPr lang="en-US" sz="1600" b="1" dirty="0">
                <a:solidFill>
                  <a:schemeClr val="accent1">
                    <a:lumMod val="75000"/>
                  </a:schemeClr>
                </a:solidFill>
                <a:latin typeface="Comic Sans MS" panose="030F0702030302020204" pitchFamily="66" charset="0"/>
              </a:rPr>
              <a:t> High-technology Research Institute of Inorganic Materials” (JSC "VNIINM").</a:t>
            </a:r>
          </a:p>
          <a:p>
            <a:pPr algn="ctr">
              <a:lnSpc>
                <a:spcPct val="120000"/>
              </a:lnSpc>
            </a:pPr>
            <a:r>
              <a:rPr lang="en-US" sz="1600" b="1" dirty="0">
                <a:solidFill>
                  <a:schemeClr val="accent1">
                    <a:lumMod val="75000"/>
                  </a:schemeClr>
                </a:solidFill>
                <a:latin typeface="Comic Sans MS" panose="030F0702030302020204" pitchFamily="66" charset="0"/>
              </a:rPr>
              <a:t>Protocol measurements 01-400/423 from </a:t>
            </a:r>
            <a:r>
              <a:rPr lang="en-US" sz="1600" b="1" dirty="0" smtClean="0">
                <a:solidFill>
                  <a:schemeClr val="accent1">
                    <a:lumMod val="75000"/>
                  </a:schemeClr>
                </a:solidFill>
                <a:latin typeface="Comic Sans MS" panose="030F0702030302020204" pitchFamily="66" charset="0"/>
              </a:rPr>
              <a:t>29.09.2021/18.10.2021</a:t>
            </a:r>
            <a:endParaRPr lang="en-US" sz="1600" b="1" dirty="0">
              <a:solidFill>
                <a:schemeClr val="accent1">
                  <a:lumMod val="75000"/>
                </a:schemeClr>
              </a:solidFill>
              <a:latin typeface="Comic Sans MS" panose="030F0702030302020204" pitchFamily="66" charset="0"/>
            </a:endParaRPr>
          </a:p>
          <a:p>
            <a:pPr algn="ctr">
              <a:lnSpc>
                <a:spcPct val="120000"/>
              </a:lnSpc>
            </a:pPr>
            <a:r>
              <a:rPr lang="en-US" sz="1600" b="1" dirty="0">
                <a:solidFill>
                  <a:schemeClr val="accent1">
                    <a:lumMod val="75000"/>
                  </a:schemeClr>
                </a:solidFill>
                <a:latin typeface="Comic Sans MS" panose="030F0702030302020204" pitchFamily="66" charset="0"/>
              </a:rPr>
              <a:t>Superconductive </a:t>
            </a:r>
            <a:r>
              <a:rPr lang="en-US" sz="1600" b="1" dirty="0" err="1">
                <a:solidFill>
                  <a:schemeClr val="accent1">
                    <a:lumMod val="75000"/>
                  </a:schemeClr>
                </a:solidFill>
                <a:latin typeface="Comic Sans MS" panose="030F0702030302020204" pitchFamily="66" charset="0"/>
              </a:rPr>
              <a:t>NbTi</a:t>
            </a:r>
            <a:r>
              <a:rPr lang="en-US" sz="1600" b="1" dirty="0">
                <a:solidFill>
                  <a:schemeClr val="accent1">
                    <a:lumMod val="75000"/>
                  </a:schemeClr>
                </a:solidFill>
                <a:latin typeface="Comic Sans MS" panose="030F0702030302020204" pitchFamily="66" charset="0"/>
              </a:rPr>
              <a:t> strand PANDA solenoid</a:t>
            </a:r>
            <a:endParaRPr lang="en-US" sz="1600" b="1" dirty="0" smtClean="0">
              <a:solidFill>
                <a:schemeClr val="accent1">
                  <a:lumMod val="75000"/>
                </a:schemeClr>
              </a:solidFill>
              <a:latin typeface="Comic Sans MS" panose="030F0702030302020204" pitchFamily="66" charset="0"/>
            </a:endParaRPr>
          </a:p>
        </p:txBody>
      </p:sp>
      <p:pic>
        <p:nvPicPr>
          <p:cNvPr id="11" name="Рисунок 10" descr="C:\2 PANDA\5 Фото\2021-06-24_1-c2-1п 2с д 1.4 отжиг на 12мм\Без имени-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54" y="2128446"/>
            <a:ext cx="3556635" cy="3381375"/>
          </a:xfrm>
          <a:prstGeom prst="rect">
            <a:avLst/>
          </a:prstGeom>
          <a:noFill/>
          <a:ln>
            <a:noFill/>
          </a:ln>
        </p:spPr>
      </p:pic>
      <p:sp>
        <p:nvSpPr>
          <p:cNvPr id="8" name="Прямоугольник 7"/>
          <p:cNvSpPr/>
          <p:nvPr/>
        </p:nvSpPr>
        <p:spPr>
          <a:xfrm>
            <a:off x="261254" y="5543421"/>
            <a:ext cx="2031325" cy="369332"/>
          </a:xfrm>
          <a:prstGeom prst="rect">
            <a:avLst/>
          </a:prstGeom>
        </p:spPr>
        <p:txBody>
          <a:bodyPr wrap="none">
            <a:spAutoFit/>
          </a:bodyPr>
          <a:lstStyle/>
          <a:p>
            <a:pPr algn="ctr">
              <a:spcBef>
                <a:spcPts val="60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Strand cross section</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045762735"/>
              </p:ext>
            </p:extLst>
          </p:nvPr>
        </p:nvGraphicFramePr>
        <p:xfrm>
          <a:off x="4000277" y="2128446"/>
          <a:ext cx="7651533" cy="3381374"/>
        </p:xfrm>
        <a:graphic>
          <a:graphicData uri="http://schemas.openxmlformats.org/drawingml/2006/table">
            <a:tbl>
              <a:tblPr firstRow="1" firstCol="1" bandRow="1">
                <a:tableStyleId>{5C22544A-7EE6-4342-B048-85BDC9FD1C3A}</a:tableStyleId>
              </a:tblPr>
              <a:tblGrid>
                <a:gridCol w="1615417"/>
                <a:gridCol w="970620"/>
                <a:gridCol w="1079482"/>
                <a:gridCol w="971382"/>
                <a:gridCol w="1290354"/>
                <a:gridCol w="1724278"/>
              </a:tblGrid>
              <a:tr h="303423">
                <a:tc rowSpan="2">
                  <a:txBody>
                    <a:bodyPr/>
                    <a:lstStyle/>
                    <a:p>
                      <a:pPr algn="l">
                        <a:lnSpc>
                          <a:spcPct val="122000"/>
                        </a:lnSpc>
                        <a:spcAft>
                          <a:spcPts val="0"/>
                        </a:spcAft>
                      </a:pPr>
                      <a:r>
                        <a:rPr lang="en-GB" sz="1200" dirty="0">
                          <a:effectLst/>
                        </a:rPr>
                        <a:t> </a:t>
                      </a:r>
                      <a:endParaRPr lang="ru-RU" sz="1200" dirty="0">
                        <a:effectLst/>
                      </a:endParaRPr>
                    </a:p>
                    <a:p>
                      <a:pPr algn="l">
                        <a:lnSpc>
                          <a:spcPct val="122000"/>
                        </a:lnSpc>
                        <a:spcAft>
                          <a:spcPts val="0"/>
                        </a:spcAft>
                      </a:pPr>
                      <a:r>
                        <a:rPr lang="en-GB" sz="1200" dirty="0">
                          <a:effectLst/>
                        </a:rPr>
                        <a:t>Parameter</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22000"/>
                        </a:lnSpc>
                        <a:spcAft>
                          <a:spcPts val="0"/>
                        </a:spcAft>
                      </a:pPr>
                      <a:r>
                        <a:rPr lang="en-GB" sz="1200" dirty="0">
                          <a:effectLst/>
                        </a:rPr>
                        <a:t> </a:t>
                      </a:r>
                      <a:endParaRPr lang="ru-RU" sz="1200" dirty="0">
                        <a:effectLst/>
                      </a:endParaRPr>
                    </a:p>
                    <a:p>
                      <a:pPr algn="ctr">
                        <a:lnSpc>
                          <a:spcPct val="122000"/>
                        </a:lnSpc>
                        <a:spcAft>
                          <a:spcPts val="0"/>
                        </a:spcAft>
                      </a:pPr>
                      <a:r>
                        <a:rPr lang="en-GB" sz="1200" dirty="0">
                          <a:effectLst/>
                        </a:rPr>
                        <a:t>Unit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22000"/>
                        </a:lnSpc>
                        <a:spcAft>
                          <a:spcPts val="0"/>
                        </a:spcAft>
                      </a:pPr>
                      <a:r>
                        <a:rPr lang="en-GB" sz="1200" dirty="0">
                          <a:effectLst/>
                        </a:rPr>
                        <a:t>Certified</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rowSpan="2">
                  <a:txBody>
                    <a:bodyPr/>
                    <a:lstStyle/>
                    <a:p>
                      <a:pPr algn="ctr">
                        <a:lnSpc>
                          <a:spcPct val="122000"/>
                        </a:lnSpc>
                        <a:spcAft>
                          <a:spcPts val="0"/>
                        </a:spcAft>
                      </a:pPr>
                      <a:r>
                        <a:rPr lang="en-GB" sz="1200">
                          <a:effectLst/>
                        </a:rPr>
                        <a:t>1-C2-1P-1-21/1</a:t>
                      </a:r>
                      <a:endParaRPr lang="ru-RU" sz="1200">
                        <a:effectLst/>
                      </a:endParaRPr>
                    </a:p>
                    <a:p>
                      <a:pPr algn="ctr">
                        <a:lnSpc>
                          <a:spcPct val="122000"/>
                        </a:lnSpc>
                        <a:spcAft>
                          <a:spcPts val="0"/>
                        </a:spcAft>
                      </a:pPr>
                      <a:r>
                        <a:rPr lang="en-GB" sz="1200">
                          <a:effectLst/>
                        </a:rPr>
                        <a:t>&gt; 1400 m</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22000"/>
                        </a:lnSpc>
                        <a:spcAft>
                          <a:spcPts val="0"/>
                        </a:spcAft>
                      </a:pPr>
                      <a:r>
                        <a:rPr lang="en-GB" sz="1200">
                          <a:effectLst/>
                        </a:rPr>
                        <a:t>1-C2-1P-1-21/2-1-1-2</a:t>
                      </a:r>
                      <a:endParaRPr lang="ru-RU" sz="1200">
                        <a:effectLst/>
                      </a:endParaRPr>
                    </a:p>
                    <a:p>
                      <a:pPr algn="ctr">
                        <a:lnSpc>
                          <a:spcPct val="122000"/>
                        </a:lnSpc>
                        <a:spcAft>
                          <a:spcPts val="0"/>
                        </a:spcAft>
                      </a:pPr>
                      <a:r>
                        <a:rPr lang="en-GB" sz="1200">
                          <a:effectLst/>
                        </a:rPr>
                        <a:t>&gt; 200 m</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22154">
                <a:tc vMerge="1">
                  <a:txBody>
                    <a:bodyPr/>
                    <a:lstStyle/>
                    <a:p>
                      <a:endParaRPr lang="ru-RU"/>
                    </a:p>
                  </a:txBody>
                  <a:tcPr/>
                </a:tc>
                <a:tc vMerge="1">
                  <a:txBody>
                    <a:bodyPr/>
                    <a:lstStyle/>
                    <a:p>
                      <a:endParaRPr lang="ru-RU"/>
                    </a:p>
                  </a:txBody>
                  <a:tcPr/>
                </a:tc>
                <a:tc>
                  <a:txBody>
                    <a:bodyPr/>
                    <a:lstStyle/>
                    <a:p>
                      <a:pPr algn="ctr">
                        <a:lnSpc>
                          <a:spcPct val="122000"/>
                        </a:lnSpc>
                        <a:spcAft>
                          <a:spcPts val="0"/>
                        </a:spcAft>
                      </a:pPr>
                      <a:r>
                        <a:rPr lang="en-GB" sz="1200" dirty="0">
                          <a:effectLst/>
                        </a:rPr>
                        <a:t>Value</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Tolerance</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ru-RU"/>
                    </a:p>
                  </a:txBody>
                  <a:tcPr/>
                </a:tc>
                <a:tc vMerge="1">
                  <a:txBody>
                    <a:bodyPr/>
                    <a:lstStyle/>
                    <a:p>
                      <a:endParaRPr lang="ru-RU"/>
                    </a:p>
                  </a:txBody>
                  <a:tcPr/>
                </a:tc>
              </a:tr>
              <a:tr h="238430">
                <a:tc>
                  <a:txBody>
                    <a:bodyPr/>
                    <a:lstStyle/>
                    <a:p>
                      <a:pPr algn="l">
                        <a:lnSpc>
                          <a:spcPct val="122000"/>
                        </a:lnSpc>
                        <a:spcAft>
                          <a:spcPts val="0"/>
                        </a:spcAft>
                      </a:pPr>
                      <a:r>
                        <a:rPr lang="en-GB" sz="1200">
                          <a:effectLst/>
                        </a:rPr>
                        <a:t>Diameter filament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dirty="0">
                          <a:effectLst/>
                        </a:rPr>
                        <a:t>µm</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&lt; 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Diameter strand</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dirty="0">
                          <a:effectLst/>
                        </a:rPr>
                        <a:t>mm</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1.400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0.005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Cu/SC ratio</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US" sz="1200" dirty="0" smtClean="0">
                          <a:effectLst/>
                        </a:rPr>
                        <a:t>.</a:t>
                      </a:r>
                      <a:r>
                        <a:rPr lang="ru-RU" sz="1200" dirty="0" smtClean="0">
                          <a:effectLst/>
                        </a:rPr>
                        <a:t>50</a:t>
                      </a:r>
                      <a:r>
                        <a:rPr lang="en-US" sz="1200" dirty="0" smtClean="0">
                          <a:effectLst/>
                        </a:rPr>
                        <a:t>/.50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0.05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/0.5187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/0.5132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Surface coating</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none</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none</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none</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2413">
                <a:tc>
                  <a:txBody>
                    <a:bodyPr/>
                    <a:lstStyle/>
                    <a:p>
                      <a:pPr algn="l">
                        <a:lnSpc>
                          <a:spcPct val="122000"/>
                        </a:lnSpc>
                        <a:spcAft>
                          <a:spcPts val="0"/>
                        </a:spcAft>
                      </a:pPr>
                      <a:r>
                        <a:rPr lang="en-GB" sz="1200">
                          <a:effectLst/>
                        </a:rPr>
                        <a:t>NbTi J</a:t>
                      </a:r>
                      <a:r>
                        <a:rPr lang="en-GB" sz="1200" baseline="-25000">
                          <a:effectLst/>
                        </a:rPr>
                        <a:t>c</a:t>
                      </a:r>
                      <a:r>
                        <a:rPr lang="en-GB" sz="1200">
                          <a:effectLst/>
                        </a:rPr>
                        <a:t> (at 4.2 K, 5 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A/mm</a:t>
                      </a:r>
                      <a:r>
                        <a:rPr lang="en-GB" sz="1200" baseline="30000">
                          <a:effectLst/>
                        </a:rPr>
                        <a:t>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2800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95944">
                <a:tc>
                  <a:txBody>
                    <a:bodyPr/>
                    <a:lstStyle/>
                    <a:p>
                      <a:pPr algn="l">
                        <a:lnSpc>
                          <a:spcPct val="122000"/>
                        </a:lnSpc>
                        <a:spcAft>
                          <a:spcPts val="0"/>
                        </a:spcAft>
                      </a:pPr>
                      <a:r>
                        <a:rPr lang="en-GB" sz="1200">
                          <a:effectLst/>
                        </a:rPr>
                        <a:t>Critical current (at 4.2 K, 5 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2160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2220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2175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n-value (at 4.2 K, 5 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30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71*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70*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Conductor RRR</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100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196</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191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Twist direction</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left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left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left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dirty="0">
                          <a:effectLst/>
                        </a:rPr>
                        <a:t>Twist pitch</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mm</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22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21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 name="Прямоугольник 9"/>
          <p:cNvSpPr/>
          <p:nvPr/>
        </p:nvSpPr>
        <p:spPr>
          <a:xfrm>
            <a:off x="4000277" y="5500900"/>
            <a:ext cx="6096000" cy="550022"/>
          </a:xfrm>
          <a:prstGeom prst="rect">
            <a:avLst/>
          </a:prstGeom>
        </p:spPr>
        <p:txBody>
          <a:bodyPr>
            <a:spAutoFit/>
          </a:bodyPr>
          <a:lstStyle/>
          <a:p>
            <a:pPr marL="457200"/>
            <a:r>
              <a:rPr lang="en-US" sz="1400" b="1" dirty="0">
                <a:latin typeface="Comic Sans MS" panose="030F0702030302020204" pitchFamily="66" charset="0"/>
                <a:ea typeface="Calibri" panose="020F0502020204030204" pitchFamily="34" charset="0"/>
                <a:cs typeface="Times New Roman" panose="02020603050405020304" pitchFamily="18" charset="0"/>
              </a:rPr>
              <a:t>*Magnetic field value is 6 T</a:t>
            </a:r>
            <a:endParaRPr lang="ru-RU" sz="1400" b="1" dirty="0">
              <a:latin typeface="Comic Sans MS" panose="030F0702030302020204" pitchFamily="66" charset="0"/>
              <a:ea typeface="Calibri" panose="020F0502020204030204" pitchFamily="34" charset="0"/>
              <a:cs typeface="Times New Roman" panose="02020603050405020304" pitchFamily="18" charset="0"/>
            </a:endParaRPr>
          </a:p>
          <a:p>
            <a:pPr algn="just">
              <a:lnSpc>
                <a:spcPct val="122000"/>
              </a:lnSpc>
            </a:pPr>
            <a:r>
              <a:rPr lang="en-US" sz="1400" b="1" dirty="0">
                <a:latin typeface="Comic Sans MS" panose="030F0702030302020204" pitchFamily="66" charset="0"/>
                <a:ea typeface="Calibri" panose="020F0502020204030204" pitchFamily="34" charset="0"/>
              </a:rPr>
              <a:t>Table 1 </a:t>
            </a:r>
            <a:r>
              <a:rPr lang="en-US" sz="1400" b="1" dirty="0" err="1">
                <a:latin typeface="Comic Sans MS" panose="030F0702030302020204" pitchFamily="66" charset="0"/>
                <a:ea typeface="Calibri" panose="020F0502020204030204" pitchFamily="34" charset="0"/>
              </a:rPr>
              <a:t>NbTi</a:t>
            </a:r>
            <a:r>
              <a:rPr lang="en-US" sz="1400" b="1" dirty="0">
                <a:latin typeface="Comic Sans MS" panose="030F0702030302020204" pitchFamily="66" charset="0"/>
                <a:ea typeface="Calibri" panose="020F0502020204030204" pitchFamily="34" charset="0"/>
              </a:rPr>
              <a:t>/Cu strand mechanical and electrical specifications.</a:t>
            </a:r>
            <a:endParaRPr lang="ru-RU" sz="1400" b="1" dirty="0">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200928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05E4607-9909-40EB-95EB-7FF7B76E089B}" type="datetime1">
              <a:rPr lang="ru-RU" smtClean="0"/>
              <a:t>25.04.2023</a:t>
            </a:fld>
            <a:endParaRPr lang="ru-RU"/>
          </a:p>
        </p:txBody>
      </p:sp>
      <p:sp>
        <p:nvSpPr>
          <p:cNvPr id="5" name="Нижний колонтитул 4"/>
          <p:cNvSpPr>
            <a:spLocks noGrp="1"/>
          </p:cNvSpPr>
          <p:nvPr>
            <p:ph type="ftr" sz="quarter" idx="11"/>
          </p:nvPr>
        </p:nvSpPr>
        <p:spPr>
          <a:xfrm>
            <a:off x="3060824" y="6348114"/>
            <a:ext cx="5718717"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a:xfrm>
            <a:off x="8610599" y="6312286"/>
            <a:ext cx="2743200" cy="365125"/>
          </a:xfrm>
        </p:spPr>
        <p:txBody>
          <a:bodyPr/>
          <a:lstStyle/>
          <a:p>
            <a:fld id="{1055D3A9-30C7-41F8-9BF4-392828383C4F}" type="slidenum">
              <a:rPr lang="ru-RU" smtClean="0"/>
              <a:t>28</a:t>
            </a:fld>
            <a:endParaRPr lang="ru-RU" dirty="0"/>
          </a:p>
        </p:txBody>
      </p:sp>
      <p:sp>
        <p:nvSpPr>
          <p:cNvPr id="7" name="Прямоугольник 16">
            <a:extLst>
              <a:ext uri="{FF2B5EF4-FFF2-40B4-BE49-F238E27FC236}">
                <a16:creationId xmlns="" xmlns:a16="http://schemas.microsoft.com/office/drawing/2014/main" id="{5F7CC429-1E45-494B-AA7F-4ABFF8D72F21}"/>
              </a:ext>
            </a:extLst>
          </p:cNvPr>
          <p:cNvSpPr/>
          <p:nvPr/>
        </p:nvSpPr>
        <p:spPr>
          <a:xfrm>
            <a:off x="2292579" y="49382"/>
            <a:ext cx="7122430"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193260" y="306917"/>
            <a:ext cx="3434160" cy="424732"/>
          </a:xfrm>
          <a:prstGeom prst="rect">
            <a:avLst/>
          </a:prstGeom>
          <a:noFill/>
        </p:spPr>
        <p:txBody>
          <a:bodyPr wrap="square" rtlCol="0">
            <a:spAutoFit/>
          </a:bodyPr>
          <a:lstStyle/>
          <a:p>
            <a:pPr algn="ctr">
              <a:lnSpc>
                <a:spcPct val="120000"/>
              </a:lnSpc>
              <a:spcBef>
                <a:spcPts val="600"/>
              </a:spcBef>
              <a:spcAft>
                <a:spcPts val="600"/>
              </a:spcAft>
            </a:pPr>
            <a:r>
              <a:rPr lang="en-US" b="1" dirty="0" smtClean="0">
                <a:solidFill>
                  <a:schemeClr val="accent1">
                    <a:lumMod val="75000"/>
                  </a:schemeClr>
                </a:solidFill>
                <a:latin typeface="Comic Sans MS" panose="030F0702030302020204" pitchFamily="66" charset="0"/>
              </a:rPr>
              <a:t>Production strands</a:t>
            </a:r>
            <a:r>
              <a:rPr lang="en-US" b="1" dirty="0" smtClean="0">
                <a:solidFill>
                  <a:srgbClr val="FF0000"/>
                </a:solidFill>
                <a:latin typeface="Comic Sans MS" panose="030F0702030302020204" pitchFamily="66" charset="0"/>
              </a:rPr>
              <a:t> </a:t>
            </a:r>
            <a:endParaRPr lang="en-US" b="1" dirty="0">
              <a:solidFill>
                <a:srgbClr val="FF0000"/>
              </a:solidFill>
              <a:latin typeface="Comic Sans MS" panose="030F0702030302020204" pitchFamily="66"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44361216"/>
              </p:ext>
            </p:extLst>
          </p:nvPr>
        </p:nvGraphicFramePr>
        <p:xfrm>
          <a:off x="1352868" y="707104"/>
          <a:ext cx="9569195" cy="1769576"/>
        </p:xfrm>
        <a:graphic>
          <a:graphicData uri="http://schemas.openxmlformats.org/drawingml/2006/table">
            <a:tbl>
              <a:tblPr firstRow="1" firstCol="1" bandRow="1">
                <a:tableStyleId>{6E25E649-3F16-4E02-A733-19D2CDBF48F0}</a:tableStyleId>
              </a:tblPr>
              <a:tblGrid>
                <a:gridCol w="2298521"/>
                <a:gridCol w="1554037"/>
                <a:gridCol w="2021014"/>
                <a:gridCol w="1400930"/>
                <a:gridCol w="1245909"/>
                <a:gridCol w="1048784"/>
              </a:tblGrid>
              <a:tr h="235689">
                <a:tc rowSpan="2">
                  <a:txBody>
                    <a:bodyPr/>
                    <a:lstStyle/>
                    <a:p>
                      <a:pPr algn="ctr">
                        <a:spcAft>
                          <a:spcPts val="0"/>
                        </a:spcAft>
                      </a:pPr>
                      <a:r>
                        <a:rPr lang="en-US" sz="1000" dirty="0">
                          <a:effectLst/>
                        </a:rPr>
                        <a:t>Batch number /</a:t>
                      </a:r>
                      <a:endParaRPr lang="ru-RU" sz="1400" dirty="0">
                        <a:effectLst/>
                      </a:endParaRPr>
                    </a:p>
                    <a:p>
                      <a:pPr algn="ctr">
                        <a:spcAft>
                          <a:spcPts val="0"/>
                        </a:spcAft>
                      </a:pPr>
                      <a:r>
                        <a:rPr lang="en-US" sz="1000" dirty="0">
                          <a:effectLst/>
                        </a:rPr>
                        <a:t>strand piece number</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algn="ctr">
                        <a:spcAft>
                          <a:spcPts val="0"/>
                        </a:spcAft>
                      </a:pPr>
                      <a:r>
                        <a:rPr lang="en-US" sz="1000">
                          <a:effectLst/>
                        </a:rPr>
                        <a:t>Diameter, mm</a:t>
                      </a:r>
                      <a:r>
                        <a:rPr lang="ru-RU" sz="1000">
                          <a:effectLst/>
                        </a:rPr>
                        <a:t> (</a:t>
                      </a:r>
                      <a:r>
                        <a:rPr lang="en-GB" sz="1000">
                          <a:effectLst/>
                        </a:rPr>
                        <a:t>1,400 ± 0,005 </a:t>
                      </a:r>
                      <a:r>
                        <a:rPr lang="en-US" sz="1000">
                          <a:effectLst/>
                        </a:rPr>
                        <a:t>mm</a:t>
                      </a:r>
                      <a:r>
                        <a:rPr lang="ru-RU" sz="1000">
                          <a:effectLst/>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algn="ctr">
                        <a:spcAft>
                          <a:spcPts val="0"/>
                        </a:spcAft>
                      </a:pPr>
                      <a:r>
                        <a:rPr lang="en-GB" sz="1000" dirty="0">
                          <a:effectLst/>
                        </a:rPr>
                        <a:t>Cu/SC ratio</a:t>
                      </a:r>
                      <a:endParaRPr lang="ru-RU" sz="1400" dirty="0">
                        <a:effectLst/>
                      </a:endParaRPr>
                    </a:p>
                    <a:p>
                      <a:pPr algn="ctr">
                        <a:spcAft>
                          <a:spcPts val="0"/>
                        </a:spcAft>
                      </a:pPr>
                      <a:r>
                        <a:rPr lang="en-GB" sz="1000" dirty="0" err="1">
                          <a:effectLst/>
                        </a:rPr>
                        <a:t>NbTi</a:t>
                      </a:r>
                      <a:r>
                        <a:rPr lang="en-GB" sz="1000" dirty="0">
                          <a:effectLst/>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spcAft>
                          <a:spcPts val="0"/>
                        </a:spcAft>
                      </a:pPr>
                      <a:r>
                        <a:rPr lang="en-GB" sz="1000" b="1" dirty="0">
                          <a:solidFill>
                            <a:schemeClr val="bg1"/>
                          </a:solidFill>
                          <a:effectLst/>
                        </a:rPr>
                        <a:t>Twist pitch</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c rowSpan="2">
                  <a:txBody>
                    <a:bodyPr/>
                    <a:lstStyle/>
                    <a:p>
                      <a:pPr algn="ctr">
                        <a:spcAft>
                          <a:spcPts val="0"/>
                        </a:spcAft>
                      </a:pPr>
                      <a:r>
                        <a:rPr lang="en-US" sz="1000">
                          <a:effectLst/>
                        </a:rPr>
                        <a:t>RRR</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7341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GB" sz="1000" b="1" dirty="0">
                          <a:solidFill>
                            <a:schemeClr val="bg1"/>
                          </a:solidFill>
                          <a:effectLst/>
                        </a:rPr>
                        <a:t>begin</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en-GB" sz="1000" b="1" dirty="0">
                          <a:solidFill>
                            <a:schemeClr val="bg1"/>
                          </a:solidFill>
                          <a:effectLst/>
                        </a:rPr>
                        <a:t>end</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lang="ru-RU"/>
                    </a:p>
                  </a:txBody>
                  <a:tcPr/>
                </a:tc>
              </a:tr>
              <a:tr h="252095">
                <a:tc>
                  <a:txBody>
                    <a:bodyPr/>
                    <a:lstStyle/>
                    <a:p>
                      <a:pPr>
                        <a:lnSpc>
                          <a:spcPct val="115000"/>
                        </a:lnSpc>
                        <a:spcAft>
                          <a:spcPts val="0"/>
                        </a:spcAft>
                      </a:pPr>
                      <a:r>
                        <a:rPr lang="en-GB" sz="1000" dirty="0">
                          <a:effectLst/>
                        </a:rPr>
                        <a:t>1-C2-1P-1-21/1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1,4</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0,5187</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22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22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196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1-C2-1P-1-21/2-1-1-1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1,4</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0,5140</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21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22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207</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1-C2-1P-1-21/2-1-1-2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1,4</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0,5132</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21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21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191</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1-C2-1P-1-21/2-1-2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a:effectLst/>
                        </a:rPr>
                        <a:t>1,4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0,5126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22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22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205</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a:effectLst/>
                        </a:rPr>
                        <a:t>1,4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0,5122</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22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24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205</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Прямоугольник 2"/>
          <p:cNvSpPr/>
          <p:nvPr/>
        </p:nvSpPr>
        <p:spPr>
          <a:xfrm>
            <a:off x="579420" y="2484916"/>
            <a:ext cx="3048000" cy="307777"/>
          </a:xfrm>
          <a:prstGeom prst="rect">
            <a:avLst/>
          </a:prstGeom>
        </p:spPr>
        <p:txBody>
          <a:bodyPr wrap="square">
            <a:spAutoFit/>
          </a:bodyPr>
          <a:lstStyle/>
          <a:p>
            <a:pPr>
              <a:spcAft>
                <a:spcPts val="0"/>
              </a:spcAft>
            </a:pPr>
            <a:r>
              <a:rPr lang="en-US" sz="1400" b="1" dirty="0">
                <a:latin typeface="Comic Sans MS" panose="030F0702030302020204" pitchFamily="66" charset="0"/>
                <a:ea typeface="Calibri" panose="020F0502020204030204" pitchFamily="34" charset="0"/>
                <a:cs typeface="Times New Roman" panose="02020603050405020304" pitchFamily="18" charset="0"/>
              </a:rPr>
              <a:t>Table 2 Technical </a:t>
            </a:r>
            <a:r>
              <a:rPr lang="en-US" sz="1400" b="1" dirty="0" smtClean="0">
                <a:latin typeface="Comic Sans MS" panose="030F0702030302020204" pitchFamily="66" charset="0"/>
                <a:ea typeface="Calibri" panose="020F0502020204030204" pitchFamily="34" charset="0"/>
                <a:cs typeface="Times New Roman" panose="02020603050405020304" pitchFamily="18" charset="0"/>
              </a:rPr>
              <a:t>parameters</a:t>
            </a:r>
            <a:endParaRPr lang="ru-RU" sz="1400" b="1" dirty="0">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236901104"/>
              </p:ext>
            </p:extLst>
          </p:nvPr>
        </p:nvGraphicFramePr>
        <p:xfrm>
          <a:off x="387096" y="3323584"/>
          <a:ext cx="6388608" cy="2004411"/>
        </p:xfrm>
        <a:graphic>
          <a:graphicData uri="http://schemas.openxmlformats.org/drawingml/2006/table">
            <a:tbl>
              <a:tblPr firstRow="1" firstCol="1" bandRow="1">
                <a:tableStyleId>{5C22544A-7EE6-4342-B048-85BDC9FD1C3A}</a:tableStyleId>
              </a:tblPr>
              <a:tblGrid>
                <a:gridCol w="1300561"/>
                <a:gridCol w="1046490"/>
                <a:gridCol w="1493821"/>
                <a:gridCol w="1294646"/>
                <a:gridCol w="1253090"/>
              </a:tblGrid>
              <a:tr h="454835">
                <a:tc rowSpan="2">
                  <a:txBody>
                    <a:bodyPr/>
                    <a:lstStyle/>
                    <a:p>
                      <a:pPr algn="ctr">
                        <a:spcAft>
                          <a:spcPts val="0"/>
                        </a:spcAft>
                      </a:pPr>
                      <a:r>
                        <a:rPr lang="en-US" sz="1200" b="1" dirty="0">
                          <a:effectLst/>
                        </a:rPr>
                        <a:t>Batch number /</a:t>
                      </a:r>
                      <a:endParaRPr lang="ru-RU" sz="1200" b="1" dirty="0">
                        <a:effectLst/>
                      </a:endParaRPr>
                    </a:p>
                    <a:p>
                      <a:pPr algn="ctr">
                        <a:spcAft>
                          <a:spcPts val="0"/>
                        </a:spcAft>
                      </a:pPr>
                      <a:r>
                        <a:rPr lang="en-US" sz="1200" b="1" dirty="0">
                          <a:effectLst/>
                        </a:rPr>
                        <a:t>strand piece number</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marL="0" indent="0" algn="ctr">
                        <a:spcAft>
                          <a:spcPts val="0"/>
                        </a:spcAft>
                      </a:pPr>
                      <a:r>
                        <a:rPr lang="en-US" sz="1200" b="1" dirty="0">
                          <a:effectLst/>
                        </a:rPr>
                        <a:t>Sample</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marL="0" indent="0" algn="ctr">
                        <a:spcAft>
                          <a:spcPts val="0"/>
                        </a:spcAft>
                      </a:pPr>
                      <a:r>
                        <a:rPr lang="en-US" sz="1200" b="1" dirty="0">
                          <a:effectLst/>
                        </a:rPr>
                        <a:t>Measurement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indent="450215" algn="ctr">
                        <a:spcAft>
                          <a:spcPts val="0"/>
                        </a:spcAft>
                      </a:pPr>
                      <a:r>
                        <a:rPr lang="en-US" sz="1200" b="1" dirty="0">
                          <a:effectLst/>
                        </a:rPr>
                        <a:t>Mechanical properties</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r>
              <a:tr h="68925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indent="0" algn="ctr">
                        <a:spcAft>
                          <a:spcPts val="0"/>
                        </a:spcAft>
                      </a:pPr>
                      <a:r>
                        <a:rPr lang="ru-RU" sz="1200" b="1" dirty="0" err="1">
                          <a:solidFill>
                            <a:schemeClr val="bg1"/>
                          </a:solidFill>
                          <a:effectLst/>
                        </a:rPr>
                        <a:t>Ultimate</a:t>
                      </a:r>
                      <a:r>
                        <a:rPr lang="ru-RU" sz="1200" b="1" dirty="0">
                          <a:solidFill>
                            <a:schemeClr val="bg1"/>
                          </a:solidFill>
                          <a:effectLst/>
                        </a:rPr>
                        <a:t> </a:t>
                      </a:r>
                      <a:r>
                        <a:rPr lang="ru-RU" sz="1200" b="1" dirty="0" err="1">
                          <a:solidFill>
                            <a:schemeClr val="bg1"/>
                          </a:solidFill>
                          <a:effectLst/>
                        </a:rPr>
                        <a:t>resistance</a:t>
                      </a:r>
                      <a:r>
                        <a:rPr lang="ru-RU" sz="1200" b="1" dirty="0">
                          <a:solidFill>
                            <a:schemeClr val="bg1"/>
                          </a:solidFill>
                          <a:effectLst/>
                        </a:rPr>
                        <a:t>, </a:t>
                      </a:r>
                      <a:r>
                        <a:rPr lang="ru-RU" sz="1200" b="1" dirty="0" err="1">
                          <a:solidFill>
                            <a:schemeClr val="bg1"/>
                          </a:solidFill>
                          <a:effectLst/>
                        </a:rPr>
                        <a:t>MPa</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ctr">
                        <a:spcAft>
                          <a:spcPts val="0"/>
                        </a:spcAft>
                      </a:pPr>
                      <a:r>
                        <a:rPr lang="ru-RU" sz="1200" b="1" dirty="0" err="1">
                          <a:solidFill>
                            <a:schemeClr val="bg1"/>
                          </a:solidFill>
                          <a:effectLst/>
                        </a:rPr>
                        <a:t>Yield</a:t>
                      </a:r>
                      <a:r>
                        <a:rPr lang="ru-RU" sz="1200" b="1" dirty="0">
                          <a:solidFill>
                            <a:schemeClr val="bg1"/>
                          </a:solidFill>
                          <a:effectLst/>
                        </a:rPr>
                        <a:t> </a:t>
                      </a:r>
                      <a:r>
                        <a:rPr lang="ru-RU" sz="1200" b="1" dirty="0" err="1">
                          <a:solidFill>
                            <a:schemeClr val="bg1"/>
                          </a:solidFill>
                          <a:effectLst/>
                        </a:rPr>
                        <a:t>strength</a:t>
                      </a:r>
                      <a:r>
                        <a:rPr lang="ru-RU" sz="1200" b="1" dirty="0">
                          <a:solidFill>
                            <a:schemeClr val="bg1"/>
                          </a:solidFill>
                          <a:effectLst/>
                        </a:rPr>
                        <a:t>, </a:t>
                      </a:r>
                      <a:r>
                        <a:rPr lang="ru-RU" sz="1200" b="1" dirty="0" err="1">
                          <a:solidFill>
                            <a:schemeClr val="bg1"/>
                          </a:solidFill>
                          <a:effectLst/>
                        </a:rPr>
                        <a:t>MPa</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86775">
                <a:tc rowSpan="3">
                  <a:txBody>
                    <a:bodyPr/>
                    <a:lstStyle/>
                    <a:p>
                      <a:pPr algn="ctr">
                        <a:lnSpc>
                          <a:spcPct val="115000"/>
                        </a:lnSpc>
                        <a:spcAft>
                          <a:spcPts val="0"/>
                        </a:spcAft>
                      </a:pPr>
                      <a:r>
                        <a:rPr lang="en-GB" sz="1200" b="1" dirty="0">
                          <a:effectLst/>
                        </a:rPr>
                        <a:t>1-C2-1P-1-21/1</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ru-RU" sz="1200" b="1" dirty="0">
                          <a:effectLst/>
                        </a:rPr>
                        <a:t>1</a:t>
                      </a:r>
                      <a:r>
                        <a:rPr lang="en-US" sz="1200" b="1" dirty="0">
                          <a:effectLst/>
                        </a:rPr>
                        <a:t>n</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1</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903</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838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77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effectLst/>
                        </a:rPr>
                        <a:t>2</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897</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836</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77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a:effectLst/>
                        </a:rPr>
                        <a:t>3</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909</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845</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3377513862"/>
              </p:ext>
            </p:extLst>
          </p:nvPr>
        </p:nvGraphicFramePr>
        <p:xfrm>
          <a:off x="7065795" y="2584602"/>
          <a:ext cx="4698428" cy="3179850"/>
        </p:xfrm>
        <a:graphic>
          <a:graphicData uri="http://schemas.openxmlformats.org/drawingml/2006/table">
            <a:tbl>
              <a:tblPr firstRow="1" firstCol="1" bandRow="1">
                <a:tableStyleId>{6E25E649-3F16-4E02-A733-19D2CDBF48F0}</a:tableStyleId>
              </a:tblPr>
              <a:tblGrid>
                <a:gridCol w="1114224"/>
                <a:gridCol w="1152651"/>
                <a:gridCol w="1579552"/>
                <a:gridCol w="852001"/>
              </a:tblGrid>
              <a:tr h="656106">
                <a:tc>
                  <a:txBody>
                    <a:bodyPr/>
                    <a:lstStyle/>
                    <a:p>
                      <a:pPr algn="ctr">
                        <a:spcAft>
                          <a:spcPts val="0"/>
                        </a:spcAft>
                      </a:pPr>
                      <a:r>
                        <a:rPr lang="en-US" sz="1000" dirty="0">
                          <a:effectLst/>
                        </a:rPr>
                        <a:t>Batch number /</a:t>
                      </a:r>
                      <a:endParaRPr lang="ru-RU" sz="1400" dirty="0">
                        <a:effectLst/>
                      </a:endParaRPr>
                    </a:p>
                    <a:p>
                      <a:pPr algn="ctr">
                        <a:spcAft>
                          <a:spcPts val="0"/>
                        </a:spcAft>
                      </a:pPr>
                      <a:r>
                        <a:rPr lang="en-US" sz="1000" dirty="0">
                          <a:effectLst/>
                        </a:rPr>
                        <a:t>strand piece number</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000" dirty="0">
                          <a:effectLst/>
                        </a:rPr>
                        <a:t>Field, 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1000" dirty="0" err="1">
                          <a:effectLst/>
                        </a:rPr>
                        <a:t>I</a:t>
                      </a:r>
                      <a:r>
                        <a:rPr lang="ru-RU" sz="1000" baseline="-25000" dirty="0" err="1">
                          <a:effectLst/>
                        </a:rPr>
                        <a:t>c</a:t>
                      </a:r>
                      <a:r>
                        <a:rPr lang="ru-RU" sz="1000" dirty="0">
                          <a:effectLst/>
                        </a:rPr>
                        <a:t>, </a:t>
                      </a:r>
                      <a:r>
                        <a:rPr lang="en-US" sz="1000" dirty="0">
                          <a:effectLst/>
                        </a:rPr>
                        <a:t>A</a:t>
                      </a:r>
                      <a:endParaRPr lang="ru-RU" sz="1400" dirty="0">
                        <a:effectLst/>
                      </a:endParaRPr>
                    </a:p>
                    <a:p>
                      <a:pPr marL="0" indent="0" algn="ctr">
                        <a:spcAft>
                          <a:spcPts val="0"/>
                        </a:spcAft>
                      </a:pPr>
                      <a:r>
                        <a:rPr lang="ru-RU" sz="1000" dirty="0">
                          <a:effectLst/>
                        </a:rPr>
                        <a:t>(4,2 К; 0,1 </a:t>
                      </a:r>
                      <a:r>
                        <a:rPr lang="en-US" sz="1000" dirty="0" err="1">
                          <a:effectLst/>
                        </a:rPr>
                        <a:t>mkV</a:t>
                      </a:r>
                      <a:r>
                        <a:rPr lang="ru-RU" sz="1000" dirty="0">
                          <a:effectLst/>
                        </a:rPr>
                        <a:t>/</a:t>
                      </a:r>
                      <a:r>
                        <a:rPr lang="en-US" sz="1000" dirty="0" err="1">
                          <a:effectLst/>
                        </a:rPr>
                        <a:t>sm</a:t>
                      </a:r>
                      <a:r>
                        <a:rPr lang="ru-RU" sz="1000" dirty="0">
                          <a:effectLst/>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000" dirty="0">
                          <a:effectLst/>
                        </a:rPr>
                        <a:t>n-value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rowSpan="4">
                  <a:txBody>
                    <a:bodyPr/>
                    <a:lstStyle/>
                    <a:p>
                      <a:pPr>
                        <a:lnSpc>
                          <a:spcPct val="115000"/>
                        </a:lnSpc>
                        <a:spcAft>
                          <a:spcPts val="0"/>
                        </a:spcAft>
                      </a:pPr>
                      <a:r>
                        <a:rPr lang="en-GB" sz="1000" dirty="0">
                          <a:effectLst/>
                        </a:rPr>
                        <a:t>1-C2-1P-1-21/1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789</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35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dirty="0">
                          <a:effectLst/>
                        </a:rPr>
                        <a:t>7</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1253</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52</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dirty="0">
                          <a:effectLst/>
                        </a:rPr>
                        <a:t>6</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1746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71</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dirty="0">
                          <a:effectLst/>
                        </a:rPr>
                        <a:t>5</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2220 (</a:t>
                      </a:r>
                      <a:r>
                        <a:rPr lang="en-US" sz="1200" b="1">
                          <a:effectLst/>
                        </a:rPr>
                        <a:t>calc</a:t>
                      </a:r>
                      <a:r>
                        <a:rPr lang="ru-RU"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rowSpan="4">
                  <a:txBody>
                    <a:bodyPr/>
                    <a:lstStyle/>
                    <a:p>
                      <a:pPr>
                        <a:lnSpc>
                          <a:spcPct val="115000"/>
                        </a:lnSpc>
                        <a:spcAft>
                          <a:spcPts val="0"/>
                        </a:spcAft>
                      </a:pPr>
                      <a:r>
                        <a:rPr lang="en-GB" sz="1000">
                          <a:effectLst/>
                        </a:rPr>
                        <a:t>1-C2-1P-1-21/2-1-1-1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750</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35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7</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1208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53</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1694</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71</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2175 (</a:t>
                      </a:r>
                      <a:r>
                        <a:rPr lang="en-US" sz="1200" b="1" dirty="0" err="1">
                          <a:effectLst/>
                        </a:rPr>
                        <a:t>calc</a:t>
                      </a:r>
                      <a:r>
                        <a:rPr lang="ru-RU"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rowSpan="4">
                  <a:txBody>
                    <a:bodyPr/>
                    <a:lstStyle/>
                    <a:p>
                      <a:pPr>
                        <a:lnSpc>
                          <a:spcPct val="115000"/>
                        </a:lnSpc>
                        <a:spcAft>
                          <a:spcPts val="0"/>
                        </a:spcAft>
                      </a:pPr>
                      <a:r>
                        <a:rPr lang="en-GB" sz="1000">
                          <a:effectLst/>
                        </a:rPr>
                        <a:t>1-C2-1P-1-21/2-2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a:effectLst/>
                        </a:rPr>
                        <a:t>8</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dirty="0">
                          <a:effectLst/>
                        </a:rPr>
                        <a:t>750</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36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7</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200" b="1" dirty="0">
                          <a:effectLst/>
                        </a:rPr>
                        <a:t>12</a:t>
                      </a:r>
                      <a:r>
                        <a:rPr lang="en-US" sz="1200" b="1" dirty="0">
                          <a:effectLst/>
                        </a:rPr>
                        <a:t>00</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50</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2165 (</a:t>
                      </a:r>
                      <a:r>
                        <a:rPr lang="en-US" sz="1200" b="1">
                          <a:effectLst/>
                        </a:rPr>
                        <a:t>calc</a:t>
                      </a:r>
                      <a:r>
                        <a:rPr lang="ru-RU"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Прямоугольник 11"/>
          <p:cNvSpPr/>
          <p:nvPr/>
        </p:nvSpPr>
        <p:spPr>
          <a:xfrm>
            <a:off x="387096" y="5390100"/>
            <a:ext cx="6096000" cy="338554"/>
          </a:xfrm>
          <a:prstGeom prst="rect">
            <a:avLst/>
          </a:prstGeom>
        </p:spPr>
        <p:txBody>
          <a:bodyPr>
            <a:spAutoFit/>
          </a:bodyPr>
          <a:lstStyle/>
          <a:p>
            <a:pPr>
              <a:spcAft>
                <a:spcPts val="0"/>
              </a:spcAft>
            </a:pPr>
            <a:r>
              <a:rPr lang="en-US" sz="1600" b="1" dirty="0">
                <a:latin typeface="Comic Sans MS" panose="030F0702030302020204" pitchFamily="66" charset="0"/>
                <a:ea typeface="Calibri" panose="020F0502020204030204" pitchFamily="34" charset="0"/>
                <a:cs typeface="Times New Roman" panose="02020603050405020304" pitchFamily="18" charset="0"/>
              </a:rPr>
              <a:t>Table 3 Mechanical </a:t>
            </a:r>
            <a:r>
              <a:rPr lang="en-US" sz="1600" b="1" dirty="0" smtClean="0">
                <a:latin typeface="Comic Sans MS" panose="030F0702030302020204" pitchFamily="66" charset="0"/>
                <a:ea typeface="Calibri" panose="020F0502020204030204" pitchFamily="34" charset="0"/>
                <a:cs typeface="Times New Roman" panose="02020603050405020304" pitchFamily="18" charset="0"/>
              </a:rPr>
              <a:t>properties</a:t>
            </a:r>
            <a:r>
              <a:rPr lang="ru-RU" sz="1600" b="1" dirty="0">
                <a:latin typeface="Comic Sans MS" panose="030F0702030302020204" pitchFamily="66" charset="0"/>
                <a:ea typeface="Calibri" panose="020F0502020204030204" pitchFamily="34" charset="0"/>
                <a:cs typeface="Times New Roman" panose="02020603050405020304" pitchFamily="18" charset="0"/>
              </a:rPr>
              <a:t> </a:t>
            </a:r>
            <a:endParaRPr lang="ru-RU" sz="1600" b="1"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6483096" y="5800280"/>
            <a:ext cx="5175503" cy="584775"/>
          </a:xfrm>
          <a:prstGeom prst="rect">
            <a:avLst/>
          </a:prstGeom>
        </p:spPr>
        <p:txBody>
          <a:bodyPr wrap="square">
            <a:spAutoFit/>
          </a:bodyPr>
          <a:lstStyle/>
          <a:p>
            <a:pPr algn="ctr">
              <a:spcAft>
                <a:spcPts val="0"/>
              </a:spcAft>
            </a:pPr>
            <a:r>
              <a:rPr lang="en-US" sz="1600" b="1" dirty="0">
                <a:latin typeface="Comic Sans MS" panose="030F0702030302020204" pitchFamily="66" charset="0"/>
                <a:ea typeface="Calibri" panose="020F0502020204030204" pitchFamily="34" charset="0"/>
                <a:cs typeface="Times New Roman" panose="02020603050405020304" pitchFamily="18" charset="0"/>
              </a:rPr>
              <a:t>Table 4 </a:t>
            </a:r>
            <a:r>
              <a:rPr lang="en-GB" sz="1600" b="1" dirty="0">
                <a:latin typeface="Comic Sans MS" panose="030F0702030302020204" pitchFamily="66" charset="0"/>
                <a:ea typeface="Calibri" panose="020F0502020204030204" pitchFamily="34" charset="0"/>
                <a:cs typeface="Times New Roman" panose="02020603050405020304" pitchFamily="18" charset="0"/>
              </a:rPr>
              <a:t>Critical current (at 4.2 K) and n-value (at 4.2 K) vs magnetic field.</a:t>
            </a:r>
            <a:endParaRPr lang="ru-RU" sz="1600" b="1"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814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29</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PANDA 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Прямоугольник 6"/>
          <p:cNvSpPr/>
          <p:nvPr/>
        </p:nvSpPr>
        <p:spPr>
          <a:xfrm>
            <a:off x="2183781" y="5813768"/>
            <a:ext cx="2795238" cy="523220"/>
          </a:xfrm>
          <a:prstGeom prst="rect">
            <a:avLst/>
          </a:prstGeom>
        </p:spPr>
        <p:txBody>
          <a:bodyPr wrap="square">
            <a:spAutoFit/>
          </a:bodyPr>
          <a:lstStyle/>
          <a:p>
            <a:pPr algn="ctr">
              <a:spcBef>
                <a:spcPts val="385"/>
              </a:spcBef>
              <a:spcAft>
                <a:spcPts val="385"/>
              </a:spcAft>
            </a:pPr>
            <a:r>
              <a:rPr lang="en-US" sz="1400" b="1" dirty="0">
                <a:ea typeface="Times New Roman" panose="02020603050405020304" pitchFamily="18" charset="0"/>
                <a:cs typeface="Times New Roman" panose="02020603050405020304" pitchFamily="18" charset="0"/>
              </a:rPr>
              <a:t>Layer-to-layer and coil-to-coil (left) and terminal (right) joint layouts.</a:t>
            </a:r>
          </a:p>
        </p:txBody>
      </p:sp>
      <p:sp>
        <p:nvSpPr>
          <p:cNvPr id="9" name="Прямоугольник 8"/>
          <p:cNvSpPr/>
          <p:nvPr/>
        </p:nvSpPr>
        <p:spPr>
          <a:xfrm>
            <a:off x="2815815" y="3762815"/>
            <a:ext cx="2058956" cy="307777"/>
          </a:xfrm>
          <a:prstGeom prst="rect">
            <a:avLst/>
          </a:prstGeom>
        </p:spPr>
        <p:txBody>
          <a:bodyPr wrap="square">
            <a:spAutoFit/>
          </a:bodyPr>
          <a:lstStyle/>
          <a:p>
            <a:pPr algn="just">
              <a:spcBef>
                <a:spcPts val="385"/>
              </a:spcBef>
              <a:spcAft>
                <a:spcPts val="385"/>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Cold </a:t>
            </a:r>
            <a:r>
              <a:rPr lang="en-US" sz="1400" b="1" dirty="0">
                <a:latin typeface="Times New Roman" panose="02020603050405020304" pitchFamily="18" charset="0"/>
                <a:ea typeface="Calibri" panose="020F0502020204030204" pitchFamily="34" charset="0"/>
                <a:cs typeface="Times New Roman" panose="02020603050405020304" pitchFamily="18" charset="0"/>
              </a:rPr>
              <a:t>mass cross-section</a:t>
            </a:r>
            <a:r>
              <a:rPr lang="en-US" sz="1400" b="1" dirty="0">
                <a:ea typeface="Times New Roman" panose="02020603050405020304" pitchFamily="18" charset="0"/>
                <a:cs typeface="Times New Roman" panose="02020603050405020304" pitchFamily="18" charset="0"/>
              </a:rPr>
              <a:t>.</a:t>
            </a: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250" y="3719971"/>
            <a:ext cx="3589985" cy="2275716"/>
          </a:xfrm>
          <a:prstGeom prst="rect">
            <a:avLst/>
          </a:prstGeom>
        </p:spPr>
      </p:pic>
      <p:sp>
        <p:nvSpPr>
          <p:cNvPr id="11" name="Прямоугольник 10"/>
          <p:cNvSpPr/>
          <p:nvPr/>
        </p:nvSpPr>
        <p:spPr>
          <a:xfrm>
            <a:off x="8308877" y="6029211"/>
            <a:ext cx="3136889" cy="307777"/>
          </a:xfrm>
          <a:prstGeom prst="rect">
            <a:avLst/>
          </a:prstGeom>
        </p:spPr>
        <p:txBody>
          <a:bodyPr wrap="square">
            <a:spAutoFit/>
          </a:bodyPr>
          <a:lstStyle/>
          <a:p>
            <a:pPr algn="just">
              <a:spcBef>
                <a:spcPts val="385"/>
              </a:spcBef>
              <a:spcAft>
                <a:spcPts val="385"/>
              </a:spcAft>
            </a:pPr>
            <a:r>
              <a:rPr lang="en-US" sz="1400" b="1" dirty="0" smtClean="0">
                <a:ea typeface="Times New Roman" panose="02020603050405020304" pitchFamily="18" charset="0"/>
                <a:cs typeface="Times New Roman" panose="02020603050405020304" pitchFamily="18" charset="0"/>
              </a:rPr>
              <a:t>Cross-section </a:t>
            </a:r>
            <a:r>
              <a:rPr lang="en-US" sz="1400" b="1" dirty="0">
                <a:ea typeface="Times New Roman" panose="02020603050405020304" pitchFamily="18" charset="0"/>
                <a:cs typeface="Times New Roman" panose="02020603050405020304" pitchFamily="18" charset="0"/>
              </a:rPr>
              <a:t>of the conductor.</a:t>
            </a:r>
          </a:p>
        </p:txBody>
      </p:sp>
      <p:sp>
        <p:nvSpPr>
          <p:cNvPr id="12" name="Прямоугольник 11"/>
          <p:cNvSpPr/>
          <p:nvPr/>
        </p:nvSpPr>
        <p:spPr>
          <a:xfrm>
            <a:off x="7514929" y="3121925"/>
            <a:ext cx="3822970" cy="307777"/>
          </a:xfrm>
          <a:prstGeom prst="rect">
            <a:avLst/>
          </a:prstGeom>
        </p:spPr>
        <p:txBody>
          <a:bodyPr wrap="none">
            <a:spAutoFit/>
          </a:bodyPr>
          <a:lstStyle/>
          <a:p>
            <a:r>
              <a:rPr lang="en-US" sz="1400" b="1" dirty="0" smtClean="0">
                <a:ea typeface="Times New Roman" panose="02020603050405020304" pitchFamily="18" charset="0"/>
                <a:cs typeface="Times New Roman" panose="02020603050405020304" pitchFamily="18" charset="0"/>
              </a:rPr>
              <a:t>Conductor </a:t>
            </a:r>
            <a:r>
              <a:rPr lang="en-US" sz="1400" b="1" dirty="0">
                <a:ea typeface="Times New Roman" panose="02020603050405020304" pitchFamily="18" charset="0"/>
                <a:cs typeface="Times New Roman" panose="02020603050405020304" pitchFamily="18" charset="0"/>
              </a:rPr>
              <a:t>mechanical and electrical parameters.</a:t>
            </a:r>
            <a:endParaRPr lang="en-US" sz="1400" b="1" dirty="0"/>
          </a:p>
        </p:txBody>
      </p:sp>
      <p:graphicFrame>
        <p:nvGraphicFramePr>
          <p:cNvPr id="13" name="Таблица 12"/>
          <p:cNvGraphicFramePr>
            <a:graphicFrameLocks noGrp="1"/>
          </p:cNvGraphicFramePr>
          <p:nvPr>
            <p:extLst>
              <p:ext uri="{D42A27DB-BD31-4B8C-83A1-F6EECF244321}">
                <p14:modId xmlns:p14="http://schemas.microsoft.com/office/powerpoint/2010/main" val="2849151712"/>
              </p:ext>
            </p:extLst>
          </p:nvPr>
        </p:nvGraphicFramePr>
        <p:xfrm>
          <a:off x="6739764" y="730988"/>
          <a:ext cx="5027362" cy="2283895"/>
        </p:xfrm>
        <a:graphic>
          <a:graphicData uri="http://schemas.openxmlformats.org/drawingml/2006/table">
            <a:tbl>
              <a:tblPr firstRow="1" firstCol="1" bandRow="1">
                <a:tableStyleId>{5C22544A-7EE6-4342-B048-85BDC9FD1C3A}</a:tableStyleId>
              </a:tblPr>
              <a:tblGrid>
                <a:gridCol w="2605874">
                  <a:extLst>
                    <a:ext uri="{9D8B030D-6E8A-4147-A177-3AD203B41FA5}">
                      <a16:colId xmlns:a16="http://schemas.microsoft.com/office/drawing/2014/main" xmlns="" val="20000"/>
                    </a:ext>
                  </a:extLst>
                </a:gridCol>
                <a:gridCol w="672637">
                  <a:extLst>
                    <a:ext uri="{9D8B030D-6E8A-4147-A177-3AD203B41FA5}">
                      <a16:colId xmlns:a16="http://schemas.microsoft.com/office/drawing/2014/main" xmlns="" val="20001"/>
                    </a:ext>
                  </a:extLst>
                </a:gridCol>
                <a:gridCol w="1008953">
                  <a:extLst>
                    <a:ext uri="{9D8B030D-6E8A-4147-A177-3AD203B41FA5}">
                      <a16:colId xmlns:a16="http://schemas.microsoft.com/office/drawing/2014/main" xmlns="" val="20002"/>
                    </a:ext>
                  </a:extLst>
                </a:gridCol>
                <a:gridCol w="739898">
                  <a:extLst>
                    <a:ext uri="{9D8B030D-6E8A-4147-A177-3AD203B41FA5}">
                      <a16:colId xmlns:a16="http://schemas.microsoft.com/office/drawing/2014/main" xmlns="" val="20003"/>
                    </a:ext>
                  </a:extLst>
                </a:gridCol>
              </a:tblGrid>
              <a:tr h="341467">
                <a:tc>
                  <a:txBody>
                    <a:bodyPr/>
                    <a:lstStyle/>
                    <a:p>
                      <a:pPr algn="just">
                        <a:lnSpc>
                          <a:spcPct val="112000"/>
                        </a:lnSpc>
                        <a:spcAft>
                          <a:spcPts val="0"/>
                        </a:spcAft>
                      </a:pPr>
                      <a:r>
                        <a:rPr lang="en-US" sz="1200" b="1" dirty="0">
                          <a:effectLst/>
                        </a:rPr>
                        <a:t>Thickness (after cold work) at 300 K</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err="1">
                          <a:effectLst/>
                        </a:rPr>
                        <a:t>mm</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a:effectLst/>
                        </a:rPr>
                        <a:t>7.9</a:t>
                      </a:r>
                      <a:r>
                        <a:rPr lang="en-US" sz="1200" b="1" dirty="0">
                          <a:effectLst/>
                        </a:rPr>
                        <a:t>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indent="41910" algn="ctr">
                        <a:lnSpc>
                          <a:spcPct val="112000"/>
                        </a:lnSpc>
                        <a:spcAft>
                          <a:spcPts val="0"/>
                        </a:spcAft>
                      </a:pPr>
                      <a:r>
                        <a:rPr lang="ru-RU" sz="1200" b="1" dirty="0">
                          <a:effectLst/>
                        </a:rPr>
                        <a:t>± 0.03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extLst>
                  <a:ext uri="{0D108BD9-81ED-4DB2-BD59-A6C34878D82A}">
                    <a16:rowId xmlns:a16="http://schemas.microsoft.com/office/drawing/2014/main" xmlns="" val="10000"/>
                  </a:ext>
                </a:extLst>
              </a:tr>
              <a:tr h="323738">
                <a:tc>
                  <a:txBody>
                    <a:bodyPr/>
                    <a:lstStyle/>
                    <a:p>
                      <a:pPr algn="just">
                        <a:spcBef>
                          <a:spcPts val="1200"/>
                        </a:spcBef>
                        <a:spcAft>
                          <a:spcPts val="1200"/>
                        </a:spcAft>
                      </a:pPr>
                      <a:r>
                        <a:rPr lang="en-US" sz="1200" b="1">
                          <a:effectLst/>
                        </a:rPr>
                        <a:t>Width (after cold work) at 300 K</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mm</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10.95</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ru-RU" sz="1200" b="1">
                          <a:effectLst/>
                        </a:rPr>
                        <a:t>± 0.03</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xmlns="" val="10001"/>
                  </a:ext>
                </a:extLst>
              </a:tr>
              <a:tr h="323738">
                <a:tc>
                  <a:txBody>
                    <a:bodyPr/>
                    <a:lstStyle/>
                    <a:p>
                      <a:pPr algn="just">
                        <a:spcBef>
                          <a:spcPts val="1200"/>
                        </a:spcBef>
                        <a:spcAft>
                          <a:spcPts val="1200"/>
                        </a:spcAft>
                      </a:pPr>
                      <a:r>
                        <a:rPr lang="en-US" sz="1200" b="1" dirty="0">
                          <a:effectLst/>
                        </a:rPr>
                        <a:t>Critical current (at 4.2 K, 5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A</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14690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xmlns="" val="10002"/>
                  </a:ext>
                </a:extLst>
              </a:tr>
              <a:tr h="323738">
                <a:tc>
                  <a:txBody>
                    <a:bodyPr/>
                    <a:lstStyle/>
                    <a:p>
                      <a:pPr algn="just">
                        <a:spcBef>
                          <a:spcPts val="1200"/>
                        </a:spcBef>
                        <a:spcAft>
                          <a:spcPts val="1200"/>
                        </a:spcAft>
                      </a:pPr>
                      <a:r>
                        <a:rPr lang="en-US" sz="1200" b="1">
                          <a:effectLst/>
                        </a:rPr>
                        <a:t>Critical current (at 4.5 K, 3 T)</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A</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16750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xmlns="" val="10003"/>
                  </a:ext>
                </a:extLst>
              </a:tr>
              <a:tr h="323738">
                <a:tc>
                  <a:txBody>
                    <a:bodyPr/>
                    <a:lstStyle/>
                    <a:p>
                      <a:pPr algn="just">
                        <a:spcBef>
                          <a:spcPts val="1200"/>
                        </a:spcBef>
                        <a:spcAft>
                          <a:spcPts val="1200"/>
                        </a:spcAft>
                      </a:pPr>
                      <a:r>
                        <a:rPr lang="en-US" sz="1200" b="1">
                          <a:effectLst/>
                        </a:rPr>
                        <a:t>Overall Al/Cu/sc ratio</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10.5/1.0/1.0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a16="http://schemas.microsoft.com/office/drawing/2014/main" xmlns="" val="10004"/>
                  </a:ext>
                </a:extLst>
              </a:tr>
              <a:tr h="323738">
                <a:tc>
                  <a:txBody>
                    <a:bodyPr/>
                    <a:lstStyle/>
                    <a:p>
                      <a:pPr algn="just">
                        <a:spcBef>
                          <a:spcPts val="1200"/>
                        </a:spcBef>
                        <a:spcAft>
                          <a:spcPts val="1200"/>
                        </a:spcAft>
                      </a:pPr>
                      <a:r>
                        <a:rPr lang="en-US" sz="1200" b="1">
                          <a:effectLst/>
                        </a:rPr>
                        <a:t>Aluminum RRR (at 4.2 K, 0 T)</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1000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xmlns="" val="10005"/>
                  </a:ext>
                </a:extLst>
              </a:tr>
              <a:tr h="323738">
                <a:tc>
                  <a:txBody>
                    <a:bodyPr/>
                    <a:lstStyle/>
                    <a:p>
                      <a:pPr algn="just">
                        <a:spcBef>
                          <a:spcPts val="1200"/>
                        </a:spcBef>
                        <a:spcAft>
                          <a:spcPts val="1200"/>
                        </a:spcAft>
                      </a:pPr>
                      <a:r>
                        <a:rPr lang="en-US" sz="1200" b="1">
                          <a:effectLst/>
                        </a:rPr>
                        <a:t>Al 0.2% yield strength at 300 K</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MPa</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&gt; 30</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a16="http://schemas.microsoft.com/office/drawing/2014/main" xmlns="" val="10006"/>
                  </a:ext>
                </a:extLst>
              </a:tr>
            </a:tbl>
          </a:graphicData>
        </a:graphic>
      </p:graphicFrame>
      <p:sp>
        <p:nvSpPr>
          <p:cNvPr id="14" name="Прямоугольник 13"/>
          <p:cNvSpPr/>
          <p:nvPr/>
        </p:nvSpPr>
        <p:spPr>
          <a:xfrm>
            <a:off x="456383" y="534212"/>
            <a:ext cx="9111063" cy="819135"/>
          </a:xfrm>
          <a:prstGeom prst="rect">
            <a:avLst/>
          </a:prstGeom>
        </p:spPr>
        <p:txBody>
          <a:bodyPr wrap="square">
            <a:spAutoFit/>
          </a:bodyPr>
          <a:lstStyle/>
          <a:p>
            <a:pPr algn="just">
              <a:lnSpc>
                <a:spcPct val="105000"/>
              </a:lnSpc>
            </a:pP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Rutherford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cable, 8 strands, extruded in Al matrix</a:t>
            </a:r>
            <a:r>
              <a:rPr lang="en-US"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49" name="Picture 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53" y="3921449"/>
            <a:ext cx="4758629" cy="1985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367553" y="6336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8" name="Рисунок 17"/>
          <p:cNvPicPr/>
          <p:nvPr/>
        </p:nvPicPr>
        <p:blipFill>
          <a:blip r:embed="rId5"/>
          <a:stretch>
            <a:fillRect/>
          </a:stretch>
        </p:blipFill>
        <p:spPr>
          <a:xfrm>
            <a:off x="673980" y="1263328"/>
            <a:ext cx="4566475" cy="2592185"/>
          </a:xfrm>
          <a:prstGeom prst="rect">
            <a:avLst/>
          </a:prstGeom>
        </p:spPr>
      </p:pic>
    </p:spTree>
    <p:extLst>
      <p:ext uri="{BB962C8B-B14F-4D97-AF65-F5344CB8AC3E}">
        <p14:creationId xmlns:p14="http://schemas.microsoft.com/office/powerpoint/2010/main" val="1342104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3</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7602071" y="165472"/>
            <a:ext cx="2922068"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solenoid</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788401" y="972840"/>
            <a:ext cx="3879880" cy="6038576"/>
          </a:xfrm>
          <a:prstGeom prst="rect">
            <a:avLst/>
          </a:prstGeom>
        </p:spPr>
        <p:txBody>
          <a:bodyPr wrap="square">
            <a:spAutoFit/>
          </a:bodyPr>
          <a:lstStyle/>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magnetic field along the solenoid axis should be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05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BINP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presents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our participation in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SPD project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with the following items: </a:t>
            </a:r>
          </a:p>
          <a:p>
            <a:pPr algn="just">
              <a:lnSpc>
                <a:spcPct val="105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Magnetic and engineering design of the magnet including tools and support</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marL="285750" indent="-285750" algn="just">
              <a:lnSpc>
                <a:spcPct val="105000"/>
              </a:lnSpc>
              <a:buFont typeface="Arial" panose="020B0604020202020204" pitchFamily="34" charset="0"/>
              <a:buChar char="•"/>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Production and delivery of the magnet (consisting of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with cold mass,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alignment components, proximity cryogenics,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supports);</a:t>
            </a:r>
          </a:p>
          <a:p>
            <a:pPr algn="just">
              <a:lnSpc>
                <a:spcPct val="105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Power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converter, energy extraction system,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quench protection and instrumentation. </a:t>
            </a:r>
          </a:p>
          <a:p>
            <a:pPr algn="just">
              <a:lnSpc>
                <a:spcPct val="105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264011" y="165472"/>
            <a:ext cx="7338060" cy="6027420"/>
          </a:xfrm>
          <a:prstGeom prst="rect">
            <a:avLst/>
          </a:prstGeom>
        </p:spPr>
      </p:pic>
    </p:spTree>
    <p:extLst>
      <p:ext uri="{BB962C8B-B14F-4D97-AF65-F5344CB8AC3E}">
        <p14:creationId xmlns:p14="http://schemas.microsoft.com/office/powerpoint/2010/main" val="1434654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05E4607-9909-40EB-95EB-7FF7B76E089B}" type="datetime1">
              <a:rPr lang="ru-RU" smtClean="0"/>
              <a:t>25.04.2023</a:t>
            </a:fld>
            <a:endParaRPr lang="ru-RU"/>
          </a:p>
        </p:txBody>
      </p:sp>
      <p:sp>
        <p:nvSpPr>
          <p:cNvPr id="5" name="Нижний колонтитул 4"/>
          <p:cNvSpPr>
            <a:spLocks noGrp="1"/>
          </p:cNvSpPr>
          <p:nvPr>
            <p:ph type="ftr" sz="quarter" idx="11"/>
          </p:nvPr>
        </p:nvSpPr>
        <p:spPr>
          <a:xfrm>
            <a:off x="3060824" y="6348114"/>
            <a:ext cx="5718717"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a:xfrm>
            <a:off x="8610599" y="6312286"/>
            <a:ext cx="2743200" cy="365125"/>
          </a:xfrm>
        </p:spPr>
        <p:txBody>
          <a:bodyPr/>
          <a:lstStyle/>
          <a:p>
            <a:fld id="{1055D3A9-30C7-41F8-9BF4-392828383C4F}" type="slidenum">
              <a:rPr lang="ru-RU" smtClean="0"/>
              <a:t>30</a:t>
            </a:fld>
            <a:endParaRPr lang="ru-RU" dirty="0"/>
          </a:p>
        </p:txBody>
      </p:sp>
      <p:sp>
        <p:nvSpPr>
          <p:cNvPr id="7" name="Прямоугольник 16">
            <a:extLst>
              <a:ext uri="{FF2B5EF4-FFF2-40B4-BE49-F238E27FC236}">
                <a16:creationId xmlns="" xmlns:a16="http://schemas.microsoft.com/office/drawing/2014/main" id="{5F7CC429-1E45-494B-AA7F-4ABFF8D72F21}"/>
              </a:ext>
            </a:extLst>
          </p:cNvPr>
          <p:cNvSpPr/>
          <p:nvPr/>
        </p:nvSpPr>
        <p:spPr>
          <a:xfrm>
            <a:off x="2292579" y="49382"/>
            <a:ext cx="7122430"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922931" y="598321"/>
            <a:ext cx="8054813" cy="424732"/>
          </a:xfrm>
          <a:prstGeom prst="rect">
            <a:avLst/>
          </a:prstGeom>
          <a:noFill/>
        </p:spPr>
        <p:txBody>
          <a:bodyPr wrap="square" rtlCol="0">
            <a:spAutoFit/>
          </a:bodyPr>
          <a:lstStyle/>
          <a:p>
            <a:pPr algn="ctr">
              <a:lnSpc>
                <a:spcPct val="120000"/>
              </a:lnSpc>
              <a:spcBef>
                <a:spcPts val="600"/>
              </a:spcBef>
              <a:spcAft>
                <a:spcPts val="600"/>
              </a:spcAft>
            </a:pPr>
            <a:r>
              <a:rPr lang="en-US" b="1" dirty="0" smtClean="0">
                <a:solidFill>
                  <a:schemeClr val="accent1">
                    <a:lumMod val="75000"/>
                  </a:schemeClr>
                </a:solidFill>
                <a:latin typeface="Comic Sans MS" panose="030F0702030302020204" pitchFamily="66" charset="0"/>
              </a:rPr>
              <a:t>Optimization of the design of the SPD Rutherford cable </a:t>
            </a:r>
            <a:r>
              <a:rPr lang="en-US" b="1" dirty="0" smtClean="0">
                <a:solidFill>
                  <a:srgbClr val="FF0000"/>
                </a:solidFill>
                <a:latin typeface="Comic Sans MS" panose="030F0702030302020204" pitchFamily="66" charset="0"/>
              </a:rPr>
              <a:t> </a:t>
            </a:r>
            <a:endParaRPr lang="en-US" b="1" dirty="0">
              <a:solidFill>
                <a:srgbClr val="FF0000"/>
              </a:solidFill>
              <a:latin typeface="Comic Sans MS" panose="030F0702030302020204" pitchFamily="66" charset="0"/>
            </a:endParaRPr>
          </a:p>
        </p:txBody>
      </p:sp>
      <p:pic>
        <p:nvPicPr>
          <p:cNvPr id="16" name="Рисунок 15"/>
          <p:cNvPicPr>
            <a:picLocks noChangeAspect="1"/>
          </p:cNvPicPr>
          <p:nvPr/>
        </p:nvPicPr>
        <p:blipFill>
          <a:blip r:embed="rId2"/>
          <a:stretch>
            <a:fillRect/>
          </a:stretch>
        </p:blipFill>
        <p:spPr>
          <a:xfrm>
            <a:off x="39387" y="1501957"/>
            <a:ext cx="7084026" cy="3993679"/>
          </a:xfrm>
          <a:prstGeom prst="rect">
            <a:avLst/>
          </a:prstGeom>
        </p:spPr>
      </p:pic>
      <p:pic>
        <p:nvPicPr>
          <p:cNvPr id="34" name="Рисунок 33" descr="C:\2 PANDA\5 Фото\2022-01-28_1-с2-1-6П-21 диа 1.4 мм\IMG_20220127_130516.jpg"/>
          <p:cNvPicPr/>
          <p:nvPr/>
        </p:nvPicPr>
        <p:blipFill rotWithShape="1">
          <a:blip r:embed="rId3" cstate="print">
            <a:extLst>
              <a:ext uri="{28A0092B-C50C-407E-A947-70E740481C1C}">
                <a14:useLocalDpi xmlns:a14="http://schemas.microsoft.com/office/drawing/2010/main" val="0"/>
              </a:ext>
            </a:extLst>
          </a:blip>
          <a:srcRect r="7385"/>
          <a:stretch/>
        </p:blipFill>
        <p:spPr bwMode="auto">
          <a:xfrm>
            <a:off x="7481543" y="1259348"/>
            <a:ext cx="2595995" cy="1610698"/>
          </a:xfrm>
          <a:prstGeom prst="rect">
            <a:avLst/>
          </a:prstGeom>
          <a:noFill/>
          <a:ln>
            <a:noFill/>
          </a:ln>
          <a:extLst>
            <a:ext uri="{53640926-AAD7-44D8-BBD7-CCE9431645EC}">
              <a14:shadowObscured xmlns:a14="http://schemas.microsoft.com/office/drawing/2010/main"/>
            </a:ext>
          </a:extLst>
        </p:spPr>
      </p:pic>
      <p:pic>
        <p:nvPicPr>
          <p:cNvPr id="35" name="Рисунок 34" descr="C:\Users\lpotanina\Documents\Новая папка на этом компьютере\ИЯФ\Конкурс 2022-НИР ОКР\отчет 1 этап\Обрывность волокон\IMG_7414.jpg"/>
          <p:cNvPicPr/>
          <p:nvPr/>
        </p:nvPicPr>
        <p:blipFill rotWithShape="1">
          <a:blip r:embed="rId4" cstate="print">
            <a:extLst>
              <a:ext uri="{28A0092B-C50C-407E-A947-70E740481C1C}">
                <a14:useLocalDpi xmlns:a14="http://schemas.microsoft.com/office/drawing/2010/main" val="0"/>
              </a:ext>
            </a:extLst>
          </a:blip>
          <a:srcRect l="44066" t="32790" r="13014" b="49364"/>
          <a:stretch/>
        </p:blipFill>
        <p:spPr bwMode="auto">
          <a:xfrm>
            <a:off x="7315834" y="3358398"/>
            <a:ext cx="4037965" cy="1259840"/>
          </a:xfrm>
          <a:prstGeom prst="rect">
            <a:avLst/>
          </a:prstGeom>
          <a:noFill/>
          <a:ln>
            <a:noFill/>
          </a:ln>
          <a:extLst>
            <a:ext uri="{53640926-AAD7-44D8-BBD7-CCE9431645EC}">
              <a14:shadowObscured xmlns:a14="http://schemas.microsoft.com/office/drawing/2010/main"/>
            </a:ext>
          </a:extLst>
        </p:spPr>
      </p:pic>
      <p:pic>
        <p:nvPicPr>
          <p:cNvPr id="36" name="Рисунок 35" descr="C:\2 PANDA\5 Фото\2022-01-28_1-с2-1-6П-21 диа 1.4 мм\IMG_20220127_13025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2663" y="4718307"/>
            <a:ext cx="2620011" cy="1558151"/>
          </a:xfrm>
          <a:prstGeom prst="rect">
            <a:avLst/>
          </a:prstGeom>
          <a:noFill/>
          <a:ln>
            <a:noFill/>
          </a:ln>
        </p:spPr>
      </p:pic>
      <p:sp>
        <p:nvSpPr>
          <p:cNvPr id="37" name="TextBox 36"/>
          <p:cNvSpPr txBox="1"/>
          <p:nvPr/>
        </p:nvSpPr>
        <p:spPr>
          <a:xfrm>
            <a:off x="4260650" y="5931618"/>
            <a:ext cx="3551381" cy="424732"/>
          </a:xfrm>
          <a:prstGeom prst="rect">
            <a:avLst/>
          </a:prstGeom>
          <a:noFill/>
        </p:spPr>
        <p:txBody>
          <a:bodyPr wrap="square" rtlCol="0">
            <a:spAutoFit/>
          </a:bodyPr>
          <a:lstStyle/>
          <a:p>
            <a:pPr algn="ctr">
              <a:lnSpc>
                <a:spcPct val="120000"/>
              </a:lnSpc>
              <a:spcBef>
                <a:spcPts val="600"/>
              </a:spcBef>
              <a:spcAft>
                <a:spcPts val="600"/>
              </a:spcAft>
            </a:pPr>
            <a:r>
              <a:rPr lang="en-US" b="1" dirty="0" smtClean="0">
                <a:solidFill>
                  <a:schemeClr val="accent1">
                    <a:lumMod val="75000"/>
                  </a:schemeClr>
                </a:solidFill>
                <a:latin typeface="Comic Sans MS" panose="030F0702030302020204" pitchFamily="66" charset="0"/>
              </a:rPr>
              <a:t>Picture of the nominal strand </a:t>
            </a:r>
            <a:r>
              <a:rPr lang="en-US" b="1" dirty="0" smtClean="0">
                <a:solidFill>
                  <a:srgbClr val="FF0000"/>
                </a:solidFill>
                <a:latin typeface="Comic Sans MS" panose="030F0702030302020204" pitchFamily="66" charset="0"/>
              </a:rPr>
              <a:t> </a:t>
            </a:r>
            <a:endParaRPr lang="en-US"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95050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6866005" y="1510492"/>
            <a:ext cx="5188352" cy="2471070"/>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31</a:t>
            </a:fld>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828774"/>
            <a:ext cx="3971150" cy="2236540"/>
          </a:xfrm>
          <a:prstGeom prst="rect">
            <a:avLst/>
          </a:prstGeom>
        </p:spPr>
      </p:pic>
      <p:sp>
        <p:nvSpPr>
          <p:cNvPr id="5" name="Прямоугольник 16">
            <a:extLst>
              <a:ext uri="{FF2B5EF4-FFF2-40B4-BE49-F238E27FC236}">
                <a16:creationId xmlns:a16="http://schemas.microsoft.com/office/drawing/2014/main" xmlns="" id="{5F7CC429-1E45-494B-AA7F-4ABFF8D72F21}"/>
              </a:ext>
            </a:extLst>
          </p:cNvPr>
          <p:cNvSpPr/>
          <p:nvPr/>
        </p:nvSpPr>
        <p:spPr>
          <a:xfrm>
            <a:off x="507589" y="104561"/>
            <a:ext cx="10981259"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Distribution box</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and transfer line</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46723" y="4676985"/>
            <a:ext cx="11330475" cy="1643399"/>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transfer line (chimney</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connects the vacuum volumes of the cryostat and the control Dewar. The outer diameter of the chimney is 219.1 mm, the wall thickness is 2 mm. It encloses the superconducting bus bars, direct and return pipes for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liquid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helium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flows</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4,5</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 and supplied pipe with liquid nitrogen,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measurement wiring, all of which are surrounded by a thermal shield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with liquid nitrogen return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pipe.</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23" y="2398721"/>
            <a:ext cx="3612376" cy="2033634"/>
          </a:xfrm>
          <a:prstGeom prst="rect">
            <a:avLst/>
          </a:prstGeom>
        </p:spPr>
      </p:pic>
    </p:spTree>
    <p:extLst>
      <p:ext uri="{BB962C8B-B14F-4D97-AF65-F5344CB8AC3E}">
        <p14:creationId xmlns:p14="http://schemas.microsoft.com/office/powerpoint/2010/main" val="2484964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16632"/>
            <a:ext cx="8229600" cy="418058"/>
          </a:xfrm>
        </p:spPr>
        <p:txBody>
          <a:bodyPr>
            <a:normAutofit fontScale="90000"/>
          </a:bodyPr>
          <a:lstStyle/>
          <a:p>
            <a:r>
              <a:rPr lang="en-US" sz="2400" b="1" dirty="0" smtClean="0">
                <a:solidFill>
                  <a:srgbClr val="FF0000"/>
                </a:solidFill>
                <a:latin typeface="Comic Sans MS" panose="030F0702030302020204" pitchFamily="66" charset="0"/>
              </a:rPr>
              <a:t>SPD Current </a:t>
            </a:r>
            <a:r>
              <a:rPr lang="en-US" sz="2400" b="1" dirty="0">
                <a:solidFill>
                  <a:srgbClr val="FF0000"/>
                </a:solidFill>
                <a:latin typeface="Comic Sans MS" panose="030F0702030302020204" pitchFamily="66" charset="0"/>
              </a:rPr>
              <a:t>Source and Energy Extraction System</a:t>
            </a:r>
            <a:endParaRPr lang="ru-RU" sz="2400" b="1" dirty="0">
              <a:solidFill>
                <a:srgbClr val="FF0000"/>
              </a:solidFill>
              <a:latin typeface="Comic Sans MS" panose="030F0702030302020204" pitchFamily="66" charset="0"/>
            </a:endParaRPr>
          </a:p>
        </p:txBody>
      </p:sp>
      <p:sp>
        <p:nvSpPr>
          <p:cNvPr id="3" name="Дата 2"/>
          <p:cNvSpPr>
            <a:spLocks noGrp="1"/>
          </p:cNvSpPr>
          <p:nvPr>
            <p:ph type="dt" sz="half" idx="10"/>
          </p:nvPr>
        </p:nvSpPr>
        <p:spPr/>
        <p:txBody>
          <a:bodyPr/>
          <a:lstStyle/>
          <a:p>
            <a:fld id="{7DD7501C-FA94-41DA-BEE5-6CDF873A5F55}" type="datetime1">
              <a:rPr lang="ru-RU" smtClean="0"/>
              <a:t>25.04.2023</a:t>
            </a:fld>
            <a:endParaRPr lang="ru-RU"/>
          </a:p>
        </p:txBody>
      </p:sp>
      <p:sp>
        <p:nvSpPr>
          <p:cNvPr id="5" name="Нижний колонтитул 4"/>
          <p:cNvSpPr>
            <a:spLocks noGrp="1"/>
          </p:cNvSpPr>
          <p:nvPr>
            <p:ph type="ftr" sz="quarter" idx="11"/>
          </p:nvPr>
        </p:nvSpPr>
        <p:spPr>
          <a:xfrm>
            <a:off x="2285999" y="6356350"/>
            <a:ext cx="7393021"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p:txBody>
          <a:bodyPr/>
          <a:lstStyle/>
          <a:p>
            <a:fld id="{A22A1DC4-691C-4D1E-8A3D-02D52518E6C2}" type="slidenum">
              <a:rPr lang="ru-RU" smtClean="0"/>
              <a:t>32</a:t>
            </a:fld>
            <a:endParaRPr lang="ru-RU"/>
          </a:p>
        </p:txBody>
      </p:sp>
      <p:sp>
        <p:nvSpPr>
          <p:cNvPr id="10" name="Rectangle 3"/>
          <p:cNvSpPr txBox="1">
            <a:spLocks noChangeArrowheads="1"/>
          </p:cNvSpPr>
          <p:nvPr/>
        </p:nvSpPr>
        <p:spPr>
          <a:xfrm>
            <a:off x="589250" y="1143866"/>
            <a:ext cx="10300421" cy="5111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defRPr/>
            </a:pPr>
            <a:r>
              <a:rPr lang="en-US" sz="1800" b="1" dirty="0" smtClean="0">
                <a:solidFill>
                  <a:schemeClr val="accent1">
                    <a:lumMod val="50000"/>
                  </a:schemeClr>
                </a:solidFill>
                <a:latin typeface="Comic Sans MS" panose="030F0702030302020204" pitchFamily="66" charset="0"/>
              </a:rPr>
              <a:t>Basic r</a:t>
            </a:r>
            <a:r>
              <a:rPr lang="ru-RU" sz="1800" b="1" dirty="0" err="1" smtClean="0">
                <a:solidFill>
                  <a:schemeClr val="accent1">
                    <a:lumMod val="50000"/>
                  </a:schemeClr>
                </a:solidFill>
                <a:latin typeface="Comic Sans MS" panose="030F0702030302020204" pitchFamily="66" charset="0"/>
              </a:rPr>
              <a:t>equirements</a:t>
            </a:r>
            <a:r>
              <a:rPr lang="ru-RU" sz="1800" b="1" dirty="0" smtClean="0">
                <a:solidFill>
                  <a:schemeClr val="accent1">
                    <a:lumMod val="50000"/>
                  </a:schemeClr>
                </a:solidFill>
                <a:latin typeface="Comic Sans MS" panose="030F0702030302020204" pitchFamily="66" charset="0"/>
              </a:rPr>
              <a:t> </a:t>
            </a:r>
            <a:r>
              <a:rPr lang="ru-RU" sz="1800" b="1" dirty="0" err="1" smtClean="0">
                <a:solidFill>
                  <a:schemeClr val="accent1">
                    <a:lumMod val="50000"/>
                  </a:schemeClr>
                </a:solidFill>
                <a:latin typeface="Comic Sans MS" panose="030F0702030302020204" pitchFamily="66" charset="0"/>
              </a:rPr>
              <a:t>for</a:t>
            </a:r>
            <a:r>
              <a:rPr lang="ru-RU" sz="1800" b="1" dirty="0" smtClean="0">
                <a:solidFill>
                  <a:schemeClr val="accent1">
                    <a:lumMod val="50000"/>
                  </a:schemeClr>
                </a:solidFill>
                <a:latin typeface="Comic Sans MS" panose="030F0702030302020204" pitchFamily="66" charset="0"/>
              </a:rPr>
              <a:t> </a:t>
            </a:r>
            <a:r>
              <a:rPr lang="ru-RU" sz="1800" b="1" dirty="0" err="1" smtClean="0">
                <a:solidFill>
                  <a:schemeClr val="accent1">
                    <a:lumMod val="50000"/>
                  </a:schemeClr>
                </a:solidFill>
                <a:latin typeface="Comic Sans MS" panose="030F0702030302020204" pitchFamily="66" charset="0"/>
              </a:rPr>
              <a:t>the</a:t>
            </a:r>
            <a:r>
              <a:rPr lang="ru-RU" sz="1800" b="1" dirty="0" smtClean="0">
                <a:solidFill>
                  <a:schemeClr val="accent1">
                    <a:lumMod val="50000"/>
                  </a:schemeClr>
                </a:solidFill>
                <a:latin typeface="Comic Sans MS" panose="030F0702030302020204" pitchFamily="66" charset="0"/>
              </a:rPr>
              <a:t> </a:t>
            </a:r>
            <a:r>
              <a:rPr lang="en-US" sz="1800" b="1" dirty="0" smtClean="0">
                <a:solidFill>
                  <a:schemeClr val="accent1">
                    <a:lumMod val="50000"/>
                  </a:schemeClr>
                </a:solidFill>
                <a:latin typeface="Comic Sans MS" panose="030F0702030302020204" pitchFamily="66" charset="0"/>
              </a:rPr>
              <a:t>Current Source</a:t>
            </a:r>
            <a:r>
              <a:rPr lang="ru-RU" sz="1800" b="1" dirty="0" smtClean="0">
                <a:solidFill>
                  <a:schemeClr val="accent1">
                    <a:lumMod val="50000"/>
                  </a:schemeClr>
                </a:solidFill>
                <a:latin typeface="Comic Sans MS" panose="030F0702030302020204" pitchFamily="66" charset="0"/>
              </a:rPr>
              <a:t> </a:t>
            </a:r>
            <a:r>
              <a:rPr lang="ru-RU" sz="1800" b="1" dirty="0" err="1" smtClean="0">
                <a:solidFill>
                  <a:schemeClr val="accent1">
                    <a:lumMod val="50000"/>
                  </a:schemeClr>
                </a:solidFill>
                <a:latin typeface="Comic Sans MS" panose="030F0702030302020204" pitchFamily="66" charset="0"/>
              </a:rPr>
              <a:t>and</a:t>
            </a:r>
            <a:r>
              <a:rPr lang="ru-RU" sz="1800" b="1" dirty="0" smtClean="0">
                <a:solidFill>
                  <a:schemeClr val="accent1">
                    <a:lumMod val="50000"/>
                  </a:schemeClr>
                </a:solidFill>
                <a:latin typeface="Comic Sans MS" panose="030F0702030302020204" pitchFamily="66" charset="0"/>
              </a:rPr>
              <a:t> </a:t>
            </a:r>
            <a:r>
              <a:rPr lang="ru-RU" sz="1800" b="1" dirty="0" err="1" smtClean="0">
                <a:solidFill>
                  <a:schemeClr val="accent1">
                    <a:lumMod val="50000"/>
                  </a:schemeClr>
                </a:solidFill>
                <a:latin typeface="Comic Sans MS" panose="030F0702030302020204" pitchFamily="66" charset="0"/>
              </a:rPr>
              <a:t>Energy</a:t>
            </a:r>
            <a:r>
              <a:rPr lang="ru-RU" sz="1800" b="1" dirty="0" smtClean="0">
                <a:solidFill>
                  <a:schemeClr val="accent1">
                    <a:lumMod val="50000"/>
                  </a:schemeClr>
                </a:solidFill>
                <a:latin typeface="Comic Sans MS" panose="030F0702030302020204" pitchFamily="66" charset="0"/>
              </a:rPr>
              <a:t> </a:t>
            </a:r>
            <a:r>
              <a:rPr lang="ru-RU" sz="1800" b="1" dirty="0" err="1" smtClean="0">
                <a:solidFill>
                  <a:schemeClr val="accent1">
                    <a:lumMod val="50000"/>
                  </a:schemeClr>
                </a:solidFill>
                <a:latin typeface="Comic Sans MS" panose="030F0702030302020204" pitchFamily="66" charset="0"/>
              </a:rPr>
              <a:t>Extraction</a:t>
            </a:r>
            <a:r>
              <a:rPr lang="ru-RU" sz="1800" b="1" dirty="0" smtClean="0">
                <a:solidFill>
                  <a:schemeClr val="accent1">
                    <a:lumMod val="50000"/>
                  </a:schemeClr>
                </a:solidFill>
                <a:latin typeface="Comic Sans MS" panose="030F0702030302020204" pitchFamily="66" charset="0"/>
              </a:rPr>
              <a:t> </a:t>
            </a:r>
            <a:r>
              <a:rPr lang="ru-RU" sz="1800" b="1" dirty="0" err="1" smtClean="0">
                <a:solidFill>
                  <a:schemeClr val="accent1">
                    <a:lumMod val="50000"/>
                  </a:schemeClr>
                </a:solidFill>
                <a:latin typeface="Comic Sans MS" panose="030F0702030302020204" pitchFamily="66" charset="0"/>
              </a:rPr>
              <a:t>System</a:t>
            </a:r>
            <a:r>
              <a:rPr lang="ru-RU" sz="1800" b="1" dirty="0" smtClean="0">
                <a:solidFill>
                  <a:schemeClr val="accent1">
                    <a:lumMod val="50000"/>
                  </a:schemeClr>
                </a:solidFill>
                <a:latin typeface="Comic Sans MS" panose="030F0702030302020204" pitchFamily="66" charset="0"/>
              </a:rPr>
              <a:t>:</a:t>
            </a:r>
            <a:endParaRPr lang="en-US" sz="1800" b="1" dirty="0" smtClean="0">
              <a:solidFill>
                <a:schemeClr val="accent1">
                  <a:lumMod val="50000"/>
                </a:schemeClr>
              </a:solidFill>
              <a:latin typeface="Comic Sans MS" panose="030F0702030302020204" pitchFamily="66" charset="0"/>
            </a:endParaRPr>
          </a:p>
          <a:p>
            <a:pPr>
              <a:lnSpc>
                <a:spcPct val="150000"/>
              </a:lnSpc>
              <a:spcBef>
                <a:spcPts val="0"/>
              </a:spcBef>
              <a:defRPr/>
            </a:pPr>
            <a:r>
              <a:rPr lang="en-US" sz="1800" b="1" dirty="0" smtClean="0">
                <a:solidFill>
                  <a:schemeClr val="accent1">
                    <a:lumMod val="50000"/>
                  </a:schemeClr>
                </a:solidFill>
                <a:latin typeface="Comic Sans MS" panose="030F0702030302020204" pitchFamily="66" charset="0"/>
              </a:rPr>
              <a:t>Current in a circuit 5200 A;</a:t>
            </a:r>
          </a:p>
          <a:p>
            <a:pPr>
              <a:lnSpc>
                <a:spcPct val="150000"/>
              </a:lnSpc>
              <a:spcBef>
                <a:spcPts val="0"/>
              </a:spcBef>
              <a:defRPr/>
            </a:pPr>
            <a:r>
              <a:rPr lang="en-US" sz="1800" b="1" dirty="0" smtClean="0">
                <a:solidFill>
                  <a:schemeClr val="accent1">
                    <a:lumMod val="50000"/>
                  </a:schemeClr>
                </a:solidFill>
                <a:latin typeface="Comic Sans MS" panose="030F0702030302020204" pitchFamily="66" charset="0"/>
              </a:rPr>
              <a:t>Current setup accuracy and </a:t>
            </a:r>
            <a:r>
              <a:rPr lang="en-US" sz="1800" b="1" dirty="0" err="1" smtClean="0">
                <a:solidFill>
                  <a:schemeClr val="accent1">
                    <a:lumMod val="50000"/>
                  </a:schemeClr>
                </a:solidFill>
                <a:latin typeface="Comic Sans MS" panose="030F0702030302020204" pitchFamily="66" charset="0"/>
              </a:rPr>
              <a:t>longterm</a:t>
            </a:r>
            <a:r>
              <a:rPr lang="en-US" sz="1800" b="1" dirty="0" smtClean="0">
                <a:solidFill>
                  <a:schemeClr val="accent1">
                    <a:lumMod val="50000"/>
                  </a:schemeClr>
                </a:solidFill>
                <a:latin typeface="Comic Sans MS" panose="030F0702030302020204" pitchFamily="66" charset="0"/>
              </a:rPr>
              <a:t> stability – 100ppm</a:t>
            </a:r>
            <a:endParaRPr lang="ru-RU" sz="1800" b="1" dirty="0" smtClean="0">
              <a:solidFill>
                <a:schemeClr val="accent1">
                  <a:lumMod val="50000"/>
                </a:schemeClr>
              </a:solidFill>
              <a:latin typeface="Comic Sans MS" panose="030F0702030302020204" pitchFamily="66" charset="0"/>
            </a:endParaRPr>
          </a:p>
          <a:p>
            <a:pPr>
              <a:lnSpc>
                <a:spcPct val="150000"/>
              </a:lnSpc>
              <a:spcBef>
                <a:spcPts val="0"/>
              </a:spcBef>
              <a:defRPr/>
            </a:pPr>
            <a:r>
              <a:rPr lang="en-US" sz="1800" b="1" dirty="0" smtClean="0">
                <a:solidFill>
                  <a:schemeClr val="accent1">
                    <a:lumMod val="50000"/>
                  </a:schemeClr>
                </a:solidFill>
                <a:latin typeface="Comic Sans MS" panose="030F0702030302020204" pitchFamily="66" charset="0"/>
              </a:rPr>
              <a:t>The amount of the stored energy to be extracted ~ 20MJ. Stored energy should be extracted to the external dump resistor with the value of 0.1 Ohm. The active elements of the dump resistor should not be hotter than 100C;</a:t>
            </a:r>
          </a:p>
          <a:p>
            <a:pPr>
              <a:lnSpc>
                <a:spcPct val="150000"/>
              </a:lnSpc>
              <a:spcBef>
                <a:spcPts val="0"/>
              </a:spcBef>
              <a:defRPr/>
            </a:pPr>
            <a:r>
              <a:rPr lang="en-US" sz="1800" b="1" dirty="0" smtClean="0">
                <a:solidFill>
                  <a:schemeClr val="accent1">
                    <a:lumMod val="50000"/>
                  </a:schemeClr>
                </a:solidFill>
                <a:latin typeface="Comic Sans MS" panose="030F0702030302020204" pitchFamily="66" charset="0"/>
              </a:rPr>
              <a:t>Middle point should be introduced and grounded in order to minimize the voltage between the coil and ground.</a:t>
            </a:r>
            <a:endParaRPr lang="ru-RU" sz="1800" b="1" i="1" dirty="0" smtClean="0">
              <a:solidFill>
                <a:schemeClr val="accent1">
                  <a:lumMod val="50000"/>
                </a:schemeClr>
              </a:solidFill>
              <a:latin typeface="Comic Sans MS" panose="030F0702030302020204" pitchFamily="66" charset="0"/>
            </a:endParaRPr>
          </a:p>
          <a:p>
            <a:pPr>
              <a:lnSpc>
                <a:spcPct val="150000"/>
              </a:lnSpc>
              <a:spcBef>
                <a:spcPts val="0"/>
              </a:spcBef>
              <a:defRPr/>
            </a:pPr>
            <a:r>
              <a:rPr lang="en-US" sz="1800" b="1" dirty="0" smtClean="0">
                <a:solidFill>
                  <a:schemeClr val="accent1">
                    <a:lumMod val="50000"/>
                  </a:schemeClr>
                </a:solidFill>
                <a:latin typeface="Comic Sans MS" panose="030F0702030302020204" pitchFamily="66" charset="0"/>
              </a:rPr>
              <a:t>Dump resistor should have as minimal as possible stray inductance and must be installed in parallel with the extraction switch; </a:t>
            </a:r>
            <a:endParaRPr lang="ru-RU" sz="1800" b="1" dirty="0" smtClean="0">
              <a:solidFill>
                <a:schemeClr val="accent1">
                  <a:lumMod val="50000"/>
                </a:schemeClr>
              </a:solidFill>
              <a:latin typeface="Comic Sans MS" panose="030F0702030302020204" pitchFamily="66" charset="0"/>
            </a:endParaRPr>
          </a:p>
          <a:p>
            <a:pPr>
              <a:lnSpc>
                <a:spcPct val="150000"/>
              </a:lnSpc>
              <a:spcBef>
                <a:spcPts val="0"/>
              </a:spcBef>
              <a:defRPr/>
            </a:pPr>
            <a:r>
              <a:rPr lang="en-US" sz="1800" b="1" dirty="0" smtClean="0">
                <a:solidFill>
                  <a:schemeClr val="accent1">
                    <a:lumMod val="50000"/>
                  </a:schemeClr>
                </a:solidFill>
                <a:latin typeface="Comic Sans MS" panose="030F0702030302020204" pitchFamily="66" charset="0"/>
              </a:rPr>
              <a:t>The opening time of the energy extraction switch ~ 20ms;</a:t>
            </a:r>
            <a:endParaRPr lang="ru-RU" sz="1800" b="1" dirty="0">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1700358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0673" y="129020"/>
            <a:ext cx="8301527" cy="740088"/>
          </a:xfrm>
        </p:spPr>
        <p:txBody>
          <a:bodyPr>
            <a:normAutofit fontScale="90000"/>
          </a:bodyPr>
          <a:lstStyle/>
          <a:p>
            <a:pPr algn="ctr"/>
            <a:r>
              <a:rPr lang="en-US" sz="2400" b="1" dirty="0" smtClean="0">
                <a:solidFill>
                  <a:srgbClr val="FF0000"/>
                </a:solidFill>
                <a:latin typeface="Comic Sans MS" panose="030F0702030302020204" pitchFamily="66" charset="0"/>
              </a:rPr>
              <a:t>SPD Current </a:t>
            </a:r>
            <a:r>
              <a:rPr lang="en-US" sz="2400" b="1" dirty="0">
                <a:solidFill>
                  <a:srgbClr val="FF0000"/>
                </a:solidFill>
                <a:latin typeface="Comic Sans MS" panose="030F0702030302020204" pitchFamily="66" charset="0"/>
              </a:rPr>
              <a:t>Source and Energy Extraction </a:t>
            </a:r>
            <a:r>
              <a:rPr lang="en-US" sz="2400" b="1" dirty="0" smtClean="0">
                <a:solidFill>
                  <a:srgbClr val="FF0000"/>
                </a:solidFill>
                <a:latin typeface="Comic Sans MS" panose="030F0702030302020204" pitchFamily="66" charset="0"/>
              </a:rPr>
              <a:t>System</a:t>
            </a:r>
            <a:br>
              <a:rPr lang="en-US" sz="2400" b="1" dirty="0" smtClean="0">
                <a:solidFill>
                  <a:srgbClr val="FF0000"/>
                </a:solidFill>
                <a:latin typeface="Comic Sans MS" panose="030F0702030302020204" pitchFamily="66" charset="0"/>
              </a:rPr>
            </a:br>
            <a:r>
              <a:rPr lang="en-US" sz="2400" b="1" dirty="0" smtClean="0">
                <a:solidFill>
                  <a:srgbClr val="FF0000"/>
                </a:solidFill>
                <a:latin typeface="Comic Sans MS" panose="030F0702030302020204" pitchFamily="66" charset="0"/>
              </a:rPr>
              <a:t>Powering circuit</a:t>
            </a:r>
            <a:endParaRPr lang="ru-RU" sz="2400" b="1" dirty="0">
              <a:solidFill>
                <a:srgbClr val="FF0000"/>
              </a:solidFill>
              <a:latin typeface="Comic Sans MS" panose="030F0702030302020204" pitchFamily="66" charset="0"/>
            </a:endParaRPr>
          </a:p>
        </p:txBody>
      </p:sp>
      <p:sp>
        <p:nvSpPr>
          <p:cNvPr id="3" name="Дата 2"/>
          <p:cNvSpPr>
            <a:spLocks noGrp="1"/>
          </p:cNvSpPr>
          <p:nvPr>
            <p:ph type="dt" sz="half" idx="10"/>
          </p:nvPr>
        </p:nvSpPr>
        <p:spPr/>
        <p:txBody>
          <a:bodyPr/>
          <a:lstStyle/>
          <a:p>
            <a:fld id="{7DD7501C-FA94-41DA-BEE5-6CDF873A5F55}" type="datetime1">
              <a:rPr lang="ru-RU" smtClean="0"/>
              <a:t>25.04.2023</a:t>
            </a:fld>
            <a:endParaRPr lang="ru-RU"/>
          </a:p>
        </p:txBody>
      </p:sp>
      <p:sp>
        <p:nvSpPr>
          <p:cNvPr id="5" name="Нижний колонтитул 4"/>
          <p:cNvSpPr>
            <a:spLocks noGrp="1"/>
          </p:cNvSpPr>
          <p:nvPr>
            <p:ph type="ftr" sz="quarter" idx="11"/>
          </p:nvPr>
        </p:nvSpPr>
        <p:spPr>
          <a:xfrm>
            <a:off x="2285999" y="6356350"/>
            <a:ext cx="7393021"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p:txBody>
          <a:bodyPr/>
          <a:lstStyle/>
          <a:p>
            <a:fld id="{A22A1DC4-691C-4D1E-8A3D-02D52518E6C2}" type="slidenum">
              <a:rPr lang="ru-RU" smtClean="0"/>
              <a:t>33</a:t>
            </a:fld>
            <a:endParaRPr lang="ru-RU"/>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3391" y="1031454"/>
            <a:ext cx="8204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462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16632"/>
            <a:ext cx="8229600" cy="418058"/>
          </a:xfrm>
        </p:spPr>
        <p:txBody>
          <a:bodyPr>
            <a:normAutofit fontScale="90000"/>
          </a:bodyPr>
          <a:lstStyle/>
          <a:p>
            <a:r>
              <a:rPr lang="en-US" sz="2400" b="1" dirty="0" smtClean="0">
                <a:solidFill>
                  <a:srgbClr val="FF0000"/>
                </a:solidFill>
                <a:latin typeface="Comic Sans MS" panose="030F0702030302020204" pitchFamily="66" charset="0"/>
              </a:rPr>
              <a:t>SPD Current </a:t>
            </a:r>
            <a:r>
              <a:rPr lang="en-US" sz="2400" b="1" dirty="0">
                <a:solidFill>
                  <a:srgbClr val="FF0000"/>
                </a:solidFill>
                <a:latin typeface="Comic Sans MS" panose="030F0702030302020204" pitchFamily="66" charset="0"/>
              </a:rPr>
              <a:t>Source and Energy Extraction System</a:t>
            </a:r>
            <a:endParaRPr lang="ru-RU" sz="2400" b="1" dirty="0">
              <a:solidFill>
                <a:srgbClr val="FF0000"/>
              </a:solidFill>
              <a:latin typeface="Comic Sans MS" panose="030F0702030302020204" pitchFamily="66" charset="0"/>
            </a:endParaRPr>
          </a:p>
        </p:txBody>
      </p:sp>
      <p:sp>
        <p:nvSpPr>
          <p:cNvPr id="3" name="Дата 2"/>
          <p:cNvSpPr>
            <a:spLocks noGrp="1"/>
          </p:cNvSpPr>
          <p:nvPr>
            <p:ph type="dt" sz="half" idx="10"/>
          </p:nvPr>
        </p:nvSpPr>
        <p:spPr/>
        <p:txBody>
          <a:bodyPr/>
          <a:lstStyle/>
          <a:p>
            <a:fld id="{7DD7501C-FA94-41DA-BEE5-6CDF873A5F55}" type="datetime1">
              <a:rPr lang="ru-RU" smtClean="0"/>
              <a:t>25.04.2023</a:t>
            </a:fld>
            <a:endParaRPr lang="ru-RU"/>
          </a:p>
        </p:txBody>
      </p:sp>
      <p:sp>
        <p:nvSpPr>
          <p:cNvPr id="5" name="Нижний колонтитул 4"/>
          <p:cNvSpPr>
            <a:spLocks noGrp="1"/>
          </p:cNvSpPr>
          <p:nvPr>
            <p:ph type="ftr" sz="quarter" idx="11"/>
          </p:nvPr>
        </p:nvSpPr>
        <p:spPr>
          <a:xfrm>
            <a:off x="2285999" y="6356350"/>
            <a:ext cx="7393021"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p:txBody>
          <a:bodyPr/>
          <a:lstStyle/>
          <a:p>
            <a:fld id="{A22A1DC4-691C-4D1E-8A3D-02D52518E6C2}" type="slidenum">
              <a:rPr lang="ru-RU" smtClean="0"/>
              <a:t>34</a:t>
            </a:fld>
            <a:endParaRPr lang="ru-RU"/>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877" y="636149"/>
            <a:ext cx="72009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18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9570A0D-F6CD-4D8A-9B55-640AF16A35A5}" type="datetime1">
              <a:rPr lang="ru-RU" smtClean="0"/>
              <a:t>25.04.2023</a:t>
            </a:fld>
            <a:endParaRPr lang="ru-RU"/>
          </a:p>
        </p:txBody>
      </p:sp>
      <p:sp>
        <p:nvSpPr>
          <p:cNvPr id="4" name="Номер слайда 3"/>
          <p:cNvSpPr>
            <a:spLocks noGrp="1"/>
          </p:cNvSpPr>
          <p:nvPr>
            <p:ph type="sldNum" sz="quarter" idx="12"/>
          </p:nvPr>
        </p:nvSpPr>
        <p:spPr/>
        <p:txBody>
          <a:bodyPr/>
          <a:lstStyle/>
          <a:p>
            <a:fld id="{A22A1DC4-691C-4D1E-8A3D-02D52518E6C2}" type="slidenum">
              <a:rPr lang="ru-RU" smtClean="0"/>
              <a:t>35</a:t>
            </a:fld>
            <a:endParaRPr lang="ru-RU"/>
          </a:p>
        </p:txBody>
      </p:sp>
      <p:pic>
        <p:nvPicPr>
          <p:cNvPr id="5" name="Рисунок 4"/>
          <p:cNvPicPr>
            <a:picLocks noChangeAspect="1"/>
          </p:cNvPicPr>
          <p:nvPr/>
        </p:nvPicPr>
        <p:blipFill>
          <a:blip r:embed="rId3"/>
          <a:stretch>
            <a:fillRect/>
          </a:stretch>
        </p:blipFill>
        <p:spPr>
          <a:xfrm>
            <a:off x="1316334" y="138535"/>
            <a:ext cx="10203003" cy="5738114"/>
          </a:xfrm>
          <a:prstGeom prst="rect">
            <a:avLst/>
          </a:prstGeom>
        </p:spPr>
      </p:pic>
      <p:sp>
        <p:nvSpPr>
          <p:cNvPr id="6" name="Заголовок 1"/>
          <p:cNvSpPr txBox="1">
            <a:spLocks/>
          </p:cNvSpPr>
          <p:nvPr/>
        </p:nvSpPr>
        <p:spPr>
          <a:xfrm>
            <a:off x="1981200" y="5560018"/>
            <a:ext cx="8229600" cy="8683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600" dirty="0" smtClean="0">
                <a:solidFill>
                  <a:srgbClr val="17375E"/>
                </a:solidFill>
                <a:latin typeface="Comic Sans MS" pitchFamily="66" charset="0"/>
              </a:rPr>
              <a:t>Thank you for your attention</a:t>
            </a:r>
            <a:endParaRPr lang="ru-RU" sz="3600" dirty="0" smtClean="0">
              <a:solidFill>
                <a:srgbClr val="17375E"/>
              </a:solidFill>
              <a:latin typeface="Comic Sans MS" pitchFamily="66" charset="0"/>
            </a:endParaRPr>
          </a:p>
        </p:txBody>
      </p:sp>
      <p:sp>
        <p:nvSpPr>
          <p:cNvPr id="7" name="Нижний колонтитул 6"/>
          <p:cNvSpPr>
            <a:spLocks noGrp="1"/>
          </p:cNvSpPr>
          <p:nvPr>
            <p:ph type="ftr" sz="quarter" idx="11"/>
          </p:nvPr>
        </p:nvSpPr>
        <p:spPr>
          <a:xfrm>
            <a:off x="2776655" y="6356350"/>
            <a:ext cx="7922876" cy="365125"/>
          </a:xfrm>
        </p:spPr>
        <p:txBody>
          <a:bodyPr/>
          <a:lstStyle/>
          <a:p>
            <a:r>
              <a:rPr lang="en-US" smtClean="0"/>
              <a:t>E.Pyata,  BINP                             SPD solenoid </a:t>
            </a:r>
            <a:endParaRPr lang="ru-RU" dirty="0"/>
          </a:p>
        </p:txBody>
      </p:sp>
    </p:spTree>
    <p:extLst>
      <p:ext uri="{BB962C8B-B14F-4D97-AF65-F5344CB8AC3E}">
        <p14:creationId xmlns:p14="http://schemas.microsoft.com/office/powerpoint/2010/main" val="2296104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4</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solenoid design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394447" y="627137"/>
            <a:ext cx="11456894" cy="5783956"/>
          </a:xfrm>
          <a:prstGeom prst="rect">
            <a:avLst/>
          </a:prstGeom>
        </p:spPr>
        <p:txBody>
          <a:bodyPr wrap="square">
            <a:spAutoFit/>
          </a:bodyPr>
          <a:lstStyle/>
          <a:p>
            <a:pPr marL="538163" indent="-538163" algn="just">
              <a:lnSpc>
                <a:spcPct val="114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Magnetic design of the magnet including of calculations of the magnetic forces;</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Engineering design of the magnet including of calculations of all loads and forces;</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Design of the superconductive conductors, coils and cold mass;</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Design of the cryostat with alignment components, supports and suspend system;</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Design of the proximity cryogenics with flow scheme and all instrumentation for cryogenics and insulation vacuum for the cryostat and control Dewar, current leads;</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Design of the power supply system and energy extraction system;</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Development quench protection and detection scheme;</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Development of the procedures for assembly of the magnet and the preparation of installation solenoid into the yoke; </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Development of the worked conditions of the cryogenic system;</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Define the list of FAT and SAT and requirements for tests;</a:t>
            </a:r>
          </a:p>
          <a:p>
            <a:pPr marL="538163" indent="-538163"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Documentation which will include: 3D models, assembling drawings of important components, part lists, welding procedures, thermal calculations,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calculations of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thermo-syphon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circuit, mechanical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calculations and a mechanical analysis with failure modes (e.g. loss of insulation vacuum), description of the cryogenic control system as well as Process and Instrumentation Diagrams for the cryogenic process.</a:t>
            </a:r>
          </a:p>
          <a:p>
            <a:pPr algn="ctr">
              <a:lnSpc>
                <a:spcPct val="105000"/>
              </a:lnSpc>
            </a:pPr>
            <a:r>
              <a:rPr lang="en-US"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Design works: 2023 – December 2024</a:t>
            </a:r>
            <a:endParaRPr lang="en-US" sz="2000" b="1" dirty="0">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568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SPD_Magnet_геометрия-2.pdf - Adobe Reader"/>
          <p:cNvPicPr>
            <a:picLocks noChangeAspect="1"/>
          </p:cNvPicPr>
          <p:nvPr/>
        </p:nvPicPr>
        <p:blipFill rotWithShape="1">
          <a:blip r:embed="rId3">
            <a:extLst>
              <a:ext uri="{28A0092B-C50C-407E-A947-70E740481C1C}">
                <a14:useLocalDpi xmlns:a14="http://schemas.microsoft.com/office/drawing/2010/main" val="0"/>
              </a:ext>
            </a:extLst>
          </a:blip>
          <a:srcRect l="4472" t="56667" r="2908" b="13435"/>
          <a:stretch/>
        </p:blipFill>
        <p:spPr>
          <a:xfrm>
            <a:off x="389804" y="492329"/>
            <a:ext cx="11519967" cy="3362300"/>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5</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coils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1137" y="3854629"/>
            <a:ext cx="9930841" cy="2596545"/>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cold mass of the SPD solenoid consists of three epoxy resin impregnated coils reinforced by shells made of structural aluminum. </a:t>
            </a: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OD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40</a:t>
            </a:r>
            <a:r>
              <a:rPr lang="en-US"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0</a:t>
            </a:r>
            <a:r>
              <a:rPr lang="ru-RU"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8</a:t>
            </a:r>
            <a:r>
              <a:rPr lang="ru-RU"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ID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3468</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Length - </a:t>
            </a:r>
            <a:r>
              <a:rPr lang="ru-RU"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4080</a:t>
            </a:r>
            <a:r>
              <a:rPr lang="ru-RU" sz="20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Thickness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sz="2000" b="1" dirty="0" smtClean="0">
                <a:solidFill>
                  <a:srgbClr val="FF0000"/>
                </a:solidFill>
                <a:latin typeface="Comic Sans MS" panose="030F0702030302020204" pitchFamily="66" charset="0"/>
                <a:ea typeface="Calibri" panose="020F0502020204030204" pitchFamily="34" charset="0"/>
                <a:cs typeface="Times New Roman" panose="02020603050405020304" pitchFamily="18" charset="0"/>
              </a:rPr>
              <a:t>270</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Coils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(3</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pc</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Vertical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winding PANDA conductor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2</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layers</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Turns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750</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Weight</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 about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16200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kg</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 </a:t>
            </a:r>
            <a:r>
              <a:rPr lang="en-US" b="1" dirty="0" err="1"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thermo</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shields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1020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kg</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coils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about</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5240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kg</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ru-RU"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Total</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~22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ton</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144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1095535" y="396304"/>
            <a:ext cx="9097337" cy="4418085"/>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6</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coils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149252" y="4583557"/>
            <a:ext cx="11851341" cy="1805110"/>
          </a:xfrm>
          <a:prstGeom prst="rect">
            <a:avLst/>
          </a:prstGeom>
        </p:spPr>
        <p:txBody>
          <a:bodyPr wrap="square">
            <a:spAutoFit/>
          </a:bodyPr>
          <a:lstStyle/>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cold mass of the SPD solenoid consists of three epoxy resin impregnated coils reinforced by shells made of structural aluminum. </a:t>
            </a:r>
          </a:p>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Upstream and Downstream winding packs are identical and feature 2 layers of 150 turns. The Center coil instead is smaller featuring 2 layers of 75 turns. The conductor is wound around the aperture with a tension</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coils should be prepared and impregnated in vacuum according to the standard BINP technological scheme TTS4 STO 103-2011.</a:t>
            </a:r>
          </a:p>
          <a:p>
            <a:pPr algn="just">
              <a:lnSpc>
                <a:spcPct val="105000"/>
              </a:lnSpc>
            </a:pPr>
            <a:endParaRPr lang="en-US" sz="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057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1927132" y="1759753"/>
            <a:ext cx="8055068" cy="4112503"/>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7</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analysis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558402" y="627137"/>
            <a:ext cx="10684467" cy="1691682"/>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Input conditions for 3D simulations had been taken as:</a:t>
            </a: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configuration of the superconducting coil and magnetic design according to the latest STEP model with three coils. The current of the coil is 5200 A.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calculations were carried out on the 3D software package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TELMA of Evgeniy Antokhin team.</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2132673" y="5872256"/>
            <a:ext cx="6117380" cy="369332"/>
          </a:xfrm>
          <a:prstGeom prst="rect">
            <a:avLst/>
          </a:prstGeom>
        </p:spPr>
        <p:txBody>
          <a:bodyPr wrap="none">
            <a:spAutoFit/>
          </a:bodyPr>
          <a:lstStyle/>
          <a:p>
            <a:r>
              <a:rPr lang="ru-RU" b="1" dirty="0" err="1">
                <a:solidFill>
                  <a:schemeClr val="accent1">
                    <a:lumMod val="75000"/>
                  </a:schemeClr>
                </a:solidFill>
                <a:latin typeface="Comic Sans MS" panose="030F0702030302020204" pitchFamily="66" charset="0"/>
              </a:rPr>
              <a:t>General</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view</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of</a:t>
            </a:r>
            <a:r>
              <a:rPr lang="ru-RU" b="1" dirty="0">
                <a:solidFill>
                  <a:schemeClr val="accent1">
                    <a:lumMod val="75000"/>
                  </a:schemeClr>
                </a:solidFill>
                <a:latin typeface="Comic Sans MS" panose="030F0702030302020204" pitchFamily="66" charset="0"/>
              </a:rPr>
              <a:t> </a:t>
            </a:r>
            <a:r>
              <a:rPr lang="en-US" b="1" dirty="0" smtClean="0">
                <a:solidFill>
                  <a:schemeClr val="accent1">
                    <a:lumMod val="75000"/>
                  </a:schemeClr>
                </a:solidFill>
                <a:latin typeface="Comic Sans MS" panose="030F0702030302020204" pitchFamily="66" charset="0"/>
              </a:rPr>
              <a:t>the</a:t>
            </a:r>
            <a:r>
              <a:rPr lang="ru-RU" b="1" dirty="0" smtClean="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magnet</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with</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magnetic</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field</a:t>
            </a:r>
            <a:r>
              <a:rPr lang="ru-RU" b="1" dirty="0">
                <a:solidFill>
                  <a:schemeClr val="accent1">
                    <a:lumMod val="75000"/>
                  </a:schemeClr>
                </a:solidFill>
                <a:latin typeface="Comic Sans MS" panose="030F0702030302020204" pitchFamily="66" charset="0"/>
              </a:rPr>
              <a:t> </a:t>
            </a:r>
            <a:r>
              <a:rPr lang="ru-RU" b="1" dirty="0" err="1">
                <a:solidFill>
                  <a:schemeClr val="accent1">
                    <a:lumMod val="75000"/>
                  </a:schemeClr>
                </a:solidFill>
                <a:latin typeface="Comic Sans MS" panose="030F0702030302020204" pitchFamily="66" charset="0"/>
              </a:rPr>
              <a:t>lines</a:t>
            </a:r>
            <a:endParaRPr lang="ru-RU"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822354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268942" y="968071"/>
            <a:ext cx="7629336" cy="4769341"/>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8</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analysis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6624919" y="2124431"/>
            <a:ext cx="4943494" cy="1545936"/>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current of the coil is 5200 A</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Longitudinal component of the magnetic field along the axis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ru-RU" sz="898"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784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25.04.2023</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9</a:t>
            </a:fld>
            <a:endParaRPr lang="ru-RU"/>
          </a:p>
        </p:txBody>
      </p:sp>
      <p:sp>
        <p:nvSpPr>
          <p:cNvPr id="5" name="Прямоугольник 16">
            <a:extLst>
              <a:ext uri="{FF2B5EF4-FFF2-40B4-BE49-F238E27FC236}">
                <a16:creationId xmlns:a16="http://schemas.microsoft.com/office/drawing/2014/main" xmlns=""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analysis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394448" y="867587"/>
            <a:ext cx="11128220" cy="964880"/>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results of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estimated calculations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for the magnetic forces acting on the coils during their displacement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are shown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Table. These forces used for calculation mechanical loads on the supports system of the  cryostat – yoke connections.</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227454786"/>
              </p:ext>
            </p:extLst>
          </p:nvPr>
        </p:nvGraphicFramePr>
        <p:xfrm>
          <a:off x="1522390" y="2072917"/>
          <a:ext cx="8706830" cy="4051333"/>
        </p:xfrm>
        <a:graphic>
          <a:graphicData uri="http://schemas.openxmlformats.org/drawingml/2006/table">
            <a:tbl>
              <a:tblPr firstRow="1" firstCol="1" bandRow="1">
                <a:tableStyleId>{5C22544A-7EE6-4342-B048-85BDC9FD1C3A}</a:tableStyleId>
              </a:tblPr>
              <a:tblGrid>
                <a:gridCol w="1741366"/>
                <a:gridCol w="1741366"/>
                <a:gridCol w="1741366"/>
                <a:gridCol w="1741366"/>
                <a:gridCol w="1741366"/>
              </a:tblGrid>
              <a:tr h="651142">
                <a:tc gridSpan="5">
                  <a:txBody>
                    <a:bodyPr/>
                    <a:lstStyle/>
                    <a:p>
                      <a:r>
                        <a:rPr lang="en-US" sz="1400" dirty="0">
                          <a:effectLst/>
                        </a:rPr>
                        <a:t> </a:t>
                      </a:r>
                      <a:endParaRPr lang="ru-RU" sz="1400" dirty="0">
                        <a:effectLst/>
                      </a:endParaRPr>
                    </a:p>
                    <a:p>
                      <a:r>
                        <a:rPr lang="en-US" sz="1400" dirty="0">
                          <a:effectLst/>
                        </a:rPr>
                        <a:t>Magnetic force on coils</a:t>
                      </a:r>
                      <a:endParaRPr lang="ru-RU" sz="1400" dirty="0">
                        <a:effectLst/>
                        <a:latin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33484">
                <a:tc>
                  <a:txBody>
                    <a:bodyPr/>
                    <a:lstStyle/>
                    <a:p>
                      <a:r>
                        <a:rPr lang="en-US" sz="1400">
                          <a:effectLst/>
                        </a:rPr>
                        <a:t> </a:t>
                      </a:r>
                      <a:endParaRPr lang="ru-RU" sz="1400">
                        <a:effectLst/>
                        <a:latin typeface="Times New Roman" panose="02020603050405020304" pitchFamily="18" charset="0"/>
                      </a:endParaRPr>
                    </a:p>
                  </a:txBody>
                  <a:tcPr marL="68580" marR="68580" marT="0" marB="0"/>
                </a:tc>
                <a:tc>
                  <a:txBody>
                    <a:bodyPr/>
                    <a:lstStyle/>
                    <a:p>
                      <a:r>
                        <a:rPr lang="en-US" sz="1400">
                          <a:effectLst/>
                        </a:rPr>
                        <a:t>comp.</a:t>
                      </a:r>
                      <a:endParaRPr lang="ru-RU" sz="1400">
                        <a:effectLst/>
                        <a:latin typeface="Times New Roman" panose="02020603050405020304" pitchFamily="18" charset="0"/>
                      </a:endParaRPr>
                    </a:p>
                  </a:txBody>
                  <a:tcPr marL="68580" marR="68580" marT="0" marB="0"/>
                </a:tc>
                <a:tc>
                  <a:txBody>
                    <a:bodyPr/>
                    <a:lstStyle/>
                    <a:p>
                      <a:r>
                        <a:rPr lang="en-US" sz="1400">
                          <a:effectLst/>
                        </a:rPr>
                        <a:t>Left coil</a:t>
                      </a:r>
                      <a:endParaRPr lang="ru-RU" sz="1400">
                        <a:effectLst/>
                        <a:latin typeface="Times New Roman" panose="02020603050405020304" pitchFamily="18" charset="0"/>
                      </a:endParaRPr>
                    </a:p>
                  </a:txBody>
                  <a:tcPr marL="68580" marR="68580" marT="0" marB="0"/>
                </a:tc>
                <a:tc>
                  <a:txBody>
                    <a:bodyPr/>
                    <a:lstStyle/>
                    <a:p>
                      <a:r>
                        <a:rPr lang="en-US" sz="1400">
                          <a:effectLst/>
                        </a:rPr>
                        <a:t>Central coil</a:t>
                      </a:r>
                      <a:endParaRPr lang="ru-RU" sz="1400">
                        <a:effectLst/>
                        <a:latin typeface="Times New Roman" panose="02020603050405020304" pitchFamily="18" charset="0"/>
                      </a:endParaRPr>
                    </a:p>
                  </a:txBody>
                  <a:tcPr marL="68580" marR="68580" marT="0" marB="0"/>
                </a:tc>
                <a:tc>
                  <a:txBody>
                    <a:bodyPr/>
                    <a:lstStyle/>
                    <a:p>
                      <a:r>
                        <a:rPr lang="en-US" sz="1400">
                          <a:effectLst/>
                        </a:rPr>
                        <a:t>Right coil</a:t>
                      </a:r>
                      <a:endParaRPr lang="ru-RU" sz="1400">
                        <a:effectLst/>
                        <a:latin typeface="Times New Roman" panose="02020603050405020304" pitchFamily="18" charset="0"/>
                      </a:endParaRPr>
                    </a:p>
                  </a:txBody>
                  <a:tcPr marL="68580" marR="68580" marT="0" marB="0"/>
                </a:tc>
              </a:tr>
              <a:tr h="330094">
                <a:tc rowSpan="3">
                  <a:txBody>
                    <a:bodyPr/>
                    <a:lstStyle/>
                    <a:p>
                      <a:r>
                        <a:rPr lang="en-US" sz="1400">
                          <a:effectLst/>
                        </a:rPr>
                        <a:t>F, kN</a:t>
                      </a:r>
                      <a:endParaRPr lang="ru-RU" sz="1400">
                        <a:effectLst/>
                        <a:latin typeface="Times New Roman" panose="02020603050405020304" pitchFamily="18" charset="0"/>
                      </a:endParaRPr>
                    </a:p>
                  </a:txBody>
                  <a:tcPr marL="68580" marR="68580" marT="0" marB="0"/>
                </a:tc>
                <a:tc>
                  <a:txBody>
                    <a:bodyPr/>
                    <a:lstStyle/>
                    <a:p>
                      <a:r>
                        <a:rPr lang="en-US" sz="1400">
                          <a:effectLst/>
                        </a:rPr>
                        <a:t>X (horiz.)</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30094">
                <a:tc vMerge="1">
                  <a:txBody>
                    <a:bodyPr/>
                    <a:lstStyle/>
                    <a:p>
                      <a:endParaRPr lang="ru-RU"/>
                    </a:p>
                  </a:txBody>
                  <a:tcPr/>
                </a:tc>
                <a:tc>
                  <a:txBody>
                    <a:bodyPr/>
                    <a:lstStyle/>
                    <a:p>
                      <a:r>
                        <a:rPr lang="en-US" sz="1400">
                          <a:effectLst/>
                        </a:rPr>
                        <a:t>Y (vert.)</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92045">
                <a:tc vMerge="1">
                  <a:txBody>
                    <a:bodyPr/>
                    <a:lstStyle/>
                    <a:p>
                      <a:endParaRPr lang="ru-RU"/>
                    </a:p>
                  </a:txBody>
                  <a:tcPr/>
                </a:tc>
                <a:tc>
                  <a:txBody>
                    <a:bodyPr/>
                    <a:lstStyle/>
                    <a:p>
                      <a:r>
                        <a:rPr lang="en-US" sz="1400">
                          <a:effectLst/>
                        </a:rPr>
                        <a:t>Z (long.)</a:t>
                      </a:r>
                      <a:endParaRPr lang="ru-RU" sz="1400">
                        <a:effectLst/>
                        <a:latin typeface="Times New Roman" panose="02020603050405020304" pitchFamily="18" charset="0"/>
                      </a:endParaRPr>
                    </a:p>
                  </a:txBody>
                  <a:tcPr marL="68580" marR="68580" marT="0" marB="0"/>
                </a:tc>
                <a:tc>
                  <a:txBody>
                    <a:bodyPr/>
                    <a:lstStyle/>
                    <a:p>
                      <a:r>
                        <a:rPr lang="en-US" sz="1400">
                          <a:effectLst/>
                        </a:rPr>
                        <a:t>4748.0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-4748.0</a:t>
                      </a:r>
                      <a:endParaRPr lang="ru-RU" sz="1400">
                        <a:effectLst/>
                        <a:latin typeface="Times New Roman" panose="02020603050405020304" pitchFamily="18" charset="0"/>
                      </a:endParaRPr>
                    </a:p>
                  </a:txBody>
                  <a:tcPr marL="68580" marR="68580" marT="0" marB="0"/>
                </a:tc>
              </a:tr>
              <a:tr h="330094">
                <a:tc rowSpan="3">
                  <a:txBody>
                    <a:bodyPr/>
                    <a:lstStyle/>
                    <a:p>
                      <a:r>
                        <a:rPr lang="en-US" sz="1400">
                          <a:effectLst/>
                        </a:rPr>
                        <a:t>F, kN    z +5 mm</a:t>
                      </a:r>
                      <a:endParaRPr lang="ru-RU" sz="1400">
                        <a:effectLst/>
                        <a:latin typeface="Times New Roman" panose="02020603050405020304" pitchFamily="18" charset="0"/>
                      </a:endParaRPr>
                    </a:p>
                  </a:txBody>
                  <a:tcPr marL="68580" marR="68580" marT="0" marB="0"/>
                </a:tc>
                <a:tc>
                  <a:txBody>
                    <a:bodyPr/>
                    <a:lstStyle/>
                    <a:p>
                      <a:r>
                        <a:rPr lang="en-US" sz="1400">
                          <a:effectLst/>
                        </a:rPr>
                        <a:t>X (horiz.)</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30094">
                <a:tc vMerge="1">
                  <a:txBody>
                    <a:bodyPr/>
                    <a:lstStyle/>
                    <a:p>
                      <a:endParaRPr lang="ru-RU"/>
                    </a:p>
                  </a:txBody>
                  <a:tcPr/>
                </a:tc>
                <a:tc>
                  <a:txBody>
                    <a:bodyPr/>
                    <a:lstStyle/>
                    <a:p>
                      <a:r>
                        <a:rPr lang="en-US" sz="1400">
                          <a:effectLst/>
                        </a:rPr>
                        <a:t>Y (vert.)</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47049">
                <a:tc vMerge="1">
                  <a:txBody>
                    <a:bodyPr/>
                    <a:lstStyle/>
                    <a:p>
                      <a:endParaRPr lang="ru-RU"/>
                    </a:p>
                  </a:txBody>
                  <a:tcPr/>
                </a:tc>
                <a:tc>
                  <a:txBody>
                    <a:bodyPr/>
                    <a:lstStyle/>
                    <a:p>
                      <a:r>
                        <a:rPr lang="en-US" sz="1400">
                          <a:effectLst/>
                        </a:rPr>
                        <a:t>Z (long.)</a:t>
                      </a:r>
                      <a:endParaRPr lang="ru-RU" sz="1400">
                        <a:effectLst/>
                        <a:latin typeface="Times New Roman" panose="02020603050405020304" pitchFamily="18" charset="0"/>
                      </a:endParaRPr>
                    </a:p>
                  </a:txBody>
                  <a:tcPr marL="68580" marR="68580" marT="0" marB="0"/>
                </a:tc>
                <a:tc>
                  <a:txBody>
                    <a:bodyPr/>
                    <a:lstStyle/>
                    <a:p>
                      <a:r>
                        <a:rPr lang="en-US" sz="1400">
                          <a:effectLst/>
                        </a:rPr>
                        <a:t>4521.4</a:t>
                      </a:r>
                      <a:endParaRPr lang="ru-RU" sz="1400">
                        <a:effectLst/>
                        <a:latin typeface="Times New Roman" panose="02020603050405020304" pitchFamily="18" charset="0"/>
                      </a:endParaRPr>
                    </a:p>
                  </a:txBody>
                  <a:tcPr marL="68580" marR="68580" marT="0" marB="0"/>
                </a:tc>
                <a:tc>
                  <a:txBody>
                    <a:bodyPr/>
                    <a:lstStyle/>
                    <a:p>
                      <a:r>
                        <a:rPr lang="en-US" sz="1400">
                          <a:effectLst/>
                        </a:rPr>
                        <a:t>-69.6</a:t>
                      </a:r>
                      <a:endParaRPr lang="ru-RU" sz="1400">
                        <a:effectLst/>
                        <a:latin typeface="Times New Roman" panose="02020603050405020304" pitchFamily="18" charset="0"/>
                      </a:endParaRPr>
                    </a:p>
                  </a:txBody>
                  <a:tcPr marL="68580" marR="68580" marT="0" marB="0"/>
                </a:tc>
                <a:tc>
                  <a:txBody>
                    <a:bodyPr/>
                    <a:lstStyle/>
                    <a:p>
                      <a:r>
                        <a:rPr lang="en-US" sz="1400">
                          <a:effectLst/>
                        </a:rPr>
                        <a:t>-4743.4</a:t>
                      </a:r>
                      <a:endParaRPr lang="ru-RU" sz="1400">
                        <a:effectLst/>
                        <a:latin typeface="Times New Roman" panose="02020603050405020304" pitchFamily="18" charset="0"/>
                      </a:endParaRPr>
                    </a:p>
                  </a:txBody>
                  <a:tcPr marL="68580" marR="68580" marT="0" marB="0"/>
                </a:tc>
              </a:tr>
              <a:tr h="330094">
                <a:tc rowSpan="3">
                  <a:txBody>
                    <a:bodyPr/>
                    <a:lstStyle/>
                    <a:p>
                      <a:r>
                        <a:rPr lang="en-US" sz="1400">
                          <a:effectLst/>
                        </a:rPr>
                        <a:t>F, kN    y +5 mm</a:t>
                      </a:r>
                      <a:endParaRPr lang="ru-RU" sz="1400">
                        <a:effectLst/>
                        <a:latin typeface="Times New Roman" panose="02020603050405020304" pitchFamily="18" charset="0"/>
                      </a:endParaRPr>
                    </a:p>
                  </a:txBody>
                  <a:tcPr marL="68580" marR="68580" marT="0" marB="0"/>
                </a:tc>
                <a:tc>
                  <a:txBody>
                    <a:bodyPr/>
                    <a:lstStyle/>
                    <a:p>
                      <a:r>
                        <a:rPr lang="en-US" sz="1400">
                          <a:effectLst/>
                        </a:rPr>
                        <a:t>X (horiz.)</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30094">
                <a:tc vMerge="1">
                  <a:txBody>
                    <a:bodyPr/>
                    <a:lstStyle/>
                    <a:p>
                      <a:endParaRPr lang="ru-RU"/>
                    </a:p>
                  </a:txBody>
                  <a:tcPr/>
                </a:tc>
                <a:tc>
                  <a:txBody>
                    <a:bodyPr/>
                    <a:lstStyle/>
                    <a:p>
                      <a:r>
                        <a:rPr lang="en-US" sz="1400">
                          <a:effectLst/>
                        </a:rPr>
                        <a:t>Y (vert.)</a:t>
                      </a:r>
                      <a:endParaRPr lang="ru-RU" sz="1400">
                        <a:effectLst/>
                        <a:latin typeface="Times New Roman" panose="02020603050405020304" pitchFamily="18" charset="0"/>
                      </a:endParaRPr>
                    </a:p>
                  </a:txBody>
                  <a:tcPr marL="68580" marR="68580" marT="0" marB="0"/>
                </a:tc>
                <a:tc>
                  <a:txBody>
                    <a:bodyPr/>
                    <a:lstStyle/>
                    <a:p>
                      <a:r>
                        <a:rPr lang="en-US" sz="1400">
                          <a:effectLst/>
                        </a:rPr>
                        <a:t>-2152.8</a:t>
                      </a:r>
                      <a:endParaRPr lang="ru-RU" sz="1400">
                        <a:effectLst/>
                        <a:latin typeface="Times New Roman" panose="02020603050405020304" pitchFamily="18" charset="0"/>
                      </a:endParaRPr>
                    </a:p>
                  </a:txBody>
                  <a:tcPr marL="68580" marR="68580" marT="0" marB="0"/>
                </a:tc>
                <a:tc>
                  <a:txBody>
                    <a:bodyPr/>
                    <a:lstStyle/>
                    <a:p>
                      <a:r>
                        <a:rPr lang="en-US" sz="1400">
                          <a:effectLst/>
                        </a:rPr>
                        <a:t>-1065.1</a:t>
                      </a:r>
                      <a:endParaRPr lang="ru-RU" sz="1400">
                        <a:effectLst/>
                        <a:latin typeface="Times New Roman" panose="02020603050405020304" pitchFamily="18" charset="0"/>
                      </a:endParaRPr>
                    </a:p>
                  </a:txBody>
                  <a:tcPr marL="68580" marR="68580" marT="0" marB="0"/>
                </a:tc>
                <a:tc>
                  <a:txBody>
                    <a:bodyPr/>
                    <a:lstStyle/>
                    <a:p>
                      <a:r>
                        <a:rPr lang="en-US" sz="1400">
                          <a:effectLst/>
                        </a:rPr>
                        <a:t>-2152.8</a:t>
                      </a:r>
                      <a:endParaRPr lang="ru-RU" sz="1400">
                        <a:effectLst/>
                        <a:latin typeface="Times New Roman" panose="02020603050405020304" pitchFamily="18" charset="0"/>
                      </a:endParaRPr>
                    </a:p>
                  </a:txBody>
                  <a:tcPr marL="68580" marR="68580" marT="0" marB="0"/>
                </a:tc>
              </a:tr>
              <a:tr h="347049">
                <a:tc vMerge="1">
                  <a:txBody>
                    <a:bodyPr/>
                    <a:lstStyle/>
                    <a:p>
                      <a:endParaRPr lang="ru-RU"/>
                    </a:p>
                  </a:txBody>
                  <a:tcPr/>
                </a:tc>
                <a:tc>
                  <a:txBody>
                    <a:bodyPr/>
                    <a:lstStyle/>
                    <a:p>
                      <a:r>
                        <a:rPr lang="en-US" sz="1400">
                          <a:effectLst/>
                        </a:rPr>
                        <a:t>Z (long.)</a:t>
                      </a:r>
                      <a:endParaRPr lang="ru-RU" sz="1400">
                        <a:effectLst/>
                        <a:latin typeface="Times New Roman" panose="02020603050405020304" pitchFamily="18" charset="0"/>
                      </a:endParaRPr>
                    </a:p>
                  </a:txBody>
                  <a:tcPr marL="68580" marR="68580" marT="0" marB="0"/>
                </a:tc>
                <a:tc>
                  <a:txBody>
                    <a:bodyPr/>
                    <a:lstStyle/>
                    <a:p>
                      <a:r>
                        <a:rPr lang="en-US" sz="1400">
                          <a:effectLst/>
                        </a:rPr>
                        <a:t>4752.8</a:t>
                      </a:r>
                      <a:endParaRPr lang="ru-RU" sz="1400">
                        <a:effectLst/>
                        <a:latin typeface="Times New Roman" panose="02020603050405020304" pitchFamily="18" charset="0"/>
                      </a:endParaRPr>
                    </a:p>
                  </a:txBody>
                  <a:tcPr marL="68580" marR="68580" marT="0" marB="0"/>
                </a:tc>
                <a:tc>
                  <a:txBody>
                    <a:bodyPr/>
                    <a:lstStyle/>
                    <a:p>
                      <a:r>
                        <a:rPr lang="en-US" sz="1400">
                          <a:effectLst/>
                        </a:rPr>
                        <a:t>-0.3</a:t>
                      </a:r>
                      <a:endParaRPr lang="ru-RU" sz="1400">
                        <a:effectLst/>
                        <a:latin typeface="Times New Roman" panose="02020603050405020304" pitchFamily="18" charset="0"/>
                      </a:endParaRPr>
                    </a:p>
                  </a:txBody>
                  <a:tcPr marL="68580" marR="68580" marT="0" marB="0"/>
                </a:tc>
                <a:tc>
                  <a:txBody>
                    <a:bodyPr/>
                    <a:lstStyle/>
                    <a:p>
                      <a:r>
                        <a:rPr lang="en-US" sz="1400" dirty="0">
                          <a:effectLst/>
                        </a:rPr>
                        <a:t>-4753.3</a:t>
                      </a:r>
                      <a:endParaRPr lang="ru-RU" sz="1400" dirty="0">
                        <a:effectLst/>
                        <a:latin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13244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8479</TotalTime>
  <Words>2750</Words>
  <Application>Microsoft Office PowerPoint</Application>
  <PresentationFormat>Широкоэкранный</PresentationFormat>
  <Paragraphs>607</Paragraphs>
  <Slides>35</Slides>
  <Notes>30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35</vt:i4>
      </vt:variant>
    </vt:vector>
  </HeadingPairs>
  <TitlesOfParts>
    <vt:vector size="43" baseType="lpstr">
      <vt:lpstr>Arial</vt:lpstr>
      <vt:lpstr>Calibri</vt:lpstr>
      <vt:lpstr>Calibri Light</vt:lpstr>
      <vt:lpstr>Cambria Math</vt:lpstr>
      <vt:lpstr>Comic Sans MS</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SPD heat loads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SPD Current Source and Energy Extraction System</vt:lpstr>
      <vt:lpstr>SPD Current Source and Energy Extraction System Powering circuit</vt:lpstr>
      <vt:lpstr>SPD Current Source and Energy Extraction System</vt:lpstr>
      <vt:lpstr>Презентация PowerPoint</vt:lpstr>
    </vt:vector>
  </TitlesOfParts>
  <Company>BINP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evgeny pyata</dc:creator>
  <cp:lastModifiedBy>evgeny pyata</cp:lastModifiedBy>
  <cp:revision>282</cp:revision>
  <dcterms:created xsi:type="dcterms:W3CDTF">2019-06-26T06:52:52Z</dcterms:created>
  <dcterms:modified xsi:type="dcterms:W3CDTF">2023-04-25T05:18:41Z</dcterms:modified>
</cp:coreProperties>
</file>