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notesMasterIdLst>
    <p:notesMasterId r:id="rId16"/>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43" d="100"/>
          <a:sy n="43" d="100"/>
        </p:scale>
        <p:origin x="107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4" name="PlaceHolder 1"/>
          <p:cNvSpPr>
            <a:spLocks noGrp="1" noRot="1" noChangeAspect="1"/>
          </p:cNvSpPr>
          <p:nvPr>
            <p:ph type="sldImg"/>
          </p:nvPr>
        </p:nvSpPr>
        <p:spPr>
          <a:xfrm>
            <a:off x="533520" y="764280"/>
            <a:ext cx="6704640" cy="3771360"/>
          </a:xfrm>
          <a:prstGeom prst="rect">
            <a:avLst/>
          </a:prstGeom>
        </p:spPr>
        <p:txBody>
          <a:bodyPr lIns="0" tIns="0" rIns="0" bIns="0" anchor="ctr">
            <a:noAutofit/>
          </a:bodyPr>
          <a:lstStyle/>
          <a:p>
            <a:r>
              <a:rPr lang="ru-RU" sz="1800" b="0" strike="noStrike" spc="-1">
                <a:solidFill>
                  <a:srgbClr val="000000"/>
                </a:solidFill>
                <a:latin typeface="Calibri"/>
              </a:rPr>
              <a:t>Click to move the slide</a:t>
            </a:r>
          </a:p>
        </p:txBody>
      </p:sp>
      <p:sp>
        <p:nvSpPr>
          <p:cNvPr id="165" name="PlaceHolder 2"/>
          <p:cNvSpPr>
            <a:spLocks noGrp="1"/>
          </p:cNvSpPr>
          <p:nvPr>
            <p:ph type="body"/>
          </p:nvPr>
        </p:nvSpPr>
        <p:spPr>
          <a:xfrm>
            <a:off x="777240" y="4777560"/>
            <a:ext cx="6217560" cy="4525920"/>
          </a:xfrm>
          <a:prstGeom prst="rect">
            <a:avLst/>
          </a:prstGeom>
        </p:spPr>
        <p:txBody>
          <a:bodyPr lIns="0" tIns="0" rIns="0" bIns="0">
            <a:noAutofit/>
          </a:bodyPr>
          <a:lstStyle/>
          <a:p>
            <a:r>
              <a:rPr lang="en-US" sz="2000" b="0" strike="noStrike" spc="-1">
                <a:latin typeface="Arial"/>
              </a:rPr>
              <a:t>Click to edit the notes format</a:t>
            </a:r>
          </a:p>
        </p:txBody>
      </p:sp>
      <p:sp>
        <p:nvSpPr>
          <p:cNvPr id="166" name="PlaceHolder 3"/>
          <p:cNvSpPr>
            <a:spLocks noGrp="1"/>
          </p:cNvSpPr>
          <p:nvPr>
            <p:ph type="hdr"/>
          </p:nvPr>
        </p:nvSpPr>
        <p:spPr>
          <a:xfrm>
            <a:off x="0" y="0"/>
            <a:ext cx="3372840" cy="502560"/>
          </a:xfrm>
          <a:prstGeom prst="rect">
            <a:avLst/>
          </a:prstGeom>
        </p:spPr>
        <p:txBody>
          <a:bodyPr lIns="0" tIns="0" rIns="0" bIns="0">
            <a:noAutofit/>
          </a:bodyPr>
          <a:lstStyle/>
          <a:p>
            <a:r>
              <a:rPr lang="en-US" sz="1400" b="0" strike="noStrike" spc="-1">
                <a:latin typeface="Times New Roman"/>
              </a:rPr>
              <a:t>&lt;header&gt;</a:t>
            </a:r>
          </a:p>
        </p:txBody>
      </p:sp>
      <p:sp>
        <p:nvSpPr>
          <p:cNvPr id="167" name="PlaceHolder 4"/>
          <p:cNvSpPr>
            <a:spLocks noGrp="1"/>
          </p:cNvSpPr>
          <p:nvPr>
            <p:ph type="dt"/>
          </p:nvPr>
        </p:nvSpPr>
        <p:spPr>
          <a:xfrm>
            <a:off x="4399200" y="0"/>
            <a:ext cx="3372840" cy="502560"/>
          </a:xfrm>
          <a:prstGeom prst="rect">
            <a:avLst/>
          </a:prstGeom>
        </p:spPr>
        <p:txBody>
          <a:bodyPr lIns="0" tIns="0" rIns="0" bIns="0">
            <a:noAutofit/>
          </a:bodyPr>
          <a:lstStyle/>
          <a:p>
            <a:pPr algn="r"/>
            <a:r>
              <a:rPr lang="en-US" sz="1400" b="0" strike="noStrike" spc="-1">
                <a:latin typeface="Times New Roman"/>
              </a:rPr>
              <a:t>&lt;date/time&gt;</a:t>
            </a:r>
          </a:p>
        </p:txBody>
      </p:sp>
      <p:sp>
        <p:nvSpPr>
          <p:cNvPr id="168" name="PlaceHolder 5"/>
          <p:cNvSpPr>
            <a:spLocks noGrp="1"/>
          </p:cNvSpPr>
          <p:nvPr>
            <p:ph type="ftr"/>
          </p:nvPr>
        </p:nvSpPr>
        <p:spPr>
          <a:xfrm>
            <a:off x="0" y="9555480"/>
            <a:ext cx="3372840" cy="502560"/>
          </a:xfrm>
          <a:prstGeom prst="rect">
            <a:avLst/>
          </a:prstGeom>
        </p:spPr>
        <p:txBody>
          <a:bodyPr lIns="0" tIns="0" rIns="0" bIns="0" anchor="b">
            <a:noAutofit/>
          </a:bodyPr>
          <a:lstStyle/>
          <a:p>
            <a:r>
              <a:rPr lang="en-US" sz="1400" b="0" strike="noStrike" spc="-1">
                <a:latin typeface="Times New Roman"/>
              </a:rPr>
              <a:t>&lt;footer&gt;</a:t>
            </a:r>
          </a:p>
        </p:txBody>
      </p:sp>
      <p:sp>
        <p:nvSpPr>
          <p:cNvPr id="169" name="PlaceHolder 6"/>
          <p:cNvSpPr>
            <a:spLocks noGrp="1"/>
          </p:cNvSpPr>
          <p:nvPr>
            <p:ph type="sldNum"/>
          </p:nvPr>
        </p:nvSpPr>
        <p:spPr>
          <a:xfrm>
            <a:off x="4399200" y="9555480"/>
            <a:ext cx="3372840" cy="502560"/>
          </a:xfrm>
          <a:prstGeom prst="rect">
            <a:avLst/>
          </a:prstGeom>
        </p:spPr>
        <p:txBody>
          <a:bodyPr lIns="0" tIns="0" rIns="0" bIns="0" anchor="b">
            <a:noAutofit/>
          </a:bodyPr>
          <a:lstStyle/>
          <a:p>
            <a:pPr algn="r"/>
            <a:fld id="{609A3145-0BDB-4D4F-9C62-290966F3D75B}"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PlaceHolder 1"/>
          <p:cNvSpPr>
            <a:spLocks noGrp="1" noRot="1" noChangeAspect="1"/>
          </p:cNvSpPr>
          <p:nvPr>
            <p:ph type="sldImg"/>
          </p:nvPr>
        </p:nvSpPr>
        <p:spPr>
          <a:xfrm>
            <a:off x="685800" y="1143000"/>
            <a:ext cx="5486040" cy="3085920"/>
          </a:xfrm>
          <a:prstGeom prst="rect">
            <a:avLst/>
          </a:prstGeom>
        </p:spPr>
      </p:sp>
      <p:sp>
        <p:nvSpPr>
          <p:cNvPr id="250"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en-US" sz="2000" b="0" strike="noStrike" spc="-1">
                <a:latin typeface="Arial"/>
              </a:rPr>
              <a:t>Good moning. I want to told about straw tracker in the different experiment.</a:t>
            </a:r>
          </a:p>
        </p:txBody>
      </p:sp>
      <p:sp>
        <p:nvSpPr>
          <p:cNvPr id="251"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821D0DD1-7E4A-416F-961C-C5ABA7891036}" type="slidenum">
              <a:rPr lang="ru-RU" sz="1200" b="0" strike="noStrike" spc="-1">
                <a:solidFill>
                  <a:srgbClr val="000000"/>
                </a:solidFill>
                <a:latin typeface="+mn-lt"/>
                <a:ea typeface="+mn-ea"/>
              </a:rPr>
              <a:t>1</a:t>
            </a:fld>
            <a:endParaRPr lang="en-US"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noRot="1" noChangeAspect="1"/>
          </p:cNvSpPr>
          <p:nvPr>
            <p:ph type="sldImg"/>
          </p:nvPr>
        </p:nvSpPr>
        <p:spPr>
          <a:xfrm>
            <a:off x="685800" y="1143000"/>
            <a:ext cx="5486040" cy="3085920"/>
          </a:xfrm>
          <a:prstGeom prst="rect">
            <a:avLst/>
          </a:prstGeom>
        </p:spPr>
      </p:sp>
      <p:sp>
        <p:nvSpPr>
          <p:cNvPr id="253"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en-US" sz="1200" b="0" strike="noStrike" spc="-1">
                <a:latin typeface="Times New Roman"/>
              </a:rPr>
              <a:t>Principle of a straw position measurement. A ionizing particle passes at the distance </a:t>
            </a:r>
            <a:r>
              <a:rPr lang="en-US" sz="1200" b="0" strike="noStrike" spc="-1">
                <a:solidFill>
                  <a:srgbClr val="FF0000"/>
                </a:solidFill>
                <a:latin typeface="Times New Roman"/>
              </a:rPr>
              <a:t>r from anode wire, creating ionization clusters along its path. The primary electrons will drift to the anode wire. Measuring the drift time first came an electron we get the distance which flew from the anode a charged particle.</a:t>
            </a:r>
            <a:endParaRPr lang="en-US" sz="1200" b="0" strike="noStrike" spc="-1">
              <a:latin typeface="Arial"/>
            </a:endParaRPr>
          </a:p>
        </p:txBody>
      </p:sp>
      <p:sp>
        <p:nvSpPr>
          <p:cNvPr id="254"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4C9D7D2B-5324-4050-BC59-549777F3A82D}" type="slidenum">
              <a:rPr lang="ru-RU" sz="1200" b="0" strike="noStrike" spc="-1">
                <a:solidFill>
                  <a:srgbClr val="000000"/>
                </a:solidFill>
                <a:latin typeface="+mn-lt"/>
                <a:ea typeface="+mn-ea"/>
              </a:rPr>
              <a:t>2</a:t>
            </a:fld>
            <a:endParaRPr lang="en-US"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PlaceHolder 1"/>
          <p:cNvSpPr>
            <a:spLocks noGrp="1" noRot="1" noChangeAspect="1"/>
          </p:cNvSpPr>
          <p:nvPr>
            <p:ph type="sldImg"/>
          </p:nvPr>
        </p:nvSpPr>
        <p:spPr>
          <a:xfrm>
            <a:off x="685800" y="1143000"/>
            <a:ext cx="5486040" cy="3085920"/>
          </a:xfrm>
          <a:prstGeom prst="rect">
            <a:avLst/>
          </a:prstGeom>
        </p:spPr>
      </p:sp>
      <p:sp>
        <p:nvSpPr>
          <p:cNvPr id="256" name="PlaceHolder 2"/>
          <p:cNvSpPr>
            <a:spLocks noGrp="1"/>
          </p:cNvSpPr>
          <p:nvPr>
            <p:ph type="body"/>
          </p:nvPr>
        </p:nvSpPr>
        <p:spPr>
          <a:xfrm>
            <a:off x="685800" y="4400640"/>
            <a:ext cx="5486040" cy="3600000"/>
          </a:xfrm>
          <a:prstGeom prst="rect">
            <a:avLst/>
          </a:prstGeom>
        </p:spPr>
        <p:txBody>
          <a:bodyPr>
            <a:noAutofit/>
          </a:bodyPr>
          <a:lstStyle/>
          <a:p>
            <a:pPr marL="285840" indent="-285480">
              <a:lnSpc>
                <a:spcPct val="100000"/>
              </a:lnSpc>
              <a:buClr>
                <a:srgbClr val="000000"/>
              </a:buClr>
              <a:buFont typeface="Arial"/>
              <a:buChar char="•"/>
            </a:pPr>
            <a:r>
              <a:rPr lang="en-US" sz="2000" b="0" strike="noStrike" spc="-1">
                <a:latin typeface="Arial"/>
              </a:rPr>
              <a:t>Main tracker system of SPD</a:t>
            </a:r>
          </a:p>
          <a:p>
            <a:pPr marL="285840" indent="-285480">
              <a:lnSpc>
                <a:spcPct val="100000"/>
              </a:lnSpc>
              <a:buClr>
                <a:srgbClr val="000000"/>
              </a:buClr>
              <a:buFont typeface="Arial"/>
              <a:buChar char="•"/>
            </a:pPr>
            <a:r>
              <a:rPr lang="en-US" sz="2000" b="0" strike="noStrike" spc="-1">
                <a:latin typeface="Arial"/>
              </a:rPr>
              <a:t>Straw diameter 10mm thickness 36mkm PET</a:t>
            </a:r>
          </a:p>
          <a:p>
            <a:pPr marL="285840" indent="-285480">
              <a:lnSpc>
                <a:spcPct val="100000"/>
              </a:lnSpc>
              <a:buClr>
                <a:srgbClr val="000000"/>
              </a:buClr>
              <a:buFont typeface="Arial"/>
              <a:buChar char="•"/>
            </a:pPr>
            <a:r>
              <a:rPr lang="en-US" sz="2000" b="0" strike="noStrike" spc="-1">
                <a:latin typeface="Arial"/>
              </a:rPr>
              <a:t>Spatial resolution</a:t>
            </a:r>
            <a:r>
              <a:rPr lang="ru-RU" sz="2000" b="0" strike="noStrike" spc="-1">
                <a:latin typeface="Arial"/>
              </a:rPr>
              <a:t> </a:t>
            </a:r>
            <a:r>
              <a:rPr lang="en-US" sz="2000" b="0" strike="noStrike" spc="-1">
                <a:latin typeface="Arial"/>
              </a:rPr>
              <a:t>of 150mkm </a:t>
            </a:r>
          </a:p>
          <a:p>
            <a:pPr marL="285840" indent="-285480">
              <a:lnSpc>
                <a:spcPct val="100000"/>
              </a:lnSpc>
              <a:buClr>
                <a:srgbClr val="000000"/>
              </a:buClr>
              <a:buFont typeface="Arial"/>
              <a:buChar char="•"/>
            </a:pPr>
            <a:r>
              <a:rPr lang="en-US" sz="2000" b="0" strike="noStrike" spc="-1">
                <a:latin typeface="Arial"/>
              </a:rPr>
              <a:t>Barrel is made of 8 modules with up to 30 double-layers, with the  ZUV orientation</a:t>
            </a:r>
          </a:p>
          <a:p>
            <a:pPr marL="285840" indent="-285480">
              <a:lnSpc>
                <a:spcPct val="100000"/>
              </a:lnSpc>
              <a:buClr>
                <a:srgbClr val="000000"/>
              </a:buClr>
              <a:buFont typeface="Arial"/>
              <a:buChar char="•"/>
            </a:pPr>
            <a:r>
              <a:rPr lang="en-US" sz="2000" b="0" strike="noStrike" spc="-1">
                <a:latin typeface="Arial"/>
              </a:rPr>
              <a:t>Endcaps are made of 12 double-layers with the XYUV orientation</a:t>
            </a:r>
          </a:p>
          <a:p>
            <a:pPr marL="285840" indent="-285480">
              <a:lnSpc>
                <a:spcPct val="100000"/>
              </a:lnSpc>
              <a:buClr>
                <a:srgbClr val="000000"/>
              </a:buClr>
              <a:buFont typeface="Arial"/>
              <a:buChar char="•"/>
            </a:pPr>
            <a:r>
              <a:rPr lang="en-US" sz="2000" b="0" strike="noStrike" spc="-1">
                <a:latin typeface="Arial"/>
              </a:rPr>
              <a:t>Vast experience in straw production in JINR for several experiment: COMPASS, NA-62, NA-64, SVD-2; prototypes for: CREAM, SHiP, COMET, DUNE.</a:t>
            </a:r>
          </a:p>
          <a:p>
            <a:pPr>
              <a:lnSpc>
                <a:spcPct val="100000"/>
              </a:lnSpc>
            </a:pPr>
            <a:endParaRPr lang="en-US" sz="2000" b="0" strike="noStrike" spc="-1">
              <a:latin typeface="Arial"/>
            </a:endParaRPr>
          </a:p>
        </p:txBody>
      </p:sp>
      <p:sp>
        <p:nvSpPr>
          <p:cNvPr id="257"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F2903619-15C3-4D7E-8B36-C53D3275E2DE}" type="slidenum">
              <a:rPr lang="ru-RU" sz="1200" b="0" strike="noStrike" spc="-1">
                <a:solidFill>
                  <a:srgbClr val="000000"/>
                </a:solidFill>
                <a:latin typeface="+mn-lt"/>
                <a:ea typeface="+mn-ea"/>
              </a:rPr>
              <a:t>4</a:t>
            </a:fld>
            <a:endParaRPr lang="en-US"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PlaceHolder 1"/>
          <p:cNvSpPr>
            <a:spLocks noGrp="1" noRot="1" noChangeAspect="1"/>
          </p:cNvSpPr>
          <p:nvPr>
            <p:ph type="sldImg"/>
          </p:nvPr>
        </p:nvSpPr>
        <p:spPr>
          <a:xfrm>
            <a:off x="685800" y="1143000"/>
            <a:ext cx="5486040" cy="3085920"/>
          </a:xfrm>
          <a:prstGeom prst="rect">
            <a:avLst/>
          </a:prstGeom>
        </p:spPr>
      </p:sp>
      <p:sp>
        <p:nvSpPr>
          <p:cNvPr id="259"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en-US" sz="2000" b="0" strike="noStrike" spc="-1">
                <a:latin typeface="Arial"/>
              </a:rPr>
              <a:t>the next experiment is panda</a:t>
            </a:r>
          </a:p>
          <a:p>
            <a:pPr marL="216000" indent="-216000">
              <a:lnSpc>
                <a:spcPct val="100000"/>
              </a:lnSpc>
            </a:pPr>
            <a:r>
              <a:rPr lang="en-US" sz="2000" b="0" strike="noStrike" spc="-1">
                <a:latin typeface="Arial"/>
              </a:rPr>
              <a:t>the idea of the design seems very original to us</a:t>
            </a:r>
          </a:p>
        </p:txBody>
      </p:sp>
      <p:sp>
        <p:nvSpPr>
          <p:cNvPr id="260" name="TextShape 3"/>
          <p:cNvSpPr txBox="1"/>
          <p:nvPr/>
        </p:nvSpPr>
        <p:spPr>
          <a:xfrm>
            <a:off x="3884760" y="8685360"/>
            <a:ext cx="2971440" cy="458280"/>
          </a:xfrm>
          <a:prstGeom prst="rect">
            <a:avLst/>
          </a:prstGeom>
          <a:noFill/>
          <a:ln>
            <a:noFill/>
          </a:ln>
        </p:spPr>
        <p:txBody>
          <a:bodyPr anchor="b">
            <a:noAutofit/>
          </a:bodyPr>
          <a:lstStyle/>
          <a:p>
            <a:pPr algn="r">
              <a:lnSpc>
                <a:spcPct val="100000"/>
              </a:lnSpc>
              <a:tabLst>
                <a:tab pos="0" algn="l"/>
              </a:tabLst>
            </a:pPr>
            <a:fld id="{78191519-C805-42B8-98B4-63A7A1F12CBA}" type="slidenum">
              <a:rPr lang="ru-RU" sz="1200" b="0" strike="noStrike" spc="-1">
                <a:solidFill>
                  <a:srgbClr val="000000"/>
                </a:solidFill>
                <a:latin typeface="Calibri"/>
                <a:ea typeface="+mn-ea"/>
              </a:rPr>
              <a:t>5</a:t>
            </a:fld>
            <a:endParaRPr lang="en-US"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PlaceHolder 1"/>
          <p:cNvSpPr>
            <a:spLocks noGrp="1" noRot="1" noChangeAspect="1"/>
          </p:cNvSpPr>
          <p:nvPr>
            <p:ph type="sldImg"/>
          </p:nvPr>
        </p:nvSpPr>
        <p:spPr>
          <a:xfrm>
            <a:off x="685800" y="1143000"/>
            <a:ext cx="5486040" cy="3085920"/>
          </a:xfrm>
          <a:prstGeom prst="rect">
            <a:avLst/>
          </a:prstGeom>
        </p:spPr>
      </p:sp>
      <p:sp>
        <p:nvSpPr>
          <p:cNvPr id="262"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en-US" sz="2000" b="0" strike="noStrike" spc="-1">
                <a:latin typeface="Arial"/>
              </a:rPr>
              <a:t>initially, the angle of intersection of the straws was considered 90°</a:t>
            </a:r>
          </a:p>
          <a:p>
            <a:pPr marL="216000" indent="-216000">
              <a:lnSpc>
                <a:spcPct val="100000"/>
              </a:lnSpc>
            </a:pPr>
            <a:r>
              <a:rPr lang="en-US" sz="2000" b="0" strike="noStrike" spc="-1">
                <a:latin typeface="Arial"/>
              </a:rPr>
              <a:t>now we have moved on to the angle between the straws of 5 degrees.</a:t>
            </a:r>
          </a:p>
          <a:p>
            <a:pPr marL="216000" indent="-216000">
              <a:lnSpc>
                <a:spcPct val="100000"/>
              </a:lnSpc>
            </a:pPr>
            <a:r>
              <a:rPr lang="en-US" sz="2000" b="0" strike="noStrike" spc="-1">
                <a:latin typeface="Arial"/>
              </a:rPr>
              <a:t>this solution has reduced the number of channels by 3 times and now the number of channels is about 20 thousand</a:t>
            </a:r>
          </a:p>
        </p:txBody>
      </p:sp>
      <p:sp>
        <p:nvSpPr>
          <p:cNvPr id="263"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3C82E4BA-6D30-4C5C-918A-8653D6B4D8AD}" type="slidenum">
              <a:rPr lang="ru-RU" sz="1200" b="0" strike="noStrike" spc="-1">
                <a:solidFill>
                  <a:srgbClr val="000000"/>
                </a:solidFill>
                <a:latin typeface="+mn-lt"/>
                <a:ea typeface="+mn-ea"/>
              </a:rPr>
              <a:t>7</a:t>
            </a:fld>
            <a:endParaRPr lang="en-US"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ru-RU" sz="1800" b="0" strike="noStrike" spc="-1">
              <a:solidFill>
                <a:srgbClr val="000000"/>
              </a:solidFill>
              <a:latin typeface="Calibri"/>
            </a:endParaRPr>
          </a:p>
        </p:txBody>
      </p:sp>
      <p:sp>
        <p:nvSpPr>
          <p:cNvPr id="27"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28"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ru-RU" sz="28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ru-RU" sz="1800" b="0" strike="noStrike" spc="-1">
              <a:solidFill>
                <a:srgbClr val="000000"/>
              </a:solidFill>
              <a:latin typeface="Calibri"/>
            </a:endParaRPr>
          </a:p>
        </p:txBody>
      </p:sp>
      <p:sp>
        <p:nvSpPr>
          <p:cNvPr id="3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3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3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33"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ru-RU" sz="28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ru-RU" sz="1800" b="0" strike="noStrike" spc="-1">
              <a:solidFill>
                <a:srgbClr val="000000"/>
              </a:solidFill>
              <a:latin typeface="Calibri"/>
            </a:endParaRPr>
          </a:p>
        </p:txBody>
      </p:sp>
      <p:sp>
        <p:nvSpPr>
          <p:cNvPr id="35"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36"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37"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38"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39"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40"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ru-RU" sz="28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ru-RU" sz="1800" b="0" strike="noStrike" spc="-1">
              <a:solidFill>
                <a:srgbClr val="000000"/>
              </a:solidFill>
              <a:latin typeface="Calibri"/>
            </a:endParaRPr>
          </a:p>
        </p:txBody>
      </p:sp>
      <p:sp>
        <p:nvSpPr>
          <p:cNvPr id="47"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ru-RU" sz="1800" b="0" strike="noStrike" spc="-1">
              <a:solidFill>
                <a:srgbClr val="000000"/>
              </a:solidFill>
              <a:latin typeface="Calibri"/>
            </a:endParaRPr>
          </a:p>
        </p:txBody>
      </p:sp>
      <p:sp>
        <p:nvSpPr>
          <p:cNvPr id="49"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ru-RU" sz="28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ru-RU" sz="1800" b="0" strike="noStrike" spc="-1">
              <a:solidFill>
                <a:srgbClr val="000000"/>
              </a:solidFill>
              <a:latin typeface="Calibri"/>
            </a:endParaRPr>
          </a:p>
        </p:txBody>
      </p:sp>
      <p:sp>
        <p:nvSpPr>
          <p:cNvPr id="5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5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28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ru-RU"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1523880" y="1122480"/>
            <a:ext cx="9143640" cy="110667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ru-RU" sz="1800" b="0" strike="noStrike" spc="-1">
              <a:solidFill>
                <a:srgbClr val="000000"/>
              </a:solidFill>
              <a:latin typeface="Calibri"/>
            </a:endParaRPr>
          </a:p>
        </p:txBody>
      </p:sp>
      <p:sp>
        <p:nvSpPr>
          <p:cNvPr id="5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5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5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28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ru-RU" sz="1800" b="0" strike="noStrike" spc="-1">
              <a:solidFill>
                <a:srgbClr val="000000"/>
              </a:solidFill>
              <a:latin typeface="Calibri"/>
            </a:endParaRPr>
          </a:p>
        </p:txBody>
      </p:sp>
      <p:sp>
        <p:nvSpPr>
          <p:cNvPr id="6"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ru-RU" sz="1800" b="0" strike="noStrike" spc="-1">
              <a:solidFill>
                <a:srgbClr val="000000"/>
              </a:solidFill>
              <a:latin typeface="Calibri"/>
            </a:endParaRPr>
          </a:p>
        </p:txBody>
      </p:sp>
      <p:sp>
        <p:nvSpPr>
          <p:cNvPr id="6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6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62"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ru-RU" sz="28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ru-RU" sz="1800" b="0" strike="noStrike" spc="-1">
              <a:solidFill>
                <a:srgbClr val="000000"/>
              </a:solidFill>
              <a:latin typeface="Calibri"/>
            </a:endParaRPr>
          </a:p>
        </p:txBody>
      </p:sp>
      <p:sp>
        <p:nvSpPr>
          <p:cNvPr id="6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6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66"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ru-RU" sz="28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ru-RU" sz="1800" b="0" strike="noStrike" spc="-1">
              <a:solidFill>
                <a:srgbClr val="000000"/>
              </a:solidFill>
              <a:latin typeface="Calibri"/>
            </a:endParaRPr>
          </a:p>
        </p:txBody>
      </p:sp>
      <p:sp>
        <p:nvSpPr>
          <p:cNvPr id="68"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69"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ru-RU" sz="28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ru-RU" sz="1800" b="0" strike="noStrike" spc="-1">
              <a:solidFill>
                <a:srgbClr val="000000"/>
              </a:solidFill>
              <a:latin typeface="Calibri"/>
            </a:endParaRPr>
          </a:p>
        </p:txBody>
      </p:sp>
      <p:sp>
        <p:nvSpPr>
          <p:cNvPr id="7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7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7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74"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ru-RU" sz="28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ru-RU" sz="1800" b="0" strike="noStrike" spc="-1">
              <a:solidFill>
                <a:srgbClr val="000000"/>
              </a:solidFill>
              <a:latin typeface="Calibri"/>
            </a:endParaRPr>
          </a:p>
        </p:txBody>
      </p:sp>
      <p:sp>
        <p:nvSpPr>
          <p:cNvPr id="76"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77"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78"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79"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80"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81"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ru-RU" sz="2800" b="0" strike="noStrike" spc="-1">
              <a:solidFill>
                <a:srgbClr val="000000"/>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ru-RU" sz="1800" b="0" strike="noStrike" spc="-1">
              <a:solidFill>
                <a:srgbClr val="000000"/>
              </a:solidFill>
              <a:latin typeface="Calibri"/>
            </a:endParaRPr>
          </a:p>
        </p:txBody>
      </p:sp>
      <p:sp>
        <p:nvSpPr>
          <p:cNvPr id="88"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ru-RU" sz="1800" b="0" strike="noStrike" spc="-1">
              <a:solidFill>
                <a:srgbClr val="000000"/>
              </a:solidFill>
              <a:latin typeface="Calibri"/>
            </a:endParaRPr>
          </a:p>
        </p:txBody>
      </p:sp>
      <p:sp>
        <p:nvSpPr>
          <p:cNvPr id="90"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ru-RU" sz="2800" b="0" strike="noStrike" spc="-1">
              <a:solidFill>
                <a:srgbClr val="000000"/>
              </a:solidFill>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ru-RU" sz="1800" b="0" strike="noStrike" spc="-1">
              <a:solidFill>
                <a:srgbClr val="000000"/>
              </a:solidFill>
              <a:latin typeface="Calibri"/>
            </a:endParaRPr>
          </a:p>
        </p:txBody>
      </p:sp>
      <p:sp>
        <p:nvSpPr>
          <p:cNvPr id="9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9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2800" b="0" strike="noStrike" spc="-1">
              <a:solidFill>
                <a:srgbClr val="000000"/>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ru-RU" sz="18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ru-RU" sz="1800" b="0" strike="noStrike" spc="-1">
              <a:solidFill>
                <a:srgbClr val="000000"/>
              </a:solidFill>
              <a:latin typeface="Calibri"/>
            </a:endParaRPr>
          </a:p>
        </p:txBody>
      </p:sp>
      <p:sp>
        <p:nvSpPr>
          <p:cNvPr id="8"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ru-RU" sz="2800" b="0" strike="noStrike" spc="-1">
              <a:solidFill>
                <a:srgbClr val="000000"/>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1523880" y="1122480"/>
            <a:ext cx="9143640" cy="110667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ru-RU" sz="1800" b="0" strike="noStrike" spc="-1">
              <a:solidFill>
                <a:srgbClr val="000000"/>
              </a:solidFill>
              <a:latin typeface="Calibri"/>
            </a:endParaRPr>
          </a:p>
        </p:txBody>
      </p:sp>
      <p:sp>
        <p:nvSpPr>
          <p:cNvPr id="9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9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9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2800" b="0" strike="noStrike" spc="-1">
              <a:solidFill>
                <a:srgbClr val="000000"/>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ru-RU" sz="1800" b="0" strike="noStrike" spc="-1">
              <a:solidFill>
                <a:srgbClr val="000000"/>
              </a:solidFill>
              <a:latin typeface="Calibri"/>
            </a:endParaRPr>
          </a:p>
        </p:txBody>
      </p:sp>
      <p:sp>
        <p:nvSpPr>
          <p:cNvPr id="10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10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103"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ru-RU" sz="2800" b="0" strike="noStrike" spc="-1">
              <a:solidFill>
                <a:srgbClr val="000000"/>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ru-RU" sz="1800" b="0" strike="noStrike" spc="-1">
              <a:solidFill>
                <a:srgbClr val="000000"/>
              </a:solidFill>
              <a:latin typeface="Calibri"/>
            </a:endParaRPr>
          </a:p>
        </p:txBody>
      </p:sp>
      <p:sp>
        <p:nvSpPr>
          <p:cNvPr id="10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10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107"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ru-RU" sz="2800" b="0" strike="noStrike" spc="-1">
              <a:solidFill>
                <a:srgbClr val="000000"/>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ru-RU" sz="1800" b="0" strike="noStrike" spc="-1">
              <a:solidFill>
                <a:srgbClr val="000000"/>
              </a:solidFill>
              <a:latin typeface="Calibri"/>
            </a:endParaRPr>
          </a:p>
        </p:txBody>
      </p:sp>
      <p:sp>
        <p:nvSpPr>
          <p:cNvPr id="109"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110"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ru-RU" sz="2800" b="0" strike="noStrike" spc="-1">
              <a:solidFill>
                <a:srgbClr val="000000"/>
              </a:solid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ru-RU" sz="1800" b="0" strike="noStrike" spc="-1">
              <a:solidFill>
                <a:srgbClr val="000000"/>
              </a:solidFill>
              <a:latin typeface="Calibri"/>
            </a:endParaRPr>
          </a:p>
        </p:txBody>
      </p:sp>
      <p:sp>
        <p:nvSpPr>
          <p:cNvPr id="1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11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1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115"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ru-RU" sz="2800" b="0" strike="noStrike" spc="-1">
              <a:solidFill>
                <a:srgbClr val="000000"/>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ru-RU" sz="1800" b="0" strike="noStrike" spc="-1">
              <a:solidFill>
                <a:srgbClr val="000000"/>
              </a:solidFill>
              <a:latin typeface="Calibri"/>
            </a:endParaRPr>
          </a:p>
        </p:txBody>
      </p:sp>
      <p:sp>
        <p:nvSpPr>
          <p:cNvPr id="117"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118"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119"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120"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121"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122"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ru-RU" sz="2800" b="0" strike="noStrike" spc="-1">
              <a:solidFill>
                <a:srgbClr val="000000"/>
              </a:solidFill>
              <a:latin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8"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ru-RU" sz="1800" b="0" strike="noStrike" spc="-1">
              <a:solidFill>
                <a:srgbClr val="000000"/>
              </a:solidFill>
              <a:latin typeface="Calibri"/>
            </a:endParaRPr>
          </a:p>
        </p:txBody>
      </p:sp>
      <p:sp>
        <p:nvSpPr>
          <p:cNvPr id="129"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ru-RU" sz="1800" b="0" strike="noStrike" spc="-1">
              <a:solidFill>
                <a:srgbClr val="000000"/>
              </a:solidFill>
              <a:latin typeface="Calibri"/>
            </a:endParaRPr>
          </a:p>
        </p:txBody>
      </p:sp>
      <p:sp>
        <p:nvSpPr>
          <p:cNvPr id="13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ru-RU" sz="28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ru-RU" sz="1800" b="0" strike="noStrike" spc="-1">
              <a:solidFill>
                <a:srgbClr val="000000"/>
              </a:solidFill>
              <a:latin typeface="Calibri"/>
            </a:endParaRPr>
          </a:p>
        </p:txBody>
      </p:sp>
      <p:sp>
        <p:nvSpPr>
          <p:cNvPr id="10"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1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2800" b="0" strike="noStrike" spc="-1">
              <a:solidFill>
                <a:srgbClr val="000000"/>
              </a:solidFill>
              <a:latin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ru-RU" sz="1800" b="0" strike="noStrike" spc="-1">
              <a:solidFill>
                <a:srgbClr val="000000"/>
              </a:solidFill>
              <a:latin typeface="Calibri"/>
            </a:endParaRPr>
          </a:p>
        </p:txBody>
      </p:sp>
      <p:sp>
        <p:nvSpPr>
          <p:cNvPr id="13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13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2800" b="0" strike="noStrike" spc="-1">
              <a:solidFill>
                <a:srgbClr val="000000"/>
              </a:solidFill>
              <a:latin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5"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ru-RU" sz="1800" b="0" strike="noStrike" spc="-1">
              <a:solidFill>
                <a:srgbClr val="000000"/>
              </a:solidFill>
              <a:latin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6" name="PlaceHolder 1"/>
          <p:cNvSpPr>
            <a:spLocks noGrp="1"/>
          </p:cNvSpPr>
          <p:nvPr>
            <p:ph type="subTitle"/>
          </p:nvPr>
        </p:nvSpPr>
        <p:spPr>
          <a:xfrm>
            <a:off x="1523880" y="1122480"/>
            <a:ext cx="9143640" cy="110667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ru-RU" sz="1800" b="0" strike="noStrike" spc="-1">
              <a:solidFill>
                <a:srgbClr val="000000"/>
              </a:solidFill>
              <a:latin typeface="Calibri"/>
            </a:endParaRPr>
          </a:p>
        </p:txBody>
      </p:sp>
      <p:sp>
        <p:nvSpPr>
          <p:cNvPr id="13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13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14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2800" b="0" strike="noStrike" spc="-1">
              <a:solidFill>
                <a:srgbClr val="000000"/>
              </a:solidFill>
              <a:latin typeface="Calibri"/>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ru-RU" sz="1800" b="0" strike="noStrike" spc="-1">
              <a:solidFill>
                <a:srgbClr val="000000"/>
              </a:solidFill>
              <a:latin typeface="Calibri"/>
            </a:endParaRPr>
          </a:p>
        </p:txBody>
      </p:sp>
      <p:sp>
        <p:nvSpPr>
          <p:cNvPr id="14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14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14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ru-RU" sz="2800" b="0" strike="noStrike" spc="-1">
              <a:solidFill>
                <a:srgbClr val="000000"/>
              </a:solidFill>
              <a:latin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ru-RU" sz="1800" b="0" strike="noStrike" spc="-1">
              <a:solidFill>
                <a:srgbClr val="000000"/>
              </a:solidFill>
              <a:latin typeface="Calibri"/>
            </a:endParaRPr>
          </a:p>
        </p:txBody>
      </p:sp>
      <p:sp>
        <p:nvSpPr>
          <p:cNvPr id="14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14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14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ru-RU" sz="2800" b="0" strike="noStrike" spc="-1">
              <a:solidFill>
                <a:srgbClr val="000000"/>
              </a:solidFill>
              <a:latin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ru-RU" sz="1800" b="0" strike="noStrike" spc="-1">
              <a:solidFill>
                <a:srgbClr val="000000"/>
              </a:solidFill>
              <a:latin typeface="Calibri"/>
            </a:endParaRPr>
          </a:p>
        </p:txBody>
      </p:sp>
      <p:sp>
        <p:nvSpPr>
          <p:cNvPr id="15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15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ru-RU" sz="2800" b="0" strike="noStrike" spc="-1">
              <a:solidFill>
                <a:srgbClr val="000000"/>
              </a:solidFill>
              <a:latin typeface="Calib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ru-RU" sz="1800" b="0" strike="noStrike" spc="-1">
              <a:solidFill>
                <a:srgbClr val="000000"/>
              </a:solidFill>
              <a:latin typeface="Calibri"/>
            </a:endParaRPr>
          </a:p>
        </p:txBody>
      </p:sp>
      <p:sp>
        <p:nvSpPr>
          <p:cNvPr id="15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15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15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156"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ru-RU" sz="2800" b="0" strike="noStrike" spc="-1">
              <a:solidFill>
                <a:srgbClr val="000000"/>
              </a:solidFill>
              <a:latin typeface="Calibri"/>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ru-RU" sz="1800" b="0" strike="noStrike" spc="-1">
              <a:solidFill>
                <a:srgbClr val="000000"/>
              </a:solidFill>
              <a:latin typeface="Calibri"/>
            </a:endParaRPr>
          </a:p>
        </p:txBody>
      </p:sp>
      <p:sp>
        <p:nvSpPr>
          <p:cNvPr id="15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15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16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161"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16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163"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ru-RU" sz="28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ru-RU"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1523880" y="1122480"/>
            <a:ext cx="9143640" cy="110667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ru-RU" sz="1800" b="0" strike="noStrike" spc="-1">
              <a:solidFill>
                <a:srgbClr val="000000"/>
              </a:solidFill>
              <a:latin typeface="Calibri"/>
            </a:endParaRPr>
          </a:p>
        </p:txBody>
      </p:sp>
      <p:sp>
        <p:nvSpPr>
          <p:cNvPr id="1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1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1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ru-RU" sz="28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ru-RU" sz="1800" b="0" strike="noStrike" spc="-1">
              <a:solidFill>
                <a:srgbClr val="000000"/>
              </a:solidFill>
              <a:latin typeface="Calibri"/>
            </a:endParaRPr>
          </a:p>
        </p:txBody>
      </p:sp>
      <p:sp>
        <p:nvSpPr>
          <p:cNvPr id="1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2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21"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ru-RU" sz="28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523880" y="1122480"/>
            <a:ext cx="9143640" cy="2387160"/>
          </a:xfrm>
          <a:prstGeom prst="rect">
            <a:avLst/>
          </a:prstGeom>
        </p:spPr>
        <p:txBody>
          <a:bodyPr lIns="0" tIns="0" rIns="0" bIns="0" anchor="ctr">
            <a:noAutofit/>
          </a:bodyPr>
          <a:lstStyle/>
          <a:p>
            <a:endParaRPr lang="ru-RU" sz="1800" b="0" strike="noStrike" spc="-1">
              <a:solidFill>
                <a:srgbClr val="000000"/>
              </a:solidFill>
              <a:latin typeface="Calibri"/>
            </a:endParaRPr>
          </a:p>
        </p:txBody>
      </p:sp>
      <p:sp>
        <p:nvSpPr>
          <p:cNvPr id="2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2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ru-RU" sz="2800" b="0" strike="noStrike" spc="-1">
              <a:solidFill>
                <a:srgbClr val="000000"/>
              </a:solidFill>
              <a:latin typeface="Calibri"/>
            </a:endParaRPr>
          </a:p>
        </p:txBody>
      </p:sp>
      <p:sp>
        <p:nvSpPr>
          <p:cNvPr id="25"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ru-RU" sz="28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p:spPr>
        <p:txBody>
          <a:bodyPr anchor="ctr">
            <a:noAutofit/>
          </a:bodyPr>
          <a:lstStyle/>
          <a:p>
            <a:pPr>
              <a:lnSpc>
                <a:spcPct val="90000"/>
              </a:lnSpc>
            </a:pPr>
            <a:r>
              <a:rPr lang="ru-RU" sz="4400" b="0" strike="noStrike" spc="-1">
                <a:solidFill>
                  <a:srgbClr val="000000"/>
                </a:solidFill>
                <a:latin typeface="Calibri Light"/>
              </a:rPr>
              <a:t>Образец заголовка</a:t>
            </a:r>
            <a:endParaRPr lang="ru-RU" sz="4400" b="0" strike="noStrike" spc="-1">
              <a:solidFill>
                <a:srgbClr val="000000"/>
              </a:solidFill>
              <a:latin typeface="Calibri"/>
            </a:endParaRPr>
          </a:p>
        </p:txBody>
      </p:sp>
      <p:sp>
        <p:nvSpPr>
          <p:cNvPr id="6" name="PlaceHolder 2"/>
          <p:cNvSpPr>
            <a:spLocks noGrp="1"/>
          </p:cNvSpPr>
          <p:nvPr>
            <p:ph type="body"/>
          </p:nvPr>
        </p:nvSpPr>
        <p:spPr>
          <a:xfrm>
            <a:off x="838080" y="1825560"/>
            <a:ext cx="10515240" cy="4350960"/>
          </a:xfrm>
          <a:prstGeom prst="rect">
            <a:avLst/>
          </a:prstGeom>
        </p:spPr>
        <p:txBody>
          <a:bodyPr>
            <a:noAutofit/>
          </a:bodyPr>
          <a:lstStyle/>
          <a:p>
            <a:pPr marL="228600" indent="-228240">
              <a:lnSpc>
                <a:spcPct val="90000"/>
              </a:lnSpc>
              <a:spcBef>
                <a:spcPts val="1001"/>
              </a:spcBef>
              <a:buClr>
                <a:srgbClr val="000000"/>
              </a:buClr>
              <a:buFont typeface="Arial"/>
              <a:buChar char="•"/>
            </a:pPr>
            <a:r>
              <a:rPr lang="ru-RU" sz="2800" b="0" strike="noStrike" spc="-1">
                <a:solidFill>
                  <a:srgbClr val="000000"/>
                </a:solidFill>
                <a:latin typeface="Calibri"/>
              </a:rPr>
              <a:t>Образец текста</a:t>
            </a:r>
          </a:p>
          <a:p>
            <a:pPr marL="685800" lvl="1" indent="-228240">
              <a:lnSpc>
                <a:spcPct val="90000"/>
              </a:lnSpc>
              <a:spcBef>
                <a:spcPts val="499"/>
              </a:spcBef>
              <a:buClr>
                <a:srgbClr val="000000"/>
              </a:buClr>
              <a:buFont typeface="Arial"/>
              <a:buChar char="•"/>
            </a:pPr>
            <a:r>
              <a:rPr lang="ru-RU" sz="2400" b="0" strike="noStrike" spc="-1">
                <a:solidFill>
                  <a:srgbClr val="000000"/>
                </a:solidFill>
                <a:latin typeface="Calibri"/>
              </a:rPr>
              <a:t>Второй уровень</a:t>
            </a:r>
          </a:p>
          <a:p>
            <a:pPr marL="1143000" lvl="2" indent="-228240">
              <a:lnSpc>
                <a:spcPct val="90000"/>
              </a:lnSpc>
              <a:spcBef>
                <a:spcPts val="499"/>
              </a:spcBef>
              <a:buClr>
                <a:srgbClr val="000000"/>
              </a:buClr>
              <a:buFont typeface="Arial"/>
              <a:buChar char="•"/>
            </a:pPr>
            <a:r>
              <a:rPr lang="ru-RU" sz="2000" b="0" strike="noStrike" spc="-1">
                <a:solidFill>
                  <a:srgbClr val="000000"/>
                </a:solidFill>
                <a:latin typeface="Calibri"/>
              </a:rPr>
              <a:t>Третий уровень</a:t>
            </a:r>
          </a:p>
          <a:p>
            <a:pPr marL="1600200" lvl="3" indent="-228240">
              <a:lnSpc>
                <a:spcPct val="90000"/>
              </a:lnSpc>
              <a:spcBef>
                <a:spcPts val="499"/>
              </a:spcBef>
              <a:buClr>
                <a:srgbClr val="000000"/>
              </a:buClr>
              <a:buFont typeface="Arial"/>
              <a:buChar char="•"/>
            </a:pPr>
            <a:r>
              <a:rPr lang="ru-RU" sz="1800" b="0" strike="noStrike" spc="-1">
                <a:solidFill>
                  <a:srgbClr val="000000"/>
                </a:solidFill>
                <a:latin typeface="Calibri"/>
              </a:rPr>
              <a:t>Четвертый уровень</a:t>
            </a:r>
          </a:p>
          <a:p>
            <a:pPr marL="2057400" lvl="4" indent="-228240">
              <a:lnSpc>
                <a:spcPct val="90000"/>
              </a:lnSpc>
              <a:spcBef>
                <a:spcPts val="499"/>
              </a:spcBef>
              <a:buClr>
                <a:srgbClr val="000000"/>
              </a:buClr>
              <a:buFont typeface="Arial"/>
              <a:buChar char="•"/>
            </a:pPr>
            <a:r>
              <a:rPr lang="ru-RU" sz="1800" b="0" strike="noStrike" spc="-1">
                <a:solidFill>
                  <a:srgbClr val="000000"/>
                </a:solidFill>
                <a:latin typeface="Calibri"/>
              </a:rPr>
              <a:t>Пятый уровень</a:t>
            </a:r>
          </a:p>
        </p:txBody>
      </p:sp>
      <p:sp>
        <p:nvSpPr>
          <p:cNvPr id="2" name="PlaceHolder 3"/>
          <p:cNvSpPr>
            <a:spLocks noGrp="1"/>
          </p:cNvSpPr>
          <p:nvPr>
            <p:ph type="dt"/>
          </p:nvPr>
        </p:nvSpPr>
        <p:spPr>
          <a:xfrm>
            <a:off x="838080" y="6356520"/>
            <a:ext cx="2742840" cy="364680"/>
          </a:xfrm>
          <a:prstGeom prst="rect">
            <a:avLst/>
          </a:prstGeom>
        </p:spPr>
        <p:txBody>
          <a:bodyPr anchor="ctr">
            <a:noAutofit/>
          </a:bodyPr>
          <a:lstStyle/>
          <a:p>
            <a:pPr>
              <a:lnSpc>
                <a:spcPct val="100000"/>
              </a:lnSpc>
            </a:pPr>
            <a:fld id="{301A434C-5BB8-430D-8F71-F762DAC86EED}" type="datetime">
              <a:rPr lang="ru-RU" sz="1200" b="0" strike="noStrike" spc="-1">
                <a:solidFill>
                  <a:srgbClr val="8B8B8B"/>
                </a:solidFill>
                <a:latin typeface="Calibri"/>
              </a:rPr>
              <a:t>25.04.2023</a:t>
            </a:fld>
            <a:endParaRPr lang="en-US" sz="1200" b="0" strike="noStrike" spc="-1">
              <a:latin typeface="Times New Roman"/>
            </a:endParaRPr>
          </a:p>
        </p:txBody>
      </p:sp>
      <p:sp>
        <p:nvSpPr>
          <p:cNvPr id="3" name="PlaceHolder 4"/>
          <p:cNvSpPr>
            <a:spLocks noGrp="1"/>
          </p:cNvSpPr>
          <p:nvPr>
            <p:ph type="ftr"/>
          </p:nvPr>
        </p:nvSpPr>
        <p:spPr>
          <a:xfrm>
            <a:off x="4038480" y="6356520"/>
            <a:ext cx="4114440" cy="364680"/>
          </a:xfrm>
          <a:prstGeom prst="rect">
            <a:avLst/>
          </a:prstGeom>
        </p:spPr>
        <p:txBody>
          <a:bodyPr anchor="ctr">
            <a:noAutofit/>
          </a:bodyPr>
          <a:lstStyle/>
          <a:p>
            <a:endParaRPr lang="en-US" sz="2400" b="0" strike="noStrike" spc="-1">
              <a:latin typeface="Times New Roman"/>
            </a:endParaRPr>
          </a:p>
        </p:txBody>
      </p:sp>
      <p:sp>
        <p:nvSpPr>
          <p:cNvPr id="4" name="PlaceHolder 5"/>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A0D13D3F-DF55-49FF-A38E-C14D9FEF7ACC}" type="slidenum">
              <a:rPr lang="ru-RU" sz="1200" b="0" strike="noStrike" spc="-1">
                <a:solidFill>
                  <a:srgbClr val="8B8B8B"/>
                </a:solidFill>
                <a:latin typeface="Calibri"/>
              </a:rPr>
              <a:t>‹#›</a:t>
            </a:fld>
            <a:endParaRPr lang="en-US"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1523880" y="1122480"/>
            <a:ext cx="9143640" cy="2387160"/>
          </a:xfrm>
          <a:prstGeom prst="rect">
            <a:avLst/>
          </a:prstGeom>
        </p:spPr>
        <p:txBody>
          <a:bodyPr anchor="b">
            <a:noAutofit/>
          </a:bodyPr>
          <a:lstStyle/>
          <a:p>
            <a:pPr algn="ctr">
              <a:lnSpc>
                <a:spcPct val="90000"/>
              </a:lnSpc>
            </a:pPr>
            <a:r>
              <a:rPr lang="ru-RU" sz="6000" b="0" strike="noStrike" spc="-1">
                <a:solidFill>
                  <a:srgbClr val="000000"/>
                </a:solidFill>
                <a:latin typeface="Calibri Light"/>
              </a:rPr>
              <a:t>Образец заголовка</a:t>
            </a:r>
            <a:endParaRPr lang="ru-RU" sz="6000" b="0" strike="noStrike" spc="-1">
              <a:solidFill>
                <a:srgbClr val="000000"/>
              </a:solidFill>
              <a:latin typeface="Calibri"/>
            </a:endParaRPr>
          </a:p>
        </p:txBody>
      </p:sp>
      <p:sp>
        <p:nvSpPr>
          <p:cNvPr id="42" name="PlaceHolder 2"/>
          <p:cNvSpPr>
            <a:spLocks noGrp="1"/>
          </p:cNvSpPr>
          <p:nvPr>
            <p:ph type="dt"/>
          </p:nvPr>
        </p:nvSpPr>
        <p:spPr>
          <a:xfrm>
            <a:off x="838080" y="6356520"/>
            <a:ext cx="2742840" cy="364680"/>
          </a:xfrm>
          <a:prstGeom prst="rect">
            <a:avLst/>
          </a:prstGeom>
        </p:spPr>
        <p:txBody>
          <a:bodyPr anchor="ctr">
            <a:noAutofit/>
          </a:bodyPr>
          <a:lstStyle/>
          <a:p>
            <a:pPr>
              <a:lnSpc>
                <a:spcPct val="100000"/>
              </a:lnSpc>
            </a:pPr>
            <a:fld id="{C72E7C33-54C3-4EA8-B6B8-36807FF92DEE}" type="datetime">
              <a:rPr lang="ru-RU" sz="1200" b="0" strike="noStrike" spc="-1">
                <a:solidFill>
                  <a:srgbClr val="8B8B8B"/>
                </a:solidFill>
                <a:latin typeface="Calibri"/>
              </a:rPr>
              <a:t>25.04.2023</a:t>
            </a:fld>
            <a:endParaRPr lang="en-US" sz="1200" b="0" strike="noStrike" spc="-1">
              <a:latin typeface="Times New Roman"/>
            </a:endParaRPr>
          </a:p>
        </p:txBody>
      </p:sp>
      <p:sp>
        <p:nvSpPr>
          <p:cNvPr id="43" name="PlaceHolder 3"/>
          <p:cNvSpPr>
            <a:spLocks noGrp="1"/>
          </p:cNvSpPr>
          <p:nvPr>
            <p:ph type="ftr"/>
          </p:nvPr>
        </p:nvSpPr>
        <p:spPr>
          <a:xfrm>
            <a:off x="4038480" y="6356520"/>
            <a:ext cx="4114440" cy="364680"/>
          </a:xfrm>
          <a:prstGeom prst="rect">
            <a:avLst/>
          </a:prstGeom>
        </p:spPr>
        <p:txBody>
          <a:bodyPr anchor="ctr">
            <a:noAutofit/>
          </a:bodyPr>
          <a:lstStyle/>
          <a:p>
            <a:endParaRPr lang="en-US" sz="2400" b="0" strike="noStrike" spc="-1">
              <a:latin typeface="Times New Roman"/>
            </a:endParaRPr>
          </a:p>
        </p:txBody>
      </p:sp>
      <p:sp>
        <p:nvSpPr>
          <p:cNvPr id="44" name="PlaceHolder 4"/>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620607F9-DF65-46EE-B751-A1A720F50B6D}" type="slidenum">
              <a:rPr lang="ru-RU" sz="1200" b="0" strike="noStrike" spc="-1">
                <a:solidFill>
                  <a:srgbClr val="8B8B8B"/>
                </a:solidFill>
                <a:latin typeface="Calibri"/>
              </a:rPr>
              <a:t>‹#›</a:t>
            </a:fld>
            <a:endParaRPr lang="en-US" sz="1200" b="0" strike="noStrike" spc="-1">
              <a:latin typeface="Times New Roman"/>
            </a:endParaRPr>
          </a:p>
        </p:txBody>
      </p:sp>
      <p:sp>
        <p:nvSpPr>
          <p:cNvPr id="45"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28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ru-RU" sz="20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ru-RU" sz="18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 name="PlaceHolder 1"/>
          <p:cNvSpPr>
            <a:spLocks noGrp="1"/>
          </p:cNvSpPr>
          <p:nvPr>
            <p:ph type="body"/>
          </p:nvPr>
        </p:nvSpPr>
        <p:spPr>
          <a:xfrm>
            <a:off x="838080" y="1825560"/>
            <a:ext cx="10515240" cy="4350960"/>
          </a:xfrm>
          <a:prstGeom prst="rect">
            <a:avLst/>
          </a:prstGeom>
        </p:spPr>
        <p:txBody>
          <a:bodyPr>
            <a:noAutofit/>
          </a:bodyPr>
          <a:lstStyle/>
          <a:p>
            <a:pPr marL="343080" indent="-342720">
              <a:lnSpc>
                <a:spcPct val="90000"/>
              </a:lnSpc>
              <a:spcBef>
                <a:spcPts val="1001"/>
              </a:spcBef>
              <a:buClr>
                <a:srgbClr val="222A35"/>
              </a:buClr>
              <a:buFont typeface="Arial"/>
              <a:buChar char="•"/>
            </a:pPr>
            <a:r>
              <a:rPr lang="en-US" sz="2800" b="0" strike="noStrike" spc="-1">
                <a:solidFill>
                  <a:srgbClr val="222A35"/>
                </a:solidFill>
                <a:latin typeface="Calibri"/>
              </a:rPr>
              <a:t>Click to edit Master text styles</a:t>
            </a:r>
            <a:endParaRPr lang="ru-RU" sz="2800" b="0" strike="noStrike" spc="-1">
              <a:solidFill>
                <a:srgbClr val="000000"/>
              </a:solidFill>
              <a:latin typeface="Calibri"/>
            </a:endParaRPr>
          </a:p>
          <a:p>
            <a:pPr marL="628560" lvl="1" indent="-261720">
              <a:lnSpc>
                <a:spcPct val="90000"/>
              </a:lnSpc>
              <a:spcBef>
                <a:spcPts val="499"/>
              </a:spcBef>
              <a:buClr>
                <a:srgbClr val="222A35"/>
              </a:buClr>
              <a:buFont typeface="Arial"/>
              <a:buChar char="•"/>
            </a:pPr>
            <a:r>
              <a:rPr lang="en-US" sz="1800" b="0" strike="noStrike" spc="-1">
                <a:solidFill>
                  <a:srgbClr val="222A35"/>
                </a:solidFill>
                <a:latin typeface="Calibri"/>
              </a:rPr>
              <a:t>Second level</a:t>
            </a:r>
            <a:endParaRPr lang="ru-RU" sz="1800" b="0" strike="noStrike" spc="-1">
              <a:solidFill>
                <a:srgbClr val="000000"/>
              </a:solidFill>
              <a:latin typeface="Calibri"/>
            </a:endParaRPr>
          </a:p>
          <a:p>
            <a:pPr marL="888840" lvl="2" indent="-259920">
              <a:lnSpc>
                <a:spcPct val="90000"/>
              </a:lnSpc>
              <a:spcBef>
                <a:spcPts val="499"/>
              </a:spcBef>
              <a:buClr>
                <a:srgbClr val="222A35"/>
              </a:buClr>
              <a:buFont typeface="Arial"/>
              <a:buChar char="•"/>
            </a:pPr>
            <a:r>
              <a:rPr lang="en-US" sz="1800" b="0" strike="noStrike" spc="-1">
                <a:solidFill>
                  <a:srgbClr val="222A35"/>
                </a:solidFill>
                <a:latin typeface="Calibri"/>
              </a:rPr>
              <a:t>Third level</a:t>
            </a:r>
            <a:endParaRPr lang="ru-RU" sz="1800" b="0" strike="noStrike" spc="-1">
              <a:solidFill>
                <a:srgbClr val="000000"/>
              </a:solidFill>
              <a:latin typeface="Calibri"/>
            </a:endParaRPr>
          </a:p>
          <a:p>
            <a:pPr marL="1209600" lvl="3" indent="-269640">
              <a:lnSpc>
                <a:spcPct val="90000"/>
              </a:lnSpc>
              <a:spcBef>
                <a:spcPts val="499"/>
              </a:spcBef>
              <a:buClr>
                <a:srgbClr val="222A35"/>
              </a:buClr>
              <a:buFont typeface="Arial"/>
              <a:buChar char="•"/>
            </a:pPr>
            <a:r>
              <a:rPr lang="en-US" sz="1600" b="0" strike="noStrike" spc="-1">
                <a:solidFill>
                  <a:srgbClr val="222A35"/>
                </a:solidFill>
                <a:latin typeface="Calibri"/>
              </a:rPr>
              <a:t>Fourth level</a:t>
            </a:r>
            <a:endParaRPr lang="ru-RU" sz="1600" b="0" strike="noStrike" spc="-1">
              <a:solidFill>
                <a:srgbClr val="000000"/>
              </a:solidFill>
              <a:latin typeface="Calibri"/>
            </a:endParaRPr>
          </a:p>
          <a:p>
            <a:pPr>
              <a:lnSpc>
                <a:spcPct val="90000"/>
              </a:lnSpc>
              <a:spcBef>
                <a:spcPts val="1001"/>
              </a:spcBef>
            </a:pPr>
            <a:endParaRPr lang="ru-RU" sz="1600" b="0" strike="noStrike" spc="-1">
              <a:solidFill>
                <a:srgbClr val="000000"/>
              </a:solidFill>
              <a:latin typeface="Calibri"/>
            </a:endParaRPr>
          </a:p>
        </p:txBody>
      </p:sp>
      <p:sp>
        <p:nvSpPr>
          <p:cNvPr id="83" name="PlaceHolder 2"/>
          <p:cNvSpPr>
            <a:spLocks noGrp="1"/>
          </p:cNvSpPr>
          <p:nvPr>
            <p:ph type="title"/>
          </p:nvPr>
        </p:nvSpPr>
        <p:spPr>
          <a:xfrm>
            <a:off x="838080" y="365040"/>
            <a:ext cx="10515240" cy="1325160"/>
          </a:xfrm>
          <a:prstGeom prst="rect">
            <a:avLst/>
          </a:prstGeom>
        </p:spPr>
        <p:txBody>
          <a:bodyPr anchor="ctr">
            <a:noAutofit/>
          </a:bodyPr>
          <a:lstStyle/>
          <a:p>
            <a:pPr>
              <a:lnSpc>
                <a:spcPct val="90000"/>
              </a:lnSpc>
            </a:pPr>
            <a:r>
              <a:rPr lang="en-GB" sz="4400" b="0" strike="noStrike" spc="-1">
                <a:solidFill>
                  <a:srgbClr val="000000"/>
                </a:solidFill>
                <a:latin typeface="Calibri Light"/>
              </a:rPr>
              <a:t>Click to edit Master title style</a:t>
            </a:r>
            <a:endParaRPr lang="ru-RU" sz="4400" b="0" strike="noStrike" spc="-1">
              <a:solidFill>
                <a:srgbClr val="000000"/>
              </a:solidFill>
              <a:latin typeface="Calibri"/>
            </a:endParaRPr>
          </a:p>
        </p:txBody>
      </p:sp>
      <p:sp>
        <p:nvSpPr>
          <p:cNvPr id="84" name="PlaceHolder 3"/>
          <p:cNvSpPr>
            <a:spLocks noGrp="1"/>
          </p:cNvSpPr>
          <p:nvPr>
            <p:ph type="dt"/>
          </p:nvPr>
        </p:nvSpPr>
        <p:spPr>
          <a:xfrm>
            <a:off x="838080" y="6356520"/>
            <a:ext cx="2742840" cy="364680"/>
          </a:xfrm>
          <a:prstGeom prst="rect">
            <a:avLst/>
          </a:prstGeom>
        </p:spPr>
        <p:txBody>
          <a:bodyPr anchor="ctr">
            <a:noAutofit/>
          </a:bodyPr>
          <a:lstStyle/>
          <a:p>
            <a:pPr>
              <a:lnSpc>
                <a:spcPct val="100000"/>
              </a:lnSpc>
            </a:pPr>
            <a:r>
              <a:rPr lang="en-US" sz="1200" b="0" strike="noStrike" spc="-1">
                <a:solidFill>
                  <a:srgbClr val="8B8B8B"/>
                </a:solidFill>
                <a:latin typeface="Calibri"/>
              </a:rPr>
              <a:t>29.04.2021</a:t>
            </a:r>
            <a:endParaRPr lang="en-US" sz="1200" b="0" strike="noStrike" spc="-1">
              <a:latin typeface="Times New Roman"/>
            </a:endParaRPr>
          </a:p>
        </p:txBody>
      </p:sp>
      <p:sp>
        <p:nvSpPr>
          <p:cNvPr id="85" name="PlaceHolder 4"/>
          <p:cNvSpPr>
            <a:spLocks noGrp="1"/>
          </p:cNvSpPr>
          <p:nvPr>
            <p:ph type="ftr"/>
          </p:nvPr>
        </p:nvSpPr>
        <p:spPr>
          <a:xfrm>
            <a:off x="4038480" y="6356520"/>
            <a:ext cx="4114440" cy="364680"/>
          </a:xfrm>
          <a:prstGeom prst="rect">
            <a:avLst/>
          </a:prstGeom>
        </p:spPr>
        <p:txBody>
          <a:bodyPr anchor="ctr">
            <a:noAutofit/>
          </a:bodyPr>
          <a:lstStyle/>
          <a:p>
            <a:pPr algn="ctr">
              <a:lnSpc>
                <a:spcPct val="100000"/>
              </a:lnSpc>
            </a:pPr>
            <a:r>
              <a:rPr lang="en-US" sz="1200" b="0" strike="noStrike" spc="-1">
                <a:solidFill>
                  <a:srgbClr val="8B8B8B"/>
                </a:solidFill>
                <a:latin typeface="Calibri"/>
              </a:rPr>
              <a:t>ECFA Detector R&amp;D Roadmap Symposium of Task Force 1 Gaseous Detectors | S. Levorato </a:t>
            </a:r>
            <a:endParaRPr lang="en-US" sz="1200" b="0" strike="noStrike" spc="-1">
              <a:latin typeface="Times New Roman"/>
            </a:endParaRPr>
          </a:p>
        </p:txBody>
      </p:sp>
      <p:sp>
        <p:nvSpPr>
          <p:cNvPr id="86" name="PlaceHolder 5"/>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BE29B52B-26E0-44D0-8D78-1FCC26359567}" type="slidenum">
              <a:rPr lang="en-US" sz="1200" b="0" strike="noStrike" spc="-1">
                <a:solidFill>
                  <a:srgbClr val="8B8B8B"/>
                </a:solidFill>
                <a:latin typeface="Calibri"/>
              </a:rPr>
              <a:t>‹#›</a:t>
            </a:fld>
            <a:endParaRPr lang="en-US"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 name="PlaceHolder 1"/>
          <p:cNvSpPr>
            <a:spLocks noGrp="1"/>
          </p:cNvSpPr>
          <p:nvPr>
            <p:ph type="title"/>
          </p:nvPr>
        </p:nvSpPr>
        <p:spPr>
          <a:xfrm>
            <a:off x="838080" y="365040"/>
            <a:ext cx="10515240" cy="1325160"/>
          </a:xfrm>
          <a:prstGeom prst="rect">
            <a:avLst/>
          </a:prstGeom>
        </p:spPr>
        <p:txBody>
          <a:bodyPr anchor="ctr">
            <a:noAutofit/>
          </a:bodyPr>
          <a:lstStyle/>
          <a:p>
            <a:pPr>
              <a:lnSpc>
                <a:spcPct val="90000"/>
              </a:lnSpc>
            </a:pPr>
            <a:r>
              <a:rPr lang="ru-RU" sz="4400" b="0" strike="noStrike" spc="-1">
                <a:solidFill>
                  <a:srgbClr val="000000"/>
                </a:solidFill>
                <a:latin typeface="Calibri Light"/>
              </a:rPr>
              <a:t>Образец заголовка</a:t>
            </a:r>
            <a:endParaRPr lang="ru-RU" sz="4400" b="0" strike="noStrike" spc="-1">
              <a:solidFill>
                <a:srgbClr val="000000"/>
              </a:solidFill>
              <a:latin typeface="Calibri"/>
            </a:endParaRPr>
          </a:p>
        </p:txBody>
      </p:sp>
      <p:sp>
        <p:nvSpPr>
          <p:cNvPr id="124" name="PlaceHolder 2"/>
          <p:cNvSpPr>
            <a:spLocks noGrp="1"/>
          </p:cNvSpPr>
          <p:nvPr>
            <p:ph type="body"/>
          </p:nvPr>
        </p:nvSpPr>
        <p:spPr>
          <a:xfrm>
            <a:off x="838080" y="1825560"/>
            <a:ext cx="10515240" cy="4350960"/>
          </a:xfrm>
          <a:prstGeom prst="rect">
            <a:avLst/>
          </a:prstGeom>
        </p:spPr>
        <p:txBody>
          <a:bodyPr>
            <a:noAutofit/>
          </a:bodyPr>
          <a:lstStyle/>
          <a:p>
            <a:pPr marL="228600" indent="-228240">
              <a:lnSpc>
                <a:spcPct val="90000"/>
              </a:lnSpc>
              <a:spcBef>
                <a:spcPts val="1001"/>
              </a:spcBef>
              <a:buClr>
                <a:srgbClr val="000000"/>
              </a:buClr>
              <a:buFont typeface="Arial"/>
              <a:buChar char="•"/>
            </a:pPr>
            <a:r>
              <a:rPr lang="ru-RU" sz="2800" b="0" strike="noStrike" spc="-1">
                <a:solidFill>
                  <a:srgbClr val="000000"/>
                </a:solidFill>
                <a:latin typeface="Calibri"/>
              </a:rPr>
              <a:t>Образец текста</a:t>
            </a:r>
          </a:p>
          <a:p>
            <a:pPr marL="685800" lvl="1" indent="-228240">
              <a:lnSpc>
                <a:spcPct val="90000"/>
              </a:lnSpc>
              <a:spcBef>
                <a:spcPts val="499"/>
              </a:spcBef>
              <a:buClr>
                <a:srgbClr val="000000"/>
              </a:buClr>
              <a:buFont typeface="Arial"/>
              <a:buChar char="•"/>
            </a:pPr>
            <a:r>
              <a:rPr lang="ru-RU" sz="2400" b="0" strike="noStrike" spc="-1">
                <a:solidFill>
                  <a:srgbClr val="000000"/>
                </a:solidFill>
                <a:latin typeface="Calibri"/>
              </a:rPr>
              <a:t>Второй уровень</a:t>
            </a:r>
          </a:p>
          <a:p>
            <a:pPr marL="1143000" lvl="2" indent="-228240">
              <a:lnSpc>
                <a:spcPct val="90000"/>
              </a:lnSpc>
              <a:spcBef>
                <a:spcPts val="499"/>
              </a:spcBef>
              <a:buClr>
                <a:srgbClr val="000000"/>
              </a:buClr>
              <a:buFont typeface="Arial"/>
              <a:buChar char="•"/>
            </a:pPr>
            <a:r>
              <a:rPr lang="ru-RU" sz="2000" b="0" strike="noStrike" spc="-1">
                <a:solidFill>
                  <a:srgbClr val="000000"/>
                </a:solidFill>
                <a:latin typeface="Calibri"/>
              </a:rPr>
              <a:t>Третий уровень</a:t>
            </a:r>
          </a:p>
          <a:p>
            <a:pPr marL="1600200" lvl="3" indent="-228240">
              <a:lnSpc>
                <a:spcPct val="90000"/>
              </a:lnSpc>
              <a:spcBef>
                <a:spcPts val="499"/>
              </a:spcBef>
              <a:buClr>
                <a:srgbClr val="000000"/>
              </a:buClr>
              <a:buFont typeface="Arial"/>
              <a:buChar char="•"/>
            </a:pPr>
            <a:r>
              <a:rPr lang="ru-RU" sz="1800" b="0" strike="noStrike" spc="-1">
                <a:solidFill>
                  <a:srgbClr val="000000"/>
                </a:solidFill>
                <a:latin typeface="Calibri"/>
              </a:rPr>
              <a:t>Четвертый уровень</a:t>
            </a:r>
          </a:p>
          <a:p>
            <a:pPr marL="2057400" lvl="4" indent="-228240">
              <a:lnSpc>
                <a:spcPct val="90000"/>
              </a:lnSpc>
              <a:spcBef>
                <a:spcPts val="499"/>
              </a:spcBef>
              <a:buClr>
                <a:srgbClr val="000000"/>
              </a:buClr>
              <a:buFont typeface="Arial"/>
              <a:buChar char="•"/>
            </a:pPr>
            <a:r>
              <a:rPr lang="ru-RU" sz="1800" b="0" strike="noStrike" spc="-1">
                <a:solidFill>
                  <a:srgbClr val="000000"/>
                </a:solidFill>
                <a:latin typeface="Calibri"/>
              </a:rPr>
              <a:t>Пятый уровень</a:t>
            </a:r>
          </a:p>
        </p:txBody>
      </p:sp>
      <p:sp>
        <p:nvSpPr>
          <p:cNvPr id="125" name="PlaceHolder 3"/>
          <p:cNvSpPr>
            <a:spLocks noGrp="1"/>
          </p:cNvSpPr>
          <p:nvPr>
            <p:ph type="dt"/>
          </p:nvPr>
        </p:nvSpPr>
        <p:spPr>
          <a:xfrm>
            <a:off x="838080" y="6356520"/>
            <a:ext cx="2742840" cy="364680"/>
          </a:xfrm>
          <a:prstGeom prst="rect">
            <a:avLst/>
          </a:prstGeom>
        </p:spPr>
        <p:txBody>
          <a:bodyPr anchor="ctr">
            <a:noAutofit/>
          </a:bodyPr>
          <a:lstStyle/>
          <a:p>
            <a:pPr>
              <a:lnSpc>
                <a:spcPct val="100000"/>
              </a:lnSpc>
            </a:pPr>
            <a:fld id="{0B27A431-195E-47B8-8C38-C532E388CFA9}" type="datetime">
              <a:rPr lang="ru-RU" sz="1200" b="0" strike="noStrike" spc="-1">
                <a:solidFill>
                  <a:srgbClr val="8B8B8B"/>
                </a:solidFill>
                <a:latin typeface="Calibri"/>
              </a:rPr>
              <a:t>25.04.2023</a:t>
            </a:fld>
            <a:endParaRPr lang="en-US" sz="1200" b="0" strike="noStrike" spc="-1">
              <a:latin typeface="Times New Roman"/>
            </a:endParaRPr>
          </a:p>
        </p:txBody>
      </p:sp>
      <p:sp>
        <p:nvSpPr>
          <p:cNvPr id="126" name="PlaceHolder 4"/>
          <p:cNvSpPr>
            <a:spLocks noGrp="1"/>
          </p:cNvSpPr>
          <p:nvPr>
            <p:ph type="ftr"/>
          </p:nvPr>
        </p:nvSpPr>
        <p:spPr>
          <a:xfrm>
            <a:off x="4038480" y="6356520"/>
            <a:ext cx="4114440" cy="364680"/>
          </a:xfrm>
          <a:prstGeom prst="rect">
            <a:avLst/>
          </a:prstGeom>
        </p:spPr>
        <p:txBody>
          <a:bodyPr anchor="ctr">
            <a:noAutofit/>
          </a:bodyPr>
          <a:lstStyle/>
          <a:p>
            <a:endParaRPr lang="en-US" sz="2400" b="0" strike="noStrike" spc="-1">
              <a:latin typeface="Times New Roman"/>
            </a:endParaRPr>
          </a:p>
        </p:txBody>
      </p:sp>
      <p:sp>
        <p:nvSpPr>
          <p:cNvPr id="127" name="PlaceHolder 5"/>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1BDA6CF0-F240-4C72-B4A2-2007EB6E490D}" type="slidenum">
              <a:rPr lang="ru-RU" sz="1200" b="0" strike="noStrike" spc="-1">
                <a:solidFill>
                  <a:srgbClr val="8B8B8B"/>
                </a:solidFill>
                <a:latin typeface="Calibri"/>
              </a:rPr>
              <a:t>‹#›</a:t>
            </a:fld>
            <a:endParaRPr lang="en-US"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Picture 2" descr="http://cds.cern.ch/record/1454199/files/NA62-straws_image.jpeg"/>
          <p:cNvPicPr/>
          <p:nvPr/>
        </p:nvPicPr>
        <p:blipFill>
          <a:blip r:embed="rId3"/>
          <a:srcRect l="19148" t="52725"/>
          <a:stretch/>
        </p:blipFill>
        <p:spPr>
          <a:xfrm>
            <a:off x="1167480" y="1906560"/>
            <a:ext cx="9856800" cy="3817440"/>
          </a:xfrm>
          <a:prstGeom prst="rect">
            <a:avLst/>
          </a:prstGeom>
          <a:ln>
            <a:noFill/>
          </a:ln>
        </p:spPr>
      </p:pic>
      <p:sp>
        <p:nvSpPr>
          <p:cNvPr id="171" name="CustomShape 1"/>
          <p:cNvSpPr/>
          <p:nvPr/>
        </p:nvSpPr>
        <p:spPr>
          <a:xfrm>
            <a:off x="3615480" y="213840"/>
            <a:ext cx="496080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1" strike="noStrike" spc="-1">
                <a:solidFill>
                  <a:srgbClr val="000000"/>
                </a:solidFill>
                <a:latin typeface="Calibri"/>
              </a:rPr>
              <a:t>Straw barrel status report</a:t>
            </a:r>
            <a:endParaRPr lang="en-US" sz="2800" b="0" strike="noStrike" spc="-1">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CustomShape 1"/>
          <p:cNvSpPr/>
          <p:nvPr/>
        </p:nvSpPr>
        <p:spPr>
          <a:xfrm>
            <a:off x="365760" y="1072440"/>
            <a:ext cx="11155680" cy="5301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480">
              <a:lnSpc>
                <a:spcPct val="100000"/>
              </a:lnSpc>
              <a:buClr>
                <a:srgbClr val="000000"/>
              </a:buClr>
              <a:buFont typeface="Wingdings" charset="2"/>
              <a:buChar char=""/>
            </a:pPr>
            <a:r>
              <a:rPr lang="en-US" sz="1800" b="0" strike="noStrike" spc="-1">
                <a:solidFill>
                  <a:srgbClr val="000000"/>
                </a:solidFill>
                <a:latin typeface="Calibri"/>
              </a:rPr>
              <a:t>allows to investigate different readout electronics options : </a:t>
            </a:r>
            <a:endParaRPr lang="en-US" sz="1800" b="0" strike="noStrike" spc="-1">
              <a:latin typeface="Arial"/>
            </a:endParaRPr>
          </a:p>
          <a:p>
            <a:pPr marL="432000" lvl="1" indent="-216000">
              <a:lnSpc>
                <a:spcPct val="100000"/>
              </a:lnSpc>
              <a:buClr>
                <a:srgbClr val="000000"/>
              </a:buClr>
              <a:buSzPct val="45000"/>
              <a:buFont typeface="Wingdings" charset="2"/>
              <a:buChar char=""/>
            </a:pPr>
            <a:r>
              <a:rPr lang="en-US" sz="1800" b="0" strike="noStrike" spc="-1">
                <a:solidFill>
                  <a:srgbClr val="000000"/>
                </a:solidFill>
                <a:latin typeface="Calibri"/>
              </a:rPr>
              <a:t>straw signal from Garfield++ is interfaced to an electronics circuit model in LTSpice</a:t>
            </a:r>
            <a:endParaRPr lang="en-US" sz="1800" b="0" strike="noStrike" spc="-1">
              <a:latin typeface="Arial"/>
            </a:endParaRPr>
          </a:p>
          <a:p>
            <a:pPr marL="285840" indent="-285480">
              <a:lnSpc>
                <a:spcPct val="100000"/>
              </a:lnSpc>
              <a:buClr>
                <a:srgbClr val="000000"/>
              </a:buClr>
              <a:buFont typeface="Wingdings" charset="2"/>
              <a:buChar char=""/>
            </a:pPr>
            <a:r>
              <a:rPr lang="en-US" sz="1800" b="0" strike="noStrike" spc="-1">
                <a:solidFill>
                  <a:srgbClr val="000000"/>
                </a:solidFill>
                <a:latin typeface="Calibri"/>
              </a:rPr>
              <a:t>to obtain a reliable result a good prediction of the straw signal is needed</a:t>
            </a:r>
            <a:endParaRPr lang="en-US" sz="1800" b="0" strike="noStrike" spc="-1">
              <a:latin typeface="Arial"/>
            </a:endParaRPr>
          </a:p>
          <a:p>
            <a:pPr marL="285840" indent="-285480">
              <a:lnSpc>
                <a:spcPct val="100000"/>
              </a:lnSpc>
              <a:buClr>
                <a:srgbClr val="000000"/>
              </a:buClr>
              <a:buFont typeface="Wingdings" charset="2"/>
              <a:buChar char=""/>
            </a:pPr>
            <a:endParaRPr lang="en-US" sz="1800" b="0" strike="noStrike" spc="-1">
              <a:latin typeface="Arial"/>
            </a:endParaRPr>
          </a:p>
          <a:p>
            <a:pPr marL="285840" indent="-285480">
              <a:lnSpc>
                <a:spcPct val="100000"/>
              </a:lnSpc>
              <a:buClr>
                <a:srgbClr val="000000"/>
              </a:buClr>
              <a:buFont typeface="Wingdings" charset="2"/>
              <a:buChar char=""/>
            </a:pPr>
            <a:r>
              <a:rPr lang="en-US" sz="1800" b="1" strike="noStrike" spc="-1">
                <a:solidFill>
                  <a:srgbClr val="000000"/>
                </a:solidFill>
                <a:latin typeface="Calibri"/>
              </a:rPr>
              <a:t>Garfield/Garfield++</a:t>
            </a:r>
            <a:r>
              <a:rPr lang="en-US" sz="1800" b="0" strike="noStrike" spc="-1">
                <a:solidFill>
                  <a:srgbClr val="000000"/>
                </a:solidFill>
                <a:latin typeface="Calibri"/>
              </a:rPr>
              <a:t> : good prediction of the drift time distribution but still problematic description of the avalanche development, i.e. the straw signal</a:t>
            </a:r>
            <a:endParaRPr lang="en-US" sz="1800" b="0" strike="noStrike" spc="-1">
              <a:latin typeface="Arial"/>
            </a:endParaRPr>
          </a:p>
          <a:p>
            <a:pPr marL="432000" lvl="1" indent="-216000">
              <a:lnSpc>
                <a:spcPct val="100000"/>
              </a:lnSpc>
              <a:buClr>
                <a:srgbClr val="000000"/>
              </a:buClr>
              <a:buSzPct val="45000"/>
              <a:buFont typeface="Wingdings" charset="2"/>
              <a:buChar char=""/>
            </a:pPr>
            <a:r>
              <a:rPr lang="en-US" sz="1800" b="0" strike="noStrike" spc="-1">
                <a:solidFill>
                  <a:srgbClr val="000000"/>
                </a:solidFill>
                <a:latin typeface="Calibri"/>
              </a:rPr>
              <a:t>work in a close contact with the Garfield++ developers is ongoing from December 2022 </a:t>
            </a:r>
            <a:endParaRPr lang="en-US" sz="1800" b="0" strike="noStrike" spc="-1">
              <a:latin typeface="Arial"/>
            </a:endParaRPr>
          </a:p>
          <a:p>
            <a:pPr marL="432000" lvl="1" indent="-216000">
              <a:lnSpc>
                <a:spcPct val="100000"/>
              </a:lnSpc>
              <a:buClr>
                <a:srgbClr val="000000"/>
              </a:buClr>
              <a:buSzPct val="45000"/>
              <a:buFont typeface="Wingdings" charset="2"/>
              <a:buChar char=""/>
            </a:pPr>
            <a:r>
              <a:rPr lang="en-US" sz="1800" b="0" strike="noStrike" spc="-1">
                <a:solidFill>
                  <a:srgbClr val="000000"/>
                </a:solidFill>
                <a:latin typeface="Calibri"/>
              </a:rPr>
              <a:t>a test setup for gas gain measurements is developed and comparison of the measurements results to Garfield++ predictions are ongoing </a:t>
            </a:r>
            <a:endParaRPr lang="en-US" sz="1800" b="0" strike="noStrike" spc="-1">
              <a:latin typeface="Arial"/>
            </a:endParaRPr>
          </a:p>
          <a:p>
            <a:pPr marL="432000" lvl="1" indent="-216000">
              <a:lnSpc>
                <a:spcPct val="100000"/>
              </a:lnSpc>
              <a:buClr>
                <a:srgbClr val="000000"/>
              </a:buClr>
              <a:buSzPct val="45000"/>
              <a:buFont typeface="Wingdings" charset="2"/>
              <a:buChar char=""/>
            </a:pPr>
            <a:r>
              <a:rPr lang="en-US" sz="1800" b="0" strike="noStrike" spc="-1">
                <a:solidFill>
                  <a:srgbClr val="000000"/>
                </a:solidFill>
                <a:latin typeface="Calibri"/>
              </a:rPr>
              <a:t>a quick fix of the gas gain issue is used at the moment</a:t>
            </a:r>
            <a:endParaRPr lang="en-US" sz="1800" b="0" strike="noStrike" spc="-1">
              <a:latin typeface="Arial"/>
            </a:endParaRPr>
          </a:p>
          <a:p>
            <a:pPr marL="432000" lvl="1" indent="-216000">
              <a:lnSpc>
                <a:spcPct val="100000"/>
              </a:lnSpc>
              <a:buClr>
                <a:srgbClr val="000000"/>
              </a:buClr>
              <a:buSzPct val="45000"/>
              <a:buFont typeface="Wingdings" charset="2"/>
              <a:buChar char=""/>
            </a:pPr>
            <a:endParaRPr lang="en-US" sz="1800" b="0" strike="noStrike" spc="-1">
              <a:latin typeface="Arial"/>
            </a:endParaRPr>
          </a:p>
          <a:p>
            <a:pPr marL="285840" indent="-285480">
              <a:lnSpc>
                <a:spcPct val="100000"/>
              </a:lnSpc>
              <a:buClr>
                <a:srgbClr val="000000"/>
              </a:buClr>
              <a:buFont typeface="Wingdings" charset="2"/>
              <a:buChar char=""/>
            </a:pPr>
            <a:r>
              <a:rPr lang="ru-RU" sz="1800" b="1" strike="noStrike" spc="-1">
                <a:solidFill>
                  <a:srgbClr val="000000"/>
                </a:solidFill>
                <a:latin typeface="Calibri"/>
              </a:rPr>
              <a:t>LTSpice: </a:t>
            </a:r>
            <a:endParaRPr lang="en-US" sz="1800" b="0" strike="noStrike" spc="-1">
              <a:latin typeface="Arial"/>
            </a:endParaRPr>
          </a:p>
          <a:p>
            <a:pPr marL="432000" lvl="1" indent="-216000">
              <a:lnSpc>
                <a:spcPct val="100000"/>
              </a:lnSpc>
              <a:buClr>
                <a:srgbClr val="000000"/>
              </a:buClr>
              <a:buSzPct val="45000"/>
              <a:buFont typeface="Wingdings" charset="2"/>
              <a:buChar char=""/>
            </a:pPr>
            <a:r>
              <a:rPr lang="ru-RU" sz="1800" b="0" strike="noStrike" spc="-1">
                <a:solidFill>
                  <a:srgbClr val="000000"/>
                </a:solidFill>
                <a:latin typeface="Calibri"/>
              </a:rPr>
              <a:t>VMM3 model is tuned to the testbeam data </a:t>
            </a:r>
            <a:endParaRPr lang="en-US" sz="1800" b="0" strike="noStrike" spc="-1">
              <a:latin typeface="Arial"/>
            </a:endParaRPr>
          </a:p>
          <a:p>
            <a:pPr marL="432000" lvl="1" indent="-216000">
              <a:lnSpc>
                <a:spcPct val="100000"/>
              </a:lnSpc>
              <a:buClr>
                <a:srgbClr val="000000"/>
              </a:buClr>
              <a:buSzPct val="45000"/>
              <a:buFont typeface="Wingdings" charset="2"/>
              <a:buChar char=""/>
            </a:pPr>
            <a:r>
              <a:rPr lang="ru-RU" sz="1800" b="0" strike="noStrike" spc="-1">
                <a:solidFill>
                  <a:srgbClr val="000000"/>
                </a:solidFill>
                <a:latin typeface="Calibri"/>
              </a:rPr>
              <a:t>work on the realistic noise description is ongoing  </a:t>
            </a:r>
            <a:endParaRPr lang="en-US" sz="1800" b="0" strike="noStrike" spc="-1">
              <a:latin typeface="Arial"/>
            </a:endParaRPr>
          </a:p>
          <a:p>
            <a:pPr marL="432000" lvl="1" indent="-216000">
              <a:lnSpc>
                <a:spcPct val="100000"/>
              </a:lnSpc>
              <a:buClr>
                <a:srgbClr val="000000"/>
              </a:buClr>
              <a:buSzPct val="45000"/>
              <a:buFont typeface="Wingdings" charset="2"/>
              <a:buChar char=""/>
            </a:pPr>
            <a:r>
              <a:rPr lang="ru-RU" sz="1800" b="0" strike="noStrike" spc="-1">
                <a:solidFill>
                  <a:srgbClr val="000000"/>
                </a:solidFill>
                <a:latin typeface="Calibri"/>
              </a:rPr>
              <a:t>next steps: TIGER and modified TIGER circuit models to be implemented</a:t>
            </a:r>
            <a:endParaRPr lang="en-US" sz="1800" b="0" strike="noStrike" spc="-1">
              <a:latin typeface="Arial"/>
            </a:endParaRPr>
          </a:p>
          <a:p>
            <a:pPr marL="432000" lvl="1" indent="-216000">
              <a:lnSpc>
                <a:spcPct val="100000"/>
              </a:lnSpc>
              <a:buClr>
                <a:srgbClr val="000000"/>
              </a:buClr>
              <a:buSzPct val="45000"/>
              <a:buFont typeface="Wingdings" charset="2"/>
              <a:buChar char=""/>
            </a:pPr>
            <a:endParaRPr lang="en-US" sz="1800" b="0" strike="noStrike" spc="-1">
              <a:latin typeface="Arial"/>
            </a:endParaRPr>
          </a:p>
          <a:p>
            <a:pPr marL="285840" indent="-285480">
              <a:lnSpc>
                <a:spcPct val="100000"/>
              </a:lnSpc>
              <a:buClr>
                <a:srgbClr val="000000"/>
              </a:buClr>
              <a:buFont typeface="Wingdings" charset="2"/>
              <a:buChar char=""/>
            </a:pPr>
            <a:r>
              <a:rPr lang="ru-RU" sz="1800" b="0" strike="noStrike" spc="-1">
                <a:solidFill>
                  <a:srgbClr val="000000"/>
                </a:solidFill>
                <a:latin typeface="Calibri"/>
              </a:rPr>
              <a:t>tracker response parametrisation for SPDroot:</a:t>
            </a:r>
            <a:endParaRPr lang="en-US" sz="1800" b="0" strike="noStrike" spc="-1">
              <a:latin typeface="Arial"/>
            </a:endParaRPr>
          </a:p>
          <a:p>
            <a:pPr marL="432000" lvl="1" indent="-216000">
              <a:lnSpc>
                <a:spcPct val="100000"/>
              </a:lnSpc>
              <a:buClr>
                <a:srgbClr val="000000"/>
              </a:buClr>
              <a:buSzPct val="45000"/>
              <a:buFont typeface="Wingdings" charset="2"/>
              <a:buChar char=""/>
            </a:pPr>
            <a:r>
              <a:rPr lang="ru-RU" sz="1800" b="0" strike="noStrike" spc="-1">
                <a:solidFill>
                  <a:srgbClr val="000000"/>
                </a:solidFill>
                <a:latin typeface="Calibri"/>
              </a:rPr>
              <a:t>first results for ultimate cases (maximal magnetic field, track angles) for MIP</a:t>
            </a:r>
            <a:endParaRPr lang="en-US" sz="1800" b="0" strike="noStrike" spc="-1">
              <a:latin typeface="Arial"/>
            </a:endParaRPr>
          </a:p>
          <a:p>
            <a:pPr marL="432000" lvl="1" indent="-216000">
              <a:lnSpc>
                <a:spcPct val="100000"/>
              </a:lnSpc>
              <a:buClr>
                <a:srgbClr val="000000"/>
              </a:buClr>
              <a:buSzPct val="45000"/>
              <a:buFont typeface="Wingdings" charset="2"/>
              <a:buChar char=""/>
            </a:pPr>
            <a:r>
              <a:rPr lang="ru-RU" sz="1800" b="0" strike="noStrike" spc="-1">
                <a:solidFill>
                  <a:srgbClr val="000000"/>
                </a:solidFill>
                <a:latin typeface="Calibri"/>
              </a:rPr>
              <a:t>next steps: predictions for other particles for PID performance evaluation</a:t>
            </a:r>
            <a:endParaRPr lang="en-US" sz="1800" b="0" strike="noStrike" spc="-1">
              <a:latin typeface="Arial"/>
            </a:endParaRPr>
          </a:p>
        </p:txBody>
      </p:sp>
      <p:sp>
        <p:nvSpPr>
          <p:cNvPr id="231" name="CustomShape 2"/>
          <p:cNvSpPr/>
          <p:nvPr/>
        </p:nvSpPr>
        <p:spPr>
          <a:xfrm>
            <a:off x="3891240" y="370080"/>
            <a:ext cx="609732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800" b="1" strike="noStrike" spc="-1">
                <a:solidFill>
                  <a:srgbClr val="000000"/>
                </a:solidFill>
                <a:latin typeface="Calibri"/>
              </a:rPr>
              <a:t>Garfield++/LTSPice simulation studies </a:t>
            </a:r>
            <a:endParaRPr lang="en-US" sz="2800" b="0" strike="noStrike" spc="-1">
              <a:latin typeface="Arial"/>
            </a:endParaRPr>
          </a:p>
        </p:txBody>
      </p:sp>
      <p:sp>
        <p:nvSpPr>
          <p:cNvPr id="232" name="CustomShape 3"/>
          <p:cNvSpPr/>
          <p:nvPr/>
        </p:nvSpPr>
        <p:spPr>
          <a:xfrm>
            <a:off x="1230480" y="4139640"/>
            <a:ext cx="10019520" cy="201060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CustomShape 1"/>
          <p:cNvSpPr/>
          <p:nvPr/>
        </p:nvSpPr>
        <p:spPr>
          <a:xfrm>
            <a:off x="3108240" y="354240"/>
            <a:ext cx="719244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800" b="1" strike="noStrike" spc="-1">
                <a:solidFill>
                  <a:srgbClr val="000000"/>
                </a:solidFill>
                <a:latin typeface="Calibri"/>
              </a:rPr>
              <a:t>Test beam measurements and R&amp;D</a:t>
            </a:r>
            <a:endParaRPr lang="en-US" sz="2800" b="0" strike="noStrike" spc="-1">
              <a:latin typeface="Arial"/>
            </a:endParaRPr>
          </a:p>
        </p:txBody>
      </p:sp>
      <p:sp>
        <p:nvSpPr>
          <p:cNvPr id="234" name="CustomShape 2"/>
          <p:cNvSpPr/>
          <p:nvPr/>
        </p:nvSpPr>
        <p:spPr>
          <a:xfrm>
            <a:off x="375480" y="4481640"/>
            <a:ext cx="11054520" cy="2009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Calibri"/>
              </a:rPr>
              <a:t>Straw technologies and readout electronics interests within ECFA Detector R&amp;D:</a:t>
            </a:r>
            <a:endParaRPr lang="en-US" sz="1800" b="0" strike="noStrike" spc="-1">
              <a:latin typeface="Arial"/>
            </a:endParaRPr>
          </a:p>
          <a:p>
            <a:pPr>
              <a:lnSpc>
                <a:spcPct val="100000"/>
              </a:lnSpc>
            </a:pPr>
            <a:endParaRPr lang="en-US" sz="1800" b="0" strike="noStrike" spc="-1">
              <a:latin typeface="Arial"/>
            </a:endParaRPr>
          </a:p>
          <a:p>
            <a:pPr marL="285840" indent="-285480">
              <a:lnSpc>
                <a:spcPct val="100000"/>
              </a:lnSpc>
              <a:buClr>
                <a:srgbClr val="000000"/>
              </a:buClr>
              <a:buFont typeface="Wingdings" charset="2"/>
              <a:buChar char=""/>
            </a:pPr>
            <a:r>
              <a:rPr lang="en-US" sz="1800" b="0" strike="noStrike" spc="-1">
                <a:solidFill>
                  <a:srgbClr val="000000"/>
                </a:solidFill>
                <a:latin typeface="Calibri"/>
              </a:rPr>
              <a:t>new Detector R&amp;D collaborations will replace the existing CERN RD collaborations from year 2024</a:t>
            </a:r>
            <a:endParaRPr lang="en-US" sz="1800" b="0" strike="noStrike" spc="-1">
              <a:latin typeface="Arial"/>
            </a:endParaRPr>
          </a:p>
          <a:p>
            <a:pPr marL="285840" indent="-285480">
              <a:lnSpc>
                <a:spcPct val="100000"/>
              </a:lnSpc>
              <a:buClr>
                <a:srgbClr val="000000"/>
              </a:buClr>
              <a:buFont typeface="Wingdings" charset="2"/>
              <a:buChar char=""/>
            </a:pPr>
            <a:r>
              <a:rPr lang="en-US" sz="1800" b="0" strike="noStrike" spc="-1">
                <a:solidFill>
                  <a:srgbClr val="000000"/>
                </a:solidFill>
                <a:latin typeface="Calibri"/>
              </a:rPr>
              <a:t>though currently no JINR participation can be considered, search for common interests for future straw trackers (DUNE, SHiP, HIKE) is ongoing within DRD1</a:t>
            </a:r>
            <a:endParaRPr lang="en-US" sz="1800" b="0" strike="noStrike" spc="-1">
              <a:latin typeface="Arial"/>
            </a:endParaRPr>
          </a:p>
          <a:p>
            <a:pPr marL="285840" indent="-285480">
              <a:lnSpc>
                <a:spcPct val="100000"/>
              </a:lnSpc>
              <a:buClr>
                <a:srgbClr val="000000"/>
              </a:buClr>
              <a:buFont typeface="Wingdings" charset="2"/>
              <a:buChar char=""/>
            </a:pPr>
            <a:r>
              <a:rPr lang="en-US" sz="1800" b="0" strike="noStrike" spc="-1">
                <a:solidFill>
                  <a:srgbClr val="000000"/>
                </a:solidFill>
                <a:latin typeface="Calibri"/>
              </a:rPr>
              <a:t>our colleagues from INP (Almaty) intend to join DRD1 and actively participate in working group meetings</a:t>
            </a:r>
            <a:endParaRPr lang="en-US" sz="1800" b="0" strike="noStrike" spc="-1">
              <a:latin typeface="Arial"/>
            </a:endParaRPr>
          </a:p>
          <a:p>
            <a:pPr marL="285840" indent="-285480">
              <a:lnSpc>
                <a:spcPct val="100000"/>
              </a:lnSpc>
              <a:buClr>
                <a:srgbClr val="000000"/>
              </a:buClr>
              <a:buFont typeface="Wingdings" charset="2"/>
              <a:buChar char=""/>
            </a:pPr>
            <a:endParaRPr lang="en-US" sz="1800" b="0" strike="noStrike" spc="-1">
              <a:latin typeface="Arial"/>
            </a:endParaRPr>
          </a:p>
        </p:txBody>
      </p:sp>
      <p:pic>
        <p:nvPicPr>
          <p:cNvPr id="235" name="Рисунок 5"/>
          <p:cNvPicPr/>
          <p:nvPr/>
        </p:nvPicPr>
        <p:blipFill>
          <a:blip r:embed="rId2"/>
          <a:stretch/>
        </p:blipFill>
        <p:spPr>
          <a:xfrm>
            <a:off x="136800" y="1025280"/>
            <a:ext cx="6366960" cy="3078720"/>
          </a:xfrm>
          <a:prstGeom prst="rect">
            <a:avLst/>
          </a:prstGeom>
          <a:ln>
            <a:noFill/>
          </a:ln>
        </p:spPr>
      </p:pic>
      <p:sp>
        <p:nvSpPr>
          <p:cNvPr id="236" name="CustomShape 3"/>
          <p:cNvSpPr/>
          <p:nvPr/>
        </p:nvSpPr>
        <p:spPr>
          <a:xfrm>
            <a:off x="6503760" y="1048320"/>
            <a:ext cx="5566320" cy="2833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1800" b="1" strike="noStrike" spc="-1">
                <a:solidFill>
                  <a:srgbClr val="000000"/>
                </a:solidFill>
                <a:latin typeface="Calibri"/>
              </a:rPr>
              <a:t>SPS muon test beam</a:t>
            </a:r>
            <a:r>
              <a:rPr lang="ru-RU" sz="1800" b="0" strike="noStrike" spc="-1">
                <a:solidFill>
                  <a:srgbClr val="000000"/>
                </a:solidFill>
                <a:latin typeface="Calibri"/>
              </a:rPr>
              <a:t> is a great possibility for  </a:t>
            </a:r>
            <a:endParaRPr lang="en-US" sz="1800" b="0" strike="noStrike" spc="-1">
              <a:latin typeface="Arial"/>
            </a:endParaRPr>
          </a:p>
          <a:p>
            <a:pPr>
              <a:lnSpc>
                <a:spcPct val="100000"/>
              </a:lnSpc>
            </a:pPr>
            <a:endParaRPr lang="en-US" sz="1800" b="0" strike="noStrike" spc="-1">
              <a:latin typeface="Arial"/>
            </a:endParaRPr>
          </a:p>
          <a:p>
            <a:pPr marL="285840" indent="-285480">
              <a:lnSpc>
                <a:spcPct val="100000"/>
              </a:lnSpc>
              <a:buClr>
                <a:srgbClr val="000000"/>
              </a:buClr>
              <a:buFont typeface="Wingdings" charset="2"/>
              <a:buChar char=""/>
            </a:pPr>
            <a:r>
              <a:rPr lang="ru-RU" sz="1800" b="0" strike="noStrike" spc="-1">
                <a:solidFill>
                  <a:srgbClr val="000000"/>
                </a:solidFill>
                <a:latin typeface="Calibri"/>
              </a:rPr>
              <a:t>straws+readout electronics performance measurements including tests with the magnetic field </a:t>
            </a:r>
            <a:endParaRPr lang="en-US" sz="1800" b="0" strike="noStrike" spc="-1">
              <a:latin typeface="Arial"/>
            </a:endParaRPr>
          </a:p>
          <a:p>
            <a:pPr marL="285840" indent="-285480">
              <a:lnSpc>
                <a:spcPct val="100000"/>
              </a:lnSpc>
              <a:buClr>
                <a:srgbClr val="000000"/>
              </a:buClr>
              <a:buFont typeface="Wingdings" charset="2"/>
              <a:buChar char=""/>
            </a:pPr>
            <a:endParaRPr lang="en-US" sz="1800" b="0" strike="noStrike" spc="-1">
              <a:latin typeface="Arial"/>
            </a:endParaRPr>
          </a:p>
          <a:p>
            <a:pPr marL="285840" indent="-285480">
              <a:lnSpc>
                <a:spcPct val="100000"/>
              </a:lnSpc>
              <a:buClr>
                <a:srgbClr val="000000"/>
              </a:buClr>
              <a:buFont typeface="Wingdings" charset="2"/>
              <a:buChar char=""/>
            </a:pPr>
            <a:r>
              <a:rPr lang="ru-RU" sz="1800" b="0" strike="noStrike" spc="-1">
                <a:solidFill>
                  <a:srgbClr val="000000"/>
                </a:solidFill>
                <a:latin typeface="Calibri"/>
              </a:rPr>
              <a:t> </a:t>
            </a:r>
            <a:r>
              <a:rPr lang="en-US" sz="1800" b="0" strike="noStrike" spc="-1">
                <a:solidFill>
                  <a:srgbClr val="000000"/>
                </a:solidFill>
                <a:latin typeface="Calibri"/>
              </a:rPr>
              <a:t>c</a:t>
            </a:r>
            <a:r>
              <a:rPr lang="ru-RU" sz="1800" b="0" strike="noStrike" spc="-1">
                <a:solidFill>
                  <a:srgbClr val="000000"/>
                </a:solidFill>
                <a:latin typeface="Calibri"/>
              </a:rPr>
              <a:t>ommon work with electronics developers and experts (VMM3, TIGER)</a:t>
            </a:r>
            <a:endParaRPr lang="en-US" sz="1800" b="0" strike="noStrike" spc="-1">
              <a:latin typeface="Arial"/>
            </a:endParaRPr>
          </a:p>
          <a:p>
            <a:pPr>
              <a:lnSpc>
                <a:spcPct val="100000"/>
              </a:lnSpc>
            </a:pPr>
            <a:endParaRPr lang="en-US" sz="1800" b="0" strike="noStrike" spc="-1">
              <a:latin typeface="Arial"/>
            </a:endParaRPr>
          </a:p>
          <a:p>
            <a:pPr>
              <a:lnSpc>
                <a:spcPct val="100000"/>
              </a:lnSpc>
            </a:pPr>
            <a:r>
              <a:rPr lang="ru-RU" sz="1800" b="1" strike="noStrike" spc="-1">
                <a:solidFill>
                  <a:srgbClr val="000000"/>
                </a:solidFill>
                <a:latin typeface="Calibri"/>
              </a:rPr>
              <a:t>Year 2023</a:t>
            </a:r>
            <a:r>
              <a:rPr lang="ru-RU" sz="1800" b="0" strike="noStrike" spc="-1">
                <a:solidFill>
                  <a:srgbClr val="000000"/>
                </a:solidFill>
                <a:latin typeface="Calibri"/>
              </a:rPr>
              <a:t>: 1.5 months of the dedicated beam time at H4 + 1.5 months of parasitic beam time at H8 beam lines</a:t>
            </a:r>
            <a:endParaRPr lang="en-US" sz="1800" b="0" strike="noStrike" spc="-1">
              <a:latin typeface="Arial"/>
            </a:endParaRPr>
          </a:p>
        </p:txBody>
      </p:sp>
      <p:sp>
        <p:nvSpPr>
          <p:cNvPr id="237" name="CustomShape 4"/>
          <p:cNvSpPr/>
          <p:nvPr/>
        </p:nvSpPr>
        <p:spPr>
          <a:xfrm>
            <a:off x="1051200" y="1479960"/>
            <a:ext cx="3677760" cy="533880"/>
          </a:xfrm>
          <a:prstGeom prst="roundRect">
            <a:avLst>
              <a:gd name="adj" fmla="val 16667"/>
            </a:avLst>
          </a:prstGeom>
          <a:noFill/>
          <a:ln w="38160">
            <a:solidFill>
              <a:srgbClr val="FF0000"/>
            </a:solidFill>
          </a:ln>
        </p:spPr>
        <p:style>
          <a:lnRef idx="2">
            <a:schemeClr val="accent1">
              <a:shade val="50000"/>
            </a:schemeClr>
          </a:lnRef>
          <a:fillRef idx="1">
            <a:schemeClr val="accent1"/>
          </a:fillRef>
          <a:effectRef idx="0">
            <a:schemeClr val="accent1"/>
          </a:effectRef>
          <a:fontRef idx="minor"/>
        </p:style>
      </p:sp>
      <p:sp>
        <p:nvSpPr>
          <p:cNvPr id="238" name="CustomShape 5"/>
          <p:cNvSpPr/>
          <p:nvPr/>
        </p:nvSpPr>
        <p:spPr>
          <a:xfrm>
            <a:off x="751680" y="3021120"/>
            <a:ext cx="4234320" cy="672840"/>
          </a:xfrm>
          <a:prstGeom prst="roundRect">
            <a:avLst>
              <a:gd name="adj" fmla="val 16667"/>
            </a:avLst>
          </a:prstGeom>
          <a:noFill/>
          <a:ln w="38160">
            <a:solidFill>
              <a:srgbClr val="FF0000"/>
            </a:solidFill>
          </a:ln>
        </p:spPr>
        <p:style>
          <a:lnRef idx="2">
            <a:schemeClr val="accent1">
              <a:shade val="50000"/>
            </a:schemeClr>
          </a:lnRef>
          <a:fillRef idx="1">
            <a:schemeClr val="accent1"/>
          </a:fillRef>
          <a:effectRef idx="0">
            <a:schemeClr val="accent1"/>
          </a:effectRef>
          <a:fontRef idx="minor"/>
        </p:style>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CustomShape 1"/>
          <p:cNvSpPr/>
          <p:nvPr/>
        </p:nvSpPr>
        <p:spPr>
          <a:xfrm>
            <a:off x="2067480" y="-284040"/>
            <a:ext cx="7201800" cy="868320"/>
          </a:xfrm>
          <a:prstGeom prst="rect">
            <a:avLst/>
          </a:prstGeom>
          <a:noFill/>
          <a:ln>
            <a:noFill/>
          </a:ln>
        </p:spPr>
        <p:style>
          <a:lnRef idx="0">
            <a:scrgbClr r="0" g="0" b="0"/>
          </a:lnRef>
          <a:fillRef idx="0">
            <a:scrgbClr r="0" g="0" b="0"/>
          </a:fillRef>
          <a:effectRef idx="0">
            <a:scrgbClr r="0" g="0" b="0"/>
          </a:effectRef>
          <a:fontRef idx="minor"/>
        </p:style>
        <p:txBody>
          <a:bodyPr anchor="b">
            <a:noAutofit/>
          </a:bodyPr>
          <a:lstStyle/>
          <a:p>
            <a:pPr algn="ctr">
              <a:lnSpc>
                <a:spcPct val="90000"/>
              </a:lnSpc>
            </a:pPr>
            <a:r>
              <a:rPr lang="en-US" sz="2800" b="1" strike="noStrike" spc="-1">
                <a:solidFill>
                  <a:srgbClr val="000000"/>
                </a:solidFill>
                <a:latin typeface="Calibri"/>
              </a:rPr>
              <a:t>Detection process</a:t>
            </a:r>
            <a:endParaRPr lang="en-US" sz="2800" b="0" strike="noStrike" spc="-1">
              <a:latin typeface="Arial"/>
            </a:endParaRPr>
          </a:p>
        </p:txBody>
      </p:sp>
      <p:sp>
        <p:nvSpPr>
          <p:cNvPr id="173" name="CustomShape 2"/>
          <p:cNvSpPr/>
          <p:nvPr/>
        </p:nvSpPr>
        <p:spPr>
          <a:xfrm>
            <a:off x="4019400" y="675000"/>
            <a:ext cx="3645360" cy="3382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400" b="0" strike="noStrike" spc="-1">
                <a:solidFill>
                  <a:srgbClr val="000000"/>
                </a:solidFill>
                <a:latin typeface="Arial"/>
              </a:rPr>
              <a:t>Principle of a straw position measurement. A ionizing particle passes at the distance </a:t>
            </a:r>
            <a:r>
              <a:rPr lang="en-US" sz="2400" b="1" i="1" strike="noStrike" spc="-1">
                <a:solidFill>
                  <a:srgbClr val="FF0000"/>
                </a:solidFill>
                <a:latin typeface="Arial"/>
              </a:rPr>
              <a:t>l</a:t>
            </a:r>
            <a:r>
              <a:rPr lang="en-US" sz="2400" b="0" i="1" strike="noStrike" spc="-1">
                <a:solidFill>
                  <a:srgbClr val="FF0000"/>
                </a:solidFill>
                <a:latin typeface="Arial"/>
              </a:rPr>
              <a:t> </a:t>
            </a:r>
            <a:r>
              <a:rPr lang="en-US" sz="2400" b="0" strike="noStrike" spc="-1">
                <a:solidFill>
                  <a:srgbClr val="000000"/>
                </a:solidFill>
                <a:latin typeface="Arial"/>
              </a:rPr>
              <a:t>from anode wire, creating ionization clusters along its path. The primary electrons will drift to the anode wire.</a:t>
            </a:r>
            <a:endParaRPr lang="en-US" sz="2400" b="0" strike="noStrike" spc="-1">
              <a:latin typeface="Arial"/>
            </a:endParaRPr>
          </a:p>
        </p:txBody>
      </p:sp>
      <p:pic>
        <p:nvPicPr>
          <p:cNvPr id="174" name="Рисунок 2"/>
          <p:cNvPicPr/>
          <p:nvPr/>
        </p:nvPicPr>
        <p:blipFill>
          <a:blip r:embed="rId3"/>
          <a:stretch/>
        </p:blipFill>
        <p:spPr>
          <a:xfrm>
            <a:off x="-37440" y="718200"/>
            <a:ext cx="4090680" cy="3373920"/>
          </a:xfrm>
          <a:prstGeom prst="rect">
            <a:avLst/>
          </a:prstGeom>
          <a:ln>
            <a:noFill/>
          </a:ln>
        </p:spPr>
      </p:pic>
      <p:sp>
        <p:nvSpPr>
          <p:cNvPr id="175" name="CustomShape 3"/>
          <p:cNvSpPr/>
          <p:nvPr/>
        </p:nvSpPr>
        <p:spPr>
          <a:xfrm flipH="1">
            <a:off x="1886040" y="1962720"/>
            <a:ext cx="1958760" cy="360"/>
          </a:xfrm>
          <a:custGeom>
            <a:avLst/>
            <a:gdLst/>
            <a:ahLst/>
            <a:cxnLst/>
            <a:rect l="l" t="t" r="r" b="b"/>
            <a:pathLst>
              <a:path w="21600" h="21600">
                <a:moveTo>
                  <a:pt x="0" y="0"/>
                </a:moveTo>
                <a:lnTo>
                  <a:pt x="21600" y="21600"/>
                </a:lnTo>
              </a:path>
            </a:pathLst>
          </a:custGeom>
          <a:noFill/>
          <a:ln w="28440">
            <a:solidFill>
              <a:srgbClr val="FF0000"/>
            </a:solidFill>
            <a:tailEnd type="triangle" w="med" len="med"/>
          </a:ln>
        </p:spPr>
        <p:style>
          <a:lnRef idx="1">
            <a:schemeClr val="accent2"/>
          </a:lnRef>
          <a:fillRef idx="0">
            <a:schemeClr val="accent2"/>
          </a:fillRef>
          <a:effectRef idx="0">
            <a:schemeClr val="accent2"/>
          </a:effectRef>
          <a:fontRef idx="minor"/>
        </p:style>
      </p:sp>
      <p:sp>
        <p:nvSpPr>
          <p:cNvPr id="176" name="CustomShape 4"/>
          <p:cNvSpPr/>
          <p:nvPr/>
        </p:nvSpPr>
        <p:spPr>
          <a:xfrm>
            <a:off x="3845520" y="664920"/>
            <a:ext cx="3645360" cy="3416040"/>
          </a:xfrm>
          <a:prstGeom prst="roundRect">
            <a:avLst>
              <a:gd name="adj" fmla="val 16667"/>
            </a:avLst>
          </a:prstGeom>
          <a:noFill/>
          <a:ln w="28440">
            <a:solidFill>
              <a:srgbClr val="FF0000"/>
            </a:solidFill>
          </a:ln>
        </p:spPr>
        <p:style>
          <a:lnRef idx="2">
            <a:schemeClr val="accent6"/>
          </a:lnRef>
          <a:fillRef idx="1">
            <a:schemeClr val="lt1"/>
          </a:fillRef>
          <a:effectRef idx="0">
            <a:schemeClr val="accent6"/>
          </a:effectRef>
          <a:fontRef idx="minor"/>
        </p:style>
      </p:sp>
      <p:sp>
        <p:nvSpPr>
          <p:cNvPr id="177" name="CustomShape 5"/>
          <p:cNvSpPr/>
          <p:nvPr/>
        </p:nvSpPr>
        <p:spPr>
          <a:xfrm>
            <a:off x="165240" y="5618520"/>
            <a:ext cx="4171320" cy="1200600"/>
          </a:xfrm>
          <a:prstGeom prst="roundRect">
            <a:avLst>
              <a:gd name="adj" fmla="val 16667"/>
            </a:avLst>
          </a:prstGeom>
          <a:noFill/>
          <a:ln w="3816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p:style>
      </p:sp>
      <p:sp>
        <p:nvSpPr>
          <p:cNvPr id="178" name="CustomShape 6"/>
          <p:cNvSpPr/>
          <p:nvPr/>
        </p:nvSpPr>
        <p:spPr>
          <a:xfrm>
            <a:off x="243360" y="5646240"/>
            <a:ext cx="4014720" cy="1073520"/>
          </a:xfrm>
          <a:prstGeom prst="rect">
            <a:avLst/>
          </a:prstGeom>
          <a:solidFill>
            <a:srgbClr val="F8F9FA"/>
          </a:solidFill>
          <a:ln>
            <a:noFill/>
          </a:ln>
        </p:spPr>
        <p:style>
          <a:lnRef idx="0">
            <a:scrgbClr r="0" g="0" b="0"/>
          </a:lnRef>
          <a:fillRef idx="0">
            <a:scrgbClr r="0" g="0" b="0"/>
          </a:fillRef>
          <a:effectRef idx="0">
            <a:scrgbClr r="0" g="0" b="0"/>
          </a:effectRef>
          <a:fontRef idx="minor"/>
        </p:style>
        <p:txBody>
          <a:bodyPr lIns="0" tIns="-12240" rIns="0" bIns="-12240" anchor="ctr">
            <a:spAutoFit/>
          </a:bodyPr>
          <a:lstStyle/>
          <a:p>
            <a:pPr>
              <a:lnSpc>
                <a:spcPct val="100000"/>
              </a:lnSpc>
              <a:tabLst>
                <a:tab pos="0" algn="l"/>
              </a:tabLst>
            </a:pPr>
            <a:r>
              <a:rPr lang="ru-RU" sz="2400" b="0" strike="noStrike" spc="-1">
                <a:solidFill>
                  <a:srgbClr val="202124"/>
                </a:solidFill>
                <a:latin typeface="Arial"/>
              </a:rPr>
              <a:t>It is necessary to measure the charge in the track to determine the value of dE/dx</a:t>
            </a:r>
            <a:r>
              <a:rPr lang="ru-RU" sz="2400" b="0" strike="noStrike" spc="-1">
                <a:solidFill>
                  <a:srgbClr val="000000"/>
                </a:solidFill>
                <a:latin typeface="Arial"/>
              </a:rPr>
              <a:t> </a:t>
            </a:r>
            <a:endParaRPr lang="en-US" sz="2400" b="0" strike="noStrike" spc="-1">
              <a:latin typeface="Arial"/>
            </a:endParaRPr>
          </a:p>
        </p:txBody>
      </p:sp>
      <p:sp>
        <p:nvSpPr>
          <p:cNvPr id="179" name="CustomShape 7"/>
          <p:cNvSpPr/>
          <p:nvPr/>
        </p:nvSpPr>
        <p:spPr>
          <a:xfrm flipV="1">
            <a:off x="914760" y="1510200"/>
            <a:ext cx="360" cy="4035600"/>
          </a:xfrm>
          <a:custGeom>
            <a:avLst/>
            <a:gdLst/>
            <a:ahLst/>
            <a:cxnLst/>
            <a:rect l="l" t="t" r="r" b="b"/>
            <a:pathLst>
              <a:path w="21600" h="21600">
                <a:moveTo>
                  <a:pt x="0" y="0"/>
                </a:moveTo>
                <a:lnTo>
                  <a:pt x="21600" y="21600"/>
                </a:lnTo>
              </a:path>
            </a:pathLst>
          </a:custGeom>
          <a:noFill/>
          <a:ln w="28440">
            <a:tailEnd type="triangle" w="med" len="med"/>
          </a:ln>
        </p:spPr>
        <p:style>
          <a:lnRef idx="1">
            <a:schemeClr val="accent1"/>
          </a:lnRef>
          <a:fillRef idx="0">
            <a:schemeClr val="accent1"/>
          </a:fillRef>
          <a:effectRef idx="0">
            <a:schemeClr val="accent1"/>
          </a:effectRef>
          <a:fontRef idx="minor"/>
        </p:style>
      </p:sp>
      <p:sp>
        <p:nvSpPr>
          <p:cNvPr id="180" name="CustomShape 8"/>
          <p:cNvSpPr/>
          <p:nvPr/>
        </p:nvSpPr>
        <p:spPr>
          <a:xfrm>
            <a:off x="1284120" y="4293360"/>
            <a:ext cx="446760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400" b="0" strike="noStrike" spc="-1">
                <a:solidFill>
                  <a:srgbClr val="000000"/>
                </a:solidFill>
                <a:latin typeface="Arial"/>
              </a:rPr>
              <a:t>E</a:t>
            </a:r>
            <a:r>
              <a:rPr lang="ru-RU" sz="2400" b="0" strike="noStrike" spc="-1">
                <a:solidFill>
                  <a:srgbClr val="000000"/>
                </a:solidFill>
                <a:latin typeface="Arial"/>
              </a:rPr>
              <a:t>xplore the possibility of measuring the last electron in the track to use it as a trigger</a:t>
            </a:r>
            <a:endParaRPr lang="en-US" sz="2400" b="0" strike="noStrike" spc="-1">
              <a:latin typeface="Arial"/>
            </a:endParaRPr>
          </a:p>
        </p:txBody>
      </p:sp>
      <p:sp>
        <p:nvSpPr>
          <p:cNvPr id="181" name="CustomShape 9"/>
          <p:cNvSpPr/>
          <p:nvPr/>
        </p:nvSpPr>
        <p:spPr>
          <a:xfrm>
            <a:off x="1273320" y="4283640"/>
            <a:ext cx="4171320" cy="1262160"/>
          </a:xfrm>
          <a:prstGeom prst="roundRect">
            <a:avLst>
              <a:gd name="adj" fmla="val 16667"/>
            </a:avLst>
          </a:prstGeom>
          <a:noFill/>
          <a:ln w="28440">
            <a:solidFill>
              <a:schemeClr val="accent2"/>
            </a:solidFill>
          </a:ln>
        </p:spPr>
        <p:style>
          <a:lnRef idx="2">
            <a:schemeClr val="accent1">
              <a:shade val="50000"/>
            </a:schemeClr>
          </a:lnRef>
          <a:fillRef idx="1">
            <a:schemeClr val="accent1"/>
          </a:fillRef>
          <a:effectRef idx="0">
            <a:schemeClr val="accent1"/>
          </a:effectRef>
          <a:fontRef idx="minor"/>
        </p:style>
      </p:sp>
      <p:sp>
        <p:nvSpPr>
          <p:cNvPr id="182" name="CustomShape 10"/>
          <p:cNvSpPr/>
          <p:nvPr/>
        </p:nvSpPr>
        <p:spPr>
          <a:xfrm flipV="1">
            <a:off x="2979720" y="1618920"/>
            <a:ext cx="360" cy="2674080"/>
          </a:xfrm>
          <a:custGeom>
            <a:avLst/>
            <a:gdLst/>
            <a:ahLst/>
            <a:cxnLst/>
            <a:rect l="l" t="t" r="r" b="b"/>
            <a:pathLst>
              <a:path w="21600" h="21600">
                <a:moveTo>
                  <a:pt x="0" y="0"/>
                </a:moveTo>
                <a:lnTo>
                  <a:pt x="21600" y="21600"/>
                </a:lnTo>
              </a:path>
            </a:pathLst>
          </a:custGeom>
          <a:noFill/>
          <a:ln w="28440">
            <a:solidFill>
              <a:schemeClr val="accent2"/>
            </a:solidFill>
            <a:tailEnd type="triangle" w="med" len="med"/>
          </a:ln>
        </p:spPr>
        <p:style>
          <a:lnRef idx="1">
            <a:schemeClr val="accent1"/>
          </a:lnRef>
          <a:fillRef idx="0">
            <a:schemeClr val="accent1"/>
          </a:fillRef>
          <a:effectRef idx="0">
            <a:schemeClr val="accent1"/>
          </a:effectRef>
          <a:fontRef idx="minor"/>
        </p:style>
      </p:sp>
      <p:pic>
        <p:nvPicPr>
          <p:cNvPr id="183" name="Рисунок 3"/>
          <p:cNvPicPr/>
          <p:nvPr/>
        </p:nvPicPr>
        <p:blipFill>
          <a:blip r:embed="rId4"/>
          <a:srcRect r="7133"/>
          <a:stretch/>
        </p:blipFill>
        <p:spPr>
          <a:xfrm>
            <a:off x="7563600" y="1510200"/>
            <a:ext cx="4558680" cy="4951080"/>
          </a:xfrm>
          <a:prstGeom prst="rect">
            <a:avLst/>
          </a:prstGeom>
          <a:ln>
            <a:noFill/>
          </a:ln>
        </p:spPr>
      </p:pic>
      <p:sp>
        <p:nvSpPr>
          <p:cNvPr id="184" name="CustomShape 11"/>
          <p:cNvSpPr/>
          <p:nvPr/>
        </p:nvSpPr>
        <p:spPr>
          <a:xfrm>
            <a:off x="5445360" y="4915080"/>
            <a:ext cx="4962240" cy="1024200"/>
          </a:xfrm>
          <a:custGeom>
            <a:avLst/>
            <a:gdLst/>
            <a:ahLst/>
            <a:cxnLst/>
            <a:rect l="l" t="t" r="r" b="b"/>
            <a:pathLst>
              <a:path w="21600" h="21600">
                <a:moveTo>
                  <a:pt x="0" y="0"/>
                </a:moveTo>
                <a:lnTo>
                  <a:pt x="21600" y="21600"/>
                </a:lnTo>
              </a:path>
            </a:pathLst>
          </a:custGeom>
          <a:noFill/>
          <a:ln w="28440">
            <a:solidFill>
              <a:schemeClr val="accent2"/>
            </a:solidFill>
            <a:tailEnd type="triangle" w="med" len="med"/>
          </a:ln>
        </p:spPr>
        <p:style>
          <a:lnRef idx="1">
            <a:schemeClr val="accent1"/>
          </a:lnRef>
          <a:fillRef idx="0">
            <a:schemeClr val="accent1"/>
          </a:fillRef>
          <a:effectRef idx="0">
            <a:schemeClr val="accent1"/>
          </a:effectRef>
          <a:fontRef idx="minor"/>
        </p:style>
      </p:sp>
      <p:sp>
        <p:nvSpPr>
          <p:cNvPr id="185" name="CustomShape 12"/>
          <p:cNvSpPr/>
          <p:nvPr/>
        </p:nvSpPr>
        <p:spPr>
          <a:xfrm>
            <a:off x="7393680" y="3787920"/>
            <a:ext cx="2529360" cy="1757880"/>
          </a:xfrm>
          <a:custGeom>
            <a:avLst/>
            <a:gdLst/>
            <a:ahLst/>
            <a:cxnLst/>
            <a:rect l="l" t="t" r="r" b="b"/>
            <a:pathLst>
              <a:path w="21600" h="21600">
                <a:moveTo>
                  <a:pt x="0" y="0"/>
                </a:moveTo>
                <a:lnTo>
                  <a:pt x="21600" y="21600"/>
                </a:lnTo>
              </a:path>
            </a:pathLst>
          </a:custGeom>
          <a:noFill/>
          <a:ln w="28440">
            <a:solidFill>
              <a:srgbClr val="FF0000"/>
            </a:solidFill>
            <a:tailEnd type="triangle" w="med" len="med"/>
          </a:ln>
        </p:spPr>
        <p:style>
          <a:lnRef idx="1">
            <a:schemeClr val="accent2"/>
          </a:lnRef>
          <a:fillRef idx="0">
            <a:schemeClr val="accent2"/>
          </a:fillRef>
          <a:effectRef idx="0">
            <a:schemeClr val="accent2"/>
          </a:effectRef>
          <a:fontRef idx="minor"/>
        </p:style>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CustomShape 1"/>
          <p:cNvSpPr/>
          <p:nvPr/>
        </p:nvSpPr>
        <p:spPr>
          <a:xfrm>
            <a:off x="4225320" y="400680"/>
            <a:ext cx="225180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800" b="1" strike="noStrike" spc="-1">
                <a:solidFill>
                  <a:srgbClr val="000000"/>
                </a:solidFill>
                <a:latin typeface="Calibri"/>
              </a:rPr>
              <a:t>Mechanics</a:t>
            </a:r>
            <a:endParaRPr lang="en-US" sz="2800" b="0" strike="noStrike" spc="-1">
              <a:latin typeface="Arial"/>
            </a:endParaRPr>
          </a:p>
        </p:txBody>
      </p:sp>
      <p:sp>
        <p:nvSpPr>
          <p:cNvPr id="187" name="CustomShape 2"/>
          <p:cNvSpPr/>
          <p:nvPr/>
        </p:nvSpPr>
        <p:spPr>
          <a:xfrm>
            <a:off x="6659280" y="1056600"/>
            <a:ext cx="4106880" cy="228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400" b="0" strike="noStrike" spc="-1">
                <a:solidFill>
                  <a:srgbClr val="000000"/>
                </a:solidFill>
                <a:latin typeface="Calibri"/>
              </a:rPr>
              <a:t>STRAW welding</a:t>
            </a:r>
            <a:endParaRPr lang="en-US" sz="2400" b="0" strike="noStrike" spc="-1">
              <a:latin typeface="Arial"/>
            </a:endParaRPr>
          </a:p>
          <a:p>
            <a:pPr>
              <a:lnSpc>
                <a:spcPct val="100000"/>
              </a:lnSpc>
            </a:pPr>
            <a:endParaRPr lang="en-US" sz="2400" b="0" strike="noStrike" spc="-1">
              <a:latin typeface="Arial"/>
            </a:endParaRPr>
          </a:p>
          <a:p>
            <a:pPr marL="285840" indent="-285480">
              <a:lnSpc>
                <a:spcPct val="100000"/>
              </a:lnSpc>
              <a:buClr>
                <a:srgbClr val="000000"/>
              </a:buClr>
              <a:buFont typeface="Arial"/>
              <a:buChar char="•"/>
            </a:pPr>
            <a:r>
              <a:rPr lang="en-US" sz="2400" b="0" strike="noStrike" spc="-1">
                <a:solidFill>
                  <a:srgbClr val="000000"/>
                </a:solidFill>
                <a:latin typeface="Calibri"/>
              </a:rPr>
              <a:t>Production</a:t>
            </a:r>
            <a:r>
              <a:rPr lang="ru-RU" sz="2400" b="0" strike="noStrike" spc="-1">
                <a:solidFill>
                  <a:srgbClr val="000000"/>
                </a:solidFill>
                <a:latin typeface="Calibri"/>
              </a:rPr>
              <a:t>- 1</a:t>
            </a:r>
            <a:r>
              <a:rPr lang="en-US" sz="2400" b="0" strike="noStrike" spc="-1">
                <a:solidFill>
                  <a:srgbClr val="000000"/>
                </a:solidFill>
                <a:latin typeface="Calibri"/>
              </a:rPr>
              <a:t>m</a:t>
            </a:r>
            <a:r>
              <a:rPr lang="ru-RU" sz="2400" b="0" strike="noStrike" spc="-1">
                <a:solidFill>
                  <a:srgbClr val="000000"/>
                </a:solidFill>
                <a:latin typeface="Calibri"/>
              </a:rPr>
              <a:t>/m</a:t>
            </a:r>
            <a:r>
              <a:rPr lang="en-US" sz="2400" b="0" strike="noStrike" spc="-1">
                <a:solidFill>
                  <a:srgbClr val="000000"/>
                </a:solidFill>
                <a:latin typeface="Calibri"/>
              </a:rPr>
              <a:t>in</a:t>
            </a:r>
            <a:endParaRPr lang="en-US" sz="2400" b="0" strike="noStrike" spc="-1">
              <a:latin typeface="Arial"/>
            </a:endParaRPr>
          </a:p>
          <a:p>
            <a:pPr marL="285840" indent="-285480">
              <a:lnSpc>
                <a:spcPct val="100000"/>
              </a:lnSpc>
              <a:buClr>
                <a:srgbClr val="000000"/>
              </a:buClr>
              <a:buFont typeface="Arial"/>
              <a:buChar char="•"/>
            </a:pPr>
            <a:r>
              <a:rPr lang="en-US" sz="2400" b="0" strike="noStrike" spc="-1">
                <a:solidFill>
                  <a:srgbClr val="000000"/>
                </a:solidFill>
                <a:latin typeface="Calibri"/>
              </a:rPr>
              <a:t>Lenth</a:t>
            </a:r>
            <a:r>
              <a:rPr lang="ru-RU" sz="2400" b="0" strike="noStrike" spc="-1">
                <a:solidFill>
                  <a:srgbClr val="000000"/>
                </a:solidFill>
                <a:latin typeface="Calibri"/>
              </a:rPr>
              <a:t>- 5.5</a:t>
            </a:r>
            <a:r>
              <a:rPr lang="en-US" sz="2400" b="0" strike="noStrike" spc="-1">
                <a:solidFill>
                  <a:srgbClr val="000000"/>
                </a:solidFill>
                <a:latin typeface="Calibri"/>
              </a:rPr>
              <a:t>m</a:t>
            </a:r>
            <a:endParaRPr lang="en-US" sz="2400" b="0" strike="noStrike" spc="-1">
              <a:latin typeface="Arial"/>
            </a:endParaRPr>
          </a:p>
          <a:p>
            <a:pPr marL="285840" indent="-285480">
              <a:lnSpc>
                <a:spcPct val="100000"/>
              </a:lnSpc>
              <a:buClr>
                <a:srgbClr val="000000"/>
              </a:buClr>
              <a:buFont typeface="Arial"/>
              <a:buChar char="•"/>
            </a:pPr>
            <a:r>
              <a:rPr lang="en-US" sz="2400" b="0" strike="noStrike" spc="-1">
                <a:solidFill>
                  <a:srgbClr val="000000"/>
                </a:solidFill>
                <a:latin typeface="Calibri"/>
              </a:rPr>
              <a:t>Diameter</a:t>
            </a:r>
            <a:r>
              <a:rPr lang="ru-RU" sz="2400" b="0" strike="noStrike" spc="-1">
                <a:solidFill>
                  <a:srgbClr val="000000"/>
                </a:solidFill>
                <a:latin typeface="Calibri"/>
              </a:rPr>
              <a:t>-от 5, 10, 20</a:t>
            </a:r>
            <a:r>
              <a:rPr lang="en-US" sz="2400" b="0" strike="noStrike" spc="-1">
                <a:solidFill>
                  <a:srgbClr val="000000"/>
                </a:solidFill>
                <a:latin typeface="Calibri"/>
              </a:rPr>
              <a:t>mm</a:t>
            </a:r>
            <a:endParaRPr lang="en-US" sz="2400" b="0" strike="noStrike" spc="-1">
              <a:latin typeface="Arial"/>
            </a:endParaRPr>
          </a:p>
          <a:p>
            <a:pPr marL="285840" indent="-285480">
              <a:lnSpc>
                <a:spcPct val="100000"/>
              </a:lnSpc>
              <a:buClr>
                <a:srgbClr val="000000"/>
              </a:buClr>
              <a:buFont typeface="Arial"/>
              <a:buChar char="•"/>
            </a:pPr>
            <a:r>
              <a:rPr lang="en-US" sz="2400" b="0" strike="noStrike" spc="-1">
                <a:solidFill>
                  <a:srgbClr val="000000"/>
                </a:solidFill>
                <a:latin typeface="Calibri"/>
              </a:rPr>
              <a:t>thickness</a:t>
            </a:r>
            <a:r>
              <a:rPr lang="ru-RU" sz="2400" b="0" strike="noStrike" spc="-1">
                <a:solidFill>
                  <a:srgbClr val="000000"/>
                </a:solidFill>
                <a:latin typeface="Calibri"/>
              </a:rPr>
              <a:t>-15, 20, 36, 50 </a:t>
            </a:r>
            <a:r>
              <a:rPr lang="en-US" sz="2400" b="0" strike="noStrike" spc="-1">
                <a:solidFill>
                  <a:srgbClr val="000000"/>
                </a:solidFill>
                <a:latin typeface="Calibri"/>
              </a:rPr>
              <a:t>um</a:t>
            </a:r>
            <a:endParaRPr lang="en-US" sz="2400" b="0" strike="noStrike" spc="-1">
              <a:latin typeface="Arial"/>
            </a:endParaRPr>
          </a:p>
        </p:txBody>
      </p:sp>
      <p:pic>
        <p:nvPicPr>
          <p:cNvPr id="188" name="Рисунок 3"/>
          <p:cNvPicPr/>
          <p:nvPr/>
        </p:nvPicPr>
        <p:blipFill>
          <a:blip r:embed="rId2"/>
          <a:srcRect l="25319" t="12760" r="21840" b="11239"/>
          <a:stretch/>
        </p:blipFill>
        <p:spPr>
          <a:xfrm rot="5400000">
            <a:off x="6196320" y="3881520"/>
            <a:ext cx="2631600" cy="1706040"/>
          </a:xfrm>
          <a:prstGeom prst="rect">
            <a:avLst/>
          </a:prstGeom>
          <a:ln>
            <a:noFill/>
          </a:ln>
        </p:spPr>
      </p:pic>
      <p:sp>
        <p:nvSpPr>
          <p:cNvPr id="189" name="CustomShape 3"/>
          <p:cNvSpPr/>
          <p:nvPr/>
        </p:nvSpPr>
        <p:spPr>
          <a:xfrm>
            <a:off x="567720" y="923760"/>
            <a:ext cx="4620240" cy="228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400" b="0" strike="noStrike" spc="-1">
                <a:solidFill>
                  <a:srgbClr val="000000"/>
                </a:solidFill>
                <a:latin typeface="Calibri"/>
              </a:rPr>
              <a:t>STRAW winding</a:t>
            </a:r>
            <a:endParaRPr lang="en-US" sz="2400" b="0" strike="noStrike" spc="-1">
              <a:latin typeface="Arial"/>
            </a:endParaRPr>
          </a:p>
          <a:p>
            <a:pPr>
              <a:lnSpc>
                <a:spcPct val="100000"/>
              </a:lnSpc>
            </a:pPr>
            <a:endParaRPr lang="en-US" sz="2400" b="0" strike="noStrike" spc="-1">
              <a:latin typeface="Arial"/>
            </a:endParaRPr>
          </a:p>
          <a:p>
            <a:pPr marL="285840" indent="-285480">
              <a:lnSpc>
                <a:spcPct val="100000"/>
              </a:lnSpc>
              <a:buClr>
                <a:srgbClr val="000000"/>
              </a:buClr>
              <a:buFont typeface="Arial"/>
              <a:buChar char="•"/>
            </a:pPr>
            <a:r>
              <a:rPr lang="en-US" sz="2400" b="0" strike="noStrike" spc="-1">
                <a:solidFill>
                  <a:srgbClr val="000000"/>
                </a:solidFill>
                <a:latin typeface="Calibri"/>
              </a:rPr>
              <a:t>Production</a:t>
            </a:r>
            <a:r>
              <a:rPr lang="ru-RU" sz="2400" b="0" strike="noStrike" spc="-1">
                <a:solidFill>
                  <a:srgbClr val="000000"/>
                </a:solidFill>
                <a:latin typeface="Calibri"/>
              </a:rPr>
              <a:t>- 1</a:t>
            </a:r>
            <a:r>
              <a:rPr lang="en-US" sz="2400" b="0" strike="noStrike" spc="-1">
                <a:solidFill>
                  <a:srgbClr val="000000"/>
                </a:solidFill>
                <a:latin typeface="Calibri"/>
              </a:rPr>
              <a:t>m</a:t>
            </a:r>
            <a:r>
              <a:rPr lang="ru-RU" sz="2400" b="0" strike="noStrike" spc="-1">
                <a:solidFill>
                  <a:srgbClr val="000000"/>
                </a:solidFill>
                <a:latin typeface="Calibri"/>
              </a:rPr>
              <a:t>/m</a:t>
            </a:r>
            <a:r>
              <a:rPr lang="en-US" sz="2400" b="0" strike="noStrike" spc="-1">
                <a:solidFill>
                  <a:srgbClr val="000000"/>
                </a:solidFill>
                <a:latin typeface="Calibri"/>
              </a:rPr>
              <a:t>in</a:t>
            </a:r>
            <a:endParaRPr lang="en-US" sz="2400" b="0" strike="noStrike" spc="-1">
              <a:latin typeface="Arial"/>
            </a:endParaRPr>
          </a:p>
          <a:p>
            <a:pPr marL="285840" indent="-285480">
              <a:lnSpc>
                <a:spcPct val="100000"/>
              </a:lnSpc>
              <a:buClr>
                <a:srgbClr val="000000"/>
              </a:buClr>
              <a:buFont typeface="Arial"/>
              <a:buChar char="•"/>
            </a:pPr>
            <a:r>
              <a:rPr lang="en-US" sz="2400" b="0" strike="noStrike" spc="-1">
                <a:solidFill>
                  <a:srgbClr val="000000"/>
                </a:solidFill>
                <a:latin typeface="Calibri"/>
              </a:rPr>
              <a:t>Lenth</a:t>
            </a:r>
            <a:r>
              <a:rPr lang="ru-RU" sz="2400" b="0" strike="noStrike" spc="-1">
                <a:solidFill>
                  <a:srgbClr val="000000"/>
                </a:solidFill>
                <a:latin typeface="Calibri"/>
              </a:rPr>
              <a:t>- 5.5</a:t>
            </a:r>
            <a:r>
              <a:rPr lang="en-US" sz="2400" b="0" strike="noStrike" spc="-1">
                <a:solidFill>
                  <a:srgbClr val="000000"/>
                </a:solidFill>
                <a:latin typeface="Calibri"/>
              </a:rPr>
              <a:t>m</a:t>
            </a:r>
            <a:endParaRPr lang="en-US" sz="2400" b="0" strike="noStrike" spc="-1">
              <a:latin typeface="Arial"/>
            </a:endParaRPr>
          </a:p>
          <a:p>
            <a:pPr marL="285840" indent="-285480">
              <a:lnSpc>
                <a:spcPct val="100000"/>
              </a:lnSpc>
              <a:buClr>
                <a:srgbClr val="000000"/>
              </a:buClr>
              <a:buFont typeface="Arial"/>
              <a:buChar char="•"/>
            </a:pPr>
            <a:r>
              <a:rPr lang="en-US" sz="2400" b="0" strike="noStrike" spc="-1">
                <a:solidFill>
                  <a:srgbClr val="000000"/>
                </a:solidFill>
                <a:latin typeface="Calibri"/>
              </a:rPr>
              <a:t>Diameter</a:t>
            </a:r>
            <a:r>
              <a:rPr lang="ru-RU" sz="2400" b="0" strike="noStrike" spc="-1">
                <a:solidFill>
                  <a:srgbClr val="000000"/>
                </a:solidFill>
                <a:latin typeface="Calibri"/>
              </a:rPr>
              <a:t>-2,4,6,</a:t>
            </a:r>
            <a:r>
              <a:rPr lang="ru-RU" sz="2400" b="0" strike="noStrike" spc="-1">
                <a:solidFill>
                  <a:srgbClr val="FF0000"/>
                </a:solidFill>
                <a:latin typeface="Calibri"/>
              </a:rPr>
              <a:t>10</a:t>
            </a:r>
            <a:r>
              <a:rPr lang="ru-RU" sz="2400" b="0" strike="noStrike" spc="-1">
                <a:solidFill>
                  <a:srgbClr val="000000"/>
                </a:solidFill>
                <a:latin typeface="Calibri"/>
              </a:rPr>
              <a:t>,20</a:t>
            </a:r>
            <a:r>
              <a:rPr lang="en-US" sz="2400" b="0" strike="noStrike" spc="-1">
                <a:solidFill>
                  <a:srgbClr val="000000"/>
                </a:solidFill>
                <a:latin typeface="Calibri"/>
              </a:rPr>
              <a:t>mm</a:t>
            </a:r>
            <a:endParaRPr lang="en-US" sz="2400" b="0" strike="noStrike" spc="-1">
              <a:latin typeface="Arial"/>
            </a:endParaRPr>
          </a:p>
          <a:p>
            <a:pPr marL="285840" indent="-285480">
              <a:lnSpc>
                <a:spcPct val="100000"/>
              </a:lnSpc>
              <a:buClr>
                <a:srgbClr val="000000"/>
              </a:buClr>
              <a:buFont typeface="Arial"/>
              <a:buChar char="•"/>
            </a:pPr>
            <a:r>
              <a:rPr lang="en-US" sz="2400" b="0" strike="noStrike" spc="-1">
                <a:solidFill>
                  <a:srgbClr val="000000"/>
                </a:solidFill>
                <a:latin typeface="Calibri"/>
              </a:rPr>
              <a:t>thickness</a:t>
            </a:r>
            <a:r>
              <a:rPr lang="ru-RU" sz="2400" b="0" strike="noStrike" spc="-1">
                <a:solidFill>
                  <a:srgbClr val="000000"/>
                </a:solidFill>
                <a:latin typeface="Calibri"/>
              </a:rPr>
              <a:t>-70+ </a:t>
            </a:r>
            <a:r>
              <a:rPr lang="en-US" sz="2400" b="0" strike="noStrike" spc="-1">
                <a:solidFill>
                  <a:srgbClr val="000000"/>
                </a:solidFill>
                <a:latin typeface="Calibri"/>
              </a:rPr>
              <a:t>um</a:t>
            </a:r>
            <a:endParaRPr lang="en-US" sz="2400" b="0" strike="noStrike" spc="-1">
              <a:latin typeface="Arial"/>
            </a:endParaRPr>
          </a:p>
        </p:txBody>
      </p:sp>
      <p:pic>
        <p:nvPicPr>
          <p:cNvPr id="190" name="Рисунок 7"/>
          <p:cNvPicPr/>
          <p:nvPr/>
        </p:nvPicPr>
        <p:blipFill>
          <a:blip r:embed="rId3"/>
          <a:srcRect l="8604" t="24862" r="32521" b="12971"/>
          <a:stretch/>
        </p:blipFill>
        <p:spPr>
          <a:xfrm>
            <a:off x="8519760" y="3429000"/>
            <a:ext cx="3323520" cy="2631600"/>
          </a:xfrm>
          <a:prstGeom prst="rect">
            <a:avLst/>
          </a:prstGeom>
          <a:ln>
            <a:noFill/>
          </a:ln>
        </p:spPr>
      </p:pic>
      <p:sp>
        <p:nvSpPr>
          <p:cNvPr id="191" name="CustomShape 4"/>
          <p:cNvSpPr/>
          <p:nvPr/>
        </p:nvSpPr>
        <p:spPr>
          <a:xfrm>
            <a:off x="5943600" y="3276720"/>
            <a:ext cx="3323520" cy="3323520"/>
          </a:xfrm>
          <a:prstGeom prst="rect">
            <a:avLst/>
          </a:prstGeom>
          <a:noFill/>
          <a:ln>
            <a:noFill/>
          </a:ln>
        </p:spPr>
        <p:style>
          <a:lnRef idx="0">
            <a:scrgbClr r="0" g="0" b="0"/>
          </a:lnRef>
          <a:fillRef idx="0">
            <a:scrgbClr r="0" g="0" b="0"/>
          </a:fillRef>
          <a:effectRef idx="0">
            <a:scrgbClr r="0" g="0" b="0"/>
          </a:effectRef>
          <a:fontRef idx="minor"/>
        </p:style>
      </p:sp>
      <p:pic>
        <p:nvPicPr>
          <p:cNvPr id="192" name="Рисунок 10"/>
          <p:cNvPicPr/>
          <p:nvPr/>
        </p:nvPicPr>
        <p:blipFill>
          <a:blip r:embed="rId4"/>
          <a:stretch/>
        </p:blipFill>
        <p:spPr>
          <a:xfrm>
            <a:off x="516960" y="3381840"/>
            <a:ext cx="3508920" cy="2631600"/>
          </a:xfrm>
          <a:prstGeom prst="rect">
            <a:avLst/>
          </a:prstGeom>
          <a:ln>
            <a:noFill/>
          </a:ln>
        </p:spPr>
      </p:pic>
      <p:sp>
        <p:nvSpPr>
          <p:cNvPr id="193" name="CustomShape 5"/>
          <p:cNvSpPr/>
          <p:nvPr/>
        </p:nvSpPr>
        <p:spPr>
          <a:xfrm>
            <a:off x="2313720" y="6226560"/>
            <a:ext cx="746280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ru-RU" sz="2400" b="0" strike="noStrike" spc="-1">
                <a:solidFill>
                  <a:srgbClr val="000000"/>
                </a:solidFill>
                <a:latin typeface="Arial"/>
              </a:rPr>
              <a:t>both of these technologies are well developed at JINR</a:t>
            </a:r>
            <a:endParaRPr lang="en-US" sz="2400" b="0" strike="noStrike" spc="-1">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 name="Рисунок 5"/>
          <p:cNvPicPr/>
          <p:nvPr/>
        </p:nvPicPr>
        <p:blipFill>
          <a:blip r:embed="rId3"/>
          <a:stretch/>
        </p:blipFill>
        <p:spPr>
          <a:xfrm>
            <a:off x="203760" y="615600"/>
            <a:ext cx="6520680" cy="3909600"/>
          </a:xfrm>
          <a:prstGeom prst="rect">
            <a:avLst/>
          </a:prstGeom>
          <a:ln>
            <a:noFill/>
          </a:ln>
        </p:spPr>
      </p:pic>
      <p:pic>
        <p:nvPicPr>
          <p:cNvPr id="195" name="Рисунок 3"/>
          <p:cNvPicPr/>
          <p:nvPr/>
        </p:nvPicPr>
        <p:blipFill>
          <a:blip r:embed="rId4"/>
          <a:stretch/>
        </p:blipFill>
        <p:spPr>
          <a:xfrm>
            <a:off x="6712560" y="4118400"/>
            <a:ext cx="4146840" cy="2499840"/>
          </a:xfrm>
          <a:prstGeom prst="rect">
            <a:avLst/>
          </a:prstGeom>
          <a:ln>
            <a:noFill/>
          </a:ln>
        </p:spPr>
      </p:pic>
      <p:pic>
        <p:nvPicPr>
          <p:cNvPr id="196" name="Рисунок 2"/>
          <p:cNvPicPr/>
          <p:nvPr/>
        </p:nvPicPr>
        <p:blipFill>
          <a:blip r:embed="rId5"/>
          <a:stretch/>
        </p:blipFill>
        <p:spPr>
          <a:xfrm>
            <a:off x="192960" y="4287600"/>
            <a:ext cx="5274000" cy="2161440"/>
          </a:xfrm>
          <a:prstGeom prst="rect">
            <a:avLst/>
          </a:prstGeom>
          <a:ln>
            <a:noFill/>
          </a:ln>
        </p:spPr>
      </p:pic>
      <p:sp>
        <p:nvSpPr>
          <p:cNvPr id="197" name="CustomShape 1"/>
          <p:cNvSpPr/>
          <p:nvPr/>
        </p:nvSpPr>
        <p:spPr>
          <a:xfrm>
            <a:off x="4330440" y="95040"/>
            <a:ext cx="576720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800" b="1" strike="noStrike" spc="-1">
                <a:solidFill>
                  <a:srgbClr val="000000"/>
                </a:solidFill>
                <a:latin typeface="Calibri"/>
              </a:rPr>
              <a:t>SPD NICA (JINR, Dubna)</a:t>
            </a:r>
            <a:endParaRPr lang="en-US" sz="2800" b="0" strike="noStrike" spc="-1">
              <a:latin typeface="Arial"/>
            </a:endParaRPr>
          </a:p>
        </p:txBody>
      </p:sp>
      <p:sp>
        <p:nvSpPr>
          <p:cNvPr id="198" name="CustomShape 2"/>
          <p:cNvSpPr/>
          <p:nvPr/>
        </p:nvSpPr>
        <p:spPr>
          <a:xfrm>
            <a:off x="3691080" y="2371680"/>
            <a:ext cx="3263760" cy="2285640"/>
          </a:xfrm>
          <a:custGeom>
            <a:avLst/>
            <a:gdLst/>
            <a:ahLst/>
            <a:cxnLst/>
            <a:rect l="l" t="t" r="r" b="b"/>
            <a:pathLst>
              <a:path w="21600" h="21600">
                <a:moveTo>
                  <a:pt x="0" y="0"/>
                </a:moveTo>
                <a:lnTo>
                  <a:pt x="21600" y="21600"/>
                </a:lnTo>
              </a:path>
            </a:pathLst>
          </a:custGeom>
          <a:noFill/>
          <a:ln w="38160">
            <a:solidFill>
              <a:srgbClr val="FF0000"/>
            </a:solidFill>
            <a:tailEnd type="triangle" w="med" len="med"/>
          </a:ln>
        </p:spPr>
        <p:style>
          <a:lnRef idx="1">
            <a:schemeClr val="accent1"/>
          </a:lnRef>
          <a:fillRef idx="0">
            <a:schemeClr val="accent1"/>
          </a:fillRef>
          <a:effectRef idx="0">
            <a:schemeClr val="accent1"/>
          </a:effectRef>
          <a:fontRef idx="minor"/>
        </p:style>
      </p:sp>
      <p:sp>
        <p:nvSpPr>
          <p:cNvPr id="199" name="CustomShape 3"/>
          <p:cNvSpPr/>
          <p:nvPr/>
        </p:nvSpPr>
        <p:spPr>
          <a:xfrm>
            <a:off x="3238560" y="2625120"/>
            <a:ext cx="452160" cy="1457640"/>
          </a:xfrm>
          <a:custGeom>
            <a:avLst/>
            <a:gdLst/>
            <a:ahLst/>
            <a:cxnLst/>
            <a:rect l="l" t="t" r="r" b="b"/>
            <a:pathLst>
              <a:path w="21600" h="21600">
                <a:moveTo>
                  <a:pt x="0" y="0"/>
                </a:moveTo>
                <a:lnTo>
                  <a:pt x="21600" y="21600"/>
                </a:lnTo>
              </a:path>
            </a:pathLst>
          </a:custGeom>
          <a:noFill/>
          <a:ln w="38160">
            <a:solidFill>
              <a:srgbClr val="FF0000"/>
            </a:solidFill>
            <a:tailEnd type="triangle" w="med" len="med"/>
          </a:ln>
        </p:spPr>
        <p:style>
          <a:lnRef idx="1">
            <a:schemeClr val="accent1"/>
          </a:lnRef>
          <a:fillRef idx="0">
            <a:schemeClr val="accent1"/>
          </a:fillRef>
          <a:effectRef idx="0">
            <a:schemeClr val="accent1"/>
          </a:effectRef>
          <a:fontRef idx="minor"/>
        </p:style>
      </p:sp>
      <p:sp>
        <p:nvSpPr>
          <p:cNvPr id="200" name="CustomShape 4"/>
          <p:cNvSpPr/>
          <p:nvPr/>
        </p:nvSpPr>
        <p:spPr>
          <a:xfrm>
            <a:off x="6498000" y="943560"/>
            <a:ext cx="4904280" cy="3107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480">
              <a:lnSpc>
                <a:spcPct val="100000"/>
              </a:lnSpc>
              <a:buClr>
                <a:srgbClr val="000000"/>
              </a:buClr>
              <a:buFont typeface="Arial"/>
              <a:buChar char="•"/>
            </a:pPr>
            <a:r>
              <a:rPr lang="en-US" sz="1800" b="0" strike="noStrike" spc="-1">
                <a:solidFill>
                  <a:srgbClr val="000000"/>
                </a:solidFill>
                <a:latin typeface="Calibri"/>
              </a:rPr>
              <a:t>Straw Tracker - the main tracking system of SPD</a:t>
            </a:r>
            <a:endParaRPr lang="en-US" sz="1800" b="0" strike="noStrike" spc="-1">
              <a:latin typeface="Arial"/>
            </a:endParaRPr>
          </a:p>
          <a:p>
            <a:pPr marL="285840" indent="-285480">
              <a:lnSpc>
                <a:spcPct val="100000"/>
              </a:lnSpc>
              <a:buClr>
                <a:srgbClr val="000000"/>
              </a:buClr>
              <a:buFont typeface="Arial"/>
              <a:buChar char="•"/>
            </a:pPr>
            <a:r>
              <a:rPr lang="en-US" sz="1800" b="0" strike="noStrike" spc="-1">
                <a:solidFill>
                  <a:srgbClr val="000000"/>
                </a:solidFill>
                <a:latin typeface="Calibri"/>
              </a:rPr>
              <a:t>Straw diameter: 10mm thickness 36um PET</a:t>
            </a:r>
            <a:endParaRPr lang="en-US" sz="1800" b="0" strike="noStrike" spc="-1">
              <a:latin typeface="Arial"/>
            </a:endParaRPr>
          </a:p>
          <a:p>
            <a:pPr marL="285840" indent="-285480">
              <a:lnSpc>
                <a:spcPct val="100000"/>
              </a:lnSpc>
              <a:buClr>
                <a:srgbClr val="000000"/>
              </a:buClr>
              <a:buFont typeface="Arial"/>
              <a:buChar char="•"/>
            </a:pPr>
            <a:r>
              <a:rPr lang="en-US" sz="1800" b="0" strike="noStrike" spc="-1">
                <a:solidFill>
                  <a:srgbClr val="000000"/>
                </a:solidFill>
                <a:latin typeface="Calibri"/>
              </a:rPr>
              <a:t>Expected spatial resolution</a:t>
            </a:r>
            <a:r>
              <a:rPr lang="ru-RU" sz="1800" b="0" strike="noStrike" spc="-1">
                <a:solidFill>
                  <a:srgbClr val="000000"/>
                </a:solidFill>
                <a:latin typeface="Calibri"/>
              </a:rPr>
              <a:t> </a:t>
            </a:r>
            <a:r>
              <a:rPr lang="en-US" sz="1800" b="0" strike="noStrike" spc="-1">
                <a:solidFill>
                  <a:srgbClr val="000000"/>
                </a:solidFill>
                <a:latin typeface="Calibri"/>
              </a:rPr>
              <a:t>of 150um </a:t>
            </a:r>
            <a:endParaRPr lang="en-US" sz="1800" b="0" strike="noStrike" spc="-1">
              <a:latin typeface="Arial"/>
            </a:endParaRPr>
          </a:p>
          <a:p>
            <a:pPr marL="285840" indent="-285480">
              <a:lnSpc>
                <a:spcPct val="100000"/>
              </a:lnSpc>
              <a:buClr>
                <a:srgbClr val="000000"/>
              </a:buClr>
              <a:buFont typeface="Arial"/>
              <a:buChar char="•"/>
            </a:pPr>
            <a:r>
              <a:rPr lang="en-US" sz="1800" b="0" strike="noStrike" spc="-1">
                <a:solidFill>
                  <a:srgbClr val="000000"/>
                </a:solidFill>
                <a:latin typeface="Calibri"/>
              </a:rPr>
              <a:t>Barrel is made of 8 modules with up to 30 double-layers, with the  ZUV orientation</a:t>
            </a:r>
            <a:endParaRPr lang="en-US" sz="1800" b="0" strike="noStrike" spc="-1">
              <a:latin typeface="Arial"/>
            </a:endParaRPr>
          </a:p>
          <a:p>
            <a:pPr marL="285840" indent="-285480">
              <a:lnSpc>
                <a:spcPct val="100000"/>
              </a:lnSpc>
              <a:buClr>
                <a:srgbClr val="000000"/>
              </a:buClr>
              <a:buFont typeface="Arial"/>
              <a:buChar char="•"/>
            </a:pPr>
            <a:r>
              <a:rPr lang="en-US" sz="1800" b="0" strike="noStrike" spc="-1">
                <a:solidFill>
                  <a:srgbClr val="000000"/>
                </a:solidFill>
                <a:latin typeface="Calibri"/>
              </a:rPr>
              <a:t>Endcaps are made of 12 double-layers with the XYUV orientation</a:t>
            </a:r>
            <a:endParaRPr lang="en-US" sz="1800" b="0" strike="noStrike" spc="-1">
              <a:latin typeface="Arial"/>
            </a:endParaRPr>
          </a:p>
          <a:p>
            <a:pPr marL="285840" indent="-285480">
              <a:lnSpc>
                <a:spcPct val="100000"/>
              </a:lnSpc>
              <a:buClr>
                <a:srgbClr val="000000"/>
              </a:buClr>
              <a:buFont typeface="Arial"/>
              <a:buChar char="•"/>
            </a:pPr>
            <a:r>
              <a:rPr lang="en-US" sz="1800" b="0" strike="noStrike" spc="-1">
                <a:solidFill>
                  <a:srgbClr val="000000"/>
                </a:solidFill>
                <a:latin typeface="Calibri"/>
              </a:rPr>
              <a:t>Vast experience in straw production in JINR for several experiment: COMPASS, NA-62, NA-64, SVD-2; prototypes for: CREAM, SHiP, COMET, DUNE.</a:t>
            </a:r>
            <a:endParaRPr lang="en-US" sz="1800" b="0" strike="noStrike" spc="-1">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 name="Рисунок 25"/>
          <p:cNvPicPr/>
          <p:nvPr/>
        </p:nvPicPr>
        <p:blipFill>
          <a:blip r:embed="rId3"/>
          <a:srcRect l="21961" t="24521" r="21864" b="11111"/>
          <a:stretch/>
        </p:blipFill>
        <p:spPr>
          <a:xfrm>
            <a:off x="6481800" y="1068120"/>
            <a:ext cx="5475960" cy="3529080"/>
          </a:xfrm>
          <a:prstGeom prst="rect">
            <a:avLst/>
          </a:prstGeom>
          <a:ln>
            <a:noFill/>
          </a:ln>
        </p:spPr>
      </p:pic>
      <p:sp>
        <p:nvSpPr>
          <p:cNvPr id="202" name="TextShape 1"/>
          <p:cNvSpPr txBox="1"/>
          <p:nvPr/>
        </p:nvSpPr>
        <p:spPr>
          <a:xfrm>
            <a:off x="407880" y="836640"/>
            <a:ext cx="10800360" cy="4896360"/>
          </a:xfrm>
          <a:prstGeom prst="rect">
            <a:avLst/>
          </a:prstGeom>
          <a:noFill/>
          <a:ln>
            <a:noFill/>
          </a:ln>
        </p:spPr>
        <p:txBody>
          <a:bodyPr>
            <a:noAutofit/>
          </a:bodyPr>
          <a:lstStyle/>
          <a:p>
            <a:pPr>
              <a:lnSpc>
                <a:spcPct val="90000"/>
              </a:lnSpc>
              <a:spcBef>
                <a:spcPts val="601"/>
              </a:spcBef>
              <a:tabLst>
                <a:tab pos="0" algn="l"/>
              </a:tabLst>
            </a:pPr>
            <a:r>
              <a:rPr lang="en-US" sz="2000" b="0" strike="noStrike" spc="-1">
                <a:solidFill>
                  <a:srgbClr val="FF0000"/>
                </a:solidFill>
                <a:latin typeface="Calibri"/>
              </a:rPr>
              <a:t> </a:t>
            </a:r>
            <a:endParaRPr lang="ru-RU" sz="2000" b="0" strike="noStrike" spc="-1">
              <a:solidFill>
                <a:srgbClr val="000000"/>
              </a:solidFill>
              <a:latin typeface="Calibri"/>
            </a:endParaRPr>
          </a:p>
        </p:txBody>
      </p:sp>
      <p:pic>
        <p:nvPicPr>
          <p:cNvPr id="203" name="Picture 28"/>
          <p:cNvPicPr/>
          <p:nvPr/>
        </p:nvPicPr>
        <p:blipFill>
          <a:blip r:embed="rId4"/>
          <a:srcRect r="53987"/>
          <a:stretch/>
        </p:blipFill>
        <p:spPr>
          <a:xfrm>
            <a:off x="3303720" y="3873600"/>
            <a:ext cx="3177720" cy="2478960"/>
          </a:xfrm>
          <a:prstGeom prst="rect">
            <a:avLst/>
          </a:prstGeom>
          <a:ln>
            <a:noFill/>
          </a:ln>
        </p:spPr>
      </p:pic>
      <p:pic>
        <p:nvPicPr>
          <p:cNvPr id="204" name="Рисунок 26"/>
          <p:cNvPicPr/>
          <p:nvPr/>
        </p:nvPicPr>
        <p:blipFill>
          <a:blip r:embed="rId5"/>
          <a:srcRect l="33655" t="19895"/>
          <a:stretch/>
        </p:blipFill>
        <p:spPr>
          <a:xfrm>
            <a:off x="407880" y="778320"/>
            <a:ext cx="5441040" cy="2874240"/>
          </a:xfrm>
          <a:prstGeom prst="rect">
            <a:avLst/>
          </a:prstGeom>
          <a:ln>
            <a:noFill/>
          </a:ln>
        </p:spPr>
      </p:pic>
      <p:pic>
        <p:nvPicPr>
          <p:cNvPr id="205" name="Рисунок 27"/>
          <p:cNvPicPr/>
          <p:nvPr/>
        </p:nvPicPr>
        <p:blipFill>
          <a:blip r:embed="rId5"/>
          <a:srcRect t="19895" r="66124"/>
          <a:stretch/>
        </p:blipFill>
        <p:spPr>
          <a:xfrm>
            <a:off x="223920" y="3733920"/>
            <a:ext cx="2777760" cy="2874240"/>
          </a:xfrm>
          <a:prstGeom prst="rect">
            <a:avLst/>
          </a:prstGeom>
          <a:ln>
            <a:noFill/>
          </a:ln>
        </p:spPr>
      </p:pic>
      <p:sp>
        <p:nvSpPr>
          <p:cNvPr id="206" name="CustomShape 2"/>
          <p:cNvSpPr/>
          <p:nvPr/>
        </p:nvSpPr>
        <p:spPr>
          <a:xfrm>
            <a:off x="2825640" y="54720"/>
            <a:ext cx="771948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tabLst>
                <a:tab pos="0" algn="l"/>
              </a:tabLst>
            </a:pPr>
            <a:r>
              <a:rPr lang="en-US" sz="2800" b="1" strike="noStrike" spc="-1">
                <a:solidFill>
                  <a:srgbClr val="000000"/>
                </a:solidFill>
                <a:latin typeface="Calibri"/>
              </a:rPr>
              <a:t>Similar TRACKER : PANDA (FAIR, Darmstadt)</a:t>
            </a:r>
            <a:endParaRPr lang="en-US" sz="2800" b="0" strike="noStrike" spc="-1">
              <a:latin typeface="Arial"/>
            </a:endParaRPr>
          </a:p>
        </p:txBody>
      </p:sp>
      <p:pic>
        <p:nvPicPr>
          <p:cNvPr id="207" name="Рисунок 37"/>
          <p:cNvPicPr/>
          <p:nvPr/>
        </p:nvPicPr>
        <p:blipFill>
          <a:blip r:embed="rId6"/>
          <a:stretch/>
        </p:blipFill>
        <p:spPr>
          <a:xfrm>
            <a:off x="6665760" y="4829040"/>
            <a:ext cx="2571840" cy="1523520"/>
          </a:xfrm>
          <a:prstGeom prst="rect">
            <a:avLst/>
          </a:prstGeom>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 name="Рисунок 3"/>
          <p:cNvPicPr/>
          <p:nvPr/>
        </p:nvPicPr>
        <p:blipFill>
          <a:blip r:embed="rId2"/>
          <a:stretch/>
        </p:blipFill>
        <p:spPr>
          <a:xfrm>
            <a:off x="564480" y="327240"/>
            <a:ext cx="9243360" cy="6816960"/>
          </a:xfrm>
          <a:prstGeom prst="rect">
            <a:avLst/>
          </a:prstGeom>
          <a:ln>
            <a:noFill/>
          </a:ln>
        </p:spPr>
      </p:pic>
      <p:sp>
        <p:nvSpPr>
          <p:cNvPr id="209" name="CustomShape 1"/>
          <p:cNvSpPr/>
          <p:nvPr/>
        </p:nvSpPr>
        <p:spPr>
          <a:xfrm>
            <a:off x="9384840" y="5356440"/>
            <a:ext cx="250236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tabLst>
                <a:tab pos="0" algn="l"/>
              </a:tabLst>
            </a:pPr>
            <a:r>
              <a:rPr lang="en-US" sz="1800" b="0" strike="noStrike" spc="-1">
                <a:solidFill>
                  <a:srgbClr val="000000"/>
                </a:solidFill>
                <a:latin typeface="Calibri"/>
              </a:rPr>
              <a:t>Total weight of straws – 60 kg</a:t>
            </a:r>
            <a:endParaRPr lang="en-US" sz="1800" b="0" strike="noStrike" spc="-1">
              <a:latin typeface="Arial"/>
            </a:endParaRPr>
          </a:p>
        </p:txBody>
      </p:sp>
      <p:pic>
        <p:nvPicPr>
          <p:cNvPr id="210" name="Рисунок 6"/>
          <p:cNvPicPr/>
          <p:nvPr/>
        </p:nvPicPr>
        <p:blipFill>
          <a:blip r:embed="rId3"/>
          <a:stretch/>
        </p:blipFill>
        <p:spPr>
          <a:xfrm rot="18436800">
            <a:off x="8292240" y="2603880"/>
            <a:ext cx="4358160" cy="650880"/>
          </a:xfrm>
          <a:prstGeom prst="rect">
            <a:avLst/>
          </a:prstGeom>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CustomShape 1"/>
          <p:cNvSpPr/>
          <p:nvPr/>
        </p:nvSpPr>
        <p:spPr>
          <a:xfrm>
            <a:off x="3754080" y="192240"/>
            <a:ext cx="514332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800" b="1" strike="noStrike" spc="-1">
                <a:solidFill>
                  <a:srgbClr val="000000"/>
                </a:solidFill>
                <a:latin typeface="Calibri"/>
              </a:rPr>
              <a:t>Barrel  Straw Tracker</a:t>
            </a:r>
            <a:endParaRPr lang="en-US" sz="2800" b="0" strike="noStrike" spc="-1">
              <a:latin typeface="Arial"/>
            </a:endParaRPr>
          </a:p>
        </p:txBody>
      </p:sp>
      <p:pic>
        <p:nvPicPr>
          <p:cNvPr id="212" name="Рисунок 3"/>
          <p:cNvPicPr/>
          <p:nvPr/>
        </p:nvPicPr>
        <p:blipFill>
          <a:blip r:embed="rId3"/>
          <a:srcRect l="37399" t="39468" r="49243" b="42748"/>
          <a:stretch/>
        </p:blipFill>
        <p:spPr>
          <a:xfrm>
            <a:off x="477000" y="953280"/>
            <a:ext cx="2593800" cy="2070360"/>
          </a:xfrm>
          <a:prstGeom prst="rect">
            <a:avLst/>
          </a:prstGeom>
          <a:ln>
            <a:noFill/>
          </a:ln>
        </p:spPr>
      </p:pic>
      <p:pic>
        <p:nvPicPr>
          <p:cNvPr id="213" name="Рисунок 5"/>
          <p:cNvPicPr/>
          <p:nvPr/>
        </p:nvPicPr>
        <p:blipFill>
          <a:blip r:embed="rId4"/>
          <a:stretch/>
        </p:blipFill>
        <p:spPr>
          <a:xfrm>
            <a:off x="4791240" y="3744720"/>
            <a:ext cx="2608920" cy="2016000"/>
          </a:xfrm>
          <a:prstGeom prst="rect">
            <a:avLst/>
          </a:prstGeom>
          <a:ln>
            <a:noFill/>
          </a:ln>
        </p:spPr>
      </p:pic>
      <p:pic>
        <p:nvPicPr>
          <p:cNvPr id="214" name="Рисунок 6"/>
          <p:cNvPicPr/>
          <p:nvPr/>
        </p:nvPicPr>
        <p:blipFill>
          <a:blip r:embed="rId5"/>
          <a:srcRect l="20166" t="19605" r="8973" b="8321"/>
          <a:stretch/>
        </p:blipFill>
        <p:spPr>
          <a:xfrm>
            <a:off x="477000" y="4005720"/>
            <a:ext cx="2125800" cy="1603440"/>
          </a:xfrm>
          <a:prstGeom prst="rect">
            <a:avLst/>
          </a:prstGeom>
          <a:ln>
            <a:noFill/>
          </a:ln>
        </p:spPr>
      </p:pic>
      <p:pic>
        <p:nvPicPr>
          <p:cNvPr id="215" name="Рисунок 7"/>
          <p:cNvPicPr/>
          <p:nvPr/>
        </p:nvPicPr>
        <p:blipFill>
          <a:blip r:embed="rId6"/>
          <a:stretch/>
        </p:blipFill>
        <p:spPr>
          <a:xfrm flipH="1">
            <a:off x="2533680" y="3894840"/>
            <a:ext cx="2486160" cy="1989000"/>
          </a:xfrm>
          <a:prstGeom prst="rect">
            <a:avLst/>
          </a:prstGeom>
          <a:ln>
            <a:noFill/>
          </a:ln>
        </p:spPr>
      </p:pic>
      <p:pic>
        <p:nvPicPr>
          <p:cNvPr id="216" name="Рисунок 8"/>
          <p:cNvPicPr/>
          <p:nvPr/>
        </p:nvPicPr>
        <p:blipFill>
          <a:blip r:embed="rId7"/>
          <a:srcRect t="16448" b="16387"/>
          <a:stretch/>
        </p:blipFill>
        <p:spPr>
          <a:xfrm>
            <a:off x="3272400" y="973800"/>
            <a:ext cx="4189680" cy="1989000"/>
          </a:xfrm>
          <a:prstGeom prst="rect">
            <a:avLst/>
          </a:prstGeom>
          <a:ln>
            <a:noFill/>
          </a:ln>
        </p:spPr>
      </p:pic>
      <p:sp>
        <p:nvSpPr>
          <p:cNvPr id="217" name="CustomShape 2"/>
          <p:cNvSpPr/>
          <p:nvPr/>
        </p:nvSpPr>
        <p:spPr>
          <a:xfrm>
            <a:off x="3053160" y="5884200"/>
            <a:ext cx="140112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Calibri"/>
              </a:rPr>
              <a:t>22 kg</a:t>
            </a:r>
            <a:endParaRPr lang="en-US" sz="1800" b="0" strike="noStrike" spc="-1">
              <a:latin typeface="Arial"/>
            </a:endParaRPr>
          </a:p>
        </p:txBody>
      </p:sp>
      <p:sp>
        <p:nvSpPr>
          <p:cNvPr id="218" name="CustomShape 3"/>
          <p:cNvSpPr/>
          <p:nvPr/>
        </p:nvSpPr>
        <p:spPr>
          <a:xfrm>
            <a:off x="767520" y="5846760"/>
            <a:ext cx="9140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Calibri"/>
              </a:rPr>
              <a:t>11 kg</a:t>
            </a:r>
            <a:endParaRPr lang="en-US" sz="1800" b="0" strike="noStrike" spc="-1">
              <a:latin typeface="Arial"/>
            </a:endParaRPr>
          </a:p>
        </p:txBody>
      </p:sp>
      <p:sp>
        <p:nvSpPr>
          <p:cNvPr id="219" name="CustomShape 4"/>
          <p:cNvSpPr/>
          <p:nvPr/>
        </p:nvSpPr>
        <p:spPr>
          <a:xfrm>
            <a:off x="5306040" y="5846760"/>
            <a:ext cx="18086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Calibri"/>
              </a:rPr>
              <a:t>Total 110 kg</a:t>
            </a:r>
            <a:endParaRPr lang="en-US" sz="1800" b="0" strike="noStrike" spc="-1">
              <a:latin typeface="Arial"/>
            </a:endParaRPr>
          </a:p>
        </p:txBody>
      </p:sp>
      <p:sp>
        <p:nvSpPr>
          <p:cNvPr id="220" name="CustomShape 5"/>
          <p:cNvSpPr/>
          <p:nvPr/>
        </p:nvSpPr>
        <p:spPr>
          <a:xfrm>
            <a:off x="8209800" y="973800"/>
            <a:ext cx="3319200" cy="4358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480">
              <a:lnSpc>
                <a:spcPct val="100000"/>
              </a:lnSpc>
              <a:buClr>
                <a:srgbClr val="000000"/>
              </a:buClr>
              <a:buFont typeface="Wingdings" charset="2"/>
              <a:buChar char=""/>
            </a:pPr>
            <a:r>
              <a:rPr lang="ru-RU" sz="1800" b="0" strike="noStrike" spc="-1">
                <a:solidFill>
                  <a:srgbClr val="000000"/>
                </a:solidFill>
                <a:latin typeface="Calibri"/>
              </a:rPr>
              <a:t>the frame of the octants is made of carbon fiber construction</a:t>
            </a:r>
            <a:endParaRPr lang="en-US" sz="1800" b="0" strike="noStrike" spc="-1">
              <a:latin typeface="Arial"/>
            </a:endParaRPr>
          </a:p>
          <a:p>
            <a:pPr marL="285840" indent="-285480">
              <a:lnSpc>
                <a:spcPct val="100000"/>
              </a:lnSpc>
              <a:buClr>
                <a:srgbClr val="000000"/>
              </a:buClr>
              <a:buFont typeface="Wingdings" charset="2"/>
              <a:buChar char=""/>
            </a:pPr>
            <a:r>
              <a:rPr lang="en-US" sz="1800" b="0" strike="noStrike" spc="-1">
                <a:solidFill>
                  <a:srgbClr val="000000"/>
                </a:solidFill>
                <a:latin typeface="Calibri"/>
              </a:rPr>
              <a:t>the cross section of hydrocarbon threads is different, but in average about 8 mm</a:t>
            </a:r>
            <a:r>
              <a:rPr lang="en-US" sz="2000" b="0" strike="noStrike" spc="-1" baseline="33000">
                <a:solidFill>
                  <a:srgbClr val="000000"/>
                </a:solidFill>
                <a:latin typeface="Calibri"/>
              </a:rPr>
              <a:t>2</a:t>
            </a:r>
            <a:endParaRPr lang="en-US" sz="2000" b="0" strike="noStrike" spc="-1">
              <a:latin typeface="Arial"/>
            </a:endParaRPr>
          </a:p>
          <a:p>
            <a:pPr marL="285840" indent="-285480">
              <a:lnSpc>
                <a:spcPct val="100000"/>
              </a:lnSpc>
              <a:buClr>
                <a:srgbClr val="000000"/>
              </a:buClr>
              <a:buFont typeface="Wingdings" charset="2"/>
              <a:buChar char=""/>
            </a:pPr>
            <a:r>
              <a:rPr lang="en-US" sz="2000" b="0" strike="noStrike" spc="-1">
                <a:solidFill>
                  <a:srgbClr val="000000"/>
                </a:solidFill>
                <a:latin typeface="Calibri"/>
              </a:rPr>
              <a:t>the use of material that allows you to permanently preserve the geometry</a:t>
            </a:r>
            <a:endParaRPr lang="en-US" sz="2000" b="0" strike="noStrike" spc="-1">
              <a:latin typeface="Arial"/>
            </a:endParaRPr>
          </a:p>
          <a:p>
            <a:pPr>
              <a:lnSpc>
                <a:spcPct val="100000"/>
              </a:lnSpc>
            </a:pPr>
            <a:endParaRPr lang="en-US" sz="2000" b="0" strike="noStrike" spc="-1">
              <a:latin typeface="Arial"/>
            </a:endParaRPr>
          </a:p>
          <a:p>
            <a:pPr>
              <a:lnSpc>
                <a:spcPct val="100000"/>
              </a:lnSpc>
            </a:pPr>
            <a:endParaRPr lang="en-US" sz="2000" b="0" strike="noStrike" spc="-1">
              <a:latin typeface="Arial"/>
            </a:endParaRPr>
          </a:p>
          <a:p>
            <a:pPr>
              <a:lnSpc>
                <a:spcPct val="100000"/>
              </a:lnSpc>
            </a:pPr>
            <a:endParaRPr lang="en-US" sz="2000" b="0" strike="noStrike" spc="-1">
              <a:latin typeface="Arial"/>
            </a:endParaRPr>
          </a:p>
          <a:p>
            <a:pPr>
              <a:lnSpc>
                <a:spcPct val="100000"/>
              </a:lnSpc>
            </a:pPr>
            <a:endParaRPr lang="en-US" sz="2000" b="0" strike="noStrike" spc="-1">
              <a:latin typeface="Arial"/>
            </a:endParaRPr>
          </a:p>
          <a:p>
            <a:pPr>
              <a:lnSpc>
                <a:spcPct val="100000"/>
              </a:lnSpc>
            </a:pPr>
            <a:endParaRPr lang="en-US" sz="2000" b="0" strike="noStrike" spc="-1">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CustomShape 1"/>
          <p:cNvSpPr/>
          <p:nvPr/>
        </p:nvSpPr>
        <p:spPr>
          <a:xfrm>
            <a:off x="349200" y="421200"/>
            <a:ext cx="11754000" cy="3945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800" b="1" strike="noStrike" spc="-1">
                <a:solidFill>
                  <a:srgbClr val="000000"/>
                </a:solidFill>
                <a:latin typeface="Calibri"/>
              </a:rPr>
              <a:t>Ongoing activities</a:t>
            </a:r>
            <a:endParaRPr lang="en-US" sz="2800" b="0" strike="noStrike" spc="-1">
              <a:latin typeface="Arial"/>
            </a:endParaRPr>
          </a:p>
          <a:p>
            <a:pPr algn="ctr">
              <a:lnSpc>
                <a:spcPct val="150000"/>
              </a:lnSpc>
            </a:pPr>
            <a:endParaRPr lang="en-US" sz="2800" b="0" strike="noStrike" spc="-1">
              <a:latin typeface="Arial"/>
            </a:endParaRPr>
          </a:p>
          <a:p>
            <a:pPr marL="343080" indent="-342720">
              <a:lnSpc>
                <a:spcPct val="150000"/>
              </a:lnSpc>
              <a:buClr>
                <a:srgbClr val="000000"/>
              </a:buClr>
              <a:buFont typeface="Wingdings" charset="2"/>
              <a:buChar char=""/>
            </a:pPr>
            <a:r>
              <a:rPr lang="en-US" sz="1800" b="0" strike="noStrike" spc="-1">
                <a:solidFill>
                  <a:srgbClr val="000000"/>
                </a:solidFill>
                <a:latin typeface="Calibri"/>
              </a:rPr>
              <a:t>Choice of the tracker readout electronics:</a:t>
            </a:r>
            <a:endParaRPr lang="en-US" sz="1800" b="0" strike="noStrike" spc="-1">
              <a:latin typeface="Arial"/>
            </a:endParaRPr>
          </a:p>
          <a:p>
            <a:pPr>
              <a:lnSpc>
                <a:spcPct val="150000"/>
              </a:lnSpc>
            </a:pPr>
            <a:r>
              <a:rPr lang="en-US" sz="1800" b="0" strike="noStrike" spc="-1">
                <a:solidFill>
                  <a:srgbClr val="000000"/>
                </a:solidFill>
                <a:latin typeface="Calibri"/>
              </a:rPr>
              <a:t>        - several existing options are tested (talk by A.Zelenov)</a:t>
            </a:r>
            <a:endParaRPr lang="en-US" sz="1800" b="0" strike="noStrike" spc="-1">
              <a:latin typeface="Arial"/>
            </a:endParaRPr>
          </a:p>
          <a:p>
            <a:pPr>
              <a:lnSpc>
                <a:spcPct val="150000"/>
              </a:lnSpc>
            </a:pPr>
            <a:r>
              <a:rPr lang="en-US" sz="1800" b="0" strike="noStrike" spc="-1">
                <a:solidFill>
                  <a:srgbClr val="000000"/>
                </a:solidFill>
                <a:latin typeface="Calibri"/>
              </a:rPr>
              <a:t>        - a concept of new ASIC is being developed based on the lab and test beam</a:t>
            </a:r>
            <a:r>
              <a:rPr lang="ru-RU" sz="1800" b="0" strike="noStrike" spc="-1">
                <a:solidFill>
                  <a:srgbClr val="000000"/>
                </a:solidFill>
                <a:latin typeface="Calibri"/>
              </a:rPr>
              <a:t> </a:t>
            </a:r>
            <a:r>
              <a:rPr lang="en-US" sz="1800" b="0" strike="noStrike" spc="-1">
                <a:solidFill>
                  <a:srgbClr val="000000"/>
                </a:solidFill>
                <a:latin typeface="Calibri"/>
              </a:rPr>
              <a:t>measurements  (talk by A.Solin)</a:t>
            </a:r>
            <a:endParaRPr lang="en-US" sz="1800" b="0" strike="noStrike" spc="-1">
              <a:latin typeface="Arial"/>
            </a:endParaRPr>
          </a:p>
          <a:p>
            <a:pPr marL="285840" indent="-285480">
              <a:lnSpc>
                <a:spcPct val="150000"/>
              </a:lnSpc>
              <a:buClr>
                <a:srgbClr val="000000"/>
              </a:buClr>
              <a:buFont typeface="Wingdings" charset="2"/>
              <a:buChar char=""/>
            </a:pPr>
            <a:r>
              <a:rPr lang="en-US" sz="1800" b="0" strike="noStrike" spc="-1">
                <a:solidFill>
                  <a:srgbClr val="000000"/>
                </a:solidFill>
                <a:latin typeface="Calibri"/>
              </a:rPr>
              <a:t>Studies of influence of the readout electronics parameters on the tracker performance </a:t>
            </a:r>
            <a:endParaRPr lang="en-US" sz="1800" b="0" strike="noStrike" spc="-1">
              <a:latin typeface="Arial"/>
            </a:endParaRPr>
          </a:p>
          <a:p>
            <a:pPr marL="285840" indent="-285480">
              <a:lnSpc>
                <a:spcPct val="150000"/>
              </a:lnSpc>
              <a:buClr>
                <a:srgbClr val="000000"/>
              </a:buClr>
              <a:buFont typeface="Wingdings" charset="2"/>
              <a:buChar char=""/>
            </a:pPr>
            <a:r>
              <a:rPr lang="en-US" sz="1800" b="0" strike="noStrike" spc="-1">
                <a:solidFill>
                  <a:srgbClr val="000000"/>
                </a:solidFill>
                <a:latin typeface="Calibri"/>
              </a:rPr>
              <a:t>Testbeam and/or Garfield/LTSpice based parametrization of the straw response for SPDRoot (details: Thursday talk by S.Bulanova, poster by A. Mukhamejanova)</a:t>
            </a:r>
            <a:endParaRPr lang="en-US" sz="1800" b="0" strike="noStrike" spc="-1">
              <a:latin typeface="Arial"/>
            </a:endParaRPr>
          </a:p>
          <a:p>
            <a:pPr marL="285840" indent="-285480">
              <a:lnSpc>
                <a:spcPct val="150000"/>
              </a:lnSpc>
              <a:buClr>
                <a:srgbClr val="000000"/>
              </a:buClr>
              <a:buFont typeface="Wingdings" charset="2"/>
              <a:buChar char=""/>
            </a:pPr>
            <a:r>
              <a:rPr lang="en-US" sz="1800" b="0" strike="noStrike" spc="-1">
                <a:solidFill>
                  <a:srgbClr val="000000"/>
                </a:solidFill>
                <a:latin typeface="Calibri"/>
              </a:rPr>
              <a:t>Developing the appropriate laboratory space for tracker prototyping, assembling, and testing</a:t>
            </a:r>
            <a:endParaRPr lang="en-US" sz="1800" b="0" strike="noStrike" spc="-1">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CustomShape 1"/>
          <p:cNvSpPr/>
          <p:nvPr/>
        </p:nvSpPr>
        <p:spPr>
          <a:xfrm>
            <a:off x="274320" y="1243080"/>
            <a:ext cx="8869680" cy="4928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480">
              <a:lnSpc>
                <a:spcPct val="150000"/>
              </a:lnSpc>
              <a:buClr>
                <a:srgbClr val="000000"/>
              </a:buClr>
              <a:buFont typeface="Wingdings" charset="2"/>
              <a:buChar char=""/>
            </a:pPr>
            <a:r>
              <a:rPr lang="ru-RU" sz="1600" b="0" strike="noStrike" spc="-1">
                <a:solidFill>
                  <a:srgbClr val="000000"/>
                </a:solidFill>
                <a:latin typeface="Calibri"/>
              </a:rPr>
              <a:t>during first testbeams 2021-2022 three types of existing ASICs were tested:</a:t>
            </a:r>
            <a:endParaRPr lang="en-US" sz="1600" b="0" strike="noStrike" spc="-1">
              <a:latin typeface="Arial"/>
            </a:endParaRPr>
          </a:p>
          <a:p>
            <a:pPr marL="432000" lvl="1" indent="-216000">
              <a:lnSpc>
                <a:spcPct val="150000"/>
              </a:lnSpc>
              <a:buClr>
                <a:srgbClr val="000000"/>
              </a:buClr>
              <a:buSzPct val="45000"/>
              <a:buFont typeface="Wingdings" charset="2"/>
              <a:buChar char=""/>
            </a:pPr>
            <a:r>
              <a:rPr lang="ru-RU" sz="1600" b="0" strike="noStrike" spc="-1">
                <a:solidFill>
                  <a:srgbClr val="000000"/>
                </a:solidFill>
                <a:latin typeface="Calibri"/>
              </a:rPr>
              <a:t>VMM3a was rejected due to the latching in the time-at-threshold mode  </a:t>
            </a:r>
            <a:endParaRPr lang="en-US" sz="1600" b="0" strike="noStrike" spc="-1">
              <a:latin typeface="Arial"/>
            </a:endParaRPr>
          </a:p>
          <a:p>
            <a:pPr marL="432000" lvl="1" indent="-216000">
              <a:lnSpc>
                <a:spcPct val="150000"/>
              </a:lnSpc>
              <a:buClr>
                <a:srgbClr val="000000"/>
              </a:buClr>
              <a:buSzPct val="45000"/>
              <a:buFont typeface="Wingdings" charset="2"/>
              <a:buChar char=""/>
            </a:pPr>
            <a:r>
              <a:rPr lang="ru-RU" sz="1600" b="0" strike="noStrike" spc="-1">
                <a:solidFill>
                  <a:srgbClr val="000000"/>
                </a:solidFill>
                <a:latin typeface="Calibri"/>
              </a:rPr>
              <a:t>VMM3 concept was found to be promising but chip re-production is difficult</a:t>
            </a:r>
            <a:endParaRPr lang="en-US" sz="1600" b="0" strike="noStrike" spc="-1">
              <a:latin typeface="Arial"/>
            </a:endParaRPr>
          </a:p>
          <a:p>
            <a:pPr marL="432000" lvl="1" indent="-216000">
              <a:lnSpc>
                <a:spcPct val="150000"/>
              </a:lnSpc>
              <a:buClr>
                <a:srgbClr val="000000"/>
              </a:buClr>
              <a:buSzPct val="45000"/>
              <a:buFont typeface="Wingdings" charset="2"/>
              <a:buChar char=""/>
            </a:pPr>
            <a:r>
              <a:rPr lang="ru-RU" sz="1600" b="0" strike="noStrike" spc="-1">
                <a:solidFill>
                  <a:srgbClr val="000000"/>
                </a:solidFill>
                <a:latin typeface="Calibri"/>
              </a:rPr>
              <a:t>TIGER has better architecture but needs further development for the straw applications</a:t>
            </a:r>
            <a:endParaRPr lang="en-US" sz="1600" b="0" strike="noStrike" spc="-1">
              <a:latin typeface="Arial"/>
            </a:endParaRPr>
          </a:p>
          <a:p>
            <a:pPr marL="432000" lvl="1" indent="-216000">
              <a:lnSpc>
                <a:spcPct val="150000"/>
              </a:lnSpc>
              <a:buClr>
                <a:srgbClr val="000000"/>
              </a:buClr>
              <a:buSzPct val="45000"/>
              <a:buFont typeface="Wingdings" charset="2"/>
              <a:buChar char=""/>
            </a:pPr>
            <a:endParaRPr lang="en-US" sz="1600" b="0" strike="noStrike" spc="-1">
              <a:latin typeface="Arial"/>
            </a:endParaRPr>
          </a:p>
          <a:p>
            <a:pPr marL="285840" indent="-285480">
              <a:lnSpc>
                <a:spcPct val="150000"/>
              </a:lnSpc>
              <a:buClr>
                <a:srgbClr val="000000"/>
              </a:buClr>
              <a:buFont typeface="Wingdings" charset="2"/>
              <a:buChar char=""/>
            </a:pPr>
            <a:r>
              <a:rPr lang="ru-RU" sz="1600" b="0" strike="noStrike" spc="-1">
                <a:solidFill>
                  <a:srgbClr val="000000"/>
                </a:solidFill>
                <a:latin typeface="Calibri"/>
              </a:rPr>
              <a:t>thus a development of a new ASIC seems to be needed if both the time and charge should be measured  </a:t>
            </a:r>
            <a:endParaRPr lang="en-US" sz="1600" b="0" strike="noStrike" spc="-1">
              <a:latin typeface="Arial"/>
            </a:endParaRPr>
          </a:p>
          <a:p>
            <a:pPr marL="432000" lvl="1" indent="-216000">
              <a:lnSpc>
                <a:spcPct val="150000"/>
              </a:lnSpc>
              <a:buClr>
                <a:srgbClr val="000000"/>
              </a:buClr>
              <a:buSzPct val="45000"/>
              <a:buFont typeface="Wingdings" charset="2"/>
              <a:buChar char=""/>
            </a:pPr>
            <a:r>
              <a:rPr lang="ru-RU" sz="1600" b="0" strike="noStrike" spc="-1">
                <a:solidFill>
                  <a:srgbClr val="000000"/>
                </a:solidFill>
                <a:latin typeface="Calibri"/>
              </a:rPr>
              <a:t>the design to be based on the lab and test beam studies and experience obtained with the existing ASICs </a:t>
            </a:r>
            <a:endParaRPr lang="en-US" sz="1600" b="0" strike="noStrike" spc="-1">
              <a:latin typeface="Arial"/>
            </a:endParaRPr>
          </a:p>
          <a:p>
            <a:pPr marL="432000" lvl="1" indent="-216000">
              <a:lnSpc>
                <a:spcPct val="150000"/>
              </a:lnSpc>
              <a:buClr>
                <a:srgbClr val="000000"/>
              </a:buClr>
              <a:buSzPct val="45000"/>
              <a:buFont typeface="Wingdings" charset="2"/>
              <a:buChar char=""/>
            </a:pPr>
            <a:r>
              <a:rPr lang="ru-RU" sz="1600" b="0" strike="noStrike" spc="-1">
                <a:solidFill>
                  <a:srgbClr val="000000"/>
                </a:solidFill>
                <a:latin typeface="Calibri"/>
              </a:rPr>
              <a:t>a common effort of SPD/DUNE/DRD1 experts</a:t>
            </a:r>
            <a:endParaRPr lang="en-US" sz="1600" b="0" strike="noStrike" spc="-1">
              <a:latin typeface="Arial"/>
            </a:endParaRPr>
          </a:p>
          <a:p>
            <a:pPr marL="432000" lvl="1" indent="-216000">
              <a:lnSpc>
                <a:spcPct val="150000"/>
              </a:lnSpc>
              <a:buClr>
                <a:srgbClr val="000000"/>
              </a:buClr>
              <a:buSzPct val="45000"/>
              <a:buFont typeface="Wingdings" charset="2"/>
              <a:buChar char=""/>
            </a:pPr>
            <a:endParaRPr lang="en-US" sz="1600" b="0" strike="noStrike" spc="-1">
              <a:latin typeface="Arial"/>
            </a:endParaRPr>
          </a:p>
          <a:p>
            <a:pPr marL="285840" indent="-285480">
              <a:lnSpc>
                <a:spcPct val="150000"/>
              </a:lnSpc>
              <a:buClr>
                <a:srgbClr val="000000"/>
              </a:buClr>
              <a:buFont typeface="Wingdings" charset="2"/>
              <a:buChar char=""/>
            </a:pPr>
            <a:r>
              <a:rPr lang="ru-RU" sz="1600" b="0" strike="noStrike" spc="-1">
                <a:solidFill>
                  <a:srgbClr val="000000"/>
                </a:solidFill>
                <a:latin typeface="Calibri"/>
              </a:rPr>
              <a:t> a possible reduced solution - time only measurements: for example, PETIROC (CMS iRPC readout)</a:t>
            </a:r>
            <a:r>
              <a:rPr lang="en-US" sz="1600" b="0" strike="noStrike" spc="-1">
                <a:solidFill>
                  <a:srgbClr val="000000"/>
                </a:solidFill>
                <a:latin typeface="Calibri"/>
              </a:rPr>
              <a:t> </a:t>
            </a:r>
            <a:endParaRPr lang="en-US" sz="1600" b="0" strike="noStrike" spc="-1">
              <a:latin typeface="Arial"/>
            </a:endParaRPr>
          </a:p>
          <a:p>
            <a:pPr marL="432000" lvl="1" indent="-216000">
              <a:lnSpc>
                <a:spcPct val="150000"/>
              </a:lnSpc>
              <a:buClr>
                <a:srgbClr val="000000"/>
              </a:buClr>
              <a:buSzPct val="45000"/>
              <a:buFont typeface="Wingdings" charset="2"/>
              <a:buChar char=""/>
            </a:pPr>
            <a:r>
              <a:rPr lang="ru-RU" sz="1600" b="0" strike="noStrike" spc="-1">
                <a:solidFill>
                  <a:srgbClr val="000000"/>
                </a:solidFill>
                <a:latin typeface="Calibri"/>
              </a:rPr>
              <a:t>the option to be investigated</a:t>
            </a:r>
            <a:endParaRPr lang="en-US" sz="1600" b="0" strike="noStrike" spc="-1">
              <a:latin typeface="Arial"/>
            </a:endParaRPr>
          </a:p>
        </p:txBody>
      </p:sp>
      <p:sp>
        <p:nvSpPr>
          <p:cNvPr id="223" name="CustomShape 2"/>
          <p:cNvSpPr/>
          <p:nvPr/>
        </p:nvSpPr>
        <p:spPr>
          <a:xfrm>
            <a:off x="2719800" y="427680"/>
            <a:ext cx="4269960" cy="402840"/>
          </a:xfrm>
          <a:prstGeom prst="rect">
            <a:avLst/>
          </a:prstGeom>
          <a:solidFill>
            <a:srgbClr val="F8F9FA"/>
          </a:solidFill>
          <a:ln>
            <a:noFill/>
          </a:ln>
        </p:spPr>
        <p:style>
          <a:lnRef idx="0">
            <a:scrgbClr r="0" g="0" b="0"/>
          </a:lnRef>
          <a:fillRef idx="0">
            <a:scrgbClr r="0" g="0" b="0"/>
          </a:fillRef>
          <a:effectRef idx="0">
            <a:scrgbClr r="0" g="0" b="0"/>
          </a:effectRef>
          <a:fontRef idx="minor"/>
        </p:style>
        <p:txBody>
          <a:bodyPr wrap="none" lIns="0" tIns="-12240" rIns="0" bIns="-12240" anchor="ctr">
            <a:spAutoFit/>
          </a:bodyPr>
          <a:lstStyle/>
          <a:p>
            <a:pPr>
              <a:lnSpc>
                <a:spcPct val="100000"/>
              </a:lnSpc>
              <a:tabLst>
                <a:tab pos="0" algn="l"/>
              </a:tabLst>
            </a:pPr>
            <a:r>
              <a:rPr lang="en-US" sz="2800" b="1" strike="noStrike" spc="-1">
                <a:solidFill>
                  <a:srgbClr val="202124"/>
                </a:solidFill>
                <a:latin typeface="Calibri"/>
              </a:rPr>
              <a:t>E</a:t>
            </a:r>
            <a:r>
              <a:rPr lang="ru-RU" sz="2800" b="1" strike="noStrike" spc="-1">
                <a:solidFill>
                  <a:srgbClr val="202124"/>
                </a:solidFill>
                <a:latin typeface="Calibri"/>
              </a:rPr>
              <a:t>lectronics for  straw tracker</a:t>
            </a:r>
            <a:r>
              <a:rPr lang="ru-RU" sz="2800" b="1" strike="noStrike" spc="-1">
                <a:solidFill>
                  <a:srgbClr val="000000"/>
                </a:solidFill>
                <a:latin typeface="Calibri"/>
              </a:rPr>
              <a:t> </a:t>
            </a:r>
            <a:endParaRPr lang="en-US" sz="2800" b="0" strike="noStrike" spc="-1">
              <a:latin typeface="Arial"/>
            </a:endParaRPr>
          </a:p>
        </p:txBody>
      </p:sp>
      <p:sp>
        <p:nvSpPr>
          <p:cNvPr id="224" name="CustomShape 3"/>
          <p:cNvSpPr/>
          <p:nvPr/>
        </p:nvSpPr>
        <p:spPr>
          <a:xfrm>
            <a:off x="7406640" y="91440"/>
            <a:ext cx="373248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400" b="0" strike="noStrike" spc="-1">
                <a:solidFill>
                  <a:srgbClr val="000000"/>
                </a:solidFill>
                <a:latin typeface="Calibri"/>
              </a:rPr>
              <a:t>Setup 1</a:t>
            </a:r>
            <a:endParaRPr lang="en-US" sz="2400" b="0" strike="noStrike" spc="-1">
              <a:latin typeface="Arial"/>
            </a:endParaRPr>
          </a:p>
        </p:txBody>
      </p:sp>
      <p:sp>
        <p:nvSpPr>
          <p:cNvPr id="225" name="CustomShape 4"/>
          <p:cNvSpPr/>
          <p:nvPr/>
        </p:nvSpPr>
        <p:spPr>
          <a:xfrm>
            <a:off x="8992440" y="1920240"/>
            <a:ext cx="111528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400" b="0" strike="noStrike" spc="-1">
                <a:solidFill>
                  <a:srgbClr val="000000"/>
                </a:solidFill>
                <a:latin typeface="Calibri"/>
              </a:rPr>
              <a:t>Setup 2</a:t>
            </a:r>
            <a:endParaRPr lang="en-US" sz="2400" b="0" strike="noStrike" spc="-1">
              <a:latin typeface="Arial"/>
            </a:endParaRPr>
          </a:p>
        </p:txBody>
      </p:sp>
      <p:sp>
        <p:nvSpPr>
          <p:cNvPr id="226" name="CustomShape 5"/>
          <p:cNvSpPr/>
          <p:nvPr/>
        </p:nvSpPr>
        <p:spPr>
          <a:xfrm>
            <a:off x="9052920" y="4023360"/>
            <a:ext cx="111528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400" b="0" strike="noStrike" spc="-1">
                <a:solidFill>
                  <a:srgbClr val="000000"/>
                </a:solidFill>
                <a:latin typeface="Calibri"/>
              </a:rPr>
              <a:t>Setup 3</a:t>
            </a:r>
            <a:endParaRPr lang="en-US" sz="2400" b="0" strike="noStrike" spc="-1">
              <a:latin typeface="Arial"/>
            </a:endParaRPr>
          </a:p>
        </p:txBody>
      </p:sp>
      <p:pic>
        <p:nvPicPr>
          <p:cNvPr id="227" name="Рисунок 8_0"/>
          <p:cNvPicPr/>
          <p:nvPr/>
        </p:nvPicPr>
        <p:blipFill>
          <a:blip r:embed="rId2"/>
          <a:srcRect l="9260" r="13583"/>
          <a:stretch/>
        </p:blipFill>
        <p:spPr>
          <a:xfrm>
            <a:off x="8597880" y="195840"/>
            <a:ext cx="1810440" cy="1759680"/>
          </a:xfrm>
          <a:prstGeom prst="rect">
            <a:avLst/>
          </a:prstGeom>
          <a:ln>
            <a:noFill/>
          </a:ln>
        </p:spPr>
      </p:pic>
      <p:pic>
        <p:nvPicPr>
          <p:cNvPr id="228" name="Рисунок 9"/>
          <p:cNvPicPr/>
          <p:nvPr/>
        </p:nvPicPr>
        <p:blipFill>
          <a:blip r:embed="rId3"/>
          <a:srcRect l="27280" t="-3636" r="23144" b="3636"/>
          <a:stretch/>
        </p:blipFill>
        <p:spPr>
          <a:xfrm rot="5400000">
            <a:off x="10248480" y="1831320"/>
            <a:ext cx="1790280" cy="2097000"/>
          </a:xfrm>
          <a:prstGeom prst="rect">
            <a:avLst/>
          </a:prstGeom>
          <a:ln>
            <a:noFill/>
          </a:ln>
        </p:spPr>
      </p:pic>
      <p:pic>
        <p:nvPicPr>
          <p:cNvPr id="229" name="Рисунок 10_0"/>
          <p:cNvPicPr/>
          <p:nvPr/>
        </p:nvPicPr>
        <p:blipFill>
          <a:blip r:embed="rId4"/>
          <a:srcRect l="-1024" t="-4065" r="30038" b="4065"/>
          <a:stretch/>
        </p:blipFill>
        <p:spPr>
          <a:xfrm rot="5400000">
            <a:off x="10226520" y="4013640"/>
            <a:ext cx="1792800" cy="1894320"/>
          </a:xfrm>
          <a:prstGeom prst="rect">
            <a:avLst/>
          </a:prstGeom>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3948</TotalTime>
  <Words>1054</Words>
  <Application>Microsoft Office PowerPoint</Application>
  <PresentationFormat>Широкоэкранный</PresentationFormat>
  <Paragraphs>111</Paragraphs>
  <Slides>11</Slides>
  <Notes>5</Notes>
  <HiddenSlides>0</HiddenSlides>
  <MMClips>0</MMClips>
  <ScaleCrop>false</ScaleCrop>
  <HeadingPairs>
    <vt:vector size="6" baseType="variant">
      <vt:variant>
        <vt:lpstr>Использованные шрифты</vt:lpstr>
      </vt:variant>
      <vt:variant>
        <vt:i4>6</vt:i4>
      </vt:variant>
      <vt:variant>
        <vt:lpstr>Тема</vt:lpstr>
      </vt:variant>
      <vt:variant>
        <vt:i4>4</vt:i4>
      </vt:variant>
      <vt:variant>
        <vt:lpstr>Заголовки слайдов</vt:lpstr>
      </vt:variant>
      <vt:variant>
        <vt:i4>11</vt:i4>
      </vt:variant>
    </vt:vector>
  </HeadingPairs>
  <TitlesOfParts>
    <vt:vector size="21" baseType="lpstr">
      <vt:lpstr>Arial</vt:lpstr>
      <vt:lpstr>Calibri</vt:lpstr>
      <vt:lpstr>Calibri Light</vt:lpstr>
      <vt:lpstr>Symbol</vt:lpstr>
      <vt:lpstr>Times New Roman</vt:lpstr>
      <vt:lpstr>Wingdings</vt:lpstr>
      <vt:lpstr>Office Theme</vt:lpstr>
      <vt:lpstr>Office Theme</vt:lpstr>
      <vt:lpstr>Office Theme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Пользователь Windows</dc:creator>
  <dc:description/>
  <cp:lastModifiedBy>temuren</cp:lastModifiedBy>
  <cp:revision>217</cp:revision>
  <dcterms:created xsi:type="dcterms:W3CDTF">2018-09-30T12:56:17Z</dcterms:created>
  <dcterms:modified xsi:type="dcterms:W3CDTF">2023-04-25T07:51:34Z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SPecialiST RePack</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5</vt:i4>
  </property>
  <property fmtid="{D5CDD505-2E9C-101B-9397-08002B2CF9AE}" pid="9" name="PresentationFormat">
    <vt:lpwstr>Широкоэкранный</vt:lpwstr>
  </property>
  <property fmtid="{D5CDD505-2E9C-101B-9397-08002B2CF9AE}" pid="10" name="ScaleCrop">
    <vt:bool>false</vt:bool>
  </property>
  <property fmtid="{D5CDD505-2E9C-101B-9397-08002B2CF9AE}" pid="11" name="ShareDoc">
    <vt:bool>false</vt:bool>
  </property>
  <property fmtid="{D5CDD505-2E9C-101B-9397-08002B2CF9AE}" pid="12" name="Slides">
    <vt:i4>12</vt:i4>
  </property>
</Properties>
</file>