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72" r:id="rId4"/>
    <p:sldId id="264" r:id="rId5"/>
    <p:sldId id="265" r:id="rId6"/>
    <p:sldId id="266" r:id="rId7"/>
    <p:sldId id="267" r:id="rId8"/>
    <p:sldId id="273" r:id="rId9"/>
    <p:sldId id="274" r:id="rId10"/>
    <p:sldId id="268"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75796-C8FD-47A0-AA67-984A632DC01A}" type="datetimeFigureOut">
              <a:rPr lang="ru-RU" smtClean="0"/>
              <a:t>24.04.2023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579BC-BB1C-4CA0-94BC-C51D5FE06988}" type="slidenum">
              <a:rPr lang="ru-RU" smtClean="0"/>
              <a:t>‹#›</a:t>
            </a:fld>
            <a:endParaRPr lang="ru-RU"/>
          </a:p>
        </p:txBody>
      </p:sp>
    </p:spTree>
    <p:extLst>
      <p:ext uri="{BB962C8B-B14F-4D97-AF65-F5344CB8AC3E}">
        <p14:creationId xmlns:p14="http://schemas.microsoft.com/office/powerpoint/2010/main" val="424712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A9950332-9D67-4765-8E56-0B06B53248D7}" type="datetime1">
              <a:rPr lang="en-US" smtClean="0"/>
              <a:t>4/24/2023</a:t>
            </a:fld>
            <a:endParaRPr lang="en-US"/>
          </a:p>
        </p:txBody>
      </p:sp>
      <p:sp>
        <p:nvSpPr>
          <p:cNvPr id="5" name="Нижний колонтитул 4"/>
          <p:cNvSpPr>
            <a:spLocks noGrp="1"/>
          </p:cNvSpPr>
          <p:nvPr>
            <p:ph type="ftr" sz="quarter" idx="11"/>
          </p:nvPr>
        </p:nvSpPr>
        <p:spPr/>
        <p:txBody>
          <a:bodyPr/>
          <a:lstStyle/>
          <a:p>
            <a:r>
              <a:rPr lang="en-US" smtClean="0"/>
              <a:t>Victor Kramarenko</a:t>
            </a:r>
            <a:endParaRPr lang="en-US"/>
          </a:p>
        </p:txBody>
      </p:sp>
      <p:sp>
        <p:nvSpPr>
          <p:cNvPr id="6" name="Номер слайда 5"/>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290240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9BD046B-A7A9-4825-B878-ADC935B14DC9}" type="datetime1">
              <a:rPr lang="en-US" smtClean="0"/>
              <a:t>4/24/2023</a:t>
            </a:fld>
            <a:endParaRPr lang="en-US"/>
          </a:p>
        </p:txBody>
      </p:sp>
      <p:sp>
        <p:nvSpPr>
          <p:cNvPr id="5" name="Нижний колонтитул 4"/>
          <p:cNvSpPr>
            <a:spLocks noGrp="1"/>
          </p:cNvSpPr>
          <p:nvPr>
            <p:ph type="ftr" sz="quarter" idx="11"/>
          </p:nvPr>
        </p:nvSpPr>
        <p:spPr/>
        <p:txBody>
          <a:bodyPr/>
          <a:lstStyle/>
          <a:p>
            <a:r>
              <a:rPr lang="en-US" smtClean="0"/>
              <a:t>Victor Kramarenko</a:t>
            </a:r>
            <a:endParaRPr lang="en-US"/>
          </a:p>
        </p:txBody>
      </p:sp>
      <p:sp>
        <p:nvSpPr>
          <p:cNvPr id="6" name="Номер слайда 5"/>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380449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1DF7B134-C0F2-46A8-BE05-7B0DB1AD1907}" type="datetime1">
              <a:rPr lang="en-US" smtClean="0"/>
              <a:t>4/24/2023</a:t>
            </a:fld>
            <a:endParaRPr lang="en-US"/>
          </a:p>
        </p:txBody>
      </p:sp>
      <p:sp>
        <p:nvSpPr>
          <p:cNvPr id="5" name="Нижний колонтитул 4"/>
          <p:cNvSpPr>
            <a:spLocks noGrp="1"/>
          </p:cNvSpPr>
          <p:nvPr>
            <p:ph type="ftr" sz="quarter" idx="11"/>
          </p:nvPr>
        </p:nvSpPr>
        <p:spPr/>
        <p:txBody>
          <a:bodyPr/>
          <a:lstStyle/>
          <a:p>
            <a:r>
              <a:rPr lang="en-US" smtClean="0"/>
              <a:t>Victor Kramarenko</a:t>
            </a:r>
            <a:endParaRPr lang="en-US"/>
          </a:p>
        </p:txBody>
      </p:sp>
      <p:sp>
        <p:nvSpPr>
          <p:cNvPr id="6" name="Номер слайда 5"/>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47381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AA8211E-08A8-4BEE-BC67-75805A4E277A}" type="datetime1">
              <a:rPr lang="en-US" smtClean="0"/>
              <a:t>4/24/2023</a:t>
            </a:fld>
            <a:endParaRPr lang="en-US"/>
          </a:p>
        </p:txBody>
      </p:sp>
      <p:sp>
        <p:nvSpPr>
          <p:cNvPr id="5" name="Нижний колонтитул 4"/>
          <p:cNvSpPr>
            <a:spLocks noGrp="1"/>
          </p:cNvSpPr>
          <p:nvPr>
            <p:ph type="ftr" sz="quarter" idx="11"/>
          </p:nvPr>
        </p:nvSpPr>
        <p:spPr/>
        <p:txBody>
          <a:bodyPr/>
          <a:lstStyle/>
          <a:p>
            <a:r>
              <a:rPr lang="en-US" smtClean="0"/>
              <a:t>Victor Kramarenko</a:t>
            </a:r>
            <a:endParaRPr lang="en-US"/>
          </a:p>
        </p:txBody>
      </p:sp>
      <p:sp>
        <p:nvSpPr>
          <p:cNvPr id="6" name="Номер слайда 5"/>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420822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1D7E6B-4B46-4D8F-BE63-C2CFE8E63C9F}" type="datetime1">
              <a:rPr lang="en-US" smtClean="0"/>
              <a:t>4/24/2023</a:t>
            </a:fld>
            <a:endParaRPr lang="en-US"/>
          </a:p>
        </p:txBody>
      </p:sp>
      <p:sp>
        <p:nvSpPr>
          <p:cNvPr id="5" name="Нижний колонтитул 4"/>
          <p:cNvSpPr>
            <a:spLocks noGrp="1"/>
          </p:cNvSpPr>
          <p:nvPr>
            <p:ph type="ftr" sz="quarter" idx="11"/>
          </p:nvPr>
        </p:nvSpPr>
        <p:spPr/>
        <p:txBody>
          <a:bodyPr/>
          <a:lstStyle/>
          <a:p>
            <a:r>
              <a:rPr lang="en-US" smtClean="0"/>
              <a:t>Victor Kramarenko</a:t>
            </a:r>
            <a:endParaRPr lang="en-US"/>
          </a:p>
        </p:txBody>
      </p:sp>
      <p:sp>
        <p:nvSpPr>
          <p:cNvPr id="6" name="Номер слайда 5"/>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148464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C4B7C36-947F-49B7-9358-D701628F1F44}" type="datetime1">
              <a:rPr lang="en-US" smtClean="0"/>
              <a:t>4/24/2023</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sp>
        <p:nvSpPr>
          <p:cNvPr id="7" name="Номер слайда 6"/>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13666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60DCCC4-237C-42C9-8DAA-506FC1688295}" type="datetime1">
              <a:rPr lang="en-US" smtClean="0"/>
              <a:t>4/24/2023</a:t>
            </a:fld>
            <a:endParaRPr lang="en-US"/>
          </a:p>
        </p:txBody>
      </p:sp>
      <p:sp>
        <p:nvSpPr>
          <p:cNvPr id="8" name="Нижний колонтитул 7"/>
          <p:cNvSpPr>
            <a:spLocks noGrp="1"/>
          </p:cNvSpPr>
          <p:nvPr>
            <p:ph type="ftr" sz="quarter" idx="11"/>
          </p:nvPr>
        </p:nvSpPr>
        <p:spPr/>
        <p:txBody>
          <a:bodyPr/>
          <a:lstStyle/>
          <a:p>
            <a:r>
              <a:rPr lang="en-US" smtClean="0"/>
              <a:t>Victor Kramarenko</a:t>
            </a:r>
            <a:endParaRPr lang="en-US"/>
          </a:p>
        </p:txBody>
      </p:sp>
      <p:sp>
        <p:nvSpPr>
          <p:cNvPr id="9" name="Номер слайда 8"/>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421034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C0EC5EB8-BC21-4B26-B69C-4E53F6631E6A}" type="datetime1">
              <a:rPr lang="en-US" smtClean="0"/>
              <a:t>4/24/2023</a:t>
            </a:fld>
            <a:endParaRPr lang="en-US"/>
          </a:p>
        </p:txBody>
      </p:sp>
      <p:sp>
        <p:nvSpPr>
          <p:cNvPr id="4" name="Нижний колонтитул 3"/>
          <p:cNvSpPr>
            <a:spLocks noGrp="1"/>
          </p:cNvSpPr>
          <p:nvPr>
            <p:ph type="ftr" sz="quarter" idx="11"/>
          </p:nvPr>
        </p:nvSpPr>
        <p:spPr/>
        <p:txBody>
          <a:bodyPr/>
          <a:lstStyle/>
          <a:p>
            <a:r>
              <a:rPr lang="en-US" smtClean="0"/>
              <a:t>Victor Kramarenko</a:t>
            </a:r>
            <a:endParaRPr lang="en-US"/>
          </a:p>
        </p:txBody>
      </p:sp>
      <p:sp>
        <p:nvSpPr>
          <p:cNvPr id="5" name="Номер слайда 4"/>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247814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2072D2-3FDA-47F5-9EAE-E72F96C5AF5A}" type="datetime1">
              <a:rPr lang="en-US" smtClean="0"/>
              <a:t>4/24/2023</a:t>
            </a:fld>
            <a:endParaRPr lang="en-US"/>
          </a:p>
        </p:txBody>
      </p:sp>
      <p:sp>
        <p:nvSpPr>
          <p:cNvPr id="3" name="Нижний колонтитул 2"/>
          <p:cNvSpPr>
            <a:spLocks noGrp="1"/>
          </p:cNvSpPr>
          <p:nvPr>
            <p:ph type="ftr" sz="quarter" idx="11"/>
          </p:nvPr>
        </p:nvSpPr>
        <p:spPr/>
        <p:txBody>
          <a:bodyPr/>
          <a:lstStyle/>
          <a:p>
            <a:r>
              <a:rPr lang="en-US" smtClean="0"/>
              <a:t>Victor Kramarenko</a:t>
            </a:r>
            <a:endParaRPr lang="en-US"/>
          </a:p>
        </p:txBody>
      </p:sp>
      <p:sp>
        <p:nvSpPr>
          <p:cNvPr id="4" name="Номер слайда 3"/>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287067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952F77-EEEA-4D56-8573-1BB2857B52B5}" type="datetime1">
              <a:rPr lang="en-US" smtClean="0"/>
              <a:t>4/24/2023</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sp>
        <p:nvSpPr>
          <p:cNvPr id="7" name="Номер слайда 6"/>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64625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D2BB16-1967-460E-AEB8-42B95DEE4951}" type="datetime1">
              <a:rPr lang="en-US" smtClean="0"/>
              <a:t>4/24/2023</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sp>
        <p:nvSpPr>
          <p:cNvPr id="7" name="Номер слайда 6"/>
          <p:cNvSpPr>
            <a:spLocks noGrp="1"/>
          </p:cNvSpPr>
          <p:nvPr>
            <p:ph type="sldNum" sz="quarter" idx="12"/>
          </p:nvPr>
        </p:nvSpPr>
        <p:spPr/>
        <p:txBody>
          <a:bodyPr/>
          <a:lstStyle/>
          <a:p>
            <a:fld id="{892B98A2-1686-40E4-B2A2-EC228E6750FF}" type="slidenum">
              <a:rPr lang="en-US" smtClean="0"/>
              <a:t>‹#›</a:t>
            </a:fld>
            <a:endParaRPr lang="en-US"/>
          </a:p>
        </p:txBody>
      </p:sp>
    </p:spTree>
    <p:extLst>
      <p:ext uri="{BB962C8B-B14F-4D97-AF65-F5344CB8AC3E}">
        <p14:creationId xmlns:p14="http://schemas.microsoft.com/office/powerpoint/2010/main" val="400733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7AE23-8A63-4BA7-833B-58348544B712}" type="datetime1">
              <a:rPr lang="en-US" smtClean="0"/>
              <a:t>4/24/2023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Victor Kramarenko</a:t>
            </a: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B98A2-1686-40E4-B2A2-EC228E6750FF}" type="slidenum">
              <a:rPr lang="en-US" smtClean="0"/>
              <a:t>‹#›</a:t>
            </a:fld>
            <a:endParaRPr lang="en-US"/>
          </a:p>
        </p:txBody>
      </p:sp>
    </p:spTree>
    <p:extLst>
      <p:ext uri="{BB962C8B-B14F-4D97-AF65-F5344CB8AC3E}">
        <p14:creationId xmlns:p14="http://schemas.microsoft.com/office/powerpoint/2010/main" val="984672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Straw </a:t>
            </a:r>
            <a:r>
              <a:rPr lang="en-US" dirty="0" err="1" smtClean="0"/>
              <a:t>endcap</a:t>
            </a:r>
            <a:r>
              <a:rPr lang="en-US" dirty="0" smtClean="0"/>
              <a:t> status report</a:t>
            </a:r>
            <a:endParaRPr lang="en-US" dirty="0"/>
          </a:p>
        </p:txBody>
      </p:sp>
      <p:sp>
        <p:nvSpPr>
          <p:cNvPr id="3" name="Подзаголовок 2"/>
          <p:cNvSpPr>
            <a:spLocks noGrp="1"/>
          </p:cNvSpPr>
          <p:nvPr>
            <p:ph type="subTitle" idx="1"/>
          </p:nvPr>
        </p:nvSpPr>
        <p:spPr/>
        <p:txBody>
          <a:bodyPr>
            <a:normAutofit/>
          </a:bodyPr>
          <a:lstStyle/>
          <a:p>
            <a:r>
              <a:rPr lang="en-US" sz="2400" dirty="0" err="1" smtClean="0"/>
              <a:t>K.Basharina</a:t>
            </a:r>
            <a:r>
              <a:rPr lang="en-US" sz="2400" dirty="0" smtClean="0"/>
              <a:t>, </a:t>
            </a:r>
            <a:r>
              <a:rPr lang="en-US" sz="2400" dirty="0" err="1" smtClean="0"/>
              <a:t>G.Kekelidze</a:t>
            </a:r>
            <a:r>
              <a:rPr lang="en-US" sz="2400" dirty="0" smtClean="0"/>
              <a:t>, </a:t>
            </a:r>
            <a:r>
              <a:rPr lang="en-US" sz="2400" dirty="0" err="1" smtClean="0"/>
              <a:t>V.Kramarenko</a:t>
            </a:r>
            <a:r>
              <a:rPr lang="en-US" sz="2400" dirty="0" smtClean="0"/>
              <a:t>,</a:t>
            </a:r>
            <a:r>
              <a:rPr lang="en-US" sz="2400" dirty="0"/>
              <a:t> </a:t>
            </a:r>
            <a:r>
              <a:rPr lang="en-US" sz="2400" dirty="0" err="1" smtClean="0"/>
              <a:t>V.Lysan</a:t>
            </a:r>
            <a:r>
              <a:rPr lang="en-US" sz="2400" dirty="0" smtClean="0"/>
              <a:t>, </a:t>
            </a:r>
            <a:r>
              <a:rPr lang="en-US" sz="2400" dirty="0" err="1"/>
              <a:t>V.Pavlov</a:t>
            </a:r>
            <a:r>
              <a:rPr lang="en-US" sz="2400" dirty="0" smtClean="0"/>
              <a:t>, </a:t>
            </a:r>
            <a:r>
              <a:rPr lang="en-US" sz="2400" dirty="0" err="1" smtClean="0"/>
              <a:t>A.Shunko</a:t>
            </a:r>
            <a:r>
              <a:rPr lang="en-US" sz="2400" dirty="0" smtClean="0"/>
              <a:t>, </a:t>
            </a:r>
            <a:endParaRPr lang="en-US" sz="2400" dirty="0"/>
          </a:p>
        </p:txBody>
      </p:sp>
      <p:sp>
        <p:nvSpPr>
          <p:cNvPr id="4" name="Дата 3"/>
          <p:cNvSpPr>
            <a:spLocks noGrp="1"/>
          </p:cNvSpPr>
          <p:nvPr>
            <p:ph type="dt" sz="half" idx="10"/>
          </p:nvPr>
        </p:nvSpPr>
        <p:spPr/>
        <p:txBody>
          <a:bodyPr/>
          <a:lstStyle/>
          <a:p>
            <a:fld id="{F35A46C7-EAF3-4CB2-BB77-C75AE2054D11}" type="datetime1">
              <a:rPr lang="en-US" smtClean="0"/>
              <a:t>4/24/2023</a:t>
            </a:fld>
            <a:endParaRPr lang="en-US"/>
          </a:p>
        </p:txBody>
      </p:sp>
      <p:sp>
        <p:nvSpPr>
          <p:cNvPr id="5" name="Нижний колонтитул 4"/>
          <p:cNvSpPr>
            <a:spLocks noGrp="1"/>
          </p:cNvSpPr>
          <p:nvPr>
            <p:ph type="ftr" sz="quarter" idx="11"/>
          </p:nvPr>
        </p:nvSpPr>
        <p:spPr/>
        <p:txBody>
          <a:bodyPr/>
          <a:lstStyle/>
          <a:p>
            <a:r>
              <a:rPr lang="en-US" smtClean="0"/>
              <a:t>Victor Kramarenko</a:t>
            </a:r>
            <a:endParaRPr lang="en-US"/>
          </a:p>
        </p:txBody>
      </p:sp>
      <p:sp>
        <p:nvSpPr>
          <p:cNvPr id="6" name="Номер слайда 5"/>
          <p:cNvSpPr>
            <a:spLocks noGrp="1"/>
          </p:cNvSpPr>
          <p:nvPr>
            <p:ph type="sldNum" sz="quarter" idx="12"/>
          </p:nvPr>
        </p:nvSpPr>
        <p:spPr/>
        <p:txBody>
          <a:bodyPr/>
          <a:lstStyle/>
          <a:p>
            <a:fld id="{892B98A2-1686-40E4-B2A2-EC228E6750FF}" type="slidenum">
              <a:rPr lang="en-US" smtClean="0"/>
              <a:t>1</a:t>
            </a:fld>
            <a:endParaRPr lang="en-US"/>
          </a:p>
        </p:txBody>
      </p:sp>
    </p:spTree>
    <p:extLst>
      <p:ext uri="{BB962C8B-B14F-4D97-AF65-F5344CB8AC3E}">
        <p14:creationId xmlns:p14="http://schemas.microsoft.com/office/powerpoint/2010/main" val="125357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662230F-47D4-42E0-98E8-157F31122981}" type="datetime1">
              <a:rPr lang="en-US" smtClean="0"/>
              <a:t>4/24/2023</a:t>
            </a:fld>
            <a:endParaRPr lang="en-US"/>
          </a:p>
        </p:txBody>
      </p:sp>
      <p:sp>
        <p:nvSpPr>
          <p:cNvPr id="5" name="Номер слайда 4"/>
          <p:cNvSpPr>
            <a:spLocks noGrp="1"/>
          </p:cNvSpPr>
          <p:nvPr>
            <p:ph type="sldNum" sz="quarter" idx="12"/>
          </p:nvPr>
        </p:nvSpPr>
        <p:spPr/>
        <p:txBody>
          <a:bodyPr/>
          <a:lstStyle/>
          <a:p>
            <a:fld id="{409CB29B-FFBF-4EBF-99B3-145BF3D49AB9}" type="slidenum">
              <a:rPr lang="en-US" smtClean="0"/>
              <a:t>10</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sp>
        <p:nvSpPr>
          <p:cNvPr id="7" name="Подзаголовок 2"/>
          <p:cNvSpPr txBox="1">
            <a:spLocks/>
          </p:cNvSpPr>
          <p:nvPr/>
        </p:nvSpPr>
        <p:spPr>
          <a:xfrm>
            <a:off x="6372225" y="0"/>
            <a:ext cx="2771775" cy="479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solidFill>
                  <a:srgbClr val="C00000"/>
                </a:solidFill>
              </a:rPr>
              <a:t>Straw </a:t>
            </a:r>
            <a:r>
              <a:rPr lang="en-US" sz="2400" i="1" dirty="0" err="1" smtClean="0">
                <a:solidFill>
                  <a:srgbClr val="C00000"/>
                </a:solidFill>
              </a:rPr>
              <a:t>endcap</a:t>
            </a:r>
            <a:endParaRPr lang="en-US" sz="2400" i="1" dirty="0">
              <a:solidFill>
                <a:srgbClr val="C00000"/>
              </a:solidFill>
            </a:endParaRPr>
          </a:p>
        </p:txBody>
      </p:sp>
      <p:sp>
        <p:nvSpPr>
          <p:cNvPr id="2" name="Прямоугольник 1"/>
          <p:cNvSpPr/>
          <p:nvPr/>
        </p:nvSpPr>
        <p:spPr>
          <a:xfrm>
            <a:off x="827584" y="620688"/>
            <a:ext cx="1371979" cy="369332"/>
          </a:xfrm>
          <a:prstGeom prst="rect">
            <a:avLst/>
          </a:prstGeom>
        </p:spPr>
        <p:txBody>
          <a:bodyPr wrap="none">
            <a:spAutoFit/>
          </a:bodyPr>
          <a:lstStyle/>
          <a:p>
            <a:r>
              <a:rPr lang="en-US" dirty="0" smtClean="0"/>
              <a:t>What's done</a:t>
            </a:r>
            <a:endParaRPr lang="en-US" dirty="0"/>
          </a:p>
        </p:txBody>
      </p:sp>
      <p:sp>
        <p:nvSpPr>
          <p:cNvPr id="36" name="Прямоугольник 35"/>
          <p:cNvSpPr/>
          <p:nvPr/>
        </p:nvSpPr>
        <p:spPr>
          <a:xfrm>
            <a:off x="490809" y="1123524"/>
            <a:ext cx="8653191" cy="1754326"/>
          </a:xfrm>
          <a:prstGeom prst="rect">
            <a:avLst/>
          </a:prstGeom>
        </p:spPr>
        <p:txBody>
          <a:bodyPr wrap="square">
            <a:spAutoFit/>
          </a:bodyPr>
          <a:lstStyle/>
          <a:p>
            <a:pPr marL="342900" indent="-342900">
              <a:buAutoNum type="arabicPeriod"/>
            </a:pPr>
            <a:r>
              <a:rPr lang="ru-RU" dirty="0"/>
              <a:t>4</a:t>
            </a:r>
            <a:r>
              <a:rPr lang="en-US" dirty="0" smtClean="0"/>
              <a:t>00 Straw tubes with diameter of 9,54 mm. were made for 1 meter prototype. </a:t>
            </a:r>
          </a:p>
          <a:p>
            <a:pPr marL="342900" indent="-342900">
              <a:buAutoNum type="arabicPeriod"/>
            </a:pPr>
            <a:r>
              <a:rPr lang="en-US" dirty="0" smtClean="0"/>
              <a:t>Investigation of mechanical and humidity properties of straw tubes.</a:t>
            </a:r>
          </a:p>
          <a:p>
            <a:pPr marL="342900" indent="-342900">
              <a:buAutoNum type="arabicPeriod"/>
            </a:pPr>
            <a:r>
              <a:rPr lang="en-US" dirty="0" smtClean="0"/>
              <a:t>Development and manufacture of end plugs and pins for 1 meter prototype.</a:t>
            </a:r>
          </a:p>
          <a:p>
            <a:pPr marL="342900" indent="-342900">
              <a:buAutoNum type="arabicPeriod"/>
            </a:pPr>
            <a:r>
              <a:rPr lang="en-US" dirty="0" smtClean="0"/>
              <a:t>Development of drawing of frame </a:t>
            </a:r>
            <a:r>
              <a:rPr lang="en-US" dirty="0"/>
              <a:t>is </a:t>
            </a:r>
            <a:r>
              <a:rPr lang="en-US" dirty="0" smtClean="0"/>
              <a:t>completed</a:t>
            </a:r>
            <a:r>
              <a:rPr lang="ru-RU" dirty="0" smtClean="0"/>
              <a:t> </a:t>
            </a:r>
            <a:r>
              <a:rPr lang="en-US" dirty="0" smtClean="0"/>
              <a:t>for 1 meters prototype</a:t>
            </a:r>
            <a:r>
              <a:rPr lang="ru-RU" dirty="0" smtClean="0"/>
              <a:t> </a:t>
            </a:r>
            <a:endParaRPr lang="en-US" dirty="0" smtClean="0"/>
          </a:p>
          <a:p>
            <a:pPr marL="342900" indent="-342900">
              <a:buAutoNum type="arabicPeriod"/>
            </a:pPr>
            <a:r>
              <a:rPr lang="en-US" dirty="0" smtClean="0"/>
              <a:t>The calculation of the deformation of the prototype frame has been made.</a:t>
            </a:r>
            <a:endParaRPr lang="ru-RU" dirty="0" smtClean="0"/>
          </a:p>
          <a:p>
            <a:pPr marL="342900" indent="-342900">
              <a:buAutoNum type="arabicPeriod"/>
            </a:pPr>
            <a:r>
              <a:rPr lang="en-US" dirty="0" smtClean="0"/>
              <a:t>A device for cutting tubes in </a:t>
            </a:r>
            <a:r>
              <a:rPr lang="en-US" dirty="0"/>
              <a:t>specified </a:t>
            </a:r>
            <a:r>
              <a:rPr lang="en-US" dirty="0" smtClean="0"/>
              <a:t>sizes </a:t>
            </a:r>
            <a:r>
              <a:rPr lang="en-US" dirty="0"/>
              <a:t>has been </a:t>
            </a:r>
            <a:r>
              <a:rPr lang="en-US" dirty="0" smtClean="0"/>
              <a:t>developed.</a:t>
            </a:r>
          </a:p>
        </p:txBody>
      </p:sp>
      <p:sp>
        <p:nvSpPr>
          <p:cNvPr id="3" name="Прямоугольник 2"/>
          <p:cNvSpPr/>
          <p:nvPr/>
        </p:nvSpPr>
        <p:spPr>
          <a:xfrm>
            <a:off x="827584" y="3225800"/>
            <a:ext cx="2387641" cy="369332"/>
          </a:xfrm>
          <a:prstGeom prst="rect">
            <a:avLst/>
          </a:prstGeom>
        </p:spPr>
        <p:txBody>
          <a:bodyPr wrap="none">
            <a:spAutoFit/>
          </a:bodyPr>
          <a:lstStyle/>
          <a:p>
            <a:r>
              <a:rPr lang="en-US" dirty="0" smtClean="0"/>
              <a:t>What needs to be done</a:t>
            </a:r>
            <a:endParaRPr lang="en-US" dirty="0"/>
          </a:p>
        </p:txBody>
      </p:sp>
      <p:sp>
        <p:nvSpPr>
          <p:cNvPr id="37" name="Прямоугольник 36"/>
          <p:cNvSpPr/>
          <p:nvPr/>
        </p:nvSpPr>
        <p:spPr>
          <a:xfrm>
            <a:off x="457201" y="3728636"/>
            <a:ext cx="7211144" cy="2031325"/>
          </a:xfrm>
          <a:prstGeom prst="rect">
            <a:avLst/>
          </a:prstGeom>
        </p:spPr>
        <p:txBody>
          <a:bodyPr wrap="square">
            <a:spAutoFit/>
          </a:bodyPr>
          <a:lstStyle/>
          <a:p>
            <a:pPr marL="342900" indent="-342900">
              <a:buFontTx/>
              <a:buAutoNum type="arabicPeriod"/>
            </a:pPr>
            <a:r>
              <a:rPr lang="en-US" dirty="0"/>
              <a:t>Documentation for mass production End-plugs should be prepared, </a:t>
            </a:r>
            <a:r>
              <a:rPr lang="en-US" dirty="0" smtClean="0"/>
              <a:t>development of the Mold </a:t>
            </a:r>
            <a:r>
              <a:rPr lang="en-US" dirty="0"/>
              <a:t>will </a:t>
            </a:r>
            <a:r>
              <a:rPr lang="en-US" dirty="0" smtClean="0"/>
              <a:t>be made on POLYPAK (</a:t>
            </a:r>
            <a:r>
              <a:rPr lang="en-US" dirty="0" err="1" smtClean="0"/>
              <a:t>Dubna</a:t>
            </a:r>
            <a:r>
              <a:rPr lang="en-US" dirty="0" smtClean="0"/>
              <a:t>)</a:t>
            </a:r>
            <a:r>
              <a:rPr lang="ru-RU" dirty="0" smtClean="0"/>
              <a:t>.</a:t>
            </a:r>
            <a:endParaRPr lang="en-US" dirty="0"/>
          </a:p>
          <a:p>
            <a:pPr marL="342900" indent="-342900">
              <a:buFontTx/>
              <a:buAutoNum type="arabicPeriod"/>
            </a:pPr>
            <a:r>
              <a:rPr lang="en-US" dirty="0"/>
              <a:t>The development of frontend electronics (motherboard) for prototype.</a:t>
            </a:r>
            <a:endParaRPr lang="ru-RU" dirty="0"/>
          </a:p>
          <a:p>
            <a:pPr marL="342900" indent="-342900">
              <a:buAutoNum type="arabicPeriod"/>
            </a:pPr>
            <a:r>
              <a:rPr lang="en-US" dirty="0"/>
              <a:t>The </a:t>
            </a:r>
            <a:r>
              <a:rPr lang="en-US" dirty="0" smtClean="0"/>
              <a:t>frame for straw tubes tension must </a:t>
            </a:r>
            <a:r>
              <a:rPr lang="en-US" dirty="0"/>
              <a:t>be designed and </a:t>
            </a:r>
            <a:r>
              <a:rPr lang="en-US" dirty="0" smtClean="0"/>
              <a:t>made.</a:t>
            </a:r>
            <a:endParaRPr lang="en-US" dirty="0"/>
          </a:p>
          <a:p>
            <a:pPr marL="342900" indent="-342900">
              <a:buAutoNum type="arabicPeriod"/>
            </a:pPr>
            <a:r>
              <a:rPr lang="en-US" dirty="0"/>
              <a:t>Creation of technology and tooling for Prototype assembly.</a:t>
            </a:r>
          </a:p>
          <a:p>
            <a:pPr marL="342900" indent="-342900">
              <a:buAutoNum type="arabicPeriod"/>
            </a:pPr>
            <a:r>
              <a:rPr lang="en-US" dirty="0"/>
              <a:t>Test parameters of 1 meter </a:t>
            </a:r>
            <a:r>
              <a:rPr lang="en-US" dirty="0" smtClean="0"/>
              <a:t>prototype </a:t>
            </a:r>
            <a:r>
              <a:rPr lang="en-US" dirty="0"/>
              <a:t>should be </a:t>
            </a:r>
            <a:r>
              <a:rPr lang="en-US" dirty="0" smtClean="0"/>
              <a:t>investigated </a:t>
            </a:r>
            <a:r>
              <a:rPr lang="en-US" dirty="0"/>
              <a:t>on the </a:t>
            </a:r>
            <a:r>
              <a:rPr lang="en-US" dirty="0" smtClean="0"/>
              <a:t>stand by </a:t>
            </a:r>
            <a:r>
              <a:rPr lang="en-US" dirty="0" err="1" smtClean="0"/>
              <a:t>radia</a:t>
            </a:r>
            <a:r>
              <a:rPr lang="en-US" dirty="0" smtClean="0"/>
              <a:t> source.</a:t>
            </a:r>
            <a:endParaRPr lang="ru-RU" dirty="0" smtClean="0"/>
          </a:p>
        </p:txBody>
      </p:sp>
    </p:spTree>
    <p:extLst>
      <p:ext uri="{BB962C8B-B14F-4D97-AF65-F5344CB8AC3E}">
        <p14:creationId xmlns:p14="http://schemas.microsoft.com/office/powerpoint/2010/main" val="1987384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Thank </a:t>
            </a:r>
            <a:r>
              <a:rPr lang="en-US" dirty="0"/>
              <a:t>you for your attention</a:t>
            </a:r>
          </a:p>
        </p:txBody>
      </p:sp>
      <p:sp>
        <p:nvSpPr>
          <p:cNvPr id="3" name="Дата 2"/>
          <p:cNvSpPr>
            <a:spLocks noGrp="1"/>
          </p:cNvSpPr>
          <p:nvPr>
            <p:ph type="dt" sz="half" idx="10"/>
          </p:nvPr>
        </p:nvSpPr>
        <p:spPr/>
        <p:txBody>
          <a:bodyPr/>
          <a:lstStyle/>
          <a:p>
            <a:fld id="{18CA4A0B-AA7A-4812-8460-4E6F88A2C140}" type="datetime1">
              <a:rPr lang="en-US" smtClean="0"/>
              <a:t>4/24/2023</a:t>
            </a:fld>
            <a:endParaRPr lang="en-US"/>
          </a:p>
        </p:txBody>
      </p:sp>
      <p:sp>
        <p:nvSpPr>
          <p:cNvPr id="4" name="Нижний колонтитул 3"/>
          <p:cNvSpPr>
            <a:spLocks noGrp="1"/>
          </p:cNvSpPr>
          <p:nvPr>
            <p:ph type="ftr" sz="quarter" idx="11"/>
          </p:nvPr>
        </p:nvSpPr>
        <p:spPr/>
        <p:txBody>
          <a:bodyPr/>
          <a:lstStyle/>
          <a:p>
            <a:r>
              <a:rPr lang="en-US" smtClean="0"/>
              <a:t>Victor Kramarenko</a:t>
            </a:r>
            <a:endParaRPr lang="en-US"/>
          </a:p>
        </p:txBody>
      </p:sp>
      <p:sp>
        <p:nvSpPr>
          <p:cNvPr id="5" name="Номер слайда 4"/>
          <p:cNvSpPr>
            <a:spLocks noGrp="1"/>
          </p:cNvSpPr>
          <p:nvPr>
            <p:ph type="sldNum" sz="quarter" idx="12"/>
          </p:nvPr>
        </p:nvSpPr>
        <p:spPr/>
        <p:txBody>
          <a:bodyPr/>
          <a:lstStyle/>
          <a:p>
            <a:fld id="{892B98A2-1686-40E4-B2A2-EC228E6750FF}" type="slidenum">
              <a:rPr lang="en-US" smtClean="0"/>
              <a:t>11</a:t>
            </a:fld>
            <a:endParaRPr lang="en-US"/>
          </a:p>
        </p:txBody>
      </p:sp>
    </p:spTree>
    <p:extLst>
      <p:ext uri="{BB962C8B-B14F-4D97-AF65-F5344CB8AC3E}">
        <p14:creationId xmlns:p14="http://schemas.microsoft.com/office/powerpoint/2010/main" val="385003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102D8CC-AB76-4FCB-92C4-D81AE4C3CEC4}" type="datetime1">
              <a:rPr lang="en-US" smtClean="0"/>
              <a:t>4/24/2023</a:t>
            </a:fld>
            <a:endParaRPr lang="en-US"/>
          </a:p>
        </p:txBody>
      </p:sp>
      <p:sp>
        <p:nvSpPr>
          <p:cNvPr id="5" name="Номер слайда 4"/>
          <p:cNvSpPr>
            <a:spLocks noGrp="1"/>
          </p:cNvSpPr>
          <p:nvPr>
            <p:ph type="sldNum" sz="quarter" idx="12"/>
          </p:nvPr>
        </p:nvSpPr>
        <p:spPr/>
        <p:txBody>
          <a:bodyPr/>
          <a:lstStyle/>
          <a:p>
            <a:fld id="{409CB29B-FFBF-4EBF-99B3-145BF3D49AB9}" type="slidenum">
              <a:rPr lang="en-US" smtClean="0"/>
              <a:t>2</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grpSp>
        <p:nvGrpSpPr>
          <p:cNvPr id="7" name="Полотно 3264"/>
          <p:cNvGrpSpPr/>
          <p:nvPr/>
        </p:nvGrpSpPr>
        <p:grpSpPr>
          <a:xfrm>
            <a:off x="1079612" y="3465004"/>
            <a:ext cx="4131945" cy="2764221"/>
            <a:chOff x="0" y="0"/>
            <a:chExt cx="4131945" cy="2764221"/>
          </a:xfrm>
        </p:grpSpPr>
        <p:sp>
          <p:nvSpPr>
            <p:cNvPr id="8" name="Прямоугольник 7"/>
            <p:cNvSpPr/>
            <p:nvPr/>
          </p:nvSpPr>
          <p:spPr>
            <a:xfrm>
              <a:off x="0" y="0"/>
              <a:ext cx="4131945" cy="2763520"/>
            </a:xfrm>
            <a:prstGeom prst="rect">
              <a:avLst/>
            </a:prstGeom>
          </p:spPr>
        </p:sp>
        <p:grpSp>
          <p:nvGrpSpPr>
            <p:cNvPr id="9" name="Группа 8"/>
            <p:cNvGrpSpPr/>
            <p:nvPr/>
          </p:nvGrpSpPr>
          <p:grpSpPr>
            <a:xfrm>
              <a:off x="643047" y="188283"/>
              <a:ext cx="2576134" cy="2575938"/>
              <a:chOff x="429415" y="576471"/>
              <a:chExt cx="2576134" cy="2575938"/>
            </a:xfrm>
            <a:scene3d>
              <a:camera prst="isometricRightUp"/>
              <a:lightRig rig="threePt" dir="t"/>
            </a:scene3d>
          </p:grpSpPr>
          <p:sp>
            <p:nvSpPr>
              <p:cNvPr id="29" name="Овал 28"/>
              <p:cNvSpPr/>
              <p:nvPr/>
            </p:nvSpPr>
            <p:spPr>
              <a:xfrm>
                <a:off x="429415" y="576471"/>
                <a:ext cx="2576134" cy="2575938"/>
              </a:xfrm>
              <a:prstGeom prst="ellipse">
                <a:avLst/>
              </a:prstGeom>
              <a:ln w="6350"/>
              <a:sp3d extrusionH="406400">
                <a:extrusionClr>
                  <a:schemeClr val="accent6"/>
                </a:extrusionClr>
              </a:sp3d>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0" name="Группа 29"/>
              <p:cNvGrpSpPr/>
              <p:nvPr/>
            </p:nvGrpSpPr>
            <p:grpSpPr>
              <a:xfrm>
                <a:off x="429415" y="576471"/>
                <a:ext cx="2576134" cy="2575938"/>
                <a:chOff x="429415" y="576471"/>
                <a:chExt cx="2576134" cy="2575938"/>
              </a:xfrm>
            </p:grpSpPr>
            <p:sp>
              <p:nvSpPr>
                <p:cNvPr id="31" name="Восьмиугольник 30"/>
                <p:cNvSpPr/>
                <p:nvPr/>
              </p:nvSpPr>
              <p:spPr>
                <a:xfrm>
                  <a:off x="519379" y="672998"/>
                  <a:ext cx="2392070" cy="2392070"/>
                </a:xfrm>
                <a:prstGeom prst="octagon">
                  <a:avLst/>
                </a:prstGeom>
                <a:pattFill prst="dkVert">
                  <a:fgClr>
                    <a:schemeClr val="accent2"/>
                  </a:fgClr>
                  <a:bgClr>
                    <a:schemeClr val="bg1"/>
                  </a:bgClr>
                </a:pattFill>
                <a:ln w="6350"/>
                <a:sp3d extrusionH="4064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Восьмиугольник 31"/>
                <p:cNvSpPr/>
                <p:nvPr/>
              </p:nvSpPr>
              <p:spPr>
                <a:xfrm>
                  <a:off x="1525696" y="1673910"/>
                  <a:ext cx="373075" cy="373075"/>
                </a:xfrm>
                <a:prstGeom prst="octagon">
                  <a:avLst/>
                </a:prstGeom>
                <a:solidFill>
                  <a:schemeClr val="bg1"/>
                </a:solidFill>
                <a:ln w="6350"/>
                <a:sp3d extrusionH="1016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3" name="Прямая соединительная линия 32"/>
                <p:cNvCxnSpPr/>
                <p:nvPr/>
              </p:nvCxnSpPr>
              <p:spPr>
                <a:xfrm>
                  <a:off x="429415" y="1864440"/>
                  <a:ext cx="2576134" cy="0"/>
                </a:xfrm>
                <a:prstGeom prst="line">
                  <a:avLst/>
                </a:prstGeom>
                <a:ln w="6350">
                  <a:solidFill>
                    <a:schemeClr val="tx1"/>
                  </a:solidFill>
                </a:ln>
                <a:sp3d extrusionH="4064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1717482" y="576471"/>
                  <a:ext cx="0" cy="2575938"/>
                </a:xfrm>
                <a:prstGeom prst="line">
                  <a:avLst/>
                </a:prstGeom>
                <a:ln w="6350">
                  <a:solidFill>
                    <a:schemeClr val="tx1"/>
                  </a:solidFill>
                </a:ln>
                <a:sp3d extrusionH="406400">
                  <a:extrusionClr>
                    <a:schemeClr val="tx1"/>
                  </a:extrusionClr>
                </a:sp3d>
              </p:spPr>
              <p:style>
                <a:lnRef idx="1">
                  <a:schemeClr val="accent1"/>
                </a:lnRef>
                <a:fillRef idx="0">
                  <a:schemeClr val="accent1"/>
                </a:fillRef>
                <a:effectRef idx="0">
                  <a:schemeClr val="accent1"/>
                </a:effectRef>
                <a:fontRef idx="minor">
                  <a:schemeClr val="tx1"/>
                </a:fontRef>
              </p:style>
            </p:cxnSp>
          </p:grpSp>
        </p:grpSp>
        <p:cxnSp>
          <p:nvCxnSpPr>
            <p:cNvPr id="10" name="Прямая соединительная линия 9"/>
            <p:cNvCxnSpPr/>
            <p:nvPr/>
          </p:nvCxnSpPr>
          <p:spPr>
            <a:xfrm>
              <a:off x="1092251" y="1965220"/>
              <a:ext cx="524565" cy="294376"/>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a:off x="2769976" y="991259"/>
              <a:ext cx="520811" cy="292269"/>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flipV="1">
              <a:off x="1585232" y="1269658"/>
              <a:ext cx="1677725" cy="974035"/>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p:nvCxnSpPr>
          <p:spPr>
            <a:xfrm>
              <a:off x="1016713" y="2004973"/>
              <a:ext cx="775253" cy="435057"/>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a:off x="2849489" y="951425"/>
              <a:ext cx="775253" cy="435057"/>
            </a:xfrm>
            <a:prstGeom prst="line">
              <a:avLst/>
            </a:prstGeom>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p:nvPr/>
          </p:nvCxnSpPr>
          <p:spPr>
            <a:xfrm flipV="1">
              <a:off x="1773910" y="1372893"/>
              <a:ext cx="1815051" cy="1053681"/>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p:cNvCxnSpPr/>
            <p:nvPr/>
          </p:nvCxnSpPr>
          <p:spPr>
            <a:xfrm>
              <a:off x="1799917" y="1551783"/>
              <a:ext cx="290724" cy="163149"/>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p:nvPr/>
          </p:nvCxnSpPr>
          <p:spPr>
            <a:xfrm>
              <a:off x="2054359" y="1404695"/>
              <a:ext cx="248478" cy="155127"/>
            </a:xfrm>
            <a:prstGeom prst="line">
              <a:avLst/>
            </a:prstGeom>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p:nvPr/>
          </p:nvCxnSpPr>
          <p:spPr>
            <a:xfrm flipH="1">
              <a:off x="670832" y="2009130"/>
              <a:ext cx="341907" cy="194621"/>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a:off x="436268" y="2004974"/>
              <a:ext cx="290224" cy="162868"/>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H="1">
              <a:off x="384585" y="1842152"/>
              <a:ext cx="341907" cy="194621"/>
            </a:xfrm>
            <a:prstGeom prst="line">
              <a:avLst/>
            </a:prstGeom>
          </p:spPr>
          <p:style>
            <a:lnRef idx="1">
              <a:schemeClr val="dk1"/>
            </a:lnRef>
            <a:fillRef idx="0">
              <a:schemeClr val="dk1"/>
            </a:fillRef>
            <a:effectRef idx="0">
              <a:schemeClr val="dk1"/>
            </a:effectRef>
            <a:fontRef idx="minor">
              <a:schemeClr val="tx1"/>
            </a:fontRef>
          </p:style>
        </p:cxnSp>
        <p:sp>
          <p:nvSpPr>
            <p:cNvPr id="23" name="Поле 1050"/>
            <p:cNvSpPr txBox="1"/>
            <p:nvPr/>
          </p:nvSpPr>
          <p:spPr>
            <a:xfrm>
              <a:off x="2265069" y="1738726"/>
              <a:ext cx="322028" cy="194807"/>
            </a:xfrm>
            <a:prstGeom prst="rect">
              <a:avLst/>
            </a:prstGeom>
            <a:noFill/>
            <a:ln w="6350">
              <a:noFill/>
            </a:ln>
            <a:effectLst/>
            <a:scene3d>
              <a:camera prst="isometricTopUp"/>
              <a:lightRig rig="threePt" dir="t"/>
            </a:scene3d>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ru-RU" sz="1100" b="1">
                  <a:effectLst/>
                  <a:ea typeface="Calibri"/>
                  <a:cs typeface="Times New Roman"/>
                </a:rPr>
                <a:t>1580</a:t>
              </a:r>
              <a:endParaRPr lang="en-US" sz="1100">
                <a:effectLst/>
                <a:ea typeface="Calibri"/>
                <a:cs typeface="Times New Roman"/>
              </a:endParaRPr>
            </a:p>
          </p:txBody>
        </p:sp>
        <p:sp>
          <p:nvSpPr>
            <p:cNvPr id="24" name="Поле 1051"/>
            <p:cNvSpPr txBox="1"/>
            <p:nvPr/>
          </p:nvSpPr>
          <p:spPr>
            <a:xfrm>
              <a:off x="2595048" y="1854019"/>
              <a:ext cx="322028" cy="194807"/>
            </a:xfrm>
            <a:prstGeom prst="rect">
              <a:avLst/>
            </a:prstGeom>
            <a:noFill/>
            <a:ln w="6350">
              <a:noFill/>
            </a:ln>
            <a:effectLst/>
            <a:scene3d>
              <a:camera prst="isometricTopUp"/>
              <a:lightRig rig="threePt" dir="t"/>
            </a:scene3d>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ru-RU" sz="1100" b="1">
                  <a:effectLst/>
                  <a:ea typeface="Calibri"/>
                  <a:cs typeface="Times New Roman"/>
                </a:rPr>
                <a:t>1680</a:t>
              </a:r>
              <a:endParaRPr lang="en-US" sz="1100">
                <a:effectLst/>
                <a:ea typeface="Calibri"/>
                <a:cs typeface="Times New Roman"/>
              </a:endParaRPr>
            </a:p>
          </p:txBody>
        </p:sp>
        <p:cxnSp>
          <p:nvCxnSpPr>
            <p:cNvPr id="25" name="Прямая соединительная линия 24"/>
            <p:cNvCxnSpPr/>
            <p:nvPr/>
          </p:nvCxnSpPr>
          <p:spPr>
            <a:xfrm flipV="1">
              <a:off x="2070262" y="1555759"/>
              <a:ext cx="246490" cy="143093"/>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6" name="Поле 1053"/>
            <p:cNvSpPr txBox="1"/>
            <p:nvPr/>
          </p:nvSpPr>
          <p:spPr>
            <a:xfrm>
              <a:off x="2141823" y="1559822"/>
              <a:ext cx="322028" cy="194807"/>
            </a:xfrm>
            <a:prstGeom prst="rect">
              <a:avLst/>
            </a:prstGeom>
            <a:noFill/>
            <a:ln w="6350">
              <a:noFill/>
            </a:ln>
            <a:effectLst/>
            <a:scene3d>
              <a:camera prst="isometricTopUp"/>
              <a:lightRig rig="threePt" dir="t"/>
            </a:scene3d>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ru-RU" sz="1100" b="1" dirty="0" smtClean="0">
                  <a:ea typeface="Calibri"/>
                  <a:cs typeface="Times New Roman"/>
                </a:rPr>
                <a:t>15</a:t>
              </a:r>
              <a:r>
                <a:rPr lang="ru-RU" sz="1100" b="1" dirty="0" smtClean="0">
                  <a:effectLst/>
                  <a:ea typeface="Calibri"/>
                  <a:cs typeface="Times New Roman"/>
                </a:rPr>
                <a:t>0</a:t>
              </a:r>
              <a:endParaRPr lang="en-US" sz="1100" dirty="0">
                <a:effectLst/>
                <a:ea typeface="Calibri"/>
                <a:cs typeface="Times New Roman"/>
              </a:endParaRPr>
            </a:p>
          </p:txBody>
        </p:sp>
        <p:sp>
          <p:nvSpPr>
            <p:cNvPr id="27" name="Поле 1054"/>
            <p:cNvSpPr txBox="1"/>
            <p:nvPr/>
          </p:nvSpPr>
          <p:spPr>
            <a:xfrm>
              <a:off x="372658" y="2080632"/>
              <a:ext cx="322028" cy="194807"/>
            </a:xfrm>
            <a:prstGeom prst="rect">
              <a:avLst/>
            </a:prstGeom>
            <a:noFill/>
            <a:ln w="6350">
              <a:noFill/>
            </a:ln>
            <a:effectLst/>
            <a:scene3d>
              <a:camera prst="isometricBottomDown"/>
              <a:lightRig rig="threePt" dir="t"/>
            </a:scene3d>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ru-RU" sz="1100" b="1">
                  <a:effectLst/>
                  <a:ea typeface="Calibri"/>
                  <a:cs typeface="Times New Roman"/>
                </a:rPr>
                <a:t>240</a:t>
              </a:r>
              <a:endParaRPr lang="en-US" sz="1100">
                <a:effectLst/>
                <a:ea typeface="Calibri"/>
                <a:cs typeface="Times New Roman"/>
              </a:endParaRPr>
            </a:p>
          </p:txBody>
        </p:sp>
        <p:cxnSp>
          <p:nvCxnSpPr>
            <p:cNvPr id="28" name="Прямая соединительная линия 27"/>
            <p:cNvCxnSpPr/>
            <p:nvPr/>
          </p:nvCxnSpPr>
          <p:spPr>
            <a:xfrm flipH="1">
              <a:off x="2845515" y="919802"/>
              <a:ext cx="55372" cy="31517"/>
            </a:xfrm>
            <a:prstGeom prst="line">
              <a:avLst/>
            </a:prstGeom>
          </p:spPr>
          <p:style>
            <a:lnRef idx="1">
              <a:schemeClr val="dk1"/>
            </a:lnRef>
            <a:fillRef idx="0">
              <a:schemeClr val="dk1"/>
            </a:fillRef>
            <a:effectRef idx="0">
              <a:schemeClr val="dk1"/>
            </a:effectRef>
            <a:fontRef idx="minor">
              <a:schemeClr val="tx1"/>
            </a:fontRef>
          </p:style>
        </p:cxnSp>
      </p:grpSp>
      <p:sp>
        <p:nvSpPr>
          <p:cNvPr id="37" name="Прямоугольник 36"/>
          <p:cNvSpPr/>
          <p:nvPr/>
        </p:nvSpPr>
        <p:spPr>
          <a:xfrm>
            <a:off x="5543431" y="710216"/>
            <a:ext cx="3522513" cy="4247317"/>
          </a:xfrm>
          <a:prstGeom prst="rect">
            <a:avLst/>
          </a:prstGeom>
        </p:spPr>
        <p:txBody>
          <a:bodyPr wrap="square">
            <a:spAutoFit/>
          </a:bodyPr>
          <a:lstStyle/>
          <a:p>
            <a:pPr marL="285750" indent="-285750">
              <a:buFont typeface="Wingdings" pitchFamily="2" charset="2"/>
              <a:buChar char="§"/>
            </a:pPr>
            <a:r>
              <a:rPr lang="en-US" dirty="0" smtClean="0"/>
              <a:t>Detector arranged so - that they form an X, Y, U, V coordinate system at an angle of 45 degrees.</a:t>
            </a:r>
          </a:p>
          <a:p>
            <a:pPr marL="285750" indent="-285750">
              <a:buFont typeface="Wingdings" pitchFamily="2" charset="2"/>
              <a:buChar char="§"/>
            </a:pPr>
            <a:r>
              <a:rPr lang="en-US" dirty="0" smtClean="0"/>
              <a:t>Each coordinate plane consists of two halves separated by a distance for installation on a vacuum tube</a:t>
            </a:r>
            <a:r>
              <a:rPr lang="ru-RU" dirty="0" smtClean="0"/>
              <a:t> </a:t>
            </a:r>
            <a:r>
              <a:rPr lang="en-US" dirty="0" smtClean="0"/>
              <a:t>- the gap.</a:t>
            </a:r>
          </a:p>
          <a:p>
            <a:pPr marL="285750" indent="-285750">
              <a:buFont typeface="Wingdings" pitchFamily="2" charset="2"/>
              <a:buChar char="§"/>
            </a:pPr>
            <a:r>
              <a:rPr lang="en-US" dirty="0" smtClean="0"/>
              <a:t>The thickness of one coordinate plane is 30 mm</a:t>
            </a:r>
          </a:p>
          <a:p>
            <a:pPr marL="285750" indent="-285750">
              <a:buFont typeface="Wingdings" pitchFamily="2" charset="2"/>
              <a:buChar char="§"/>
            </a:pPr>
            <a:r>
              <a:rPr lang="en-US" dirty="0"/>
              <a:t>Eight coordinate planes are mounted together</a:t>
            </a:r>
            <a:r>
              <a:rPr lang="ru-RU" dirty="0"/>
              <a:t> </a:t>
            </a:r>
            <a:r>
              <a:rPr lang="en-US" dirty="0"/>
              <a:t>on the rigid flat table, forming a rigid block, 240 mm thick.</a:t>
            </a:r>
            <a:endParaRPr lang="en-US" dirty="0" smtClean="0"/>
          </a:p>
          <a:p>
            <a:endParaRPr lang="en-US" dirty="0"/>
          </a:p>
        </p:txBody>
      </p:sp>
      <p:sp>
        <p:nvSpPr>
          <p:cNvPr id="38" name="Прямоугольник 37"/>
          <p:cNvSpPr/>
          <p:nvPr/>
        </p:nvSpPr>
        <p:spPr>
          <a:xfrm>
            <a:off x="5134374" y="4663275"/>
            <a:ext cx="3914145" cy="1477328"/>
          </a:xfrm>
          <a:prstGeom prst="rect">
            <a:avLst/>
          </a:prstGeom>
        </p:spPr>
        <p:txBody>
          <a:bodyPr wrap="square">
            <a:spAutoFit/>
          </a:bodyPr>
          <a:lstStyle/>
          <a:p>
            <a:pPr marL="285750" indent="-285750">
              <a:buFont typeface="Wingdings" pitchFamily="2" charset="2"/>
              <a:buChar char="§"/>
            </a:pPr>
            <a:r>
              <a:rPr lang="en-US" dirty="0"/>
              <a:t>After assembling all eight planes, the flat table is </a:t>
            </a:r>
            <a:r>
              <a:rPr lang="en-US" dirty="0" smtClean="0"/>
              <a:t>removed</a:t>
            </a:r>
          </a:p>
          <a:p>
            <a:pPr marL="285750" indent="-285750">
              <a:buFont typeface="Wingdings" pitchFamily="2" charset="2"/>
              <a:buChar char="§"/>
            </a:pPr>
            <a:r>
              <a:rPr lang="en-US" dirty="0"/>
              <a:t>In total , 4608 </a:t>
            </a:r>
            <a:r>
              <a:rPr lang="en-US" dirty="0" smtClean="0"/>
              <a:t>straw </a:t>
            </a:r>
            <a:r>
              <a:rPr lang="en-US" dirty="0"/>
              <a:t>are contained in two </a:t>
            </a:r>
            <a:r>
              <a:rPr lang="en-US" dirty="0" err="1"/>
              <a:t>endcaps</a:t>
            </a:r>
            <a:r>
              <a:rPr lang="en-US" dirty="0"/>
              <a:t> with a diameter of tubes 9,68 mm</a:t>
            </a:r>
            <a:r>
              <a:rPr lang="en-US" dirty="0" smtClean="0"/>
              <a:t>.</a:t>
            </a:r>
            <a:endParaRPr lang="en-US" dirty="0"/>
          </a:p>
        </p:txBody>
      </p:sp>
      <p:sp>
        <p:nvSpPr>
          <p:cNvPr id="39" name="Заголовок 1"/>
          <p:cNvSpPr txBox="1">
            <a:spLocks/>
          </p:cNvSpPr>
          <p:nvPr/>
        </p:nvSpPr>
        <p:spPr>
          <a:xfrm>
            <a:off x="1212776" y="33101"/>
            <a:ext cx="5086908" cy="659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t>Principle design of Straw </a:t>
            </a:r>
            <a:r>
              <a:rPr lang="en-US" sz="2800" i="1" dirty="0" err="1" smtClean="0"/>
              <a:t>endcap</a:t>
            </a:r>
            <a:endParaRPr lang="en-US" sz="2800" i="1" dirty="0"/>
          </a:p>
        </p:txBody>
      </p:sp>
      <p:grpSp>
        <p:nvGrpSpPr>
          <p:cNvPr id="40" name="Полотно 1"/>
          <p:cNvGrpSpPr/>
          <p:nvPr/>
        </p:nvGrpSpPr>
        <p:grpSpPr>
          <a:xfrm>
            <a:off x="260799" y="561700"/>
            <a:ext cx="5282632" cy="3378200"/>
            <a:chOff x="-324552" y="0"/>
            <a:chExt cx="5282632" cy="3378200"/>
          </a:xfrm>
        </p:grpSpPr>
        <p:sp>
          <p:nvSpPr>
            <p:cNvPr id="41" name="Прямоугольник 40"/>
            <p:cNvSpPr/>
            <p:nvPr/>
          </p:nvSpPr>
          <p:spPr>
            <a:xfrm>
              <a:off x="0" y="0"/>
              <a:ext cx="4958080" cy="3378200"/>
            </a:xfrm>
            <a:prstGeom prst="rect">
              <a:avLst/>
            </a:prstGeom>
            <a:noFill/>
            <a:ln>
              <a:noFill/>
            </a:ln>
          </p:spPr>
        </p:sp>
        <p:sp>
          <p:nvSpPr>
            <p:cNvPr id="42" name="Овал 41"/>
            <p:cNvSpPr/>
            <p:nvPr/>
          </p:nvSpPr>
          <p:spPr>
            <a:xfrm>
              <a:off x="194938" y="113723"/>
              <a:ext cx="1117573" cy="1117573"/>
            </a:xfrm>
            <a:prstGeom prst="ellipse">
              <a:avLst/>
            </a:prstGeom>
            <a:scene3d>
              <a:camera prst="isometricRightUp"/>
              <a:lightRig rig="threePt" dir="t"/>
            </a:scene3d>
            <a:sp3d extrusionH="1714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3" name="Группа 42"/>
            <p:cNvGrpSpPr/>
            <p:nvPr/>
          </p:nvGrpSpPr>
          <p:grpSpPr>
            <a:xfrm>
              <a:off x="336307" y="310864"/>
              <a:ext cx="882014" cy="784012"/>
              <a:chOff x="2512247" y="343572"/>
              <a:chExt cx="1028700" cy="914400"/>
            </a:xfrm>
            <a:scene3d>
              <a:camera prst="isometricRightUp"/>
              <a:lightRig rig="threePt" dir="t"/>
            </a:scene3d>
          </p:grpSpPr>
          <p:sp>
            <p:nvSpPr>
              <p:cNvPr id="97" name="Пирог 96"/>
              <p:cNvSpPr/>
              <p:nvPr/>
            </p:nvSpPr>
            <p:spPr>
              <a:xfrm flipH="1">
                <a:off x="2626547" y="343572"/>
                <a:ext cx="914400" cy="914400"/>
              </a:xfrm>
              <a:prstGeom prst="pie">
                <a:avLst>
                  <a:gd name="adj1" fmla="val 5400000"/>
                  <a:gd name="adj2" fmla="val 16200000"/>
                </a:avLst>
              </a:prstGeom>
              <a:pattFill prst="dkVert">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Пирог 97"/>
              <p:cNvSpPr/>
              <p:nvPr/>
            </p:nvSpPr>
            <p:spPr>
              <a:xfrm>
                <a:off x="2512247" y="343572"/>
                <a:ext cx="914400" cy="914400"/>
              </a:xfrm>
              <a:prstGeom prst="pie">
                <a:avLst>
                  <a:gd name="adj1" fmla="val 5400000"/>
                  <a:gd name="adj2" fmla="val 16200000"/>
                </a:avLst>
              </a:prstGeom>
              <a:pattFill prst="dkVert">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4" name="Группа 43"/>
            <p:cNvGrpSpPr/>
            <p:nvPr/>
          </p:nvGrpSpPr>
          <p:grpSpPr>
            <a:xfrm>
              <a:off x="915427" y="559203"/>
              <a:ext cx="784012" cy="875263"/>
              <a:chOff x="3945139" y="130414"/>
              <a:chExt cx="784012" cy="860734"/>
            </a:xfrm>
            <a:scene3d>
              <a:camera prst="isometricRightUp"/>
              <a:lightRig rig="threePt" dir="t"/>
            </a:scene3d>
          </p:grpSpPr>
          <p:sp>
            <p:nvSpPr>
              <p:cNvPr id="95" name="Пирог 94"/>
              <p:cNvSpPr/>
              <p:nvPr/>
            </p:nvSpPr>
            <p:spPr>
              <a:xfrm>
                <a:off x="3945139" y="130414"/>
                <a:ext cx="784012" cy="784012"/>
              </a:xfrm>
              <a:prstGeom prst="pie">
                <a:avLst>
                  <a:gd name="adj1" fmla="val 10777425"/>
                  <a:gd name="adj2" fmla="val 20920"/>
                </a:avLst>
              </a:prstGeom>
              <a:pattFill prst="dkHorz">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Пирог 95"/>
              <p:cNvSpPr/>
              <p:nvPr/>
            </p:nvSpPr>
            <p:spPr>
              <a:xfrm flipV="1">
                <a:off x="3945139" y="207136"/>
                <a:ext cx="784012" cy="784012"/>
              </a:xfrm>
              <a:prstGeom prst="pie">
                <a:avLst>
                  <a:gd name="adj1" fmla="val 10777425"/>
                  <a:gd name="adj2" fmla="val 20920"/>
                </a:avLst>
              </a:prstGeom>
              <a:pattFill prst="dkHorz">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5" name="Группа 44"/>
            <p:cNvGrpSpPr/>
            <p:nvPr/>
          </p:nvGrpSpPr>
          <p:grpSpPr>
            <a:xfrm>
              <a:off x="1386074" y="819152"/>
              <a:ext cx="856290" cy="941048"/>
              <a:chOff x="2207895" y="190219"/>
              <a:chExt cx="856290" cy="845592"/>
            </a:xfrm>
            <a:scene3d>
              <a:camera prst="isometricRightUp"/>
              <a:lightRig rig="threePt" dir="t"/>
            </a:scene3d>
          </p:grpSpPr>
          <p:sp>
            <p:nvSpPr>
              <p:cNvPr id="93" name="Пирог 92"/>
              <p:cNvSpPr/>
              <p:nvPr/>
            </p:nvSpPr>
            <p:spPr>
              <a:xfrm>
                <a:off x="2207895" y="190219"/>
                <a:ext cx="784012" cy="784012"/>
              </a:xfrm>
              <a:prstGeom prst="pie">
                <a:avLst>
                  <a:gd name="adj1" fmla="val 8087880"/>
                  <a:gd name="adj2" fmla="val 18854282"/>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Пирог 93"/>
              <p:cNvSpPr/>
              <p:nvPr/>
            </p:nvSpPr>
            <p:spPr>
              <a:xfrm flipH="1" flipV="1">
                <a:off x="2280173" y="251799"/>
                <a:ext cx="784012" cy="784012"/>
              </a:xfrm>
              <a:prstGeom prst="pie">
                <a:avLst>
                  <a:gd name="adj1" fmla="val 8087880"/>
                  <a:gd name="adj2" fmla="val 18854282"/>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6" name="Группа 45"/>
            <p:cNvGrpSpPr/>
            <p:nvPr/>
          </p:nvGrpSpPr>
          <p:grpSpPr>
            <a:xfrm>
              <a:off x="1924010" y="1180408"/>
              <a:ext cx="820207" cy="836538"/>
              <a:chOff x="2351614" y="163940"/>
              <a:chExt cx="820207" cy="836538"/>
            </a:xfrm>
            <a:scene3d>
              <a:camera prst="isometricRightUp"/>
              <a:lightRig rig="threePt" dir="t"/>
            </a:scene3d>
          </p:grpSpPr>
          <p:sp>
            <p:nvSpPr>
              <p:cNvPr id="91" name="Пирог 90"/>
              <p:cNvSpPr/>
              <p:nvPr/>
            </p:nvSpPr>
            <p:spPr>
              <a:xfrm flipH="1">
                <a:off x="2387809" y="163940"/>
                <a:ext cx="784012" cy="784012"/>
              </a:xfrm>
              <a:prstGeom prst="pie">
                <a:avLst>
                  <a:gd name="adj1" fmla="val 8123161"/>
                  <a:gd name="adj2" fmla="val 18887218"/>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Пирог 91"/>
              <p:cNvSpPr/>
              <p:nvPr/>
            </p:nvSpPr>
            <p:spPr>
              <a:xfrm flipH="1">
                <a:off x="2351614" y="216466"/>
                <a:ext cx="784012" cy="784012"/>
              </a:xfrm>
              <a:prstGeom prst="pie">
                <a:avLst>
                  <a:gd name="adj1" fmla="val 18866210"/>
                  <a:gd name="adj2" fmla="val 8153599"/>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7" name="Группа 46"/>
            <p:cNvGrpSpPr/>
            <p:nvPr/>
          </p:nvGrpSpPr>
          <p:grpSpPr>
            <a:xfrm>
              <a:off x="2374647" y="1488604"/>
              <a:ext cx="882014" cy="784012"/>
              <a:chOff x="2512247" y="343572"/>
              <a:chExt cx="1028700" cy="914400"/>
            </a:xfrm>
            <a:scene3d>
              <a:camera prst="isometricRightUp"/>
              <a:lightRig rig="threePt" dir="t"/>
            </a:scene3d>
          </p:grpSpPr>
          <p:sp>
            <p:nvSpPr>
              <p:cNvPr id="89" name="Пирог 88"/>
              <p:cNvSpPr/>
              <p:nvPr/>
            </p:nvSpPr>
            <p:spPr>
              <a:xfrm flipH="1">
                <a:off x="2626547" y="343572"/>
                <a:ext cx="914400" cy="914400"/>
              </a:xfrm>
              <a:prstGeom prst="pie">
                <a:avLst>
                  <a:gd name="adj1" fmla="val 5400000"/>
                  <a:gd name="adj2" fmla="val 16200000"/>
                </a:avLst>
              </a:prstGeom>
              <a:pattFill prst="dkVert">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Пирог 89"/>
              <p:cNvSpPr/>
              <p:nvPr/>
            </p:nvSpPr>
            <p:spPr>
              <a:xfrm>
                <a:off x="2512247" y="343572"/>
                <a:ext cx="914400" cy="914400"/>
              </a:xfrm>
              <a:prstGeom prst="pie">
                <a:avLst>
                  <a:gd name="adj1" fmla="val 5400000"/>
                  <a:gd name="adj2" fmla="val 16200000"/>
                </a:avLst>
              </a:prstGeom>
              <a:pattFill prst="dkVert">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8" name="Группа 47"/>
            <p:cNvGrpSpPr/>
            <p:nvPr/>
          </p:nvGrpSpPr>
          <p:grpSpPr>
            <a:xfrm>
              <a:off x="2953767" y="1736943"/>
              <a:ext cx="784012" cy="875263"/>
              <a:chOff x="3945139" y="130414"/>
              <a:chExt cx="784012" cy="860734"/>
            </a:xfrm>
            <a:scene3d>
              <a:camera prst="isometricRightUp"/>
              <a:lightRig rig="threePt" dir="t"/>
            </a:scene3d>
          </p:grpSpPr>
          <p:sp>
            <p:nvSpPr>
              <p:cNvPr id="87" name="Пирог 86"/>
              <p:cNvSpPr/>
              <p:nvPr/>
            </p:nvSpPr>
            <p:spPr>
              <a:xfrm>
                <a:off x="3945139" y="130414"/>
                <a:ext cx="784012" cy="784012"/>
              </a:xfrm>
              <a:prstGeom prst="pie">
                <a:avLst>
                  <a:gd name="adj1" fmla="val 10777425"/>
                  <a:gd name="adj2" fmla="val 20920"/>
                </a:avLst>
              </a:prstGeom>
              <a:pattFill prst="dkHorz">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Пирог 87"/>
              <p:cNvSpPr/>
              <p:nvPr/>
            </p:nvSpPr>
            <p:spPr>
              <a:xfrm flipV="1">
                <a:off x="3945139" y="207136"/>
                <a:ext cx="784012" cy="784012"/>
              </a:xfrm>
              <a:prstGeom prst="pie">
                <a:avLst>
                  <a:gd name="adj1" fmla="val 10777425"/>
                  <a:gd name="adj2" fmla="val 20920"/>
                </a:avLst>
              </a:prstGeom>
              <a:pattFill prst="dkHorz">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9" name="Группа 48"/>
            <p:cNvGrpSpPr/>
            <p:nvPr/>
          </p:nvGrpSpPr>
          <p:grpSpPr>
            <a:xfrm>
              <a:off x="3424414" y="1996892"/>
              <a:ext cx="856290" cy="941048"/>
              <a:chOff x="2207895" y="190219"/>
              <a:chExt cx="856290" cy="845592"/>
            </a:xfrm>
            <a:scene3d>
              <a:camera prst="isometricRightUp"/>
              <a:lightRig rig="threePt" dir="t"/>
            </a:scene3d>
          </p:grpSpPr>
          <p:sp>
            <p:nvSpPr>
              <p:cNvPr id="85" name="Пирог 84"/>
              <p:cNvSpPr/>
              <p:nvPr/>
            </p:nvSpPr>
            <p:spPr>
              <a:xfrm>
                <a:off x="2207895" y="190219"/>
                <a:ext cx="784012" cy="784012"/>
              </a:xfrm>
              <a:prstGeom prst="pie">
                <a:avLst>
                  <a:gd name="adj1" fmla="val 8087880"/>
                  <a:gd name="adj2" fmla="val 18854282"/>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Пирог 85"/>
              <p:cNvSpPr/>
              <p:nvPr/>
            </p:nvSpPr>
            <p:spPr>
              <a:xfrm flipH="1" flipV="1">
                <a:off x="2280173" y="251799"/>
                <a:ext cx="784012" cy="784012"/>
              </a:xfrm>
              <a:prstGeom prst="pie">
                <a:avLst>
                  <a:gd name="adj1" fmla="val 8087880"/>
                  <a:gd name="adj2" fmla="val 18854282"/>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50" name="Группа 49"/>
            <p:cNvGrpSpPr/>
            <p:nvPr/>
          </p:nvGrpSpPr>
          <p:grpSpPr>
            <a:xfrm>
              <a:off x="3962350" y="2358148"/>
              <a:ext cx="820207" cy="836538"/>
              <a:chOff x="2351614" y="163940"/>
              <a:chExt cx="820207" cy="836538"/>
            </a:xfrm>
            <a:scene3d>
              <a:camera prst="isometricRightUp"/>
              <a:lightRig rig="threePt" dir="t"/>
            </a:scene3d>
          </p:grpSpPr>
          <p:sp>
            <p:nvSpPr>
              <p:cNvPr id="83" name="Пирог 82"/>
              <p:cNvSpPr/>
              <p:nvPr/>
            </p:nvSpPr>
            <p:spPr>
              <a:xfrm flipH="1">
                <a:off x="2387809" y="163940"/>
                <a:ext cx="784012" cy="784012"/>
              </a:xfrm>
              <a:prstGeom prst="pie">
                <a:avLst>
                  <a:gd name="adj1" fmla="val 8123161"/>
                  <a:gd name="adj2" fmla="val 18887218"/>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Пирог 83"/>
              <p:cNvSpPr/>
              <p:nvPr/>
            </p:nvSpPr>
            <p:spPr>
              <a:xfrm flipH="1">
                <a:off x="2351614" y="216466"/>
                <a:ext cx="784012" cy="784012"/>
              </a:xfrm>
              <a:prstGeom prst="pie">
                <a:avLst>
                  <a:gd name="adj1" fmla="val 18866210"/>
                  <a:gd name="adj2" fmla="val 8153599"/>
                </a:avLst>
              </a:prstGeom>
              <a:pattFill prst="wdUpDiag">
                <a:fgClr>
                  <a:schemeClr val="accent1"/>
                </a:fgClr>
                <a:bgClr>
                  <a:schemeClr val="bg1"/>
                </a:bgClr>
              </a:pattFill>
              <a:sp3d extrusionH="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51" name="Прямая соединительная линия 50"/>
            <p:cNvCxnSpPr/>
            <p:nvPr/>
          </p:nvCxnSpPr>
          <p:spPr>
            <a:xfrm>
              <a:off x="775214" y="695486"/>
              <a:ext cx="285105" cy="158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1277489" y="1000115"/>
              <a:ext cx="289560" cy="144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1784219" y="1289656"/>
              <a:ext cx="796290" cy="447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2797679" y="1868800"/>
              <a:ext cx="325755" cy="180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3304409" y="2158367"/>
              <a:ext cx="325755" cy="180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3811139" y="2463765"/>
              <a:ext cx="795337" cy="445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Стрелка вверх 56"/>
            <p:cNvSpPr/>
            <p:nvPr/>
          </p:nvSpPr>
          <p:spPr>
            <a:xfrm rot="18000000">
              <a:off x="1364064" y="151675"/>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Стрелка вверх 57"/>
            <p:cNvSpPr/>
            <p:nvPr/>
          </p:nvSpPr>
          <p:spPr>
            <a:xfrm rot="18000000">
              <a:off x="1912897" y="478629"/>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Стрелка вверх 58"/>
            <p:cNvSpPr/>
            <p:nvPr/>
          </p:nvSpPr>
          <p:spPr>
            <a:xfrm rot="18000000">
              <a:off x="2439241" y="783127"/>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Стрелка вверх 59"/>
            <p:cNvSpPr/>
            <p:nvPr/>
          </p:nvSpPr>
          <p:spPr>
            <a:xfrm rot="18000000">
              <a:off x="2947230" y="1074268"/>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Стрелка вверх 60"/>
            <p:cNvSpPr/>
            <p:nvPr/>
          </p:nvSpPr>
          <p:spPr>
            <a:xfrm rot="18000000">
              <a:off x="3437623" y="1363828"/>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Стрелка вверх 61"/>
            <p:cNvSpPr/>
            <p:nvPr/>
          </p:nvSpPr>
          <p:spPr>
            <a:xfrm rot="18000000">
              <a:off x="3956880" y="1666284"/>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Стрелка вверх 62"/>
            <p:cNvSpPr/>
            <p:nvPr/>
          </p:nvSpPr>
          <p:spPr>
            <a:xfrm rot="18000000">
              <a:off x="4502356" y="1979144"/>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Стрелка вверх 63"/>
            <p:cNvSpPr/>
            <p:nvPr/>
          </p:nvSpPr>
          <p:spPr>
            <a:xfrm rot="18000000">
              <a:off x="793461" y="1213188"/>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Стрелка вверх 64"/>
            <p:cNvSpPr/>
            <p:nvPr/>
          </p:nvSpPr>
          <p:spPr>
            <a:xfrm rot="18000000">
              <a:off x="1342294" y="1540142"/>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Стрелка вверх 65"/>
            <p:cNvSpPr/>
            <p:nvPr/>
          </p:nvSpPr>
          <p:spPr>
            <a:xfrm rot="18000000">
              <a:off x="1868638" y="1844640"/>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Стрелка вверх 66"/>
            <p:cNvSpPr/>
            <p:nvPr/>
          </p:nvSpPr>
          <p:spPr>
            <a:xfrm rot="18000000">
              <a:off x="2376627" y="2135781"/>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Стрелка вверх 67"/>
            <p:cNvSpPr/>
            <p:nvPr/>
          </p:nvSpPr>
          <p:spPr>
            <a:xfrm rot="18000000">
              <a:off x="2867020" y="2425341"/>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Стрелка вверх 68"/>
            <p:cNvSpPr/>
            <p:nvPr/>
          </p:nvSpPr>
          <p:spPr>
            <a:xfrm rot="18000000">
              <a:off x="3386277" y="2727797"/>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Стрелка вверх 69"/>
            <p:cNvSpPr/>
            <p:nvPr/>
          </p:nvSpPr>
          <p:spPr>
            <a:xfrm rot="18000000">
              <a:off x="3931753" y="3040657"/>
              <a:ext cx="46800" cy="363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1" name="Прямая соединительная линия 70"/>
            <p:cNvCxnSpPr/>
            <p:nvPr/>
          </p:nvCxnSpPr>
          <p:spPr>
            <a:xfrm>
              <a:off x="200653" y="367065"/>
              <a:ext cx="140221" cy="77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Поле 75"/>
            <p:cNvSpPr txBox="1"/>
            <p:nvPr/>
          </p:nvSpPr>
          <p:spPr>
            <a:xfrm>
              <a:off x="1131648" y="78027"/>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X1</a:t>
              </a:r>
              <a:endParaRPr lang="en-US" sz="1100">
                <a:effectLst/>
                <a:ea typeface="Calibri"/>
                <a:cs typeface="Times New Roman"/>
              </a:endParaRPr>
            </a:p>
          </p:txBody>
        </p:sp>
        <p:sp>
          <p:nvSpPr>
            <p:cNvPr id="73" name="Поле 76"/>
            <p:cNvSpPr txBox="1"/>
            <p:nvPr/>
          </p:nvSpPr>
          <p:spPr>
            <a:xfrm>
              <a:off x="1565974" y="366812"/>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Y1</a:t>
              </a:r>
              <a:endParaRPr lang="en-US" sz="1100">
                <a:effectLst/>
                <a:ea typeface="Calibri"/>
                <a:cs typeface="Times New Roman"/>
              </a:endParaRPr>
            </a:p>
          </p:txBody>
        </p:sp>
        <p:sp>
          <p:nvSpPr>
            <p:cNvPr id="74" name="Поле 77"/>
            <p:cNvSpPr txBox="1"/>
            <p:nvPr/>
          </p:nvSpPr>
          <p:spPr>
            <a:xfrm>
              <a:off x="2112636" y="709003"/>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U1</a:t>
              </a:r>
              <a:endParaRPr lang="en-US" sz="1100">
                <a:effectLst/>
                <a:ea typeface="Calibri"/>
                <a:cs typeface="Times New Roman"/>
              </a:endParaRPr>
            </a:p>
          </p:txBody>
        </p:sp>
        <p:sp>
          <p:nvSpPr>
            <p:cNvPr id="75" name="Поле 78"/>
            <p:cNvSpPr txBox="1"/>
            <p:nvPr/>
          </p:nvSpPr>
          <p:spPr>
            <a:xfrm>
              <a:off x="2638158" y="1019106"/>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V1</a:t>
              </a:r>
              <a:endParaRPr lang="en-US" sz="1100">
                <a:effectLst/>
                <a:ea typeface="Calibri"/>
                <a:cs typeface="Times New Roman"/>
              </a:endParaRPr>
            </a:p>
          </p:txBody>
        </p:sp>
        <p:sp>
          <p:nvSpPr>
            <p:cNvPr id="76" name="Поле 79"/>
            <p:cNvSpPr txBox="1"/>
            <p:nvPr/>
          </p:nvSpPr>
          <p:spPr>
            <a:xfrm>
              <a:off x="3126567" y="1325188"/>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X2</a:t>
              </a:r>
              <a:endParaRPr lang="en-US" sz="1100">
                <a:effectLst/>
                <a:ea typeface="Calibri"/>
                <a:cs typeface="Times New Roman"/>
              </a:endParaRPr>
            </a:p>
          </p:txBody>
        </p:sp>
        <p:sp>
          <p:nvSpPr>
            <p:cNvPr id="77" name="Поле 80"/>
            <p:cNvSpPr txBox="1"/>
            <p:nvPr/>
          </p:nvSpPr>
          <p:spPr>
            <a:xfrm>
              <a:off x="3630164" y="1605339"/>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Y2</a:t>
              </a:r>
              <a:endParaRPr lang="en-US" sz="1100">
                <a:effectLst/>
                <a:ea typeface="Calibri"/>
                <a:cs typeface="Times New Roman"/>
              </a:endParaRPr>
            </a:p>
          </p:txBody>
        </p:sp>
        <p:sp>
          <p:nvSpPr>
            <p:cNvPr id="78" name="Поле 81"/>
            <p:cNvSpPr txBox="1"/>
            <p:nvPr/>
          </p:nvSpPr>
          <p:spPr>
            <a:xfrm>
              <a:off x="4166889" y="1927591"/>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U2</a:t>
              </a:r>
              <a:endParaRPr lang="en-US" sz="1100">
                <a:effectLst/>
                <a:ea typeface="Calibri"/>
                <a:cs typeface="Times New Roman"/>
              </a:endParaRPr>
            </a:p>
          </p:txBody>
        </p:sp>
        <p:sp>
          <p:nvSpPr>
            <p:cNvPr id="79" name="Поле 82"/>
            <p:cNvSpPr txBox="1"/>
            <p:nvPr/>
          </p:nvSpPr>
          <p:spPr>
            <a:xfrm>
              <a:off x="4694898" y="2247781"/>
              <a:ext cx="180863" cy="1809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1100" b="1">
                  <a:effectLst/>
                  <a:ea typeface="Calibri"/>
                  <a:cs typeface="Times New Roman"/>
                </a:rPr>
                <a:t>V2</a:t>
              </a:r>
              <a:endParaRPr lang="en-US" sz="1100">
                <a:effectLst/>
                <a:ea typeface="Calibri"/>
                <a:cs typeface="Times New Roman"/>
              </a:endParaRPr>
            </a:p>
          </p:txBody>
        </p:sp>
        <p:sp>
          <p:nvSpPr>
            <p:cNvPr id="80" name="Скругленная прямоугольная выноска 79"/>
            <p:cNvSpPr/>
            <p:nvPr/>
          </p:nvSpPr>
          <p:spPr>
            <a:xfrm>
              <a:off x="-324552" y="1523125"/>
              <a:ext cx="972269" cy="1014906"/>
            </a:xfrm>
            <a:prstGeom prst="wedgeRoundRectCallout">
              <a:avLst>
                <a:gd name="adj1" fmla="val 12974"/>
                <a:gd name="adj2" fmla="val -98473"/>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US" sz="1100" dirty="0">
                  <a:solidFill>
                    <a:srgbClr val="000000"/>
                  </a:solidFill>
                  <a:effectLst/>
                  <a:ea typeface="Calibri"/>
                  <a:cs typeface="Times New Roman"/>
                </a:rPr>
                <a:t>Rigid flat table with bushings for </a:t>
              </a:r>
              <a:r>
                <a:rPr lang="en-US" sz="1100" dirty="0" smtClean="0">
                  <a:solidFill>
                    <a:srgbClr val="000000"/>
                  </a:solidFill>
                  <a:effectLst/>
                  <a:ea typeface="Calibri"/>
                  <a:cs typeface="Times New Roman"/>
                </a:rPr>
                <a:t>end-cap </a:t>
              </a:r>
              <a:r>
                <a:rPr lang="en-US" sz="1100" dirty="0" err="1">
                  <a:solidFill>
                    <a:srgbClr val="000000"/>
                  </a:solidFill>
                  <a:effectLst/>
                  <a:ea typeface="Calibri"/>
                  <a:cs typeface="Times New Roman"/>
                </a:rPr>
                <a:t>mountiog</a:t>
              </a:r>
              <a:r>
                <a:rPr lang="en-US" sz="1100" dirty="0">
                  <a:solidFill>
                    <a:srgbClr val="000000"/>
                  </a:solidFill>
                  <a:effectLst/>
                  <a:ea typeface="Calibri"/>
                  <a:cs typeface="Times New Roman"/>
                </a:rPr>
                <a:t> (honeycomb)</a:t>
              </a:r>
              <a:endParaRPr lang="en-US" sz="1100" dirty="0">
                <a:effectLst/>
                <a:ea typeface="Calibri"/>
                <a:cs typeface="Times New Roman"/>
              </a:endParaRPr>
            </a:p>
          </p:txBody>
        </p:sp>
        <p:sp>
          <p:nvSpPr>
            <p:cNvPr id="81" name="Скругленная прямоугольная выноска 80"/>
            <p:cNvSpPr/>
            <p:nvPr/>
          </p:nvSpPr>
          <p:spPr>
            <a:xfrm>
              <a:off x="3266893" y="216335"/>
              <a:ext cx="1163495" cy="479131"/>
            </a:xfrm>
            <a:prstGeom prst="wedgeRoundRectCallout">
              <a:avLst>
                <a:gd name="adj1" fmla="val -201213"/>
                <a:gd name="adj2" fmla="val -3170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US" sz="1100">
                  <a:solidFill>
                    <a:srgbClr val="000000"/>
                  </a:solidFill>
                  <a:effectLst/>
                  <a:ea typeface="Calibri"/>
                  <a:cs typeface="Times New Roman"/>
                </a:rPr>
                <a:t>Eight coordinates straw layers</a:t>
              </a:r>
              <a:endParaRPr lang="en-US" sz="1100">
                <a:effectLst/>
                <a:ea typeface="Calibri"/>
                <a:cs typeface="Times New Roman"/>
              </a:endParaRPr>
            </a:p>
          </p:txBody>
        </p:sp>
        <p:sp>
          <p:nvSpPr>
            <p:cNvPr id="82" name="Скругленная прямоугольная выноска 81"/>
            <p:cNvSpPr/>
            <p:nvPr/>
          </p:nvSpPr>
          <p:spPr>
            <a:xfrm>
              <a:off x="3266893" y="222311"/>
              <a:ext cx="1163495" cy="479131"/>
            </a:xfrm>
            <a:prstGeom prst="wedgeRoundRectCallout">
              <a:avLst>
                <a:gd name="adj1" fmla="val 73344"/>
                <a:gd name="adj2" fmla="val 341307"/>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US" sz="1100">
                  <a:solidFill>
                    <a:srgbClr val="000000"/>
                  </a:solidFill>
                  <a:effectLst/>
                  <a:ea typeface="Calibri"/>
                  <a:cs typeface="Times New Roman"/>
                </a:rPr>
                <a:t>Eight coordinates straw layers</a:t>
              </a:r>
              <a:endParaRPr lang="en-US" sz="1100">
                <a:effectLst/>
                <a:ea typeface="Calibri"/>
                <a:cs typeface="Times New Roman"/>
              </a:endParaRPr>
            </a:p>
          </p:txBody>
        </p:sp>
      </p:grpSp>
      <p:sp>
        <p:nvSpPr>
          <p:cNvPr id="100" name="Подзаголовок 2"/>
          <p:cNvSpPr txBox="1">
            <a:spLocks/>
          </p:cNvSpPr>
          <p:nvPr/>
        </p:nvSpPr>
        <p:spPr>
          <a:xfrm>
            <a:off x="7668344" y="1"/>
            <a:ext cx="1475656" cy="675422"/>
          </a:xfrm>
          <a:prstGeom prst="rect">
            <a:avLst/>
          </a:prstGeom>
          <a:solidFill>
            <a:schemeClr val="accent3">
              <a:lumMod val="40000"/>
              <a:lumOff val="60000"/>
            </a:schemeClr>
          </a:solidFill>
          <a:ln>
            <a:solidFill>
              <a:schemeClr val="accent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a:solidFill>
                  <a:srgbClr val="C00000"/>
                </a:solidFill>
              </a:rPr>
              <a:t>Proposal</a:t>
            </a:r>
          </a:p>
          <a:p>
            <a:pPr marL="0" indent="0" algn="ctr">
              <a:buNone/>
            </a:pPr>
            <a:endParaRPr lang="en-US" sz="1800" b="1" i="1" dirty="0">
              <a:solidFill>
                <a:srgbClr val="C00000"/>
              </a:solidFill>
            </a:endParaRPr>
          </a:p>
        </p:txBody>
      </p:sp>
      <p:sp>
        <p:nvSpPr>
          <p:cNvPr id="99" name="Прямоугольник 98"/>
          <p:cNvSpPr/>
          <p:nvPr/>
        </p:nvSpPr>
        <p:spPr>
          <a:xfrm>
            <a:off x="493896" y="3499640"/>
            <a:ext cx="1683070" cy="1477328"/>
          </a:xfrm>
          <a:prstGeom prst="rect">
            <a:avLst/>
          </a:prstGeom>
        </p:spPr>
        <p:txBody>
          <a:bodyPr wrap="square">
            <a:spAutoFit/>
          </a:bodyPr>
          <a:lstStyle/>
          <a:p>
            <a:r>
              <a:rPr lang="en-US" dirty="0" smtClean="0"/>
              <a:t>General view of one endcap consisting of 8 coordinate planes</a:t>
            </a:r>
            <a:endParaRPr lang="en-US" dirty="0"/>
          </a:p>
        </p:txBody>
      </p:sp>
    </p:spTree>
    <p:extLst>
      <p:ext uri="{BB962C8B-B14F-4D97-AF65-F5344CB8AC3E}">
        <p14:creationId xmlns:p14="http://schemas.microsoft.com/office/powerpoint/2010/main" val="984723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Полотно 3544"/>
          <p:cNvGrpSpPr/>
          <p:nvPr/>
        </p:nvGrpSpPr>
        <p:grpSpPr>
          <a:xfrm>
            <a:off x="265957" y="366537"/>
            <a:ext cx="4313309" cy="6086799"/>
            <a:chOff x="0" y="0"/>
            <a:chExt cx="6438900" cy="9369425"/>
          </a:xfrm>
        </p:grpSpPr>
        <p:sp>
          <p:nvSpPr>
            <p:cNvPr id="3" name="Прямоугольник 2"/>
            <p:cNvSpPr/>
            <p:nvPr/>
          </p:nvSpPr>
          <p:spPr>
            <a:xfrm>
              <a:off x="0" y="0"/>
              <a:ext cx="6438265" cy="9369425"/>
            </a:xfrm>
            <a:prstGeom prst="rect">
              <a:avLst/>
            </a:prstGeom>
            <a:ln>
              <a:noFill/>
            </a:ln>
          </p:spPr>
        </p:sp>
        <p:sp>
          <p:nvSpPr>
            <p:cNvPr id="4" name="Прямоугольник 3"/>
            <p:cNvSpPr/>
            <p:nvPr/>
          </p:nvSpPr>
          <p:spPr>
            <a:xfrm>
              <a:off x="2240229" y="7524172"/>
              <a:ext cx="2388809" cy="977531"/>
            </a:xfrm>
            <a:prstGeom prst="rect">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Скругленная прямоугольная выноска 4"/>
            <p:cNvSpPr/>
            <p:nvPr/>
          </p:nvSpPr>
          <p:spPr>
            <a:xfrm>
              <a:off x="5355491" y="580774"/>
              <a:ext cx="1082774" cy="515542"/>
            </a:xfrm>
            <a:prstGeom prst="wedgeRoundRectCallout">
              <a:avLst>
                <a:gd name="adj1" fmla="val -98585"/>
                <a:gd name="adj2" fmla="val 267646"/>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144 straw bottom layers</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6" name="Овал 5"/>
            <p:cNvSpPr/>
            <p:nvPr/>
          </p:nvSpPr>
          <p:spPr>
            <a:xfrm>
              <a:off x="0" y="322597"/>
              <a:ext cx="6438900" cy="6490738"/>
            </a:xfrm>
            <a:prstGeom prst="ellipse">
              <a:avLst/>
            </a:prstGeom>
            <a:solidFill>
              <a:sysClr val="windowText" lastClr="000000">
                <a:lumMod val="95000"/>
                <a:lumOff val="5000"/>
                <a:alpha val="43137"/>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7" name="Прямая соединительная линия 6"/>
            <p:cNvCxnSpPr/>
            <p:nvPr/>
          </p:nvCxnSpPr>
          <p:spPr>
            <a:xfrm>
              <a:off x="3200537" y="498805"/>
              <a:ext cx="0" cy="6120000"/>
            </a:xfrm>
            <a:prstGeom prst="line">
              <a:avLst/>
            </a:prstGeom>
            <a:noFill/>
            <a:ln w="6350" cap="flat" cmpd="sng" algn="ctr">
              <a:solidFill>
                <a:sysClr val="windowText" lastClr="000000"/>
              </a:solidFill>
              <a:prstDash val="solid"/>
              <a:miter lim="800000"/>
            </a:ln>
            <a:effectLst/>
          </p:spPr>
        </p:cxnSp>
        <p:cxnSp>
          <p:nvCxnSpPr>
            <p:cNvPr id="8" name="Прямая соединительная линия 7"/>
            <p:cNvCxnSpPr/>
            <p:nvPr/>
          </p:nvCxnSpPr>
          <p:spPr>
            <a:xfrm flipH="1">
              <a:off x="149509" y="3548745"/>
              <a:ext cx="2732907" cy="7441"/>
            </a:xfrm>
            <a:prstGeom prst="line">
              <a:avLst/>
            </a:prstGeom>
            <a:noFill/>
            <a:ln w="6350" cap="flat" cmpd="sng" algn="ctr">
              <a:solidFill>
                <a:sysClr val="windowText" lastClr="000000"/>
              </a:solidFill>
              <a:prstDash val="solid"/>
              <a:miter lim="800000"/>
            </a:ln>
            <a:effectLst/>
          </p:spPr>
        </p:cxnSp>
        <p:grpSp>
          <p:nvGrpSpPr>
            <p:cNvPr id="9" name="Группа 8"/>
            <p:cNvGrpSpPr/>
            <p:nvPr/>
          </p:nvGrpSpPr>
          <p:grpSpPr>
            <a:xfrm>
              <a:off x="140537" y="498805"/>
              <a:ext cx="6120000" cy="6120000"/>
              <a:chOff x="470153" y="498805"/>
              <a:chExt cx="6120000" cy="6120000"/>
            </a:xfrm>
          </p:grpSpPr>
          <p:sp>
            <p:nvSpPr>
              <p:cNvPr id="405" name="Овал 404"/>
              <p:cNvSpPr/>
              <p:nvPr/>
            </p:nvSpPr>
            <p:spPr>
              <a:xfrm>
                <a:off x="470153" y="498805"/>
                <a:ext cx="6120000" cy="6120000"/>
              </a:xfrm>
              <a:prstGeom prst="ellipse">
                <a:avLst/>
              </a:prstGeom>
              <a:solidFill>
                <a:srgbClr val="92D05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6" name="Овал 405"/>
              <p:cNvSpPr/>
              <p:nvPr/>
            </p:nvSpPr>
            <p:spPr>
              <a:xfrm>
                <a:off x="651510" y="679815"/>
                <a:ext cx="5760000" cy="5760000"/>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0" name="Группа 9"/>
            <p:cNvGrpSpPr/>
            <p:nvPr/>
          </p:nvGrpSpPr>
          <p:grpSpPr>
            <a:xfrm>
              <a:off x="3472779" y="698173"/>
              <a:ext cx="2605932" cy="5715848"/>
              <a:chOff x="3474494" y="869206"/>
              <a:chExt cx="2605932" cy="5715848"/>
            </a:xfrm>
          </p:grpSpPr>
          <p:grpSp>
            <p:nvGrpSpPr>
              <p:cNvPr id="259" name="Группа 258"/>
              <p:cNvGrpSpPr/>
              <p:nvPr/>
            </p:nvGrpSpPr>
            <p:grpSpPr>
              <a:xfrm>
                <a:off x="3474494" y="869206"/>
                <a:ext cx="2605932" cy="2855649"/>
                <a:chOff x="3474494" y="869206"/>
                <a:chExt cx="2605932" cy="2855649"/>
              </a:xfrm>
            </p:grpSpPr>
            <p:sp>
              <p:nvSpPr>
                <p:cNvPr id="333" name="Прямоугольник 332"/>
                <p:cNvSpPr/>
                <p:nvPr/>
              </p:nvSpPr>
              <p:spPr>
                <a:xfrm>
                  <a:off x="5791135" y="2425066"/>
                  <a:ext cx="36000" cy="1296086"/>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4" name="Прямоугольник 333"/>
                <p:cNvSpPr/>
                <p:nvPr/>
              </p:nvSpPr>
              <p:spPr>
                <a:xfrm>
                  <a:off x="5827404" y="2497410"/>
                  <a:ext cx="36000" cy="122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5" name="Прямоугольник 334"/>
                <p:cNvSpPr/>
                <p:nvPr/>
              </p:nvSpPr>
              <p:spPr>
                <a:xfrm>
                  <a:off x="5863599" y="2569799"/>
                  <a:ext cx="36000" cy="115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6" name="Прямоугольник 335"/>
                <p:cNvSpPr/>
                <p:nvPr/>
              </p:nvSpPr>
              <p:spPr>
                <a:xfrm>
                  <a:off x="5899804" y="2678384"/>
                  <a:ext cx="36000" cy="104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7" name="Прямоугольник 336"/>
                <p:cNvSpPr/>
                <p:nvPr/>
              </p:nvSpPr>
              <p:spPr>
                <a:xfrm>
                  <a:off x="5935987" y="2786965"/>
                  <a:ext cx="36000" cy="9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8" name="Прямоугольник 337"/>
                <p:cNvSpPr/>
                <p:nvPr/>
              </p:nvSpPr>
              <p:spPr>
                <a:xfrm>
                  <a:off x="5972192" y="2895548"/>
                  <a:ext cx="36000" cy="8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9" name="Прямоугольник 338"/>
                <p:cNvSpPr/>
                <p:nvPr/>
              </p:nvSpPr>
              <p:spPr>
                <a:xfrm>
                  <a:off x="6008316" y="3004132"/>
                  <a:ext cx="36000" cy="7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0" name="Прямоугольник 339"/>
                <p:cNvSpPr/>
                <p:nvPr/>
              </p:nvSpPr>
              <p:spPr>
                <a:xfrm>
                  <a:off x="6044426" y="3148855"/>
                  <a:ext cx="36000" cy="57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1" name="Прямоугольник 340"/>
                <p:cNvSpPr/>
                <p:nvPr/>
              </p:nvSpPr>
              <p:spPr>
                <a:xfrm>
                  <a:off x="5501642" y="1954531"/>
                  <a:ext cx="36000" cy="1764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2" name="Прямоугольник 341"/>
                <p:cNvSpPr/>
                <p:nvPr/>
              </p:nvSpPr>
              <p:spPr>
                <a:xfrm>
                  <a:off x="5537911" y="1990725"/>
                  <a:ext cx="36000" cy="17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3" name="Прямоугольник 342"/>
                <p:cNvSpPr/>
                <p:nvPr/>
              </p:nvSpPr>
              <p:spPr>
                <a:xfrm>
                  <a:off x="5574041" y="2026920"/>
                  <a:ext cx="36000" cy="16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4" name="Прямоугольник 343"/>
                <p:cNvSpPr/>
                <p:nvPr/>
              </p:nvSpPr>
              <p:spPr>
                <a:xfrm>
                  <a:off x="5610310" y="2099310"/>
                  <a:ext cx="36000" cy="16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5" name="Прямоугольник 344"/>
                <p:cNvSpPr/>
                <p:nvPr/>
              </p:nvSpPr>
              <p:spPr>
                <a:xfrm>
                  <a:off x="5646493" y="2171701"/>
                  <a:ext cx="36000" cy="15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6" name="Прямоугольник 345"/>
                <p:cNvSpPr/>
                <p:nvPr/>
              </p:nvSpPr>
              <p:spPr>
                <a:xfrm>
                  <a:off x="5682697" y="2207896"/>
                  <a:ext cx="36000" cy="151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7" name="Прямоугольник 346"/>
                <p:cNvSpPr/>
                <p:nvPr/>
              </p:nvSpPr>
              <p:spPr>
                <a:xfrm>
                  <a:off x="5718821" y="2280286"/>
                  <a:ext cx="36000" cy="14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8" name="Прямоугольник 347"/>
                <p:cNvSpPr/>
                <p:nvPr/>
              </p:nvSpPr>
              <p:spPr>
                <a:xfrm>
                  <a:off x="5754930" y="2352675"/>
                  <a:ext cx="36000" cy="136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9" name="Прямоугольник 348"/>
                <p:cNvSpPr/>
                <p:nvPr/>
              </p:nvSpPr>
              <p:spPr>
                <a:xfrm>
                  <a:off x="5212356" y="1629301"/>
                  <a:ext cx="36000" cy="2089163"/>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0" name="Прямоугольник 349"/>
                <p:cNvSpPr/>
                <p:nvPr/>
              </p:nvSpPr>
              <p:spPr>
                <a:xfrm>
                  <a:off x="5248625" y="1665497"/>
                  <a:ext cx="36000" cy="205316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1" name="Прямоугольник 350"/>
                <p:cNvSpPr/>
                <p:nvPr/>
              </p:nvSpPr>
              <p:spPr>
                <a:xfrm>
                  <a:off x="5284755" y="1701691"/>
                  <a:ext cx="36000" cy="201716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2" name="Прямоугольник 351"/>
                <p:cNvSpPr/>
                <p:nvPr/>
              </p:nvSpPr>
              <p:spPr>
                <a:xfrm>
                  <a:off x="5321023" y="1737886"/>
                  <a:ext cx="36000" cy="198135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3" name="Прямоугольник 352"/>
                <p:cNvSpPr/>
                <p:nvPr/>
              </p:nvSpPr>
              <p:spPr>
                <a:xfrm>
                  <a:off x="5357206" y="1774081"/>
                  <a:ext cx="36000" cy="194555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4" name="Прямоугольник 353"/>
                <p:cNvSpPr/>
                <p:nvPr/>
              </p:nvSpPr>
              <p:spPr>
                <a:xfrm>
                  <a:off x="5393409" y="1810277"/>
                  <a:ext cx="36000" cy="190955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5" name="Прямоугольник 354"/>
                <p:cNvSpPr/>
                <p:nvPr/>
              </p:nvSpPr>
              <p:spPr>
                <a:xfrm>
                  <a:off x="5429533" y="1846471"/>
                  <a:ext cx="36000" cy="187374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6" name="Прямоугольник 355"/>
                <p:cNvSpPr/>
                <p:nvPr/>
              </p:nvSpPr>
              <p:spPr>
                <a:xfrm>
                  <a:off x="5465700" y="1882700"/>
                  <a:ext cx="36000" cy="18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7" name="Прямоугольник 356"/>
                <p:cNvSpPr/>
                <p:nvPr/>
              </p:nvSpPr>
              <p:spPr>
                <a:xfrm>
                  <a:off x="4922740" y="1375936"/>
                  <a:ext cx="36000" cy="2340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8" name="Прямоугольник 357"/>
                <p:cNvSpPr/>
                <p:nvPr/>
              </p:nvSpPr>
              <p:spPr>
                <a:xfrm>
                  <a:off x="495900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9" name="Прямоугольник 358"/>
                <p:cNvSpPr/>
                <p:nvPr/>
              </p:nvSpPr>
              <p:spPr>
                <a:xfrm>
                  <a:off x="499513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0" name="Прямоугольник 359"/>
                <p:cNvSpPr/>
                <p:nvPr/>
              </p:nvSpPr>
              <p:spPr>
                <a:xfrm>
                  <a:off x="5031298" y="1448326"/>
                  <a:ext cx="36000" cy="22683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1" name="Прямоугольник 360"/>
                <p:cNvSpPr/>
                <p:nvPr/>
              </p:nvSpPr>
              <p:spPr>
                <a:xfrm>
                  <a:off x="5067588" y="1484521"/>
                  <a:ext cx="36000" cy="223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2" name="Прямоугольник 361"/>
                <p:cNvSpPr/>
                <p:nvPr/>
              </p:nvSpPr>
              <p:spPr>
                <a:xfrm>
                  <a:off x="5103791" y="1520716"/>
                  <a:ext cx="36000" cy="219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3" name="Прямоугольник 362"/>
                <p:cNvSpPr/>
                <p:nvPr/>
              </p:nvSpPr>
              <p:spPr>
                <a:xfrm>
                  <a:off x="5139914" y="1556911"/>
                  <a:ext cx="36000" cy="216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4" name="Прямоугольник 363"/>
                <p:cNvSpPr/>
                <p:nvPr/>
              </p:nvSpPr>
              <p:spPr>
                <a:xfrm>
                  <a:off x="5176081" y="1593106"/>
                  <a:ext cx="36000" cy="21255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5" name="Прямоугольник 364"/>
                <p:cNvSpPr/>
                <p:nvPr/>
              </p:nvSpPr>
              <p:spPr>
                <a:xfrm>
                  <a:off x="4633183" y="1194961"/>
                  <a:ext cx="36000" cy="2520908"/>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6" name="Прямоугольник 365"/>
                <p:cNvSpPr/>
                <p:nvPr/>
              </p:nvSpPr>
              <p:spPr>
                <a:xfrm>
                  <a:off x="466945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7" name="Прямоугольник 366"/>
                <p:cNvSpPr/>
                <p:nvPr/>
              </p:nvSpPr>
              <p:spPr>
                <a:xfrm>
                  <a:off x="470558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8" name="Прямоугольник 367"/>
                <p:cNvSpPr/>
                <p:nvPr/>
              </p:nvSpPr>
              <p:spPr>
                <a:xfrm>
                  <a:off x="4741740" y="1267351"/>
                  <a:ext cx="36000" cy="244925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9" name="Прямоугольник 368"/>
                <p:cNvSpPr/>
                <p:nvPr/>
              </p:nvSpPr>
              <p:spPr>
                <a:xfrm>
                  <a:off x="4778029" y="1267351"/>
                  <a:ext cx="36000" cy="24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0" name="Прямоугольник 369"/>
                <p:cNvSpPr/>
                <p:nvPr/>
              </p:nvSpPr>
              <p:spPr>
                <a:xfrm>
                  <a:off x="4814232" y="1303547"/>
                  <a:ext cx="36000" cy="241310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1" name="Прямоугольник 370"/>
                <p:cNvSpPr/>
                <p:nvPr/>
              </p:nvSpPr>
              <p:spPr>
                <a:xfrm>
                  <a:off x="4850354" y="1339741"/>
                  <a:ext cx="36000" cy="237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2" name="Прямоугольник 371"/>
                <p:cNvSpPr/>
                <p:nvPr/>
              </p:nvSpPr>
              <p:spPr>
                <a:xfrm>
                  <a:off x="4886521" y="1375936"/>
                  <a:ext cx="36000" cy="23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3" name="Прямоугольник 372"/>
                <p:cNvSpPr/>
                <p:nvPr/>
              </p:nvSpPr>
              <p:spPr>
                <a:xfrm>
                  <a:off x="4343626" y="1050182"/>
                  <a:ext cx="36000" cy="2665622"/>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4" name="Прямоугольник 373"/>
                <p:cNvSpPr/>
                <p:nvPr/>
              </p:nvSpPr>
              <p:spPr>
                <a:xfrm>
                  <a:off x="4379893" y="1050182"/>
                  <a:ext cx="36000" cy="266581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5" name="Прямоугольник 374"/>
                <p:cNvSpPr/>
                <p:nvPr/>
              </p:nvSpPr>
              <p:spPr>
                <a:xfrm>
                  <a:off x="4416022" y="1086376"/>
                  <a:ext cx="36000" cy="26296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6" name="Прямоугольник 375"/>
                <p:cNvSpPr/>
                <p:nvPr/>
              </p:nvSpPr>
              <p:spPr>
                <a:xfrm>
                  <a:off x="4452182" y="1086376"/>
                  <a:ext cx="36000" cy="26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7" name="Прямоугольник 376"/>
                <p:cNvSpPr/>
                <p:nvPr/>
              </p:nvSpPr>
              <p:spPr>
                <a:xfrm>
                  <a:off x="4488471" y="1122571"/>
                  <a:ext cx="36000" cy="2592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8" name="Прямоугольник 377"/>
                <p:cNvSpPr/>
                <p:nvPr/>
              </p:nvSpPr>
              <p:spPr>
                <a:xfrm>
                  <a:off x="4524673" y="1122572"/>
                  <a:ext cx="36000" cy="25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9" name="Прямоугольник 378"/>
                <p:cNvSpPr/>
                <p:nvPr/>
              </p:nvSpPr>
              <p:spPr>
                <a:xfrm>
                  <a:off x="4560795" y="1158766"/>
                  <a:ext cx="36000" cy="255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0" name="Прямоугольник 379"/>
                <p:cNvSpPr/>
                <p:nvPr/>
              </p:nvSpPr>
              <p:spPr>
                <a:xfrm>
                  <a:off x="4596961" y="1158766"/>
                  <a:ext cx="36000" cy="255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1" name="Прямоугольник 380"/>
                <p:cNvSpPr/>
                <p:nvPr/>
              </p:nvSpPr>
              <p:spPr>
                <a:xfrm>
                  <a:off x="4054069" y="941596"/>
                  <a:ext cx="36000" cy="2774141"/>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2" name="Прямоугольник 381"/>
                <p:cNvSpPr/>
                <p:nvPr/>
              </p:nvSpPr>
              <p:spPr>
                <a:xfrm>
                  <a:off x="4090336" y="941596"/>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3" name="Прямоугольник 382"/>
                <p:cNvSpPr/>
                <p:nvPr/>
              </p:nvSpPr>
              <p:spPr>
                <a:xfrm>
                  <a:off x="4126465" y="941595"/>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4" name="Прямоугольник 383"/>
                <p:cNvSpPr/>
                <p:nvPr/>
              </p:nvSpPr>
              <p:spPr>
                <a:xfrm>
                  <a:off x="4162624" y="977791"/>
                  <a:ext cx="36000" cy="273651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5" name="Прямоугольник 384"/>
                <p:cNvSpPr/>
                <p:nvPr/>
              </p:nvSpPr>
              <p:spPr>
                <a:xfrm>
                  <a:off x="4198913" y="977791"/>
                  <a:ext cx="36000" cy="27374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6" name="Прямоугольник 385"/>
                <p:cNvSpPr/>
                <p:nvPr/>
              </p:nvSpPr>
              <p:spPr>
                <a:xfrm>
                  <a:off x="4235114" y="1013986"/>
                  <a:ext cx="36000" cy="270052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7" name="Прямоугольник 386"/>
                <p:cNvSpPr/>
                <p:nvPr/>
              </p:nvSpPr>
              <p:spPr>
                <a:xfrm>
                  <a:off x="4271236" y="1013986"/>
                  <a:ext cx="36000" cy="2700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8" name="Прямоугольник 387"/>
                <p:cNvSpPr/>
                <p:nvPr/>
              </p:nvSpPr>
              <p:spPr>
                <a:xfrm>
                  <a:off x="4307402" y="1013987"/>
                  <a:ext cx="36000" cy="270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9" name="Прямоугольник 388"/>
                <p:cNvSpPr/>
                <p:nvPr/>
              </p:nvSpPr>
              <p:spPr>
                <a:xfrm>
                  <a:off x="3764511"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0" name="Прямоугольник 389"/>
                <p:cNvSpPr/>
                <p:nvPr/>
              </p:nvSpPr>
              <p:spPr>
                <a:xfrm>
                  <a:off x="3800777"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1" name="Прямоугольник 390"/>
                <p:cNvSpPr/>
                <p:nvPr/>
              </p:nvSpPr>
              <p:spPr>
                <a:xfrm>
                  <a:off x="3836906"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2" name="Прямоугольник 391"/>
                <p:cNvSpPr/>
                <p:nvPr/>
              </p:nvSpPr>
              <p:spPr>
                <a:xfrm>
                  <a:off x="3873064" y="905401"/>
                  <a:ext cx="36000" cy="280884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3" name="Прямоугольник 392"/>
                <p:cNvSpPr/>
                <p:nvPr/>
              </p:nvSpPr>
              <p:spPr>
                <a:xfrm>
                  <a:off x="3909353" y="905401"/>
                  <a:ext cx="36000" cy="28097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4" name="Прямоугольник 393"/>
                <p:cNvSpPr/>
                <p:nvPr/>
              </p:nvSpPr>
              <p:spPr>
                <a:xfrm>
                  <a:off x="3945554" y="905401"/>
                  <a:ext cx="36000" cy="280903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5" name="Прямоугольник 394"/>
                <p:cNvSpPr/>
                <p:nvPr/>
              </p:nvSpPr>
              <p:spPr>
                <a:xfrm>
                  <a:off x="3981675" y="905402"/>
                  <a:ext cx="36000" cy="280923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6" name="Прямоугольник 395"/>
                <p:cNvSpPr/>
                <p:nvPr/>
              </p:nvSpPr>
              <p:spPr>
                <a:xfrm>
                  <a:off x="4017841" y="941596"/>
                  <a:ext cx="36000" cy="2772325"/>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7" name="Прямоугольник 396"/>
                <p:cNvSpPr/>
                <p:nvPr/>
              </p:nvSpPr>
              <p:spPr>
                <a:xfrm>
                  <a:off x="3727862"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8" name="Прямоугольник 397"/>
                <p:cNvSpPr/>
                <p:nvPr/>
              </p:nvSpPr>
              <p:spPr>
                <a:xfrm>
                  <a:off x="3691661"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9" name="Прямоугольник 398"/>
                <p:cNvSpPr/>
                <p:nvPr/>
              </p:nvSpPr>
              <p:spPr>
                <a:xfrm>
                  <a:off x="3655463"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0" name="Прямоугольник 399"/>
                <p:cNvSpPr/>
                <p:nvPr/>
              </p:nvSpPr>
              <p:spPr>
                <a:xfrm>
                  <a:off x="3619265"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1" name="Прямоугольник 400"/>
                <p:cNvSpPr/>
                <p:nvPr/>
              </p:nvSpPr>
              <p:spPr>
                <a:xfrm>
                  <a:off x="3583067"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2" name="Прямоугольник 401"/>
                <p:cNvSpPr/>
                <p:nvPr/>
              </p:nvSpPr>
              <p:spPr>
                <a:xfrm>
                  <a:off x="3546869"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3" name="Прямоугольник 402"/>
                <p:cNvSpPr/>
                <p:nvPr/>
              </p:nvSpPr>
              <p:spPr>
                <a:xfrm>
                  <a:off x="3510671"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4" name="Прямоугольник 403"/>
                <p:cNvSpPr/>
                <p:nvPr/>
              </p:nvSpPr>
              <p:spPr>
                <a:xfrm>
                  <a:off x="3474494"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60" name="Группа 259"/>
              <p:cNvGrpSpPr/>
              <p:nvPr/>
            </p:nvGrpSpPr>
            <p:grpSpPr>
              <a:xfrm flipV="1">
                <a:off x="3474494" y="3729405"/>
                <a:ext cx="2605932" cy="2855649"/>
                <a:chOff x="3474494" y="869206"/>
                <a:chExt cx="2605932" cy="2855649"/>
              </a:xfrm>
            </p:grpSpPr>
            <p:sp>
              <p:nvSpPr>
                <p:cNvPr id="261" name="Прямоугольник 260"/>
                <p:cNvSpPr/>
                <p:nvPr/>
              </p:nvSpPr>
              <p:spPr>
                <a:xfrm>
                  <a:off x="5791135" y="2425066"/>
                  <a:ext cx="36000" cy="1296086"/>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2" name="Прямоугольник 261"/>
                <p:cNvSpPr/>
                <p:nvPr/>
              </p:nvSpPr>
              <p:spPr>
                <a:xfrm>
                  <a:off x="5827404" y="2497410"/>
                  <a:ext cx="36000" cy="122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3" name="Прямоугольник 262"/>
                <p:cNvSpPr/>
                <p:nvPr/>
              </p:nvSpPr>
              <p:spPr>
                <a:xfrm>
                  <a:off x="5863599" y="2569799"/>
                  <a:ext cx="36000" cy="115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4" name="Прямоугольник 263"/>
                <p:cNvSpPr/>
                <p:nvPr/>
              </p:nvSpPr>
              <p:spPr>
                <a:xfrm>
                  <a:off x="5899804" y="2678384"/>
                  <a:ext cx="36000" cy="104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5" name="Прямоугольник 264"/>
                <p:cNvSpPr/>
                <p:nvPr/>
              </p:nvSpPr>
              <p:spPr>
                <a:xfrm>
                  <a:off x="5935987" y="2786965"/>
                  <a:ext cx="36000" cy="9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6" name="Прямоугольник 265"/>
                <p:cNvSpPr/>
                <p:nvPr/>
              </p:nvSpPr>
              <p:spPr>
                <a:xfrm>
                  <a:off x="5972192" y="2895548"/>
                  <a:ext cx="36000" cy="8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7" name="Прямоугольник 266"/>
                <p:cNvSpPr/>
                <p:nvPr/>
              </p:nvSpPr>
              <p:spPr>
                <a:xfrm>
                  <a:off x="6008316" y="3004132"/>
                  <a:ext cx="36000" cy="7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8" name="Прямоугольник 267"/>
                <p:cNvSpPr/>
                <p:nvPr/>
              </p:nvSpPr>
              <p:spPr>
                <a:xfrm>
                  <a:off x="6044426" y="3148855"/>
                  <a:ext cx="36000" cy="57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9" name="Прямоугольник 268"/>
                <p:cNvSpPr/>
                <p:nvPr/>
              </p:nvSpPr>
              <p:spPr>
                <a:xfrm>
                  <a:off x="5501642" y="1954531"/>
                  <a:ext cx="36000" cy="1764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0" name="Прямоугольник 269"/>
                <p:cNvSpPr/>
                <p:nvPr/>
              </p:nvSpPr>
              <p:spPr>
                <a:xfrm>
                  <a:off x="5537911" y="1990725"/>
                  <a:ext cx="36000" cy="17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1" name="Прямоугольник 270"/>
                <p:cNvSpPr/>
                <p:nvPr/>
              </p:nvSpPr>
              <p:spPr>
                <a:xfrm>
                  <a:off x="5574041" y="2026920"/>
                  <a:ext cx="36000" cy="16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2" name="Прямоугольник 271"/>
                <p:cNvSpPr/>
                <p:nvPr/>
              </p:nvSpPr>
              <p:spPr>
                <a:xfrm>
                  <a:off x="5610310" y="2099310"/>
                  <a:ext cx="36000" cy="16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3" name="Прямоугольник 272"/>
                <p:cNvSpPr/>
                <p:nvPr/>
              </p:nvSpPr>
              <p:spPr>
                <a:xfrm>
                  <a:off x="5646493" y="2171701"/>
                  <a:ext cx="36000" cy="15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4" name="Прямоугольник 273"/>
                <p:cNvSpPr/>
                <p:nvPr/>
              </p:nvSpPr>
              <p:spPr>
                <a:xfrm>
                  <a:off x="5682697" y="2207896"/>
                  <a:ext cx="36000" cy="151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5" name="Прямоугольник 274"/>
                <p:cNvSpPr/>
                <p:nvPr/>
              </p:nvSpPr>
              <p:spPr>
                <a:xfrm>
                  <a:off x="5718821" y="2280286"/>
                  <a:ext cx="36000" cy="14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6" name="Прямоугольник 275"/>
                <p:cNvSpPr/>
                <p:nvPr/>
              </p:nvSpPr>
              <p:spPr>
                <a:xfrm>
                  <a:off x="5754930" y="2352675"/>
                  <a:ext cx="36000" cy="136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7" name="Прямоугольник 276"/>
                <p:cNvSpPr/>
                <p:nvPr/>
              </p:nvSpPr>
              <p:spPr>
                <a:xfrm>
                  <a:off x="5212356" y="1629301"/>
                  <a:ext cx="36000" cy="2089163"/>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8" name="Прямоугольник 277"/>
                <p:cNvSpPr/>
                <p:nvPr/>
              </p:nvSpPr>
              <p:spPr>
                <a:xfrm>
                  <a:off x="5248625" y="1665497"/>
                  <a:ext cx="36000" cy="205316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9" name="Прямоугольник 278"/>
                <p:cNvSpPr/>
                <p:nvPr/>
              </p:nvSpPr>
              <p:spPr>
                <a:xfrm>
                  <a:off x="5284755" y="1701691"/>
                  <a:ext cx="36000" cy="201716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0" name="Прямоугольник 279"/>
                <p:cNvSpPr/>
                <p:nvPr/>
              </p:nvSpPr>
              <p:spPr>
                <a:xfrm>
                  <a:off x="5321023" y="1737886"/>
                  <a:ext cx="36000" cy="198135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1" name="Прямоугольник 280"/>
                <p:cNvSpPr/>
                <p:nvPr/>
              </p:nvSpPr>
              <p:spPr>
                <a:xfrm>
                  <a:off x="5357206" y="1774081"/>
                  <a:ext cx="36000" cy="194555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2" name="Прямоугольник 281"/>
                <p:cNvSpPr/>
                <p:nvPr/>
              </p:nvSpPr>
              <p:spPr>
                <a:xfrm>
                  <a:off x="5393409" y="1810277"/>
                  <a:ext cx="36000" cy="190955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3" name="Прямоугольник 282"/>
                <p:cNvSpPr/>
                <p:nvPr/>
              </p:nvSpPr>
              <p:spPr>
                <a:xfrm>
                  <a:off x="5429533" y="1846471"/>
                  <a:ext cx="36000" cy="187374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4" name="Прямоугольник 283"/>
                <p:cNvSpPr/>
                <p:nvPr/>
              </p:nvSpPr>
              <p:spPr>
                <a:xfrm>
                  <a:off x="5465700" y="1882700"/>
                  <a:ext cx="36000" cy="18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5" name="Прямоугольник 284"/>
                <p:cNvSpPr/>
                <p:nvPr/>
              </p:nvSpPr>
              <p:spPr>
                <a:xfrm>
                  <a:off x="4922740" y="1375936"/>
                  <a:ext cx="36000" cy="2340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6" name="Прямоугольник 285"/>
                <p:cNvSpPr/>
                <p:nvPr/>
              </p:nvSpPr>
              <p:spPr>
                <a:xfrm>
                  <a:off x="495900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7" name="Прямоугольник 286"/>
                <p:cNvSpPr/>
                <p:nvPr/>
              </p:nvSpPr>
              <p:spPr>
                <a:xfrm>
                  <a:off x="499513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8" name="Прямоугольник 287"/>
                <p:cNvSpPr/>
                <p:nvPr/>
              </p:nvSpPr>
              <p:spPr>
                <a:xfrm>
                  <a:off x="5031298" y="1448326"/>
                  <a:ext cx="36000" cy="22683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9" name="Прямоугольник 288"/>
                <p:cNvSpPr/>
                <p:nvPr/>
              </p:nvSpPr>
              <p:spPr>
                <a:xfrm>
                  <a:off x="5067588" y="1484521"/>
                  <a:ext cx="36000" cy="223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0" name="Прямоугольник 289"/>
                <p:cNvSpPr/>
                <p:nvPr/>
              </p:nvSpPr>
              <p:spPr>
                <a:xfrm>
                  <a:off x="5103791" y="1520716"/>
                  <a:ext cx="36000" cy="219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1" name="Прямоугольник 290"/>
                <p:cNvSpPr/>
                <p:nvPr/>
              </p:nvSpPr>
              <p:spPr>
                <a:xfrm>
                  <a:off x="5139914" y="1556911"/>
                  <a:ext cx="36000" cy="216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2" name="Прямоугольник 291"/>
                <p:cNvSpPr/>
                <p:nvPr/>
              </p:nvSpPr>
              <p:spPr>
                <a:xfrm>
                  <a:off x="5176081" y="1593106"/>
                  <a:ext cx="36000" cy="21255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3" name="Прямоугольник 292"/>
                <p:cNvSpPr/>
                <p:nvPr/>
              </p:nvSpPr>
              <p:spPr>
                <a:xfrm>
                  <a:off x="4633183" y="1194961"/>
                  <a:ext cx="36000" cy="2520908"/>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4" name="Прямоугольник 293"/>
                <p:cNvSpPr/>
                <p:nvPr/>
              </p:nvSpPr>
              <p:spPr>
                <a:xfrm>
                  <a:off x="466945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5" name="Прямоугольник 294"/>
                <p:cNvSpPr/>
                <p:nvPr/>
              </p:nvSpPr>
              <p:spPr>
                <a:xfrm>
                  <a:off x="470558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6" name="Прямоугольник 295"/>
                <p:cNvSpPr/>
                <p:nvPr/>
              </p:nvSpPr>
              <p:spPr>
                <a:xfrm>
                  <a:off x="4741740" y="1267351"/>
                  <a:ext cx="36000" cy="244925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7" name="Прямоугольник 296"/>
                <p:cNvSpPr/>
                <p:nvPr/>
              </p:nvSpPr>
              <p:spPr>
                <a:xfrm>
                  <a:off x="4778029" y="1267351"/>
                  <a:ext cx="36000" cy="24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8" name="Прямоугольник 297"/>
                <p:cNvSpPr/>
                <p:nvPr/>
              </p:nvSpPr>
              <p:spPr>
                <a:xfrm>
                  <a:off x="4814232" y="1303547"/>
                  <a:ext cx="36000" cy="241310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9" name="Прямоугольник 298"/>
                <p:cNvSpPr/>
                <p:nvPr/>
              </p:nvSpPr>
              <p:spPr>
                <a:xfrm>
                  <a:off x="4850354" y="1339741"/>
                  <a:ext cx="36000" cy="237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0" name="Прямоугольник 299"/>
                <p:cNvSpPr/>
                <p:nvPr/>
              </p:nvSpPr>
              <p:spPr>
                <a:xfrm>
                  <a:off x="4886521" y="1375936"/>
                  <a:ext cx="36000" cy="23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1" name="Прямоугольник 300"/>
                <p:cNvSpPr/>
                <p:nvPr/>
              </p:nvSpPr>
              <p:spPr>
                <a:xfrm>
                  <a:off x="4343626" y="1050182"/>
                  <a:ext cx="36000" cy="2665622"/>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2" name="Прямоугольник 301"/>
                <p:cNvSpPr/>
                <p:nvPr/>
              </p:nvSpPr>
              <p:spPr>
                <a:xfrm>
                  <a:off x="4379893" y="1050182"/>
                  <a:ext cx="36000" cy="266581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3" name="Прямоугольник 302"/>
                <p:cNvSpPr/>
                <p:nvPr/>
              </p:nvSpPr>
              <p:spPr>
                <a:xfrm>
                  <a:off x="4416022" y="1086376"/>
                  <a:ext cx="36000" cy="26296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4" name="Прямоугольник 303"/>
                <p:cNvSpPr/>
                <p:nvPr/>
              </p:nvSpPr>
              <p:spPr>
                <a:xfrm>
                  <a:off x="4452182" y="1086376"/>
                  <a:ext cx="36000" cy="26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5" name="Прямоугольник 304"/>
                <p:cNvSpPr/>
                <p:nvPr/>
              </p:nvSpPr>
              <p:spPr>
                <a:xfrm>
                  <a:off x="4488471" y="1122571"/>
                  <a:ext cx="36000" cy="2592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6" name="Прямоугольник 305"/>
                <p:cNvSpPr/>
                <p:nvPr/>
              </p:nvSpPr>
              <p:spPr>
                <a:xfrm>
                  <a:off x="4524673" y="1122572"/>
                  <a:ext cx="36000" cy="25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7" name="Прямоугольник 306"/>
                <p:cNvSpPr/>
                <p:nvPr/>
              </p:nvSpPr>
              <p:spPr>
                <a:xfrm>
                  <a:off x="4560795" y="1158766"/>
                  <a:ext cx="36000" cy="255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8" name="Прямоугольник 307"/>
                <p:cNvSpPr/>
                <p:nvPr/>
              </p:nvSpPr>
              <p:spPr>
                <a:xfrm>
                  <a:off x="4596961" y="1158766"/>
                  <a:ext cx="36000" cy="255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9" name="Прямоугольник 308"/>
                <p:cNvSpPr/>
                <p:nvPr/>
              </p:nvSpPr>
              <p:spPr>
                <a:xfrm>
                  <a:off x="4054069" y="941596"/>
                  <a:ext cx="36000" cy="2774141"/>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0" name="Прямоугольник 309"/>
                <p:cNvSpPr/>
                <p:nvPr/>
              </p:nvSpPr>
              <p:spPr>
                <a:xfrm>
                  <a:off x="4090336" y="941596"/>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1" name="Прямоугольник 310"/>
                <p:cNvSpPr/>
                <p:nvPr/>
              </p:nvSpPr>
              <p:spPr>
                <a:xfrm>
                  <a:off x="4126465" y="941595"/>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2" name="Прямоугольник 311"/>
                <p:cNvSpPr/>
                <p:nvPr/>
              </p:nvSpPr>
              <p:spPr>
                <a:xfrm>
                  <a:off x="4162624" y="977791"/>
                  <a:ext cx="36000" cy="273651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3" name="Прямоугольник 312"/>
                <p:cNvSpPr/>
                <p:nvPr/>
              </p:nvSpPr>
              <p:spPr>
                <a:xfrm>
                  <a:off x="4198913" y="977791"/>
                  <a:ext cx="36000" cy="27374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4" name="Прямоугольник 313"/>
                <p:cNvSpPr/>
                <p:nvPr/>
              </p:nvSpPr>
              <p:spPr>
                <a:xfrm>
                  <a:off x="4235114" y="1013986"/>
                  <a:ext cx="36000" cy="270052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5" name="Прямоугольник 314"/>
                <p:cNvSpPr/>
                <p:nvPr/>
              </p:nvSpPr>
              <p:spPr>
                <a:xfrm>
                  <a:off x="4271236" y="1013986"/>
                  <a:ext cx="36000" cy="2700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6" name="Прямоугольник 315"/>
                <p:cNvSpPr/>
                <p:nvPr/>
              </p:nvSpPr>
              <p:spPr>
                <a:xfrm>
                  <a:off x="4307402" y="1013987"/>
                  <a:ext cx="36000" cy="270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7" name="Прямоугольник 316"/>
                <p:cNvSpPr/>
                <p:nvPr/>
              </p:nvSpPr>
              <p:spPr>
                <a:xfrm>
                  <a:off x="3764511"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8" name="Прямоугольник 317"/>
                <p:cNvSpPr/>
                <p:nvPr/>
              </p:nvSpPr>
              <p:spPr>
                <a:xfrm>
                  <a:off x="3800777"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9" name="Прямоугольник 318"/>
                <p:cNvSpPr/>
                <p:nvPr/>
              </p:nvSpPr>
              <p:spPr>
                <a:xfrm>
                  <a:off x="3836906"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0" name="Прямоугольник 319"/>
                <p:cNvSpPr/>
                <p:nvPr/>
              </p:nvSpPr>
              <p:spPr>
                <a:xfrm>
                  <a:off x="3873064" y="905401"/>
                  <a:ext cx="36000" cy="280884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1" name="Прямоугольник 320"/>
                <p:cNvSpPr/>
                <p:nvPr/>
              </p:nvSpPr>
              <p:spPr>
                <a:xfrm>
                  <a:off x="3909353" y="905401"/>
                  <a:ext cx="36000" cy="28097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2" name="Прямоугольник 321"/>
                <p:cNvSpPr/>
                <p:nvPr/>
              </p:nvSpPr>
              <p:spPr>
                <a:xfrm>
                  <a:off x="3945554" y="905401"/>
                  <a:ext cx="36000" cy="280903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3" name="Прямоугольник 322"/>
                <p:cNvSpPr/>
                <p:nvPr/>
              </p:nvSpPr>
              <p:spPr>
                <a:xfrm>
                  <a:off x="3981675" y="905402"/>
                  <a:ext cx="36000" cy="280923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4" name="Прямоугольник 323"/>
                <p:cNvSpPr/>
                <p:nvPr/>
              </p:nvSpPr>
              <p:spPr>
                <a:xfrm>
                  <a:off x="4017841" y="941596"/>
                  <a:ext cx="36000" cy="2772325"/>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5" name="Прямоугольник 324"/>
                <p:cNvSpPr/>
                <p:nvPr/>
              </p:nvSpPr>
              <p:spPr>
                <a:xfrm>
                  <a:off x="3727865"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6" name="Прямоугольник 325"/>
                <p:cNvSpPr/>
                <p:nvPr/>
              </p:nvSpPr>
              <p:spPr>
                <a:xfrm>
                  <a:off x="3691661"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7" name="Прямоугольник 326"/>
                <p:cNvSpPr/>
                <p:nvPr/>
              </p:nvSpPr>
              <p:spPr>
                <a:xfrm>
                  <a:off x="3655463"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8" name="Прямоугольник 327"/>
                <p:cNvSpPr/>
                <p:nvPr/>
              </p:nvSpPr>
              <p:spPr>
                <a:xfrm>
                  <a:off x="3619265"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9" name="Прямоугольник 328"/>
                <p:cNvSpPr/>
                <p:nvPr/>
              </p:nvSpPr>
              <p:spPr>
                <a:xfrm>
                  <a:off x="3583067"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0" name="Прямоугольник 329"/>
                <p:cNvSpPr/>
                <p:nvPr/>
              </p:nvSpPr>
              <p:spPr>
                <a:xfrm>
                  <a:off x="3546869"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1" name="Прямоугольник 330"/>
                <p:cNvSpPr/>
                <p:nvPr/>
              </p:nvSpPr>
              <p:spPr>
                <a:xfrm>
                  <a:off x="3510671"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2" name="Прямоугольник 331"/>
                <p:cNvSpPr/>
                <p:nvPr/>
              </p:nvSpPr>
              <p:spPr>
                <a:xfrm>
                  <a:off x="3474494"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cxnSp>
          <p:nvCxnSpPr>
            <p:cNvPr id="11" name="Прямая соединительная линия 10"/>
            <p:cNvCxnSpPr/>
            <p:nvPr/>
          </p:nvCxnSpPr>
          <p:spPr>
            <a:xfrm>
              <a:off x="106753" y="2285215"/>
              <a:ext cx="685946" cy="281076"/>
            </a:xfrm>
            <a:prstGeom prst="line">
              <a:avLst/>
            </a:prstGeom>
            <a:noFill/>
            <a:ln w="6350" cap="flat" cmpd="sng" algn="ctr">
              <a:solidFill>
                <a:sysClr val="windowText" lastClr="000000"/>
              </a:solidFill>
              <a:prstDash val="solid"/>
              <a:miter lim="800000"/>
            </a:ln>
            <a:effectLst/>
          </p:spPr>
        </p:cxnSp>
        <p:sp>
          <p:nvSpPr>
            <p:cNvPr id="12" name="Овал 11"/>
            <p:cNvSpPr/>
            <p:nvPr/>
          </p:nvSpPr>
          <p:spPr>
            <a:xfrm>
              <a:off x="2025227" y="733858"/>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Овал 12"/>
            <p:cNvSpPr/>
            <p:nvPr/>
          </p:nvSpPr>
          <p:spPr>
            <a:xfrm>
              <a:off x="4341708" y="733858"/>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Овал 13"/>
            <p:cNvSpPr/>
            <p:nvPr/>
          </p:nvSpPr>
          <p:spPr>
            <a:xfrm>
              <a:off x="2025227" y="6307888"/>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Овал 14"/>
            <p:cNvSpPr/>
            <p:nvPr/>
          </p:nvSpPr>
          <p:spPr>
            <a:xfrm>
              <a:off x="4341708" y="6307888"/>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Овал 15"/>
            <p:cNvSpPr/>
            <p:nvPr/>
          </p:nvSpPr>
          <p:spPr>
            <a:xfrm>
              <a:off x="396941" y="2363337"/>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Овал 16"/>
            <p:cNvSpPr/>
            <p:nvPr/>
          </p:nvSpPr>
          <p:spPr>
            <a:xfrm>
              <a:off x="5934757" y="2363337"/>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Овал 17"/>
            <p:cNvSpPr/>
            <p:nvPr/>
          </p:nvSpPr>
          <p:spPr>
            <a:xfrm>
              <a:off x="396941" y="4679846"/>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Овал 18"/>
            <p:cNvSpPr/>
            <p:nvPr/>
          </p:nvSpPr>
          <p:spPr>
            <a:xfrm>
              <a:off x="5934757" y="4679846"/>
              <a:ext cx="72000" cy="72000"/>
            </a:xfrm>
            <a:prstGeom prst="ellipse">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Скругленная прямоугольная выноска 19"/>
            <p:cNvSpPr/>
            <p:nvPr/>
          </p:nvSpPr>
          <p:spPr>
            <a:xfrm>
              <a:off x="139765" y="126397"/>
              <a:ext cx="1158024" cy="607973"/>
            </a:xfrm>
            <a:prstGeom prst="wedgeRoundRectCallout">
              <a:avLst>
                <a:gd name="adj1" fmla="val 85873"/>
                <a:gd name="adj2" fmla="val 104504"/>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Frame with motherboards </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21" name="Прямая со стрелкой 20"/>
            <p:cNvCxnSpPr/>
            <p:nvPr/>
          </p:nvCxnSpPr>
          <p:spPr>
            <a:xfrm>
              <a:off x="541597" y="1521314"/>
              <a:ext cx="217170" cy="144911"/>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22" name="Прямая со стрелкой 21"/>
            <p:cNvCxnSpPr/>
            <p:nvPr/>
          </p:nvCxnSpPr>
          <p:spPr>
            <a:xfrm rot="10800000">
              <a:off x="939742" y="1774941"/>
              <a:ext cx="217170" cy="144911"/>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23" name="Прямая соединительная линия 22"/>
            <p:cNvCxnSpPr/>
            <p:nvPr/>
          </p:nvCxnSpPr>
          <p:spPr>
            <a:xfrm>
              <a:off x="179647" y="1521445"/>
              <a:ext cx="361950" cy="0"/>
            </a:xfrm>
            <a:prstGeom prst="line">
              <a:avLst/>
            </a:prstGeom>
            <a:noFill/>
            <a:ln w="6350" cap="flat" cmpd="sng" algn="ctr">
              <a:solidFill>
                <a:sysClr val="windowText" lastClr="000000"/>
              </a:solidFill>
              <a:prstDash val="solid"/>
              <a:miter lim="800000"/>
            </a:ln>
            <a:effectLst/>
          </p:spPr>
        </p:cxnSp>
        <p:sp>
          <p:nvSpPr>
            <p:cNvPr id="24" name="Поле 3530"/>
            <p:cNvSpPr txBox="1"/>
            <p:nvPr/>
          </p:nvSpPr>
          <p:spPr>
            <a:xfrm>
              <a:off x="251540" y="1340897"/>
              <a:ext cx="253365" cy="18097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ru-RU" sz="900" b="1" i="1" u="none" strike="noStrike" kern="0" cap="none" spc="0" normalizeH="0" baseline="0" noProof="0">
                  <a:ln>
                    <a:noFill/>
                  </a:ln>
                  <a:solidFill>
                    <a:sysClr val="windowText" lastClr="000000"/>
                  </a:solidFill>
                  <a:effectLst/>
                  <a:uLnTx/>
                  <a:uFillTx/>
                  <a:latin typeface="Calibri"/>
                  <a:ea typeface="Calibri"/>
                  <a:cs typeface="Times New Roman"/>
                </a:rPr>
                <a:t>7</a:t>
              </a:r>
              <a:r>
                <a:rPr kumimoji="0" lang="en-US" sz="900" b="1" i="1" u="none" strike="noStrike" kern="0" cap="none" spc="0" normalizeH="0" baseline="0" noProof="0">
                  <a:ln>
                    <a:noFill/>
                  </a:ln>
                  <a:solidFill>
                    <a:sysClr val="windowText" lastClr="000000"/>
                  </a:solidFill>
                  <a:effectLst/>
                  <a:uLnTx/>
                  <a:uFillTx/>
                  <a:latin typeface="Calibri"/>
                  <a:ea typeface="Calibri"/>
                  <a:cs typeface="Times New Roman"/>
                </a:rPr>
                <a:t>0</a:t>
              </a:r>
              <a:endParaRPr kumimoji="0" lang="en-US" sz="9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5" name="Скругленная прямоугольная выноска 24"/>
            <p:cNvSpPr/>
            <p:nvPr/>
          </p:nvSpPr>
          <p:spPr>
            <a:xfrm>
              <a:off x="5282484" y="6470289"/>
              <a:ext cx="1013460" cy="562999"/>
            </a:xfrm>
            <a:prstGeom prst="wedgeRoundRectCallout">
              <a:avLst>
                <a:gd name="adj1" fmla="val -136016"/>
                <a:gd name="adj2" fmla="val -72733"/>
                <a:gd name="adj3" fmla="val 16667"/>
              </a:avLst>
            </a:prstGeom>
            <a:solidFill>
              <a:srgbClr val="FFC1C1"/>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6" name="Скругленная прямоугольная выноска 25"/>
            <p:cNvSpPr/>
            <p:nvPr/>
          </p:nvSpPr>
          <p:spPr>
            <a:xfrm>
              <a:off x="70539" y="5791396"/>
              <a:ext cx="1227249" cy="1072589"/>
            </a:xfrm>
            <a:prstGeom prst="wedgeRoundRectCallout">
              <a:avLst>
                <a:gd name="adj1" fmla="val -41970"/>
                <a:gd name="adj2" fmla="val -178280"/>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Rigid flat table with bushings for mounting </a:t>
              </a:r>
              <a:r>
                <a:rPr kumimoji="0" lang="en-US" sz="900" b="1" i="1" u="none" strike="noStrike" kern="0" cap="none" spc="0" normalizeH="0" baseline="0" noProof="0" dirty="0">
                  <a:ln>
                    <a:noFill/>
                  </a:ln>
                  <a:solidFill>
                    <a:srgbClr val="C00000"/>
                  </a:solidFill>
                  <a:effectLst/>
                  <a:uLnTx/>
                  <a:uFillTx/>
                  <a:latin typeface="Calibri"/>
                  <a:ea typeface="Calibri"/>
                  <a:cs typeface="Times New Roman"/>
                </a:rPr>
                <a:t>(honeycomb</a:t>
              </a: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27" name="Прямая соединительная линия 26"/>
            <p:cNvCxnSpPr/>
            <p:nvPr/>
          </p:nvCxnSpPr>
          <p:spPr>
            <a:xfrm>
              <a:off x="5606576" y="4557361"/>
              <a:ext cx="689522" cy="282541"/>
            </a:xfrm>
            <a:prstGeom prst="line">
              <a:avLst/>
            </a:prstGeom>
            <a:noFill/>
            <a:ln w="6350" cap="flat" cmpd="sng" algn="ctr">
              <a:solidFill>
                <a:sysClr val="windowText" lastClr="000000"/>
              </a:solidFill>
              <a:prstDash val="solid"/>
              <a:miter lim="800000"/>
            </a:ln>
            <a:effectLst/>
          </p:spPr>
        </p:cxnSp>
        <p:cxnSp>
          <p:nvCxnSpPr>
            <p:cNvPr id="28" name="Прямая соединительная линия 27"/>
            <p:cNvCxnSpPr/>
            <p:nvPr/>
          </p:nvCxnSpPr>
          <p:spPr>
            <a:xfrm flipH="1">
              <a:off x="5606576" y="2284909"/>
              <a:ext cx="689522" cy="282541"/>
            </a:xfrm>
            <a:prstGeom prst="line">
              <a:avLst/>
            </a:prstGeom>
            <a:noFill/>
            <a:ln w="6350" cap="flat" cmpd="sng" algn="ctr">
              <a:solidFill>
                <a:sysClr val="windowText" lastClr="000000"/>
              </a:solidFill>
              <a:prstDash val="solid"/>
              <a:miter lim="800000"/>
            </a:ln>
            <a:effectLst/>
          </p:spPr>
        </p:cxnSp>
        <p:cxnSp>
          <p:nvCxnSpPr>
            <p:cNvPr id="29" name="Прямая соединительная линия 28"/>
            <p:cNvCxnSpPr/>
            <p:nvPr/>
          </p:nvCxnSpPr>
          <p:spPr>
            <a:xfrm flipV="1">
              <a:off x="106753" y="4557362"/>
              <a:ext cx="685946" cy="281075"/>
            </a:xfrm>
            <a:prstGeom prst="line">
              <a:avLst/>
            </a:prstGeom>
            <a:noFill/>
            <a:ln w="6350" cap="flat" cmpd="sng" algn="ctr">
              <a:solidFill>
                <a:sysClr val="windowText" lastClr="000000"/>
              </a:solidFill>
              <a:prstDash val="solid"/>
              <a:miter lim="800000"/>
            </a:ln>
            <a:effectLst/>
          </p:spPr>
        </p:cxnSp>
        <p:cxnSp>
          <p:nvCxnSpPr>
            <p:cNvPr id="30" name="Прямая соединительная линия 29"/>
            <p:cNvCxnSpPr/>
            <p:nvPr/>
          </p:nvCxnSpPr>
          <p:spPr>
            <a:xfrm rot="5400000">
              <a:off x="3996228" y="557574"/>
              <a:ext cx="796290" cy="326299"/>
            </a:xfrm>
            <a:prstGeom prst="line">
              <a:avLst/>
            </a:prstGeom>
            <a:noFill/>
            <a:ln w="6350" cap="flat" cmpd="sng" algn="ctr">
              <a:solidFill>
                <a:sysClr val="windowText" lastClr="000000"/>
              </a:solidFill>
              <a:prstDash val="solid"/>
              <a:miter lim="800000"/>
            </a:ln>
            <a:effectLst/>
          </p:spPr>
        </p:cxnSp>
        <p:cxnSp>
          <p:nvCxnSpPr>
            <p:cNvPr id="31" name="Прямая соединительная линия 30"/>
            <p:cNvCxnSpPr/>
            <p:nvPr/>
          </p:nvCxnSpPr>
          <p:spPr>
            <a:xfrm rot="16200000" flipH="1">
              <a:off x="1643554" y="593767"/>
              <a:ext cx="796290" cy="326299"/>
            </a:xfrm>
            <a:prstGeom prst="line">
              <a:avLst/>
            </a:prstGeom>
            <a:noFill/>
            <a:ln w="6350" cap="flat" cmpd="sng" algn="ctr">
              <a:solidFill>
                <a:sysClr val="windowText" lastClr="000000"/>
              </a:solidFill>
              <a:prstDash val="solid"/>
              <a:miter lim="800000"/>
            </a:ln>
            <a:effectLst/>
          </p:spPr>
        </p:cxnSp>
        <p:cxnSp>
          <p:nvCxnSpPr>
            <p:cNvPr id="32" name="Прямая соединительная линия 31"/>
            <p:cNvCxnSpPr/>
            <p:nvPr/>
          </p:nvCxnSpPr>
          <p:spPr>
            <a:xfrm rot="16200000" flipH="1">
              <a:off x="3960034" y="6204480"/>
              <a:ext cx="796290" cy="326299"/>
            </a:xfrm>
            <a:prstGeom prst="line">
              <a:avLst/>
            </a:prstGeom>
            <a:noFill/>
            <a:ln w="6350" cap="flat" cmpd="sng" algn="ctr">
              <a:solidFill>
                <a:sysClr val="windowText" lastClr="000000"/>
              </a:solidFill>
              <a:prstDash val="solid"/>
              <a:miter lim="800000"/>
            </a:ln>
            <a:effectLst/>
          </p:spPr>
        </p:cxnSp>
        <p:cxnSp>
          <p:nvCxnSpPr>
            <p:cNvPr id="33" name="Прямая соединительная линия 32"/>
            <p:cNvCxnSpPr/>
            <p:nvPr/>
          </p:nvCxnSpPr>
          <p:spPr>
            <a:xfrm rot="5400000">
              <a:off x="1607360" y="6240673"/>
              <a:ext cx="796290" cy="326299"/>
            </a:xfrm>
            <a:prstGeom prst="line">
              <a:avLst/>
            </a:prstGeom>
            <a:noFill/>
            <a:ln w="6350" cap="flat" cmpd="sng" algn="ctr">
              <a:solidFill>
                <a:sysClr val="windowText" lastClr="000000"/>
              </a:solidFill>
              <a:prstDash val="solid"/>
              <a:miter lim="800000"/>
            </a:ln>
            <a:effectLst/>
          </p:spPr>
        </p:cxnSp>
        <p:cxnSp>
          <p:nvCxnSpPr>
            <p:cNvPr id="34" name="Прямая соединительная линия 33"/>
            <p:cNvCxnSpPr/>
            <p:nvPr/>
          </p:nvCxnSpPr>
          <p:spPr>
            <a:xfrm flipV="1">
              <a:off x="2893105" y="2749774"/>
              <a:ext cx="579361" cy="2134"/>
            </a:xfrm>
            <a:prstGeom prst="line">
              <a:avLst/>
            </a:prstGeom>
            <a:noFill/>
            <a:ln w="6350" cap="flat" cmpd="sng" algn="ctr">
              <a:solidFill>
                <a:sysClr val="windowText" lastClr="000000"/>
              </a:solidFill>
              <a:prstDash val="solid"/>
              <a:miter lim="800000"/>
              <a:headEnd type="triangle" w="med" len="med"/>
              <a:tailEnd type="triangle" w="med" len="med"/>
            </a:ln>
            <a:effectLst/>
          </p:spPr>
        </p:cxnSp>
        <p:sp>
          <p:nvSpPr>
            <p:cNvPr id="35" name="Поле 3543"/>
            <p:cNvSpPr txBox="1"/>
            <p:nvPr/>
          </p:nvSpPr>
          <p:spPr>
            <a:xfrm>
              <a:off x="3077463" y="2532545"/>
              <a:ext cx="348387" cy="180976"/>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100</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36" name="Прямая соединительная линия 35"/>
            <p:cNvCxnSpPr/>
            <p:nvPr/>
          </p:nvCxnSpPr>
          <p:spPr>
            <a:xfrm flipV="1">
              <a:off x="215156" y="2825244"/>
              <a:ext cx="5935980" cy="1447800"/>
            </a:xfrm>
            <a:prstGeom prst="line">
              <a:avLst/>
            </a:prstGeom>
            <a:noFill/>
            <a:ln w="6350" cap="flat" cmpd="sng" algn="ctr">
              <a:solidFill>
                <a:sysClr val="windowText" lastClr="000000"/>
              </a:solidFill>
              <a:prstDash val="solid"/>
              <a:miter lim="800000"/>
              <a:headEnd type="triangle" w="med" len="med"/>
              <a:tailEnd type="triangle" w="med" len="med"/>
            </a:ln>
            <a:effectLst/>
          </p:spPr>
        </p:cxnSp>
        <p:sp>
          <p:nvSpPr>
            <p:cNvPr id="37" name="Поле 509"/>
            <p:cNvSpPr txBox="1"/>
            <p:nvPr/>
          </p:nvSpPr>
          <p:spPr>
            <a:xfrm rot="20715584">
              <a:off x="3207942" y="3245850"/>
              <a:ext cx="473261" cy="24002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1680</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38" name="Прямая соединительная линия 37"/>
            <p:cNvCxnSpPr/>
            <p:nvPr/>
          </p:nvCxnSpPr>
          <p:spPr>
            <a:xfrm>
              <a:off x="396131" y="2861439"/>
              <a:ext cx="5610225" cy="1375410"/>
            </a:xfrm>
            <a:prstGeom prst="line">
              <a:avLst/>
            </a:prstGeom>
            <a:noFill/>
            <a:ln w="6350" cap="flat" cmpd="sng" algn="ctr">
              <a:solidFill>
                <a:sysClr val="windowText" lastClr="000000"/>
              </a:solidFill>
              <a:prstDash val="solid"/>
              <a:miter lim="800000"/>
              <a:headEnd type="triangle" w="med" len="med"/>
              <a:tailEnd type="triangle" w="med" len="med"/>
            </a:ln>
            <a:effectLst/>
          </p:spPr>
        </p:cxnSp>
        <p:sp>
          <p:nvSpPr>
            <p:cNvPr id="39" name="Дуга 38"/>
            <p:cNvSpPr/>
            <p:nvPr/>
          </p:nvSpPr>
          <p:spPr>
            <a:xfrm>
              <a:off x="2529789" y="506731"/>
              <a:ext cx="1339215" cy="180974"/>
            </a:xfrm>
            <a:prstGeom prst="arc">
              <a:avLst>
                <a:gd name="adj1" fmla="val 10971739"/>
                <a:gd name="adj2" fmla="val 21424398"/>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Дуга 39"/>
            <p:cNvSpPr/>
            <p:nvPr/>
          </p:nvSpPr>
          <p:spPr>
            <a:xfrm>
              <a:off x="2529789" y="687705"/>
              <a:ext cx="1339215" cy="180974"/>
            </a:xfrm>
            <a:prstGeom prst="arc">
              <a:avLst>
                <a:gd name="adj1" fmla="val 10971739"/>
                <a:gd name="adj2" fmla="val 21424398"/>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1" name="Скругленная прямоугольная выноска 40"/>
            <p:cNvSpPr/>
            <p:nvPr/>
          </p:nvSpPr>
          <p:spPr>
            <a:xfrm>
              <a:off x="2136298" y="71230"/>
              <a:ext cx="1228216" cy="284447"/>
            </a:xfrm>
            <a:prstGeom prst="wedgeRoundRectCallout">
              <a:avLst>
                <a:gd name="adj1" fmla="val 38899"/>
                <a:gd name="adj2" fmla="val 265357"/>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Beam pipe gap</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2" name="Скругленная прямоугольная выноска 41"/>
            <p:cNvSpPr/>
            <p:nvPr/>
          </p:nvSpPr>
          <p:spPr>
            <a:xfrm>
              <a:off x="4988896" y="68911"/>
              <a:ext cx="802046" cy="428002"/>
            </a:xfrm>
            <a:prstGeom prst="wedgeRoundRectCallout">
              <a:avLst>
                <a:gd name="adj1" fmla="val -148154"/>
                <a:gd name="adj2" fmla="val 458997"/>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Calibri"/>
                  <a:ea typeface="Calibri"/>
                  <a:cs typeface="Times New Roman"/>
                </a:rPr>
                <a:t>1</a:t>
              </a:r>
              <a:r>
                <a:rPr kumimoji="0" lang="ru-RU" sz="900" b="0" i="0" u="none" strike="noStrike" kern="0" cap="none" spc="0" normalizeH="0" baseline="0" noProof="0">
                  <a:ln>
                    <a:noFill/>
                  </a:ln>
                  <a:solidFill>
                    <a:sysClr val="windowText" lastClr="000000"/>
                  </a:solidFill>
                  <a:effectLst/>
                  <a:uLnTx/>
                  <a:uFillTx/>
                  <a:latin typeface="Calibri"/>
                  <a:ea typeface="Calibri"/>
                  <a:cs typeface="Times New Roman"/>
                </a:rPr>
                <a:t>44</a:t>
              </a:r>
              <a:r>
                <a:rPr kumimoji="0" lang="en-US" sz="900" b="0" i="0" u="none" strike="noStrike" kern="0" cap="none" spc="0" normalizeH="0" baseline="0" noProof="0">
                  <a:ln>
                    <a:noFill/>
                  </a:ln>
                  <a:solidFill>
                    <a:sysClr val="windowText" lastClr="000000"/>
                  </a:solidFill>
                  <a:effectLst/>
                  <a:uLnTx/>
                  <a:uFillTx/>
                  <a:latin typeface="Calibri"/>
                  <a:ea typeface="Calibri"/>
                  <a:cs typeface="Times New Roman"/>
                </a:rPr>
                <a:t> straw top layers</a:t>
              </a:r>
            </a:p>
          </p:txBody>
        </p:sp>
        <p:sp>
          <p:nvSpPr>
            <p:cNvPr id="43" name="Прямоугольник 42"/>
            <p:cNvSpPr/>
            <p:nvPr/>
          </p:nvSpPr>
          <p:spPr>
            <a:xfrm>
              <a:off x="2201850" y="7955310"/>
              <a:ext cx="2448000" cy="108000"/>
            </a:xfrm>
            <a:prstGeom prst="rect">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Прямоугольник 43"/>
            <p:cNvSpPr/>
            <p:nvPr/>
          </p:nvSpPr>
          <p:spPr>
            <a:xfrm>
              <a:off x="2204065" y="7922881"/>
              <a:ext cx="2448000" cy="36000"/>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5" name="Прямоугольник 44"/>
            <p:cNvSpPr/>
            <p:nvPr/>
          </p:nvSpPr>
          <p:spPr>
            <a:xfrm>
              <a:off x="2201912" y="8067670"/>
              <a:ext cx="2448000" cy="36000"/>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Прямоугольник 45"/>
            <p:cNvSpPr/>
            <p:nvPr/>
          </p:nvSpPr>
          <p:spPr>
            <a:xfrm>
              <a:off x="2240262" y="7524722"/>
              <a:ext cx="2376000" cy="36000"/>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7" name="Группа 46"/>
            <p:cNvGrpSpPr/>
            <p:nvPr/>
          </p:nvGrpSpPr>
          <p:grpSpPr>
            <a:xfrm>
              <a:off x="2421237" y="7560912"/>
              <a:ext cx="360000" cy="360000"/>
              <a:chOff x="2676277" y="7561276"/>
              <a:chExt cx="360000" cy="360000"/>
            </a:xfrm>
          </p:grpSpPr>
          <p:sp>
            <p:nvSpPr>
              <p:cNvPr id="257" name="Овал 256"/>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8" name="Овал 257"/>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48" name="Группа 47"/>
            <p:cNvGrpSpPr/>
            <p:nvPr/>
          </p:nvGrpSpPr>
          <p:grpSpPr>
            <a:xfrm>
              <a:off x="2783188" y="7560912"/>
              <a:ext cx="360000" cy="360000"/>
              <a:chOff x="2676277" y="7561276"/>
              <a:chExt cx="360000" cy="360000"/>
            </a:xfrm>
          </p:grpSpPr>
          <p:sp>
            <p:nvSpPr>
              <p:cNvPr id="255" name="Овал 254"/>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6" name="Овал 255"/>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49" name="Группа 48"/>
            <p:cNvGrpSpPr/>
            <p:nvPr/>
          </p:nvGrpSpPr>
          <p:grpSpPr>
            <a:xfrm>
              <a:off x="3145142" y="7560912"/>
              <a:ext cx="360000" cy="360000"/>
              <a:chOff x="2676277" y="7561276"/>
              <a:chExt cx="360000" cy="360000"/>
            </a:xfrm>
          </p:grpSpPr>
          <p:sp>
            <p:nvSpPr>
              <p:cNvPr id="253" name="Овал 252"/>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4" name="Овал 253"/>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0" name="Группа 49"/>
            <p:cNvGrpSpPr/>
            <p:nvPr/>
          </p:nvGrpSpPr>
          <p:grpSpPr>
            <a:xfrm>
              <a:off x="3507096" y="7560912"/>
              <a:ext cx="360000" cy="360000"/>
              <a:chOff x="2676277" y="7561276"/>
              <a:chExt cx="360000" cy="360000"/>
            </a:xfrm>
          </p:grpSpPr>
          <p:sp>
            <p:nvSpPr>
              <p:cNvPr id="251" name="Овал 250"/>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2" name="Овал 251"/>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1" name="Группа 50"/>
            <p:cNvGrpSpPr/>
            <p:nvPr/>
          </p:nvGrpSpPr>
          <p:grpSpPr>
            <a:xfrm>
              <a:off x="3869051" y="7560912"/>
              <a:ext cx="360000" cy="360000"/>
              <a:chOff x="2676277" y="7561276"/>
              <a:chExt cx="360000" cy="360000"/>
            </a:xfrm>
          </p:grpSpPr>
          <p:sp>
            <p:nvSpPr>
              <p:cNvPr id="249" name="Овал 248"/>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0" name="Овал 249"/>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2" name="Группа 51"/>
            <p:cNvGrpSpPr/>
            <p:nvPr/>
          </p:nvGrpSpPr>
          <p:grpSpPr>
            <a:xfrm>
              <a:off x="4231005" y="7560912"/>
              <a:ext cx="360000" cy="360000"/>
              <a:chOff x="2676277" y="7561276"/>
              <a:chExt cx="360000" cy="360000"/>
            </a:xfrm>
          </p:grpSpPr>
          <p:sp>
            <p:nvSpPr>
              <p:cNvPr id="247" name="Овал 246"/>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8" name="Овал 247"/>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3" name="Группа 52"/>
            <p:cNvGrpSpPr/>
            <p:nvPr/>
          </p:nvGrpSpPr>
          <p:grpSpPr>
            <a:xfrm>
              <a:off x="2240267" y="8103844"/>
              <a:ext cx="360000" cy="360000"/>
              <a:chOff x="2676277" y="7561276"/>
              <a:chExt cx="360000" cy="360000"/>
            </a:xfrm>
          </p:grpSpPr>
          <p:sp>
            <p:nvSpPr>
              <p:cNvPr id="245" name="Овал 244"/>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6" name="Овал 245"/>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4" name="Группа 53"/>
            <p:cNvGrpSpPr/>
            <p:nvPr/>
          </p:nvGrpSpPr>
          <p:grpSpPr>
            <a:xfrm>
              <a:off x="2602218" y="8103844"/>
              <a:ext cx="360000" cy="360000"/>
              <a:chOff x="2676277" y="7561276"/>
              <a:chExt cx="360000" cy="360000"/>
            </a:xfrm>
          </p:grpSpPr>
          <p:sp>
            <p:nvSpPr>
              <p:cNvPr id="243" name="Овал 242"/>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4" name="Овал 243"/>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5" name="Группа 54"/>
            <p:cNvGrpSpPr/>
            <p:nvPr/>
          </p:nvGrpSpPr>
          <p:grpSpPr>
            <a:xfrm>
              <a:off x="2964172" y="8103844"/>
              <a:ext cx="360000" cy="360000"/>
              <a:chOff x="2676277" y="7561276"/>
              <a:chExt cx="360000" cy="360000"/>
            </a:xfrm>
          </p:grpSpPr>
          <p:sp>
            <p:nvSpPr>
              <p:cNvPr id="241" name="Овал 240"/>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2" name="Овал 241"/>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6" name="Группа 55"/>
            <p:cNvGrpSpPr/>
            <p:nvPr/>
          </p:nvGrpSpPr>
          <p:grpSpPr>
            <a:xfrm>
              <a:off x="3326126" y="8103844"/>
              <a:ext cx="360000" cy="360000"/>
              <a:chOff x="2676277" y="7561276"/>
              <a:chExt cx="360000" cy="360000"/>
            </a:xfrm>
          </p:grpSpPr>
          <p:sp>
            <p:nvSpPr>
              <p:cNvPr id="239" name="Овал 238"/>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0" name="Овал 239"/>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7" name="Группа 56"/>
            <p:cNvGrpSpPr/>
            <p:nvPr/>
          </p:nvGrpSpPr>
          <p:grpSpPr>
            <a:xfrm>
              <a:off x="3688081" y="8103844"/>
              <a:ext cx="360000" cy="360000"/>
              <a:chOff x="2676277" y="7561276"/>
              <a:chExt cx="360000" cy="360000"/>
            </a:xfrm>
          </p:grpSpPr>
          <p:sp>
            <p:nvSpPr>
              <p:cNvPr id="237" name="Овал 236"/>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8" name="Овал 237"/>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8" name="Группа 57"/>
            <p:cNvGrpSpPr/>
            <p:nvPr/>
          </p:nvGrpSpPr>
          <p:grpSpPr>
            <a:xfrm>
              <a:off x="4050035" y="8103844"/>
              <a:ext cx="360000" cy="360000"/>
              <a:chOff x="2676277" y="7561276"/>
              <a:chExt cx="360000" cy="360000"/>
            </a:xfrm>
          </p:grpSpPr>
          <p:sp>
            <p:nvSpPr>
              <p:cNvPr id="235" name="Овал 234"/>
              <p:cNvSpPr/>
              <p:nvPr/>
            </p:nvSpPr>
            <p:spPr>
              <a:xfrm>
                <a:off x="2676277" y="7561276"/>
                <a:ext cx="360000" cy="36000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6" name="Овал 235"/>
              <p:cNvSpPr/>
              <p:nvPr/>
            </p:nvSpPr>
            <p:spPr>
              <a:xfrm>
                <a:off x="2714665" y="7601217"/>
                <a:ext cx="288000" cy="288000"/>
              </a:xfrm>
              <a:prstGeom prst="ellipse">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9" name="Прямоугольник 58"/>
            <p:cNvSpPr/>
            <p:nvPr/>
          </p:nvSpPr>
          <p:spPr>
            <a:xfrm>
              <a:off x="2240262" y="8465792"/>
              <a:ext cx="2412000" cy="36000"/>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Прямоугольник 59"/>
            <p:cNvSpPr/>
            <p:nvPr/>
          </p:nvSpPr>
          <p:spPr>
            <a:xfrm>
              <a:off x="2095473" y="7452330"/>
              <a:ext cx="361950" cy="115824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1" name="Прямоугольник 60"/>
            <p:cNvSpPr/>
            <p:nvPr/>
          </p:nvSpPr>
          <p:spPr>
            <a:xfrm>
              <a:off x="4450212" y="7417767"/>
              <a:ext cx="361950" cy="115824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2" name="Скругленная прямоугольная выноска 61"/>
            <p:cNvSpPr/>
            <p:nvPr/>
          </p:nvSpPr>
          <p:spPr>
            <a:xfrm>
              <a:off x="179647" y="8005730"/>
              <a:ext cx="1126991" cy="556769"/>
            </a:xfrm>
            <a:prstGeom prst="wedgeRoundRectCallout">
              <a:avLst>
                <a:gd name="adj1" fmla="val 148048"/>
                <a:gd name="adj2" fmla="val -2957"/>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144 straw bottom layers</a:t>
              </a:r>
            </a:p>
          </p:txBody>
        </p:sp>
        <p:sp>
          <p:nvSpPr>
            <p:cNvPr id="63" name="Скругленная прямоугольная выноска 62"/>
            <p:cNvSpPr/>
            <p:nvPr/>
          </p:nvSpPr>
          <p:spPr>
            <a:xfrm>
              <a:off x="505370" y="7345519"/>
              <a:ext cx="802046" cy="504321"/>
            </a:xfrm>
            <a:prstGeom prst="wedgeRoundRectCallout">
              <a:avLst>
                <a:gd name="adj1" fmla="val 183911"/>
                <a:gd name="adj2" fmla="val 4233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144 straw top layers</a:t>
              </a:r>
            </a:p>
          </p:txBody>
        </p:sp>
        <p:sp>
          <p:nvSpPr>
            <p:cNvPr id="64" name="Скругленная прямоугольная выноска 63"/>
            <p:cNvSpPr/>
            <p:nvPr/>
          </p:nvSpPr>
          <p:spPr>
            <a:xfrm>
              <a:off x="5246505" y="8610572"/>
              <a:ext cx="904631" cy="544077"/>
            </a:xfrm>
            <a:prstGeom prst="wedgeRoundRectCallout">
              <a:avLst>
                <a:gd name="adj1" fmla="val -142611"/>
                <a:gd name="adj2" fmla="val -104624"/>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Epoxy compound</a:t>
              </a:r>
            </a:p>
          </p:txBody>
        </p:sp>
        <p:cxnSp>
          <p:nvCxnSpPr>
            <p:cNvPr id="65" name="Прямая соединительная линия 64"/>
            <p:cNvCxnSpPr>
              <a:stCxn id="247" idx="4"/>
            </p:cNvCxnSpPr>
            <p:nvPr/>
          </p:nvCxnSpPr>
          <p:spPr>
            <a:xfrm>
              <a:off x="4411005" y="7920912"/>
              <a:ext cx="799243" cy="3316"/>
            </a:xfrm>
            <a:prstGeom prst="line">
              <a:avLst/>
            </a:prstGeom>
            <a:noFill/>
            <a:ln w="6350" cap="flat" cmpd="sng" algn="ctr">
              <a:solidFill>
                <a:sysClr val="windowText" lastClr="000000"/>
              </a:solidFill>
              <a:prstDash val="solid"/>
              <a:miter lim="800000"/>
            </a:ln>
            <a:effectLst/>
          </p:spPr>
        </p:cxnSp>
        <p:cxnSp>
          <p:nvCxnSpPr>
            <p:cNvPr id="66" name="Прямая соединительная линия 65"/>
            <p:cNvCxnSpPr/>
            <p:nvPr/>
          </p:nvCxnSpPr>
          <p:spPr>
            <a:xfrm>
              <a:off x="1663196" y="7526376"/>
              <a:ext cx="799243" cy="3316"/>
            </a:xfrm>
            <a:prstGeom prst="line">
              <a:avLst/>
            </a:prstGeom>
            <a:noFill/>
            <a:ln w="6350" cap="flat" cmpd="sng" algn="ctr">
              <a:solidFill>
                <a:sysClr val="windowText" lastClr="000000"/>
              </a:solidFill>
              <a:prstDash val="solid"/>
              <a:miter lim="800000"/>
            </a:ln>
            <a:effectLst/>
          </p:spPr>
        </p:cxnSp>
        <p:cxnSp>
          <p:nvCxnSpPr>
            <p:cNvPr id="67" name="Прямая соединительная линия 66"/>
            <p:cNvCxnSpPr/>
            <p:nvPr/>
          </p:nvCxnSpPr>
          <p:spPr>
            <a:xfrm>
              <a:off x="1663196" y="8503620"/>
              <a:ext cx="799243" cy="3316"/>
            </a:xfrm>
            <a:prstGeom prst="line">
              <a:avLst/>
            </a:prstGeom>
            <a:noFill/>
            <a:ln w="6350" cap="flat" cmpd="sng" algn="ctr">
              <a:solidFill>
                <a:sysClr val="windowText" lastClr="000000"/>
              </a:solidFill>
              <a:prstDash val="solid"/>
              <a:miter lim="800000"/>
            </a:ln>
            <a:effectLst/>
          </p:spPr>
        </p:cxnSp>
        <p:cxnSp>
          <p:nvCxnSpPr>
            <p:cNvPr id="68" name="Прямая соединительная линия 67"/>
            <p:cNvCxnSpPr/>
            <p:nvPr/>
          </p:nvCxnSpPr>
          <p:spPr>
            <a:xfrm>
              <a:off x="4411005" y="8105489"/>
              <a:ext cx="799243" cy="3316"/>
            </a:xfrm>
            <a:prstGeom prst="line">
              <a:avLst/>
            </a:prstGeom>
            <a:noFill/>
            <a:ln w="6350" cap="flat" cmpd="sng" algn="ctr">
              <a:solidFill>
                <a:sysClr val="windowText" lastClr="000000"/>
              </a:solidFill>
              <a:prstDash val="solid"/>
              <a:miter lim="800000"/>
            </a:ln>
            <a:effectLst/>
          </p:spPr>
        </p:cxnSp>
        <p:cxnSp>
          <p:nvCxnSpPr>
            <p:cNvPr id="69" name="Прямая соединительная линия 68"/>
            <p:cNvCxnSpPr/>
            <p:nvPr/>
          </p:nvCxnSpPr>
          <p:spPr>
            <a:xfrm>
              <a:off x="1807918" y="7526083"/>
              <a:ext cx="0" cy="977265"/>
            </a:xfrm>
            <a:prstGeom prst="line">
              <a:avLst/>
            </a:prstGeom>
            <a:noFill/>
            <a:ln w="6350" cap="flat" cmpd="sng" algn="ctr">
              <a:solidFill>
                <a:sysClr val="windowText" lastClr="000000"/>
              </a:solidFill>
              <a:prstDash val="solid"/>
              <a:miter lim="800000"/>
              <a:headEnd type="triangle" w="med" len="med"/>
              <a:tailEnd type="triangle" w="med" len="med"/>
            </a:ln>
            <a:effectLst/>
          </p:spPr>
        </p:cxnSp>
        <p:cxnSp>
          <p:nvCxnSpPr>
            <p:cNvPr id="70" name="Прямая соединительная линия 69"/>
            <p:cNvCxnSpPr/>
            <p:nvPr/>
          </p:nvCxnSpPr>
          <p:spPr>
            <a:xfrm>
              <a:off x="5137924" y="7759210"/>
              <a:ext cx="0" cy="181262"/>
            </a:xfrm>
            <a:prstGeom prst="line">
              <a:avLst/>
            </a:prstGeom>
            <a:noFill/>
            <a:ln w="6350" cap="flat" cmpd="sng" algn="ctr">
              <a:solidFill>
                <a:sysClr val="windowText" lastClr="000000"/>
              </a:solidFill>
              <a:prstDash val="solid"/>
              <a:miter lim="800000"/>
              <a:headEnd type="none" w="med" len="med"/>
              <a:tailEnd type="triangle" w="med" len="med"/>
            </a:ln>
            <a:effectLst/>
          </p:spPr>
        </p:cxnSp>
        <p:sp>
          <p:nvSpPr>
            <p:cNvPr id="71" name="Поле 584"/>
            <p:cNvSpPr txBox="1"/>
            <p:nvPr/>
          </p:nvSpPr>
          <p:spPr>
            <a:xfrm>
              <a:off x="5283131" y="7890057"/>
              <a:ext cx="181125" cy="29393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1" i="1" u="none" strike="noStrike" kern="0" cap="none" spc="0" normalizeH="0" baseline="0" noProof="0" dirty="0">
                  <a:ln>
                    <a:noFill/>
                  </a:ln>
                  <a:solidFill>
                    <a:sysClr val="windowText" lastClr="000000"/>
                  </a:solidFill>
                  <a:effectLst/>
                  <a:uLnTx/>
                  <a:uFillTx/>
                  <a:latin typeface="Calibri"/>
                  <a:ea typeface="Calibri"/>
                  <a:cs typeface="Times New Roman"/>
                </a:rPr>
                <a:t>6</a:t>
              </a:r>
              <a:endParaRPr kumimoji="0" lang="en-US" sz="1200" b="0" i="1"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72" name="Поле 585"/>
            <p:cNvSpPr txBox="1"/>
            <p:nvPr/>
          </p:nvSpPr>
          <p:spPr>
            <a:xfrm>
              <a:off x="1485900" y="7773524"/>
              <a:ext cx="321004" cy="43451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Calibri"/>
                  <a:ea typeface="Calibri"/>
                  <a:cs typeface="Times New Roman"/>
                </a:rPr>
                <a:t>30</a:t>
              </a:r>
              <a:endParaRPr kumimoji="0" lang="en-US" sz="9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73" name="Скругленная прямоугольная выноска 72"/>
            <p:cNvSpPr/>
            <p:nvPr/>
          </p:nvSpPr>
          <p:spPr>
            <a:xfrm>
              <a:off x="5047582" y="7269202"/>
              <a:ext cx="1288447" cy="504321"/>
            </a:xfrm>
            <a:prstGeom prst="wedgeRoundRectCallout">
              <a:avLst>
                <a:gd name="adj1" fmla="val -95127"/>
                <a:gd name="adj2" fmla="val 90588"/>
                <a:gd name="adj3" fmla="val 16667"/>
              </a:avLst>
            </a:prstGeom>
            <a:solidFill>
              <a:sysClr val="window" lastClr="FFFFFF"/>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Rigid frame </a:t>
              </a:r>
              <a:r>
                <a:rPr kumimoji="0" lang="en-US" sz="900" b="0" i="0" u="none" strike="noStrike" kern="0" cap="none" spc="0" normalizeH="0" baseline="0" noProof="0" dirty="0" smtClean="0">
                  <a:ln>
                    <a:noFill/>
                  </a:ln>
                  <a:solidFill>
                    <a:sysClr val="windowText" lastClr="000000"/>
                  </a:solidFill>
                  <a:effectLst/>
                  <a:uLnTx/>
                  <a:uFillTx/>
                  <a:latin typeface="Calibri"/>
                  <a:ea typeface="Calibri"/>
                  <a:cs typeface="Times New Roman"/>
                </a:rPr>
                <a:t>F</a:t>
              </a:r>
              <a:r>
                <a:rPr kumimoji="0" lang="ru-RU" sz="900" b="0" i="0" u="none" strike="noStrike" kern="0" cap="none" spc="0" normalizeH="0" baseline="0" noProof="0" dirty="0" err="1">
                  <a:ln>
                    <a:noFill/>
                  </a:ln>
                  <a:solidFill>
                    <a:sysClr val="windowText" lastClr="000000"/>
                  </a:solidFill>
                  <a:effectLst/>
                  <a:uLnTx/>
                  <a:uFillTx/>
                  <a:latin typeface="Calibri"/>
                  <a:ea typeface="Calibri"/>
                  <a:cs typeface="Times New Roman"/>
                </a:rPr>
                <a:t>iberglass</a:t>
              </a:r>
              <a:r>
                <a:rPr kumimoji="0" lang="ru-RU" sz="900" b="0" i="0" u="none" strike="noStrike" kern="0" cap="none" spc="0" normalizeH="0" baseline="0" noProof="0" dirty="0">
                  <a:ln>
                    <a:noFill/>
                  </a:ln>
                  <a:solidFill>
                    <a:sysClr val="windowText" lastClr="000000"/>
                  </a:solidFill>
                  <a:effectLst/>
                  <a:uLnTx/>
                  <a:uFillTx/>
                  <a:latin typeface="Calibri"/>
                  <a:ea typeface="Calibri"/>
                  <a:cs typeface="Times New Roman"/>
                </a:rPr>
                <a:t>+</a:t>
              </a:r>
              <a:r>
                <a:rPr kumimoji="0" lang="en-US" sz="900" b="0" i="0" u="none" strike="noStrike" kern="0" cap="none" spc="0" normalizeH="0" baseline="0" noProof="0" dirty="0" err="1" smtClean="0">
                  <a:ln>
                    <a:noFill/>
                  </a:ln>
                  <a:solidFill>
                    <a:sysClr val="windowText" lastClr="000000"/>
                  </a:solidFill>
                  <a:effectLst/>
                  <a:uLnTx/>
                  <a:uFillTx/>
                  <a:latin typeface="Calibri"/>
                  <a:ea typeface="Calibri"/>
                  <a:cs typeface="Times New Roman"/>
                </a:rPr>
                <a:t>coppe</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grpSp>
          <p:nvGrpSpPr>
            <p:cNvPr id="74" name="Группа 73"/>
            <p:cNvGrpSpPr/>
            <p:nvPr/>
          </p:nvGrpSpPr>
          <p:grpSpPr>
            <a:xfrm flipH="1">
              <a:off x="288343" y="698173"/>
              <a:ext cx="2605022" cy="5715848"/>
              <a:chOff x="3475404" y="869206"/>
              <a:chExt cx="2605022" cy="5715848"/>
            </a:xfrm>
          </p:grpSpPr>
          <p:grpSp>
            <p:nvGrpSpPr>
              <p:cNvPr id="89" name="Группа 88"/>
              <p:cNvGrpSpPr/>
              <p:nvPr/>
            </p:nvGrpSpPr>
            <p:grpSpPr>
              <a:xfrm>
                <a:off x="3475404" y="869206"/>
                <a:ext cx="2605022" cy="2855649"/>
                <a:chOff x="3475404" y="869206"/>
                <a:chExt cx="2605022" cy="2855649"/>
              </a:xfrm>
            </p:grpSpPr>
            <p:sp>
              <p:nvSpPr>
                <p:cNvPr id="163" name="Прямоугольник 162"/>
                <p:cNvSpPr/>
                <p:nvPr/>
              </p:nvSpPr>
              <p:spPr>
                <a:xfrm>
                  <a:off x="5791135" y="2425066"/>
                  <a:ext cx="36000" cy="1296086"/>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4" name="Прямоугольник 163"/>
                <p:cNvSpPr/>
                <p:nvPr/>
              </p:nvSpPr>
              <p:spPr>
                <a:xfrm>
                  <a:off x="5827404" y="2497410"/>
                  <a:ext cx="36000" cy="122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5" name="Прямоугольник 164"/>
                <p:cNvSpPr/>
                <p:nvPr/>
              </p:nvSpPr>
              <p:spPr>
                <a:xfrm>
                  <a:off x="5863599" y="2569799"/>
                  <a:ext cx="36000" cy="115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6" name="Прямоугольник 165"/>
                <p:cNvSpPr/>
                <p:nvPr/>
              </p:nvSpPr>
              <p:spPr>
                <a:xfrm>
                  <a:off x="5899804" y="2678384"/>
                  <a:ext cx="36000" cy="104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7" name="Прямоугольник 166"/>
                <p:cNvSpPr/>
                <p:nvPr/>
              </p:nvSpPr>
              <p:spPr>
                <a:xfrm>
                  <a:off x="5935987" y="2786965"/>
                  <a:ext cx="36000" cy="9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8" name="Прямоугольник 167"/>
                <p:cNvSpPr/>
                <p:nvPr/>
              </p:nvSpPr>
              <p:spPr>
                <a:xfrm>
                  <a:off x="5972192" y="2895548"/>
                  <a:ext cx="36000" cy="8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9" name="Прямоугольник 168"/>
                <p:cNvSpPr/>
                <p:nvPr/>
              </p:nvSpPr>
              <p:spPr>
                <a:xfrm>
                  <a:off x="6008316" y="3004132"/>
                  <a:ext cx="36000" cy="7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0" name="Прямоугольник 169"/>
                <p:cNvSpPr/>
                <p:nvPr/>
              </p:nvSpPr>
              <p:spPr>
                <a:xfrm>
                  <a:off x="6044426" y="3148855"/>
                  <a:ext cx="36000" cy="57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1" name="Прямоугольник 170"/>
                <p:cNvSpPr/>
                <p:nvPr/>
              </p:nvSpPr>
              <p:spPr>
                <a:xfrm>
                  <a:off x="5501642" y="1954531"/>
                  <a:ext cx="36000" cy="1764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2" name="Прямоугольник 171"/>
                <p:cNvSpPr/>
                <p:nvPr/>
              </p:nvSpPr>
              <p:spPr>
                <a:xfrm>
                  <a:off x="5537911" y="1990725"/>
                  <a:ext cx="36000" cy="17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3" name="Прямоугольник 172"/>
                <p:cNvSpPr/>
                <p:nvPr/>
              </p:nvSpPr>
              <p:spPr>
                <a:xfrm>
                  <a:off x="5574041" y="2026920"/>
                  <a:ext cx="36000" cy="16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4" name="Прямоугольник 173"/>
                <p:cNvSpPr/>
                <p:nvPr/>
              </p:nvSpPr>
              <p:spPr>
                <a:xfrm>
                  <a:off x="5610310" y="2099310"/>
                  <a:ext cx="36000" cy="16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5" name="Прямоугольник 174"/>
                <p:cNvSpPr/>
                <p:nvPr/>
              </p:nvSpPr>
              <p:spPr>
                <a:xfrm>
                  <a:off x="5646493" y="2171701"/>
                  <a:ext cx="36000" cy="15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6" name="Прямоугольник 175"/>
                <p:cNvSpPr/>
                <p:nvPr/>
              </p:nvSpPr>
              <p:spPr>
                <a:xfrm>
                  <a:off x="5682697" y="2207896"/>
                  <a:ext cx="36000" cy="151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7" name="Прямоугольник 176"/>
                <p:cNvSpPr/>
                <p:nvPr/>
              </p:nvSpPr>
              <p:spPr>
                <a:xfrm>
                  <a:off x="5718821" y="2280286"/>
                  <a:ext cx="36000" cy="14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8" name="Прямоугольник 177"/>
                <p:cNvSpPr/>
                <p:nvPr/>
              </p:nvSpPr>
              <p:spPr>
                <a:xfrm>
                  <a:off x="5754930" y="2352675"/>
                  <a:ext cx="36000" cy="136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9" name="Прямоугольник 178"/>
                <p:cNvSpPr/>
                <p:nvPr/>
              </p:nvSpPr>
              <p:spPr>
                <a:xfrm>
                  <a:off x="5212356" y="1629301"/>
                  <a:ext cx="36000" cy="2089163"/>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0" name="Прямоугольник 179"/>
                <p:cNvSpPr/>
                <p:nvPr/>
              </p:nvSpPr>
              <p:spPr>
                <a:xfrm>
                  <a:off x="5248625" y="1665497"/>
                  <a:ext cx="36000" cy="205316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1" name="Прямоугольник 180"/>
                <p:cNvSpPr/>
                <p:nvPr/>
              </p:nvSpPr>
              <p:spPr>
                <a:xfrm>
                  <a:off x="5284755" y="1701691"/>
                  <a:ext cx="36000" cy="201716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2" name="Прямоугольник 181"/>
                <p:cNvSpPr/>
                <p:nvPr/>
              </p:nvSpPr>
              <p:spPr>
                <a:xfrm>
                  <a:off x="5321023" y="1737886"/>
                  <a:ext cx="36000" cy="198135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3" name="Прямоугольник 182"/>
                <p:cNvSpPr/>
                <p:nvPr/>
              </p:nvSpPr>
              <p:spPr>
                <a:xfrm>
                  <a:off x="5357206" y="1774081"/>
                  <a:ext cx="36000" cy="194555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4" name="Прямоугольник 183"/>
                <p:cNvSpPr/>
                <p:nvPr/>
              </p:nvSpPr>
              <p:spPr>
                <a:xfrm>
                  <a:off x="5393409" y="1810277"/>
                  <a:ext cx="36000" cy="190955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5" name="Прямоугольник 184"/>
                <p:cNvSpPr/>
                <p:nvPr/>
              </p:nvSpPr>
              <p:spPr>
                <a:xfrm>
                  <a:off x="5429533" y="1846471"/>
                  <a:ext cx="36000" cy="187374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6" name="Прямоугольник 185"/>
                <p:cNvSpPr/>
                <p:nvPr/>
              </p:nvSpPr>
              <p:spPr>
                <a:xfrm>
                  <a:off x="5465700" y="1882700"/>
                  <a:ext cx="36000" cy="18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7" name="Прямоугольник 186"/>
                <p:cNvSpPr/>
                <p:nvPr/>
              </p:nvSpPr>
              <p:spPr>
                <a:xfrm>
                  <a:off x="4922740" y="1375936"/>
                  <a:ext cx="36000" cy="2340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8" name="Прямоугольник 187"/>
                <p:cNvSpPr/>
                <p:nvPr/>
              </p:nvSpPr>
              <p:spPr>
                <a:xfrm>
                  <a:off x="495900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9" name="Прямоугольник 188"/>
                <p:cNvSpPr/>
                <p:nvPr/>
              </p:nvSpPr>
              <p:spPr>
                <a:xfrm>
                  <a:off x="499513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0" name="Прямоугольник 189"/>
                <p:cNvSpPr/>
                <p:nvPr/>
              </p:nvSpPr>
              <p:spPr>
                <a:xfrm>
                  <a:off x="5031298" y="1448326"/>
                  <a:ext cx="36000" cy="22683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1" name="Прямоугольник 190"/>
                <p:cNvSpPr/>
                <p:nvPr/>
              </p:nvSpPr>
              <p:spPr>
                <a:xfrm>
                  <a:off x="5067588" y="1484521"/>
                  <a:ext cx="36000" cy="223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2" name="Прямоугольник 191"/>
                <p:cNvSpPr/>
                <p:nvPr/>
              </p:nvSpPr>
              <p:spPr>
                <a:xfrm>
                  <a:off x="5103791" y="1520716"/>
                  <a:ext cx="36000" cy="219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3" name="Прямоугольник 192"/>
                <p:cNvSpPr/>
                <p:nvPr/>
              </p:nvSpPr>
              <p:spPr>
                <a:xfrm>
                  <a:off x="5139914" y="1556911"/>
                  <a:ext cx="36000" cy="216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4" name="Прямоугольник 193"/>
                <p:cNvSpPr/>
                <p:nvPr/>
              </p:nvSpPr>
              <p:spPr>
                <a:xfrm>
                  <a:off x="5176081" y="1593106"/>
                  <a:ext cx="36000" cy="21255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5" name="Прямоугольник 194"/>
                <p:cNvSpPr/>
                <p:nvPr/>
              </p:nvSpPr>
              <p:spPr>
                <a:xfrm>
                  <a:off x="4633183" y="1194961"/>
                  <a:ext cx="36000" cy="2520908"/>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6" name="Прямоугольник 195"/>
                <p:cNvSpPr/>
                <p:nvPr/>
              </p:nvSpPr>
              <p:spPr>
                <a:xfrm>
                  <a:off x="466945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7" name="Прямоугольник 196"/>
                <p:cNvSpPr/>
                <p:nvPr/>
              </p:nvSpPr>
              <p:spPr>
                <a:xfrm>
                  <a:off x="470558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8" name="Прямоугольник 197"/>
                <p:cNvSpPr/>
                <p:nvPr/>
              </p:nvSpPr>
              <p:spPr>
                <a:xfrm>
                  <a:off x="4741740" y="1267351"/>
                  <a:ext cx="36000" cy="244925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9" name="Прямоугольник 198"/>
                <p:cNvSpPr/>
                <p:nvPr/>
              </p:nvSpPr>
              <p:spPr>
                <a:xfrm>
                  <a:off x="4778029" y="1267351"/>
                  <a:ext cx="36000" cy="24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0" name="Прямоугольник 199"/>
                <p:cNvSpPr/>
                <p:nvPr/>
              </p:nvSpPr>
              <p:spPr>
                <a:xfrm>
                  <a:off x="4814232" y="1303547"/>
                  <a:ext cx="36000" cy="241310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1" name="Прямоугольник 200"/>
                <p:cNvSpPr/>
                <p:nvPr/>
              </p:nvSpPr>
              <p:spPr>
                <a:xfrm>
                  <a:off x="4850354" y="1339741"/>
                  <a:ext cx="36000" cy="237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2" name="Прямоугольник 201"/>
                <p:cNvSpPr/>
                <p:nvPr/>
              </p:nvSpPr>
              <p:spPr>
                <a:xfrm>
                  <a:off x="4886521" y="1375936"/>
                  <a:ext cx="36000" cy="23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3" name="Прямоугольник 202"/>
                <p:cNvSpPr/>
                <p:nvPr/>
              </p:nvSpPr>
              <p:spPr>
                <a:xfrm>
                  <a:off x="4343626" y="1050182"/>
                  <a:ext cx="36000" cy="2665622"/>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4" name="Прямоугольник 203"/>
                <p:cNvSpPr/>
                <p:nvPr/>
              </p:nvSpPr>
              <p:spPr>
                <a:xfrm>
                  <a:off x="4379893" y="1050182"/>
                  <a:ext cx="36000" cy="266581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5" name="Прямоугольник 204"/>
                <p:cNvSpPr/>
                <p:nvPr/>
              </p:nvSpPr>
              <p:spPr>
                <a:xfrm>
                  <a:off x="4416022" y="1086376"/>
                  <a:ext cx="36000" cy="26296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6" name="Прямоугольник 205"/>
                <p:cNvSpPr/>
                <p:nvPr/>
              </p:nvSpPr>
              <p:spPr>
                <a:xfrm>
                  <a:off x="4452182" y="1086376"/>
                  <a:ext cx="36000" cy="26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7" name="Прямоугольник 206"/>
                <p:cNvSpPr/>
                <p:nvPr/>
              </p:nvSpPr>
              <p:spPr>
                <a:xfrm>
                  <a:off x="4488471" y="1122571"/>
                  <a:ext cx="36000" cy="2592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8" name="Прямоугольник 207"/>
                <p:cNvSpPr/>
                <p:nvPr/>
              </p:nvSpPr>
              <p:spPr>
                <a:xfrm>
                  <a:off x="4524673" y="1122572"/>
                  <a:ext cx="36000" cy="25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9" name="Прямоугольник 208"/>
                <p:cNvSpPr/>
                <p:nvPr/>
              </p:nvSpPr>
              <p:spPr>
                <a:xfrm>
                  <a:off x="4560795" y="1158766"/>
                  <a:ext cx="36000" cy="255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0" name="Прямоугольник 209"/>
                <p:cNvSpPr/>
                <p:nvPr/>
              </p:nvSpPr>
              <p:spPr>
                <a:xfrm>
                  <a:off x="4596961" y="1158766"/>
                  <a:ext cx="36000" cy="255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1" name="Прямоугольник 210"/>
                <p:cNvSpPr/>
                <p:nvPr/>
              </p:nvSpPr>
              <p:spPr>
                <a:xfrm>
                  <a:off x="4054069" y="941596"/>
                  <a:ext cx="36000" cy="2774141"/>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2" name="Прямоугольник 211"/>
                <p:cNvSpPr/>
                <p:nvPr/>
              </p:nvSpPr>
              <p:spPr>
                <a:xfrm>
                  <a:off x="4090336" y="941596"/>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3" name="Прямоугольник 212"/>
                <p:cNvSpPr/>
                <p:nvPr/>
              </p:nvSpPr>
              <p:spPr>
                <a:xfrm>
                  <a:off x="4126465" y="941595"/>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4" name="Прямоугольник 213"/>
                <p:cNvSpPr/>
                <p:nvPr/>
              </p:nvSpPr>
              <p:spPr>
                <a:xfrm>
                  <a:off x="4162624" y="977791"/>
                  <a:ext cx="36000" cy="273651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5" name="Прямоугольник 214"/>
                <p:cNvSpPr/>
                <p:nvPr/>
              </p:nvSpPr>
              <p:spPr>
                <a:xfrm>
                  <a:off x="4198913" y="977791"/>
                  <a:ext cx="36000" cy="27374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6" name="Прямоугольник 215"/>
                <p:cNvSpPr/>
                <p:nvPr/>
              </p:nvSpPr>
              <p:spPr>
                <a:xfrm>
                  <a:off x="4235114" y="1013986"/>
                  <a:ext cx="36000" cy="270052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7" name="Прямоугольник 216"/>
                <p:cNvSpPr/>
                <p:nvPr/>
              </p:nvSpPr>
              <p:spPr>
                <a:xfrm>
                  <a:off x="4271236" y="1013986"/>
                  <a:ext cx="36000" cy="2700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8" name="Прямоугольник 217"/>
                <p:cNvSpPr/>
                <p:nvPr/>
              </p:nvSpPr>
              <p:spPr>
                <a:xfrm>
                  <a:off x="4307402" y="1013987"/>
                  <a:ext cx="36000" cy="270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9" name="Прямоугольник 218"/>
                <p:cNvSpPr/>
                <p:nvPr/>
              </p:nvSpPr>
              <p:spPr>
                <a:xfrm>
                  <a:off x="3764511"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0" name="Прямоугольник 219"/>
                <p:cNvSpPr/>
                <p:nvPr/>
              </p:nvSpPr>
              <p:spPr>
                <a:xfrm>
                  <a:off x="3800777"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1" name="Прямоугольник 220"/>
                <p:cNvSpPr/>
                <p:nvPr/>
              </p:nvSpPr>
              <p:spPr>
                <a:xfrm>
                  <a:off x="3836906"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2" name="Прямоугольник 221"/>
                <p:cNvSpPr/>
                <p:nvPr/>
              </p:nvSpPr>
              <p:spPr>
                <a:xfrm>
                  <a:off x="3873064" y="905401"/>
                  <a:ext cx="36000" cy="280884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3" name="Прямоугольник 222"/>
                <p:cNvSpPr/>
                <p:nvPr/>
              </p:nvSpPr>
              <p:spPr>
                <a:xfrm>
                  <a:off x="3909353" y="905401"/>
                  <a:ext cx="36000" cy="28097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4" name="Прямоугольник 223"/>
                <p:cNvSpPr/>
                <p:nvPr/>
              </p:nvSpPr>
              <p:spPr>
                <a:xfrm>
                  <a:off x="3945554" y="905401"/>
                  <a:ext cx="36000" cy="280903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5" name="Прямоугольник 224"/>
                <p:cNvSpPr/>
                <p:nvPr/>
              </p:nvSpPr>
              <p:spPr>
                <a:xfrm>
                  <a:off x="3981675" y="905402"/>
                  <a:ext cx="36000" cy="280923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6" name="Прямоугольник 225"/>
                <p:cNvSpPr/>
                <p:nvPr/>
              </p:nvSpPr>
              <p:spPr>
                <a:xfrm>
                  <a:off x="4017841" y="941596"/>
                  <a:ext cx="36000" cy="2772325"/>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7" name="Прямоугольник 226"/>
                <p:cNvSpPr/>
                <p:nvPr/>
              </p:nvSpPr>
              <p:spPr>
                <a:xfrm>
                  <a:off x="3728772"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8" name="Прямоугольник 227"/>
                <p:cNvSpPr/>
                <p:nvPr/>
              </p:nvSpPr>
              <p:spPr>
                <a:xfrm>
                  <a:off x="3692571"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9" name="Прямоугольник 228"/>
                <p:cNvSpPr/>
                <p:nvPr/>
              </p:nvSpPr>
              <p:spPr>
                <a:xfrm>
                  <a:off x="3656373"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0" name="Прямоугольник 229"/>
                <p:cNvSpPr/>
                <p:nvPr/>
              </p:nvSpPr>
              <p:spPr>
                <a:xfrm>
                  <a:off x="3620175"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1" name="Прямоугольник 230"/>
                <p:cNvSpPr/>
                <p:nvPr/>
              </p:nvSpPr>
              <p:spPr>
                <a:xfrm>
                  <a:off x="3583977"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2" name="Прямоугольник 231"/>
                <p:cNvSpPr/>
                <p:nvPr/>
              </p:nvSpPr>
              <p:spPr>
                <a:xfrm>
                  <a:off x="3547779"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3" name="Прямоугольник 232"/>
                <p:cNvSpPr/>
                <p:nvPr/>
              </p:nvSpPr>
              <p:spPr>
                <a:xfrm>
                  <a:off x="3511581"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4" name="Прямоугольник 233"/>
                <p:cNvSpPr/>
                <p:nvPr/>
              </p:nvSpPr>
              <p:spPr>
                <a:xfrm>
                  <a:off x="3475404"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90" name="Группа 89"/>
              <p:cNvGrpSpPr/>
              <p:nvPr/>
            </p:nvGrpSpPr>
            <p:grpSpPr>
              <a:xfrm flipV="1">
                <a:off x="3475404" y="3729405"/>
                <a:ext cx="2605022" cy="2855649"/>
                <a:chOff x="3475404" y="869206"/>
                <a:chExt cx="2605022" cy="2855649"/>
              </a:xfrm>
            </p:grpSpPr>
            <p:sp>
              <p:nvSpPr>
                <p:cNvPr id="91" name="Прямоугольник 90"/>
                <p:cNvSpPr/>
                <p:nvPr/>
              </p:nvSpPr>
              <p:spPr>
                <a:xfrm>
                  <a:off x="5791135" y="2425066"/>
                  <a:ext cx="36000" cy="1296086"/>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2" name="Прямоугольник 91"/>
                <p:cNvSpPr/>
                <p:nvPr/>
              </p:nvSpPr>
              <p:spPr>
                <a:xfrm>
                  <a:off x="5827404" y="2497410"/>
                  <a:ext cx="36000" cy="122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3" name="Прямоугольник 92"/>
                <p:cNvSpPr/>
                <p:nvPr/>
              </p:nvSpPr>
              <p:spPr>
                <a:xfrm>
                  <a:off x="5863599" y="2569799"/>
                  <a:ext cx="36000" cy="115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4" name="Прямоугольник 93"/>
                <p:cNvSpPr/>
                <p:nvPr/>
              </p:nvSpPr>
              <p:spPr>
                <a:xfrm>
                  <a:off x="5899804" y="2678384"/>
                  <a:ext cx="36000" cy="104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5" name="Прямоугольник 94"/>
                <p:cNvSpPr/>
                <p:nvPr/>
              </p:nvSpPr>
              <p:spPr>
                <a:xfrm>
                  <a:off x="5935987" y="2786965"/>
                  <a:ext cx="36000" cy="9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6" name="Прямоугольник 95"/>
                <p:cNvSpPr/>
                <p:nvPr/>
              </p:nvSpPr>
              <p:spPr>
                <a:xfrm>
                  <a:off x="5972192" y="2895548"/>
                  <a:ext cx="36000" cy="8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7" name="Прямоугольник 96"/>
                <p:cNvSpPr/>
                <p:nvPr/>
              </p:nvSpPr>
              <p:spPr>
                <a:xfrm>
                  <a:off x="6008316" y="3004132"/>
                  <a:ext cx="36000" cy="7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8" name="Прямоугольник 97"/>
                <p:cNvSpPr/>
                <p:nvPr/>
              </p:nvSpPr>
              <p:spPr>
                <a:xfrm>
                  <a:off x="6044426" y="3148855"/>
                  <a:ext cx="36000" cy="57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9" name="Прямоугольник 98"/>
                <p:cNvSpPr/>
                <p:nvPr/>
              </p:nvSpPr>
              <p:spPr>
                <a:xfrm>
                  <a:off x="5501642" y="1954531"/>
                  <a:ext cx="36000" cy="1764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0" name="Прямоугольник 99"/>
                <p:cNvSpPr/>
                <p:nvPr/>
              </p:nvSpPr>
              <p:spPr>
                <a:xfrm>
                  <a:off x="5537911" y="1990725"/>
                  <a:ext cx="36000" cy="17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1" name="Прямоугольник 100"/>
                <p:cNvSpPr/>
                <p:nvPr/>
              </p:nvSpPr>
              <p:spPr>
                <a:xfrm>
                  <a:off x="5574041" y="2026920"/>
                  <a:ext cx="36000" cy="16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2" name="Прямоугольник 101"/>
                <p:cNvSpPr/>
                <p:nvPr/>
              </p:nvSpPr>
              <p:spPr>
                <a:xfrm>
                  <a:off x="5610310" y="2099310"/>
                  <a:ext cx="36000" cy="162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3" name="Прямоугольник 102"/>
                <p:cNvSpPr/>
                <p:nvPr/>
              </p:nvSpPr>
              <p:spPr>
                <a:xfrm>
                  <a:off x="5646493" y="2171701"/>
                  <a:ext cx="36000" cy="15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4" name="Прямоугольник 103"/>
                <p:cNvSpPr/>
                <p:nvPr/>
              </p:nvSpPr>
              <p:spPr>
                <a:xfrm>
                  <a:off x="5682697" y="2207896"/>
                  <a:ext cx="36000" cy="151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5" name="Прямоугольник 104"/>
                <p:cNvSpPr/>
                <p:nvPr/>
              </p:nvSpPr>
              <p:spPr>
                <a:xfrm>
                  <a:off x="5718821" y="2280286"/>
                  <a:ext cx="36000" cy="14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6" name="Прямоугольник 105"/>
                <p:cNvSpPr/>
                <p:nvPr/>
              </p:nvSpPr>
              <p:spPr>
                <a:xfrm>
                  <a:off x="5754930" y="2352675"/>
                  <a:ext cx="36000" cy="136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7" name="Прямоугольник 106"/>
                <p:cNvSpPr/>
                <p:nvPr/>
              </p:nvSpPr>
              <p:spPr>
                <a:xfrm>
                  <a:off x="5212356" y="1629301"/>
                  <a:ext cx="36000" cy="2089163"/>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8" name="Прямоугольник 107"/>
                <p:cNvSpPr/>
                <p:nvPr/>
              </p:nvSpPr>
              <p:spPr>
                <a:xfrm>
                  <a:off x="5248625" y="1665497"/>
                  <a:ext cx="36000" cy="205316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9" name="Прямоугольник 108"/>
                <p:cNvSpPr/>
                <p:nvPr/>
              </p:nvSpPr>
              <p:spPr>
                <a:xfrm>
                  <a:off x="5284755" y="1701691"/>
                  <a:ext cx="36000" cy="201716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0" name="Прямоугольник 109"/>
                <p:cNvSpPr/>
                <p:nvPr/>
              </p:nvSpPr>
              <p:spPr>
                <a:xfrm>
                  <a:off x="5321023" y="1737886"/>
                  <a:ext cx="36000" cy="198135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1" name="Прямоугольник 110"/>
                <p:cNvSpPr/>
                <p:nvPr/>
              </p:nvSpPr>
              <p:spPr>
                <a:xfrm>
                  <a:off x="5357206" y="1774081"/>
                  <a:ext cx="36000" cy="194555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2" name="Прямоугольник 111"/>
                <p:cNvSpPr/>
                <p:nvPr/>
              </p:nvSpPr>
              <p:spPr>
                <a:xfrm>
                  <a:off x="5393409" y="1810277"/>
                  <a:ext cx="36000" cy="190955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3" name="Прямоугольник 112"/>
                <p:cNvSpPr/>
                <p:nvPr/>
              </p:nvSpPr>
              <p:spPr>
                <a:xfrm>
                  <a:off x="5429533" y="1846471"/>
                  <a:ext cx="36000" cy="187374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4" name="Прямоугольник 113"/>
                <p:cNvSpPr/>
                <p:nvPr/>
              </p:nvSpPr>
              <p:spPr>
                <a:xfrm>
                  <a:off x="5465700" y="1882700"/>
                  <a:ext cx="36000" cy="183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5" name="Прямоугольник 114"/>
                <p:cNvSpPr/>
                <p:nvPr/>
              </p:nvSpPr>
              <p:spPr>
                <a:xfrm>
                  <a:off x="4922740" y="1375936"/>
                  <a:ext cx="36000" cy="2340000"/>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6" name="Прямоугольник 115"/>
                <p:cNvSpPr/>
                <p:nvPr/>
              </p:nvSpPr>
              <p:spPr>
                <a:xfrm>
                  <a:off x="495900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7" name="Прямоугольник 116"/>
                <p:cNvSpPr/>
                <p:nvPr/>
              </p:nvSpPr>
              <p:spPr>
                <a:xfrm>
                  <a:off x="4995138" y="1412131"/>
                  <a:ext cx="36000" cy="2304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8" name="Прямоугольник 117"/>
                <p:cNvSpPr/>
                <p:nvPr/>
              </p:nvSpPr>
              <p:spPr>
                <a:xfrm>
                  <a:off x="5031298" y="1448326"/>
                  <a:ext cx="36000" cy="22683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9" name="Прямоугольник 118"/>
                <p:cNvSpPr/>
                <p:nvPr/>
              </p:nvSpPr>
              <p:spPr>
                <a:xfrm>
                  <a:off x="5067588" y="1484521"/>
                  <a:ext cx="36000" cy="223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0" name="Прямоугольник 119"/>
                <p:cNvSpPr/>
                <p:nvPr/>
              </p:nvSpPr>
              <p:spPr>
                <a:xfrm>
                  <a:off x="5103791" y="1520716"/>
                  <a:ext cx="36000" cy="219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1" name="Прямоугольник 120"/>
                <p:cNvSpPr/>
                <p:nvPr/>
              </p:nvSpPr>
              <p:spPr>
                <a:xfrm>
                  <a:off x="5139914" y="1556911"/>
                  <a:ext cx="36000" cy="216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2" name="Прямоугольник 121"/>
                <p:cNvSpPr/>
                <p:nvPr/>
              </p:nvSpPr>
              <p:spPr>
                <a:xfrm>
                  <a:off x="5176081" y="1593106"/>
                  <a:ext cx="36000" cy="21255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3" name="Прямоугольник 122"/>
                <p:cNvSpPr/>
                <p:nvPr/>
              </p:nvSpPr>
              <p:spPr>
                <a:xfrm>
                  <a:off x="4633183" y="1194961"/>
                  <a:ext cx="36000" cy="2520908"/>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4" name="Прямоугольник 123"/>
                <p:cNvSpPr/>
                <p:nvPr/>
              </p:nvSpPr>
              <p:spPr>
                <a:xfrm>
                  <a:off x="466945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5" name="Прямоугольник 124"/>
                <p:cNvSpPr/>
                <p:nvPr/>
              </p:nvSpPr>
              <p:spPr>
                <a:xfrm>
                  <a:off x="4705580" y="1231156"/>
                  <a:ext cx="36000" cy="248490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6" name="Прямоугольник 125"/>
                <p:cNvSpPr/>
                <p:nvPr/>
              </p:nvSpPr>
              <p:spPr>
                <a:xfrm>
                  <a:off x="4741740" y="1267351"/>
                  <a:ext cx="36000" cy="244925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7" name="Прямоугольник 126"/>
                <p:cNvSpPr/>
                <p:nvPr/>
              </p:nvSpPr>
              <p:spPr>
                <a:xfrm>
                  <a:off x="4778029" y="1267351"/>
                  <a:ext cx="36000" cy="244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8" name="Прямоугольник 127"/>
                <p:cNvSpPr/>
                <p:nvPr/>
              </p:nvSpPr>
              <p:spPr>
                <a:xfrm>
                  <a:off x="4814232" y="1303547"/>
                  <a:ext cx="36000" cy="2413104"/>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9" name="Прямоугольник 128"/>
                <p:cNvSpPr/>
                <p:nvPr/>
              </p:nvSpPr>
              <p:spPr>
                <a:xfrm>
                  <a:off x="4850354" y="1339741"/>
                  <a:ext cx="36000" cy="237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Прямоугольник 129"/>
                <p:cNvSpPr/>
                <p:nvPr/>
              </p:nvSpPr>
              <p:spPr>
                <a:xfrm>
                  <a:off x="4886521" y="1375936"/>
                  <a:ext cx="36000" cy="234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Прямоугольник 130"/>
                <p:cNvSpPr/>
                <p:nvPr/>
              </p:nvSpPr>
              <p:spPr>
                <a:xfrm>
                  <a:off x="4343626" y="1050182"/>
                  <a:ext cx="36000" cy="2665622"/>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Прямоугольник 131"/>
                <p:cNvSpPr/>
                <p:nvPr/>
              </p:nvSpPr>
              <p:spPr>
                <a:xfrm>
                  <a:off x="4379893" y="1050182"/>
                  <a:ext cx="36000" cy="2665818"/>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3" name="Прямоугольник 132"/>
                <p:cNvSpPr/>
                <p:nvPr/>
              </p:nvSpPr>
              <p:spPr>
                <a:xfrm>
                  <a:off x="4416022" y="1086376"/>
                  <a:ext cx="36000" cy="26296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4" name="Прямоугольник 133"/>
                <p:cNvSpPr/>
                <p:nvPr/>
              </p:nvSpPr>
              <p:spPr>
                <a:xfrm>
                  <a:off x="4452182" y="1086376"/>
                  <a:ext cx="36000" cy="2628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5" name="Прямоугольник 134"/>
                <p:cNvSpPr/>
                <p:nvPr/>
              </p:nvSpPr>
              <p:spPr>
                <a:xfrm>
                  <a:off x="4488471" y="1122571"/>
                  <a:ext cx="36000" cy="2592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6" name="Прямоугольник 135"/>
                <p:cNvSpPr/>
                <p:nvPr/>
              </p:nvSpPr>
              <p:spPr>
                <a:xfrm>
                  <a:off x="4524673" y="1122572"/>
                  <a:ext cx="36000" cy="259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7" name="Прямоугольник 136"/>
                <p:cNvSpPr/>
                <p:nvPr/>
              </p:nvSpPr>
              <p:spPr>
                <a:xfrm>
                  <a:off x="4560795" y="1158766"/>
                  <a:ext cx="36000" cy="2556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8" name="Прямоугольник 137"/>
                <p:cNvSpPr/>
                <p:nvPr/>
              </p:nvSpPr>
              <p:spPr>
                <a:xfrm>
                  <a:off x="4596961" y="1158766"/>
                  <a:ext cx="36000" cy="255710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9" name="Прямоугольник 138"/>
                <p:cNvSpPr/>
                <p:nvPr/>
              </p:nvSpPr>
              <p:spPr>
                <a:xfrm>
                  <a:off x="4054069" y="941596"/>
                  <a:ext cx="36000" cy="2774141"/>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0" name="Прямоугольник 139"/>
                <p:cNvSpPr/>
                <p:nvPr/>
              </p:nvSpPr>
              <p:spPr>
                <a:xfrm>
                  <a:off x="4090336" y="941596"/>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1" name="Прямоугольник 140"/>
                <p:cNvSpPr/>
                <p:nvPr/>
              </p:nvSpPr>
              <p:spPr>
                <a:xfrm>
                  <a:off x="4126465" y="941595"/>
                  <a:ext cx="36000" cy="2772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2" name="Прямоугольник 141"/>
                <p:cNvSpPr/>
                <p:nvPr/>
              </p:nvSpPr>
              <p:spPr>
                <a:xfrm>
                  <a:off x="4162624" y="977791"/>
                  <a:ext cx="36000" cy="273651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3" name="Прямоугольник 142"/>
                <p:cNvSpPr/>
                <p:nvPr/>
              </p:nvSpPr>
              <p:spPr>
                <a:xfrm>
                  <a:off x="4198913" y="977791"/>
                  <a:ext cx="36000" cy="2737427"/>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4" name="Прямоугольник 143"/>
                <p:cNvSpPr/>
                <p:nvPr/>
              </p:nvSpPr>
              <p:spPr>
                <a:xfrm>
                  <a:off x="4235114" y="1013986"/>
                  <a:ext cx="36000" cy="270052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5" name="Прямоугольник 144"/>
                <p:cNvSpPr/>
                <p:nvPr/>
              </p:nvSpPr>
              <p:spPr>
                <a:xfrm>
                  <a:off x="4271236" y="1013986"/>
                  <a:ext cx="36000" cy="270071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6" name="Прямоугольник 145"/>
                <p:cNvSpPr/>
                <p:nvPr/>
              </p:nvSpPr>
              <p:spPr>
                <a:xfrm>
                  <a:off x="4307402" y="1013987"/>
                  <a:ext cx="36000" cy="2700000"/>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7" name="Прямоугольник 146"/>
                <p:cNvSpPr/>
                <p:nvPr/>
              </p:nvSpPr>
              <p:spPr>
                <a:xfrm>
                  <a:off x="3764511"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8" name="Прямоугольник 147"/>
                <p:cNvSpPr/>
                <p:nvPr/>
              </p:nvSpPr>
              <p:spPr>
                <a:xfrm>
                  <a:off x="3800777"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9" name="Прямоугольник 148"/>
                <p:cNvSpPr/>
                <p:nvPr/>
              </p:nvSpPr>
              <p:spPr>
                <a:xfrm>
                  <a:off x="3836906" y="869206"/>
                  <a:ext cx="36000" cy="284432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0" name="Прямоугольник 149"/>
                <p:cNvSpPr/>
                <p:nvPr/>
              </p:nvSpPr>
              <p:spPr>
                <a:xfrm>
                  <a:off x="3873064" y="905401"/>
                  <a:ext cx="36000" cy="280884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1" name="Прямоугольник 150"/>
                <p:cNvSpPr/>
                <p:nvPr/>
              </p:nvSpPr>
              <p:spPr>
                <a:xfrm>
                  <a:off x="3909353" y="905401"/>
                  <a:ext cx="36000" cy="2809751"/>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2" name="Прямоугольник 151"/>
                <p:cNvSpPr/>
                <p:nvPr/>
              </p:nvSpPr>
              <p:spPr>
                <a:xfrm>
                  <a:off x="3945554" y="905401"/>
                  <a:ext cx="36000" cy="2809039"/>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3" name="Прямоугольник 152"/>
                <p:cNvSpPr/>
                <p:nvPr/>
              </p:nvSpPr>
              <p:spPr>
                <a:xfrm>
                  <a:off x="3981675" y="905402"/>
                  <a:ext cx="36000" cy="2809232"/>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4" name="Прямоугольник 153"/>
                <p:cNvSpPr/>
                <p:nvPr/>
              </p:nvSpPr>
              <p:spPr>
                <a:xfrm>
                  <a:off x="4017841" y="941596"/>
                  <a:ext cx="36000" cy="2772325"/>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5" name="Прямоугольник 154"/>
                <p:cNvSpPr/>
                <p:nvPr/>
              </p:nvSpPr>
              <p:spPr>
                <a:xfrm>
                  <a:off x="3728772"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6" name="Прямоугольник 155"/>
                <p:cNvSpPr/>
                <p:nvPr/>
              </p:nvSpPr>
              <p:spPr>
                <a:xfrm>
                  <a:off x="3692571"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7" name="Прямоугольник 156"/>
                <p:cNvSpPr/>
                <p:nvPr/>
              </p:nvSpPr>
              <p:spPr>
                <a:xfrm>
                  <a:off x="3656373"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8" name="Прямоугольник 157"/>
                <p:cNvSpPr/>
                <p:nvPr/>
              </p:nvSpPr>
              <p:spPr>
                <a:xfrm>
                  <a:off x="3620175"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9" name="Прямоугольник 158"/>
                <p:cNvSpPr/>
                <p:nvPr/>
              </p:nvSpPr>
              <p:spPr>
                <a:xfrm>
                  <a:off x="3583977"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0" name="Прямоугольник 159"/>
                <p:cNvSpPr/>
                <p:nvPr/>
              </p:nvSpPr>
              <p:spPr>
                <a:xfrm>
                  <a:off x="3547779"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1" name="Прямоугольник 160"/>
                <p:cNvSpPr/>
                <p:nvPr/>
              </p:nvSpPr>
              <p:spPr>
                <a:xfrm>
                  <a:off x="3511581" y="869206"/>
                  <a:ext cx="36000" cy="2844323"/>
                </a:xfrm>
                <a:prstGeom prst="rect">
                  <a:avLst/>
                </a:prstGeom>
                <a:solidFill>
                  <a:srgbClr val="5B9BD5">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2" name="Прямоугольник 161"/>
                <p:cNvSpPr/>
                <p:nvPr/>
              </p:nvSpPr>
              <p:spPr>
                <a:xfrm>
                  <a:off x="3475404" y="869207"/>
                  <a:ext cx="36000" cy="2846464"/>
                </a:xfrm>
                <a:prstGeom prst="rect">
                  <a:avLst/>
                </a:prstGeom>
                <a:solidFill>
                  <a:srgbClr val="5B9BD5">
                    <a:lumMod val="50000"/>
                    <a:alpha val="40000"/>
                  </a:srgbClr>
                </a:solidFill>
                <a:ln w="31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75" name="Скругленная прямоугольная выноска 74"/>
            <p:cNvSpPr/>
            <p:nvPr/>
          </p:nvSpPr>
          <p:spPr>
            <a:xfrm>
              <a:off x="920569" y="6983706"/>
              <a:ext cx="1091401" cy="241268"/>
            </a:xfrm>
            <a:prstGeom prst="wedgeRoundRectCallout">
              <a:avLst>
                <a:gd name="adj1" fmla="val 151291"/>
                <a:gd name="adj2" fmla="val 348284"/>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Calibri"/>
                  <a:ea typeface="Calibri"/>
                  <a:cs typeface="Times New Roman"/>
                </a:rPr>
                <a:t>Motherboard</a:t>
              </a:r>
            </a:p>
          </p:txBody>
        </p:sp>
        <p:sp>
          <p:nvSpPr>
            <p:cNvPr id="76" name="Скругленная прямоугольная выноска 75"/>
            <p:cNvSpPr/>
            <p:nvPr/>
          </p:nvSpPr>
          <p:spPr>
            <a:xfrm>
              <a:off x="2207415" y="6863984"/>
              <a:ext cx="1373938" cy="523816"/>
            </a:xfrm>
            <a:prstGeom prst="wedgeRoundRectCallout">
              <a:avLst>
                <a:gd name="adj1" fmla="val 61212"/>
                <a:gd name="adj2" fmla="val 80807"/>
                <a:gd name="adj3" fmla="val 16667"/>
              </a:avLst>
            </a:prstGeom>
            <a:solidFill>
              <a:sysClr val="window" lastClr="FFFFFF"/>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Ground F</a:t>
              </a:r>
              <a:r>
                <a:rPr kumimoji="0" lang="ru-RU" sz="900" b="0" i="0" u="none" strike="noStrike" kern="0" cap="none" spc="0" normalizeH="0" baseline="0" noProof="0" dirty="0" err="1">
                  <a:ln>
                    <a:noFill/>
                  </a:ln>
                  <a:solidFill>
                    <a:sysClr val="windowText" lastClr="000000"/>
                  </a:solidFill>
                  <a:effectLst/>
                  <a:uLnTx/>
                  <a:uFillTx/>
                  <a:latin typeface="Calibri"/>
                  <a:ea typeface="Calibri"/>
                  <a:cs typeface="Times New Roman"/>
                </a:rPr>
                <a:t>iberglass</a:t>
              </a:r>
              <a:r>
                <a:rPr kumimoji="0" lang="ru-RU" sz="900" b="0" i="0" u="none" strike="noStrike" kern="0" cap="none" spc="0" normalizeH="0" baseline="0" noProof="0" dirty="0">
                  <a:ln>
                    <a:noFill/>
                  </a:ln>
                  <a:solidFill>
                    <a:sysClr val="windowText" lastClr="000000"/>
                  </a:solidFill>
                  <a:effectLst/>
                  <a:uLnTx/>
                  <a:uFillTx/>
                  <a:latin typeface="Calibri"/>
                  <a:ea typeface="Calibri"/>
                  <a:cs typeface="Times New Roman"/>
                </a:rPr>
                <a:t>+</a:t>
              </a: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copper </a:t>
              </a:r>
            </a:p>
          </p:txBody>
        </p:sp>
        <p:sp>
          <p:nvSpPr>
            <p:cNvPr id="77" name="Прямоугольник 76"/>
            <p:cNvSpPr/>
            <p:nvPr/>
          </p:nvSpPr>
          <p:spPr>
            <a:xfrm>
              <a:off x="1916267" y="8726472"/>
              <a:ext cx="2822094" cy="428188"/>
            </a:xfrm>
            <a:prstGeom prst="rect">
              <a:avLst/>
            </a:prstGeom>
            <a:pattFill prst="dkVert">
              <a:fgClr>
                <a:sysClr val="windowText" lastClr="000000">
                  <a:lumMod val="65000"/>
                  <a:lumOff val="35000"/>
                </a:sysClr>
              </a:fgClr>
              <a:bgClr>
                <a:srgbClr val="FFC000"/>
              </a:bgClr>
            </a:patt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8" name="Прямоугольник 77"/>
            <p:cNvSpPr/>
            <p:nvPr/>
          </p:nvSpPr>
          <p:spPr>
            <a:xfrm>
              <a:off x="1916107" y="8680558"/>
              <a:ext cx="2823523" cy="45719"/>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9" name="Прямоугольник 78"/>
            <p:cNvSpPr/>
            <p:nvPr/>
          </p:nvSpPr>
          <p:spPr>
            <a:xfrm>
              <a:off x="1916107" y="9154650"/>
              <a:ext cx="2823523" cy="45719"/>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0" name="Прямоугольник 79"/>
            <p:cNvSpPr/>
            <p:nvPr/>
          </p:nvSpPr>
          <p:spPr>
            <a:xfrm flipV="1">
              <a:off x="3906050" y="7152202"/>
              <a:ext cx="216444" cy="2063572"/>
            </a:xfrm>
            <a:prstGeom prst="rect">
              <a:avLst/>
            </a:prstGeom>
            <a:gradFill flip="none" rotWithShape="1">
              <a:gsLst>
                <a:gs pos="53000">
                  <a:sysClr val="window" lastClr="FFFFFF"/>
                </a:gs>
                <a:gs pos="0">
                  <a:srgbClr val="0070C0"/>
                </a:gs>
                <a:gs pos="100000">
                  <a:srgbClr val="0070C0"/>
                </a:gs>
                <a:gs pos="100000">
                  <a:srgbClr val="5B9BD5">
                    <a:lumMod val="30000"/>
                    <a:lumOff val="70000"/>
                  </a:srgbClr>
                </a:gs>
              </a:gsLst>
              <a:lin ang="0" scaled="1"/>
              <a:tileRect/>
            </a:gra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1" name="Прямоугольник 80"/>
            <p:cNvSpPr/>
            <p:nvPr/>
          </p:nvSpPr>
          <p:spPr>
            <a:xfrm>
              <a:off x="3798430" y="9120794"/>
              <a:ext cx="434301" cy="79373"/>
            </a:xfrm>
            <a:prstGeom prst="rect">
              <a:avLst/>
            </a:prstGeom>
            <a:gradFill flip="none" rotWithShape="1">
              <a:gsLst>
                <a:gs pos="53000">
                  <a:sysClr val="window" lastClr="FFFFFF"/>
                </a:gs>
                <a:gs pos="0">
                  <a:srgbClr val="0070C0"/>
                </a:gs>
                <a:gs pos="100000">
                  <a:srgbClr val="0070C0"/>
                </a:gs>
                <a:gs pos="100000">
                  <a:srgbClr val="5B9BD5">
                    <a:lumMod val="30000"/>
                    <a:lumOff val="70000"/>
                  </a:srgbClr>
                </a:gs>
              </a:gsLst>
              <a:lin ang="0" scaled="1"/>
              <a:tileRect/>
            </a:gra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2" name="Прямоугольник 81"/>
            <p:cNvSpPr/>
            <p:nvPr/>
          </p:nvSpPr>
          <p:spPr>
            <a:xfrm>
              <a:off x="3798746" y="8672354"/>
              <a:ext cx="434301" cy="94982"/>
            </a:xfrm>
            <a:prstGeom prst="rect">
              <a:avLst/>
            </a:prstGeom>
            <a:gradFill flip="none" rotWithShape="1">
              <a:gsLst>
                <a:gs pos="53000">
                  <a:sysClr val="window" lastClr="FFFFFF"/>
                </a:gs>
                <a:gs pos="0">
                  <a:srgbClr val="0070C0"/>
                </a:gs>
                <a:gs pos="100000">
                  <a:srgbClr val="0070C0"/>
                </a:gs>
                <a:gs pos="100000">
                  <a:srgbClr val="5B9BD5">
                    <a:lumMod val="30000"/>
                    <a:lumOff val="70000"/>
                  </a:srgbClr>
                </a:gs>
              </a:gsLst>
              <a:lin ang="0" scaled="1"/>
              <a:tileRect/>
            </a:gra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3" name="Прямоугольник 82"/>
            <p:cNvSpPr/>
            <p:nvPr/>
          </p:nvSpPr>
          <p:spPr>
            <a:xfrm>
              <a:off x="3798746" y="7423631"/>
              <a:ext cx="434301" cy="94982"/>
            </a:xfrm>
            <a:prstGeom prst="rect">
              <a:avLst/>
            </a:prstGeom>
            <a:gradFill flip="none" rotWithShape="1">
              <a:gsLst>
                <a:gs pos="53000">
                  <a:sysClr val="window" lastClr="FFFFFF"/>
                </a:gs>
                <a:gs pos="0">
                  <a:srgbClr val="0070C0"/>
                </a:gs>
                <a:gs pos="100000">
                  <a:srgbClr val="0070C0"/>
                </a:gs>
                <a:gs pos="100000">
                  <a:srgbClr val="5B9BD5">
                    <a:lumMod val="30000"/>
                    <a:lumOff val="70000"/>
                  </a:srgbClr>
                </a:gs>
              </a:gsLst>
              <a:lin ang="0" scaled="1"/>
              <a:tileRect/>
            </a:gra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4" name="Прямоугольник 83"/>
            <p:cNvSpPr/>
            <p:nvPr/>
          </p:nvSpPr>
          <p:spPr>
            <a:xfrm>
              <a:off x="3798430" y="7915152"/>
              <a:ext cx="434301" cy="188339"/>
            </a:xfrm>
            <a:prstGeom prst="rect">
              <a:avLst/>
            </a:prstGeom>
            <a:gradFill flip="none" rotWithShape="1">
              <a:gsLst>
                <a:gs pos="53000">
                  <a:sysClr val="window" lastClr="FFFFFF"/>
                </a:gs>
                <a:gs pos="0">
                  <a:srgbClr val="E7E6E6">
                    <a:lumMod val="25000"/>
                  </a:srgbClr>
                </a:gs>
                <a:gs pos="100000">
                  <a:sysClr val="windowText" lastClr="000000">
                    <a:lumMod val="85000"/>
                    <a:lumOff val="15000"/>
                  </a:sysClr>
                </a:gs>
                <a:gs pos="100000">
                  <a:srgbClr val="5B9BD5">
                    <a:lumMod val="30000"/>
                    <a:lumOff val="70000"/>
                  </a:srgbClr>
                </a:gs>
              </a:gsLst>
              <a:lin ang="0" scaled="1"/>
              <a:tileRect/>
            </a:gra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5" name="Скругленная прямоугольная выноска 84"/>
            <p:cNvSpPr/>
            <p:nvPr/>
          </p:nvSpPr>
          <p:spPr>
            <a:xfrm>
              <a:off x="5284213" y="5939698"/>
              <a:ext cx="1013460" cy="1125732"/>
            </a:xfrm>
            <a:prstGeom prst="wedgeRoundRectCallout">
              <a:avLst>
                <a:gd name="adj1" fmla="val -162231"/>
                <a:gd name="adj2" fmla="val 71115"/>
                <a:gd name="adj3" fmla="val 16667"/>
              </a:avLst>
            </a:prstGeom>
            <a:solidFill>
              <a:srgbClr val="FFC1C1"/>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Bushing for assembling all </a:t>
              </a:r>
              <a:r>
                <a:rPr kumimoji="0" lang="en-US" sz="900" b="1" i="1" u="none" strike="noStrike" kern="0" cap="none" spc="0" normalizeH="0" baseline="0" noProof="0" dirty="0" err="1">
                  <a:ln>
                    <a:noFill/>
                  </a:ln>
                  <a:solidFill>
                    <a:sysClr val="windowText" lastClr="000000"/>
                  </a:solidFill>
                  <a:effectLst/>
                  <a:uLnTx/>
                  <a:uFillTx/>
                  <a:latin typeface="Calibri"/>
                  <a:ea typeface="Calibri"/>
                  <a:cs typeface="Times New Roman"/>
                </a:rPr>
                <a:t>endcap</a:t>
              </a: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 layers into a package</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86" name="Скругленная прямоугольная выноска 85"/>
            <p:cNvSpPr/>
            <p:nvPr/>
          </p:nvSpPr>
          <p:spPr>
            <a:xfrm>
              <a:off x="179647" y="8698822"/>
              <a:ext cx="1126991" cy="516951"/>
            </a:xfrm>
            <a:prstGeom prst="wedgeRoundRectCallout">
              <a:avLst>
                <a:gd name="adj1" fmla="val 146481"/>
                <a:gd name="adj2" fmla="val -8465"/>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Rigid flat table for assembling</a:t>
              </a:r>
            </a:p>
          </p:txBody>
        </p:sp>
        <p:sp>
          <p:nvSpPr>
            <p:cNvPr id="87" name="Скругленная прямоугольная выноска 86"/>
            <p:cNvSpPr/>
            <p:nvPr/>
          </p:nvSpPr>
          <p:spPr>
            <a:xfrm>
              <a:off x="4992205" y="68911"/>
              <a:ext cx="802046" cy="428002"/>
            </a:xfrm>
            <a:prstGeom prst="wedgeRoundRectCallout">
              <a:avLst>
                <a:gd name="adj1" fmla="val -352980"/>
                <a:gd name="adj2" fmla="val 465061"/>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a:ln>
                    <a:noFill/>
                  </a:ln>
                  <a:solidFill>
                    <a:sysClr val="windowText" lastClr="000000"/>
                  </a:solidFill>
                  <a:effectLst/>
                  <a:uLnTx/>
                  <a:uFillTx/>
                  <a:latin typeface="Calibri"/>
                  <a:ea typeface="Calibri"/>
                  <a:cs typeface="Times New Roman"/>
                </a:rPr>
                <a:t>144 straw top layers</a:t>
              </a:r>
              <a:endParaRPr kumimoji="0" lang="en-US" sz="9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88" name="Поле 511"/>
            <p:cNvSpPr txBox="1"/>
            <p:nvPr/>
          </p:nvSpPr>
          <p:spPr>
            <a:xfrm rot="981551">
              <a:off x="2600903" y="3187947"/>
              <a:ext cx="438322" cy="246065"/>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15</a:t>
              </a:r>
              <a:r>
                <a:rPr kumimoji="0" lang="ru-RU" sz="900" b="1" i="1" u="none" strike="noStrike" kern="0" cap="none" spc="0" normalizeH="0" baseline="0" noProof="0" dirty="0">
                  <a:ln>
                    <a:noFill/>
                  </a:ln>
                  <a:solidFill>
                    <a:sysClr val="windowText" lastClr="000000"/>
                  </a:solidFill>
                  <a:effectLst/>
                  <a:uLnTx/>
                  <a:uFillTx/>
                  <a:latin typeface="Calibri"/>
                  <a:ea typeface="Calibri"/>
                  <a:cs typeface="Times New Roman"/>
                </a:rPr>
                <a:t>4</a:t>
              </a:r>
              <a:r>
                <a:rPr kumimoji="0" lang="en-US" sz="900" b="1" i="1" u="none" strike="noStrike" kern="0" cap="none" spc="0" normalizeH="0" baseline="0" noProof="0" dirty="0">
                  <a:ln>
                    <a:noFill/>
                  </a:ln>
                  <a:solidFill>
                    <a:sysClr val="windowText" lastClr="000000"/>
                  </a:solidFill>
                  <a:effectLst/>
                  <a:uLnTx/>
                  <a:uFillTx/>
                  <a:latin typeface="Calibri"/>
                  <a:ea typeface="Calibri"/>
                  <a:cs typeface="Times New Roman"/>
                </a:rPr>
                <a:t>0</a:t>
              </a:r>
              <a:endPar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407" name="Прямая соединительная линия 406"/>
            <p:cNvCxnSpPr/>
            <p:nvPr/>
          </p:nvCxnSpPr>
          <p:spPr>
            <a:xfrm>
              <a:off x="5138199" y="8107628"/>
              <a:ext cx="0" cy="181262"/>
            </a:xfrm>
            <a:prstGeom prst="line">
              <a:avLst/>
            </a:prstGeom>
            <a:noFill/>
            <a:ln w="6350" cap="flat" cmpd="sng" algn="ctr">
              <a:solidFill>
                <a:sysClr val="windowText" lastClr="000000"/>
              </a:solidFill>
              <a:prstDash val="solid"/>
              <a:miter lim="800000"/>
              <a:headEnd type="triangle" w="med" len="med"/>
              <a:tailEnd type="none" w="med" len="med"/>
            </a:ln>
            <a:effectLst/>
          </p:spPr>
        </p:cxnSp>
      </p:grpSp>
      <p:sp>
        <p:nvSpPr>
          <p:cNvPr id="813" name="Заголовок 1"/>
          <p:cNvSpPr txBox="1">
            <a:spLocks/>
          </p:cNvSpPr>
          <p:nvPr/>
        </p:nvSpPr>
        <p:spPr>
          <a:xfrm>
            <a:off x="2007309" y="-2840"/>
            <a:ext cx="5306768" cy="50611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Principle design of on</a:t>
            </a:r>
            <a:r>
              <a:rPr lang="en-US" sz="2400" b="1" dirty="0"/>
              <a:t>e</a:t>
            </a:r>
            <a:r>
              <a:rPr lang="en-US" sz="2400" b="1" dirty="0" smtClean="0"/>
              <a:t> </a:t>
            </a:r>
            <a:r>
              <a:rPr lang="en-US" sz="2400" b="1" dirty="0"/>
              <a:t>coordinate plane </a:t>
            </a:r>
            <a:r>
              <a:rPr lang="en-US" sz="2600" b="1" dirty="0" smtClean="0"/>
              <a:t>Straw</a:t>
            </a:r>
            <a:r>
              <a:rPr lang="en-US" sz="2400" b="1" dirty="0" smtClean="0"/>
              <a:t> </a:t>
            </a:r>
            <a:r>
              <a:rPr lang="en-US" sz="2400" b="1" dirty="0" err="1" smtClean="0"/>
              <a:t>endcap</a:t>
            </a:r>
            <a:endParaRPr lang="en-US" sz="2400" b="1" dirty="0"/>
          </a:p>
        </p:txBody>
      </p:sp>
      <p:sp>
        <p:nvSpPr>
          <p:cNvPr id="814" name="Подзаголовок 2"/>
          <p:cNvSpPr txBox="1">
            <a:spLocks/>
          </p:cNvSpPr>
          <p:nvPr/>
        </p:nvSpPr>
        <p:spPr>
          <a:xfrm>
            <a:off x="7668344" y="1"/>
            <a:ext cx="1475656" cy="675422"/>
          </a:xfrm>
          <a:prstGeom prst="rect">
            <a:avLst/>
          </a:prstGeom>
          <a:solidFill>
            <a:schemeClr val="accent3">
              <a:lumMod val="40000"/>
              <a:lumOff val="60000"/>
            </a:schemeClr>
          </a:solidFill>
          <a:ln>
            <a:solidFill>
              <a:schemeClr val="accent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a:solidFill>
                  <a:srgbClr val="C00000"/>
                </a:solidFill>
              </a:rPr>
              <a:t>Proposal</a:t>
            </a:r>
          </a:p>
          <a:p>
            <a:pPr marL="0" indent="0" algn="ctr">
              <a:buNone/>
            </a:pPr>
            <a:endParaRPr lang="en-US" sz="1800" b="1" i="1" dirty="0">
              <a:solidFill>
                <a:srgbClr val="C00000"/>
              </a:solidFill>
            </a:endParaRPr>
          </a:p>
        </p:txBody>
      </p:sp>
      <p:pic>
        <p:nvPicPr>
          <p:cNvPr id="815" name="Рисунок 8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910638"/>
            <a:ext cx="1851415" cy="1427998"/>
          </a:xfrm>
          <a:prstGeom prst="rect">
            <a:avLst/>
          </a:prstGeom>
          <a:noFill/>
        </p:spPr>
      </p:pic>
      <p:sp>
        <p:nvSpPr>
          <p:cNvPr id="816" name="Прямоугольник 815"/>
          <p:cNvSpPr/>
          <p:nvPr/>
        </p:nvSpPr>
        <p:spPr>
          <a:xfrm>
            <a:off x="4790833" y="2469125"/>
            <a:ext cx="4320479" cy="923330"/>
          </a:xfrm>
          <a:prstGeom prst="rect">
            <a:avLst/>
          </a:prstGeom>
        </p:spPr>
        <p:txBody>
          <a:bodyPr wrap="square">
            <a:spAutoFit/>
          </a:bodyPr>
          <a:lstStyle/>
          <a:p>
            <a:r>
              <a:rPr lang="en-US" dirty="0" smtClean="0"/>
              <a:t>The straw planes are assembled on a rigid </a:t>
            </a:r>
            <a:r>
              <a:rPr lang="en-US" b="1" i="1" dirty="0" smtClean="0"/>
              <a:t>honeycomb board </a:t>
            </a:r>
            <a:r>
              <a:rPr lang="en-US" dirty="0" smtClean="0"/>
              <a:t>on a rotatable octagonal frame </a:t>
            </a:r>
            <a:endParaRPr lang="en-US" dirty="0"/>
          </a:p>
        </p:txBody>
      </p:sp>
      <p:sp>
        <p:nvSpPr>
          <p:cNvPr id="817" name="Прямоугольник 816"/>
          <p:cNvSpPr/>
          <p:nvPr/>
        </p:nvSpPr>
        <p:spPr>
          <a:xfrm>
            <a:off x="4749891" y="513969"/>
            <a:ext cx="2702430" cy="1754326"/>
          </a:xfrm>
          <a:prstGeom prst="rect">
            <a:avLst/>
          </a:prstGeom>
        </p:spPr>
        <p:txBody>
          <a:bodyPr wrap="square">
            <a:spAutoFit/>
          </a:bodyPr>
          <a:lstStyle/>
          <a:p>
            <a:r>
              <a:rPr lang="en-US" dirty="0"/>
              <a:t>One coordinate layer consists of a frame </a:t>
            </a:r>
            <a:r>
              <a:rPr lang="en-US" dirty="0" smtClean="0"/>
              <a:t>with 288</a:t>
            </a:r>
            <a:r>
              <a:rPr lang="ru-RU" dirty="0" smtClean="0"/>
              <a:t> </a:t>
            </a:r>
            <a:r>
              <a:rPr lang="en-US" dirty="0" smtClean="0"/>
              <a:t> </a:t>
            </a:r>
            <a:r>
              <a:rPr lang="en-US" dirty="0"/>
              <a:t>straw </a:t>
            </a:r>
            <a:r>
              <a:rPr lang="en-US" dirty="0" smtClean="0"/>
              <a:t>tubes, </a:t>
            </a:r>
            <a:endParaRPr lang="ru-RU" dirty="0" smtClean="0"/>
          </a:p>
          <a:p>
            <a:r>
              <a:rPr lang="en-US" dirty="0" smtClean="0"/>
              <a:t>9 </a:t>
            </a:r>
            <a:r>
              <a:rPr lang="ru-RU" dirty="0"/>
              <a:t>(</a:t>
            </a:r>
            <a:r>
              <a:rPr lang="en-US" dirty="0"/>
              <a:t>32 </a:t>
            </a:r>
            <a:r>
              <a:rPr lang="en-US" dirty="0" err="1"/>
              <a:t>ch</a:t>
            </a:r>
            <a:r>
              <a:rPr lang="ru-RU" dirty="0" smtClean="0"/>
              <a:t>) </a:t>
            </a:r>
            <a:r>
              <a:rPr lang="en-US" dirty="0" smtClean="0"/>
              <a:t>motherboard</a:t>
            </a:r>
            <a:r>
              <a:rPr lang="ru-RU" dirty="0"/>
              <a:t>.</a:t>
            </a:r>
            <a:endParaRPr lang="ru-RU" dirty="0" smtClean="0"/>
          </a:p>
          <a:p>
            <a:r>
              <a:rPr lang="en-US" dirty="0" smtClean="0"/>
              <a:t>Straw are </a:t>
            </a:r>
            <a:r>
              <a:rPr lang="en-US" dirty="0"/>
              <a:t>glued on both sides</a:t>
            </a:r>
            <a:endParaRPr lang="ru-RU" dirty="0"/>
          </a:p>
        </p:txBody>
      </p:sp>
      <p:sp>
        <p:nvSpPr>
          <p:cNvPr id="818" name="Прямоугольник 817"/>
          <p:cNvSpPr/>
          <p:nvPr/>
        </p:nvSpPr>
        <p:spPr>
          <a:xfrm>
            <a:off x="4749890" y="3458875"/>
            <a:ext cx="4216779" cy="2862322"/>
          </a:xfrm>
          <a:prstGeom prst="rect">
            <a:avLst/>
          </a:prstGeom>
        </p:spPr>
        <p:txBody>
          <a:bodyPr wrap="square">
            <a:spAutoFit/>
          </a:bodyPr>
          <a:lstStyle/>
          <a:p>
            <a:pPr marL="285750" indent="-285750">
              <a:buFont typeface="Wingdings" pitchFamily="2" charset="2"/>
              <a:buChar char="§"/>
            </a:pPr>
            <a:r>
              <a:rPr lang="en-US" dirty="0"/>
              <a:t>The detector must have the shape of a disk, </a:t>
            </a:r>
            <a:endParaRPr lang="en-US" dirty="0" smtClean="0"/>
          </a:p>
          <a:p>
            <a:pPr marL="285750" indent="-285750">
              <a:buFont typeface="Wingdings" pitchFamily="2" charset="2"/>
              <a:buChar char="§"/>
            </a:pPr>
            <a:r>
              <a:rPr lang="en-US" dirty="0" smtClean="0"/>
              <a:t>have </a:t>
            </a:r>
            <a:r>
              <a:rPr lang="en-US" dirty="0"/>
              <a:t>a relatively small central hole, which is defined by a beam </a:t>
            </a:r>
            <a:r>
              <a:rPr lang="en-US" dirty="0" smtClean="0"/>
              <a:t>pipe,  </a:t>
            </a:r>
          </a:p>
          <a:p>
            <a:pPr marL="285750" indent="-285750">
              <a:buFont typeface="Wingdings" pitchFamily="2" charset="2"/>
              <a:buChar char="§"/>
            </a:pPr>
            <a:r>
              <a:rPr lang="en-US" dirty="0" smtClean="0"/>
              <a:t>have </a:t>
            </a:r>
            <a:r>
              <a:rPr lang="en-US" dirty="0"/>
              <a:t>a small amount of matter in the sensitive region of the detector. </a:t>
            </a:r>
            <a:endParaRPr lang="en-US" dirty="0" smtClean="0"/>
          </a:p>
          <a:p>
            <a:pPr marL="285750" indent="-285750">
              <a:buFont typeface="Wingdings" pitchFamily="2" charset="2"/>
              <a:buChar char="§"/>
            </a:pPr>
            <a:r>
              <a:rPr lang="en-US" dirty="0" smtClean="0"/>
              <a:t>The </a:t>
            </a:r>
            <a:r>
              <a:rPr lang="en-US" dirty="0"/>
              <a:t>detection layers should be thin, </a:t>
            </a:r>
          </a:p>
          <a:p>
            <a:pPr marL="285750" indent="-285750">
              <a:buFont typeface="Wingdings" pitchFamily="2" charset="2"/>
              <a:buChar char="§"/>
            </a:pPr>
            <a:r>
              <a:rPr lang="en-US" dirty="0" smtClean="0"/>
              <a:t>The </a:t>
            </a:r>
            <a:r>
              <a:rPr lang="en-US" dirty="0"/>
              <a:t>number of layers should be sufficient to identify particles via </a:t>
            </a:r>
            <a:r>
              <a:rPr lang="en-US" dirty="0" err="1"/>
              <a:t>dE</a:t>
            </a:r>
            <a:r>
              <a:rPr lang="en-US" dirty="0"/>
              <a:t>/dx measurement. </a:t>
            </a:r>
          </a:p>
        </p:txBody>
      </p:sp>
      <p:sp>
        <p:nvSpPr>
          <p:cNvPr id="408" name="Дата 407"/>
          <p:cNvSpPr>
            <a:spLocks noGrp="1"/>
          </p:cNvSpPr>
          <p:nvPr>
            <p:ph type="dt" sz="half" idx="10"/>
          </p:nvPr>
        </p:nvSpPr>
        <p:spPr/>
        <p:txBody>
          <a:bodyPr/>
          <a:lstStyle/>
          <a:p>
            <a:fld id="{2BE42958-ABB6-478D-A879-3E902CE20538}" type="datetime1">
              <a:rPr lang="en-US" smtClean="0"/>
              <a:t>4/24/2023</a:t>
            </a:fld>
            <a:endParaRPr lang="en-US"/>
          </a:p>
        </p:txBody>
      </p:sp>
      <p:sp>
        <p:nvSpPr>
          <p:cNvPr id="409" name="Нижний колонтитул 408"/>
          <p:cNvSpPr>
            <a:spLocks noGrp="1"/>
          </p:cNvSpPr>
          <p:nvPr>
            <p:ph type="ftr" sz="quarter" idx="11"/>
          </p:nvPr>
        </p:nvSpPr>
        <p:spPr/>
        <p:txBody>
          <a:bodyPr/>
          <a:lstStyle/>
          <a:p>
            <a:r>
              <a:rPr lang="en-US" smtClean="0"/>
              <a:t>Victor Kramarenko</a:t>
            </a:r>
            <a:endParaRPr lang="en-US"/>
          </a:p>
        </p:txBody>
      </p:sp>
      <p:sp>
        <p:nvSpPr>
          <p:cNvPr id="410" name="Номер слайда 409"/>
          <p:cNvSpPr>
            <a:spLocks noGrp="1"/>
          </p:cNvSpPr>
          <p:nvPr>
            <p:ph type="sldNum" sz="quarter" idx="12"/>
          </p:nvPr>
        </p:nvSpPr>
        <p:spPr/>
        <p:txBody>
          <a:bodyPr/>
          <a:lstStyle/>
          <a:p>
            <a:fld id="{892B98A2-1686-40E4-B2A2-EC228E6750FF}" type="slidenum">
              <a:rPr lang="en-US" smtClean="0"/>
              <a:t>3</a:t>
            </a:fld>
            <a:endParaRPr lang="en-US"/>
          </a:p>
        </p:txBody>
      </p:sp>
    </p:spTree>
    <p:extLst>
      <p:ext uri="{BB962C8B-B14F-4D97-AF65-F5344CB8AC3E}">
        <p14:creationId xmlns:p14="http://schemas.microsoft.com/office/powerpoint/2010/main" val="112823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E2ECA8F-C669-4D09-8634-025009A14626}" type="datetime1">
              <a:rPr lang="en-US" smtClean="0"/>
              <a:t>4/24/2023</a:t>
            </a:fld>
            <a:endParaRPr lang="en-US"/>
          </a:p>
        </p:txBody>
      </p:sp>
      <p:sp>
        <p:nvSpPr>
          <p:cNvPr id="5" name="Номер слайда 4"/>
          <p:cNvSpPr>
            <a:spLocks noGrp="1"/>
          </p:cNvSpPr>
          <p:nvPr>
            <p:ph type="sldNum" sz="quarter" idx="12"/>
          </p:nvPr>
        </p:nvSpPr>
        <p:spPr/>
        <p:txBody>
          <a:bodyPr/>
          <a:lstStyle/>
          <a:p>
            <a:fld id="{409CB29B-FFBF-4EBF-99B3-145BF3D49AB9}" type="slidenum">
              <a:rPr lang="en-US" smtClean="0"/>
              <a:t>4</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47" y="2924944"/>
            <a:ext cx="7343775" cy="35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Прямоугольник 35"/>
          <p:cNvSpPr/>
          <p:nvPr/>
        </p:nvSpPr>
        <p:spPr>
          <a:xfrm>
            <a:off x="395536" y="764704"/>
            <a:ext cx="5369437" cy="1631216"/>
          </a:xfrm>
          <a:prstGeom prst="rect">
            <a:avLst/>
          </a:prstGeom>
        </p:spPr>
        <p:txBody>
          <a:bodyPr wrap="square">
            <a:spAutoFit/>
          </a:bodyPr>
          <a:lstStyle/>
          <a:p>
            <a:r>
              <a:rPr lang="en-US" dirty="0"/>
              <a:t>The </a:t>
            </a:r>
            <a:r>
              <a:rPr lang="en-US" sz="2800" b="1" i="1" dirty="0"/>
              <a:t>goal</a:t>
            </a:r>
            <a:r>
              <a:rPr lang="en-US" dirty="0"/>
              <a:t> is to develop an assembly technology</a:t>
            </a:r>
            <a:r>
              <a:rPr lang="ru-RU" dirty="0"/>
              <a:t> </a:t>
            </a:r>
            <a:endParaRPr lang="en-US" dirty="0" smtClean="0"/>
          </a:p>
          <a:p>
            <a:r>
              <a:rPr lang="en-US" dirty="0" smtClean="0"/>
              <a:t>and </a:t>
            </a:r>
            <a:r>
              <a:rPr lang="en-US" dirty="0"/>
              <a:t>design of frontend electronics on a real </a:t>
            </a:r>
            <a:r>
              <a:rPr lang="en-US" dirty="0" smtClean="0"/>
              <a:t>wheel.</a:t>
            </a:r>
          </a:p>
          <a:p>
            <a:endParaRPr lang="en-US" dirty="0" smtClean="0"/>
          </a:p>
          <a:p>
            <a:r>
              <a:rPr lang="en-US" dirty="0" smtClean="0"/>
              <a:t>We are currently creating an </a:t>
            </a:r>
            <a:r>
              <a:rPr lang="en-US" dirty="0" err="1" smtClean="0"/>
              <a:t>endcap</a:t>
            </a:r>
            <a:r>
              <a:rPr lang="en-US" dirty="0" smtClean="0"/>
              <a:t> prototype. </a:t>
            </a:r>
            <a:endParaRPr lang="ru-RU" dirty="0" smtClean="0"/>
          </a:p>
          <a:p>
            <a:r>
              <a:rPr lang="en-US" dirty="0" smtClean="0"/>
              <a:t>The diameter of the prototype is 1 meter. </a:t>
            </a:r>
            <a:endParaRPr lang="ru-RU" dirty="0" smtClean="0"/>
          </a:p>
        </p:txBody>
      </p:sp>
      <p:sp>
        <p:nvSpPr>
          <p:cNvPr id="2" name="Прямоугольник 1"/>
          <p:cNvSpPr/>
          <p:nvPr/>
        </p:nvSpPr>
        <p:spPr>
          <a:xfrm>
            <a:off x="4720208" y="2132856"/>
            <a:ext cx="4420344" cy="1200329"/>
          </a:xfrm>
          <a:prstGeom prst="rect">
            <a:avLst/>
          </a:prstGeom>
        </p:spPr>
        <p:txBody>
          <a:bodyPr wrap="square">
            <a:spAutoFit/>
          </a:bodyPr>
          <a:lstStyle/>
          <a:p>
            <a:r>
              <a:rPr lang="en-US" dirty="0" smtClean="0"/>
              <a:t>Prototype consists of 2 working planes rotated 90 degrees relative to each other. </a:t>
            </a:r>
          </a:p>
          <a:p>
            <a:r>
              <a:rPr lang="en-US" dirty="0" smtClean="0"/>
              <a:t>Number of channels </a:t>
            </a:r>
            <a:r>
              <a:rPr lang="ru-RU" dirty="0" smtClean="0"/>
              <a:t>320</a:t>
            </a:r>
            <a:r>
              <a:rPr lang="en-US" dirty="0" smtClean="0"/>
              <a:t> straw tubes with 10 (32 </a:t>
            </a:r>
            <a:r>
              <a:rPr lang="en-US" dirty="0" err="1" smtClean="0"/>
              <a:t>ch</a:t>
            </a:r>
            <a:r>
              <a:rPr lang="en-US" dirty="0" smtClean="0"/>
              <a:t>) motherboard.</a:t>
            </a:r>
            <a:endParaRPr lang="en-US" dirty="0"/>
          </a:p>
        </p:txBody>
      </p:sp>
      <p:sp>
        <p:nvSpPr>
          <p:cNvPr id="12" name="Заголовок 1"/>
          <p:cNvSpPr txBox="1">
            <a:spLocks/>
          </p:cNvSpPr>
          <p:nvPr/>
        </p:nvSpPr>
        <p:spPr>
          <a:xfrm>
            <a:off x="1331640" y="134525"/>
            <a:ext cx="5086908" cy="62068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t>Creating a smaller scaled-down prototype</a:t>
            </a:r>
            <a:endParaRPr lang="en-US" sz="2400" b="1" i="1" dirty="0">
              <a:solidFill>
                <a:srgbClr val="C00000"/>
              </a:solidFill>
            </a:endParaRPr>
          </a:p>
          <a:p>
            <a:r>
              <a:rPr lang="en-US" sz="2400" b="1" i="1" dirty="0" smtClean="0"/>
              <a:t>Diameter of frame 1 meter</a:t>
            </a:r>
            <a:endParaRPr lang="en-US" sz="2400" b="1" i="1" dirty="0"/>
          </a:p>
        </p:txBody>
      </p:sp>
      <p:sp>
        <p:nvSpPr>
          <p:cNvPr id="13" name="Подзаголовок 2"/>
          <p:cNvSpPr txBox="1">
            <a:spLocks/>
          </p:cNvSpPr>
          <p:nvPr/>
        </p:nvSpPr>
        <p:spPr>
          <a:xfrm>
            <a:off x="7164288" y="1"/>
            <a:ext cx="1979712" cy="675422"/>
          </a:xfrm>
          <a:prstGeom prst="rect">
            <a:avLst/>
          </a:prstGeom>
          <a:solidFill>
            <a:srgbClr val="FFFF89"/>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smtClean="0">
                <a:solidFill>
                  <a:srgbClr val="C00000"/>
                </a:solidFill>
              </a:rPr>
              <a:t>1 meter Prototype</a:t>
            </a:r>
            <a:endParaRPr lang="en-US" sz="1800" b="1" i="1" dirty="0">
              <a:solidFill>
                <a:srgbClr val="C00000"/>
              </a:solidFill>
            </a:endParaRPr>
          </a:p>
          <a:p>
            <a:pPr marL="0" indent="0" algn="ctr">
              <a:buNone/>
            </a:pPr>
            <a:endParaRPr lang="en-US" sz="1800" b="1" i="1" dirty="0">
              <a:solidFill>
                <a:srgbClr val="C00000"/>
              </a:solidFill>
            </a:endParaRPr>
          </a:p>
        </p:txBody>
      </p:sp>
    </p:spTree>
    <p:extLst>
      <p:ext uri="{BB962C8B-B14F-4D97-AF65-F5344CB8AC3E}">
        <p14:creationId xmlns:p14="http://schemas.microsoft.com/office/powerpoint/2010/main" val="198738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D468824-AF13-49CE-A2BE-77337C5E60E4}" type="datetime1">
              <a:rPr lang="en-US" smtClean="0"/>
              <a:t>4/24/2023</a:t>
            </a:fld>
            <a:endParaRPr lang="en-US"/>
          </a:p>
        </p:txBody>
      </p:sp>
      <p:sp>
        <p:nvSpPr>
          <p:cNvPr id="5" name="Номер слайда 4"/>
          <p:cNvSpPr>
            <a:spLocks noGrp="1"/>
          </p:cNvSpPr>
          <p:nvPr>
            <p:ph type="sldNum" sz="quarter" idx="12"/>
          </p:nvPr>
        </p:nvSpPr>
        <p:spPr/>
        <p:txBody>
          <a:bodyPr/>
          <a:lstStyle/>
          <a:p>
            <a:fld id="{409CB29B-FFBF-4EBF-99B3-145BF3D49AB9}" type="slidenum">
              <a:rPr lang="en-US" smtClean="0"/>
              <a:t>5</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531" y="1396128"/>
            <a:ext cx="5743575" cy="496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43608" y="1628800"/>
            <a:ext cx="3759427" cy="369332"/>
          </a:xfrm>
          <a:prstGeom prst="rect">
            <a:avLst/>
          </a:prstGeom>
          <a:solidFill>
            <a:schemeClr val="bg1"/>
          </a:solidFill>
        </p:spPr>
        <p:txBody>
          <a:bodyPr wrap="none">
            <a:spAutoFit/>
          </a:bodyPr>
          <a:lstStyle/>
          <a:p>
            <a:r>
              <a:rPr lang="en-US" dirty="0" smtClean="0"/>
              <a:t>Frame dimensions 70 x 6 </a:t>
            </a:r>
            <a:r>
              <a:rPr lang="ru-RU" dirty="0" smtClean="0"/>
              <a:t>х</a:t>
            </a:r>
            <a:r>
              <a:rPr lang="en-US" dirty="0" smtClean="0"/>
              <a:t> Ø</a:t>
            </a:r>
            <a:r>
              <a:rPr lang="ru-RU" dirty="0" smtClean="0"/>
              <a:t>1000</a:t>
            </a:r>
            <a:r>
              <a:rPr lang="en-US" dirty="0" smtClean="0"/>
              <a:t> mm</a:t>
            </a:r>
            <a:endParaRPr lang="en-US" dirty="0"/>
          </a:p>
        </p:txBody>
      </p:sp>
      <p:sp>
        <p:nvSpPr>
          <p:cNvPr id="3" name="Прямоугольник 2"/>
          <p:cNvSpPr/>
          <p:nvPr/>
        </p:nvSpPr>
        <p:spPr>
          <a:xfrm>
            <a:off x="5193423" y="1275370"/>
            <a:ext cx="3224922" cy="369332"/>
          </a:xfrm>
          <a:prstGeom prst="rect">
            <a:avLst/>
          </a:prstGeom>
        </p:spPr>
        <p:txBody>
          <a:bodyPr wrap="none">
            <a:spAutoFit/>
          </a:bodyPr>
          <a:lstStyle/>
          <a:p>
            <a:r>
              <a:rPr lang="en-US" dirty="0" smtClean="0"/>
              <a:t>Mounting sleeve between layers</a:t>
            </a:r>
            <a:endParaRPr lang="en-US" dirty="0"/>
          </a:p>
        </p:txBody>
      </p:sp>
      <p:sp>
        <p:nvSpPr>
          <p:cNvPr id="36" name="Прямоугольник 35"/>
          <p:cNvSpPr/>
          <p:nvPr/>
        </p:nvSpPr>
        <p:spPr>
          <a:xfrm>
            <a:off x="603531" y="476672"/>
            <a:ext cx="4572000" cy="646331"/>
          </a:xfrm>
          <a:prstGeom prst="rect">
            <a:avLst/>
          </a:prstGeom>
        </p:spPr>
        <p:txBody>
          <a:bodyPr>
            <a:spAutoFit/>
          </a:bodyPr>
          <a:lstStyle/>
          <a:p>
            <a:r>
              <a:rPr lang="en-US" dirty="0" smtClean="0"/>
              <a:t>Now the drawings have been developed and transferred for manufacturing in LHEP</a:t>
            </a:r>
            <a:endParaRPr lang="en-US" dirty="0"/>
          </a:p>
        </p:txBody>
      </p:sp>
      <p:sp>
        <p:nvSpPr>
          <p:cNvPr id="10" name="Подзаголовок 2"/>
          <p:cNvSpPr txBox="1">
            <a:spLocks/>
          </p:cNvSpPr>
          <p:nvPr/>
        </p:nvSpPr>
        <p:spPr>
          <a:xfrm>
            <a:off x="7164288" y="1"/>
            <a:ext cx="1979712" cy="675422"/>
          </a:xfrm>
          <a:prstGeom prst="rect">
            <a:avLst/>
          </a:prstGeom>
          <a:solidFill>
            <a:srgbClr val="FFFF89"/>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smtClean="0">
                <a:solidFill>
                  <a:srgbClr val="C00000"/>
                </a:solidFill>
              </a:rPr>
              <a:t>1 meter Prototype</a:t>
            </a:r>
            <a:endParaRPr lang="en-US" sz="1800" b="1" i="1" dirty="0">
              <a:solidFill>
                <a:srgbClr val="C00000"/>
              </a:solidFill>
            </a:endParaRPr>
          </a:p>
          <a:p>
            <a:pPr marL="0" indent="0" algn="ctr">
              <a:buNone/>
            </a:pPr>
            <a:endParaRPr lang="en-US" sz="1800" b="1" i="1" dirty="0">
              <a:solidFill>
                <a:srgbClr val="C00000"/>
              </a:solidFill>
            </a:endParaRPr>
          </a:p>
        </p:txBody>
      </p:sp>
    </p:spTree>
    <p:extLst>
      <p:ext uri="{BB962C8B-B14F-4D97-AF65-F5344CB8AC3E}">
        <p14:creationId xmlns:p14="http://schemas.microsoft.com/office/powerpoint/2010/main" val="1987384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F8C0634-C474-4268-975A-37F7B5263DEC}" type="datetime1">
              <a:rPr lang="en-US" smtClean="0"/>
              <a:t>4/24/2023</a:t>
            </a:fld>
            <a:endParaRPr lang="en-US"/>
          </a:p>
        </p:txBody>
      </p:sp>
      <p:sp>
        <p:nvSpPr>
          <p:cNvPr id="5" name="Номер слайда 4"/>
          <p:cNvSpPr>
            <a:spLocks noGrp="1"/>
          </p:cNvSpPr>
          <p:nvPr>
            <p:ph type="sldNum" sz="quarter" idx="12"/>
          </p:nvPr>
        </p:nvSpPr>
        <p:spPr/>
        <p:txBody>
          <a:bodyPr/>
          <a:lstStyle/>
          <a:p>
            <a:fld id="{409CB29B-FFBF-4EBF-99B3-145BF3D49AB9}" type="slidenum">
              <a:rPr lang="en-US" smtClean="0"/>
              <a:t>6</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sp>
        <p:nvSpPr>
          <p:cNvPr id="7" name="Подзаголовок 2"/>
          <p:cNvSpPr txBox="1">
            <a:spLocks/>
          </p:cNvSpPr>
          <p:nvPr/>
        </p:nvSpPr>
        <p:spPr>
          <a:xfrm>
            <a:off x="1115616" y="337712"/>
            <a:ext cx="5904656" cy="40466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a:solidFill>
                  <a:srgbClr val="C00000"/>
                </a:solidFill>
              </a:rPr>
              <a:t>Creation of a scaled-down detector prototype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72816"/>
            <a:ext cx="6250781"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93192" y="4509120"/>
            <a:ext cx="3773016" cy="1477328"/>
          </a:xfrm>
          <a:prstGeom prst="rect">
            <a:avLst/>
          </a:prstGeom>
        </p:spPr>
        <p:txBody>
          <a:bodyPr wrap="square">
            <a:spAutoFit/>
          </a:bodyPr>
          <a:lstStyle/>
          <a:p>
            <a:r>
              <a:rPr lang="en-US" dirty="0" smtClean="0"/>
              <a:t>A special step is provided for the precise position of the tubes in the frame. </a:t>
            </a:r>
          </a:p>
          <a:p>
            <a:r>
              <a:rPr lang="en-US" dirty="0" smtClean="0"/>
              <a:t>Also, It is convenient for trimming of tubes after gluing</a:t>
            </a:r>
            <a:endParaRPr lang="en-US" dirty="0"/>
          </a:p>
        </p:txBody>
      </p:sp>
      <p:sp>
        <p:nvSpPr>
          <p:cNvPr id="8" name="Подзаголовок 2"/>
          <p:cNvSpPr txBox="1">
            <a:spLocks/>
          </p:cNvSpPr>
          <p:nvPr/>
        </p:nvSpPr>
        <p:spPr>
          <a:xfrm>
            <a:off x="7164288" y="1"/>
            <a:ext cx="1979712" cy="675422"/>
          </a:xfrm>
          <a:prstGeom prst="rect">
            <a:avLst/>
          </a:prstGeom>
          <a:solidFill>
            <a:srgbClr val="FFFF89"/>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smtClean="0">
                <a:solidFill>
                  <a:srgbClr val="C00000"/>
                </a:solidFill>
              </a:rPr>
              <a:t>1 meter Prototype</a:t>
            </a:r>
            <a:endParaRPr lang="en-US" sz="1800" b="1" i="1" dirty="0">
              <a:solidFill>
                <a:srgbClr val="C00000"/>
              </a:solidFill>
            </a:endParaRPr>
          </a:p>
          <a:p>
            <a:pPr marL="0" indent="0" algn="ctr">
              <a:buNone/>
            </a:pPr>
            <a:endParaRPr lang="en-US" sz="1800" b="1" i="1" dirty="0">
              <a:solidFill>
                <a:srgbClr val="C00000"/>
              </a:solidFill>
            </a:endParaRPr>
          </a:p>
        </p:txBody>
      </p:sp>
    </p:spTree>
    <p:extLst>
      <p:ext uri="{BB962C8B-B14F-4D97-AF65-F5344CB8AC3E}">
        <p14:creationId xmlns:p14="http://schemas.microsoft.com/office/powerpoint/2010/main" val="1987384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25D4E1B-1815-4ECC-996B-97DA6FADBDF2}" type="datetime1">
              <a:rPr lang="en-US" smtClean="0"/>
              <a:t>4/24/2023</a:t>
            </a:fld>
            <a:endParaRPr lang="en-US"/>
          </a:p>
        </p:txBody>
      </p:sp>
      <p:sp>
        <p:nvSpPr>
          <p:cNvPr id="5" name="Номер слайда 4"/>
          <p:cNvSpPr>
            <a:spLocks noGrp="1"/>
          </p:cNvSpPr>
          <p:nvPr>
            <p:ph type="sldNum" sz="quarter" idx="12"/>
          </p:nvPr>
        </p:nvSpPr>
        <p:spPr/>
        <p:txBody>
          <a:bodyPr/>
          <a:lstStyle/>
          <a:p>
            <a:fld id="{409CB29B-FFBF-4EBF-99B3-145BF3D49AB9}" type="slidenum">
              <a:rPr lang="en-US" smtClean="0"/>
              <a:t>7</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sp>
        <p:nvSpPr>
          <p:cNvPr id="7" name="Подзаголовок 2"/>
          <p:cNvSpPr txBox="1">
            <a:spLocks/>
          </p:cNvSpPr>
          <p:nvPr/>
        </p:nvSpPr>
        <p:spPr>
          <a:xfrm>
            <a:off x="3491880" y="8792"/>
            <a:ext cx="2771775" cy="479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smtClean="0">
                <a:solidFill>
                  <a:srgbClr val="C00000"/>
                </a:solidFill>
              </a:rPr>
              <a:t>Straw end-plug</a:t>
            </a:r>
            <a:endParaRPr lang="en-US" sz="2400" b="1" i="1" dirty="0">
              <a:solidFill>
                <a:srgbClr val="C00000"/>
              </a:solidFill>
            </a:endParaRPr>
          </a:p>
        </p:txBody>
      </p:sp>
      <p:sp>
        <p:nvSpPr>
          <p:cNvPr id="2" name="Прямоугольник 1"/>
          <p:cNvSpPr/>
          <p:nvPr/>
        </p:nvSpPr>
        <p:spPr>
          <a:xfrm>
            <a:off x="1043608" y="724200"/>
            <a:ext cx="4572000" cy="646331"/>
          </a:xfrm>
          <a:prstGeom prst="rect">
            <a:avLst/>
          </a:prstGeom>
        </p:spPr>
        <p:txBody>
          <a:bodyPr>
            <a:spAutoFit/>
          </a:bodyPr>
          <a:lstStyle/>
          <a:p>
            <a:r>
              <a:rPr lang="en-US" dirty="0" smtClean="0"/>
              <a:t>Developed and manufactured a 400 of end-</a:t>
            </a:r>
            <a:r>
              <a:rPr lang="en-US" dirty="0" err="1" smtClean="0"/>
              <a:t>plags</a:t>
            </a:r>
            <a:r>
              <a:rPr lang="en-US" dirty="0" smtClean="0"/>
              <a:t> on a 3D printer</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78" t="18984" r="32454" b="54479"/>
          <a:stretch/>
        </p:blipFill>
        <p:spPr bwMode="auto">
          <a:xfrm>
            <a:off x="6042038" y="727873"/>
            <a:ext cx="2706318" cy="91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643909"/>
            <a:ext cx="1506150" cy="156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704" t="12880" r="30818" b="21712"/>
          <a:stretch/>
        </p:blipFill>
        <p:spPr bwMode="auto">
          <a:xfrm>
            <a:off x="5924651" y="3452852"/>
            <a:ext cx="2941093" cy="29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852" t="25180" r="31939" b="21544"/>
          <a:stretch/>
        </p:blipFill>
        <p:spPr bwMode="auto">
          <a:xfrm>
            <a:off x="3574213" y="1388484"/>
            <a:ext cx="2041395" cy="164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826" t="15608" r="34244" b="3610"/>
          <a:stretch/>
        </p:blipFill>
        <p:spPr bwMode="auto">
          <a:xfrm>
            <a:off x="3563889" y="3196759"/>
            <a:ext cx="2051720" cy="322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1475656" y="2210565"/>
            <a:ext cx="1296144" cy="646331"/>
          </a:xfrm>
          <a:prstGeom prst="rect">
            <a:avLst/>
          </a:prstGeom>
        </p:spPr>
        <p:txBody>
          <a:bodyPr wrap="square">
            <a:spAutoFit/>
          </a:bodyPr>
          <a:lstStyle/>
          <a:p>
            <a:r>
              <a:rPr lang="en-US" dirty="0" smtClean="0"/>
              <a:t>Gas inlet</a:t>
            </a:r>
            <a:r>
              <a:rPr lang="ru-RU" dirty="0" smtClean="0"/>
              <a:t> 2</a:t>
            </a:r>
            <a:r>
              <a:rPr lang="en-US" dirty="0" smtClean="0"/>
              <a:t>mm tube</a:t>
            </a:r>
            <a:endParaRPr lang="en-US" dirty="0"/>
          </a:p>
        </p:txBody>
      </p:sp>
      <p:sp>
        <p:nvSpPr>
          <p:cNvPr id="14" name="Прямоугольник 13"/>
          <p:cNvSpPr/>
          <p:nvPr/>
        </p:nvSpPr>
        <p:spPr>
          <a:xfrm>
            <a:off x="1763688" y="4149080"/>
            <a:ext cx="1008112" cy="369332"/>
          </a:xfrm>
          <a:prstGeom prst="rect">
            <a:avLst/>
          </a:prstGeom>
        </p:spPr>
        <p:txBody>
          <a:bodyPr wrap="square">
            <a:spAutoFit/>
          </a:bodyPr>
          <a:lstStyle/>
          <a:p>
            <a:r>
              <a:rPr lang="en-US" dirty="0" smtClean="0"/>
              <a:t>Pin</a:t>
            </a:r>
            <a:endParaRPr lang="en-US" dirty="0"/>
          </a:p>
        </p:txBody>
      </p:sp>
      <p:sp>
        <p:nvSpPr>
          <p:cNvPr id="15" name="Прямоугольник 14"/>
          <p:cNvSpPr/>
          <p:nvPr/>
        </p:nvSpPr>
        <p:spPr>
          <a:xfrm>
            <a:off x="1744663" y="5318849"/>
            <a:ext cx="1224136" cy="369332"/>
          </a:xfrm>
          <a:prstGeom prst="rect">
            <a:avLst/>
          </a:prstGeom>
        </p:spPr>
        <p:txBody>
          <a:bodyPr wrap="square">
            <a:spAutoFit/>
          </a:bodyPr>
          <a:lstStyle/>
          <a:p>
            <a:r>
              <a:rPr lang="en-US" dirty="0" smtClean="0"/>
              <a:t>Straw tube</a:t>
            </a:r>
            <a:endParaRPr lang="en-US" dirty="0"/>
          </a:p>
        </p:txBody>
      </p:sp>
      <p:sp>
        <p:nvSpPr>
          <p:cNvPr id="16" name="Прямоугольник 15"/>
          <p:cNvSpPr/>
          <p:nvPr/>
        </p:nvSpPr>
        <p:spPr>
          <a:xfrm>
            <a:off x="1763688" y="3032646"/>
            <a:ext cx="1224136" cy="646331"/>
          </a:xfrm>
          <a:prstGeom prst="rect">
            <a:avLst/>
          </a:prstGeom>
        </p:spPr>
        <p:txBody>
          <a:bodyPr wrap="square">
            <a:spAutoFit/>
          </a:bodyPr>
          <a:lstStyle/>
          <a:p>
            <a:r>
              <a:rPr lang="en-US" dirty="0" smtClean="0"/>
              <a:t>GRD connector</a:t>
            </a:r>
            <a:endParaRPr lang="en-US" dirty="0"/>
          </a:p>
        </p:txBody>
      </p:sp>
      <p:grpSp>
        <p:nvGrpSpPr>
          <p:cNvPr id="39" name="Группа 38"/>
          <p:cNvGrpSpPr/>
          <p:nvPr/>
        </p:nvGrpSpPr>
        <p:grpSpPr>
          <a:xfrm>
            <a:off x="2483768" y="2210565"/>
            <a:ext cx="1944216" cy="354339"/>
            <a:chOff x="2528717" y="2028702"/>
            <a:chExt cx="1944216" cy="354339"/>
          </a:xfrm>
        </p:grpSpPr>
        <p:cxnSp>
          <p:nvCxnSpPr>
            <p:cNvPr id="8" name="Прямая со стрелкой 7"/>
            <p:cNvCxnSpPr>
              <a:stCxn id="13" idx="3"/>
            </p:cNvCxnSpPr>
            <p:nvPr/>
          </p:nvCxnSpPr>
          <p:spPr>
            <a:xfrm flipV="1">
              <a:off x="2816749" y="2028702"/>
              <a:ext cx="1656184" cy="323166"/>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2528717" y="2190285"/>
              <a:ext cx="1090445" cy="192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Прямая со стрелкой 20"/>
          <p:cNvCxnSpPr/>
          <p:nvPr/>
        </p:nvCxnSpPr>
        <p:spPr>
          <a:xfrm>
            <a:off x="3574213" y="3645024"/>
            <a:ext cx="1933891" cy="504056"/>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2901953" y="5503516"/>
            <a:ext cx="6751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3577140" y="4077072"/>
            <a:ext cx="634820" cy="66923"/>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878823" y="3463041"/>
            <a:ext cx="695390" cy="186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3577140" y="5499352"/>
            <a:ext cx="964018" cy="1"/>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2195736" y="4149080"/>
            <a:ext cx="1366174"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Группа 47"/>
          <p:cNvGrpSpPr/>
          <p:nvPr/>
        </p:nvGrpSpPr>
        <p:grpSpPr>
          <a:xfrm rot="2060727" flipV="1">
            <a:off x="2623684" y="3049438"/>
            <a:ext cx="1331404" cy="45719"/>
            <a:chOff x="2771800" y="2624895"/>
            <a:chExt cx="1080120" cy="0"/>
          </a:xfrm>
        </p:grpSpPr>
        <p:cxnSp>
          <p:nvCxnSpPr>
            <p:cNvPr id="49" name="Прямая со стрелкой 48"/>
            <p:cNvCxnSpPr/>
            <p:nvPr/>
          </p:nvCxnSpPr>
          <p:spPr>
            <a:xfrm>
              <a:off x="2771800" y="2624895"/>
              <a:ext cx="1080120" cy="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2771800" y="2624895"/>
              <a:ext cx="802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1763688" y="4612909"/>
            <a:ext cx="1224136" cy="646331"/>
          </a:xfrm>
          <a:prstGeom prst="rect">
            <a:avLst/>
          </a:prstGeom>
        </p:spPr>
        <p:txBody>
          <a:bodyPr wrap="square">
            <a:spAutoFit/>
          </a:bodyPr>
          <a:lstStyle/>
          <a:p>
            <a:r>
              <a:rPr lang="en-US" dirty="0" smtClean="0"/>
              <a:t>Hole </a:t>
            </a:r>
            <a:r>
              <a:rPr lang="en-US" dirty="0"/>
              <a:t>for sealant</a:t>
            </a:r>
          </a:p>
        </p:txBody>
      </p:sp>
      <p:cxnSp>
        <p:nvCxnSpPr>
          <p:cNvPr id="52" name="Прямая со стрелкой 51"/>
          <p:cNvCxnSpPr/>
          <p:nvPr/>
        </p:nvCxnSpPr>
        <p:spPr>
          <a:xfrm flipV="1">
            <a:off x="3577140" y="4583076"/>
            <a:ext cx="634820" cy="66923"/>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2771800" y="4655084"/>
            <a:ext cx="790110" cy="92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Подзаголовок 2"/>
          <p:cNvSpPr txBox="1">
            <a:spLocks/>
          </p:cNvSpPr>
          <p:nvPr/>
        </p:nvSpPr>
        <p:spPr>
          <a:xfrm>
            <a:off x="7164288" y="1"/>
            <a:ext cx="1979712" cy="675422"/>
          </a:xfrm>
          <a:prstGeom prst="rect">
            <a:avLst/>
          </a:prstGeom>
          <a:solidFill>
            <a:srgbClr val="FFFF89"/>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smtClean="0">
                <a:solidFill>
                  <a:srgbClr val="C00000"/>
                </a:solidFill>
              </a:rPr>
              <a:t>1 meter Prototype</a:t>
            </a:r>
            <a:endParaRPr lang="en-US" sz="1800" b="1" i="1" dirty="0">
              <a:solidFill>
                <a:srgbClr val="C00000"/>
              </a:solidFill>
            </a:endParaRPr>
          </a:p>
          <a:p>
            <a:pPr marL="0" indent="0" algn="ctr">
              <a:buNone/>
            </a:pPr>
            <a:endParaRPr lang="en-US" sz="1800" b="1" i="1" dirty="0">
              <a:solidFill>
                <a:srgbClr val="C00000"/>
              </a:solidFill>
            </a:endParaRPr>
          </a:p>
        </p:txBody>
      </p:sp>
    </p:spTree>
    <p:extLst>
      <p:ext uri="{BB962C8B-B14F-4D97-AF65-F5344CB8AC3E}">
        <p14:creationId xmlns:p14="http://schemas.microsoft.com/office/powerpoint/2010/main" val="198738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a:xfrm>
            <a:off x="7164288" y="1"/>
            <a:ext cx="1979712" cy="675422"/>
          </a:xfrm>
          <a:prstGeom prst="rect">
            <a:avLst/>
          </a:prstGeom>
          <a:solidFill>
            <a:srgbClr val="FFFF89"/>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smtClean="0">
                <a:solidFill>
                  <a:srgbClr val="C00000"/>
                </a:solidFill>
              </a:rPr>
              <a:t>1 meter Prototype</a:t>
            </a:r>
            <a:endParaRPr lang="en-US" sz="1800" b="1" i="1" dirty="0">
              <a:solidFill>
                <a:srgbClr val="C00000"/>
              </a:solidFill>
            </a:endParaRPr>
          </a:p>
          <a:p>
            <a:pPr marL="0" indent="0" algn="ctr">
              <a:buNone/>
            </a:pPr>
            <a:endParaRPr lang="en-US" sz="1800" b="1" i="1" dirty="0">
              <a:solidFill>
                <a:srgbClr val="C00000"/>
              </a:solidFill>
            </a:endParaRPr>
          </a:p>
        </p:txBody>
      </p:sp>
      <p:sp>
        <p:nvSpPr>
          <p:cNvPr id="3" name="Прямоугольник 2"/>
          <p:cNvSpPr/>
          <p:nvPr/>
        </p:nvSpPr>
        <p:spPr>
          <a:xfrm>
            <a:off x="2267744" y="153046"/>
            <a:ext cx="3682675" cy="369332"/>
          </a:xfrm>
          <a:prstGeom prst="rect">
            <a:avLst/>
          </a:prstGeom>
        </p:spPr>
        <p:txBody>
          <a:bodyPr wrap="none">
            <a:spAutoFit/>
          </a:bodyPr>
          <a:lstStyle/>
          <a:p>
            <a:r>
              <a:rPr lang="en-US" b="1" i="1" dirty="0" smtClean="0"/>
              <a:t>Deformation </a:t>
            </a:r>
            <a:r>
              <a:rPr lang="en-US" b="1" i="1" dirty="0"/>
              <a:t>of the prototype frame </a:t>
            </a:r>
          </a:p>
        </p:txBody>
      </p:sp>
      <p:sp>
        <p:nvSpPr>
          <p:cNvPr id="4" name="Прямоугольник 3"/>
          <p:cNvSpPr/>
          <p:nvPr/>
        </p:nvSpPr>
        <p:spPr>
          <a:xfrm>
            <a:off x="533648" y="873696"/>
            <a:ext cx="4176464" cy="4401205"/>
          </a:xfrm>
          <a:prstGeom prst="rect">
            <a:avLst/>
          </a:prstGeom>
        </p:spPr>
        <p:txBody>
          <a:bodyPr wrap="square">
            <a:spAutoFit/>
          </a:bodyPr>
          <a:lstStyle/>
          <a:p>
            <a:r>
              <a:rPr lang="en-US" sz="1400" dirty="0"/>
              <a:t>Preliminary calculations were performed in the </a:t>
            </a:r>
            <a:r>
              <a:rPr lang="en-US" sz="1400" dirty="0" smtClean="0"/>
              <a:t>“</a:t>
            </a:r>
            <a:r>
              <a:rPr lang="en-US" sz="1400" b="1" i="1" dirty="0" err="1" smtClean="0"/>
              <a:t>Ansys</a:t>
            </a:r>
            <a:r>
              <a:rPr lang="en-US" sz="1400" dirty="0" smtClean="0"/>
              <a:t>” </a:t>
            </a:r>
            <a:r>
              <a:rPr lang="en-US" sz="1400" dirty="0"/>
              <a:t>program </a:t>
            </a:r>
            <a:r>
              <a:rPr lang="en-US" sz="1400" dirty="0" smtClean="0"/>
              <a:t>for the power frame of </a:t>
            </a:r>
            <a:r>
              <a:rPr lang="en-US" sz="1400" dirty="0"/>
              <a:t>the SPD </a:t>
            </a:r>
            <a:r>
              <a:rPr lang="en-US" sz="1400" dirty="0" smtClean="0"/>
              <a:t>endcap straw </a:t>
            </a:r>
            <a:r>
              <a:rPr lang="en-US" sz="1400" dirty="0"/>
              <a:t>detector. </a:t>
            </a:r>
            <a:endParaRPr lang="en-US" sz="1400" dirty="0" smtClean="0"/>
          </a:p>
          <a:p>
            <a:endParaRPr lang="ru-RU" sz="1400" dirty="0" smtClean="0"/>
          </a:p>
          <a:p>
            <a:r>
              <a:rPr lang="en-US" sz="1400" dirty="0"/>
              <a:t>We chose the frame thickness of </a:t>
            </a:r>
            <a:r>
              <a:rPr lang="en-US" sz="1400" dirty="0" smtClean="0"/>
              <a:t> </a:t>
            </a:r>
            <a:r>
              <a:rPr lang="en-US" sz="1400" b="1" i="1" dirty="0" smtClean="0"/>
              <a:t>A – 6 </a:t>
            </a:r>
            <a:r>
              <a:rPr lang="en-US" sz="1400" b="1" i="1" dirty="0"/>
              <a:t>mm</a:t>
            </a:r>
            <a:endParaRPr lang="en-US" sz="1400" b="1" i="1" dirty="0" smtClean="0"/>
          </a:p>
          <a:p>
            <a:endParaRPr lang="en-US" sz="1400" dirty="0" smtClean="0"/>
          </a:p>
          <a:p>
            <a:r>
              <a:rPr lang="en-US" sz="1400" dirty="0" smtClean="0"/>
              <a:t>Calculations </a:t>
            </a:r>
            <a:r>
              <a:rPr lang="en-US" sz="1400" dirty="0"/>
              <a:t>are performed for different materials and different values of the </a:t>
            </a:r>
            <a:r>
              <a:rPr lang="en-US" sz="1400" dirty="0" smtClean="0"/>
              <a:t>width</a:t>
            </a:r>
            <a:r>
              <a:rPr lang="ru-RU" sz="1400" dirty="0" smtClean="0"/>
              <a:t> -</a:t>
            </a:r>
            <a:r>
              <a:rPr lang="en-US" sz="1400" dirty="0" smtClean="0"/>
              <a:t> </a:t>
            </a:r>
            <a:r>
              <a:rPr lang="en-US" sz="1400" b="1" i="1" dirty="0" smtClean="0"/>
              <a:t>B</a:t>
            </a:r>
            <a:r>
              <a:rPr lang="en-US" sz="1400" dirty="0" smtClean="0"/>
              <a:t>, and diameters - </a:t>
            </a:r>
            <a:r>
              <a:rPr lang="en-US" sz="1400" b="1" i="1" dirty="0" smtClean="0"/>
              <a:t>D</a:t>
            </a:r>
            <a:r>
              <a:rPr lang="en-US" sz="1400" dirty="0" smtClean="0"/>
              <a:t> </a:t>
            </a:r>
            <a:r>
              <a:rPr lang="en-US" sz="1400" dirty="0"/>
              <a:t>of the </a:t>
            </a:r>
            <a:r>
              <a:rPr lang="en-US" sz="1400" dirty="0" smtClean="0"/>
              <a:t>circle power frame</a:t>
            </a:r>
          </a:p>
          <a:p>
            <a:endParaRPr lang="ru-RU" sz="1400" dirty="0" smtClean="0"/>
          </a:p>
          <a:p>
            <a:r>
              <a:rPr lang="en-US" sz="1400" dirty="0"/>
              <a:t>Distributed load </a:t>
            </a:r>
            <a:r>
              <a:rPr lang="ru-RU" sz="1400" dirty="0" smtClean="0"/>
              <a:t>0,6 </a:t>
            </a:r>
            <a:r>
              <a:rPr lang="en-US" sz="1400" dirty="0" smtClean="0"/>
              <a:t>kg</a:t>
            </a:r>
            <a:r>
              <a:rPr lang="ru-RU" sz="1400" dirty="0" smtClean="0"/>
              <a:t>/</a:t>
            </a:r>
            <a:r>
              <a:rPr lang="en-US" sz="1400" dirty="0" smtClean="0"/>
              <a:t>cm</a:t>
            </a:r>
            <a:r>
              <a:rPr lang="ru-RU" sz="1400" dirty="0" smtClean="0"/>
              <a:t>. </a:t>
            </a:r>
            <a:endParaRPr lang="en-US" sz="1400" dirty="0" smtClean="0"/>
          </a:p>
          <a:p>
            <a:r>
              <a:rPr lang="en-US" sz="1400" dirty="0"/>
              <a:t>Young's </a:t>
            </a:r>
            <a:r>
              <a:rPr lang="en-US" sz="1400" dirty="0" smtClean="0"/>
              <a:t>Module</a:t>
            </a:r>
            <a:r>
              <a:rPr lang="ru-RU" sz="1400" dirty="0" smtClean="0"/>
              <a:t> </a:t>
            </a:r>
            <a:r>
              <a:rPr lang="en-US" sz="1400" dirty="0" smtClean="0"/>
              <a:t>for </a:t>
            </a:r>
            <a:r>
              <a:rPr lang="ru-RU" sz="1400" dirty="0" smtClean="0"/>
              <a:t>АМГ – 71 </a:t>
            </a:r>
            <a:r>
              <a:rPr lang="en-US" sz="1400" dirty="0" err="1" smtClean="0"/>
              <a:t>GPa</a:t>
            </a:r>
            <a:endParaRPr lang="en-US" sz="1400" dirty="0" smtClean="0"/>
          </a:p>
          <a:p>
            <a:r>
              <a:rPr lang="en-US" sz="1400" dirty="0"/>
              <a:t>Young's Module</a:t>
            </a:r>
            <a:r>
              <a:rPr lang="ru-RU" sz="1400" dirty="0"/>
              <a:t> </a:t>
            </a:r>
            <a:r>
              <a:rPr lang="en-US" sz="1400" dirty="0" smtClean="0"/>
              <a:t>for Carbon fiber – 200 </a:t>
            </a:r>
            <a:r>
              <a:rPr lang="en-US" sz="1400" dirty="0" err="1" smtClean="0"/>
              <a:t>Gpa</a:t>
            </a:r>
            <a:endParaRPr lang="en-US" sz="1400" dirty="0" smtClean="0"/>
          </a:p>
          <a:p>
            <a:endParaRPr lang="en-US" sz="1400" dirty="0"/>
          </a:p>
          <a:p>
            <a:r>
              <a:rPr lang="en-US" sz="1400" dirty="0"/>
              <a:t>It can be seen from the calculations that when changing both the thickness of the power frame from 70 to 100 mm and the material from aluminum to Carbon fiber, the longitudinal and transverse deformation decreases by about 3 times.</a:t>
            </a:r>
          </a:p>
          <a:p>
            <a:endParaRPr lang="ru-RU" sz="1400" dirty="0" smtClean="0"/>
          </a:p>
        </p:txBody>
      </p:sp>
      <p:graphicFrame>
        <p:nvGraphicFramePr>
          <p:cNvPr id="7" name="Таблица 6"/>
          <p:cNvGraphicFramePr>
            <a:graphicFrameLocks noGrp="1"/>
          </p:cNvGraphicFramePr>
          <p:nvPr>
            <p:extLst>
              <p:ext uri="{D42A27DB-BD31-4B8C-83A1-F6EECF244321}">
                <p14:modId xmlns:p14="http://schemas.microsoft.com/office/powerpoint/2010/main" val="841736179"/>
              </p:ext>
            </p:extLst>
          </p:nvPr>
        </p:nvGraphicFramePr>
        <p:xfrm>
          <a:off x="4710112" y="872676"/>
          <a:ext cx="4267200" cy="1306830"/>
        </p:xfrm>
        <a:graphic>
          <a:graphicData uri="http://schemas.openxmlformats.org/drawingml/2006/table">
            <a:tbl>
              <a:tblPr/>
              <a:tblGrid>
                <a:gridCol w="381000">
                  <a:extLst>
                    <a:ext uri="{9D8B030D-6E8A-4147-A177-3AD203B41FA5}">
                      <a16:colId xmlns:a16="http://schemas.microsoft.com/office/drawing/2014/main" xmlns="" val="20000"/>
                    </a:ext>
                  </a:extLst>
                </a:gridCol>
                <a:gridCol w="381000">
                  <a:extLst>
                    <a:ext uri="{9D8B030D-6E8A-4147-A177-3AD203B41FA5}">
                      <a16:colId xmlns:a16="http://schemas.microsoft.com/office/drawing/2014/main" xmlns="" val="20001"/>
                    </a:ext>
                  </a:extLst>
                </a:gridCol>
                <a:gridCol w="381000">
                  <a:extLst>
                    <a:ext uri="{9D8B030D-6E8A-4147-A177-3AD203B41FA5}">
                      <a16:colId xmlns:a16="http://schemas.microsoft.com/office/drawing/2014/main" xmlns="" val="20002"/>
                    </a:ext>
                  </a:extLst>
                </a:gridCol>
                <a:gridCol w="381000">
                  <a:extLst>
                    <a:ext uri="{9D8B030D-6E8A-4147-A177-3AD203B41FA5}">
                      <a16:colId xmlns:a16="http://schemas.microsoft.com/office/drawing/2014/main" xmlns="" val="20003"/>
                    </a:ext>
                  </a:extLst>
                </a:gridCol>
                <a:gridCol w="381000">
                  <a:extLst>
                    <a:ext uri="{9D8B030D-6E8A-4147-A177-3AD203B41FA5}">
                      <a16:colId xmlns:a16="http://schemas.microsoft.com/office/drawing/2014/main" xmlns="" val="20004"/>
                    </a:ext>
                  </a:extLst>
                </a:gridCol>
                <a:gridCol w="381000">
                  <a:extLst>
                    <a:ext uri="{9D8B030D-6E8A-4147-A177-3AD203B41FA5}">
                      <a16:colId xmlns:a16="http://schemas.microsoft.com/office/drawing/2014/main" xmlns="" val="20005"/>
                    </a:ext>
                  </a:extLst>
                </a:gridCol>
                <a:gridCol w="381000">
                  <a:extLst>
                    <a:ext uri="{9D8B030D-6E8A-4147-A177-3AD203B41FA5}">
                      <a16:colId xmlns:a16="http://schemas.microsoft.com/office/drawing/2014/main" xmlns="" val="20006"/>
                    </a:ext>
                  </a:extLst>
                </a:gridCol>
                <a:gridCol w="381000">
                  <a:extLst>
                    <a:ext uri="{9D8B030D-6E8A-4147-A177-3AD203B41FA5}">
                      <a16:colId xmlns:a16="http://schemas.microsoft.com/office/drawing/2014/main" xmlns="" val="20007"/>
                    </a:ext>
                  </a:extLst>
                </a:gridCol>
                <a:gridCol w="609600">
                  <a:extLst>
                    <a:ext uri="{9D8B030D-6E8A-4147-A177-3AD203B41FA5}">
                      <a16:colId xmlns:a16="http://schemas.microsoft.com/office/drawing/2014/main" xmlns="" val="20008"/>
                    </a:ext>
                  </a:extLst>
                </a:gridCol>
                <a:gridCol w="609600">
                  <a:extLst>
                    <a:ext uri="{9D8B030D-6E8A-4147-A177-3AD203B41FA5}">
                      <a16:colId xmlns:a16="http://schemas.microsoft.com/office/drawing/2014/main" xmlns="" val="20009"/>
                    </a:ext>
                  </a:extLst>
                </a:gridCol>
              </a:tblGrid>
              <a:tr h="190500">
                <a:tc gridSpan="4">
                  <a:txBody>
                    <a:bodyPr/>
                    <a:lstStyle/>
                    <a:p>
                      <a:pPr algn="ctr" fontAlgn="ctr"/>
                      <a:r>
                        <a:rPr lang="en-US" sz="1100" b="0" i="0" u="none" strike="noStrike" dirty="0">
                          <a:solidFill>
                            <a:srgbClr val="000000"/>
                          </a:solidFill>
                          <a:effectLst/>
                          <a:latin typeface="Calibri"/>
                        </a:rPr>
                        <a:t>Frame D=1000mm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100" b="0" i="0" u="none" strike="noStrike" dirty="0">
                          <a:solidFill>
                            <a:srgbClr val="000000"/>
                          </a:solidFill>
                          <a:effectLst/>
                          <a:latin typeface="Calibri"/>
                        </a:rPr>
                        <a:t>Frame D=1900mm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1100" b="0" i="0" u="none" strike="noStrike" dirty="0">
                          <a:solidFill>
                            <a:srgbClr val="000000"/>
                          </a:solidFill>
                          <a:effectLst/>
                          <a:latin typeface="Calibri"/>
                        </a:rPr>
                        <a:t>Frame D=1900mm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190500">
                <a:tc gridSpan="2">
                  <a:txBody>
                    <a:bodyPr/>
                    <a:lstStyle/>
                    <a:p>
                      <a:pPr algn="ctr" fontAlgn="ctr"/>
                      <a:r>
                        <a:rPr lang="ru-RU" sz="1100" b="0" i="0" u="none" strike="noStrike">
                          <a:solidFill>
                            <a:srgbClr val="000000"/>
                          </a:solidFill>
                          <a:effectLst/>
                          <a:latin typeface="Calibri"/>
                        </a:rPr>
                        <a:t>АМГ</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0" i="0" u="none" strike="noStrike">
                          <a:solidFill>
                            <a:srgbClr val="000000"/>
                          </a:solidFill>
                          <a:effectLst/>
                          <a:latin typeface="Calibri"/>
                        </a:rPr>
                        <a:t>Carbon fiber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ru-RU" sz="1100" b="0" i="0" u="none" strike="noStrike">
                          <a:solidFill>
                            <a:srgbClr val="000000"/>
                          </a:solidFill>
                          <a:effectLst/>
                          <a:latin typeface="Calibri"/>
                        </a:rPr>
                        <a:t>АМГ</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0" i="0" u="none" strike="noStrike">
                          <a:solidFill>
                            <a:srgbClr val="000000"/>
                          </a:solidFill>
                          <a:effectLst/>
                          <a:latin typeface="Calibri"/>
                        </a:rPr>
                        <a:t>Carbon fiber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0" i="0" u="none" strike="noStrike" dirty="0" smtClean="0">
                          <a:solidFill>
                            <a:srgbClr val="000000"/>
                          </a:solidFill>
                          <a:effectLst/>
                          <a:latin typeface="Calibri"/>
                        </a:rPr>
                        <a:t>Reinforced </a:t>
                      </a:r>
                      <a:r>
                        <a:rPr lang="en-US" sz="1100" b="0" i="0" u="none" strike="noStrike" dirty="0">
                          <a:solidFill>
                            <a:srgbClr val="000000"/>
                          </a:solidFill>
                          <a:effectLst/>
                          <a:latin typeface="Calibri"/>
                        </a:rPr>
                        <a:t>Carbon Fiber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1"/>
                  </a:ext>
                </a:extLst>
              </a:tr>
              <a:tr h="190500">
                <a:tc>
                  <a:txBody>
                    <a:bodyPr/>
                    <a:lstStyle/>
                    <a:p>
                      <a:pPr algn="ctr" fontAlgn="ctr"/>
                      <a:r>
                        <a:rPr lang="ru-RU" sz="1100" b="0" i="0" u="none" strike="noStrike">
                          <a:solidFill>
                            <a:srgbClr val="000000"/>
                          </a:solidFill>
                          <a:effectLst/>
                          <a:latin typeface="Calibri"/>
                        </a:rPr>
                        <a:t>В=70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В=70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В=70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В=100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ctr" fontAlgn="ctr"/>
                      <a:r>
                        <a:rPr lang="ru-RU" sz="1100" b="0" i="0" u="none" strike="noStrike">
                          <a:solidFill>
                            <a:srgbClr val="000000"/>
                          </a:solidFill>
                          <a:effectLst/>
                          <a:latin typeface="Calibri"/>
                        </a:rPr>
                        <a:t>мм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a:rPr>
                        <a:t>мм</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ctr" fontAlgn="ctr"/>
                      <a:r>
                        <a:rPr lang="en-US" sz="1100" b="0" i="0" u="none" strike="noStrike">
                          <a:solidFill>
                            <a:srgbClr val="000000"/>
                          </a:solidFill>
                          <a:effectLst/>
                          <a:latin typeface="Calibri"/>
                        </a:rPr>
                        <a:t>3,58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0,48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0,91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0,63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0025">
                <a:tc>
                  <a:txBody>
                    <a:bodyPr/>
                    <a:lstStyle/>
                    <a:p>
                      <a:pPr algn="ctr" fontAlgn="ctr"/>
                      <a:r>
                        <a:rPr lang="en-US" sz="1100" b="0" i="0" u="none" strike="noStrike">
                          <a:solidFill>
                            <a:srgbClr val="000000"/>
                          </a:solidFill>
                          <a:effectLst/>
                          <a:latin typeface="Calibri"/>
                        </a:rPr>
                        <a:t>3,58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0,48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0,91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0,63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9" name="Прямоугольник 8"/>
          <p:cNvSpPr/>
          <p:nvPr/>
        </p:nvSpPr>
        <p:spPr>
          <a:xfrm>
            <a:off x="1281178" y="5327856"/>
            <a:ext cx="4765143" cy="646331"/>
          </a:xfrm>
          <a:prstGeom prst="rect">
            <a:avLst/>
          </a:prstGeom>
          <a:solidFill>
            <a:srgbClr val="FFFF89"/>
          </a:solidFill>
        </p:spPr>
        <p:txBody>
          <a:bodyPr wrap="square">
            <a:spAutoFit/>
          </a:bodyPr>
          <a:lstStyle/>
          <a:p>
            <a:pPr algn="ctr"/>
            <a:r>
              <a:rPr lang="en-US" dirty="0"/>
              <a:t>T</a:t>
            </a:r>
            <a:r>
              <a:rPr lang="en-US" dirty="0" smtClean="0"/>
              <a:t>he </a:t>
            </a:r>
            <a:r>
              <a:rPr lang="en-US" dirty="0"/>
              <a:t>detector frame should be 100 mm </a:t>
            </a:r>
            <a:r>
              <a:rPr lang="en-US" dirty="0" smtClean="0"/>
              <a:t>wide (B) </a:t>
            </a:r>
            <a:r>
              <a:rPr lang="en-US" dirty="0"/>
              <a:t>and </a:t>
            </a:r>
            <a:r>
              <a:rPr lang="en-US" dirty="0" smtClean="0"/>
              <a:t>will be made of </a:t>
            </a:r>
            <a:r>
              <a:rPr lang="en-US" dirty="0"/>
              <a:t>carbon fiber</a:t>
            </a:r>
          </a:p>
        </p:txBody>
      </p:sp>
      <p:pic>
        <p:nvPicPr>
          <p:cNvPr id="10" name="Рисунок 9"/>
          <p:cNvPicPr/>
          <p:nvPr/>
        </p:nvPicPr>
        <p:blipFill rotWithShape="1">
          <a:blip r:embed="rId2"/>
          <a:srcRect l="28821" t="16230" r="46662" b="8973"/>
          <a:stretch/>
        </p:blipFill>
        <p:spPr bwMode="auto">
          <a:xfrm>
            <a:off x="6553200" y="3986722"/>
            <a:ext cx="1456055" cy="2498090"/>
          </a:xfrm>
          <a:prstGeom prst="rect">
            <a:avLst/>
          </a:prstGeom>
          <a:ln>
            <a:noFill/>
          </a:ln>
          <a:extLst>
            <a:ext uri="{53640926-AAD7-44D8-BBD7-CCE9431645EC}">
              <a14:shadowObscured xmlns:a14="http://schemas.microsoft.com/office/drawing/2010/main"/>
            </a:ext>
          </a:extLst>
        </p:spPr>
      </p:pic>
      <p:sp>
        <p:nvSpPr>
          <p:cNvPr id="5" name="Дата 4"/>
          <p:cNvSpPr>
            <a:spLocks noGrp="1"/>
          </p:cNvSpPr>
          <p:nvPr>
            <p:ph type="dt" sz="half" idx="10"/>
          </p:nvPr>
        </p:nvSpPr>
        <p:spPr/>
        <p:txBody>
          <a:bodyPr/>
          <a:lstStyle/>
          <a:p>
            <a:fld id="{D66C6398-5A2C-4462-ACD3-5E683E09D06D}" type="datetime1">
              <a:rPr lang="en-US" smtClean="0"/>
              <a:t>4/24/2023</a:t>
            </a:fld>
            <a:endParaRPr lang="en-US"/>
          </a:p>
        </p:txBody>
      </p:sp>
      <p:sp>
        <p:nvSpPr>
          <p:cNvPr id="6" name="Нижний колонтитул 5"/>
          <p:cNvSpPr>
            <a:spLocks noGrp="1"/>
          </p:cNvSpPr>
          <p:nvPr>
            <p:ph type="ftr" sz="quarter" idx="11"/>
          </p:nvPr>
        </p:nvSpPr>
        <p:spPr/>
        <p:txBody>
          <a:bodyPr/>
          <a:lstStyle/>
          <a:p>
            <a:r>
              <a:rPr lang="en-US" smtClean="0"/>
              <a:t>Victor Kramarenko</a:t>
            </a:r>
            <a:endParaRPr lang="en-US"/>
          </a:p>
        </p:txBody>
      </p:sp>
      <p:sp>
        <p:nvSpPr>
          <p:cNvPr id="11" name="Номер слайда 10"/>
          <p:cNvSpPr>
            <a:spLocks noGrp="1"/>
          </p:cNvSpPr>
          <p:nvPr>
            <p:ph type="sldNum" sz="quarter" idx="12"/>
          </p:nvPr>
        </p:nvSpPr>
        <p:spPr/>
        <p:txBody>
          <a:bodyPr/>
          <a:lstStyle/>
          <a:p>
            <a:fld id="{892B98A2-1686-40E4-B2A2-EC228E6750FF}" type="slidenum">
              <a:rPr lang="en-US" smtClean="0"/>
              <a:t>8</a:t>
            </a:fld>
            <a:endParaRPr lang="en-US"/>
          </a:p>
        </p:txBody>
      </p:sp>
      <p:sp>
        <p:nvSpPr>
          <p:cNvPr id="12" name="Прямоугольник 11"/>
          <p:cNvSpPr/>
          <p:nvPr/>
        </p:nvSpPr>
        <p:spPr>
          <a:xfrm>
            <a:off x="4710112" y="2262645"/>
            <a:ext cx="4122375" cy="1754326"/>
          </a:xfrm>
          <a:prstGeom prst="rect">
            <a:avLst/>
          </a:prstGeom>
        </p:spPr>
        <p:txBody>
          <a:bodyPr wrap="square">
            <a:spAutoFit/>
          </a:bodyPr>
          <a:lstStyle/>
          <a:p>
            <a:r>
              <a:rPr lang="en-US" dirty="0"/>
              <a:t>The maximum deformation is 0.9 mm. This value is slightly larger than required - 0.3 mm. However, we hope that the orthogonal arrangement of the layers will compensate for the longitudinal and transverse deformation.</a:t>
            </a:r>
            <a:endParaRPr lang="ru-RU" dirty="0"/>
          </a:p>
        </p:txBody>
      </p:sp>
    </p:spTree>
    <p:extLst>
      <p:ext uri="{BB962C8B-B14F-4D97-AF65-F5344CB8AC3E}">
        <p14:creationId xmlns:p14="http://schemas.microsoft.com/office/powerpoint/2010/main" val="101099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2072D2-3FDA-47F5-9EAE-E72F96C5AF5A}" type="datetime1">
              <a:rPr lang="en-US" smtClean="0"/>
              <a:t>4/24/2023</a:t>
            </a:fld>
            <a:endParaRPr lang="en-US"/>
          </a:p>
        </p:txBody>
      </p:sp>
      <p:sp>
        <p:nvSpPr>
          <p:cNvPr id="3" name="Нижний колонтитул 2"/>
          <p:cNvSpPr>
            <a:spLocks noGrp="1"/>
          </p:cNvSpPr>
          <p:nvPr>
            <p:ph type="ftr" sz="quarter" idx="11"/>
          </p:nvPr>
        </p:nvSpPr>
        <p:spPr/>
        <p:txBody>
          <a:bodyPr/>
          <a:lstStyle/>
          <a:p>
            <a:r>
              <a:rPr lang="en-US" smtClean="0"/>
              <a:t>Victor Kramarenko</a:t>
            </a:r>
            <a:endParaRPr lang="en-US"/>
          </a:p>
        </p:txBody>
      </p:sp>
      <p:sp>
        <p:nvSpPr>
          <p:cNvPr id="4" name="Номер слайда 3"/>
          <p:cNvSpPr>
            <a:spLocks noGrp="1"/>
          </p:cNvSpPr>
          <p:nvPr>
            <p:ph type="sldNum" sz="quarter" idx="12"/>
          </p:nvPr>
        </p:nvSpPr>
        <p:spPr/>
        <p:txBody>
          <a:bodyPr/>
          <a:lstStyle/>
          <a:p>
            <a:fld id="{892B98A2-1686-40E4-B2A2-EC228E6750FF}" type="slidenum">
              <a:rPr lang="en-US" smtClean="0"/>
              <a:t>9</a:t>
            </a:fld>
            <a:endParaRPr lang="en-US"/>
          </a:p>
        </p:txBody>
      </p:sp>
      <p:grpSp>
        <p:nvGrpSpPr>
          <p:cNvPr id="5" name="Группа 4"/>
          <p:cNvGrpSpPr/>
          <p:nvPr/>
        </p:nvGrpSpPr>
        <p:grpSpPr>
          <a:xfrm>
            <a:off x="6019800" y="1268760"/>
            <a:ext cx="1809750" cy="3188970"/>
            <a:chOff x="2281341" y="70485"/>
            <a:chExt cx="904875" cy="1594486"/>
          </a:xfrm>
        </p:grpSpPr>
        <p:grpSp>
          <p:nvGrpSpPr>
            <p:cNvPr id="6" name="Группа 5"/>
            <p:cNvGrpSpPr/>
            <p:nvPr/>
          </p:nvGrpSpPr>
          <p:grpSpPr>
            <a:xfrm>
              <a:off x="2462316" y="323701"/>
              <a:ext cx="723900" cy="1088036"/>
              <a:chOff x="0" y="218803"/>
              <a:chExt cx="1594485" cy="1080000"/>
            </a:xfrm>
          </p:grpSpPr>
          <p:grpSp>
            <p:nvGrpSpPr>
              <p:cNvPr id="15" name="Группа 14"/>
              <p:cNvGrpSpPr>
                <a:grpSpLocks noChangeAspect="1"/>
              </p:cNvGrpSpPr>
              <p:nvPr/>
            </p:nvGrpSpPr>
            <p:grpSpPr>
              <a:xfrm>
                <a:off x="252845" y="218803"/>
                <a:ext cx="1080000" cy="1080000"/>
                <a:chOff x="252845" y="218803"/>
                <a:chExt cx="4320000" cy="4320000"/>
              </a:xfrm>
            </p:grpSpPr>
            <p:sp>
              <p:nvSpPr>
                <p:cNvPr id="20" name="Овал 19"/>
                <p:cNvSpPr/>
                <p:nvPr/>
              </p:nvSpPr>
              <p:spPr>
                <a:xfrm>
                  <a:off x="252845" y="218803"/>
                  <a:ext cx="4320000" cy="4320000"/>
                </a:xfrm>
                <a:prstGeom prst="ellipse">
                  <a:avLst/>
                </a:prstGeom>
                <a:ln w="9525">
                  <a:solidFill>
                    <a:schemeClr val="tx1"/>
                  </a:solidFill>
                  <a:headEnd w="lg" len="med"/>
                  <a:tailEnd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1" name="Овал 20"/>
                <p:cNvSpPr/>
                <p:nvPr/>
              </p:nvSpPr>
              <p:spPr>
                <a:xfrm>
                  <a:off x="579120" y="502901"/>
                  <a:ext cx="3683748" cy="3683444"/>
                </a:xfrm>
                <a:prstGeom prst="ellipse">
                  <a:avLst/>
                </a:prstGeom>
                <a:pattFill prst="dkVert">
                  <a:fgClr>
                    <a:schemeClr val="tx1"/>
                  </a:fgClr>
                  <a:bgClr>
                    <a:schemeClr val="bg1"/>
                  </a:bgClr>
                </a:pattFill>
                <a:ln w="9525">
                  <a:solidFill>
                    <a:schemeClr val="tx1"/>
                  </a:solidFill>
                  <a:headEnd w="lg" len="med"/>
                  <a:tailEnd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cxnSp>
            <p:nvCxnSpPr>
              <p:cNvPr id="16" name="Прямая соединительная линия 15"/>
              <p:cNvCxnSpPr/>
              <p:nvPr/>
            </p:nvCxnSpPr>
            <p:spPr>
              <a:xfrm>
                <a:off x="794883" y="289817"/>
                <a:ext cx="1407" cy="148333"/>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794883" y="1062326"/>
                <a:ext cx="1407" cy="148333"/>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a:off x="0" y="761324"/>
                <a:ext cx="256913" cy="0"/>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332845" y="759888"/>
                <a:ext cx="261640" cy="1407"/>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 name="Группа 6"/>
            <p:cNvGrpSpPr/>
            <p:nvPr/>
          </p:nvGrpSpPr>
          <p:grpSpPr>
            <a:xfrm>
              <a:off x="2281341" y="70485"/>
              <a:ext cx="506730" cy="1594486"/>
              <a:chOff x="3040240" y="70485"/>
              <a:chExt cx="1088036" cy="1594486"/>
            </a:xfrm>
          </p:grpSpPr>
          <p:grpSp>
            <p:nvGrpSpPr>
              <p:cNvPr id="8" name="Группа 7"/>
              <p:cNvGrpSpPr>
                <a:grpSpLocks noChangeAspect="1"/>
              </p:cNvGrpSpPr>
              <p:nvPr/>
            </p:nvGrpSpPr>
            <p:grpSpPr>
              <a:xfrm rot="5400000">
                <a:off x="3044258" y="319313"/>
                <a:ext cx="1080000" cy="1088036"/>
                <a:chOff x="252845" y="218803"/>
                <a:chExt cx="4320000" cy="4320000"/>
              </a:xfrm>
            </p:grpSpPr>
            <p:sp>
              <p:nvSpPr>
                <p:cNvPr id="13" name="Овал 12"/>
                <p:cNvSpPr/>
                <p:nvPr/>
              </p:nvSpPr>
              <p:spPr>
                <a:xfrm>
                  <a:off x="252845" y="218803"/>
                  <a:ext cx="4320000" cy="4320000"/>
                </a:xfrm>
                <a:prstGeom prst="ellipse">
                  <a:avLst/>
                </a:prstGeom>
                <a:ln w="9525">
                  <a:solidFill>
                    <a:schemeClr val="tx1"/>
                  </a:solidFill>
                  <a:headEnd w="lg" len="med"/>
                  <a:tailEnd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Овал 13"/>
                <p:cNvSpPr/>
                <p:nvPr/>
              </p:nvSpPr>
              <p:spPr>
                <a:xfrm>
                  <a:off x="579120" y="502901"/>
                  <a:ext cx="3683748" cy="3683444"/>
                </a:xfrm>
                <a:prstGeom prst="ellipse">
                  <a:avLst/>
                </a:prstGeom>
                <a:pattFill prst="dkHorz">
                  <a:fgClr>
                    <a:schemeClr val="tx1"/>
                  </a:fgClr>
                  <a:bgClr>
                    <a:schemeClr val="bg1"/>
                  </a:bgClr>
                </a:pattFill>
                <a:ln w="9525">
                  <a:solidFill>
                    <a:schemeClr val="tx1"/>
                  </a:solidFill>
                  <a:headEnd w="lg" len="med"/>
                  <a:tailEnd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cxnSp>
            <p:nvCxnSpPr>
              <p:cNvPr id="9" name="Прямая соединительная линия 8"/>
              <p:cNvCxnSpPr/>
              <p:nvPr/>
            </p:nvCxnSpPr>
            <p:spPr>
              <a:xfrm rot="5400000">
                <a:off x="3981311" y="791354"/>
                <a:ext cx="1407" cy="149437"/>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flipV="1">
                <a:off x="3203054" y="791354"/>
                <a:ext cx="1407" cy="149437"/>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flipH="1">
                <a:off x="3453261" y="198942"/>
                <a:ext cx="256913" cy="0"/>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a:off x="3451636" y="1533442"/>
                <a:ext cx="261640" cy="1417"/>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22" name="Прямоугольник 21"/>
          <p:cNvSpPr/>
          <p:nvPr/>
        </p:nvSpPr>
        <p:spPr>
          <a:xfrm>
            <a:off x="1182741" y="2146442"/>
            <a:ext cx="3749299" cy="2308324"/>
          </a:xfrm>
          <a:prstGeom prst="rect">
            <a:avLst/>
          </a:prstGeom>
        </p:spPr>
        <p:txBody>
          <a:bodyPr wrap="square">
            <a:spAutoFit/>
          </a:bodyPr>
          <a:lstStyle/>
          <a:p>
            <a:r>
              <a:rPr lang="en-US" dirty="0"/>
              <a:t>The maximum deformation is 0.9 mm. This value is slightly larger than required - 0.3 mm. </a:t>
            </a:r>
            <a:endParaRPr lang="en-US" dirty="0" smtClean="0"/>
          </a:p>
          <a:p>
            <a:r>
              <a:rPr lang="en-US" dirty="0" smtClean="0"/>
              <a:t>However</a:t>
            </a:r>
            <a:r>
              <a:rPr lang="en-US" dirty="0"/>
              <a:t>, </a:t>
            </a:r>
            <a:r>
              <a:rPr lang="en-US" dirty="0" smtClean="0"/>
              <a:t>when </a:t>
            </a:r>
            <a:r>
              <a:rPr lang="en-US" dirty="0"/>
              <a:t>assembling </a:t>
            </a:r>
            <a:r>
              <a:rPr lang="en-US" dirty="0" smtClean="0"/>
              <a:t>planes, we </a:t>
            </a:r>
            <a:r>
              <a:rPr lang="en-US" dirty="0"/>
              <a:t>hope that the orthogonal arrangement of </a:t>
            </a:r>
            <a:r>
              <a:rPr lang="en-US" dirty="0" smtClean="0"/>
              <a:t>the straw  </a:t>
            </a:r>
            <a:r>
              <a:rPr lang="en-US" dirty="0"/>
              <a:t>layers will compensate for the longitudinal and transverse deformation.</a:t>
            </a:r>
            <a:endParaRPr lang="ru-RU" dirty="0"/>
          </a:p>
        </p:txBody>
      </p:sp>
      <p:sp>
        <p:nvSpPr>
          <p:cNvPr id="23" name="Подзаголовок 2"/>
          <p:cNvSpPr txBox="1">
            <a:spLocks/>
          </p:cNvSpPr>
          <p:nvPr/>
        </p:nvSpPr>
        <p:spPr>
          <a:xfrm>
            <a:off x="7164288" y="1"/>
            <a:ext cx="1979712" cy="675422"/>
          </a:xfrm>
          <a:prstGeom prst="rect">
            <a:avLst/>
          </a:prstGeom>
          <a:solidFill>
            <a:srgbClr val="FFFF89"/>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i="1" dirty="0" smtClean="0">
                <a:solidFill>
                  <a:srgbClr val="C00000"/>
                </a:solidFill>
              </a:rPr>
              <a:t>Straw </a:t>
            </a:r>
            <a:r>
              <a:rPr lang="en-US" sz="1800" b="1" i="1" dirty="0" err="1" smtClean="0">
                <a:solidFill>
                  <a:srgbClr val="C00000"/>
                </a:solidFill>
              </a:rPr>
              <a:t>endcap</a:t>
            </a:r>
            <a:endParaRPr lang="en-US" sz="1800" b="1" i="1" dirty="0" smtClean="0">
              <a:solidFill>
                <a:srgbClr val="C00000"/>
              </a:solidFill>
            </a:endParaRPr>
          </a:p>
          <a:p>
            <a:pPr marL="0" indent="0" algn="ctr">
              <a:buNone/>
            </a:pPr>
            <a:r>
              <a:rPr lang="en-US" sz="1800" b="1" i="1" dirty="0" smtClean="0">
                <a:solidFill>
                  <a:srgbClr val="C00000"/>
                </a:solidFill>
              </a:rPr>
              <a:t>1 meter Prototype</a:t>
            </a:r>
            <a:endParaRPr lang="en-US" sz="1800" b="1" i="1" dirty="0">
              <a:solidFill>
                <a:srgbClr val="C00000"/>
              </a:solidFill>
            </a:endParaRPr>
          </a:p>
          <a:p>
            <a:pPr marL="0" indent="0" algn="ctr">
              <a:buNone/>
            </a:pPr>
            <a:endParaRPr lang="en-US" sz="1800" b="1" i="1" dirty="0">
              <a:solidFill>
                <a:srgbClr val="C00000"/>
              </a:solidFill>
            </a:endParaRPr>
          </a:p>
        </p:txBody>
      </p:sp>
      <p:sp>
        <p:nvSpPr>
          <p:cNvPr id="24" name="Прямоугольник 23"/>
          <p:cNvSpPr/>
          <p:nvPr/>
        </p:nvSpPr>
        <p:spPr>
          <a:xfrm>
            <a:off x="2267744" y="153046"/>
            <a:ext cx="3682675" cy="369332"/>
          </a:xfrm>
          <a:prstGeom prst="rect">
            <a:avLst/>
          </a:prstGeom>
        </p:spPr>
        <p:txBody>
          <a:bodyPr wrap="none">
            <a:spAutoFit/>
          </a:bodyPr>
          <a:lstStyle/>
          <a:p>
            <a:r>
              <a:rPr lang="en-US" b="1" i="1" dirty="0" smtClean="0"/>
              <a:t>Deformation </a:t>
            </a:r>
            <a:r>
              <a:rPr lang="en-US" b="1" i="1" dirty="0"/>
              <a:t>of the prototype frame </a:t>
            </a:r>
          </a:p>
        </p:txBody>
      </p:sp>
    </p:spTree>
    <p:extLst>
      <p:ext uri="{BB962C8B-B14F-4D97-AF65-F5344CB8AC3E}">
        <p14:creationId xmlns:p14="http://schemas.microsoft.com/office/powerpoint/2010/main" val="32436793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1026</Words>
  <Application>Microsoft Office PowerPoint</Application>
  <PresentationFormat>Экран (4:3)</PresentationFormat>
  <Paragraphs>206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Straw endcap status report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Straw endcap status report</dc:title>
  <dc:creator>Виктор Крамаренко</dc:creator>
  <cp:lastModifiedBy>Виктор Крамаренко</cp:lastModifiedBy>
  <cp:revision>62</cp:revision>
  <dcterms:created xsi:type="dcterms:W3CDTF">2023-04-19T17:27:31Z</dcterms:created>
  <dcterms:modified xsi:type="dcterms:W3CDTF">2023-04-24T19:14:01Z</dcterms:modified>
</cp:coreProperties>
</file>