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geu/l8QTACE/Q/68f6uVDuiFz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0AD985-F711-4493-9E8A-A8C84D30443D}">
  <a:tblStyle styleId="{7E0AD985-F711-4493-9E8A-A8C84D30443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1a46a4a027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1a46a4a027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212" name="Google Shape;21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1a46a4a027_2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1a46a4a027_2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124" name="Google Shape;12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139" name="Google Shape;13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149" name="Google Shape;14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a46a4a027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1a46a4a027_2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193" name="Google Shape;193;g21a46a4a027_2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202" name="Google Shape;20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21"/>
        <p:cNvGrpSpPr/>
        <p:nvPr/>
      </p:nvGrpSpPr>
      <p:grpSpPr>
        <a:xfrm>
          <a:off x="0" y="0"/>
          <a:ext cx="0" cy="0"/>
          <a:chOff x="0" y="0"/>
          <a:chExt cx="0" cy="0"/>
        </a:xfrm>
      </p:grpSpPr>
      <p:sp>
        <p:nvSpPr>
          <p:cNvPr id="22" name="Google Shape;2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1a46a4a027_0_3"/>
          <p:cNvSpPr txBox="1">
            <a:spLocks noGrp="1"/>
          </p:cNvSpPr>
          <p:nvPr>
            <p:ph type="ctrTitle"/>
          </p:nvPr>
        </p:nvSpPr>
        <p:spPr>
          <a:xfrm>
            <a:off x="904000" y="802300"/>
            <a:ext cx="10383900" cy="3141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1300"/>
              <a:buNone/>
            </a:pPr>
            <a:r>
              <a:rPr lang="en-US" sz="6000" dirty="0"/>
              <a:t>Particle track reconstruction at scale: online tracking with </a:t>
            </a:r>
            <a:r>
              <a:rPr lang="en-US" sz="6000" dirty="0" err="1"/>
              <a:t>PyTorch</a:t>
            </a:r>
            <a:endParaRPr sz="6000" dirty="0"/>
          </a:p>
        </p:txBody>
      </p:sp>
      <p:sp>
        <p:nvSpPr>
          <p:cNvPr id="89" name="Google Shape;89;g21a46a4a027_0_3"/>
          <p:cNvSpPr txBox="1">
            <a:spLocks noGrp="1"/>
          </p:cNvSpPr>
          <p:nvPr>
            <p:ph type="subTitle" idx="1"/>
          </p:nvPr>
        </p:nvSpPr>
        <p:spPr>
          <a:xfrm>
            <a:off x="241200" y="4426533"/>
            <a:ext cx="11709600" cy="1056900"/>
          </a:xfrm>
          <a:prstGeom prst="rect">
            <a:avLst/>
          </a:prstGeom>
        </p:spPr>
        <p:txBody>
          <a:bodyPr spcFirstLastPara="1" wrap="square" lIns="91425" tIns="45700" rIns="91425" bIns="45700" anchor="t" anchorCtr="0">
            <a:normAutofit/>
          </a:bodyPr>
          <a:lstStyle/>
          <a:p>
            <a:pPr marL="0" lvl="0" indent="0" algn="ctr" rtl="0">
              <a:lnSpc>
                <a:spcPct val="80000"/>
              </a:lnSpc>
              <a:spcBef>
                <a:spcPts val="1000"/>
              </a:spcBef>
              <a:spcAft>
                <a:spcPts val="0"/>
              </a:spcAft>
              <a:buSzPts val="1200"/>
              <a:buNone/>
            </a:pPr>
            <a:r>
              <a:rPr lang="en-US" sz="2900" b="1" dirty="0" err="1">
                <a:solidFill>
                  <a:schemeClr val="dk1"/>
                </a:solidFill>
              </a:rPr>
              <a:t>Rusov</a:t>
            </a:r>
            <a:r>
              <a:rPr lang="en-US" sz="2900" b="1" dirty="0">
                <a:solidFill>
                  <a:schemeClr val="dk1"/>
                </a:solidFill>
              </a:rPr>
              <a:t> D.</a:t>
            </a:r>
            <a:r>
              <a:rPr lang="en-US" sz="2900" dirty="0">
                <a:solidFill>
                  <a:schemeClr val="dk1"/>
                </a:solidFill>
              </a:rPr>
              <a:t>, </a:t>
            </a:r>
            <a:r>
              <a:rPr lang="en-US" sz="2900" dirty="0" err="1">
                <a:solidFill>
                  <a:schemeClr val="dk1"/>
                </a:solidFill>
              </a:rPr>
              <a:t>Goncharov</a:t>
            </a:r>
            <a:r>
              <a:rPr lang="en-US" sz="2900" dirty="0">
                <a:solidFill>
                  <a:schemeClr val="dk1"/>
                </a:solidFill>
              </a:rPr>
              <a:t> P., </a:t>
            </a:r>
            <a:r>
              <a:rPr lang="en-US" sz="2900" dirty="0" err="1">
                <a:solidFill>
                  <a:schemeClr val="dk1"/>
                </a:solidFill>
              </a:rPr>
              <a:t>Nikolskaia</a:t>
            </a:r>
            <a:r>
              <a:rPr lang="en-US" sz="2900" dirty="0">
                <a:solidFill>
                  <a:schemeClr val="dk1"/>
                </a:solidFill>
              </a:rPr>
              <a:t> A., </a:t>
            </a:r>
            <a:r>
              <a:rPr lang="en-US" sz="2900" dirty="0" err="1">
                <a:solidFill>
                  <a:schemeClr val="dk1"/>
                </a:solidFill>
              </a:rPr>
              <a:t>Ososkov</a:t>
            </a:r>
            <a:r>
              <a:rPr lang="en-US" sz="2900" dirty="0">
                <a:solidFill>
                  <a:schemeClr val="dk1"/>
                </a:solidFill>
              </a:rPr>
              <a:t> G., </a:t>
            </a:r>
            <a:r>
              <a:rPr lang="en-US" sz="2900" dirty="0" err="1">
                <a:solidFill>
                  <a:schemeClr val="dk1"/>
                </a:solidFill>
              </a:rPr>
              <a:t>Zhemchugov</a:t>
            </a:r>
            <a:r>
              <a:rPr lang="en-US" sz="2900" dirty="0">
                <a:solidFill>
                  <a:schemeClr val="dk1"/>
                </a:solidFill>
              </a:rPr>
              <a:t> A.</a:t>
            </a:r>
            <a:endParaRPr sz="2900" dirty="0">
              <a:solidFill>
                <a:schemeClr val="dk1"/>
              </a:solidFill>
            </a:endParaRPr>
          </a:p>
        </p:txBody>
      </p:sp>
      <p:sp>
        <p:nvSpPr>
          <p:cNvPr id="90" name="Google Shape;90;g21a46a4a027_0_3"/>
          <p:cNvSpPr txBox="1"/>
          <p:nvPr/>
        </p:nvSpPr>
        <p:spPr>
          <a:xfrm>
            <a:off x="351550" y="5664300"/>
            <a:ext cx="11488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dirty="0"/>
              <a:t>The study was carried out with the financial support of the Russian Science Foundation No. 22-12-00109</a:t>
            </a:r>
            <a:endParaRPr sz="1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9"/>
          <p:cNvSpPr txBox="1"/>
          <p:nvPr/>
        </p:nvSpPr>
        <p:spPr>
          <a:xfrm>
            <a:off x="743050" y="319298"/>
            <a:ext cx="10515600" cy="4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1" dirty="0">
                <a:solidFill>
                  <a:schemeClr val="dk1"/>
                </a:solidFill>
                <a:latin typeface="Calibri" panose="020F0502020204030204" pitchFamily="34" charset="0"/>
                <a:cs typeface="Calibri" panose="020F0502020204030204" pitchFamily="34" charset="0"/>
              </a:rPr>
              <a:t>Testing Results. Time measurement</a:t>
            </a:r>
            <a:endParaRPr dirty="0">
              <a:latin typeface="Calibri" panose="020F0502020204030204" pitchFamily="34" charset="0"/>
              <a:cs typeface="Calibri" panose="020F0502020204030204" pitchFamily="34" charset="0"/>
            </a:endParaRPr>
          </a:p>
        </p:txBody>
      </p:sp>
      <p:sp>
        <p:nvSpPr>
          <p:cNvPr id="215" name="Google Shape;21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16" name="Google Shape;216;p9"/>
          <p:cNvPicPr preferRelativeResize="0"/>
          <p:nvPr/>
        </p:nvPicPr>
        <p:blipFill>
          <a:blip r:embed="rId3">
            <a:alphaModFix/>
          </a:blip>
          <a:stretch>
            <a:fillRect/>
          </a:stretch>
        </p:blipFill>
        <p:spPr>
          <a:xfrm>
            <a:off x="5781551" y="1440426"/>
            <a:ext cx="6410449" cy="3977148"/>
          </a:xfrm>
          <a:prstGeom prst="rect">
            <a:avLst/>
          </a:prstGeom>
          <a:noFill/>
          <a:ln>
            <a:noFill/>
          </a:ln>
        </p:spPr>
      </p:pic>
      <p:sp>
        <p:nvSpPr>
          <p:cNvPr id="217" name="Google Shape;217;p9"/>
          <p:cNvSpPr/>
          <p:nvPr/>
        </p:nvSpPr>
        <p:spPr>
          <a:xfrm>
            <a:off x="152650" y="841848"/>
            <a:ext cx="5848200" cy="5599200"/>
          </a:xfrm>
          <a:prstGeom prst="rect">
            <a:avLst/>
          </a:prstGeom>
          <a:noFill/>
          <a:ln>
            <a:noFill/>
          </a:ln>
        </p:spPr>
        <p:txBody>
          <a:bodyPr spcFirstLastPara="1" wrap="square" lIns="91425" tIns="45700" rIns="91425" bIns="45700" anchor="t" anchorCtr="0">
            <a:spAutoFit/>
          </a:bodyPr>
          <a:lstStyle/>
          <a:p>
            <a:pPr marL="285750" marR="0" lvl="0" indent="-304800" algn="l" rtl="0">
              <a:spcBef>
                <a:spcPts val="0"/>
              </a:spcBef>
              <a:spcAft>
                <a:spcPts val="0"/>
              </a:spcAft>
              <a:buClr>
                <a:schemeClr val="dk1"/>
              </a:buClr>
              <a:buSzPts val="2100"/>
              <a:buFont typeface="Arial"/>
              <a:buChar char="•"/>
            </a:pPr>
            <a:r>
              <a:rPr lang="en-US" sz="1700" dirty="0"/>
              <a:t>Main requirement for the approach in terms of speed is to be able to process </a:t>
            </a:r>
            <a:r>
              <a:rPr lang="en-US" sz="1700" b="1" dirty="0"/>
              <a:t>at least 1000 events per second</a:t>
            </a:r>
            <a:r>
              <a:rPr lang="en-US" sz="1700" dirty="0"/>
              <a:t>.</a:t>
            </a:r>
            <a:endParaRPr sz="1700" dirty="0"/>
          </a:p>
          <a:p>
            <a:pPr marL="285750" marR="0" lvl="0" indent="-279400" algn="l" rtl="0">
              <a:spcBef>
                <a:spcPts val="0"/>
              </a:spcBef>
              <a:spcAft>
                <a:spcPts val="0"/>
              </a:spcAft>
              <a:buSzPts val="1700"/>
              <a:buChar char="•"/>
            </a:pPr>
            <a:r>
              <a:rPr lang="en-US" sz="1700" dirty="0"/>
              <a:t>It could be done by optimization of time slice processing pipeline.</a:t>
            </a:r>
            <a:endParaRPr sz="1700" dirty="0"/>
          </a:p>
          <a:p>
            <a:pPr marL="285750" marR="0" lvl="0" indent="-279400" algn="l" rtl="0">
              <a:spcBef>
                <a:spcPts val="0"/>
              </a:spcBef>
              <a:spcAft>
                <a:spcPts val="0"/>
              </a:spcAft>
              <a:buSzPts val="1700"/>
              <a:buChar char="•"/>
            </a:pPr>
            <a:r>
              <a:rPr lang="en-US" sz="1700" dirty="0"/>
              <a:t>The most time consuming stages of inference are </a:t>
            </a:r>
            <a:r>
              <a:rPr lang="en-US" sz="1700" dirty="0" err="1"/>
              <a:t>TrackNET</a:t>
            </a:r>
            <a:r>
              <a:rPr lang="en-US" sz="1700" dirty="0"/>
              <a:t> model execution and spatial search for the nearest event hit.</a:t>
            </a:r>
            <a:endParaRPr sz="1700" dirty="0"/>
          </a:p>
          <a:p>
            <a:pPr marL="285750" marR="0" lvl="0" indent="-279400" algn="l" rtl="0">
              <a:spcBef>
                <a:spcPts val="0"/>
              </a:spcBef>
              <a:spcAft>
                <a:spcPts val="0"/>
              </a:spcAft>
              <a:buSzPts val="1700"/>
              <a:buChar char="•"/>
            </a:pPr>
            <a:r>
              <a:rPr lang="en-US" sz="1700" dirty="0"/>
              <a:t>The use of sophisticated algorithms of spatial search requires significant index building time, so in case of continuous event flow brute search approach fits better.</a:t>
            </a:r>
            <a:endParaRPr sz="1700" dirty="0"/>
          </a:p>
          <a:p>
            <a:pPr marL="285750" marR="0" lvl="0" indent="-279400" algn="l" rtl="0">
              <a:spcBef>
                <a:spcPts val="0"/>
              </a:spcBef>
              <a:spcAft>
                <a:spcPts val="0"/>
              </a:spcAft>
              <a:buSzPts val="1700"/>
              <a:buChar char="•"/>
            </a:pPr>
            <a:r>
              <a:rPr lang="en-US" sz="1700" dirty="0"/>
              <a:t>Spatial search was previously implemented with </a:t>
            </a:r>
            <a:r>
              <a:rPr lang="en-US" sz="1700" dirty="0" err="1"/>
              <a:t>faiss</a:t>
            </a:r>
            <a:r>
              <a:rPr lang="en-US" sz="1700" dirty="0"/>
              <a:t>, but showed high increase of the search time with search index size growth.</a:t>
            </a:r>
            <a:endParaRPr sz="1700" dirty="0"/>
          </a:p>
          <a:p>
            <a:pPr marL="285750" marR="0" lvl="0" indent="-279400" algn="l" rtl="0">
              <a:spcBef>
                <a:spcPts val="0"/>
              </a:spcBef>
              <a:spcAft>
                <a:spcPts val="0"/>
              </a:spcAft>
              <a:buSzPts val="1700"/>
              <a:buChar char="•"/>
            </a:pPr>
            <a:r>
              <a:rPr lang="en-US" sz="1700" dirty="0" err="1"/>
              <a:t>PyTorch</a:t>
            </a:r>
            <a:r>
              <a:rPr lang="en-US" sz="1700" dirty="0"/>
              <a:t> implementation of </a:t>
            </a:r>
            <a:r>
              <a:rPr lang="en-US" sz="1700" dirty="0" err="1"/>
              <a:t>euclidean</a:t>
            </a:r>
            <a:r>
              <a:rPr lang="en-US" sz="1700" dirty="0"/>
              <a:t> distance can provide much more efficient processing of large batches using GPU.</a:t>
            </a:r>
            <a:endParaRPr sz="1700" dirty="0"/>
          </a:p>
          <a:p>
            <a:pPr marL="285750" marR="0" lvl="0" indent="-279400" algn="l" rtl="0">
              <a:spcBef>
                <a:spcPts val="0"/>
              </a:spcBef>
              <a:spcAft>
                <a:spcPts val="0"/>
              </a:spcAft>
              <a:buSzPts val="1700"/>
              <a:buChar char="•"/>
            </a:pPr>
            <a:r>
              <a:rPr lang="en-US" sz="1700" dirty="0"/>
              <a:t>To speed up the model inference and use the model in experiment software package, model was converted to </a:t>
            </a:r>
            <a:r>
              <a:rPr lang="en-US" sz="1700" dirty="0" err="1"/>
              <a:t>TorchScript</a:t>
            </a:r>
            <a:r>
              <a:rPr lang="en-US" sz="1700" dirty="0"/>
              <a:t> format.</a:t>
            </a:r>
            <a:endParaRPr sz="1700" dirty="0"/>
          </a:p>
          <a:p>
            <a:pPr marL="285750" marR="0" lvl="0" indent="-279400" algn="l" rtl="0">
              <a:spcBef>
                <a:spcPts val="0"/>
              </a:spcBef>
              <a:spcAft>
                <a:spcPts val="0"/>
              </a:spcAft>
              <a:buSzPts val="1700"/>
              <a:buChar char="•"/>
            </a:pPr>
            <a:r>
              <a:rPr lang="en-US" sz="1700" dirty="0"/>
              <a:t>Reducing the index size by splitting the event hits by station can also speedup the pipeline.</a:t>
            </a:r>
            <a:endParaRPr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0"/>
          <p:cNvSpPr txBox="1"/>
          <p:nvPr/>
        </p:nvSpPr>
        <p:spPr>
          <a:xfrm>
            <a:off x="726248" y="439876"/>
            <a:ext cx="10515600" cy="43489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1" dirty="0">
                <a:solidFill>
                  <a:schemeClr val="dk1"/>
                </a:solidFill>
                <a:latin typeface="Calibri"/>
                <a:ea typeface="Calibri"/>
                <a:cs typeface="Calibri"/>
                <a:sym typeface="Calibri"/>
              </a:rPr>
              <a:t>Conclusion and outlook</a:t>
            </a:r>
            <a:endParaRPr dirty="0"/>
          </a:p>
        </p:txBody>
      </p:sp>
      <p:sp>
        <p:nvSpPr>
          <p:cNvPr id="223" name="Google Shape;223;p10"/>
          <p:cNvSpPr/>
          <p:nvPr/>
        </p:nvSpPr>
        <p:spPr>
          <a:xfrm>
            <a:off x="845023" y="657325"/>
            <a:ext cx="10732200" cy="5786159"/>
          </a:xfrm>
          <a:prstGeom prst="rect">
            <a:avLst/>
          </a:prstGeom>
          <a:noFill/>
          <a:ln>
            <a:noFill/>
          </a:ln>
        </p:spPr>
        <p:txBody>
          <a:bodyPr spcFirstLastPara="1" wrap="square" lIns="91425" tIns="45700" rIns="91425" bIns="45700" anchor="t" anchorCtr="0">
            <a:spAutoFit/>
          </a:bodyPr>
          <a:lstStyle/>
          <a:p>
            <a:pPr marL="285750" marR="0" lvl="0" indent="-17145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200"/>
              <a:buFont typeface="Arial"/>
              <a:buChar char="•"/>
            </a:pPr>
            <a:r>
              <a:rPr lang="en-US" sz="2200" dirty="0">
                <a:solidFill>
                  <a:schemeClr val="dk1"/>
                </a:solidFill>
                <a:latin typeface="Arial"/>
                <a:ea typeface="Arial"/>
                <a:cs typeface="Arial"/>
                <a:sym typeface="Arial"/>
              </a:rPr>
              <a:t>Applying the </a:t>
            </a:r>
            <a:r>
              <a:rPr lang="en-US" sz="2200" dirty="0" err="1">
                <a:solidFill>
                  <a:schemeClr val="dk1"/>
                </a:solidFill>
                <a:latin typeface="Arial"/>
                <a:ea typeface="Arial"/>
                <a:cs typeface="Arial"/>
                <a:sym typeface="Arial"/>
              </a:rPr>
              <a:t>TrackNET</a:t>
            </a:r>
            <a:r>
              <a:rPr lang="en-US" sz="2200" dirty="0">
                <a:solidFill>
                  <a:schemeClr val="dk1"/>
                </a:solidFill>
                <a:latin typeface="Arial"/>
                <a:ea typeface="Arial"/>
                <a:cs typeface="Arial"/>
                <a:sym typeface="Arial"/>
              </a:rPr>
              <a:t> model to SPD simulation data showed promising results in terms of track efficiency and purity.</a:t>
            </a:r>
            <a:endParaRPr sz="2200" dirty="0">
              <a:solidFill>
                <a:schemeClr val="dk1"/>
              </a:solidFill>
              <a:latin typeface="Arial"/>
              <a:ea typeface="Arial"/>
              <a:cs typeface="Arial"/>
              <a:sym typeface="Arial"/>
            </a:endParaRPr>
          </a:p>
          <a:p>
            <a:pPr marL="457200" marR="0" lvl="0" indent="0" algn="l" rtl="0">
              <a:spcBef>
                <a:spcPts val="0"/>
              </a:spcBef>
              <a:spcAft>
                <a:spcPts val="0"/>
              </a:spcAft>
              <a:buNone/>
            </a:pPr>
            <a:endParaRPr sz="2200" dirty="0">
              <a:solidFill>
                <a:schemeClr val="dk1"/>
              </a:solidFill>
            </a:endParaRPr>
          </a:p>
          <a:p>
            <a:pPr marL="285750" marR="0" lvl="0" indent="-285750" algn="l" rtl="0">
              <a:spcBef>
                <a:spcPts val="0"/>
              </a:spcBef>
              <a:spcAft>
                <a:spcPts val="0"/>
              </a:spcAft>
              <a:buClr>
                <a:schemeClr val="dk1"/>
              </a:buClr>
              <a:buSzPts val="2200"/>
              <a:buChar char="•"/>
            </a:pPr>
            <a:r>
              <a:rPr lang="en-US" sz="2200" dirty="0">
                <a:solidFill>
                  <a:schemeClr val="dk1"/>
                </a:solidFill>
              </a:rPr>
              <a:t>Step ahead </a:t>
            </a:r>
            <a:r>
              <a:rPr lang="en-US" sz="2200" dirty="0" err="1">
                <a:solidFill>
                  <a:schemeClr val="dk1"/>
                </a:solidFill>
              </a:rPr>
              <a:t>TrackNET</a:t>
            </a:r>
            <a:r>
              <a:rPr lang="en-US" sz="2200" dirty="0">
                <a:solidFill>
                  <a:schemeClr val="dk1"/>
                </a:solidFill>
              </a:rPr>
              <a:t> model can’t find track with two missing hits in a row. Such situation can be considered as very rare, since the required detector efficiency should not be less than 98% (about 1% of tracks with two missing hits in a row in this case).</a:t>
            </a:r>
            <a:endParaRPr sz="2200" dirty="0">
              <a:solidFill>
                <a:schemeClr val="dk1"/>
              </a:solidFill>
            </a:endParaRPr>
          </a:p>
          <a:p>
            <a:pPr marL="457200" marR="0" lvl="0" indent="0" algn="l" rtl="0">
              <a:spcBef>
                <a:spcPts val="0"/>
              </a:spcBef>
              <a:spcAft>
                <a:spcPts val="0"/>
              </a:spcAft>
              <a:buNone/>
            </a:pPr>
            <a:endParaRPr sz="2200" dirty="0">
              <a:solidFill>
                <a:schemeClr val="dk1"/>
              </a:solidFill>
            </a:endParaRPr>
          </a:p>
          <a:p>
            <a:pPr marL="285750" marR="0" lvl="0" indent="-285750" algn="l" rtl="0">
              <a:spcBef>
                <a:spcPts val="0"/>
              </a:spcBef>
              <a:spcAft>
                <a:spcPts val="0"/>
              </a:spcAft>
              <a:buClr>
                <a:schemeClr val="dk1"/>
              </a:buClr>
              <a:buSzPts val="2200"/>
              <a:buFont typeface="Arial"/>
              <a:buChar char="•"/>
            </a:pPr>
            <a:r>
              <a:rPr lang="en-US" sz="2200" dirty="0">
                <a:solidFill>
                  <a:schemeClr val="dk1"/>
                </a:solidFill>
                <a:latin typeface="Arial"/>
                <a:ea typeface="Arial"/>
                <a:cs typeface="Arial"/>
                <a:sym typeface="Arial"/>
              </a:rPr>
              <a:t>More complex simulation of SPD events is required. D</a:t>
            </a:r>
            <a:r>
              <a:rPr lang="en-US" sz="2200" dirty="0">
                <a:solidFill>
                  <a:schemeClr val="dk1"/>
                </a:solidFill>
              </a:rPr>
              <a:t>uring the data acquisition from the straw tracker, special transformations are needed to obtain hits as spatial points. There is two main approaches: handling the left-right uncertainty and converting data to hits, or changing the model architecture to work with the signals right from the straw tracker without hit construction.</a:t>
            </a:r>
          </a:p>
          <a:p>
            <a:pPr marL="285750" marR="0" lvl="0" indent="-285750" algn="l" rtl="0">
              <a:spcBef>
                <a:spcPts val="0"/>
              </a:spcBef>
              <a:spcAft>
                <a:spcPts val="0"/>
              </a:spcAft>
              <a:buClr>
                <a:schemeClr val="dk1"/>
              </a:buClr>
              <a:buSzPts val="2200"/>
              <a:buFont typeface="Arial"/>
              <a:buChar char="•"/>
            </a:pPr>
            <a:endParaRPr lang="en-US" sz="22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200"/>
              <a:buFont typeface="Arial"/>
              <a:buChar char="•"/>
            </a:pPr>
            <a:r>
              <a:rPr lang="en-US" sz="2200" dirty="0">
                <a:solidFill>
                  <a:schemeClr val="dk1"/>
                </a:solidFill>
              </a:rPr>
              <a:t>Event disentangling is needed after the track building. It can be done by event vertex approximation and further clustering.</a:t>
            </a:r>
            <a:endParaRPr sz="2200"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1a46a4a027_2_35"/>
          <p:cNvSpPr txBox="1">
            <a:spLocks noGrp="1"/>
          </p:cNvSpPr>
          <p:nvPr>
            <p:ph type="ctrTitle"/>
          </p:nvPr>
        </p:nvSpPr>
        <p:spPr>
          <a:xfrm>
            <a:off x="904000" y="802300"/>
            <a:ext cx="10383900" cy="3141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1300"/>
              <a:buNone/>
            </a:pPr>
            <a:r>
              <a:rPr lang="en-US" sz="6000"/>
              <a:t>Particle track reconstruction at scale: online tracking with PyTorch</a:t>
            </a:r>
            <a:endParaRPr sz="6000"/>
          </a:p>
        </p:txBody>
      </p:sp>
      <p:sp>
        <p:nvSpPr>
          <p:cNvPr id="229" name="Google Shape;229;g21a46a4a027_2_35"/>
          <p:cNvSpPr txBox="1">
            <a:spLocks noGrp="1"/>
          </p:cNvSpPr>
          <p:nvPr>
            <p:ph type="subTitle" idx="1"/>
          </p:nvPr>
        </p:nvSpPr>
        <p:spPr>
          <a:xfrm>
            <a:off x="241200" y="4426533"/>
            <a:ext cx="11709600" cy="1056900"/>
          </a:xfrm>
          <a:prstGeom prst="rect">
            <a:avLst/>
          </a:prstGeom>
        </p:spPr>
        <p:txBody>
          <a:bodyPr spcFirstLastPara="1" wrap="square" lIns="91425" tIns="45700" rIns="91425" bIns="45700" anchor="t" anchorCtr="0">
            <a:normAutofit/>
          </a:bodyPr>
          <a:lstStyle/>
          <a:p>
            <a:pPr marL="0" lvl="0" indent="0" algn="ctr" rtl="0">
              <a:lnSpc>
                <a:spcPct val="80000"/>
              </a:lnSpc>
              <a:spcBef>
                <a:spcPts val="1000"/>
              </a:spcBef>
              <a:spcAft>
                <a:spcPts val="0"/>
              </a:spcAft>
              <a:buSzPts val="1200"/>
              <a:buNone/>
            </a:pPr>
            <a:r>
              <a:rPr lang="en-US" sz="2900" b="1">
                <a:solidFill>
                  <a:schemeClr val="dk1"/>
                </a:solidFill>
              </a:rPr>
              <a:t>Rusov D.</a:t>
            </a:r>
            <a:r>
              <a:rPr lang="en-US" sz="2900">
                <a:solidFill>
                  <a:schemeClr val="dk1"/>
                </a:solidFill>
              </a:rPr>
              <a:t>, Goncharov P., Nikolskaia A., Ososkov G., Zhemchugov A.</a:t>
            </a:r>
            <a:endParaRPr sz="2900">
              <a:solidFill>
                <a:schemeClr val="dk1"/>
              </a:solidFill>
            </a:endParaRPr>
          </a:p>
        </p:txBody>
      </p:sp>
      <p:sp>
        <p:nvSpPr>
          <p:cNvPr id="230" name="Google Shape;230;g21a46a4a027_2_35"/>
          <p:cNvSpPr txBox="1"/>
          <p:nvPr/>
        </p:nvSpPr>
        <p:spPr>
          <a:xfrm>
            <a:off x="351550" y="5664300"/>
            <a:ext cx="11488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a:t>The study was carried out with the financial support of the Russian Science Foundation No. 22-12-00109</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838199" y="264599"/>
            <a:ext cx="10515600" cy="43489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Problem Statement</a:t>
            </a:r>
            <a:endParaRPr sz="2800" b="1" i="0" u="none" strike="noStrike" cap="none" dirty="0">
              <a:solidFill>
                <a:schemeClr val="dk1"/>
              </a:solidFill>
              <a:latin typeface="Calibri"/>
              <a:ea typeface="Calibri"/>
              <a:cs typeface="Calibri"/>
              <a:sym typeface="Calibri"/>
            </a:endParaRPr>
          </a:p>
        </p:txBody>
      </p:sp>
      <p:pic>
        <p:nvPicPr>
          <p:cNvPr id="97" name="Google Shape;97;p2"/>
          <p:cNvPicPr preferRelativeResize="0"/>
          <p:nvPr/>
        </p:nvPicPr>
        <p:blipFill rotWithShape="1">
          <a:blip r:embed="rId3">
            <a:alphaModFix/>
          </a:blip>
          <a:srcRect/>
          <a:stretch/>
        </p:blipFill>
        <p:spPr>
          <a:xfrm>
            <a:off x="6631473" y="1331641"/>
            <a:ext cx="5448091" cy="3953037"/>
          </a:xfrm>
          <a:prstGeom prst="rect">
            <a:avLst/>
          </a:prstGeom>
          <a:noFill/>
          <a:ln>
            <a:noFill/>
          </a:ln>
        </p:spPr>
      </p:pic>
      <p:sp>
        <p:nvSpPr>
          <p:cNvPr id="98" name="Google Shape;98;p2"/>
          <p:cNvSpPr txBox="1"/>
          <p:nvPr/>
        </p:nvSpPr>
        <p:spPr>
          <a:xfrm>
            <a:off x="10" y="1021985"/>
            <a:ext cx="6785400" cy="44790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900"/>
              <a:buChar char="•"/>
            </a:pPr>
            <a:r>
              <a:rPr lang="en-US" sz="1900" b="1" i="0" u="none" strike="noStrike" cap="none" dirty="0">
                <a:solidFill>
                  <a:schemeClr val="dk1"/>
                </a:solidFill>
                <a:latin typeface="Arial"/>
                <a:ea typeface="Arial"/>
                <a:cs typeface="Arial"/>
                <a:sym typeface="Arial"/>
              </a:rPr>
              <a:t>Particle track reconstruction in dense environments such </a:t>
            </a:r>
            <a:r>
              <a:rPr lang="en-US" sz="1900" b="0" i="0" u="none" strike="noStrike" cap="none" dirty="0">
                <a:solidFill>
                  <a:schemeClr val="dk1"/>
                </a:solidFill>
                <a:latin typeface="Arial"/>
                <a:ea typeface="Arial"/>
                <a:cs typeface="Arial"/>
                <a:sym typeface="Arial"/>
              </a:rPr>
              <a:t>as the Run-4 detectors of the CERN High Luminosity Large Hadron Collider (HL-LHC) as well as MPD NICA is a </a:t>
            </a:r>
            <a:r>
              <a:rPr lang="en-US" sz="1900" b="1" i="0" u="none" strike="noStrike" cap="none" dirty="0">
                <a:solidFill>
                  <a:schemeClr val="dk1"/>
                </a:solidFill>
                <a:latin typeface="Arial"/>
                <a:ea typeface="Arial"/>
                <a:cs typeface="Arial"/>
                <a:sym typeface="Arial"/>
              </a:rPr>
              <a:t>challenging pattern recognition problem</a:t>
            </a:r>
            <a:r>
              <a:rPr lang="en-US" sz="1900" b="0" i="0" u="none" strike="noStrike" cap="none" dirty="0">
                <a:solidFill>
                  <a:schemeClr val="dk1"/>
                </a:solidFill>
                <a:latin typeface="Arial"/>
                <a:ea typeface="Arial"/>
                <a:cs typeface="Arial"/>
                <a:sym typeface="Arial"/>
              </a:rPr>
              <a:t>.</a:t>
            </a:r>
            <a:endParaRPr dirty="0"/>
          </a:p>
          <a:p>
            <a:pPr marL="342900" marR="0" lvl="0" indent="-342900" algn="l" rtl="0">
              <a:spcBef>
                <a:spcPts val="0"/>
              </a:spcBef>
              <a:spcAft>
                <a:spcPts val="0"/>
              </a:spcAft>
              <a:buClr>
                <a:schemeClr val="dk1"/>
              </a:buClr>
              <a:buSzPts val="1900"/>
              <a:buFont typeface="Arial"/>
              <a:buChar char="•"/>
            </a:pPr>
            <a:r>
              <a:rPr lang="en-US" sz="1900" b="0" i="0" u="none" strike="noStrike" cap="none" dirty="0">
                <a:solidFill>
                  <a:schemeClr val="dk1"/>
                </a:solidFill>
                <a:latin typeface="Arial"/>
                <a:ea typeface="Arial"/>
                <a:cs typeface="Arial"/>
                <a:sym typeface="Arial"/>
              </a:rPr>
              <a:t>To achieve such high luminosity, the particles are not accelerated individually, but in bunches, so that the moments of collisions occur so close to each other that the event tracks overlap strongly.</a:t>
            </a:r>
            <a:endParaRPr dirty="0"/>
          </a:p>
          <a:p>
            <a:pPr marL="342900" marR="0" lvl="0" indent="-342900" algn="l" rtl="0">
              <a:spcBef>
                <a:spcPts val="0"/>
              </a:spcBef>
              <a:spcAft>
                <a:spcPts val="0"/>
              </a:spcAft>
              <a:buClr>
                <a:schemeClr val="dk1"/>
              </a:buClr>
              <a:buSzPts val="1900"/>
              <a:buFont typeface="Arial"/>
              <a:buChar char="•"/>
            </a:pPr>
            <a:r>
              <a:rPr lang="en-US" sz="1900" b="0" i="0" u="none" strike="noStrike" cap="none" dirty="0">
                <a:solidFill>
                  <a:schemeClr val="dk1"/>
                </a:solidFill>
                <a:latin typeface="Arial"/>
                <a:ea typeface="Arial"/>
                <a:cs typeface="Arial"/>
                <a:sym typeface="Arial"/>
              </a:rPr>
              <a:t>For the SPD experiment, in which events are expected to arrive with a frequency of 3 MHz, the data acquisition is supposed to be performed in time slices, during one time slice up to 40 events with overlapping tracks may appear.</a:t>
            </a:r>
            <a:endParaRPr dirty="0"/>
          </a:p>
          <a:p>
            <a:pPr marL="342900" marR="0" lvl="0" indent="-342900" algn="l" rtl="0">
              <a:spcBef>
                <a:spcPts val="0"/>
              </a:spcBef>
              <a:spcAft>
                <a:spcPts val="0"/>
              </a:spcAft>
              <a:buClr>
                <a:schemeClr val="dk1"/>
              </a:buClr>
              <a:buSzPts val="1900"/>
              <a:buFont typeface="Arial"/>
              <a:buChar char="•"/>
            </a:pPr>
            <a:r>
              <a:rPr lang="en-US" sz="1900" b="0" i="0" u="none" strike="noStrike" cap="none" dirty="0">
                <a:solidFill>
                  <a:schemeClr val="dk1"/>
                </a:solidFill>
                <a:latin typeface="Arial"/>
                <a:ea typeface="Arial"/>
                <a:cs typeface="Arial"/>
                <a:sym typeface="Arial"/>
              </a:rPr>
              <a:t>Of the entire stream of events, only a few percent are of interest to physicists. </a:t>
            </a:r>
            <a:endParaRPr dirty="0"/>
          </a:p>
        </p:txBody>
      </p:sp>
      <p:sp>
        <p:nvSpPr>
          <p:cNvPr id="99" name="Google Shape;9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00" name="Google Shape;100;p2"/>
          <p:cNvSpPr txBox="1"/>
          <p:nvPr/>
        </p:nvSpPr>
        <p:spPr>
          <a:xfrm>
            <a:off x="-5" y="5574724"/>
            <a:ext cx="11229300" cy="7080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Therefore, it is </a:t>
            </a:r>
            <a:r>
              <a:rPr lang="en-US" sz="2000" b="1" i="0" u="none" strike="noStrike" cap="none">
                <a:solidFill>
                  <a:schemeClr val="dk1"/>
                </a:solidFill>
                <a:latin typeface="Arial"/>
                <a:ea typeface="Arial"/>
                <a:cs typeface="Arial"/>
                <a:sym typeface="Arial"/>
              </a:rPr>
              <a:t>necessary to develop an intelligent online filter to sift out uninteresting events.</a:t>
            </a: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19" name="Google Shape;119;p3"/>
          <p:cNvPicPr preferRelativeResize="0"/>
          <p:nvPr/>
        </p:nvPicPr>
        <p:blipFill rotWithShape="1">
          <a:blip r:embed="rId3">
            <a:alphaModFix/>
          </a:blip>
          <a:srcRect/>
          <a:stretch/>
        </p:blipFill>
        <p:spPr>
          <a:xfrm>
            <a:off x="8177810" y="3184742"/>
            <a:ext cx="2743200" cy="2743200"/>
          </a:xfrm>
          <a:prstGeom prst="rect">
            <a:avLst/>
          </a:prstGeom>
          <a:noFill/>
          <a:ln>
            <a:noFill/>
          </a:ln>
        </p:spPr>
      </p:pic>
      <p:sp>
        <p:nvSpPr>
          <p:cNvPr id="106" name="Google Shape;106;p3"/>
          <p:cNvSpPr txBox="1"/>
          <p:nvPr/>
        </p:nvSpPr>
        <p:spPr>
          <a:xfrm>
            <a:off x="838200" y="394692"/>
            <a:ext cx="10515600" cy="43489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1" i="0" u="none" strike="noStrike" cap="none" dirty="0">
                <a:solidFill>
                  <a:schemeClr val="dk1"/>
                </a:solidFill>
                <a:latin typeface="Calibri"/>
                <a:ea typeface="Calibri"/>
                <a:cs typeface="Calibri"/>
                <a:sym typeface="Calibri"/>
              </a:rPr>
              <a:t>Deep Learning Comes to the Rescue </a:t>
            </a:r>
            <a:endParaRPr sz="3200" b="1" i="0" u="none" strike="noStrike" cap="none" dirty="0">
              <a:solidFill>
                <a:schemeClr val="dk1"/>
              </a:solidFill>
              <a:latin typeface="Calibri"/>
              <a:ea typeface="Calibri"/>
              <a:cs typeface="Calibri"/>
              <a:sym typeface="Calibri"/>
            </a:endParaRPr>
          </a:p>
        </p:txBody>
      </p:sp>
      <p:sp>
        <p:nvSpPr>
          <p:cNvPr id="107" name="Google Shape;107;p3"/>
          <p:cNvSpPr txBox="1">
            <a:spLocks noGrp="1"/>
          </p:cNvSpPr>
          <p:nvPr>
            <p:ph type="sldNum" idx="12"/>
          </p:nvPr>
        </p:nvSpPr>
        <p:spPr>
          <a:xfrm>
            <a:off x="8610600" y="632971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08" name="Google Shape;108;p3"/>
          <p:cNvSpPr/>
          <p:nvPr/>
        </p:nvSpPr>
        <p:spPr>
          <a:xfrm>
            <a:off x="629085" y="1151944"/>
            <a:ext cx="1126699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0" i="0" u="none" strike="noStrike" cap="none" dirty="0">
                <a:solidFill>
                  <a:schemeClr val="dk1"/>
                </a:solidFill>
                <a:latin typeface="Arial"/>
                <a:ea typeface="Arial"/>
                <a:cs typeface="Arial"/>
                <a:sym typeface="Arial"/>
              </a:rPr>
              <a:t>Deep learning algorithms bring a lot of potential to the tracking problem, due to </a:t>
            </a:r>
            <a:endParaRPr dirty="0"/>
          </a:p>
          <a:p>
            <a:pPr marL="285750" marR="0" lvl="0" indent="-285750" algn="l" rtl="0">
              <a:spcBef>
                <a:spcPts val="0"/>
              </a:spcBef>
              <a:spcAft>
                <a:spcPts val="0"/>
              </a:spcAft>
              <a:buClr>
                <a:schemeClr val="dk1"/>
              </a:buClr>
              <a:buSzPts val="2200"/>
              <a:buFont typeface="Arial"/>
              <a:buChar char="•"/>
            </a:pPr>
            <a:r>
              <a:rPr lang="en-US" sz="2200" dirty="0">
                <a:solidFill>
                  <a:schemeClr val="dk1"/>
                </a:solidFill>
                <a:latin typeface="Arial"/>
                <a:ea typeface="Arial"/>
                <a:cs typeface="Arial"/>
                <a:sym typeface="Arial"/>
              </a:rPr>
              <a:t> their capability to model complex non-linear data dependencies, </a:t>
            </a:r>
            <a:endParaRPr sz="22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200"/>
              <a:buFont typeface="Arial"/>
              <a:buChar char="•"/>
            </a:pPr>
            <a:r>
              <a:rPr lang="en-US" sz="2200" dirty="0">
                <a:solidFill>
                  <a:schemeClr val="dk1"/>
                </a:solidFill>
                <a:latin typeface="Arial"/>
                <a:ea typeface="Arial"/>
                <a:cs typeface="Arial"/>
                <a:sym typeface="Arial"/>
              </a:rPr>
              <a:t> learn effective representations of high-dimensional data through training</a:t>
            </a:r>
            <a:endParaRPr dirty="0"/>
          </a:p>
          <a:p>
            <a:pPr marL="285750" marR="0" lvl="0" indent="-285750" algn="l" rtl="0">
              <a:spcBef>
                <a:spcPts val="0"/>
              </a:spcBef>
              <a:spcAft>
                <a:spcPts val="0"/>
              </a:spcAft>
              <a:buClr>
                <a:schemeClr val="dk1"/>
              </a:buClr>
              <a:buSzPts val="2200"/>
              <a:buFont typeface="Arial"/>
              <a:buChar char="•"/>
            </a:pPr>
            <a:r>
              <a:rPr lang="en-US" sz="2200" dirty="0">
                <a:solidFill>
                  <a:schemeClr val="dk1"/>
                </a:solidFill>
                <a:latin typeface="Arial"/>
                <a:ea typeface="Arial"/>
                <a:cs typeface="Arial"/>
                <a:sym typeface="Arial"/>
              </a:rPr>
              <a:t> parallelize easily on high-throughput architectures such as GPUs</a:t>
            </a:r>
            <a:endParaRPr dirty="0"/>
          </a:p>
        </p:txBody>
      </p:sp>
      <p:pic>
        <p:nvPicPr>
          <p:cNvPr id="109" name="Google Shape;109;p3"/>
          <p:cNvPicPr preferRelativeResize="0"/>
          <p:nvPr/>
        </p:nvPicPr>
        <p:blipFill rotWithShape="1">
          <a:blip r:embed="rId4">
            <a:alphaModFix/>
          </a:blip>
          <a:srcRect t="6461"/>
          <a:stretch/>
        </p:blipFill>
        <p:spPr>
          <a:xfrm>
            <a:off x="333950" y="3268419"/>
            <a:ext cx="2362200" cy="2209571"/>
          </a:xfrm>
          <a:prstGeom prst="rect">
            <a:avLst/>
          </a:prstGeom>
          <a:noFill/>
          <a:ln>
            <a:noFill/>
          </a:ln>
        </p:spPr>
      </p:pic>
      <p:grpSp>
        <p:nvGrpSpPr>
          <p:cNvPr id="110" name="Google Shape;110;p3"/>
          <p:cNvGrpSpPr/>
          <p:nvPr/>
        </p:nvGrpSpPr>
        <p:grpSpPr>
          <a:xfrm>
            <a:off x="3027332" y="3267430"/>
            <a:ext cx="5057124" cy="1894140"/>
            <a:chOff x="0" y="0"/>
            <a:chExt cx="5057124" cy="1894140"/>
          </a:xfrm>
        </p:grpSpPr>
        <p:sp>
          <p:nvSpPr>
            <p:cNvPr id="111" name="Google Shape;111;p3"/>
            <p:cNvSpPr/>
            <p:nvPr/>
          </p:nvSpPr>
          <p:spPr>
            <a:xfrm>
              <a:off x="2" y="0"/>
              <a:ext cx="5057122" cy="1894140"/>
            </a:xfrm>
            <a:prstGeom prst="rightArrow">
              <a:avLst>
                <a:gd name="adj1" fmla="val 50000"/>
                <a:gd name="adj2" fmla="val 5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0" y="568242"/>
              <a:ext cx="2275078" cy="757656"/>
            </a:xfrm>
            <a:prstGeom prst="roundRect">
              <a:avLst>
                <a:gd name="adj" fmla="val 16667"/>
              </a:avLst>
            </a:prstGeom>
            <a:gradFill>
              <a:gsLst>
                <a:gs pos="0">
                  <a:srgbClr val="A6B6DE"/>
                </a:gs>
                <a:gs pos="50000">
                  <a:srgbClr val="97AAD8"/>
                </a:gs>
                <a:gs pos="100000">
                  <a:srgbClr val="859CD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txBox="1"/>
            <p:nvPr/>
          </p:nvSpPr>
          <p:spPr>
            <a:xfrm>
              <a:off x="36986" y="605228"/>
              <a:ext cx="2201106" cy="68368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Neural network</a:t>
              </a:r>
              <a:endParaRPr/>
            </a:p>
            <a:p>
              <a:pPr marL="0" marR="0" lvl="0" indent="0" algn="ctr" rtl="0">
                <a:lnSpc>
                  <a:spcPct val="90000"/>
                </a:lnSpc>
                <a:spcBef>
                  <a:spcPts val="700"/>
                </a:spcBef>
                <a:spcAft>
                  <a:spcPts val="0"/>
                </a:spcAft>
                <a:buClr>
                  <a:schemeClr val="dk1"/>
                </a:buClr>
                <a:buSzPts val="2000"/>
                <a:buFont typeface="Arial"/>
                <a:buNone/>
              </a:pPr>
              <a:r>
                <a:rPr lang="en-US" sz="2000">
                  <a:solidFill>
                    <a:schemeClr val="dk1"/>
                  </a:solidFill>
                  <a:latin typeface="Arial"/>
                  <a:ea typeface="Arial"/>
                  <a:cs typeface="Arial"/>
                  <a:sym typeface="Arial"/>
                </a:rPr>
                <a:t>(online)</a:t>
              </a:r>
              <a:endParaRPr sz="2000">
                <a:solidFill>
                  <a:schemeClr val="dk1"/>
                </a:solidFill>
                <a:latin typeface="Arial"/>
                <a:ea typeface="Arial"/>
                <a:cs typeface="Arial"/>
                <a:sym typeface="Arial"/>
              </a:endParaRPr>
            </a:p>
          </p:txBody>
        </p:sp>
        <p:sp>
          <p:nvSpPr>
            <p:cNvPr id="114" name="Google Shape;114;p3"/>
            <p:cNvSpPr/>
            <p:nvPr/>
          </p:nvSpPr>
          <p:spPr>
            <a:xfrm>
              <a:off x="2560665" y="553482"/>
              <a:ext cx="2150445" cy="757656"/>
            </a:xfrm>
            <a:prstGeom prst="roundRect">
              <a:avLst>
                <a:gd name="adj" fmla="val 16667"/>
              </a:avLst>
            </a:prstGeom>
            <a:gradFill>
              <a:gsLst>
                <a:gs pos="0">
                  <a:srgbClr val="A6B6DE"/>
                </a:gs>
                <a:gs pos="50000">
                  <a:srgbClr val="97AAD8"/>
                </a:gs>
                <a:gs pos="100000">
                  <a:srgbClr val="859CD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txBox="1"/>
            <p:nvPr/>
          </p:nvSpPr>
          <p:spPr>
            <a:xfrm>
              <a:off x="2597651" y="590468"/>
              <a:ext cx="2076473" cy="68368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Kalman filter (offline)</a:t>
              </a:r>
              <a:endParaRPr sz="1800" b="1">
                <a:solidFill>
                  <a:schemeClr val="dk1"/>
                </a:solidFill>
                <a:latin typeface="Calibri"/>
                <a:ea typeface="Calibri"/>
                <a:cs typeface="Calibri"/>
                <a:sym typeface="Calibri"/>
              </a:endParaRPr>
            </a:p>
          </p:txBody>
        </p:sp>
      </p:grpSp>
      <p:sp>
        <p:nvSpPr>
          <p:cNvPr id="116" name="Google Shape;116;p3"/>
          <p:cNvSpPr txBox="1"/>
          <p:nvPr/>
        </p:nvSpPr>
        <p:spPr>
          <a:xfrm>
            <a:off x="2642590" y="4740137"/>
            <a:ext cx="251229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548135"/>
                </a:solidFill>
                <a:latin typeface="Arial"/>
                <a:ea typeface="Arial"/>
                <a:cs typeface="Arial"/>
                <a:sym typeface="Arial"/>
              </a:rPr>
              <a:t>High recall,</a:t>
            </a:r>
            <a:r>
              <a:rPr lang="en-US" sz="1600" b="1">
                <a:solidFill>
                  <a:srgbClr val="C00000"/>
                </a:solidFill>
                <a:latin typeface="Arial"/>
                <a:ea typeface="Arial"/>
                <a:cs typeface="Arial"/>
                <a:sym typeface="Arial"/>
              </a:rPr>
              <a:t> low precision</a:t>
            </a:r>
            <a:endParaRPr/>
          </a:p>
          <a:p>
            <a:pPr marL="0" marR="0" lvl="0" indent="0" algn="ctr" rtl="0">
              <a:spcBef>
                <a:spcPts val="0"/>
              </a:spcBef>
              <a:spcAft>
                <a:spcPts val="0"/>
              </a:spcAft>
              <a:buNone/>
            </a:pPr>
            <a:r>
              <a:rPr lang="en-US" sz="1600" b="1">
                <a:solidFill>
                  <a:srgbClr val="548135"/>
                </a:solidFill>
                <a:latin typeface="Arial"/>
                <a:ea typeface="Arial"/>
                <a:cs typeface="Arial"/>
                <a:sym typeface="Arial"/>
              </a:rPr>
              <a:t>Very fast</a:t>
            </a:r>
            <a:endParaRPr sz="1600" b="1">
              <a:solidFill>
                <a:srgbClr val="548135"/>
              </a:solidFill>
              <a:latin typeface="Arial"/>
              <a:ea typeface="Arial"/>
              <a:cs typeface="Arial"/>
              <a:sym typeface="Arial"/>
            </a:endParaRPr>
          </a:p>
        </p:txBody>
      </p:sp>
      <p:sp>
        <p:nvSpPr>
          <p:cNvPr id="117" name="Google Shape;117;p3"/>
          <p:cNvSpPr txBox="1"/>
          <p:nvPr/>
        </p:nvSpPr>
        <p:spPr>
          <a:xfrm>
            <a:off x="5088675" y="4626788"/>
            <a:ext cx="262053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548135"/>
                </a:solidFill>
                <a:latin typeface="Arial"/>
                <a:ea typeface="Arial"/>
                <a:cs typeface="Arial"/>
                <a:sym typeface="Arial"/>
              </a:rPr>
              <a:t>High recall,</a:t>
            </a:r>
            <a:r>
              <a:rPr lang="en-US" sz="1600">
                <a:solidFill>
                  <a:srgbClr val="C00000"/>
                </a:solidFill>
                <a:latin typeface="Arial"/>
                <a:ea typeface="Arial"/>
                <a:cs typeface="Arial"/>
                <a:sym typeface="Arial"/>
              </a:rPr>
              <a:t> </a:t>
            </a:r>
            <a:r>
              <a:rPr lang="en-US" sz="1600">
                <a:solidFill>
                  <a:srgbClr val="548135"/>
                </a:solidFill>
                <a:latin typeface="Arial"/>
                <a:ea typeface="Arial"/>
                <a:cs typeface="Arial"/>
                <a:sym typeface="Arial"/>
              </a:rPr>
              <a:t>high precision</a:t>
            </a:r>
            <a:endParaRPr/>
          </a:p>
          <a:p>
            <a:pPr marL="0" marR="0" lvl="0" indent="0" algn="ctr" rtl="0">
              <a:spcBef>
                <a:spcPts val="0"/>
              </a:spcBef>
              <a:spcAft>
                <a:spcPts val="0"/>
              </a:spcAft>
              <a:buNone/>
            </a:pPr>
            <a:r>
              <a:rPr lang="en-US" sz="1600" b="1">
                <a:solidFill>
                  <a:srgbClr val="C00000"/>
                </a:solidFill>
                <a:latin typeface="Arial"/>
                <a:ea typeface="Arial"/>
                <a:cs typeface="Arial"/>
                <a:sym typeface="Arial"/>
              </a:rPr>
              <a:t>Too slow</a:t>
            </a:r>
            <a:endParaRPr sz="1600" b="1">
              <a:solidFill>
                <a:srgbClr val="C00000"/>
              </a:solidFill>
              <a:latin typeface="Arial"/>
              <a:ea typeface="Arial"/>
              <a:cs typeface="Arial"/>
              <a:sym typeface="Arial"/>
            </a:endParaRPr>
          </a:p>
        </p:txBody>
      </p:sp>
      <p:sp>
        <p:nvSpPr>
          <p:cNvPr id="118" name="Google Shape;118;p3"/>
          <p:cNvSpPr txBox="1"/>
          <p:nvPr/>
        </p:nvSpPr>
        <p:spPr>
          <a:xfrm>
            <a:off x="9818992" y="2671591"/>
            <a:ext cx="2204035" cy="830997"/>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C00000"/>
                </a:solidFill>
                <a:latin typeface="Times New Roman"/>
                <a:ea typeface="Times New Roman"/>
                <a:cs typeface="Times New Roman"/>
                <a:sym typeface="Times New Roman"/>
              </a:rPr>
              <a:t>Reconstructed event</a:t>
            </a:r>
            <a:endParaRPr sz="2400" b="1">
              <a:solidFill>
                <a:srgbClr val="C00000"/>
              </a:solidFill>
              <a:latin typeface="Calibri"/>
              <a:ea typeface="Calibri"/>
              <a:cs typeface="Calibri"/>
              <a:sym typeface="Calibri"/>
            </a:endParaRPr>
          </a:p>
        </p:txBody>
      </p:sp>
      <p:sp>
        <p:nvSpPr>
          <p:cNvPr id="120" name="Google Shape;120;p3"/>
          <p:cNvSpPr/>
          <p:nvPr/>
        </p:nvSpPr>
        <p:spPr>
          <a:xfrm>
            <a:off x="3944209" y="2795467"/>
            <a:ext cx="505712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Times New Roman"/>
                <a:ea typeface="Times New Roman"/>
                <a:cs typeface="Times New Roman"/>
                <a:sym typeface="Times New Roman"/>
              </a:rPr>
              <a:t>What we propose for track building?</a:t>
            </a:r>
            <a:endParaRPr sz="2400" b="1" dirty="0">
              <a:solidFill>
                <a:schemeClr val="dk1"/>
              </a:solidFill>
              <a:latin typeface="Calibri"/>
              <a:ea typeface="Calibri"/>
              <a:cs typeface="Calibri"/>
              <a:sym typeface="Calibri"/>
            </a:endParaRPr>
          </a:p>
        </p:txBody>
      </p:sp>
      <p:sp>
        <p:nvSpPr>
          <p:cNvPr id="18" name="TextBox 17">
            <a:extLst>
              <a:ext uri="{FF2B5EF4-FFF2-40B4-BE49-F238E27FC236}">
                <a16:creationId xmlns:a16="http://schemas.microsoft.com/office/drawing/2014/main" id="{C0B02258-0EB1-48C1-9C90-6A4D18627E49}"/>
              </a:ext>
            </a:extLst>
          </p:cNvPr>
          <p:cNvSpPr txBox="1"/>
          <p:nvPr/>
        </p:nvSpPr>
        <p:spPr>
          <a:xfrm>
            <a:off x="17058" y="5754848"/>
            <a:ext cx="6094520" cy="892552"/>
          </a:xfrm>
          <a:prstGeom prst="rect">
            <a:avLst/>
          </a:prstGeom>
          <a:noFill/>
        </p:spPr>
        <p:txBody>
          <a:bodyPr wrap="square">
            <a:spAutoFit/>
          </a:bodyPr>
          <a:lstStyle/>
          <a:p>
            <a:pPr rtl="0">
              <a:spcBef>
                <a:spcPts val="0"/>
              </a:spcBef>
              <a:spcAft>
                <a:spcPts val="0"/>
              </a:spcAft>
            </a:pPr>
            <a:r>
              <a:rPr lang="en-US" sz="2400" b="0" i="0" u="none" strike="noStrike" dirty="0">
                <a:solidFill>
                  <a:srgbClr val="000000"/>
                </a:solidFill>
                <a:effectLst/>
                <a:latin typeface="Arial" panose="020B0604020202020204" pitchFamily="34" charset="0"/>
              </a:rPr>
              <a:t>Spatial points: hits of event</a:t>
            </a:r>
            <a:endParaRPr lang="en-US" sz="2400" b="0" dirty="0">
              <a:effectLst/>
            </a:endParaRPr>
          </a:p>
          <a:p>
            <a:br>
              <a:rPr lang="en-US" dirty="0"/>
            </a:br>
            <a:endParaRPr lang="ru-RU" dirty="0"/>
          </a:p>
        </p:txBody>
      </p:sp>
      <p:sp>
        <p:nvSpPr>
          <p:cNvPr id="20" name="TextBox 19">
            <a:extLst>
              <a:ext uri="{FF2B5EF4-FFF2-40B4-BE49-F238E27FC236}">
                <a16:creationId xmlns:a16="http://schemas.microsoft.com/office/drawing/2014/main" id="{AF488110-E024-4AA9-9C0E-57B233C1E32E}"/>
              </a:ext>
            </a:extLst>
          </p:cNvPr>
          <p:cNvSpPr txBox="1"/>
          <p:nvPr/>
        </p:nvSpPr>
        <p:spPr>
          <a:xfrm>
            <a:off x="8177810" y="5812442"/>
            <a:ext cx="3778924" cy="892552"/>
          </a:xfrm>
          <a:prstGeom prst="rect">
            <a:avLst/>
          </a:prstGeom>
          <a:noFill/>
        </p:spPr>
        <p:txBody>
          <a:bodyPr wrap="square">
            <a:spAutoFit/>
          </a:bodyPr>
          <a:lstStyle/>
          <a:p>
            <a:pPr rtl="0">
              <a:spcBef>
                <a:spcPts val="0"/>
              </a:spcBef>
              <a:spcAft>
                <a:spcPts val="0"/>
              </a:spcAft>
            </a:pPr>
            <a:r>
              <a:rPr lang="en-US" sz="2400" b="0" i="0" u="none" strike="noStrike" dirty="0">
                <a:solidFill>
                  <a:srgbClr val="000000"/>
                </a:solidFill>
                <a:effectLst/>
                <a:latin typeface="Arial" panose="020B0604020202020204" pitchFamily="34" charset="0"/>
              </a:rPr>
              <a:t>Grouped hits: tracks</a:t>
            </a:r>
            <a:endParaRPr lang="en-US" sz="2400" b="0" dirty="0">
              <a:effectLst/>
            </a:endParaRPr>
          </a:p>
          <a:p>
            <a:br>
              <a:rPr lang="en-US" dirty="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p:nvPr/>
        </p:nvSpPr>
        <p:spPr>
          <a:xfrm>
            <a:off x="378554" y="93000"/>
            <a:ext cx="10515600" cy="43489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200"/>
              <a:buFont typeface="Calibri"/>
              <a:buNone/>
            </a:pPr>
            <a:r>
              <a:rPr lang="en-US" sz="3200" b="1" i="0" u="none" strike="noStrike" cap="none" dirty="0">
                <a:solidFill>
                  <a:srgbClr val="000000"/>
                </a:solidFill>
                <a:latin typeface="Calibri"/>
                <a:ea typeface="Calibri"/>
                <a:cs typeface="Calibri"/>
                <a:sym typeface="Calibri"/>
              </a:rPr>
              <a:t>SPD Experiment</a:t>
            </a:r>
            <a:endParaRPr sz="3200" b="1" i="0" u="none" strike="noStrike" cap="none" dirty="0">
              <a:solidFill>
                <a:srgbClr val="000000"/>
              </a:solidFill>
              <a:latin typeface="Calibri"/>
              <a:ea typeface="Calibri"/>
              <a:cs typeface="Calibri"/>
              <a:sym typeface="Calibri"/>
            </a:endParaRPr>
          </a:p>
        </p:txBody>
      </p:sp>
      <p:sp>
        <p:nvSpPr>
          <p:cNvPr id="127" name="Google Shape;12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a:t>
            </a:fld>
            <a:endParaRPr sz="1200" b="0" i="0" u="none" strike="noStrike" cap="none" dirty="0">
              <a:solidFill>
                <a:srgbClr val="888888"/>
              </a:solidFill>
              <a:latin typeface="Calibri"/>
              <a:ea typeface="Calibri"/>
              <a:cs typeface="Calibri"/>
              <a:sym typeface="Calibri"/>
            </a:endParaRPr>
          </a:p>
        </p:txBody>
      </p:sp>
      <p:pic>
        <p:nvPicPr>
          <p:cNvPr id="128" name="Google Shape;128;p4"/>
          <p:cNvPicPr preferRelativeResize="0"/>
          <p:nvPr/>
        </p:nvPicPr>
        <p:blipFill rotWithShape="1">
          <a:blip r:embed="rId3">
            <a:alphaModFix/>
          </a:blip>
          <a:srcRect/>
          <a:stretch/>
        </p:blipFill>
        <p:spPr>
          <a:xfrm>
            <a:off x="4505947" y="3397995"/>
            <a:ext cx="3943650" cy="2317653"/>
          </a:xfrm>
          <a:prstGeom prst="rect">
            <a:avLst/>
          </a:prstGeom>
          <a:noFill/>
          <a:ln>
            <a:noFill/>
          </a:ln>
        </p:spPr>
      </p:pic>
      <p:pic>
        <p:nvPicPr>
          <p:cNvPr id="129" name="Google Shape;129;p4"/>
          <p:cNvPicPr preferRelativeResize="0"/>
          <p:nvPr/>
        </p:nvPicPr>
        <p:blipFill rotWithShape="1">
          <a:blip r:embed="rId4">
            <a:alphaModFix/>
          </a:blip>
          <a:srcRect t="12972"/>
          <a:stretch/>
        </p:blipFill>
        <p:spPr>
          <a:xfrm>
            <a:off x="8323179" y="3491220"/>
            <a:ext cx="3868821" cy="2959790"/>
          </a:xfrm>
          <a:prstGeom prst="rect">
            <a:avLst/>
          </a:prstGeom>
          <a:noFill/>
          <a:ln>
            <a:noFill/>
          </a:ln>
        </p:spPr>
      </p:pic>
      <p:sp>
        <p:nvSpPr>
          <p:cNvPr id="130" name="Google Shape;130;p4"/>
          <p:cNvSpPr/>
          <p:nvPr/>
        </p:nvSpPr>
        <p:spPr>
          <a:xfrm>
            <a:off x="9692517" y="2906198"/>
            <a:ext cx="150272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dirty="0">
                <a:solidFill>
                  <a:srgbClr val="000000"/>
                </a:solidFill>
                <a:latin typeface="Times New Roman"/>
                <a:ea typeface="Times New Roman"/>
                <a:cs typeface="Times New Roman"/>
                <a:sym typeface="Times New Roman"/>
              </a:rPr>
              <a:t>(x2 zoom)</a:t>
            </a:r>
            <a:endParaRPr dirty="0"/>
          </a:p>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dirty="0">
                <a:solidFill>
                  <a:srgbClr val="000000"/>
                </a:solidFill>
                <a:latin typeface="Times New Roman"/>
                <a:ea typeface="Times New Roman"/>
                <a:cs typeface="Times New Roman"/>
                <a:sym typeface="Times New Roman"/>
              </a:rPr>
              <a:t>Without cover</a:t>
            </a:r>
            <a:endParaRPr sz="1800" b="0" i="0" u="none" strike="noStrike" cap="none" dirty="0">
              <a:solidFill>
                <a:srgbClr val="000000"/>
              </a:solidFill>
              <a:latin typeface="Calibri"/>
              <a:ea typeface="Calibri"/>
              <a:cs typeface="Calibri"/>
              <a:sym typeface="Calibri"/>
            </a:endParaRPr>
          </a:p>
        </p:txBody>
      </p:sp>
      <p:sp>
        <p:nvSpPr>
          <p:cNvPr id="131" name="Google Shape;131;p4"/>
          <p:cNvSpPr/>
          <p:nvPr/>
        </p:nvSpPr>
        <p:spPr>
          <a:xfrm>
            <a:off x="8033528" y="3123306"/>
            <a:ext cx="1527908"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Layer, № / tubes, pcs</a:t>
            </a:r>
            <a:endParaRPr sz="1200" b="0" i="0" u="none" strike="noStrike" cap="none">
              <a:solidFill>
                <a:srgbClr val="000000"/>
              </a:solidFill>
              <a:latin typeface="Calibri"/>
              <a:ea typeface="Calibri"/>
              <a:cs typeface="Calibri"/>
              <a:sym typeface="Calibri"/>
            </a:endParaRPr>
          </a:p>
        </p:txBody>
      </p:sp>
      <p:sp>
        <p:nvSpPr>
          <p:cNvPr id="132" name="Google Shape;132;p4"/>
          <p:cNvSpPr/>
          <p:nvPr/>
        </p:nvSpPr>
        <p:spPr>
          <a:xfrm>
            <a:off x="2126523" y="6312603"/>
            <a:ext cx="78556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1" i="0" u="none" strike="noStrike" cap="none" dirty="0">
                <a:solidFill>
                  <a:srgbClr val="000000"/>
                </a:solidFill>
                <a:latin typeface="Calibri" panose="020F0502020204030204" pitchFamily="34" charset="0"/>
                <a:ea typeface="Times New Roman"/>
                <a:cs typeface="Calibri" panose="020F0502020204030204" pitchFamily="34" charset="0"/>
                <a:sym typeface="Times New Roman"/>
              </a:rPr>
              <a:t>External view of the SPD straw detector (left) and its module in section (right)</a:t>
            </a:r>
            <a:endParaRPr sz="18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pic>
        <p:nvPicPr>
          <p:cNvPr id="133" name="Google Shape;133;p4"/>
          <p:cNvPicPr preferRelativeResize="0"/>
          <p:nvPr/>
        </p:nvPicPr>
        <p:blipFill rotWithShape="1">
          <a:blip r:embed="rId5">
            <a:alphaModFix/>
          </a:blip>
          <a:srcRect/>
          <a:stretch/>
        </p:blipFill>
        <p:spPr>
          <a:xfrm>
            <a:off x="104415" y="2890556"/>
            <a:ext cx="4401532" cy="3268465"/>
          </a:xfrm>
          <a:prstGeom prst="rect">
            <a:avLst/>
          </a:prstGeom>
          <a:noFill/>
          <a:ln>
            <a:noFill/>
          </a:ln>
        </p:spPr>
      </p:pic>
      <p:sp>
        <p:nvSpPr>
          <p:cNvPr id="134" name="Google Shape;134;p4"/>
          <p:cNvSpPr txBox="1"/>
          <p:nvPr/>
        </p:nvSpPr>
        <p:spPr>
          <a:xfrm>
            <a:off x="550019" y="5968322"/>
            <a:ext cx="315300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General layout of the SPD setup</a:t>
            </a:r>
            <a:endParaRPr sz="1600" b="1" i="0" u="none" strike="noStrike" cap="none" dirty="0">
              <a:solidFill>
                <a:srgbClr val="000000"/>
              </a:solidFill>
              <a:latin typeface="Calibri"/>
              <a:ea typeface="Calibri"/>
              <a:cs typeface="Calibri"/>
              <a:sym typeface="Calibri"/>
            </a:endParaRPr>
          </a:p>
        </p:txBody>
      </p:sp>
      <p:sp>
        <p:nvSpPr>
          <p:cNvPr id="135" name="Google Shape;135;p4"/>
          <p:cNvSpPr txBox="1"/>
          <p:nvPr/>
        </p:nvSpPr>
        <p:spPr>
          <a:xfrm>
            <a:off x="378550" y="698976"/>
            <a:ext cx="11192400"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0" u="none" strike="noStrike" cap="none" dirty="0">
                <a:solidFill>
                  <a:srgbClr val="000000"/>
                </a:solidFill>
                <a:latin typeface="Arial"/>
                <a:ea typeface="Arial"/>
                <a:cs typeface="Arial"/>
                <a:sym typeface="Arial"/>
              </a:rPr>
              <a:t>SPD (Spin Physics Detector) – is a future experiment of NICA facility in </a:t>
            </a:r>
            <a:r>
              <a:rPr lang="en-US" sz="1800" i="0" u="none" strike="noStrike" cap="none" dirty="0" err="1">
                <a:solidFill>
                  <a:srgbClr val="000000"/>
                </a:solidFill>
                <a:latin typeface="Arial"/>
                <a:ea typeface="Arial"/>
                <a:cs typeface="Arial"/>
                <a:sym typeface="Arial"/>
              </a:rPr>
              <a:t>Dubna</a:t>
            </a:r>
            <a:r>
              <a:rPr lang="en-US" sz="1800" i="0" u="none" strike="noStrike" cap="none" dirty="0">
                <a:solidFill>
                  <a:srgbClr val="000000"/>
                </a:solidFill>
                <a:latin typeface="Arial"/>
                <a:ea typeface="Arial"/>
                <a:cs typeface="Arial"/>
                <a:sym typeface="Arial"/>
              </a:rPr>
              <a:t>. The main goal of the experiment is to test the foundations of quantum chromodynamics (QCD).</a:t>
            </a:r>
            <a:endParaRPr sz="18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dirty="0">
                <a:solidFill>
                  <a:srgbClr val="000000"/>
                </a:solidFill>
                <a:latin typeface="Arial"/>
                <a:ea typeface="Arial"/>
                <a:cs typeface="Arial"/>
                <a:sym typeface="Arial"/>
              </a:rPr>
              <a:t>Event data from SPD comes in the form of time slices with a length of 10 </a:t>
            </a:r>
            <a:r>
              <a:rPr lang="en-US" sz="1800" dirty="0" err="1">
                <a:solidFill>
                  <a:srgbClr val="000000"/>
                </a:solidFill>
                <a:latin typeface="Arial"/>
                <a:ea typeface="Arial"/>
                <a:cs typeface="Arial"/>
                <a:sym typeface="Arial"/>
              </a:rPr>
              <a:t>ms</a:t>
            </a:r>
            <a:r>
              <a:rPr lang="en-US" sz="1800" dirty="0">
                <a:solidFill>
                  <a:srgbClr val="000000"/>
                </a:solidFill>
                <a:latin typeface="Arial"/>
                <a:ea typeface="Arial"/>
                <a:cs typeface="Arial"/>
                <a:sym typeface="Arial"/>
              </a:rPr>
              <a:t> and about 40 events in time slice will be produced.</a:t>
            </a:r>
            <a:endParaRPr dirty="0"/>
          </a:p>
          <a:p>
            <a:pPr marL="0" marR="0" lvl="0" indent="0" algn="l" rtl="0">
              <a:lnSpc>
                <a:spcPct val="100000"/>
              </a:lnSpc>
              <a:spcBef>
                <a:spcPts val="0"/>
              </a:spcBef>
              <a:spcAft>
                <a:spcPts val="0"/>
              </a:spcAft>
              <a:buClr>
                <a:srgbClr val="000000"/>
              </a:buClr>
              <a:buSzPts val="1800"/>
              <a:buFont typeface="Arial"/>
              <a:buNone/>
            </a:pPr>
            <a:r>
              <a:rPr lang="en-US" sz="1800" dirty="0">
                <a:solidFill>
                  <a:srgbClr val="000000"/>
                </a:solidFill>
                <a:latin typeface="Arial"/>
                <a:ea typeface="Arial"/>
                <a:cs typeface="Arial"/>
                <a:sym typeface="Arial"/>
              </a:rPr>
              <a:t>On average there are </a:t>
            </a:r>
            <a:r>
              <a:rPr lang="en-US" sz="1800" b="1" dirty="0">
                <a:solidFill>
                  <a:srgbClr val="000000"/>
                </a:solidFill>
                <a:latin typeface="Arial"/>
                <a:ea typeface="Arial"/>
                <a:cs typeface="Arial"/>
                <a:sym typeface="Arial"/>
              </a:rPr>
              <a:t>200 tracks per time slice and 1100 hits (real and fake) per station</a:t>
            </a:r>
            <a:r>
              <a:rPr lang="en-US" sz="1800"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Clr>
                <a:schemeClr val="dk1"/>
              </a:buClr>
              <a:buSzPts val="1800"/>
              <a:buFont typeface="Calibri"/>
              <a:buNone/>
            </a:pPr>
            <a:endParaRPr sz="18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dirty="0">
                <a:solidFill>
                  <a:srgbClr val="000000"/>
                </a:solidFill>
                <a:latin typeface="Arial"/>
                <a:ea typeface="Arial"/>
                <a:cs typeface="Arial"/>
                <a:sym typeface="Arial"/>
              </a:rPr>
              <a:t>As an online filter, the algorithm must allow processing over 1000 </a:t>
            </a:r>
            <a:r>
              <a:rPr lang="en-US" sz="1800" dirty="0"/>
              <a:t>events</a:t>
            </a:r>
            <a:r>
              <a:rPr lang="en-US" sz="1800" dirty="0">
                <a:solidFill>
                  <a:srgbClr val="000000"/>
                </a:solidFill>
                <a:latin typeface="Arial"/>
                <a:ea typeface="Arial"/>
                <a:cs typeface="Arial"/>
                <a:sym typeface="Arial"/>
              </a:rPr>
              <a:t> per second.</a:t>
            </a:r>
            <a:endParaRPr sz="1800" b="1"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p:nvPr/>
        </p:nvSpPr>
        <p:spPr>
          <a:xfrm>
            <a:off x="713088" y="320352"/>
            <a:ext cx="10515600" cy="43489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1" dirty="0">
                <a:solidFill>
                  <a:schemeClr val="dk1"/>
                </a:solidFill>
                <a:latin typeface="Calibri"/>
                <a:ea typeface="Calibri"/>
                <a:cs typeface="Calibri"/>
                <a:sym typeface="Calibri"/>
              </a:rPr>
              <a:t>Events Data Generator</a:t>
            </a:r>
            <a:endParaRPr sz="2400" b="1" dirty="0">
              <a:solidFill>
                <a:schemeClr val="dk1"/>
              </a:solidFill>
              <a:latin typeface="Calibri"/>
              <a:ea typeface="Calibri"/>
              <a:cs typeface="Calibri"/>
              <a:sym typeface="Calibri"/>
            </a:endParaRPr>
          </a:p>
        </p:txBody>
      </p:sp>
      <p:sp>
        <p:nvSpPr>
          <p:cNvPr id="142" name="Google Shape;14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43" name="Google Shape;143;p5"/>
          <p:cNvPicPr preferRelativeResize="0"/>
          <p:nvPr/>
        </p:nvPicPr>
        <p:blipFill rotWithShape="1">
          <a:blip r:embed="rId3">
            <a:alphaModFix/>
          </a:blip>
          <a:srcRect/>
          <a:stretch/>
        </p:blipFill>
        <p:spPr>
          <a:xfrm>
            <a:off x="3970453" y="3928912"/>
            <a:ext cx="4251094" cy="2427436"/>
          </a:xfrm>
          <a:prstGeom prst="rect">
            <a:avLst/>
          </a:prstGeom>
          <a:noFill/>
          <a:ln>
            <a:noFill/>
          </a:ln>
        </p:spPr>
      </p:pic>
      <p:sp>
        <p:nvSpPr>
          <p:cNvPr id="144" name="Google Shape;144;p5"/>
          <p:cNvSpPr/>
          <p:nvPr/>
        </p:nvSpPr>
        <p:spPr>
          <a:xfrm>
            <a:off x="5165750" y="5740227"/>
            <a:ext cx="11136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Helix</a:t>
            </a:r>
            <a:endParaRPr sz="2000">
              <a:solidFill>
                <a:schemeClr val="dk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145" name="Google Shape;145;p5"/>
              <p:cNvSpPr/>
              <p:nvPr/>
            </p:nvSpPr>
            <p:spPr>
              <a:xfrm>
                <a:off x="713100" y="929300"/>
                <a:ext cx="11073900" cy="31809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rPr>
                  <a:t>Generator is written as a simple Python program.</a:t>
                </a:r>
                <a:endParaRPr sz="1800" dirty="0">
                  <a:solidFill>
                    <a:schemeClr val="dk1"/>
                  </a:solidFil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rPr>
                  <a:t>Multiplicity in each event is given by a random number from </a:t>
                </a:r>
                <a:r>
                  <a:rPr lang="en-US" sz="1800" b="1" dirty="0">
                    <a:solidFill>
                      <a:schemeClr val="dk1"/>
                    </a:solidFill>
                  </a:rPr>
                  <a:t>1 to 10 tracks per event</a:t>
                </a:r>
                <a:r>
                  <a:rPr lang="en-US" sz="1800" dirty="0">
                    <a:solidFill>
                      <a:schemeClr val="dk1"/>
                    </a:solidFill>
                  </a:rPr>
                  <a:t>.</a:t>
                </a:r>
                <a:endParaRPr sz="1800" dirty="0">
                  <a:solidFill>
                    <a:schemeClr val="dk1"/>
                  </a:solidFil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rPr>
                  <a:t>The transverse momentum of a particle is a random number with a uniform distribution in the range of values from 100 to 1000 MeV/s.</a:t>
                </a:r>
                <a:endParaRPr sz="1800" dirty="0">
                  <a:solidFill>
                    <a:schemeClr val="dk1"/>
                  </a:solidFil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rPr>
                  <a:t>Vertex coordinates are also random in the volume corresponding to the area of particle collisions.</a:t>
                </a:r>
                <a:endParaRPr sz="1800" dirty="0">
                  <a:solidFill>
                    <a:schemeClr val="dk1"/>
                  </a:solidFill>
                </a:endParaRPr>
              </a:p>
              <a:p>
                <a:pPr marL="285750" indent="-285750">
                  <a:buClr>
                    <a:schemeClr val="dk1"/>
                  </a:buClr>
                  <a:buSzPts val="1800"/>
                  <a:buFont typeface="Arial"/>
                  <a:buChar char="•"/>
                </a:pPr>
                <a:r>
                  <a:rPr lang="en-US" sz="1800" dirty="0">
                    <a:solidFill>
                      <a:schemeClr val="dk1"/>
                    </a:solidFill>
                  </a:rPr>
                  <a:t>The particle trajectory is represented by a selection of points on a segment of a helix with a helix pitch </a:t>
                </a:r>
                <a14:m>
                  <m:oMath xmlns:m="http://schemas.openxmlformats.org/officeDocument/2006/math">
                    <m:r>
                      <a:rPr lang="ru-RU" sz="1800" i="1" smtClean="0">
                        <a:latin typeface="Cambria Math" panose="02040503050406030204" pitchFamily="18" charset="0"/>
                      </a:rPr>
                      <m:t>h</m:t>
                    </m:r>
                    <m:r>
                      <a:rPr lang="ru-RU" sz="1800" i="1" smtClean="0">
                        <a:latin typeface="Cambria Math" panose="02040503050406030204" pitchFamily="18" charset="0"/>
                      </a:rPr>
                      <m:t>= </m:t>
                    </m:r>
                    <m:f>
                      <m:fPr>
                        <m:ctrlPr>
                          <a:rPr lang="en-BY" sz="1800" i="1">
                            <a:latin typeface="Cambria Math" panose="02040503050406030204" pitchFamily="18" charset="0"/>
                          </a:rPr>
                        </m:ctrlPr>
                      </m:fPr>
                      <m:num>
                        <m:r>
                          <a:rPr lang="ru-RU" sz="1800" i="1">
                            <a:latin typeface="Cambria Math" panose="02040503050406030204" pitchFamily="18" charset="0"/>
                          </a:rPr>
                          <m:t>2</m:t>
                        </m:r>
                        <m:r>
                          <a:rPr lang="en-US" sz="1800" i="1">
                            <a:latin typeface="Cambria Math" panose="02040503050406030204" pitchFamily="18" charset="0"/>
                          </a:rPr>
                          <m:t>𝜋</m:t>
                        </m:r>
                      </m:num>
                      <m:den>
                        <m:r>
                          <a:rPr lang="en-US" sz="1800" i="1">
                            <a:latin typeface="Cambria Math" panose="02040503050406030204" pitchFamily="18" charset="0"/>
                          </a:rPr>
                          <m:t>𝐵</m:t>
                        </m:r>
                      </m:den>
                    </m:f>
                    <m:r>
                      <a:rPr lang="ru-RU" sz="1800" i="1">
                        <a:latin typeface="Cambria Math" panose="02040503050406030204" pitchFamily="18" charset="0"/>
                      </a:rPr>
                      <m:t>|</m:t>
                    </m:r>
                    <m:f>
                      <m:fPr>
                        <m:ctrlPr>
                          <a:rPr lang="en-BY" sz="1800" i="1">
                            <a:latin typeface="Cambria Math" panose="02040503050406030204" pitchFamily="18" charset="0"/>
                          </a:rPr>
                        </m:ctrlPr>
                      </m:fPr>
                      <m:num>
                        <m:r>
                          <a:rPr lang="en-US" sz="1800" i="1">
                            <a:latin typeface="Cambria Math" panose="02040503050406030204" pitchFamily="18" charset="0"/>
                          </a:rPr>
                          <m:t>𝑚</m:t>
                        </m:r>
                      </m:num>
                      <m:den>
                        <m:r>
                          <a:rPr lang="en-US" sz="1800" i="1">
                            <a:latin typeface="Cambria Math" panose="02040503050406030204" pitchFamily="18" charset="0"/>
                          </a:rPr>
                          <m:t>𝑞</m:t>
                        </m:r>
                      </m:den>
                    </m:f>
                    <m:r>
                      <a:rPr lang="ru-RU" sz="1800" i="1">
                        <a:latin typeface="Cambria Math" panose="02040503050406030204" pitchFamily="18" charset="0"/>
                      </a:rPr>
                      <m:t>|</m:t>
                    </m:r>
                    <m:r>
                      <a:rPr lang="en-US" sz="1800" i="1">
                        <a:latin typeface="Cambria Math" panose="02040503050406030204" pitchFamily="18" charset="0"/>
                      </a:rPr>
                      <m:t>𝑣𝑐𝑜𝑠</m:t>
                    </m:r>
                    <m:r>
                      <a:rPr lang="en-US" sz="1800" i="1">
                        <a:latin typeface="Cambria Math" panose="02040503050406030204" pitchFamily="18" charset="0"/>
                      </a:rPr>
                      <m:t>𝛼</m:t>
                    </m:r>
                  </m:oMath>
                </a14:m>
                <a:r>
                  <a:rPr lang="el-GR" sz="1800" dirty="0">
                    <a:solidFill>
                      <a:srgbClr val="000000"/>
                    </a:solidFill>
                    <a:latin typeface="Times New Roman" panose="02020603050405020304" pitchFamily="18" charset="0"/>
                    <a:cs typeface="Times New Roman" panose="02020603050405020304" pitchFamily="18" charset="0"/>
                  </a:rPr>
                  <a:t> </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a:solidFill>
                      <a:schemeClr val="dk1"/>
                    </a:solidFill>
                  </a:rPr>
                  <a:t>and radius </a:t>
                </a:r>
                <a14:m>
                  <m:oMath xmlns:m="http://schemas.openxmlformats.org/officeDocument/2006/math">
                    <m:r>
                      <a:rPr lang="ru-RU" sz="1800" i="1">
                        <a:latin typeface="Cambria Math" panose="02040503050406030204" pitchFamily="18" charset="0"/>
                      </a:rPr>
                      <m:t>𝑅</m:t>
                    </m:r>
                    <m:r>
                      <a:rPr lang="ru-RU" sz="1800" i="1">
                        <a:latin typeface="Cambria Math" panose="02040503050406030204" pitchFamily="18" charset="0"/>
                      </a:rPr>
                      <m:t>=</m:t>
                    </m:r>
                    <m:f>
                      <m:fPr>
                        <m:ctrlPr>
                          <a:rPr lang="en-BY" sz="1800" i="1">
                            <a:latin typeface="Cambria Math" panose="02040503050406030204" pitchFamily="18" charset="0"/>
                          </a:rPr>
                        </m:ctrlPr>
                      </m:fPr>
                      <m:num>
                        <m:r>
                          <a:rPr lang="ru-RU" sz="1800" i="1">
                            <a:latin typeface="Cambria Math" panose="02040503050406030204" pitchFamily="18" charset="0"/>
                          </a:rPr>
                          <m:t>1</m:t>
                        </m:r>
                      </m:num>
                      <m:den>
                        <m:r>
                          <a:rPr lang="en-US" sz="1800" i="1">
                            <a:latin typeface="Cambria Math" panose="02040503050406030204" pitchFamily="18" charset="0"/>
                          </a:rPr>
                          <m:t>𝐵</m:t>
                        </m:r>
                      </m:den>
                    </m:f>
                    <m:r>
                      <a:rPr lang="ru-RU" sz="1800" i="1">
                        <a:latin typeface="Cambria Math" panose="02040503050406030204" pitchFamily="18" charset="0"/>
                      </a:rPr>
                      <m:t>|</m:t>
                    </m:r>
                    <m:f>
                      <m:fPr>
                        <m:ctrlPr>
                          <a:rPr lang="en-BY" sz="1800" i="1">
                            <a:latin typeface="Cambria Math" panose="02040503050406030204" pitchFamily="18" charset="0"/>
                          </a:rPr>
                        </m:ctrlPr>
                      </m:fPr>
                      <m:num>
                        <m:r>
                          <a:rPr lang="en-US" sz="1800" i="1">
                            <a:latin typeface="Cambria Math" panose="02040503050406030204" pitchFamily="18" charset="0"/>
                          </a:rPr>
                          <m:t>𝑚</m:t>
                        </m:r>
                      </m:num>
                      <m:den>
                        <m:r>
                          <a:rPr lang="en-US" sz="1800" i="1">
                            <a:latin typeface="Cambria Math" panose="02040503050406030204" pitchFamily="18" charset="0"/>
                          </a:rPr>
                          <m:t>𝑞</m:t>
                        </m:r>
                      </m:den>
                    </m:f>
                    <m:r>
                      <a:rPr lang="ru-RU" sz="1800" i="1">
                        <a:latin typeface="Cambria Math" panose="02040503050406030204" pitchFamily="18" charset="0"/>
                      </a:rPr>
                      <m:t>|</m:t>
                    </m:r>
                    <m:r>
                      <a:rPr lang="en-US" sz="1800" i="1">
                        <a:latin typeface="Cambria Math" panose="02040503050406030204" pitchFamily="18" charset="0"/>
                      </a:rPr>
                      <m:t>𝑣𝑠𝑖𝑛</m:t>
                    </m:r>
                    <m:r>
                      <a:rPr lang="en-US" sz="1800" i="1">
                        <a:latin typeface="Cambria Math" panose="02040503050406030204" pitchFamily="18" charset="0"/>
                      </a:rPr>
                      <m:t>𝛼</m:t>
                    </m:r>
                    <m:r>
                      <a:rPr lang="en-US" sz="1800">
                        <a:latin typeface="Cambria Math" panose="02040503050406030204" pitchFamily="18" charset="0"/>
                      </a:rPr>
                      <m:t> </m:t>
                    </m:r>
                  </m:oMath>
                </a14:m>
                <a:r>
                  <a:rPr lang="en-US" sz="1800" dirty="0">
                    <a:solidFill>
                      <a:schemeClr val="dk1"/>
                    </a:solidFill>
                  </a:rPr>
                  <a:t>.</a:t>
                </a:r>
                <a:endParaRPr sz="1800" dirty="0">
                  <a:solidFill>
                    <a:schemeClr val="dk1"/>
                  </a:solidFil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rPr>
                  <a:t>Detector configuration with 35 stations is considered.</a:t>
                </a:r>
                <a:endParaRPr sz="1800" dirty="0">
                  <a:solidFill>
                    <a:schemeClr val="dk1"/>
                  </a:solidFill>
                </a:endParaRPr>
              </a:p>
              <a:p>
                <a:pPr marL="285750" marR="0" lvl="0" indent="-285750" algn="l" rtl="0">
                  <a:spcBef>
                    <a:spcPts val="0"/>
                  </a:spcBef>
                  <a:spcAft>
                    <a:spcPts val="0"/>
                  </a:spcAft>
                  <a:buClr>
                    <a:schemeClr val="dk1"/>
                  </a:buClr>
                  <a:buSzPts val="1800"/>
                  <a:buChar char="•"/>
                </a:pPr>
                <a:r>
                  <a:rPr lang="en-US" sz="1800" dirty="0">
                    <a:solidFill>
                      <a:schemeClr val="dk1"/>
                    </a:solidFill>
                  </a:rPr>
                  <a:t>Detector inefficiency is modeled by the probability of being “missed” for each hit independently. The detector efficiency values of 99% and 98% were used.</a:t>
                </a:r>
                <a:endParaRPr sz="1800" dirty="0">
                  <a:solidFill>
                    <a:schemeClr val="dk1"/>
                  </a:solidFill>
                </a:endParaRPr>
              </a:p>
            </p:txBody>
          </p:sp>
        </mc:Choice>
        <mc:Fallback xmlns="">
          <p:sp>
            <p:nvSpPr>
              <p:cNvPr id="145" name="Google Shape;145;p5"/>
              <p:cNvSpPr>
                <a:spLocks noRot="1" noChangeAspect="1" noMove="1" noResize="1" noEditPoints="1" noAdjustHandles="1" noChangeArrowheads="1" noChangeShapeType="1" noTextEdit="1"/>
              </p:cNvSpPr>
              <p:nvPr/>
            </p:nvSpPr>
            <p:spPr>
              <a:xfrm>
                <a:off x="713100" y="929300"/>
                <a:ext cx="11073900" cy="3180900"/>
              </a:xfrm>
              <a:prstGeom prst="rect">
                <a:avLst/>
              </a:prstGeom>
              <a:blipFill>
                <a:blip r:embed="rId4"/>
                <a:stretch>
                  <a:fillRect l="-385" t="-958"/>
                </a:stretch>
              </a:blipFill>
              <a:ln>
                <a:noFill/>
              </a:ln>
            </p:spPr>
            <p:txBody>
              <a:bodyPr/>
              <a:lstStyle/>
              <a:p>
                <a:r>
                  <a:rPr lang="ru-RU">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p:nvPr/>
        </p:nvSpPr>
        <p:spPr>
          <a:xfrm>
            <a:off x="838200" y="237579"/>
            <a:ext cx="10515600" cy="43489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1" dirty="0">
                <a:solidFill>
                  <a:schemeClr val="dk1"/>
                </a:solidFill>
                <a:latin typeface="Calibri"/>
                <a:ea typeface="Calibri"/>
                <a:cs typeface="Calibri"/>
                <a:sym typeface="Calibri"/>
              </a:rPr>
              <a:t>Local Tracking with </a:t>
            </a:r>
            <a:r>
              <a:rPr lang="en-US" sz="2800" b="1" dirty="0" err="1">
                <a:solidFill>
                  <a:schemeClr val="dk1"/>
                </a:solidFill>
                <a:latin typeface="Calibri"/>
                <a:ea typeface="Calibri"/>
                <a:cs typeface="Calibri"/>
                <a:sym typeface="Calibri"/>
              </a:rPr>
              <a:t>TrackNET</a:t>
            </a:r>
            <a:r>
              <a:rPr lang="en-US" sz="2800" b="1" dirty="0">
                <a:solidFill>
                  <a:schemeClr val="dk1"/>
                </a:solidFill>
                <a:latin typeface="Calibri"/>
                <a:ea typeface="Calibri"/>
                <a:cs typeface="Calibri"/>
                <a:sym typeface="Calibri"/>
              </a:rPr>
              <a:t>. Model overview</a:t>
            </a:r>
            <a:endParaRPr sz="2800" b="1" dirty="0">
              <a:solidFill>
                <a:schemeClr val="dk1"/>
              </a:solidFill>
              <a:latin typeface="Calibri"/>
              <a:ea typeface="Calibri"/>
              <a:cs typeface="Calibri"/>
              <a:sym typeface="Calibri"/>
            </a:endParaRPr>
          </a:p>
        </p:txBody>
      </p:sp>
      <p:sp>
        <p:nvSpPr>
          <p:cNvPr id="152" name="Google Shape;15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53" name="Google Shape;153;p6"/>
          <p:cNvSpPr/>
          <p:nvPr/>
        </p:nvSpPr>
        <p:spPr>
          <a:xfrm>
            <a:off x="1548505" y="899375"/>
            <a:ext cx="2249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TrackNET model</a:t>
            </a:r>
            <a:endParaRPr sz="1800" b="1">
              <a:solidFill>
                <a:schemeClr val="dk1"/>
              </a:solidFill>
              <a:latin typeface="Arial"/>
              <a:ea typeface="Arial"/>
              <a:cs typeface="Arial"/>
              <a:sym typeface="Arial"/>
            </a:endParaRPr>
          </a:p>
        </p:txBody>
      </p:sp>
      <p:sp>
        <p:nvSpPr>
          <p:cNvPr id="154" name="Google Shape;154;p6"/>
          <p:cNvSpPr/>
          <p:nvPr/>
        </p:nvSpPr>
        <p:spPr>
          <a:xfrm>
            <a:off x="5826075" y="899375"/>
            <a:ext cx="5962200" cy="3928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How the model works?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TrackNET is a model for local track reconstruction.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Locality – one particular track-candidate during the prediction phase.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The model predicts the center and radius of the sphere where to search for the next hit.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All hits are placed in the spatial search index.</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Only K nearest to the center of sphere hits are checked (setting K=1 leads to linear computational complexity).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Candidate tracks are extended by hits that fall into sphere.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Extended track-candidates are fed back to the model input.</a:t>
            </a:r>
            <a:endParaRPr/>
          </a:p>
        </p:txBody>
      </p:sp>
      <p:pic>
        <p:nvPicPr>
          <p:cNvPr id="155" name="Google Shape;155;p6"/>
          <p:cNvPicPr preferRelativeResize="0"/>
          <p:nvPr/>
        </p:nvPicPr>
        <p:blipFill>
          <a:blip r:embed="rId3">
            <a:alphaModFix/>
          </a:blip>
          <a:stretch>
            <a:fillRect/>
          </a:stretch>
        </p:blipFill>
        <p:spPr>
          <a:xfrm>
            <a:off x="304775" y="1495582"/>
            <a:ext cx="5324764" cy="3525576"/>
          </a:xfrm>
          <a:prstGeom prst="rect">
            <a:avLst/>
          </a:prstGeom>
          <a:noFill/>
          <a:ln>
            <a:noFill/>
          </a:ln>
        </p:spPr>
      </p:pic>
      <p:sp>
        <p:nvSpPr>
          <p:cNvPr id="156" name="Google Shape;156;p6"/>
          <p:cNvSpPr txBox="1"/>
          <p:nvPr/>
        </p:nvSpPr>
        <p:spPr>
          <a:xfrm>
            <a:off x="304775" y="5054775"/>
            <a:ext cx="59118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US" sz="1800" b="1">
                <a:solidFill>
                  <a:schemeClr val="dk1"/>
                </a:solidFill>
              </a:rPr>
              <a:t>Pros:</a:t>
            </a:r>
            <a:endParaRPr>
              <a:solidFill>
                <a:schemeClr val="dk1"/>
              </a:solidFill>
            </a:endParaRPr>
          </a:p>
          <a:p>
            <a:pPr marL="285750" lvl="0" indent="-285750" algn="l" rtl="0">
              <a:spcBef>
                <a:spcPts val="0"/>
              </a:spcBef>
              <a:spcAft>
                <a:spcPts val="0"/>
              </a:spcAft>
              <a:buClr>
                <a:schemeClr val="dk1"/>
              </a:buClr>
              <a:buSzPts val="1800"/>
              <a:buChar char="•"/>
            </a:pPr>
            <a:r>
              <a:rPr lang="en-US" sz="1800">
                <a:solidFill>
                  <a:schemeClr val="dk1"/>
                </a:solidFill>
              </a:rPr>
              <a:t>Fast</a:t>
            </a:r>
            <a:endParaRPr>
              <a:solidFill>
                <a:schemeClr val="dk1"/>
              </a:solidFill>
            </a:endParaRPr>
          </a:p>
          <a:p>
            <a:pPr marL="285750" lvl="0" indent="-285750" algn="l" rtl="0">
              <a:spcBef>
                <a:spcPts val="0"/>
              </a:spcBef>
              <a:spcAft>
                <a:spcPts val="0"/>
              </a:spcAft>
              <a:buClr>
                <a:schemeClr val="dk1"/>
              </a:buClr>
              <a:buSzPts val="1800"/>
              <a:buChar char="•"/>
            </a:pPr>
            <a:r>
              <a:rPr lang="en-US" sz="1800">
                <a:solidFill>
                  <a:schemeClr val="dk1"/>
                </a:solidFill>
              </a:rPr>
              <a:t>Lightweight </a:t>
            </a:r>
            <a:endParaRPr>
              <a:solidFill>
                <a:schemeClr val="dk1"/>
              </a:solidFill>
            </a:endParaRPr>
          </a:p>
          <a:p>
            <a:pPr marL="285750" lvl="0" indent="-285750" algn="l" rtl="0">
              <a:spcBef>
                <a:spcPts val="0"/>
              </a:spcBef>
              <a:spcAft>
                <a:spcPts val="0"/>
              </a:spcAft>
              <a:buClr>
                <a:schemeClr val="dk1"/>
              </a:buClr>
              <a:buSzPts val="1800"/>
              <a:buChar char="•"/>
            </a:pPr>
            <a:r>
              <a:rPr lang="en-US" sz="1800">
                <a:solidFill>
                  <a:schemeClr val="dk1"/>
                </a:solidFill>
              </a:rPr>
              <a:t>No problems with memory consumption</a:t>
            </a:r>
            <a:endParaRPr>
              <a:solidFill>
                <a:schemeClr val="dk1"/>
              </a:solidFill>
            </a:endParaRPr>
          </a:p>
          <a:p>
            <a:pPr marL="285750" lvl="0" indent="-285750" algn="l" rtl="0">
              <a:spcBef>
                <a:spcPts val="0"/>
              </a:spcBef>
              <a:spcAft>
                <a:spcPts val="0"/>
              </a:spcAft>
              <a:buClr>
                <a:schemeClr val="dk1"/>
              </a:buClr>
              <a:buSzPts val="1800"/>
              <a:buChar char="•"/>
            </a:pPr>
            <a:r>
              <a:rPr lang="en-US" sz="1800">
                <a:solidFill>
                  <a:schemeClr val="dk1"/>
                </a:solidFill>
              </a:rPr>
              <a:t>Each track can be processed separately in parallel</a:t>
            </a:r>
            <a:endParaRPr>
              <a:latin typeface="Calibri"/>
              <a:ea typeface="Calibri"/>
              <a:cs typeface="Calibri"/>
              <a:sym typeface="Calibri"/>
            </a:endParaRPr>
          </a:p>
        </p:txBody>
      </p:sp>
      <p:sp>
        <p:nvSpPr>
          <p:cNvPr id="157" name="Google Shape;157;p6"/>
          <p:cNvSpPr txBox="1"/>
          <p:nvPr/>
        </p:nvSpPr>
        <p:spPr>
          <a:xfrm>
            <a:off x="6029100" y="5054763"/>
            <a:ext cx="53247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1"/>
                </a:solidFill>
              </a:rPr>
              <a:t>Cons:</a:t>
            </a:r>
            <a:endParaRPr>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lot of false positives or so-called ghosts, because of its local nature of prediction</a:t>
            </a:r>
            <a:endParaRPr sz="1800" b="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3" name="Google Shape;163;p7"/>
          <p:cNvPicPr preferRelativeResize="0"/>
          <p:nvPr/>
        </p:nvPicPr>
        <p:blipFill rotWithShape="1">
          <a:blip r:embed="rId3">
            <a:alphaModFix/>
          </a:blip>
          <a:srcRect/>
          <a:stretch/>
        </p:blipFill>
        <p:spPr>
          <a:xfrm>
            <a:off x="8384098" y="787664"/>
            <a:ext cx="3183437" cy="3183437"/>
          </a:xfrm>
          <a:prstGeom prst="rect">
            <a:avLst/>
          </a:prstGeom>
          <a:noFill/>
          <a:ln>
            <a:noFill/>
          </a:ln>
        </p:spPr>
      </p:pic>
      <p:cxnSp>
        <p:nvCxnSpPr>
          <p:cNvPr id="164" name="Google Shape;164;p7"/>
          <p:cNvCxnSpPr>
            <a:stCxn id="163" idx="1"/>
            <a:endCxn id="165" idx="0"/>
          </p:cNvCxnSpPr>
          <p:nvPr/>
        </p:nvCxnSpPr>
        <p:spPr>
          <a:xfrm flipH="1">
            <a:off x="6833398" y="2379383"/>
            <a:ext cx="1550700" cy="1033200"/>
          </a:xfrm>
          <a:prstGeom prst="bentConnector2">
            <a:avLst/>
          </a:prstGeom>
          <a:noFill/>
          <a:ln w="9525" cap="flat" cmpd="sng">
            <a:solidFill>
              <a:schemeClr val="dk1"/>
            </a:solidFill>
            <a:prstDash val="solid"/>
            <a:miter lim="800000"/>
            <a:headEnd type="none" w="sm" len="sm"/>
            <a:tailEnd type="triangle" w="med" len="med"/>
          </a:ln>
        </p:spPr>
      </p:cxnSp>
      <p:sp>
        <p:nvSpPr>
          <p:cNvPr id="166" name="Google Shape;166;p7"/>
          <p:cNvSpPr txBox="1"/>
          <p:nvPr/>
        </p:nvSpPr>
        <p:spPr>
          <a:xfrm>
            <a:off x="6339161" y="1805855"/>
            <a:ext cx="207743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5E7076"/>
                </a:solidFill>
                <a:latin typeface="Calibri"/>
                <a:ea typeface="Calibri"/>
                <a:cs typeface="Calibri"/>
                <a:sym typeface="Calibri"/>
              </a:rPr>
              <a:t>Store all event hits in the index</a:t>
            </a:r>
            <a:endParaRPr sz="1800" b="1">
              <a:solidFill>
                <a:srgbClr val="5E7076"/>
              </a:solidFill>
              <a:latin typeface="Calibri"/>
              <a:ea typeface="Calibri"/>
              <a:cs typeface="Calibri"/>
              <a:sym typeface="Calibri"/>
            </a:endParaRPr>
          </a:p>
        </p:txBody>
      </p:sp>
      <p:cxnSp>
        <p:nvCxnSpPr>
          <p:cNvPr id="167" name="Google Shape;167;p7"/>
          <p:cNvCxnSpPr/>
          <p:nvPr/>
        </p:nvCxnSpPr>
        <p:spPr>
          <a:xfrm rot="-5400000" flipH="1">
            <a:off x="934663" y="4324590"/>
            <a:ext cx="808800" cy="600"/>
          </a:xfrm>
          <a:prstGeom prst="bentConnector3">
            <a:avLst>
              <a:gd name="adj1" fmla="val 50006"/>
            </a:avLst>
          </a:prstGeom>
          <a:noFill/>
          <a:ln w="9525" cap="flat" cmpd="sng">
            <a:solidFill>
              <a:schemeClr val="dk1"/>
            </a:solidFill>
            <a:prstDash val="solid"/>
            <a:miter lim="800000"/>
            <a:headEnd type="none" w="sm" len="sm"/>
            <a:tailEnd type="triangle" w="med" len="med"/>
          </a:ln>
        </p:spPr>
      </p:cxnSp>
      <p:sp>
        <p:nvSpPr>
          <p:cNvPr id="168" name="Google Shape;168;p7"/>
          <p:cNvSpPr txBox="1"/>
          <p:nvPr/>
        </p:nvSpPr>
        <p:spPr>
          <a:xfrm>
            <a:off x="156462" y="4807987"/>
            <a:ext cx="23645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5E7076"/>
                </a:solidFill>
                <a:latin typeface="Calibri"/>
                <a:ea typeface="Calibri"/>
                <a:cs typeface="Calibri"/>
                <a:sym typeface="Calibri"/>
              </a:rPr>
              <a:t>Sphere predictions</a:t>
            </a:r>
            <a:endParaRPr/>
          </a:p>
          <a:p>
            <a:pPr marL="0" marR="0" lvl="0" indent="0" algn="ctr" rtl="0">
              <a:spcBef>
                <a:spcPts val="0"/>
              </a:spcBef>
              <a:spcAft>
                <a:spcPts val="0"/>
              </a:spcAft>
              <a:buNone/>
            </a:pPr>
            <a:r>
              <a:rPr lang="en-US" sz="1800" b="1">
                <a:solidFill>
                  <a:srgbClr val="5E7076"/>
                </a:solidFill>
                <a:latin typeface="Calibri"/>
                <a:ea typeface="Calibri"/>
                <a:cs typeface="Calibri"/>
                <a:sym typeface="Calibri"/>
              </a:rPr>
              <a:t>(x, y, z, r)</a:t>
            </a:r>
            <a:endParaRPr sz="1800" b="1">
              <a:solidFill>
                <a:srgbClr val="5E7076"/>
              </a:solidFill>
              <a:latin typeface="Calibri"/>
              <a:ea typeface="Calibri"/>
              <a:cs typeface="Calibri"/>
              <a:sym typeface="Calibri"/>
            </a:endParaRPr>
          </a:p>
        </p:txBody>
      </p:sp>
      <p:cxnSp>
        <p:nvCxnSpPr>
          <p:cNvPr id="169" name="Google Shape;169;p7"/>
          <p:cNvCxnSpPr>
            <a:endCxn id="170" idx="1"/>
          </p:cNvCxnSpPr>
          <p:nvPr/>
        </p:nvCxnSpPr>
        <p:spPr>
          <a:xfrm rot="10800000" flipH="1">
            <a:off x="2286074" y="4349213"/>
            <a:ext cx="2850300" cy="781800"/>
          </a:xfrm>
          <a:prstGeom prst="straightConnector1">
            <a:avLst/>
          </a:prstGeom>
          <a:noFill/>
          <a:ln w="9525" cap="flat" cmpd="sng">
            <a:solidFill>
              <a:schemeClr val="dk1"/>
            </a:solidFill>
            <a:prstDash val="solid"/>
            <a:miter lim="800000"/>
            <a:headEnd type="none" w="sm" len="sm"/>
            <a:tailEnd type="triangle" w="med" len="med"/>
          </a:ln>
        </p:spPr>
      </p:cxnSp>
      <p:sp>
        <p:nvSpPr>
          <p:cNvPr id="171" name="Google Shape;171;p7"/>
          <p:cNvSpPr txBox="1"/>
          <p:nvPr/>
        </p:nvSpPr>
        <p:spPr>
          <a:xfrm rot="-848371">
            <a:off x="2404330" y="4401705"/>
            <a:ext cx="2543354" cy="3694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rgbClr val="5E7076"/>
                </a:solidFill>
                <a:latin typeface="Calibri"/>
                <a:ea typeface="Calibri"/>
                <a:cs typeface="Calibri"/>
                <a:sym typeface="Calibri"/>
              </a:rPr>
              <a:t>Sphere centers (x, y, z)</a:t>
            </a:r>
            <a:endParaRPr sz="1800" b="1" dirty="0">
              <a:solidFill>
                <a:srgbClr val="5E7076"/>
              </a:solidFill>
              <a:latin typeface="Calibri"/>
              <a:ea typeface="Calibri"/>
              <a:cs typeface="Calibri"/>
              <a:sym typeface="Calibri"/>
            </a:endParaRPr>
          </a:p>
        </p:txBody>
      </p:sp>
      <p:cxnSp>
        <p:nvCxnSpPr>
          <p:cNvPr id="172" name="Google Shape;172;p7"/>
          <p:cNvCxnSpPr>
            <a:endCxn id="173" idx="0"/>
          </p:cNvCxnSpPr>
          <p:nvPr/>
        </p:nvCxnSpPr>
        <p:spPr>
          <a:xfrm flipH="1">
            <a:off x="3675925" y="4667237"/>
            <a:ext cx="2772300" cy="1671900"/>
          </a:xfrm>
          <a:prstGeom prst="straightConnector1">
            <a:avLst/>
          </a:prstGeom>
          <a:noFill/>
          <a:ln w="9525" cap="flat" cmpd="sng">
            <a:solidFill>
              <a:schemeClr val="dk1"/>
            </a:solidFill>
            <a:prstDash val="solid"/>
            <a:miter lim="800000"/>
            <a:headEnd type="none" w="sm" len="sm"/>
            <a:tailEnd type="triangle" w="med" len="med"/>
          </a:ln>
        </p:spPr>
      </p:cxnSp>
      <p:sp>
        <p:nvSpPr>
          <p:cNvPr id="173" name="Google Shape;173;p7"/>
          <p:cNvSpPr txBox="1"/>
          <p:nvPr/>
        </p:nvSpPr>
        <p:spPr>
          <a:xfrm>
            <a:off x="2069375" y="6339137"/>
            <a:ext cx="32131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rgbClr val="5E7076"/>
                </a:solidFill>
                <a:latin typeface="Calibri"/>
                <a:ea typeface="Calibri"/>
                <a:cs typeface="Calibri"/>
                <a:sym typeface="Calibri"/>
              </a:rPr>
              <a:t>Check sphere attendance</a:t>
            </a:r>
            <a:endParaRPr sz="1800" b="1" dirty="0">
              <a:solidFill>
                <a:srgbClr val="5E7076"/>
              </a:solidFill>
              <a:latin typeface="Calibri"/>
              <a:ea typeface="Calibri"/>
              <a:cs typeface="Calibri"/>
              <a:sym typeface="Calibri"/>
            </a:endParaRPr>
          </a:p>
        </p:txBody>
      </p:sp>
      <p:cxnSp>
        <p:nvCxnSpPr>
          <p:cNvPr id="174" name="Google Shape;174;p7"/>
          <p:cNvCxnSpPr>
            <a:stCxn id="168" idx="2"/>
            <a:endCxn id="173" idx="0"/>
          </p:cNvCxnSpPr>
          <p:nvPr/>
        </p:nvCxnSpPr>
        <p:spPr>
          <a:xfrm>
            <a:off x="1338761" y="5454318"/>
            <a:ext cx="2337300" cy="884700"/>
          </a:xfrm>
          <a:prstGeom prst="straightConnector1">
            <a:avLst/>
          </a:prstGeom>
          <a:noFill/>
          <a:ln w="9525" cap="flat" cmpd="sng">
            <a:solidFill>
              <a:schemeClr val="dk1"/>
            </a:solidFill>
            <a:prstDash val="solid"/>
            <a:miter lim="800000"/>
            <a:headEnd type="none" w="sm" len="sm"/>
            <a:tailEnd type="triangle" w="med" len="med"/>
          </a:ln>
        </p:spPr>
      </p:cxnSp>
      <p:sp>
        <p:nvSpPr>
          <p:cNvPr id="175" name="Google Shape;175;p7"/>
          <p:cNvSpPr txBox="1"/>
          <p:nvPr/>
        </p:nvSpPr>
        <p:spPr>
          <a:xfrm rot="-502">
            <a:off x="5493809" y="4964000"/>
            <a:ext cx="20526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5E7076"/>
                </a:solidFill>
                <a:latin typeface="Calibri"/>
                <a:ea typeface="Calibri"/>
                <a:cs typeface="Calibri"/>
                <a:sym typeface="Calibri"/>
              </a:rPr>
              <a:t>1 nearest hit for each sphere center</a:t>
            </a:r>
            <a:endParaRPr sz="1800" b="1">
              <a:solidFill>
                <a:srgbClr val="5E7076"/>
              </a:solidFill>
              <a:latin typeface="Calibri"/>
              <a:ea typeface="Calibri"/>
              <a:cs typeface="Calibri"/>
              <a:sym typeface="Calibri"/>
            </a:endParaRPr>
          </a:p>
        </p:txBody>
      </p:sp>
      <p:sp>
        <p:nvSpPr>
          <p:cNvPr id="176" name="Google Shape;176;p7"/>
          <p:cNvSpPr/>
          <p:nvPr/>
        </p:nvSpPr>
        <p:spPr>
          <a:xfrm>
            <a:off x="7985028" y="1420066"/>
            <a:ext cx="303965" cy="299285"/>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177" name="Google Shape;177;p7"/>
          <p:cNvSpPr/>
          <p:nvPr/>
        </p:nvSpPr>
        <p:spPr>
          <a:xfrm>
            <a:off x="291665" y="5177939"/>
            <a:ext cx="303965" cy="299285"/>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sp>
        <p:nvSpPr>
          <p:cNvPr id="178" name="Google Shape;178;p7"/>
          <p:cNvSpPr/>
          <p:nvPr/>
        </p:nvSpPr>
        <p:spPr>
          <a:xfrm>
            <a:off x="4671282" y="4001422"/>
            <a:ext cx="303965" cy="299285"/>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4</a:t>
            </a:r>
            <a:endParaRPr sz="1800">
              <a:solidFill>
                <a:schemeClr val="dk1"/>
              </a:solidFill>
              <a:latin typeface="Calibri"/>
              <a:ea typeface="Calibri"/>
              <a:cs typeface="Calibri"/>
              <a:sym typeface="Calibri"/>
            </a:endParaRPr>
          </a:p>
        </p:txBody>
      </p:sp>
      <p:sp>
        <p:nvSpPr>
          <p:cNvPr id="179" name="Google Shape;179;p7"/>
          <p:cNvSpPr/>
          <p:nvPr/>
        </p:nvSpPr>
        <p:spPr>
          <a:xfrm>
            <a:off x="2069375" y="6389269"/>
            <a:ext cx="303965" cy="299285"/>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6</a:t>
            </a:r>
            <a:endParaRPr sz="1800" dirty="0">
              <a:solidFill>
                <a:schemeClr val="dk1"/>
              </a:solidFill>
              <a:latin typeface="Calibri"/>
              <a:ea typeface="Calibri"/>
              <a:cs typeface="Calibri"/>
              <a:sym typeface="Calibri"/>
            </a:endParaRPr>
          </a:p>
        </p:txBody>
      </p:sp>
      <p:sp>
        <p:nvSpPr>
          <p:cNvPr id="180" name="Google Shape;180;p7"/>
          <p:cNvSpPr txBox="1"/>
          <p:nvPr/>
        </p:nvSpPr>
        <p:spPr>
          <a:xfrm>
            <a:off x="6936115" y="6184150"/>
            <a:ext cx="31518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5E7076"/>
                </a:solidFill>
                <a:latin typeface="Calibri"/>
                <a:ea typeface="Calibri"/>
                <a:cs typeface="Calibri"/>
                <a:sym typeface="Calibri"/>
              </a:rPr>
              <a:t>Prolong candidates and pass them to the model</a:t>
            </a:r>
            <a:endParaRPr sz="1800" b="1">
              <a:solidFill>
                <a:srgbClr val="5E7076"/>
              </a:solidFill>
              <a:latin typeface="Calibri"/>
              <a:ea typeface="Calibri"/>
              <a:cs typeface="Calibri"/>
              <a:sym typeface="Calibri"/>
            </a:endParaRPr>
          </a:p>
        </p:txBody>
      </p:sp>
      <p:sp>
        <p:nvSpPr>
          <p:cNvPr id="181" name="Google Shape;181;p7"/>
          <p:cNvSpPr/>
          <p:nvPr/>
        </p:nvSpPr>
        <p:spPr>
          <a:xfrm>
            <a:off x="7048830" y="5893213"/>
            <a:ext cx="303900" cy="2994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7</a:t>
            </a:r>
            <a:endParaRPr sz="1800" dirty="0">
              <a:solidFill>
                <a:schemeClr val="dk1"/>
              </a:solidFill>
              <a:latin typeface="Calibri"/>
              <a:ea typeface="Calibri"/>
              <a:cs typeface="Calibri"/>
              <a:sym typeface="Calibri"/>
            </a:endParaRPr>
          </a:p>
        </p:txBody>
      </p:sp>
      <p:cxnSp>
        <p:nvCxnSpPr>
          <p:cNvPr id="182" name="Google Shape;182;p7"/>
          <p:cNvCxnSpPr>
            <a:stCxn id="173" idx="3"/>
            <a:endCxn id="180" idx="1"/>
          </p:cNvCxnSpPr>
          <p:nvPr/>
        </p:nvCxnSpPr>
        <p:spPr>
          <a:xfrm rot="10800000" flipH="1">
            <a:off x="5282475" y="6507303"/>
            <a:ext cx="1653600" cy="16500"/>
          </a:xfrm>
          <a:prstGeom prst="straightConnector1">
            <a:avLst/>
          </a:prstGeom>
          <a:noFill/>
          <a:ln w="9525" cap="flat" cmpd="sng">
            <a:solidFill>
              <a:schemeClr val="dk1"/>
            </a:solidFill>
            <a:prstDash val="solid"/>
            <a:miter lim="800000"/>
            <a:headEnd type="none" w="sm" len="sm"/>
            <a:tailEnd type="triangle" w="med" len="med"/>
          </a:ln>
        </p:spPr>
      </p:cxnSp>
      <p:sp>
        <p:nvSpPr>
          <p:cNvPr id="183" name="Google Shape;183;p7"/>
          <p:cNvSpPr txBox="1"/>
          <p:nvPr/>
        </p:nvSpPr>
        <p:spPr>
          <a:xfrm>
            <a:off x="8416598" y="4262014"/>
            <a:ext cx="3424938" cy="1631216"/>
          </a:xfrm>
          <a:prstGeom prst="rect">
            <a:avLst/>
          </a:prstGeom>
          <a:blipFill rotWithShape="1">
            <a:blip r:embed="rId4">
              <a:alphaModFix/>
            </a:blip>
            <a:stretch>
              <a:fillRect l="-1772" t="-1480" r="-1949" b="-518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84" name="Google Shape;184;p7"/>
          <p:cNvSpPr txBox="1"/>
          <p:nvPr/>
        </p:nvSpPr>
        <p:spPr>
          <a:xfrm>
            <a:off x="838200" y="237579"/>
            <a:ext cx="10515600" cy="43489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1" dirty="0">
                <a:solidFill>
                  <a:schemeClr val="dk1"/>
                </a:solidFill>
                <a:latin typeface="Calibri"/>
                <a:ea typeface="Calibri"/>
                <a:cs typeface="Calibri"/>
                <a:sym typeface="Calibri"/>
              </a:rPr>
              <a:t>Local Tracking with </a:t>
            </a:r>
            <a:r>
              <a:rPr lang="en-US" sz="2800" b="1" dirty="0" err="1">
                <a:solidFill>
                  <a:schemeClr val="dk1"/>
                </a:solidFill>
                <a:latin typeface="Calibri"/>
                <a:ea typeface="Calibri"/>
                <a:cs typeface="Calibri"/>
                <a:sym typeface="Calibri"/>
              </a:rPr>
              <a:t>TrackNET</a:t>
            </a:r>
            <a:r>
              <a:rPr lang="en-US" sz="2800" b="1" dirty="0">
                <a:solidFill>
                  <a:schemeClr val="dk1"/>
                </a:solidFill>
                <a:latin typeface="Calibri"/>
                <a:ea typeface="Calibri"/>
                <a:cs typeface="Calibri"/>
                <a:sym typeface="Calibri"/>
              </a:rPr>
              <a:t>. Inference</a:t>
            </a:r>
            <a:endParaRPr sz="2800" b="1" dirty="0">
              <a:solidFill>
                <a:schemeClr val="dk1"/>
              </a:solidFill>
              <a:latin typeface="Calibri"/>
              <a:ea typeface="Calibri"/>
              <a:cs typeface="Calibri"/>
              <a:sym typeface="Calibri"/>
            </a:endParaRPr>
          </a:p>
        </p:txBody>
      </p:sp>
      <p:pic>
        <p:nvPicPr>
          <p:cNvPr id="185" name="Google Shape;185;p7"/>
          <p:cNvPicPr preferRelativeResize="0"/>
          <p:nvPr/>
        </p:nvPicPr>
        <p:blipFill>
          <a:blip r:embed="rId5">
            <a:alphaModFix/>
          </a:blip>
          <a:stretch>
            <a:fillRect/>
          </a:stretch>
        </p:blipFill>
        <p:spPr>
          <a:xfrm>
            <a:off x="765250" y="889124"/>
            <a:ext cx="4517228" cy="2990889"/>
          </a:xfrm>
          <a:prstGeom prst="rect">
            <a:avLst/>
          </a:prstGeom>
          <a:noFill/>
          <a:ln>
            <a:noFill/>
          </a:ln>
        </p:spPr>
      </p:pic>
      <p:sp>
        <p:nvSpPr>
          <p:cNvPr id="186" name="Google Shape;186;p7"/>
          <p:cNvSpPr/>
          <p:nvPr/>
        </p:nvSpPr>
        <p:spPr>
          <a:xfrm>
            <a:off x="5244050" y="3504688"/>
            <a:ext cx="2850300" cy="1070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7" name="Google Shape;187;p7"/>
          <p:cNvSpPr/>
          <p:nvPr/>
        </p:nvSpPr>
        <p:spPr>
          <a:xfrm>
            <a:off x="534235" y="693681"/>
            <a:ext cx="303965" cy="299285"/>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165" name="Google Shape;165;p7"/>
          <p:cNvSpPr txBox="1"/>
          <p:nvPr/>
        </p:nvSpPr>
        <p:spPr>
          <a:xfrm>
            <a:off x="5759876" y="3412575"/>
            <a:ext cx="2146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solidFill>
                  <a:srgbClr val="5E7076"/>
                </a:solidFill>
                <a:latin typeface="Calibri"/>
                <a:ea typeface="Calibri"/>
                <a:cs typeface="Calibri"/>
                <a:sym typeface="Calibri"/>
              </a:rPr>
              <a:t>SEARCH INDEX</a:t>
            </a:r>
            <a:endParaRPr sz="2100" b="1">
              <a:solidFill>
                <a:srgbClr val="5E7076"/>
              </a:solidFill>
              <a:latin typeface="Calibri"/>
              <a:ea typeface="Calibri"/>
              <a:cs typeface="Calibri"/>
              <a:sym typeface="Calibri"/>
            </a:endParaRPr>
          </a:p>
        </p:txBody>
      </p:sp>
      <p:pic>
        <p:nvPicPr>
          <p:cNvPr id="188" name="Google Shape;188;p7"/>
          <p:cNvPicPr preferRelativeResize="0"/>
          <p:nvPr/>
        </p:nvPicPr>
        <p:blipFill>
          <a:blip r:embed="rId6">
            <a:alphaModFix/>
          </a:blip>
          <a:stretch>
            <a:fillRect/>
          </a:stretch>
        </p:blipFill>
        <p:spPr>
          <a:xfrm>
            <a:off x="6936103" y="3865062"/>
            <a:ext cx="1032024" cy="646325"/>
          </a:xfrm>
          <a:prstGeom prst="rect">
            <a:avLst/>
          </a:prstGeom>
          <a:noFill/>
          <a:ln>
            <a:noFill/>
          </a:ln>
        </p:spPr>
      </p:pic>
      <p:pic>
        <p:nvPicPr>
          <p:cNvPr id="189" name="Google Shape;189;p7"/>
          <p:cNvPicPr preferRelativeResize="0"/>
          <p:nvPr/>
        </p:nvPicPr>
        <p:blipFill>
          <a:blip r:embed="rId7">
            <a:alphaModFix/>
          </a:blip>
          <a:stretch>
            <a:fillRect/>
          </a:stretch>
        </p:blipFill>
        <p:spPr>
          <a:xfrm>
            <a:off x="5288150" y="4003539"/>
            <a:ext cx="1496177" cy="369350"/>
          </a:xfrm>
          <a:prstGeom prst="rect">
            <a:avLst/>
          </a:prstGeom>
          <a:noFill/>
          <a:ln>
            <a:noFill/>
          </a:ln>
        </p:spPr>
      </p:pic>
      <p:sp>
        <p:nvSpPr>
          <p:cNvPr id="29" name="Google Shape;179;p7">
            <a:extLst>
              <a:ext uri="{FF2B5EF4-FFF2-40B4-BE49-F238E27FC236}">
                <a16:creationId xmlns:a16="http://schemas.microsoft.com/office/drawing/2014/main" id="{18358E03-D880-4F4F-AECE-31BD3DE4DC7C}"/>
              </a:ext>
            </a:extLst>
          </p:cNvPr>
          <p:cNvSpPr/>
          <p:nvPr/>
        </p:nvSpPr>
        <p:spPr>
          <a:xfrm>
            <a:off x="6414563" y="4722058"/>
            <a:ext cx="303965" cy="299285"/>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1a46a4a027_2_15"/>
          <p:cNvSpPr txBox="1"/>
          <p:nvPr/>
        </p:nvSpPr>
        <p:spPr>
          <a:xfrm>
            <a:off x="838200" y="237579"/>
            <a:ext cx="10515600" cy="4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1" dirty="0">
                <a:solidFill>
                  <a:schemeClr val="dk1"/>
                </a:solidFill>
                <a:latin typeface="Calibri"/>
                <a:ea typeface="Calibri"/>
                <a:cs typeface="Calibri"/>
                <a:sym typeface="Calibri"/>
              </a:rPr>
              <a:t>Dealing with detector inefficiency</a:t>
            </a:r>
            <a:endParaRPr sz="2800" b="1" dirty="0">
              <a:solidFill>
                <a:schemeClr val="dk1"/>
              </a:solidFill>
              <a:latin typeface="Calibri"/>
              <a:ea typeface="Calibri"/>
              <a:cs typeface="Calibri"/>
              <a:sym typeface="Calibri"/>
            </a:endParaRPr>
          </a:p>
        </p:txBody>
      </p:sp>
      <p:sp>
        <p:nvSpPr>
          <p:cNvPr id="196" name="Google Shape;196;g21a46a4a027_2_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97" name="Google Shape;197;g21a46a4a027_2_15"/>
          <p:cNvSpPr/>
          <p:nvPr/>
        </p:nvSpPr>
        <p:spPr>
          <a:xfrm>
            <a:off x="6156275" y="844025"/>
            <a:ext cx="5962200" cy="5679000"/>
          </a:xfrm>
          <a:prstGeom prst="rect">
            <a:avLst/>
          </a:prstGeom>
          <a:noFill/>
          <a:ln>
            <a:noFill/>
          </a:ln>
        </p:spPr>
        <p:txBody>
          <a:bodyPr spcFirstLastPara="1" wrap="square" lIns="91425" tIns="137150" rIns="91425" bIns="45700" anchor="t" anchorCtr="0">
            <a:noAutofit/>
          </a:bodyPr>
          <a:lstStyle/>
          <a:p>
            <a:pPr marL="0" lvl="0" indent="0" algn="l" rtl="0">
              <a:lnSpc>
                <a:spcPct val="150000"/>
              </a:lnSpc>
              <a:spcBef>
                <a:spcPts val="0"/>
              </a:spcBef>
              <a:spcAft>
                <a:spcPts val="0"/>
              </a:spcAft>
              <a:buNone/>
            </a:pPr>
            <a:r>
              <a:rPr lang="en-US" sz="1800" b="1" dirty="0">
                <a:solidFill>
                  <a:schemeClr val="dk1"/>
                </a:solidFill>
              </a:rPr>
              <a:t>Step ahead </a:t>
            </a:r>
            <a:r>
              <a:rPr lang="en-US" sz="1800" b="1" dirty="0" err="1">
                <a:solidFill>
                  <a:schemeClr val="dk1"/>
                </a:solidFill>
              </a:rPr>
              <a:t>TrackNET</a:t>
            </a:r>
            <a:r>
              <a:rPr lang="en-US" sz="1800" b="1" dirty="0">
                <a:solidFill>
                  <a:schemeClr val="dk1"/>
                </a:solidFill>
              </a:rPr>
              <a:t>:</a:t>
            </a:r>
            <a:endParaRPr sz="1800" b="1" dirty="0">
              <a:solidFill>
                <a:schemeClr val="dk1"/>
              </a:solidFill>
            </a:endParaRPr>
          </a:p>
          <a:p>
            <a:pPr marL="285750" marR="0" lvl="0" indent="-285750" algn="l" rtl="0">
              <a:lnSpc>
                <a:spcPct val="115000"/>
              </a:lnSpc>
              <a:spcBef>
                <a:spcPts val="0"/>
              </a:spcBef>
              <a:spcAft>
                <a:spcPts val="0"/>
              </a:spcAft>
              <a:buClr>
                <a:schemeClr val="dk1"/>
              </a:buClr>
              <a:buSzPts val="1800"/>
              <a:buChar char="•"/>
            </a:pPr>
            <a:r>
              <a:rPr lang="en-US" sz="1800" dirty="0">
                <a:solidFill>
                  <a:schemeClr val="dk1"/>
                </a:solidFill>
              </a:rPr>
              <a:t>The network contains all necessary information on how to extrapolate a track-candidate more than one hit ahead.</a:t>
            </a:r>
            <a:endParaRPr sz="1800" dirty="0">
              <a:solidFill>
                <a:schemeClr val="dk1"/>
              </a:solidFill>
            </a:endParaRPr>
          </a:p>
          <a:p>
            <a:pPr marL="285750" marR="0" lvl="0" indent="-285750" algn="l" rtl="0">
              <a:lnSpc>
                <a:spcPct val="115000"/>
              </a:lnSpc>
              <a:spcBef>
                <a:spcPts val="0"/>
              </a:spcBef>
              <a:spcAft>
                <a:spcPts val="0"/>
              </a:spcAft>
              <a:buClr>
                <a:schemeClr val="dk1"/>
              </a:buClr>
              <a:buSzPts val="1800"/>
              <a:buChar char="•"/>
            </a:pPr>
            <a:r>
              <a:rPr lang="en-US" sz="1800" dirty="0">
                <a:solidFill>
                  <a:schemeClr val="dk1"/>
                </a:solidFill>
              </a:rPr>
              <a:t>Predicts two steps ahead at once.</a:t>
            </a:r>
            <a:endParaRPr sz="1800" dirty="0">
              <a:solidFill>
                <a:schemeClr val="dk1"/>
              </a:solidFill>
            </a:endParaRPr>
          </a:p>
          <a:p>
            <a:pPr marL="285750" marR="0" lvl="0" indent="-285750" algn="l" rtl="0">
              <a:lnSpc>
                <a:spcPct val="115000"/>
              </a:lnSpc>
              <a:spcBef>
                <a:spcPts val="0"/>
              </a:spcBef>
              <a:spcAft>
                <a:spcPts val="0"/>
              </a:spcAft>
              <a:buClr>
                <a:schemeClr val="dk1"/>
              </a:buClr>
              <a:buSzPts val="1800"/>
              <a:buChar char="•"/>
            </a:pPr>
            <a:r>
              <a:rPr lang="en-US" sz="1800" dirty="0">
                <a:solidFill>
                  <a:schemeClr val="dk1"/>
                </a:solidFill>
              </a:rPr>
              <a:t>If hit is not found on the first sphere, the second sphere can be checked for the hit’s presence.</a:t>
            </a:r>
            <a:endParaRPr sz="1800" dirty="0">
              <a:solidFill>
                <a:schemeClr val="dk1"/>
              </a:solidFill>
            </a:endParaRPr>
          </a:p>
          <a:p>
            <a:pPr marL="285750" marR="0" lvl="0" indent="-285750" algn="l" rtl="0">
              <a:lnSpc>
                <a:spcPct val="115000"/>
              </a:lnSpc>
              <a:spcBef>
                <a:spcPts val="0"/>
              </a:spcBef>
              <a:spcAft>
                <a:spcPts val="0"/>
              </a:spcAft>
              <a:buClr>
                <a:schemeClr val="dk1"/>
              </a:buClr>
              <a:buSzPts val="1800"/>
              <a:buChar char="•"/>
            </a:pPr>
            <a:r>
              <a:rPr lang="en-US" sz="1800" dirty="0">
                <a:solidFill>
                  <a:schemeClr val="dk1"/>
                </a:solidFill>
              </a:rPr>
              <a:t>If there is a hit in the second sphere, track-candidate is prolonged with a virtual point – first sphere center.</a:t>
            </a:r>
            <a:endParaRPr sz="1800" dirty="0">
              <a:solidFill>
                <a:schemeClr val="dk1"/>
              </a:solidFill>
            </a:endParaRPr>
          </a:p>
          <a:p>
            <a:pPr marL="285750" marR="0" lvl="0" indent="-285750" algn="l" rtl="0">
              <a:lnSpc>
                <a:spcPct val="115000"/>
              </a:lnSpc>
              <a:spcBef>
                <a:spcPts val="0"/>
              </a:spcBef>
              <a:spcAft>
                <a:spcPts val="0"/>
              </a:spcAft>
              <a:buClr>
                <a:schemeClr val="dk1"/>
              </a:buClr>
              <a:buSzPts val="1800"/>
              <a:buChar char="•"/>
            </a:pPr>
            <a:r>
              <a:rPr lang="en-US" sz="1800" dirty="0">
                <a:solidFill>
                  <a:schemeClr val="dk1"/>
                </a:solidFill>
              </a:rPr>
              <a:t>Accuracy of the first prediction based on the single hit is lower, but model uncertainty as the sphere radius is larger, that allows model to find the next track hits. </a:t>
            </a:r>
            <a:endParaRPr sz="1800" dirty="0">
              <a:solidFill>
                <a:schemeClr val="dk1"/>
              </a:solidFill>
            </a:endParaRPr>
          </a:p>
          <a:p>
            <a:pPr marL="285750" marR="0" lvl="0" indent="-285750" algn="l" rtl="0">
              <a:lnSpc>
                <a:spcPct val="115000"/>
              </a:lnSpc>
              <a:spcBef>
                <a:spcPts val="0"/>
              </a:spcBef>
              <a:spcAft>
                <a:spcPts val="0"/>
              </a:spcAft>
              <a:buClr>
                <a:schemeClr val="dk1"/>
              </a:buClr>
              <a:buSzPts val="1800"/>
              <a:buChar char="•"/>
            </a:pPr>
            <a:r>
              <a:rPr lang="en-US" sz="1800" dirty="0">
                <a:solidFill>
                  <a:schemeClr val="dk1"/>
                </a:solidFill>
              </a:rPr>
              <a:t>Virtual point placed instead of missing second hit can confuse the model for the second prediction, so tracks without hits at first sphere are saved and prolonged later with virtual point and second sphere hit together.</a:t>
            </a:r>
            <a:endParaRPr sz="1800" dirty="0">
              <a:solidFill>
                <a:schemeClr val="dk1"/>
              </a:solidFill>
            </a:endParaRPr>
          </a:p>
        </p:txBody>
      </p:sp>
      <p:pic>
        <p:nvPicPr>
          <p:cNvPr id="198" name="Google Shape;198;g21a46a4a027_2_15"/>
          <p:cNvPicPr preferRelativeResize="0"/>
          <p:nvPr/>
        </p:nvPicPr>
        <p:blipFill>
          <a:blip r:embed="rId3">
            <a:alphaModFix/>
          </a:blip>
          <a:stretch>
            <a:fillRect/>
          </a:stretch>
        </p:blipFill>
        <p:spPr>
          <a:xfrm>
            <a:off x="307550" y="992475"/>
            <a:ext cx="5673677" cy="52470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p:nvPr/>
        </p:nvSpPr>
        <p:spPr>
          <a:xfrm>
            <a:off x="566451" y="311204"/>
            <a:ext cx="10515600" cy="43489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1" dirty="0">
                <a:solidFill>
                  <a:schemeClr val="dk1"/>
                </a:solidFill>
                <a:latin typeface="Calibri"/>
                <a:ea typeface="Calibri"/>
                <a:cs typeface="Calibri"/>
                <a:sym typeface="Calibri"/>
              </a:rPr>
              <a:t>Testing Results. Metrics</a:t>
            </a:r>
            <a:endParaRPr dirty="0"/>
          </a:p>
        </p:txBody>
      </p:sp>
      <p:sp>
        <p:nvSpPr>
          <p:cNvPr id="205" name="Google Shape;20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206" name="Google Shape;206;p8"/>
          <p:cNvSpPr/>
          <p:nvPr/>
        </p:nvSpPr>
        <p:spPr>
          <a:xfrm>
            <a:off x="423600" y="918600"/>
            <a:ext cx="5672400" cy="268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Testing setup:</a:t>
            </a:r>
            <a:endParaRPr dirty="0"/>
          </a:p>
          <a:p>
            <a:pPr marL="0" marR="0" lvl="0" indent="0" algn="l" rtl="0">
              <a:spcBef>
                <a:spcPts val="0"/>
              </a:spcBef>
              <a:spcAft>
                <a:spcPts val="0"/>
              </a:spcAft>
              <a:buNone/>
            </a:pP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rPr>
              <a:t>200 000 events (5 000 time slices) for time slice evaluation</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Xeon(R) Gold 6148 CPU @ 2.40GHz</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NVIDIA Tesla V100 32GB</a:t>
            </a:r>
            <a:endParaRPr dirty="0"/>
          </a:p>
          <a:p>
            <a:pPr marL="285750" marR="0" lvl="0" indent="-285750" algn="l" rtl="0">
              <a:spcBef>
                <a:spcPts val="0"/>
              </a:spcBef>
              <a:spcAft>
                <a:spcPts val="0"/>
              </a:spcAft>
              <a:buClr>
                <a:schemeClr val="dk1"/>
              </a:buClr>
              <a:buSzPts val="1800"/>
              <a:buFont typeface="Arial"/>
              <a:buChar char="•"/>
            </a:pPr>
            <a:r>
              <a:rPr lang="en-US" sz="1800" b="1" dirty="0">
                <a:solidFill>
                  <a:schemeClr val="dk1"/>
                </a:solidFill>
                <a:latin typeface="Arial"/>
                <a:ea typeface="Arial"/>
                <a:cs typeface="Arial"/>
                <a:sym typeface="Arial"/>
              </a:rPr>
              <a:t>No tracks with less than 4 hits</a:t>
            </a:r>
            <a:endParaRPr sz="1800" dirty="0">
              <a:solidFill>
                <a:schemeClr val="dk1"/>
              </a:solidFill>
              <a:latin typeface="Arial"/>
              <a:ea typeface="Arial"/>
              <a:cs typeface="Arial"/>
              <a:sym typeface="Arial"/>
            </a:endParaRPr>
          </a:p>
        </p:txBody>
      </p:sp>
      <p:sp>
        <p:nvSpPr>
          <p:cNvPr id="207" name="Google Shape;207;p8"/>
          <p:cNvSpPr/>
          <p:nvPr/>
        </p:nvSpPr>
        <p:spPr>
          <a:xfrm>
            <a:off x="6096001" y="918599"/>
            <a:ext cx="6096000" cy="2368200"/>
          </a:xfrm>
          <a:prstGeom prst="rect">
            <a:avLst/>
          </a:prstGeom>
          <a:blipFill rotWithShape="1">
            <a:blip r:embed="rId3">
              <a:alphaModFix/>
            </a:blip>
            <a:stretch>
              <a:fillRect l="-799" t="-1284" b="-308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208" name="Google Shape;208;p8"/>
          <p:cNvGraphicFramePr/>
          <p:nvPr/>
        </p:nvGraphicFramePr>
        <p:xfrm>
          <a:off x="476541" y="3459296"/>
          <a:ext cx="11238900" cy="2814035"/>
        </p:xfrm>
        <a:graphic>
          <a:graphicData uri="http://schemas.openxmlformats.org/drawingml/2006/table">
            <a:tbl>
              <a:tblPr firstRow="1" firstCol="1" bandRow="1">
                <a:noFill/>
                <a:tableStyleId>{7E0AD985-F711-4493-9E8A-A8C84D30443D}</a:tableStyleId>
              </a:tblPr>
              <a:tblGrid>
                <a:gridCol w="3039050">
                  <a:extLst>
                    <a:ext uri="{9D8B030D-6E8A-4147-A177-3AD203B41FA5}">
                      <a16:colId xmlns:a16="http://schemas.microsoft.com/office/drawing/2014/main" val="20000"/>
                    </a:ext>
                  </a:extLst>
                </a:gridCol>
                <a:gridCol w="1966550">
                  <a:extLst>
                    <a:ext uri="{9D8B030D-6E8A-4147-A177-3AD203B41FA5}">
                      <a16:colId xmlns:a16="http://schemas.microsoft.com/office/drawing/2014/main" val="20001"/>
                    </a:ext>
                  </a:extLst>
                </a:gridCol>
                <a:gridCol w="3116650">
                  <a:extLst>
                    <a:ext uri="{9D8B030D-6E8A-4147-A177-3AD203B41FA5}">
                      <a16:colId xmlns:a16="http://schemas.microsoft.com/office/drawing/2014/main" val="20002"/>
                    </a:ext>
                  </a:extLst>
                </a:gridCol>
                <a:gridCol w="3116650">
                  <a:extLst>
                    <a:ext uri="{9D8B030D-6E8A-4147-A177-3AD203B41FA5}">
                      <a16:colId xmlns:a16="http://schemas.microsoft.com/office/drawing/2014/main" val="20003"/>
                    </a:ext>
                  </a:extLst>
                </a:gridCol>
              </a:tblGrid>
              <a:tr h="682475">
                <a:tc>
                  <a:txBody>
                    <a:bodyPr/>
                    <a:lstStyle/>
                    <a:p>
                      <a:pPr marL="0" marR="0" lvl="0" indent="0" algn="l" rtl="0">
                        <a:spcBef>
                          <a:spcPts val="0"/>
                        </a:spcBef>
                        <a:spcAft>
                          <a:spcPts val="0"/>
                        </a:spcAft>
                        <a:buNone/>
                      </a:pPr>
                      <a:br>
                        <a:rPr lang="en-US" sz="1700" u="none" strike="noStrike" cap="none">
                          <a:latin typeface="Arial"/>
                          <a:ea typeface="Arial"/>
                          <a:cs typeface="Arial"/>
                          <a:sym typeface="Arial"/>
                        </a:rPr>
                      </a:br>
                      <a:endParaRPr sz="1700" u="none" strike="noStrike" cap="none">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700" b="1" u="none" strike="noStrike" cap="none">
                          <a:solidFill>
                            <a:schemeClr val="dk1"/>
                          </a:solidFill>
                          <a:latin typeface="Arial"/>
                          <a:ea typeface="Arial"/>
                          <a:cs typeface="Arial"/>
                          <a:sym typeface="Arial"/>
                        </a:rPr>
                        <a:t>TrackNET</a:t>
                      </a:r>
                      <a:endParaRPr sz="1700" b="1">
                        <a:solidFill>
                          <a:schemeClr val="dk1"/>
                        </a:solidFill>
                      </a:endParaRPr>
                    </a:p>
                    <a:p>
                      <a:pPr marL="0" marR="0" lvl="0" indent="0" algn="ctr" rtl="0">
                        <a:spcBef>
                          <a:spcPts val="0"/>
                        </a:spcBef>
                        <a:spcAft>
                          <a:spcPts val="0"/>
                        </a:spcAft>
                        <a:buNone/>
                      </a:pPr>
                      <a:r>
                        <a:rPr lang="en-US" sz="1700" b="1">
                          <a:solidFill>
                            <a:schemeClr val="dk1"/>
                          </a:solidFill>
                        </a:rPr>
                        <a:t>(100% efficiency)</a:t>
                      </a:r>
                      <a:endParaRPr sz="1700" b="1" u="none" strike="noStrike" cap="none">
                        <a:solidFill>
                          <a:schemeClr val="dk1"/>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700" b="1">
                          <a:solidFill>
                            <a:schemeClr val="dk1"/>
                          </a:solidFill>
                        </a:rPr>
                        <a:t>Step ahead TrackNET</a:t>
                      </a:r>
                      <a:endParaRPr sz="1700" b="1">
                        <a:solidFill>
                          <a:schemeClr val="dk1"/>
                        </a:solidFill>
                      </a:endParaRPr>
                    </a:p>
                    <a:p>
                      <a:pPr marL="0" lvl="0" indent="0" algn="ctr" rtl="0">
                        <a:spcBef>
                          <a:spcPts val="0"/>
                        </a:spcBef>
                        <a:spcAft>
                          <a:spcPts val="0"/>
                        </a:spcAft>
                        <a:buSzPts val="1100"/>
                        <a:buNone/>
                      </a:pPr>
                      <a:r>
                        <a:rPr lang="en-US" sz="1700" b="1">
                          <a:solidFill>
                            <a:schemeClr val="dk1"/>
                          </a:solidFill>
                        </a:rPr>
                        <a:t>(99% efficiency)</a:t>
                      </a:r>
                      <a:endParaRPr sz="1700" b="1">
                        <a:solidFill>
                          <a:schemeClr val="dk1"/>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700" b="1">
                          <a:solidFill>
                            <a:schemeClr val="dk1"/>
                          </a:solidFill>
                        </a:rPr>
                        <a:t>Step ahead TrackNET</a:t>
                      </a:r>
                      <a:endParaRPr sz="1700" b="1">
                        <a:solidFill>
                          <a:schemeClr val="dk1"/>
                        </a:solidFill>
                      </a:endParaRPr>
                    </a:p>
                    <a:p>
                      <a:pPr marL="0" marR="0" lvl="0" indent="0" algn="ctr" rtl="0">
                        <a:spcBef>
                          <a:spcPts val="0"/>
                        </a:spcBef>
                        <a:spcAft>
                          <a:spcPts val="0"/>
                        </a:spcAft>
                        <a:buNone/>
                      </a:pPr>
                      <a:r>
                        <a:rPr lang="en-US" sz="1700" b="1">
                          <a:solidFill>
                            <a:schemeClr val="dk1"/>
                          </a:solidFill>
                        </a:rPr>
                        <a:t>(98% efficiency)</a:t>
                      </a:r>
                      <a:endParaRPr sz="1700" b="1" u="none" strike="noStrike" cap="none">
                        <a:solidFill>
                          <a:schemeClr val="dk1"/>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05375">
                <a:tc>
                  <a:txBody>
                    <a:bodyPr/>
                    <a:lstStyle/>
                    <a:p>
                      <a:pPr marL="0" marR="0" lvl="0" indent="0" algn="l" rtl="0">
                        <a:spcBef>
                          <a:spcPts val="0"/>
                        </a:spcBef>
                        <a:spcAft>
                          <a:spcPts val="0"/>
                        </a:spcAft>
                        <a:buNone/>
                      </a:pPr>
                      <a:r>
                        <a:rPr lang="en-US" sz="1700" b="1" u="none" strike="noStrike" cap="none">
                          <a:solidFill>
                            <a:srgbClr val="000000"/>
                          </a:solidFill>
                          <a:latin typeface="Arial"/>
                          <a:ea typeface="Arial"/>
                          <a:cs typeface="Arial"/>
                          <a:sym typeface="Arial"/>
                        </a:rPr>
                        <a:t>Track efficiency (recall) (%)</a:t>
                      </a:r>
                      <a:endParaRPr sz="1700" b="1" u="none" strike="noStrike" cap="none">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700" b="0" u="none" strike="noStrike" cap="none" dirty="0">
                          <a:solidFill>
                            <a:srgbClr val="000000"/>
                          </a:solidFill>
                          <a:latin typeface="Arial"/>
                          <a:ea typeface="Arial"/>
                          <a:cs typeface="Arial"/>
                          <a:sym typeface="Arial"/>
                        </a:rPr>
                        <a:t>9</a:t>
                      </a:r>
                      <a:r>
                        <a:rPr lang="en-US" sz="1700" dirty="0"/>
                        <a:t>6,54</a:t>
                      </a:r>
                      <a:endParaRPr sz="1700" u="none" strike="noStrike" cap="none" dirty="0">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700"/>
                        <a:t>95,48</a:t>
                      </a:r>
                      <a:endParaRPr sz="1700" b="0" u="none" strike="noStrike" cap="none">
                        <a:solidFill>
                          <a:srgbClr val="000000"/>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700"/>
                        <a:t>93,87</a:t>
                      </a:r>
                      <a:endParaRPr sz="1700" b="0" u="none" strike="noStrike" cap="none">
                        <a:solidFill>
                          <a:srgbClr val="000000"/>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5375">
                <a:tc>
                  <a:txBody>
                    <a:bodyPr/>
                    <a:lstStyle/>
                    <a:p>
                      <a:pPr marL="0" marR="0" lvl="0" indent="0" algn="l" rtl="0">
                        <a:spcBef>
                          <a:spcPts val="0"/>
                        </a:spcBef>
                        <a:spcAft>
                          <a:spcPts val="0"/>
                        </a:spcAft>
                        <a:buNone/>
                      </a:pPr>
                      <a:r>
                        <a:rPr lang="en-US" sz="1700" b="1" u="none" strike="noStrike" cap="none" dirty="0">
                          <a:solidFill>
                            <a:srgbClr val="000000"/>
                          </a:solidFill>
                          <a:latin typeface="Arial"/>
                          <a:ea typeface="Arial"/>
                          <a:cs typeface="Arial"/>
                          <a:sym typeface="Arial"/>
                        </a:rPr>
                        <a:t>Track purity (precision) (%)</a:t>
                      </a:r>
                      <a:endParaRPr sz="1700" b="1" u="none" strike="noStrike" cap="none" dirty="0">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700" b="0" u="none" strike="noStrike" cap="none">
                          <a:solidFill>
                            <a:srgbClr val="000000"/>
                          </a:solidFill>
                          <a:latin typeface="Arial"/>
                          <a:ea typeface="Arial"/>
                          <a:cs typeface="Arial"/>
                          <a:sym typeface="Arial"/>
                        </a:rPr>
                        <a:t>9</a:t>
                      </a:r>
                      <a:r>
                        <a:rPr lang="en-US" sz="1700"/>
                        <a:t>4,75</a:t>
                      </a:r>
                      <a:endParaRPr sz="1700" u="none" strike="noStrike" cap="none">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700"/>
                        <a:t>94,74</a:t>
                      </a:r>
                      <a:endParaRPr sz="1700" b="0" u="none" strike="noStrike" cap="none">
                        <a:solidFill>
                          <a:srgbClr val="000000"/>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700"/>
                        <a:t>93,46</a:t>
                      </a:r>
                      <a:endParaRPr sz="1700" b="0" u="none" strike="noStrike" cap="none">
                        <a:solidFill>
                          <a:srgbClr val="000000"/>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75650">
                <a:tc>
                  <a:txBody>
                    <a:bodyPr/>
                    <a:lstStyle/>
                    <a:p>
                      <a:pPr marL="0" marR="0" lvl="0" indent="0" algn="l" rtl="0">
                        <a:spcBef>
                          <a:spcPts val="0"/>
                        </a:spcBef>
                        <a:spcAft>
                          <a:spcPts val="0"/>
                        </a:spcAft>
                        <a:buNone/>
                      </a:pPr>
                      <a:r>
                        <a:rPr lang="en-US" sz="1700" b="1"/>
                        <a:t>Processing speed</a:t>
                      </a:r>
                      <a:endParaRPr sz="1700" b="1"/>
                    </a:p>
                    <a:p>
                      <a:pPr marL="0" marR="0" lvl="0" indent="0" algn="l" rtl="0">
                        <a:spcBef>
                          <a:spcPts val="0"/>
                        </a:spcBef>
                        <a:spcAft>
                          <a:spcPts val="0"/>
                        </a:spcAft>
                        <a:buNone/>
                      </a:pPr>
                      <a:r>
                        <a:rPr lang="en-US" sz="1700" b="1"/>
                        <a:t>(time slice / sec)</a:t>
                      </a:r>
                      <a:endParaRPr sz="1700" b="1" u="none" strike="noStrike" cap="none">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700"/>
                        <a:t>63,378</a:t>
                      </a:r>
                      <a:endParaRPr sz="1700" u="none" strike="noStrike" cap="none">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700"/>
                        <a:t>34,534</a:t>
                      </a:r>
                      <a:endParaRPr sz="1700" u="none" strike="noStrike" cap="none">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700"/>
                        <a:t>34,849</a:t>
                      </a:r>
                      <a:endParaRPr sz="1700" b="0" u="none" strike="noStrike" cap="none">
                        <a:solidFill>
                          <a:srgbClr val="000000"/>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08975">
                <a:tc>
                  <a:txBody>
                    <a:bodyPr/>
                    <a:lstStyle/>
                    <a:p>
                      <a:pPr marL="0" marR="0" lvl="0" indent="0" algn="l" rtl="0">
                        <a:spcBef>
                          <a:spcPts val="0"/>
                        </a:spcBef>
                        <a:spcAft>
                          <a:spcPts val="0"/>
                        </a:spcAft>
                        <a:buNone/>
                      </a:pPr>
                      <a:r>
                        <a:rPr lang="en-US" sz="1700" b="1"/>
                        <a:t>Processing speed</a:t>
                      </a:r>
                      <a:endParaRPr sz="1700" b="1"/>
                    </a:p>
                    <a:p>
                      <a:pPr marL="0" marR="0" lvl="0" indent="0" algn="l" rtl="0">
                        <a:spcBef>
                          <a:spcPts val="0"/>
                        </a:spcBef>
                        <a:spcAft>
                          <a:spcPts val="0"/>
                        </a:spcAft>
                        <a:buNone/>
                      </a:pPr>
                      <a:r>
                        <a:rPr lang="en-US" sz="1700" b="1"/>
                        <a:t>(events / sec)</a:t>
                      </a:r>
                      <a:endParaRPr sz="1700" b="1"/>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700"/>
                        <a:t>2549,52</a:t>
                      </a:r>
                      <a:endParaRPr sz="1700" u="none" strike="noStrike" cap="none">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700"/>
                        <a:t>1381,39</a:t>
                      </a:r>
                      <a:endParaRPr sz="1700" b="0" u="none" strike="noStrike" cap="none">
                        <a:solidFill>
                          <a:srgbClr val="000000"/>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700" dirty="0"/>
                        <a:t>1393,98</a:t>
                      </a:r>
                      <a:endParaRPr sz="1700" b="0" u="none" strike="noStrike" cap="none" dirty="0">
                        <a:solidFill>
                          <a:srgbClr val="000000"/>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1405</Words>
  <Application>Microsoft Office PowerPoint</Application>
  <PresentationFormat>Широкоэкранный</PresentationFormat>
  <Paragraphs>160</Paragraphs>
  <Slides>12</Slides>
  <Notes>12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Cambria Math</vt:lpstr>
      <vt:lpstr>Times New Roman</vt:lpstr>
      <vt:lpstr>Тема Office</vt:lpstr>
      <vt:lpstr>Particle track reconstruction at scale: online tracking with PyTorch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Particle track reconstruction at scale: online tracking with PyTorch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Particle track reconstruction at scale: online tracking with PyTorch</dc:title>
  <dc:creator>Даниил Русов</dc:creator>
  <cp:lastModifiedBy>Даниил Русов</cp:lastModifiedBy>
  <cp:revision>3</cp:revision>
  <dcterms:created xsi:type="dcterms:W3CDTF">2022-10-23T14:27:05Z</dcterms:created>
  <dcterms:modified xsi:type="dcterms:W3CDTF">2023-04-25T18:34:46Z</dcterms:modified>
</cp:coreProperties>
</file>