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699" r:id="rId4"/>
    <p:sldMasterId id="2147483716" r:id="rId5"/>
    <p:sldMasterId id="2147483730" r:id="rId6"/>
    <p:sldMasterId id="2147483744" r:id="rId7"/>
    <p:sldMasterId id="2147483761" r:id="rId8"/>
  </p:sldMasterIdLst>
  <p:notesMasterIdLst>
    <p:notesMasterId r:id="rId34"/>
  </p:notesMasterIdLst>
  <p:sldIdLst>
    <p:sldId id="256" r:id="rId9"/>
    <p:sldId id="257" r:id="rId10"/>
    <p:sldId id="259" r:id="rId11"/>
    <p:sldId id="269" r:id="rId12"/>
    <p:sldId id="270" r:id="rId13"/>
    <p:sldId id="271" r:id="rId14"/>
    <p:sldId id="278" r:id="rId15"/>
    <p:sldId id="272" r:id="rId16"/>
    <p:sldId id="279" r:id="rId17"/>
    <p:sldId id="280" r:id="rId18"/>
    <p:sldId id="281" r:id="rId19"/>
    <p:sldId id="282" r:id="rId20"/>
    <p:sldId id="283" r:id="rId21"/>
    <p:sldId id="284" r:id="rId22"/>
    <p:sldId id="293" r:id="rId23"/>
    <p:sldId id="274" r:id="rId24"/>
    <p:sldId id="292" r:id="rId25"/>
    <p:sldId id="291" r:id="rId26"/>
    <p:sldId id="294" r:id="rId27"/>
    <p:sldId id="296" r:id="rId28"/>
    <p:sldId id="295" r:id="rId29"/>
    <p:sldId id="289" r:id="rId30"/>
    <p:sldId id="290" r:id="rId31"/>
    <p:sldId id="286" r:id="rId32"/>
    <p:sldId id="277" r:id="rId33"/>
  </p:sldIdLst>
  <p:sldSz cx="9144000" cy="6858000" type="screen4x3"/>
  <p:notesSz cx="6796088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2" d="100"/>
          <a:sy n="52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1276F59-4023-4AC4-B4F9-177DBE883F91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93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68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5388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51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124075" y="754063"/>
            <a:ext cx="254793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44064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124075" y="754063"/>
            <a:ext cx="254793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2562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124075" y="754063"/>
            <a:ext cx="254793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2425" cy="446405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79679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945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6342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845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0683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29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345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91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15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74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23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124075" y="754063"/>
            <a:ext cx="2547938" cy="3721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  <a:ea typeface="Microsoft YaHei" panose="020B0503020204020204" pitchFamily="34" charset="-122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2425" cy="4464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737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2124000" y="754200"/>
            <a:ext cx="2547720" cy="372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2040" cy="446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76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5D174-BD2F-4CBC-B6B3-A144E211F9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44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C539C-0A94-4081-BFDE-B93FB43ED4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705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C8968-6C57-4726-8914-2781B5B2F3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903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92CD3-64B3-48BD-8EB6-FE06A28618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23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2F28D-CBE1-4F0C-A353-2FA3807102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653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F4CC0-DAB0-4FD1-B7E3-F4E3BD3584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53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A8EBB-DADD-4A88-B4DA-46A6008B6E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766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DDC41-3A1C-4AC1-9828-6EA911AA29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51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E88A9-93F2-4309-BCC1-1B204B77DA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669CB8-9691-4362-9591-4D0EBC19E7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37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09F429-28BF-4530-9796-8FACBD9E20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6618F9-EC04-4EB0-A532-502A737769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4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C58666-7B39-41DB-AF01-B205E0FAC4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96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2508AB-70C5-4DEB-BAD6-462C843B24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741B8A-DCA6-485B-82F7-F2CFC648FE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814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C10386-6A89-4FAC-A3C9-E8687B2745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07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35F0ED-F9EE-4D3C-88F6-23D1263AEC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21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2D5658-78DE-450F-94B2-EA1E799B80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70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7F2478-4FE0-4182-82E1-C08920FB44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29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347E0BC-97A5-4DBE-B636-82306DBFB8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4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63DE4-DF67-43B0-9249-8022C82F72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37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362DC-149F-480F-BD57-99DDDCE373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6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F7B66-BF32-4D1D-9D47-E77D574034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79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84375-F225-426F-98B2-9DBD2488CD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1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4E771-9FE7-463A-AF36-5751C475388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5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8F1ED-0D0E-4E7A-B841-EDE4E9BDA8F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08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3734D-C5B8-428D-A400-81DD0B2DC1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02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10289-D3AE-45E2-87E8-9DB5B83648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03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CD188-B6D9-4AF0-8D59-03C719D381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28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560D7-84CE-4E32-897D-B25AE92E05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0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4A963-1D08-4584-A93A-45CCD0AD8B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283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68AAE-A578-418E-A3E6-BB00942F05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04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8F259-75AE-4182-866F-5E009F4319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0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99829-D3D2-4887-9F9F-FB189A87E8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41CC-A78B-4EA5-8DE4-9A01B3EDC93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04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9A10ED-C8CA-4362-BF04-BC662285DB7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3/29/2023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DB585E29-335A-47C9-AC3B-654A177EB7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05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4707-7450-47C3-B074-35F7AF66BE37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A94A-2804-49E3-95F3-AC1C61DC5F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99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D8E4C-4E6E-46C9-B876-862C98803817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4118D-324E-48C7-BDB6-8ADB8D4689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667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4592-3AA8-428F-AD26-96C8129792DB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D08A1-327B-417E-9931-90660DD6E6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01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12B43-2D64-416C-9AD9-2BECD269F951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C40B5-D3EE-429C-9B92-4B90569A64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07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A9D05-08EB-4EA6-B607-04DA41B87EBE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05F6D-DB23-42A3-AE76-049E16831F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47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B4A15-2A5C-4E87-A19D-5089BB514B1A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A61D-F386-40AE-946B-C98EDA7757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86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3E02E-8A7E-4FC1-BE01-11AC04BF03EC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284A3-2C40-4435-A90F-908BC04EE9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21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E858C-4346-4A84-926F-8E74A0DA706A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B2E16-E0FE-42DD-9D2F-F72734845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6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28510-5A09-4B05-9AAA-CFAC24043224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6A25-0B8B-4CE7-9EA5-DD7FD4C3E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8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71922-1713-4563-875B-4F9D750E46B9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12C31-CA69-4CC8-AC83-A9FA745D2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07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29421-C9E7-4865-8812-118B2746DB8B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68447-5925-463F-954B-704E3545E5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A3C93-7DEC-414C-8712-B3053B1FB7B7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43DCA4-56F2-4E2B-A333-66B29E2E7C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20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9B0351-13F8-4E4D-9200-11B47FB62F8A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E3213D-E68C-4F1E-B0B4-AF4CC58AFA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51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44707-7450-47C3-B074-35F7AF66BE37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9A94A-2804-49E3-95F3-AC1C61DC5F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9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D8E4C-4E6E-46C9-B876-862C98803817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4118D-324E-48C7-BDB6-8ADB8D4689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11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4592-3AA8-428F-AD26-96C8129792DB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D08A1-327B-417E-9931-90660DD6E6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902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12B43-2D64-416C-9AD9-2BECD269F951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C40B5-D3EE-429C-9B92-4B90569A64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9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A9D05-08EB-4EA6-B607-04DA41B87EBE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05F6D-DB23-42A3-AE76-049E16831F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3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B4A15-2A5C-4E87-A19D-5089BB514B1A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EA61D-F386-40AE-946B-C98EDA7757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6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3E02E-8A7E-4FC1-BE01-11AC04BF03EC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284A3-2C40-4435-A90F-908BC04EE9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50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E858C-4346-4A84-926F-8E74A0DA706A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B2E16-E0FE-42DD-9D2F-F72734845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202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28510-5A09-4B05-9AAA-CFAC24043224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6A25-0B8B-4CE7-9EA5-DD7FD4C3EB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21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D71922-1713-4563-875B-4F9D750E46B9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12C31-CA69-4CC8-AC83-A9FA745D21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40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29421-C9E7-4865-8812-118B2746DB8B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68447-5925-463F-954B-704E3545E5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5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4A3C93-7DEC-414C-8712-B3053B1FB7B7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43DCA4-56F2-4E2B-A333-66B29E2E7C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28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9B0351-13F8-4E4D-9200-11B47FB62F8A}" type="datetimeFigureOut">
              <a:rPr lang="ru-RU">
                <a:solidFill>
                  <a:srgbClr val="000000"/>
                </a:solidFill>
              </a:rPr>
              <a:pPr/>
              <a:t>29.03.2023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E3213D-E68C-4F1E-B0B4-AF4CC58AFA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66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989F-FEB2-4746-BA5E-24DFA1BB12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262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B88DC-924C-4F04-BC45-A5C10A738B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4200-B4B0-4930-93E8-95D3FD7E18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436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C684-3BA6-4519-8EC1-6AB1B49549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460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7B8E-0F2C-45ED-BC98-661A8C71E5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717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9725-AD77-4548-82D8-03514C4B51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63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FAA1-FB67-49DB-900D-C2CE083A4F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943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963E2-4ADA-49CC-9589-281899E6FF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338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55DE-7C14-4E69-91DF-87876B5EB6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382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29A9-8C77-4AC5-9663-E40404EC83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30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3DFE-829E-4242-8595-2B68CD611B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90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1C33-BFC4-47E3-8EB1-DD57DC5D77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9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991F-E256-4279-9795-418CB51072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29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966F-B66D-46F9-9013-E7B3F7274E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658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B4B3-3030-4AF1-B8CB-74F2C83896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76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D3FD06-1978-4587-9A9A-F9EFA54C6D5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3/29/2023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 smtClean="0">
                <a:cs typeface="Arial" charset="0"/>
              </a:defRPr>
            </a:lvl1pPr>
          </a:lstStyle>
          <a:p>
            <a:fld id="{A612BDBF-F661-4F3D-8040-FD7E1C34CA9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06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75096-22A0-4F49-A084-0C7F8EB46F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07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78057-DD4C-48AE-A6F1-B1C80908EA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90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95679-4840-421B-8187-972E4B999B6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834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2A915-B7BE-4275-AFEA-A705221EF0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53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278E-F25B-4B38-95FD-A5380A88BB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581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8635B-16DB-454A-B7D8-AA517D8B62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5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8AA333AA-3666-4973-839E-F72976072B4F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GB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3409A82C-C275-45CF-977C-3F82DCC515FA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4C586512-4C91-42AF-83DD-E1EA62B59ED2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4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74EFB35-10B3-4EBD-9577-BC73F2B10503}" type="slidenum">
              <a:rPr lang="ru-RU">
                <a:solidFill>
                  <a:srgbClr val="000000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99341D8-80D6-41C6-80FA-9ECA85E85D17}" type="datetimeFigureOut">
              <a:rPr lang="ru-RU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29.03.2023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22AE0A-DC9F-4699-B515-9B7EBE62248D}" type="slidenum">
              <a:rPr 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7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99341D8-80D6-41C6-80FA-9ECA85E85D17}" type="datetimeFigureOut">
              <a:rPr lang="ru-RU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29.03.2023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22AE0A-DC9F-4699-B515-9B7EBE62248D}" type="slidenum">
              <a:rPr lang="en-US" smtClean="0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5FF28C-CEE6-4536-ACDB-6BE8656E011F}" type="slidenum">
              <a:rPr lang="ru-RU">
                <a:solidFill>
                  <a:srgbClr val="000000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B8A76C-4C0A-41F7-8BE9-67D20E4EF984}" type="slidenum">
              <a:rPr lang="ru-RU" smtClean="0">
                <a:solidFill>
                  <a:srgbClr val="000000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267640" y="2997000"/>
            <a:ext cx="511236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              </a:t>
            </a:r>
            <a:endParaRPr lang="ru-RU" sz="3600" b="0" strike="noStrike" spc="-1">
              <a:latin typeface="Arial"/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2000" y="1152000"/>
            <a:ext cx="9019080" cy="408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</a:rPr>
              <a:t>                               КРИОН:</a:t>
            </a:r>
            <a:endParaRPr lang="ru-RU" sz="3200" b="0" strike="noStrike" spc="-1" dirty="0">
              <a:latin typeface="Arial"/>
            </a:endParaRPr>
          </a:p>
          <a:p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</a:rPr>
              <a:t> накопленный опыт и 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Times New Roman"/>
              </a:rPr>
              <a:t>достигнутые параметры ( и </a:t>
            </a:r>
            <a:r>
              <a:rPr lang="ru-RU" sz="3200" b="1" spc="-1" dirty="0" smtClean="0">
                <a:solidFill>
                  <a:srgbClr val="FF0000"/>
                </a:solidFill>
                <a:latin typeface="Times New Roman"/>
              </a:rPr>
              <a:t>нерешенные проблемы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Times New Roman"/>
              </a:rPr>
              <a:t> ).             </a:t>
            </a:r>
            <a:endParaRPr lang="ru-RU" sz="3200" b="0" strike="noStrike" spc="-1" dirty="0">
              <a:latin typeface="Arial"/>
            </a:endParaRPr>
          </a:p>
          <a:p>
            <a:endParaRPr lang="ru-RU" sz="3200" b="0" strike="noStrike" spc="-1" dirty="0">
              <a:latin typeface="Arial"/>
            </a:endParaRPr>
          </a:p>
          <a:p>
            <a:r>
              <a:rPr lang="ru-RU" sz="2800" b="1" i="1" strike="noStrike" spc="-1" dirty="0">
                <a:solidFill>
                  <a:srgbClr val="0000CC"/>
                </a:solidFill>
                <a:latin typeface="Times New Roman"/>
              </a:rPr>
              <a:t>                                   </a:t>
            </a:r>
            <a:r>
              <a:rPr lang="ru-RU" sz="2400" b="1" i="1" strike="noStrike" spc="-1" dirty="0">
                <a:solidFill>
                  <a:srgbClr val="0000CC"/>
                </a:solidFill>
                <a:latin typeface="Times New Roman"/>
              </a:rPr>
              <a:t>Е.Е. Донец</a:t>
            </a:r>
            <a:endParaRPr lang="ru-RU" sz="2400" b="0" strike="noStrike" spc="-1" dirty="0">
              <a:latin typeface="Arial"/>
            </a:endParaRPr>
          </a:p>
          <a:p>
            <a:r>
              <a:rPr lang="ru-RU" sz="2800" b="1" i="1" strike="noStrike" spc="-1" dirty="0">
                <a:solidFill>
                  <a:srgbClr val="0000CC"/>
                </a:solidFill>
                <a:latin typeface="Times New Roman"/>
              </a:rPr>
              <a:t>                                  (</a:t>
            </a:r>
            <a:r>
              <a:rPr lang="ru-RU" sz="1600" b="1" i="1" strike="noStrike" spc="-1" dirty="0">
                <a:solidFill>
                  <a:srgbClr val="0000CC"/>
                </a:solidFill>
                <a:latin typeface="Times New Roman"/>
              </a:rPr>
              <a:t>НЭОИКН ЛФВЭ)</a:t>
            </a:r>
            <a:endParaRPr lang="ru-RU" sz="1600" b="0" strike="noStrike" spc="-1" dirty="0">
              <a:latin typeface="Arial"/>
            </a:endParaRPr>
          </a:p>
          <a:p>
            <a:endParaRPr lang="ru-RU" sz="1600" b="0" strike="noStrike" spc="-1" dirty="0">
              <a:latin typeface="Arial"/>
            </a:endParaRPr>
          </a:p>
          <a:p>
            <a:r>
              <a:rPr lang="ru-RU" sz="2800" b="1" i="1" strike="noStrike" spc="-1" dirty="0">
                <a:solidFill>
                  <a:srgbClr val="0000CC"/>
                </a:solidFill>
                <a:latin typeface="Times New Roman"/>
              </a:rPr>
              <a:t>                                   </a:t>
            </a:r>
            <a:r>
              <a:rPr lang="ru-RU" sz="2800" b="1" i="1" strike="noStrike" spc="-1" dirty="0" smtClean="0">
                <a:solidFill>
                  <a:srgbClr val="0000CC"/>
                </a:solidFill>
                <a:latin typeface="Times New Roman"/>
              </a:rPr>
              <a:t>29 марта 2023</a:t>
            </a:r>
            <a:r>
              <a:rPr lang="ru-RU" sz="2000" b="0" i="1" strike="noStrike" spc="-1" dirty="0" smtClean="0">
                <a:solidFill>
                  <a:srgbClr val="0000CC"/>
                </a:solidFill>
                <a:latin typeface="Times New Roman"/>
              </a:rPr>
              <a:t>г</a:t>
            </a:r>
            <a:r>
              <a:rPr lang="ru-RU" sz="2000" b="0" i="1" strike="noStrike" spc="-1" dirty="0">
                <a:solidFill>
                  <a:srgbClr val="0000CC"/>
                </a:solidFill>
                <a:latin typeface="Times New Roman"/>
              </a:rPr>
              <a:t>.</a:t>
            </a:r>
            <a:endParaRPr lang="ru-RU" sz="2000" b="0" strike="noStrike" spc="-1" dirty="0">
              <a:latin typeface="Arial"/>
            </a:endParaRP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1600" b="0" i="1" strike="noStrike" spc="-1" dirty="0">
                <a:solidFill>
                  <a:srgbClr val="4B1F6F"/>
                </a:solidFill>
                <a:latin typeface="Times New Roman"/>
              </a:rPr>
              <a:t>                                        Доклад на рабочем </a:t>
            </a:r>
            <a:r>
              <a:rPr lang="ru-RU" sz="1600" b="0" i="1" strike="noStrike" spc="-1" dirty="0" smtClean="0">
                <a:solidFill>
                  <a:srgbClr val="4B1F6F"/>
                </a:solidFill>
                <a:latin typeface="Times New Roman"/>
              </a:rPr>
              <a:t>совещании  </a:t>
            </a:r>
            <a:r>
              <a:rPr lang="ru-RU" sz="1600" b="0" i="1" strike="noStrike" spc="-1" dirty="0">
                <a:solidFill>
                  <a:srgbClr val="4B1F6F"/>
                </a:solidFill>
                <a:latin typeface="Times New Roman"/>
              </a:rPr>
              <a:t>УО ЛФВЭ </a:t>
            </a:r>
            <a:endParaRPr lang="ru-RU" sz="1600" b="0" i="1" strike="noStrike" spc="-1" dirty="0" smtClean="0">
              <a:solidFill>
                <a:srgbClr val="4B1F6F"/>
              </a:solidFill>
              <a:latin typeface="Times New Roman"/>
            </a:endParaRPr>
          </a:p>
          <a:p>
            <a:r>
              <a:rPr lang="ru-RU" sz="1600" i="1" spc="-1" dirty="0">
                <a:solidFill>
                  <a:srgbClr val="4B1F6F"/>
                </a:solidFill>
                <a:latin typeface="Times New Roman"/>
              </a:rPr>
              <a:t> </a:t>
            </a:r>
            <a:r>
              <a:rPr lang="ru-RU" sz="1600" i="1" spc="-1" dirty="0" smtClean="0">
                <a:solidFill>
                  <a:srgbClr val="4B1F6F"/>
                </a:solidFill>
                <a:latin typeface="Times New Roman"/>
              </a:rPr>
              <a:t>                                                          Альплагерь </a:t>
            </a:r>
            <a:r>
              <a:rPr lang="ru-RU" sz="1600" i="1" spc="-1" dirty="0" err="1" smtClean="0">
                <a:solidFill>
                  <a:srgbClr val="4B1F6F"/>
                </a:solidFill>
                <a:latin typeface="Times New Roman"/>
              </a:rPr>
              <a:t>Цей</a:t>
            </a:r>
            <a:r>
              <a:rPr lang="ru-RU" sz="1600" i="1" spc="-1" dirty="0" smtClean="0">
                <a:solidFill>
                  <a:srgbClr val="4B1F6F"/>
                </a:solidFill>
                <a:latin typeface="Times New Roman"/>
              </a:rPr>
              <a:t>, Северная Осетия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132" name="Picture 6"/>
          <p:cNvPicPr/>
          <p:nvPr/>
        </p:nvPicPr>
        <p:blipFill>
          <a:blip r:embed="rId3"/>
          <a:stretch/>
        </p:blipFill>
        <p:spPr>
          <a:xfrm>
            <a:off x="8459640" y="6166080"/>
            <a:ext cx="576000" cy="51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5949950"/>
          </a:xfrm>
        </p:spPr>
        <p:txBody>
          <a:bodyPr/>
          <a:lstStyle/>
          <a:p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on-ion cooling </a:t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13100"/>
            <a:ext cx="8075613" cy="2913063"/>
          </a:xfrm>
        </p:spPr>
        <p:txBody>
          <a:bodyPr/>
          <a:lstStyle/>
          <a:p>
            <a:pPr>
              <a:spcBef>
                <a:spcPts val="450"/>
              </a:spcBef>
              <a:buClr>
                <a:srgbClr val="EE0627"/>
              </a:buClr>
              <a:buFontTx/>
              <a:buNone/>
            </a:pPr>
            <a:r>
              <a:rPr lang="en-GB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ts val="450"/>
              </a:spcBef>
              <a:buClr>
                <a:srgbClr val="EE0627"/>
              </a:buClr>
              <a:buFontTx/>
              <a:buNone/>
            </a:pPr>
            <a:r>
              <a:rPr lang="en-GB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endParaRPr lang="en-GB" b="1" i="1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sz="2800" smtClean="0"/>
          </a:p>
        </p:txBody>
      </p:sp>
      <p:pic>
        <p:nvPicPr>
          <p:cNvPr id="23556" name="Picture 5" descr="jin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913" y="6165850"/>
            <a:ext cx="630237" cy="557213"/>
          </a:xfrm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3558" name="Picture 1" descr="F:\ar_spec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54392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2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3"/>
          <p:cNvPicPr/>
          <p:nvPr/>
        </p:nvPicPr>
        <p:blipFill>
          <a:blip r:embed="rId3"/>
          <a:stretch/>
        </p:blipFill>
        <p:spPr>
          <a:xfrm>
            <a:off x="8531280" y="6299280"/>
            <a:ext cx="433080" cy="383760"/>
          </a:xfrm>
          <a:prstGeom prst="rect">
            <a:avLst/>
          </a:prstGeom>
          <a:ln w="9360"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395280" y="6093000"/>
            <a:ext cx="8497440" cy="19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90720" indent="-533160">
              <a:lnSpc>
                <a:spcPct val="80000"/>
              </a:lnSpc>
            </a:pPr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971640" y="6021360"/>
            <a:ext cx="670536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125"/>
              </a:spcBef>
            </a:pPr>
            <a:r>
              <a:rPr lang="ru-RU" b="1" spc="-1">
                <a:solidFill>
                  <a:srgbClr val="0000CC"/>
                </a:solidFill>
                <a:latin typeface="Times New Roman"/>
              </a:rPr>
              <a:t>                           </a:t>
            </a:r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395280" y="205200"/>
            <a:ext cx="8583840" cy="63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pc="-1" dirty="0">
              <a:solidFill>
                <a:prstClr val="black"/>
              </a:solidFill>
            </a:endParaRPr>
          </a:p>
          <a:p>
            <a:r>
              <a:rPr lang="en-US" spc="-1" dirty="0" err="1" smtClean="0">
                <a:solidFill>
                  <a:prstClr val="black"/>
                </a:solidFill>
              </a:rPr>
              <a:t>Xe</a:t>
            </a:r>
            <a:r>
              <a:rPr lang="en-US" spc="-1" dirty="0" smtClean="0">
                <a:solidFill>
                  <a:prstClr val="black"/>
                </a:solidFill>
              </a:rPr>
              <a:t> </a:t>
            </a:r>
            <a:r>
              <a:rPr lang="ru-RU" spc="-1" dirty="0" smtClean="0">
                <a:solidFill>
                  <a:prstClr val="black"/>
                </a:solidFill>
              </a:rPr>
              <a:t>  сеанс 2022-2023.                                          </a:t>
            </a:r>
            <a:r>
              <a:rPr lang="en-US" spc="-1" dirty="0" err="1" smtClean="0">
                <a:solidFill>
                  <a:prstClr val="black"/>
                </a:solidFill>
              </a:rPr>
              <a:t>Ar</a:t>
            </a:r>
            <a:r>
              <a:rPr lang="en-US" spc="-1" dirty="0" smtClean="0">
                <a:solidFill>
                  <a:prstClr val="black"/>
                </a:solidFill>
              </a:rPr>
              <a:t> </a:t>
            </a:r>
            <a:r>
              <a:rPr lang="ru-RU" spc="-1" dirty="0" smtClean="0">
                <a:solidFill>
                  <a:prstClr val="black"/>
                </a:solidFill>
              </a:rPr>
              <a:t>(стенд,</a:t>
            </a:r>
            <a:r>
              <a:rPr lang="en-US" spc="-1" dirty="0" smtClean="0">
                <a:solidFill>
                  <a:prstClr val="black"/>
                </a:solidFill>
              </a:rPr>
              <a:t> </a:t>
            </a:r>
            <a:r>
              <a:rPr lang="ru-RU" spc="-1" dirty="0" smtClean="0">
                <a:solidFill>
                  <a:prstClr val="black"/>
                </a:solidFill>
              </a:rPr>
              <a:t>сеанс 2018)</a:t>
            </a:r>
            <a:endParaRPr lang="ru-RU" spc="-1" dirty="0">
              <a:solidFill>
                <a:prstClr val="black"/>
              </a:solidFill>
            </a:endParaRPr>
          </a:p>
          <a:p>
            <a:endParaRPr lang="ru-RU" spc="-1" dirty="0">
              <a:solidFill>
                <a:prstClr val="black"/>
              </a:solidFill>
            </a:endParaRPr>
          </a:p>
          <a:p>
            <a:r>
              <a:rPr lang="ru-RU" spc="-1" dirty="0">
                <a:solidFill>
                  <a:srgbClr val="000000"/>
                </a:solidFill>
              </a:rPr>
              <a:t>Суммарный ионный </a:t>
            </a:r>
            <a:r>
              <a:rPr lang="ru-RU" spc="-1" dirty="0" smtClean="0">
                <a:solidFill>
                  <a:srgbClr val="000000"/>
                </a:solidFill>
              </a:rPr>
              <a:t>заряд</a:t>
            </a:r>
            <a:endParaRPr lang="en-US" spc="-1" dirty="0" smtClean="0">
              <a:solidFill>
                <a:srgbClr val="000000"/>
              </a:solidFill>
            </a:endParaRPr>
          </a:p>
          <a:p>
            <a:r>
              <a:rPr lang="ru-RU" spc="-1" dirty="0" smtClean="0">
                <a:solidFill>
                  <a:srgbClr val="000000"/>
                </a:solidFill>
              </a:rPr>
              <a:t> </a:t>
            </a:r>
            <a:r>
              <a:rPr lang="ru-RU" spc="-1" dirty="0">
                <a:solidFill>
                  <a:srgbClr val="000000"/>
                </a:solidFill>
              </a:rPr>
              <a:t>(интеграл</a:t>
            </a:r>
            <a:r>
              <a:rPr lang="ru-RU" spc="-1" dirty="0" smtClean="0">
                <a:solidFill>
                  <a:srgbClr val="000000"/>
                </a:solidFill>
              </a:rPr>
              <a:t>)                                                                       стенд</a:t>
            </a:r>
          </a:p>
          <a:p>
            <a:r>
              <a:rPr lang="ru-RU" spc="-1" dirty="0">
                <a:solidFill>
                  <a:srgbClr val="000000"/>
                </a:solidFill>
              </a:rPr>
              <a:t> </a:t>
            </a:r>
            <a:r>
              <a:rPr lang="ru-RU" spc="-1" dirty="0" smtClean="0">
                <a:solidFill>
                  <a:srgbClr val="000000"/>
                </a:solidFill>
              </a:rPr>
              <a:t>                                                                       6.0-6.5 </a:t>
            </a:r>
            <a:r>
              <a:rPr lang="ru-RU" spc="-1" dirty="0" err="1" smtClean="0">
                <a:solidFill>
                  <a:srgbClr val="000000"/>
                </a:solidFill>
              </a:rPr>
              <a:t>нК</a:t>
            </a:r>
            <a:r>
              <a:rPr lang="ru-RU" spc="-1" dirty="0" smtClean="0">
                <a:solidFill>
                  <a:srgbClr val="000000"/>
                </a:solidFill>
              </a:rPr>
              <a:t> сразу после инжекции    </a:t>
            </a:r>
          </a:p>
          <a:p>
            <a:r>
              <a:rPr lang="ru-RU" spc="-1" dirty="0" smtClean="0">
                <a:solidFill>
                  <a:prstClr val="black"/>
                </a:solidFill>
              </a:rPr>
              <a:t>                                                                        5.5 – 6.0 </a:t>
            </a:r>
            <a:r>
              <a:rPr lang="ru-RU" spc="-1" dirty="0" err="1" smtClean="0">
                <a:solidFill>
                  <a:prstClr val="black"/>
                </a:solidFill>
              </a:rPr>
              <a:t>нК</a:t>
            </a:r>
            <a:r>
              <a:rPr lang="ru-RU" spc="-1" dirty="0" smtClean="0">
                <a:solidFill>
                  <a:prstClr val="black"/>
                </a:solidFill>
              </a:rPr>
              <a:t> (23 </a:t>
            </a:r>
            <a:r>
              <a:rPr lang="ru-RU" spc="-1" dirty="0" err="1" smtClean="0">
                <a:solidFill>
                  <a:prstClr val="black"/>
                </a:solidFill>
              </a:rPr>
              <a:t>мс</a:t>
            </a:r>
            <a:r>
              <a:rPr lang="ru-RU" spc="-1" dirty="0" smtClean="0">
                <a:solidFill>
                  <a:prstClr val="black"/>
                </a:solidFill>
              </a:rPr>
              <a:t> </a:t>
            </a:r>
            <a:r>
              <a:rPr lang="ru-RU" spc="-1" dirty="0" err="1" smtClean="0">
                <a:solidFill>
                  <a:prstClr val="black"/>
                </a:solidFill>
              </a:rPr>
              <a:t>иониз</a:t>
            </a:r>
            <a:r>
              <a:rPr lang="ru-RU" spc="-1" dirty="0" smtClean="0">
                <a:solidFill>
                  <a:prstClr val="black"/>
                </a:solidFill>
              </a:rPr>
              <a:t>.)   </a:t>
            </a:r>
            <a:endParaRPr lang="ru-RU" spc="-1" dirty="0">
              <a:solidFill>
                <a:prstClr val="black"/>
              </a:solidFill>
            </a:endParaRPr>
          </a:p>
          <a:p>
            <a:r>
              <a:rPr lang="ru-RU" spc="-1" dirty="0">
                <a:solidFill>
                  <a:srgbClr val="000000"/>
                </a:solidFill>
              </a:rPr>
              <a:t>~ 2.3 </a:t>
            </a:r>
            <a:r>
              <a:rPr lang="ru-RU" spc="-1" dirty="0" err="1">
                <a:solidFill>
                  <a:srgbClr val="000000"/>
                </a:solidFill>
              </a:rPr>
              <a:t>нК</a:t>
            </a:r>
            <a:r>
              <a:rPr lang="ru-RU" spc="-1" dirty="0">
                <a:solidFill>
                  <a:srgbClr val="000000"/>
                </a:solidFill>
              </a:rPr>
              <a:t> х 6.3х10^9=1.45х10^10 </a:t>
            </a:r>
            <a:r>
              <a:rPr lang="ru-RU" spc="-1" dirty="0" err="1">
                <a:solidFill>
                  <a:srgbClr val="000000"/>
                </a:solidFill>
              </a:rPr>
              <a:t>э.з</a:t>
            </a:r>
            <a:r>
              <a:rPr lang="ru-RU" spc="-1" dirty="0" smtClean="0">
                <a:solidFill>
                  <a:srgbClr val="000000"/>
                </a:solidFill>
              </a:rPr>
              <a:t>.             4.5 </a:t>
            </a:r>
            <a:r>
              <a:rPr lang="ru-RU" spc="-1" dirty="0" err="1" smtClean="0">
                <a:solidFill>
                  <a:srgbClr val="000000"/>
                </a:solidFill>
              </a:rPr>
              <a:t>нК</a:t>
            </a:r>
            <a:r>
              <a:rPr lang="ru-RU" spc="-1" dirty="0" smtClean="0">
                <a:solidFill>
                  <a:srgbClr val="000000"/>
                </a:solidFill>
              </a:rPr>
              <a:t> (50 </a:t>
            </a:r>
            <a:r>
              <a:rPr lang="ru-RU" spc="-1" dirty="0" err="1" smtClean="0">
                <a:solidFill>
                  <a:srgbClr val="000000"/>
                </a:solidFill>
              </a:rPr>
              <a:t>мс</a:t>
            </a:r>
            <a:r>
              <a:rPr lang="ru-RU" spc="-1" dirty="0" smtClean="0">
                <a:solidFill>
                  <a:srgbClr val="000000"/>
                </a:solidFill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</a:rPr>
              <a:t>иониз</a:t>
            </a:r>
            <a:r>
              <a:rPr lang="ru-RU" spc="-1" dirty="0" smtClean="0">
                <a:solidFill>
                  <a:srgbClr val="000000"/>
                </a:solidFill>
              </a:rPr>
              <a:t>.) =2.8х10</a:t>
            </a:r>
            <a:r>
              <a:rPr lang="en-US" spc="-1" dirty="0" smtClean="0">
                <a:solidFill>
                  <a:srgbClr val="000000"/>
                </a:solidFill>
              </a:rPr>
              <a:t>^10</a:t>
            </a:r>
            <a:r>
              <a:rPr lang="ru-RU" spc="-1" dirty="0">
                <a:solidFill>
                  <a:srgbClr val="000000"/>
                </a:solidFill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</a:rPr>
              <a:t>э.з</a:t>
            </a:r>
            <a:r>
              <a:rPr lang="ru-RU" spc="-1" dirty="0" smtClean="0">
                <a:solidFill>
                  <a:srgbClr val="000000"/>
                </a:solidFill>
              </a:rPr>
              <a:t>.</a:t>
            </a:r>
            <a:r>
              <a:rPr lang="en-US" spc="-1" dirty="0" smtClean="0">
                <a:solidFill>
                  <a:srgbClr val="000000"/>
                </a:solidFill>
              </a:rPr>
              <a:t> </a:t>
            </a:r>
            <a:endParaRPr lang="ru-RU" spc="-1" dirty="0">
              <a:solidFill>
                <a:prstClr val="black"/>
              </a:solidFill>
            </a:endParaRPr>
          </a:p>
          <a:p>
            <a:r>
              <a:rPr lang="ru-RU" spc="-1" dirty="0" smtClean="0">
                <a:solidFill>
                  <a:srgbClr val="000000"/>
                </a:solidFill>
              </a:rPr>
              <a:t>23 </a:t>
            </a:r>
            <a:r>
              <a:rPr lang="ru-RU" spc="-1" dirty="0" err="1" smtClean="0">
                <a:solidFill>
                  <a:srgbClr val="000000"/>
                </a:solidFill>
              </a:rPr>
              <a:t>мс</a:t>
            </a:r>
            <a:r>
              <a:rPr lang="ru-RU" spc="-1" dirty="0" smtClean="0">
                <a:solidFill>
                  <a:srgbClr val="000000"/>
                </a:solidFill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</a:rPr>
              <a:t>иониз</a:t>
            </a:r>
            <a:r>
              <a:rPr lang="ru-RU" spc="-1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pc="-1" dirty="0" smtClean="0">
                <a:solidFill>
                  <a:srgbClr val="000000"/>
                </a:solidFill>
              </a:rPr>
              <a:t>Из них Xe28</a:t>
            </a:r>
            <a:r>
              <a:rPr lang="ru-RU" spc="-1" dirty="0">
                <a:solidFill>
                  <a:srgbClr val="000000"/>
                </a:solidFill>
              </a:rPr>
              <a:t>+  ~ 1х10^8 </a:t>
            </a:r>
            <a:r>
              <a:rPr lang="ru-RU" spc="-1" dirty="0" smtClean="0">
                <a:solidFill>
                  <a:srgbClr val="000000"/>
                </a:solidFill>
              </a:rPr>
              <a:t>р.                             4.0 </a:t>
            </a:r>
            <a:r>
              <a:rPr lang="ru-RU" spc="-1" dirty="0" err="1" smtClean="0">
                <a:solidFill>
                  <a:srgbClr val="000000"/>
                </a:solidFill>
              </a:rPr>
              <a:t>нК</a:t>
            </a:r>
            <a:r>
              <a:rPr lang="ru-RU" spc="-1" dirty="0" smtClean="0">
                <a:solidFill>
                  <a:srgbClr val="000000"/>
                </a:solidFill>
              </a:rPr>
              <a:t> (65 </a:t>
            </a:r>
            <a:r>
              <a:rPr lang="ru-RU" spc="-1" dirty="0" err="1" smtClean="0">
                <a:solidFill>
                  <a:srgbClr val="000000"/>
                </a:solidFill>
              </a:rPr>
              <a:t>мс</a:t>
            </a:r>
            <a:r>
              <a:rPr lang="ru-RU" spc="-1" dirty="0" smtClean="0">
                <a:solidFill>
                  <a:srgbClr val="000000"/>
                </a:solidFill>
              </a:rPr>
              <a:t> </a:t>
            </a:r>
            <a:r>
              <a:rPr lang="ru-RU" spc="-1" dirty="0" err="1" smtClean="0">
                <a:solidFill>
                  <a:srgbClr val="000000"/>
                </a:solidFill>
              </a:rPr>
              <a:t>иониз</a:t>
            </a:r>
            <a:r>
              <a:rPr lang="ru-RU" spc="-1" dirty="0" smtClean="0">
                <a:solidFill>
                  <a:srgbClr val="000000"/>
                </a:solidFill>
              </a:rPr>
              <a:t>.)=2.5х10</a:t>
            </a:r>
            <a:r>
              <a:rPr lang="en-US" spc="-1" dirty="0" smtClean="0">
                <a:solidFill>
                  <a:srgbClr val="000000"/>
                </a:solidFill>
              </a:rPr>
              <a:t>^10 </a:t>
            </a:r>
            <a:r>
              <a:rPr lang="ru-RU" spc="-1" dirty="0" err="1" smtClean="0">
                <a:solidFill>
                  <a:srgbClr val="000000"/>
                </a:solidFill>
              </a:rPr>
              <a:t>э.з</a:t>
            </a:r>
            <a:r>
              <a:rPr lang="ru-RU" spc="-1" dirty="0" smtClean="0">
                <a:solidFill>
                  <a:srgbClr val="000000"/>
                </a:solidFill>
              </a:rPr>
              <a:t>.</a:t>
            </a:r>
            <a:endParaRPr lang="ru-RU" spc="-1" dirty="0">
              <a:solidFill>
                <a:prstClr val="black"/>
              </a:solidFill>
            </a:endParaRPr>
          </a:p>
          <a:p>
            <a:r>
              <a:rPr lang="ru-RU" spc="-1" dirty="0">
                <a:solidFill>
                  <a:srgbClr val="000000"/>
                </a:solidFill>
              </a:rPr>
              <a:t>(c учетом спектра</a:t>
            </a:r>
            <a:r>
              <a:rPr lang="ru-RU" spc="-1" dirty="0" smtClean="0">
                <a:solidFill>
                  <a:srgbClr val="000000"/>
                </a:solidFill>
              </a:rPr>
              <a:t>)                                           </a:t>
            </a:r>
            <a:endParaRPr lang="ru-RU" spc="-1" dirty="0">
              <a:solidFill>
                <a:prstClr val="black"/>
              </a:solidFill>
            </a:endParaRPr>
          </a:p>
          <a:p>
            <a:r>
              <a:rPr lang="ru-RU" spc="-1" dirty="0" smtClean="0">
                <a:solidFill>
                  <a:prstClr val="black"/>
                </a:solidFill>
              </a:rPr>
              <a:t>                                                                         </a:t>
            </a:r>
            <a:endParaRPr lang="ru-RU" spc="-1" dirty="0">
              <a:solidFill>
                <a:prstClr val="black"/>
              </a:solidFill>
            </a:endParaRPr>
          </a:p>
          <a:p>
            <a:r>
              <a:rPr lang="ru-RU" spc="-1" dirty="0">
                <a:solidFill>
                  <a:srgbClr val="FF0000"/>
                </a:solidFill>
              </a:rPr>
              <a:t>В </a:t>
            </a:r>
            <a:r>
              <a:rPr lang="ru-RU" spc="-1" dirty="0" smtClean="0">
                <a:solidFill>
                  <a:srgbClr val="FF0000"/>
                </a:solidFill>
              </a:rPr>
              <a:t>2.5-3 </a:t>
            </a:r>
            <a:r>
              <a:rPr lang="ru-RU" spc="-1" dirty="0">
                <a:solidFill>
                  <a:srgbClr val="FF0000"/>
                </a:solidFill>
              </a:rPr>
              <a:t>раза меньше</a:t>
            </a:r>
            <a:r>
              <a:rPr lang="ru-RU" spc="-1" dirty="0" smtClean="0">
                <a:solidFill>
                  <a:srgbClr val="FF0000"/>
                </a:solidFill>
              </a:rPr>
              <a:t>,                                      Макс. емкость по ионному заряду        </a:t>
            </a:r>
            <a:endParaRPr lang="ru-RU" spc="-1" dirty="0">
              <a:solidFill>
                <a:prstClr val="black"/>
              </a:solidFill>
            </a:endParaRPr>
          </a:p>
          <a:p>
            <a:r>
              <a:rPr lang="ru-RU" spc="-1" dirty="0" smtClean="0">
                <a:solidFill>
                  <a:srgbClr val="FF0000"/>
                </a:solidFill>
              </a:rPr>
              <a:t>чем было…                                                                6-7 </a:t>
            </a:r>
            <a:r>
              <a:rPr lang="ru-RU" spc="-1" dirty="0" err="1" smtClean="0">
                <a:solidFill>
                  <a:srgbClr val="FF0000"/>
                </a:solidFill>
              </a:rPr>
              <a:t>нК</a:t>
            </a:r>
            <a:endParaRPr lang="ru-RU" spc="-1" dirty="0" smtClean="0">
              <a:solidFill>
                <a:srgbClr val="FF0000"/>
              </a:solidFill>
            </a:endParaRPr>
          </a:p>
          <a:p>
            <a:r>
              <a:rPr lang="ru-RU" spc="-1" dirty="0">
                <a:solidFill>
                  <a:srgbClr val="FF0000"/>
                </a:solidFill>
              </a:rPr>
              <a:t> </a:t>
            </a:r>
            <a:r>
              <a:rPr lang="ru-RU" spc="-1" dirty="0" smtClean="0">
                <a:solidFill>
                  <a:srgbClr val="FF0000"/>
                </a:solidFill>
              </a:rPr>
              <a:t>                                                                        (</a:t>
            </a:r>
            <a:r>
              <a:rPr lang="en-US" spc="-1" dirty="0" err="1" smtClean="0">
                <a:solidFill>
                  <a:srgbClr val="FF0000"/>
                </a:solidFill>
              </a:rPr>
              <a:t>Ar</a:t>
            </a:r>
            <a:r>
              <a:rPr lang="en-US" spc="-1" dirty="0" smtClean="0">
                <a:solidFill>
                  <a:srgbClr val="FF0000"/>
                </a:solidFill>
              </a:rPr>
              <a:t>, Kr, </a:t>
            </a:r>
            <a:r>
              <a:rPr lang="en-US" spc="-1" dirty="0" err="1" smtClean="0">
                <a:solidFill>
                  <a:srgbClr val="FF0000"/>
                </a:solidFill>
              </a:rPr>
              <a:t>Xe</a:t>
            </a:r>
            <a:r>
              <a:rPr lang="en-US" spc="-1" dirty="0" smtClean="0">
                <a:solidFill>
                  <a:srgbClr val="FF0000"/>
                </a:solidFill>
              </a:rPr>
              <a:t>, Bi)</a:t>
            </a:r>
            <a:endParaRPr lang="ru-RU" spc="-1" dirty="0">
              <a:solidFill>
                <a:prstClr val="black"/>
              </a:solidFill>
            </a:endParaRPr>
          </a:p>
          <a:p>
            <a:endParaRPr lang="ru-RU" spc="-1" dirty="0">
              <a:solidFill>
                <a:prstClr val="black"/>
              </a:solidFill>
            </a:endParaRPr>
          </a:p>
          <a:p>
            <a:endParaRPr lang="ru-RU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96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3"/>
          <p:cNvPicPr/>
          <p:nvPr/>
        </p:nvPicPr>
        <p:blipFill>
          <a:blip r:embed="rId3"/>
          <a:stretch/>
        </p:blipFill>
        <p:spPr>
          <a:xfrm>
            <a:off x="8531280" y="6299280"/>
            <a:ext cx="433080" cy="383760"/>
          </a:xfrm>
          <a:prstGeom prst="rect">
            <a:avLst/>
          </a:prstGeom>
          <a:ln w="9360">
            <a:noFill/>
          </a:ln>
        </p:spPr>
      </p:pic>
      <p:sp>
        <p:nvSpPr>
          <p:cNvPr id="226" name="CustomShape 1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"/>
          <p:cNvSpPr/>
          <p:nvPr/>
        </p:nvSpPr>
        <p:spPr>
          <a:xfrm>
            <a:off x="395280" y="6093000"/>
            <a:ext cx="8497440" cy="19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90720" indent="-533160">
              <a:lnSpc>
                <a:spcPct val="80000"/>
              </a:lnSpc>
            </a:pPr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971640" y="6021360"/>
            <a:ext cx="670536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125"/>
              </a:spcBef>
            </a:pPr>
            <a:r>
              <a:rPr lang="ru-RU" b="1" spc="-1">
                <a:solidFill>
                  <a:srgbClr val="0000CC"/>
                </a:solidFill>
                <a:latin typeface="Times New Roman"/>
              </a:rPr>
              <a:t>                           </a:t>
            </a:r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395280" y="205200"/>
            <a:ext cx="8583840" cy="639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spc="-1" dirty="0" smtClean="0">
                <a:solidFill>
                  <a:prstClr val="black"/>
                </a:solidFill>
              </a:rPr>
              <a:t>                  </a:t>
            </a:r>
            <a:r>
              <a:rPr lang="ru-RU" sz="2400" spc="-1" dirty="0" smtClean="0">
                <a:solidFill>
                  <a:prstClr val="black"/>
                </a:solidFill>
              </a:rPr>
              <a:t>Что насчет кубической зависимости               емкости ловушки в режиме струны от магнитного поля?</a:t>
            </a:r>
            <a:endParaRPr lang="en-US" sz="2400" spc="-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spc="-1" dirty="0" smtClean="0">
                <a:solidFill>
                  <a:prstClr val="black"/>
                </a:solidFill>
              </a:rPr>
              <a:t>Q(+/-)~ B^3 ?</a:t>
            </a:r>
          </a:p>
          <a:p>
            <a:pPr algn="ctr"/>
            <a:r>
              <a:rPr lang="en-US" sz="2400" spc="-1" dirty="0" smtClean="0">
                <a:solidFill>
                  <a:prstClr val="black"/>
                </a:solidFill>
              </a:rPr>
              <a:t>Krion-2M (B=3.3T)</a:t>
            </a:r>
          </a:p>
          <a:p>
            <a:pPr algn="ctr"/>
            <a:r>
              <a:rPr lang="ru-RU" sz="2400" spc="-1" dirty="0" smtClean="0">
                <a:solidFill>
                  <a:prstClr val="black"/>
                </a:solidFill>
              </a:rPr>
              <a:t>Мах</a:t>
            </a:r>
            <a:r>
              <a:rPr lang="en-US" sz="2400" spc="-1" dirty="0" smtClean="0">
                <a:solidFill>
                  <a:prstClr val="black"/>
                </a:solidFill>
              </a:rPr>
              <a:t>Q- ~ 10 </a:t>
            </a:r>
            <a:r>
              <a:rPr lang="ru-RU" sz="2400" spc="-1" dirty="0" err="1" smtClean="0">
                <a:solidFill>
                  <a:prstClr val="black"/>
                </a:solidFill>
              </a:rPr>
              <a:t>нК</a:t>
            </a:r>
            <a:r>
              <a:rPr lang="ru-RU" sz="2400" spc="-1" dirty="0" smtClean="0">
                <a:solidFill>
                  <a:prstClr val="black"/>
                </a:solidFill>
              </a:rPr>
              <a:t> на длине и100 см</a:t>
            </a:r>
            <a:endParaRPr lang="en-US" sz="2400" spc="-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spc="-1" dirty="0" smtClean="0">
                <a:solidFill>
                  <a:prstClr val="black"/>
                </a:solidFill>
              </a:rPr>
              <a:t>Мах</a:t>
            </a:r>
            <a:r>
              <a:rPr lang="en-US" sz="2400" spc="-1" dirty="0" smtClean="0">
                <a:solidFill>
                  <a:prstClr val="black"/>
                </a:solidFill>
              </a:rPr>
              <a:t>Q- ~ 7 </a:t>
            </a:r>
            <a:r>
              <a:rPr lang="ru-RU" sz="2400" spc="-1" dirty="0" err="1" smtClean="0">
                <a:solidFill>
                  <a:prstClr val="black"/>
                </a:solidFill>
              </a:rPr>
              <a:t>нК</a:t>
            </a:r>
            <a:r>
              <a:rPr lang="ru-RU" sz="2400" spc="-1" dirty="0" smtClean="0">
                <a:solidFill>
                  <a:prstClr val="black"/>
                </a:solidFill>
              </a:rPr>
              <a:t> на длине 70 см (ионная ловушка)</a:t>
            </a:r>
          </a:p>
          <a:p>
            <a:pPr algn="ctr"/>
            <a:r>
              <a:rPr lang="ru-RU" sz="2400" spc="-1" dirty="0" smtClean="0">
                <a:solidFill>
                  <a:prstClr val="black"/>
                </a:solidFill>
              </a:rPr>
              <a:t>Мах</a:t>
            </a:r>
            <a:r>
              <a:rPr lang="en-US" sz="2400" spc="-1" dirty="0" smtClean="0">
                <a:solidFill>
                  <a:prstClr val="black"/>
                </a:solidFill>
              </a:rPr>
              <a:t>Q+ ~ </a:t>
            </a:r>
            <a:r>
              <a:rPr lang="ru-RU" sz="2400" spc="-1" dirty="0" smtClean="0">
                <a:solidFill>
                  <a:prstClr val="black"/>
                </a:solidFill>
              </a:rPr>
              <a:t>5-6</a:t>
            </a:r>
            <a:r>
              <a:rPr lang="en-US" sz="2400" spc="-1" dirty="0" smtClean="0">
                <a:solidFill>
                  <a:prstClr val="black"/>
                </a:solidFill>
              </a:rPr>
              <a:t> </a:t>
            </a:r>
            <a:r>
              <a:rPr lang="ru-RU" sz="2400" spc="-1" dirty="0" err="1" smtClean="0">
                <a:solidFill>
                  <a:prstClr val="black"/>
                </a:solidFill>
              </a:rPr>
              <a:t>нК</a:t>
            </a:r>
            <a:r>
              <a:rPr lang="ru-RU" sz="2400" spc="-1" dirty="0" smtClean="0">
                <a:solidFill>
                  <a:prstClr val="black"/>
                </a:solidFill>
              </a:rPr>
              <a:t> после инжекции</a:t>
            </a:r>
          </a:p>
          <a:p>
            <a:pPr algn="ctr"/>
            <a:endParaRPr lang="ru-RU" sz="2400" spc="-1" dirty="0" smtClean="0">
              <a:solidFill>
                <a:prstClr val="black"/>
              </a:solidFill>
            </a:endParaRPr>
          </a:p>
          <a:p>
            <a:pPr algn="ctr"/>
            <a:r>
              <a:rPr lang="ru-RU" sz="2400" spc="-1" dirty="0" smtClean="0">
                <a:solidFill>
                  <a:prstClr val="black"/>
                </a:solidFill>
              </a:rPr>
              <a:t>Krion-6Т </a:t>
            </a:r>
            <a:r>
              <a:rPr lang="ru-RU" sz="2400" spc="-1" dirty="0">
                <a:solidFill>
                  <a:prstClr val="black"/>
                </a:solidFill>
              </a:rPr>
              <a:t>(</a:t>
            </a:r>
            <a:r>
              <a:rPr lang="ru-RU" sz="2400" spc="-1" dirty="0" smtClean="0">
                <a:solidFill>
                  <a:prstClr val="black"/>
                </a:solidFill>
              </a:rPr>
              <a:t>B=5.0T</a:t>
            </a:r>
            <a:r>
              <a:rPr lang="ru-RU" sz="2400" spc="-1" dirty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ru-RU" sz="2400" spc="-1" dirty="0" err="1" smtClean="0">
                <a:solidFill>
                  <a:prstClr val="black"/>
                </a:solidFill>
              </a:rPr>
              <a:t>МахQ</a:t>
            </a:r>
            <a:r>
              <a:rPr lang="ru-RU" sz="2400" spc="-1" dirty="0" smtClean="0">
                <a:solidFill>
                  <a:prstClr val="black"/>
                </a:solidFill>
              </a:rPr>
              <a:t>- </a:t>
            </a:r>
            <a:r>
              <a:rPr lang="ru-RU" sz="2400" spc="-1" dirty="0">
                <a:solidFill>
                  <a:prstClr val="black"/>
                </a:solidFill>
              </a:rPr>
              <a:t>~ </a:t>
            </a:r>
            <a:r>
              <a:rPr lang="ru-RU" sz="2400" spc="-1" dirty="0" smtClean="0">
                <a:solidFill>
                  <a:prstClr val="black"/>
                </a:solidFill>
              </a:rPr>
              <a:t>23 </a:t>
            </a:r>
            <a:r>
              <a:rPr lang="ru-RU" sz="2400" spc="-1" dirty="0" err="1">
                <a:solidFill>
                  <a:prstClr val="black"/>
                </a:solidFill>
              </a:rPr>
              <a:t>нК</a:t>
            </a:r>
            <a:r>
              <a:rPr lang="ru-RU" sz="2400" spc="-1" dirty="0">
                <a:solidFill>
                  <a:prstClr val="black"/>
                </a:solidFill>
              </a:rPr>
              <a:t> на длине </a:t>
            </a:r>
            <a:r>
              <a:rPr lang="ru-RU" sz="2400" spc="-1" dirty="0" smtClean="0">
                <a:solidFill>
                  <a:prstClr val="black"/>
                </a:solidFill>
              </a:rPr>
              <a:t>100 </a:t>
            </a:r>
            <a:r>
              <a:rPr lang="ru-RU" sz="2400" spc="-1" dirty="0">
                <a:solidFill>
                  <a:prstClr val="black"/>
                </a:solidFill>
              </a:rPr>
              <a:t>см</a:t>
            </a:r>
          </a:p>
          <a:p>
            <a:pPr algn="ctr"/>
            <a:r>
              <a:rPr lang="ru-RU" sz="2400" spc="-1" dirty="0" err="1" smtClean="0">
                <a:solidFill>
                  <a:prstClr val="black"/>
                </a:solidFill>
              </a:rPr>
              <a:t>МахQ</a:t>
            </a:r>
            <a:r>
              <a:rPr lang="ru-RU" sz="2400" spc="-1" dirty="0" smtClean="0">
                <a:solidFill>
                  <a:prstClr val="black"/>
                </a:solidFill>
              </a:rPr>
              <a:t>- </a:t>
            </a:r>
            <a:r>
              <a:rPr lang="ru-RU" sz="2400" spc="-1" dirty="0">
                <a:solidFill>
                  <a:prstClr val="black"/>
                </a:solidFill>
              </a:rPr>
              <a:t>~ </a:t>
            </a:r>
            <a:r>
              <a:rPr lang="ru-RU" sz="2400" spc="-1" dirty="0" smtClean="0">
                <a:solidFill>
                  <a:prstClr val="black"/>
                </a:solidFill>
              </a:rPr>
              <a:t>19.5 </a:t>
            </a:r>
            <a:r>
              <a:rPr lang="ru-RU" sz="2400" spc="-1" dirty="0" err="1">
                <a:solidFill>
                  <a:prstClr val="black"/>
                </a:solidFill>
              </a:rPr>
              <a:t>нК</a:t>
            </a:r>
            <a:r>
              <a:rPr lang="ru-RU" sz="2400" spc="-1" dirty="0">
                <a:solidFill>
                  <a:prstClr val="black"/>
                </a:solidFill>
              </a:rPr>
              <a:t> на длине 70 см (ионная ловушка)</a:t>
            </a:r>
          </a:p>
          <a:p>
            <a:pPr algn="ctr"/>
            <a:r>
              <a:rPr lang="ru-RU" sz="2400" spc="-1" dirty="0" err="1" smtClean="0">
                <a:solidFill>
                  <a:prstClr val="black"/>
                </a:solidFill>
              </a:rPr>
              <a:t>МахQ</a:t>
            </a:r>
            <a:r>
              <a:rPr lang="ru-RU" sz="2400" spc="-1" dirty="0">
                <a:solidFill>
                  <a:prstClr val="black"/>
                </a:solidFill>
              </a:rPr>
              <a:t>+ ~ </a:t>
            </a:r>
            <a:r>
              <a:rPr lang="ru-RU" sz="2400" spc="-1" dirty="0" smtClean="0">
                <a:solidFill>
                  <a:prstClr val="black"/>
                </a:solidFill>
              </a:rPr>
              <a:t>8-9 </a:t>
            </a:r>
            <a:r>
              <a:rPr lang="ru-RU" sz="2400" spc="-1" dirty="0" err="1">
                <a:solidFill>
                  <a:prstClr val="black"/>
                </a:solidFill>
              </a:rPr>
              <a:t>нК</a:t>
            </a:r>
            <a:r>
              <a:rPr lang="ru-RU" sz="2400" spc="-1" dirty="0">
                <a:solidFill>
                  <a:prstClr val="black"/>
                </a:solidFill>
              </a:rPr>
              <a:t> </a:t>
            </a:r>
            <a:r>
              <a:rPr lang="ru-RU" sz="2400" spc="-1" dirty="0" smtClean="0">
                <a:solidFill>
                  <a:prstClr val="black"/>
                </a:solidFill>
              </a:rPr>
              <a:t>после инжекции</a:t>
            </a:r>
            <a:endParaRPr lang="ru-RU" sz="2400" spc="-1" dirty="0">
              <a:solidFill>
                <a:prstClr val="black"/>
              </a:solidFill>
            </a:endParaRPr>
          </a:p>
          <a:p>
            <a:pPr algn="ctr"/>
            <a:endParaRPr lang="ru-RU" sz="2400" spc="-1" dirty="0">
              <a:solidFill>
                <a:prstClr val="black"/>
              </a:solidFill>
            </a:endParaRPr>
          </a:p>
          <a:p>
            <a:pPr algn="ctr"/>
            <a:r>
              <a:rPr lang="ru-RU" sz="2400" spc="-1" dirty="0" smtClean="0">
                <a:solidFill>
                  <a:prstClr val="black"/>
                </a:solidFill>
              </a:rPr>
              <a:t>(5/3.3)</a:t>
            </a:r>
            <a:r>
              <a:rPr lang="en-US" sz="2400" spc="-1" dirty="0" smtClean="0">
                <a:solidFill>
                  <a:prstClr val="black"/>
                </a:solidFill>
              </a:rPr>
              <a:t>^3=3.47</a:t>
            </a:r>
          </a:p>
          <a:p>
            <a:pPr algn="ctr"/>
            <a:r>
              <a:rPr lang="ru-RU" sz="2400" spc="-1" dirty="0" smtClean="0">
                <a:solidFill>
                  <a:prstClr val="black"/>
                </a:solidFill>
              </a:rPr>
              <a:t>По электронам 7нК х 3.47=</a:t>
            </a:r>
            <a:r>
              <a:rPr lang="en-US" sz="2400" spc="-1" dirty="0" smtClean="0">
                <a:solidFill>
                  <a:prstClr val="black"/>
                </a:solidFill>
              </a:rPr>
              <a:t>~</a:t>
            </a:r>
            <a:r>
              <a:rPr lang="ru-RU" sz="2400" spc="-1" dirty="0" smtClean="0">
                <a:solidFill>
                  <a:prstClr val="black"/>
                </a:solidFill>
              </a:rPr>
              <a:t>24нК</a:t>
            </a:r>
            <a:r>
              <a:rPr lang="en-US" sz="2400" spc="-1" dirty="0" smtClean="0">
                <a:solidFill>
                  <a:prstClr val="black"/>
                </a:solidFill>
              </a:rPr>
              <a:t>  (Q-~19.5 </a:t>
            </a:r>
            <a:r>
              <a:rPr lang="ru-RU" sz="2400" spc="-1" dirty="0" err="1" smtClean="0">
                <a:solidFill>
                  <a:prstClr val="black"/>
                </a:solidFill>
              </a:rPr>
              <a:t>нК</a:t>
            </a:r>
            <a:r>
              <a:rPr lang="ru-RU" sz="2400" spc="-1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ru-RU" sz="2400" spc="-1" dirty="0" smtClean="0">
                <a:solidFill>
                  <a:prstClr val="black"/>
                </a:solidFill>
              </a:rPr>
              <a:t>По ионам в ловушке 5нК х 3.47=17.4нК (</a:t>
            </a:r>
            <a:r>
              <a:rPr lang="en-US" sz="2400" spc="-1" dirty="0" smtClean="0">
                <a:solidFill>
                  <a:prstClr val="black"/>
                </a:solidFill>
              </a:rPr>
              <a:t>Q+~7-8 </a:t>
            </a:r>
            <a:r>
              <a:rPr lang="ru-RU" sz="2400" spc="-1" dirty="0" err="1" smtClean="0">
                <a:solidFill>
                  <a:prstClr val="black"/>
                </a:solidFill>
              </a:rPr>
              <a:t>нК</a:t>
            </a:r>
            <a:r>
              <a:rPr lang="ru-RU" sz="2400" spc="-1" dirty="0" smtClean="0">
                <a:solidFill>
                  <a:prstClr val="black"/>
                </a:solidFill>
              </a:rPr>
              <a:t>) !!!</a:t>
            </a:r>
          </a:p>
          <a:p>
            <a:pPr algn="ctr"/>
            <a:endParaRPr lang="ru-RU" sz="2400" spc="-1" dirty="0">
              <a:solidFill>
                <a:prstClr val="black"/>
              </a:solidFill>
            </a:endParaRPr>
          </a:p>
          <a:p>
            <a:pPr algn="ctr"/>
            <a:endParaRPr lang="ru-RU" sz="2400" spc="-1" dirty="0">
              <a:solidFill>
                <a:prstClr val="black"/>
              </a:solidFill>
            </a:endParaRPr>
          </a:p>
          <a:p>
            <a:pPr algn="ctr"/>
            <a:endParaRPr lang="en-US" sz="2400" spc="-1" dirty="0">
              <a:solidFill>
                <a:prstClr val="black"/>
              </a:solidFill>
            </a:endParaRPr>
          </a:p>
          <a:p>
            <a:pPr algn="ctr"/>
            <a:endParaRPr lang="ru-RU" sz="2400" spc="-1" dirty="0" smtClean="0">
              <a:solidFill>
                <a:prstClr val="black"/>
              </a:solidFill>
            </a:endParaRPr>
          </a:p>
          <a:p>
            <a:pPr algn="ctr"/>
            <a:endParaRPr lang="ru-RU" sz="2400" spc="-1" dirty="0">
              <a:solidFill>
                <a:prstClr val="black"/>
              </a:solidFill>
            </a:endParaRPr>
          </a:p>
          <a:p>
            <a:r>
              <a:rPr lang="ru-RU" sz="2400" spc="-1" dirty="0" smtClean="0">
                <a:solidFill>
                  <a:srgbClr val="000000"/>
                </a:solidFill>
              </a:rPr>
              <a:t> </a:t>
            </a:r>
            <a:endParaRPr lang="ru-RU" sz="2400" spc="-1" dirty="0">
              <a:solidFill>
                <a:prstClr val="black"/>
              </a:solidFill>
            </a:endParaRPr>
          </a:p>
          <a:p>
            <a:endParaRPr lang="ru-RU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18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168650" cy="6408737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Electron accumulation in ESIS for various values of injection current: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before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(top)   0.4 nC           -&gt;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after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the 1-st  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(middle) 4.7 nC         -&gt;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after the 2-nd transition 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(bottom) 6.9 nC        -&gt;</a:t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to  e-string state</a:t>
            </a:r>
          </a:p>
        </p:txBody>
      </p:sp>
      <p:pic>
        <p:nvPicPr>
          <p:cNvPr id="247813" name="Picture 5" descr="123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88913"/>
            <a:ext cx="4679950" cy="6480175"/>
          </a:xfrm>
          <a:noFill/>
          <a:ln/>
        </p:spPr>
      </p:pic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250825" y="188913"/>
            <a:ext cx="8713788" cy="6553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47818" name="Picture 5" descr="jin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30237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6588125" y="126841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7822" name="Text Box 14"/>
          <p:cNvSpPr txBox="1">
            <a:spLocks noChangeArrowheads="1"/>
          </p:cNvSpPr>
          <p:nvPr/>
        </p:nvSpPr>
        <p:spPr bwMode="auto">
          <a:xfrm>
            <a:off x="6588125" y="31416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7823" name="Text Box 15"/>
          <p:cNvSpPr txBox="1">
            <a:spLocks noChangeArrowheads="1"/>
          </p:cNvSpPr>
          <p:nvPr/>
        </p:nvSpPr>
        <p:spPr bwMode="auto">
          <a:xfrm>
            <a:off x="6588125" y="5300663"/>
            <a:ext cx="360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2771775" cy="6480175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Total ion 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current pulse before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(red),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after the 1-st </a:t>
            </a:r>
            <a:b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transition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(blue)</a:t>
            </a:r>
            <a:b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CC00"/>
                </a:solidFill>
                <a:latin typeface="Times New Roman" panose="02020603050405020304" pitchFamily="18" charset="0"/>
              </a:rPr>
              <a:t>and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CC00"/>
                </a:solidFill>
                <a:latin typeface="Times New Roman" panose="02020603050405020304" pitchFamily="18" charset="0"/>
              </a:rPr>
              <a:t>after</a:t>
            </a:r>
            <a:br>
              <a:rPr lang="en-US" sz="2800" b="1">
                <a:solidFill>
                  <a:srgbClr val="00CC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CC00"/>
                </a:solidFill>
                <a:latin typeface="Times New Roman" panose="02020603050405020304" pitchFamily="18" charset="0"/>
              </a:rPr>
              <a:t>the 2-nd transition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CC00"/>
                </a:solidFill>
                <a:latin typeface="Times New Roman" panose="02020603050405020304" pitchFamily="18" charset="0"/>
              </a:rPr>
              <a:t>(green)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to  e-string </a:t>
            </a:r>
            <a:b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</a:b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state</a:t>
            </a:r>
          </a:p>
        </p:txBody>
      </p:sp>
      <p:pic>
        <p:nvPicPr>
          <p:cNvPr id="248837" name="Picture 5" descr="12f_34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8913"/>
            <a:ext cx="5832475" cy="6480175"/>
          </a:xfrm>
          <a:noFill/>
          <a:ln/>
        </p:spPr>
      </p:pic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48843" name="Picture 5" descr="jin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165850"/>
            <a:ext cx="630237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5795963" y="11255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5795963" y="44370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594995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13100"/>
            <a:ext cx="8075613" cy="2913063"/>
          </a:xfrm>
        </p:spPr>
        <p:txBody>
          <a:bodyPr/>
          <a:lstStyle/>
          <a:p>
            <a:pPr>
              <a:spcBef>
                <a:spcPts val="450"/>
              </a:spcBef>
              <a:buClr>
                <a:srgbClr val="EE0627"/>
              </a:buClr>
              <a:buFontTx/>
              <a:buNone/>
            </a:pPr>
            <a:r>
              <a:rPr lang="en-GB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ts val="450"/>
              </a:spcBef>
              <a:buClr>
                <a:srgbClr val="EE0627"/>
              </a:buClr>
              <a:buFontTx/>
              <a:buNone/>
            </a:pPr>
            <a:r>
              <a:rPr lang="en-GB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endParaRPr lang="en-GB" b="1" i="1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sz="2800" smtClean="0"/>
          </a:p>
        </p:txBody>
      </p:sp>
      <p:pic>
        <p:nvPicPr>
          <p:cNvPr id="23556" name="Picture 5" descr="jin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913" y="6165850"/>
            <a:ext cx="630237" cy="557213"/>
          </a:xfrm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30" y="230813"/>
            <a:ext cx="8673939" cy="596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04716" y="191069"/>
            <a:ext cx="8830102" cy="64417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В Крион-6Т максимум накопленных 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 dirty="0">
                <a:solidFill>
                  <a:srgbClr val="FF0000"/>
                </a:solidFill>
                <a:latin typeface="Times New Roman"/>
              </a:rPr>
              <a:t>э</a:t>
            </a: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лектронов 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</a:rPr>
              <a:t>в струне без ионов -</a:t>
            </a:r>
            <a:r>
              <a:rPr lang="en-US" sz="3600" b="1" strike="noStrike" spc="-1" dirty="0" smtClean="0">
                <a:solidFill>
                  <a:srgbClr val="FF0000"/>
                </a:solidFill>
                <a:latin typeface="Times New Roman"/>
              </a:rPr>
              <a:t>&gt;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ионов мало в такой струне.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(в </a:t>
            </a:r>
            <a:r>
              <a:rPr lang="ru-RU" sz="3600" b="1" spc="-1" dirty="0" err="1" smtClean="0">
                <a:solidFill>
                  <a:srgbClr val="FF0000"/>
                </a:solidFill>
                <a:latin typeface="Times New Roman"/>
              </a:rPr>
              <a:t>Крионе</a:t>
            </a: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 -2М не так)…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b="1" strike="noStrike" spc="-1" dirty="0">
              <a:solidFill>
                <a:srgbClr val="FF0000"/>
              </a:solidFill>
              <a:latin typeface="Times New Roman"/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Для получения максимально возможных количеств ионов требуется совсем другая настройка, при которой струна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</a:rPr>
              <a:t>без ионов вообще не образуется.     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b="1" spc="-1" dirty="0">
              <a:solidFill>
                <a:srgbClr val="FF0000"/>
              </a:solidFill>
              <a:latin typeface="Times New Roman"/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</a:rPr>
              <a:t>         Причина до конца не понятна…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  </a:t>
            </a:r>
            <a:r>
              <a:rPr lang="ru-RU" sz="3600" b="1" strike="noStrike" spc="-1" dirty="0" smtClean="0">
                <a:solidFill>
                  <a:srgbClr val="FF0000"/>
                </a:solidFill>
                <a:latin typeface="Times New Roman"/>
              </a:rPr>
              <a:t>        </a:t>
            </a:r>
            <a:endParaRPr lang="ru-RU" sz="3600" b="0" strike="noStrike" spc="-1" dirty="0">
              <a:latin typeface="Arial"/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 txBox="1">
            <a:spLocks noGrp="1"/>
          </p:cNvSpPr>
          <p:nvPr/>
        </p:nvSpPr>
        <p:spPr>
          <a:xfrm>
            <a:off x="6583363" y="6376988"/>
            <a:ext cx="2103437" cy="249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176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1613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4710EA1-49EA-498B-881E-09119D6727CB}" type="slidenum">
              <a:rPr lang="ru-RU" sz="1600" smtClean="0">
                <a:solidFill>
                  <a:srgbClr val="898989"/>
                </a:solidFill>
                <a:latin typeface="Calibri" panose="020F050202020403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6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object 3"/>
          <p:cNvSpPr>
            <a:spLocks/>
          </p:cNvSpPr>
          <p:nvPr/>
        </p:nvSpPr>
        <p:spPr bwMode="auto">
          <a:xfrm>
            <a:off x="661988" y="2644775"/>
            <a:ext cx="1693862" cy="777875"/>
          </a:xfrm>
          <a:custGeom>
            <a:avLst/>
            <a:gdLst>
              <a:gd name="T0" fmla="*/ 0 w 9144000"/>
              <a:gd name="T1" fmla="*/ 0 h 858012"/>
              <a:gd name="T2" fmla="*/ 0 w 9144000"/>
              <a:gd name="T3" fmla="*/ 858837 h 858012"/>
              <a:gd name="T4" fmla="*/ 1981200 w 9144000"/>
              <a:gd name="T5" fmla="*/ 858837 h 858012"/>
              <a:gd name="T6" fmla="*/ 1981200 w 9144000"/>
              <a:gd name="T7" fmla="*/ 0 h 858012"/>
              <a:gd name="T8" fmla="*/ 0 w 9144000"/>
              <a:gd name="T9" fmla="*/ 0 h 8580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858012"/>
              <a:gd name="T17" fmla="*/ 9144000 w 9144000"/>
              <a:gd name="T18" fmla="*/ 858012 h 858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858012">
                <a:moveTo>
                  <a:pt x="0" y="0"/>
                </a:moveTo>
                <a:lnTo>
                  <a:pt x="0" y="858012"/>
                </a:lnTo>
                <a:lnTo>
                  <a:pt x="9144000" y="858012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0660" name="object 2"/>
          <p:cNvSpPr txBox="1">
            <a:spLocks noChangeArrowheads="1"/>
          </p:cNvSpPr>
          <p:nvPr/>
        </p:nvSpPr>
        <p:spPr bwMode="auto">
          <a:xfrm>
            <a:off x="1639888" y="0"/>
            <a:ext cx="56038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176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1613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Calculated values of  </a:t>
            </a:r>
            <a:r>
              <a:rPr lang="en-US" sz="1600" i="1" smtClean="0">
                <a:solidFill>
                  <a:srgbClr val="000000"/>
                </a:solidFill>
                <a:latin typeface="Calibri" panose="020F0502020204030204" pitchFamily="34" charset="0"/>
              </a:rPr>
              <a:t>j•</a:t>
            </a:r>
            <a:r>
              <a:rPr lang="el-GR" sz="1600" i="1" smtClean="0">
                <a:solidFill>
                  <a:srgbClr val="000000"/>
                </a:solidFill>
                <a:latin typeface="Calibri" panose="020F0502020204030204" pitchFamily="34" charset="0"/>
              </a:rPr>
              <a:t>τ</a:t>
            </a:r>
            <a:r>
              <a:rPr lang="en-US" sz="1600" i="1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2800" b="1" u="sng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 to produce some HCI ions for corresponding energies of the bombarding electrons.</a:t>
            </a:r>
            <a:endParaRPr lang="ru-RU" sz="2800" b="1" u="sng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1" name="object 2"/>
          <p:cNvSpPr txBox="1">
            <a:spLocks noChangeArrowheads="1"/>
          </p:cNvSpPr>
          <p:nvPr/>
        </p:nvSpPr>
        <p:spPr bwMode="auto">
          <a:xfrm>
            <a:off x="1900238" y="5568950"/>
            <a:ext cx="4953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113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176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1613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        </a:t>
            </a:r>
            <a:r>
              <a:rPr lang="ru-RU" sz="1600" i="1" dirty="0" smtClean="0">
                <a:solidFill>
                  <a:srgbClr val="000000"/>
                </a:solidFill>
              </a:rPr>
              <a:t>                      </a:t>
            </a:r>
            <a:r>
              <a:rPr lang="en-US" sz="1600" i="1" dirty="0" smtClean="0">
                <a:solidFill>
                  <a:srgbClr val="000000"/>
                </a:solidFill>
              </a:rPr>
              <a:t>                                    j•</a:t>
            </a:r>
            <a:r>
              <a:rPr lang="el-GR" sz="1600" i="1" dirty="0" smtClean="0">
                <a:solidFill>
                  <a:srgbClr val="000000"/>
                </a:solidFill>
              </a:rPr>
              <a:t>τ</a:t>
            </a:r>
            <a:r>
              <a:rPr lang="en-US" sz="160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1600" i="1" baseline="-25000" dirty="0" smtClean="0">
                <a:solidFill>
                  <a:srgbClr val="000000"/>
                </a:solidFill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</a:rPr>
              <a:t>[1/cm</a:t>
            </a:r>
            <a:r>
              <a:rPr lang="en-US" sz="1600" i="1" baseline="30000" dirty="0" smtClean="0">
                <a:solidFill>
                  <a:srgbClr val="000000"/>
                </a:solidFill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</a:rPr>
              <a:t>]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         </a:t>
            </a:r>
            <a:endParaRPr lang="ru-RU" sz="1600" i="1" dirty="0" smtClean="0">
              <a:solidFill>
                <a:srgbClr val="000000"/>
              </a:solidFill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666750"/>
            <a:ext cx="4887912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853238" y="5362575"/>
            <a:ext cx="5302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20" tIns="40060" rIns="80120" bIns="40060" anchor="ctr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1763" indent="-200025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1613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1613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j[1/(cm^2 s]=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J[A/cm^2]</a:t>
            </a:r>
            <a:r>
              <a:rPr lang="en-US" sz="1600" b="1" smtClean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sz="1600" b="1" smtClean="0">
                <a:solidFill>
                  <a:srgbClr val="000000"/>
                </a:solidFill>
              </a:rPr>
              <a:t>6</a:t>
            </a:r>
            <a:r>
              <a:rPr lang="en-US" sz="1600" b="1" smtClean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sz="1600" b="1" smtClean="0">
                <a:solidFill>
                  <a:srgbClr val="000000"/>
                </a:solidFill>
              </a:rPr>
              <a:t>10^18</a:t>
            </a:r>
            <a:r>
              <a:rPr lang="en-US" sz="160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34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742113"/>
          </a:xfrm>
        </p:spPr>
        <p:txBody>
          <a:bodyPr lIns="90000" tIns="46800" rIns="90000" bIns="46800"/>
          <a:lstStyle/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600" b="1" dirty="0" smtClean="0"/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/>
              <a:t>                Summary for moderate amount of ions in trap (up to </a:t>
            </a:r>
            <a:r>
              <a:rPr lang="ru-RU" sz="1600" b="1" dirty="0" smtClean="0"/>
              <a:t>4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nC</a:t>
            </a:r>
            <a:r>
              <a:rPr lang="en-US" sz="1600" b="1" dirty="0" smtClean="0"/>
              <a:t>)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/>
              <a:t> 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600" b="1" dirty="0" smtClean="0">
              <a:solidFill>
                <a:srgbClr val="990000"/>
              </a:solidFill>
            </a:endParaRP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>
                <a:solidFill>
                  <a:srgbClr val="990000"/>
                </a:solidFill>
              </a:rPr>
              <a:t> The estimated J for various elements under the same conditions is different 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>
                <a:solidFill>
                  <a:srgbClr val="990000"/>
                </a:solidFill>
              </a:rPr>
              <a:t>                                 (taking </a:t>
            </a:r>
            <a:r>
              <a:rPr lang="en-US" sz="1600" b="1" dirty="0" err="1" smtClean="0">
                <a:solidFill>
                  <a:srgbClr val="990000"/>
                </a:solidFill>
              </a:rPr>
              <a:t>maiximal</a:t>
            </a:r>
            <a:r>
              <a:rPr lang="en-US" sz="1600" b="1" dirty="0" smtClean="0">
                <a:solidFill>
                  <a:srgbClr val="990000"/>
                </a:solidFill>
              </a:rPr>
              <a:t> J from  various experimental conditions)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>
                <a:solidFill>
                  <a:srgbClr val="990000"/>
                </a:solidFill>
              </a:rPr>
              <a:t> </a:t>
            </a:r>
            <a:r>
              <a:rPr lang="en-US" sz="1600" b="1" dirty="0" smtClean="0">
                <a:solidFill>
                  <a:srgbClr val="990000"/>
                </a:solidFill>
              </a:rPr>
              <a:t>                                          Krion-6T     (B=4.6-5.0 T)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600" b="1" dirty="0" smtClean="0">
              <a:solidFill>
                <a:srgbClr val="990000"/>
              </a:solidFill>
            </a:endParaRP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baseline="30000" dirty="0" smtClean="0">
                <a:solidFill>
                  <a:srgbClr val="990000"/>
                </a:solidFill>
              </a:rPr>
              <a:t>                                                            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209</a:t>
            </a:r>
            <a:r>
              <a:rPr lang="en-US" sz="2000" b="1" dirty="0" smtClean="0">
                <a:solidFill>
                  <a:srgbClr val="990000"/>
                </a:solidFill>
              </a:rPr>
              <a:t>Bi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40.8+         </a:t>
            </a:r>
            <a:r>
              <a:rPr lang="en-US" sz="2000" b="1" dirty="0" smtClean="0">
                <a:solidFill>
                  <a:srgbClr val="990000"/>
                </a:solidFill>
              </a:rPr>
              <a:t>J~1300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 smtClean="0">
                <a:solidFill>
                  <a:srgbClr val="990000"/>
                </a:solidFill>
              </a:rPr>
              <a:t>              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                                        169</a:t>
            </a:r>
            <a:r>
              <a:rPr lang="en-US" sz="2000" b="1" dirty="0" smtClean="0">
                <a:solidFill>
                  <a:srgbClr val="990000"/>
                </a:solidFill>
              </a:rPr>
              <a:t>Tm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41+         </a:t>
            </a:r>
            <a:r>
              <a:rPr lang="en-US" sz="2000" b="1" dirty="0" smtClean="0">
                <a:solidFill>
                  <a:srgbClr val="990000"/>
                </a:solidFill>
              </a:rPr>
              <a:t>J~1200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 smtClean="0">
                <a:solidFill>
                  <a:srgbClr val="990000"/>
                </a:solidFill>
              </a:rPr>
              <a:t>                                        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124</a:t>
            </a:r>
            <a:r>
              <a:rPr lang="en-US" sz="2000" b="1" dirty="0" smtClean="0">
                <a:solidFill>
                  <a:srgbClr val="FF0000"/>
                </a:solidFill>
              </a:rPr>
              <a:t>Xe41+    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J~1000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baseline="30000" dirty="0" smtClean="0">
                <a:solidFill>
                  <a:srgbClr val="FF0000"/>
                </a:solidFill>
              </a:rPr>
              <a:t>                                                              84</a:t>
            </a:r>
            <a:r>
              <a:rPr lang="en-US" sz="2000" b="1" dirty="0" smtClean="0">
                <a:solidFill>
                  <a:srgbClr val="FF0000"/>
                </a:solidFill>
              </a:rPr>
              <a:t>Kr27+      J~800 A/cm^2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 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baseline="30000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40</a:t>
            </a:r>
            <a:r>
              <a:rPr lang="en-US" sz="2000" b="1" dirty="0" smtClean="0">
                <a:solidFill>
                  <a:srgbClr val="FF0000"/>
                </a:solidFill>
              </a:rPr>
              <a:t>Ar16+      J~650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>
                <a:solidFill>
                  <a:srgbClr val="FF0000"/>
                </a:solidFill>
              </a:rPr>
              <a:t>C4+÷6+,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14</a:t>
            </a:r>
            <a:r>
              <a:rPr lang="en-US" sz="2000" b="1" dirty="0" smtClean="0">
                <a:solidFill>
                  <a:srgbClr val="FF0000"/>
                </a:solidFill>
              </a:rPr>
              <a:t>N5+÷7+       J~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00÷</a:t>
            </a:r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00 A/cm^2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>
                <a:solidFill>
                  <a:srgbClr val="0000CC"/>
                </a:solidFill>
              </a:rPr>
              <a:t>Это верно и для смеси элементов, одновременно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>
                <a:solidFill>
                  <a:srgbClr val="0000CC"/>
                </a:solidFill>
              </a:rPr>
              <a:t>находящихся в ионной ловушке.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                                  Krion-2M    </a:t>
            </a:r>
            <a:r>
              <a:rPr lang="en-US" sz="2000" b="1" dirty="0">
                <a:solidFill>
                  <a:srgbClr val="0000CC"/>
                </a:solidFill>
              </a:rPr>
              <a:t>(</a:t>
            </a:r>
            <a:r>
              <a:rPr lang="en-US" sz="2000" b="1" dirty="0" smtClean="0">
                <a:solidFill>
                  <a:srgbClr val="0000CC"/>
                </a:solidFill>
              </a:rPr>
              <a:t>B=3.0=3.3  </a:t>
            </a:r>
            <a:r>
              <a:rPr lang="en-US" sz="2000" b="1" dirty="0">
                <a:solidFill>
                  <a:srgbClr val="0000CC"/>
                </a:solidFill>
              </a:rPr>
              <a:t>T)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000" b="1" dirty="0">
                <a:solidFill>
                  <a:srgbClr val="0000CC"/>
                </a:solidFill>
              </a:rPr>
              <a:t> </a:t>
            </a:r>
            <a:r>
              <a:rPr lang="pt-BR" sz="2000" b="1" dirty="0" smtClean="0">
                <a:solidFill>
                  <a:srgbClr val="0000CC"/>
                </a:solidFill>
              </a:rPr>
              <a:t>                            Xe, Kr    40Ar16</a:t>
            </a:r>
            <a:r>
              <a:rPr lang="pt-BR" sz="2000" b="1" dirty="0">
                <a:solidFill>
                  <a:srgbClr val="0000CC"/>
                </a:solidFill>
              </a:rPr>
              <a:t>+      </a:t>
            </a:r>
            <a:r>
              <a:rPr lang="pt-BR" sz="2000" b="1" dirty="0" smtClean="0">
                <a:solidFill>
                  <a:srgbClr val="0000CC"/>
                </a:solidFill>
              </a:rPr>
              <a:t>J~150 </a:t>
            </a:r>
            <a:r>
              <a:rPr lang="pt-BR" sz="2000" b="1" dirty="0">
                <a:solidFill>
                  <a:srgbClr val="0000CC"/>
                </a:solidFill>
              </a:rPr>
              <a:t>A/cm^2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000" b="1" dirty="0">
                <a:solidFill>
                  <a:srgbClr val="0000CC"/>
                </a:solidFill>
              </a:rPr>
              <a:t>                     12C4+÷6+, 14N5+÷7+    </a:t>
            </a:r>
            <a:r>
              <a:rPr lang="pt-BR" sz="2000" b="1" dirty="0" smtClean="0">
                <a:solidFill>
                  <a:srgbClr val="0000CC"/>
                </a:solidFill>
              </a:rPr>
              <a:t>J~100÷150 </a:t>
            </a:r>
            <a:r>
              <a:rPr lang="pt-BR" sz="2000" b="1" dirty="0">
                <a:solidFill>
                  <a:srgbClr val="0000CC"/>
                </a:solidFill>
              </a:rPr>
              <a:t>A/cm^2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000" b="1" dirty="0" smtClean="0">
                <a:solidFill>
                  <a:srgbClr val="0000CC"/>
                </a:solidFill>
              </a:rPr>
              <a:t>                                                                                           J</a:t>
            </a:r>
            <a:endParaRPr lang="en-US" sz="1000" b="1" dirty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000" b="1" dirty="0" smtClean="0">
                <a:solidFill>
                  <a:srgbClr val="0000CC"/>
                </a:solidFill>
              </a:rPr>
              <a:t>                                                                     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000" b="1" dirty="0" smtClean="0">
                <a:solidFill>
                  <a:srgbClr val="0000CC"/>
                </a:solidFill>
              </a:rPr>
              <a:t>-------------------------------------------------------------------------------------------------------------------------------------------------------------</a:t>
            </a:r>
            <a:endParaRPr lang="ru-RU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1000" b="1" dirty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b="1" baseline="30000" dirty="0" smtClean="0">
              <a:solidFill>
                <a:srgbClr val="0000CC"/>
              </a:solidFill>
            </a:endParaRPr>
          </a:p>
          <a:p>
            <a:pPr marL="1371600" lvl="2" indent="-4572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DE" sz="8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sz="300" b="1" dirty="0" smtClean="0"/>
              <a:t>                                                                                                              </a:t>
            </a:r>
            <a:endParaRPr lang="en-US" sz="300" b="1" dirty="0" smtClean="0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0000F4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0E321-A4FC-4A02-87A2-44F27ECDFE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12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742113"/>
          </a:xfrm>
        </p:spPr>
        <p:txBody>
          <a:bodyPr lIns="90000" tIns="46800" rIns="90000" bIns="46800"/>
          <a:lstStyle/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600" b="1" dirty="0" smtClean="0"/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/>
              <a:t>                Summary for moderate amount of ions in trap (up to </a:t>
            </a:r>
            <a:r>
              <a:rPr lang="ru-RU" sz="1600" b="1" dirty="0" smtClean="0"/>
              <a:t>4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nC</a:t>
            </a:r>
            <a:r>
              <a:rPr lang="en-US" sz="1600" b="1" dirty="0" smtClean="0"/>
              <a:t>)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/>
              <a:t> 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600" b="1" dirty="0" smtClean="0">
              <a:solidFill>
                <a:srgbClr val="990000"/>
              </a:solidFill>
            </a:endParaRP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>
                <a:solidFill>
                  <a:srgbClr val="990000"/>
                </a:solidFill>
              </a:rPr>
              <a:t> The estimated J for various elements under the same conditions is different 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>
                <a:solidFill>
                  <a:srgbClr val="990000"/>
                </a:solidFill>
              </a:rPr>
              <a:t>                                 (taking </a:t>
            </a:r>
            <a:r>
              <a:rPr lang="en-US" sz="1600" b="1" dirty="0" err="1" smtClean="0">
                <a:solidFill>
                  <a:srgbClr val="990000"/>
                </a:solidFill>
              </a:rPr>
              <a:t>maiximal</a:t>
            </a:r>
            <a:r>
              <a:rPr lang="en-US" sz="1600" b="1" dirty="0" smtClean="0">
                <a:solidFill>
                  <a:srgbClr val="990000"/>
                </a:solidFill>
              </a:rPr>
              <a:t> J from  various experimental conditions)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600" b="1" dirty="0" smtClean="0">
                <a:solidFill>
                  <a:srgbClr val="990000"/>
                </a:solidFill>
              </a:rPr>
              <a:t>                                           Krion-6T     (B=4.6-5.0 T)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600" b="1" dirty="0" smtClean="0">
              <a:solidFill>
                <a:srgbClr val="990000"/>
              </a:solidFill>
            </a:endParaRP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baseline="30000" dirty="0" smtClean="0">
                <a:solidFill>
                  <a:srgbClr val="990000"/>
                </a:solidFill>
              </a:rPr>
              <a:t>                                                            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209</a:t>
            </a:r>
            <a:r>
              <a:rPr lang="en-US" sz="2000" b="1" dirty="0" smtClean="0">
                <a:solidFill>
                  <a:srgbClr val="990000"/>
                </a:solidFill>
              </a:rPr>
              <a:t>Bi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40.8+         </a:t>
            </a:r>
            <a:r>
              <a:rPr lang="en-US" sz="2000" b="1" dirty="0" smtClean="0">
                <a:solidFill>
                  <a:srgbClr val="990000"/>
                </a:solidFill>
              </a:rPr>
              <a:t>J~1300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 smtClean="0">
                <a:solidFill>
                  <a:srgbClr val="990000"/>
                </a:solidFill>
              </a:rPr>
              <a:t>              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                                        169</a:t>
            </a:r>
            <a:r>
              <a:rPr lang="en-US" sz="2000" b="1" dirty="0" smtClean="0">
                <a:solidFill>
                  <a:srgbClr val="990000"/>
                </a:solidFill>
              </a:rPr>
              <a:t>Tm</a:t>
            </a:r>
            <a:r>
              <a:rPr lang="en-US" sz="2000" b="1" baseline="30000" dirty="0" smtClean="0">
                <a:solidFill>
                  <a:srgbClr val="990000"/>
                </a:solidFill>
              </a:rPr>
              <a:t>41+         </a:t>
            </a:r>
            <a:r>
              <a:rPr lang="en-US" sz="2000" b="1" dirty="0" smtClean="0">
                <a:solidFill>
                  <a:srgbClr val="990000"/>
                </a:solidFill>
              </a:rPr>
              <a:t>J~1200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 smtClean="0">
                <a:solidFill>
                  <a:srgbClr val="990000"/>
                </a:solidFill>
              </a:rPr>
              <a:t>                                        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124</a:t>
            </a:r>
            <a:r>
              <a:rPr lang="en-US" sz="2000" b="1" dirty="0" smtClean="0">
                <a:solidFill>
                  <a:srgbClr val="FF0000"/>
                </a:solidFill>
              </a:rPr>
              <a:t>Xe41+    </a:t>
            </a:r>
            <a:r>
              <a:rPr lang="en-US" sz="2000" b="1" dirty="0" smtClean="0">
                <a:solidFill>
                  <a:srgbClr val="99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J~1000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baseline="30000" dirty="0" smtClean="0">
                <a:solidFill>
                  <a:srgbClr val="FF0000"/>
                </a:solidFill>
              </a:rPr>
              <a:t>                                                              84</a:t>
            </a:r>
            <a:r>
              <a:rPr lang="en-US" sz="2000" b="1" dirty="0" smtClean="0">
                <a:solidFill>
                  <a:srgbClr val="FF0000"/>
                </a:solidFill>
              </a:rPr>
              <a:t>Kr27+      J~800 A/cm^2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 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baseline="30000" dirty="0" smtClean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40</a:t>
            </a:r>
            <a:r>
              <a:rPr lang="en-US" sz="2000" b="1" dirty="0" smtClean="0">
                <a:solidFill>
                  <a:srgbClr val="FF0000"/>
                </a:solidFill>
              </a:rPr>
              <a:t>Ar16+      J~650 A/cm^2</a:t>
            </a:r>
          </a:p>
          <a:p>
            <a:pPr marL="990600" lvl="1" indent="-533400" algn="just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12</a:t>
            </a:r>
            <a:r>
              <a:rPr lang="en-US" sz="2000" b="1" dirty="0" smtClean="0">
                <a:solidFill>
                  <a:srgbClr val="FF0000"/>
                </a:solidFill>
              </a:rPr>
              <a:t>C4+÷6+, 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14</a:t>
            </a:r>
            <a:r>
              <a:rPr lang="en-US" sz="2000" b="1" dirty="0" smtClean="0">
                <a:solidFill>
                  <a:srgbClr val="FF0000"/>
                </a:solidFill>
              </a:rPr>
              <a:t>N5+÷7+       J~</a:t>
            </a:r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00÷</a:t>
            </a:r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</a:rPr>
              <a:t>00 A/cm^2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Это верно и для смеси элементов, одновременно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находящихся в ионной ловушке.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b="1" dirty="0" smtClean="0">
                <a:solidFill>
                  <a:srgbClr val="0000CC"/>
                </a:solidFill>
              </a:rPr>
              <a:t>                                   Krion-2M    </a:t>
            </a:r>
            <a:r>
              <a:rPr lang="en-US" sz="2000" b="1" dirty="0">
                <a:solidFill>
                  <a:srgbClr val="0000CC"/>
                </a:solidFill>
              </a:rPr>
              <a:t>(</a:t>
            </a:r>
            <a:r>
              <a:rPr lang="en-US" sz="2000" b="1" dirty="0" smtClean="0">
                <a:solidFill>
                  <a:srgbClr val="0000CC"/>
                </a:solidFill>
              </a:rPr>
              <a:t>B=3.0</a:t>
            </a:r>
            <a:r>
              <a:rPr lang="ru-RU" sz="2000" b="1" dirty="0" smtClean="0">
                <a:solidFill>
                  <a:srgbClr val="0000CC"/>
                </a:solidFill>
              </a:rPr>
              <a:t>-</a:t>
            </a:r>
            <a:r>
              <a:rPr lang="en-US" sz="2000" b="1" dirty="0" smtClean="0">
                <a:solidFill>
                  <a:srgbClr val="0000CC"/>
                </a:solidFill>
              </a:rPr>
              <a:t>3.3  </a:t>
            </a:r>
            <a:r>
              <a:rPr lang="en-US" sz="2000" b="1" dirty="0">
                <a:solidFill>
                  <a:srgbClr val="0000CC"/>
                </a:solidFill>
              </a:rPr>
              <a:t>T)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000" b="1" dirty="0" smtClean="0">
                <a:solidFill>
                  <a:srgbClr val="0000CC"/>
                </a:solidFill>
              </a:rPr>
              <a:t>Au, Xe, Kr    40Ar16</a:t>
            </a:r>
            <a:r>
              <a:rPr lang="pt-BR" sz="2000" b="1" dirty="0">
                <a:solidFill>
                  <a:srgbClr val="0000CC"/>
                </a:solidFill>
              </a:rPr>
              <a:t>+      </a:t>
            </a:r>
            <a:r>
              <a:rPr lang="pt-BR" sz="2000" b="1" dirty="0" smtClean="0">
                <a:solidFill>
                  <a:srgbClr val="0000CC"/>
                </a:solidFill>
              </a:rPr>
              <a:t>J~150 </a:t>
            </a:r>
            <a:r>
              <a:rPr lang="pt-BR" sz="2000" b="1" dirty="0">
                <a:solidFill>
                  <a:srgbClr val="0000CC"/>
                </a:solidFill>
              </a:rPr>
              <a:t>A/cm^2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pt-BR" sz="2000" b="1" dirty="0">
                <a:solidFill>
                  <a:srgbClr val="0000CC"/>
                </a:solidFill>
              </a:rPr>
              <a:t>                     12C4+÷6+, 14N5+÷7+    </a:t>
            </a:r>
            <a:r>
              <a:rPr lang="pt-BR" sz="2000" b="1" dirty="0" smtClean="0">
                <a:solidFill>
                  <a:srgbClr val="0000CC"/>
                </a:solidFill>
              </a:rPr>
              <a:t>J~100÷150 A/cm^2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pt-BR" sz="2000" b="1" dirty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Эффективная плотность электронов возросла в 2 – 9 раз!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Особенно для тяжелых!!!!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000" b="1" dirty="0" smtClean="0">
                <a:solidFill>
                  <a:srgbClr val="0000CC"/>
                </a:solidFill>
              </a:rPr>
              <a:t>                                                                                           J</a:t>
            </a:r>
            <a:endParaRPr lang="en-US" sz="1000" b="1" dirty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000" b="1" dirty="0" smtClean="0">
                <a:solidFill>
                  <a:srgbClr val="0000CC"/>
                </a:solidFill>
              </a:rPr>
              <a:t>                                                                     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1000" b="1" dirty="0" smtClean="0">
                <a:solidFill>
                  <a:srgbClr val="0000CC"/>
                </a:solidFill>
              </a:rPr>
              <a:t>-------------------------------------------------------------------------------------------------------------------------------------------------------------</a:t>
            </a:r>
            <a:endParaRPr lang="ru-RU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1000" b="1" dirty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b="1" baseline="30000" dirty="0" smtClean="0">
              <a:solidFill>
                <a:srgbClr val="0000CC"/>
              </a:solidFill>
            </a:endParaRPr>
          </a:p>
          <a:p>
            <a:pPr marL="1371600" lvl="2" indent="-4572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de-DE" sz="8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sz="300" b="1" dirty="0" smtClean="0"/>
              <a:t>                                                                                                              </a:t>
            </a:r>
            <a:r>
              <a:rPr lang="ru-RU" sz="300" b="1" dirty="0" err="1" smtClean="0"/>
              <a:t>фф</a:t>
            </a:r>
            <a:endParaRPr lang="en-US" sz="300" b="1" dirty="0" smtClean="0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0000F4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0E321-A4FC-4A02-87A2-44F27ECDFE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0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85800" y="0"/>
            <a:ext cx="7772040" cy="7632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2400" b="1" u="sng" strike="noStrike" spc="-1">
                <a:solidFill>
                  <a:srgbClr val="0000CC"/>
                </a:solidFill>
                <a:uFillTx/>
                <a:latin typeface="Times New Roman"/>
              </a:rPr>
              <a:t>План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79280" y="549360"/>
            <a:ext cx="8677080" cy="630828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en-GB" sz="2400" b="1" strike="noStrike" spc="-1" dirty="0" smtClean="0">
                <a:solidFill>
                  <a:srgbClr val="FF0000"/>
                </a:solidFill>
                <a:latin typeface="Times New Roman"/>
              </a:rPr>
              <a:t>                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560" indent="-457200">
              <a:lnSpc>
                <a:spcPct val="90000"/>
              </a:lnSpc>
              <a:spcBef>
                <a:spcPts val="451"/>
              </a:spcBef>
              <a:buAutoNum type="arabicPeriod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Введение  (параметры достигнутые в сеансе 2022-2023).</a:t>
            </a:r>
          </a:p>
          <a:p>
            <a:pPr marL="360">
              <a:lnSpc>
                <a:spcPct val="90000"/>
              </a:lnSpc>
              <a:spcBef>
                <a:spcPts val="451"/>
              </a:spcBef>
            </a:pPr>
            <a:r>
              <a:rPr lang="ru-RU" sz="2400" spc="-1" dirty="0" smtClean="0">
                <a:solidFill>
                  <a:srgbClr val="000000"/>
                </a:solidFill>
                <a:latin typeface="Arial"/>
              </a:rPr>
              <a:t>2.  Что с количеством ионов ? </a:t>
            </a:r>
          </a:p>
          <a:p>
            <a:pPr marL="457560" indent="-457200">
              <a:lnSpc>
                <a:spcPct val="90000"/>
              </a:lnSpc>
              <a:spcBef>
                <a:spcPts val="451"/>
              </a:spcBef>
              <a:buAutoNum type="arabicPeriod" startAt="3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Что с ожидаемой кубической зависимостью</a:t>
            </a:r>
          </a:p>
          <a:p>
            <a:pPr marL="360">
              <a:lnSpc>
                <a:spcPct val="90000"/>
              </a:lnSpc>
              <a:spcBef>
                <a:spcPts val="451"/>
              </a:spcBef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latin typeface="Arial"/>
              </a:rPr>
              <a:t>     накопленных электронов\ионов в отражательном   </a:t>
            </a:r>
          </a:p>
          <a:p>
            <a:pPr marL="360">
              <a:lnSpc>
                <a:spcPct val="90000"/>
              </a:lnSpc>
              <a:spcBef>
                <a:spcPts val="451"/>
              </a:spcBef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latin typeface="Arial"/>
              </a:rPr>
              <a:t>     режиме от магнитного поля? </a:t>
            </a:r>
          </a:p>
          <a:p>
            <a:pPr marL="457560" indent="-457200">
              <a:lnSpc>
                <a:spcPct val="90000"/>
              </a:lnSpc>
              <a:spcBef>
                <a:spcPts val="451"/>
              </a:spcBef>
              <a:buAutoNum type="arabicPeriod" startAt="4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Что с эффективной плотностью электронов в струне</a:t>
            </a:r>
          </a:p>
          <a:p>
            <a:pPr marL="457560" lvl="1">
              <a:lnSpc>
                <a:spcPct val="90000"/>
              </a:lnSpc>
              <a:spcBef>
                <a:spcPts val="451"/>
              </a:spcBef>
            </a:pPr>
            <a:r>
              <a:rPr lang="ru-RU" sz="2400" spc="-1" dirty="0" smtClean="0">
                <a:solidFill>
                  <a:srgbClr val="000000"/>
                </a:solidFill>
                <a:latin typeface="Arial"/>
              </a:rPr>
              <a:t>(определяет время ионизации до нужного зарядового</a:t>
            </a:r>
          </a:p>
          <a:p>
            <a:pPr marL="360">
              <a:lnSpc>
                <a:spcPct val="90000"/>
              </a:lnSpc>
              <a:spcBef>
                <a:spcPts val="451"/>
              </a:spcBef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</a:rPr>
              <a:t>    состояния)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 marL="360">
              <a:lnSpc>
                <a:spcPct val="90000"/>
              </a:lnSpc>
              <a:spcBef>
                <a:spcPts val="451"/>
              </a:spcBef>
            </a:pPr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5.   </a:t>
            </a:r>
            <a:r>
              <a:rPr lang="ru-RU" sz="2400" spc="-1" dirty="0" smtClean="0">
                <a:solidFill>
                  <a:srgbClr val="000000"/>
                </a:solidFill>
                <a:latin typeface="Arial"/>
              </a:rPr>
              <a:t>Нагрев структуры. Зависимость от магнитного поля?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 marL="360">
              <a:lnSpc>
                <a:spcPct val="90000"/>
              </a:lnSpc>
              <a:spcBef>
                <a:spcPts val="451"/>
              </a:spcBef>
            </a:pPr>
            <a:r>
              <a:rPr lang="en-US" sz="2400" spc="-1" dirty="0" smtClean="0">
                <a:solidFill>
                  <a:srgbClr val="000000"/>
                </a:solidFill>
                <a:latin typeface="Arial"/>
              </a:rPr>
              <a:t>5.   </a:t>
            </a:r>
            <a:r>
              <a:rPr lang="ru-RU" sz="2400" spc="-1" dirty="0" smtClean="0">
                <a:solidFill>
                  <a:srgbClr val="000000"/>
                </a:solidFill>
                <a:latin typeface="Arial"/>
              </a:rPr>
              <a:t>Что дальше ?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Picture 6"/>
          <p:cNvPicPr/>
          <p:nvPr/>
        </p:nvPicPr>
        <p:blipFill>
          <a:blip r:embed="rId3"/>
          <a:stretch/>
        </p:blipFill>
        <p:spPr>
          <a:xfrm>
            <a:off x="8459640" y="6165720"/>
            <a:ext cx="576000" cy="51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742113"/>
          </a:xfrm>
        </p:spPr>
        <p:txBody>
          <a:bodyPr lIns="90000" tIns="46800" rIns="90000" bIns="46800"/>
          <a:lstStyle/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600" b="1" dirty="0" smtClean="0"/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                               Нагрев трубок структуры дрейфа.</a:t>
            </a: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2000" b="1" dirty="0">
              <a:solidFill>
                <a:srgbClr val="0000CC"/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Особенно заметен с ионами.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2000" b="1" dirty="0">
              <a:solidFill>
                <a:srgbClr val="0000CC"/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2000" b="1" dirty="0" smtClean="0">
              <a:solidFill>
                <a:srgbClr val="0000CC"/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2000" b="1" dirty="0">
              <a:solidFill>
                <a:srgbClr val="0000CC"/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При </a:t>
            </a:r>
            <a:r>
              <a:rPr lang="en-US" sz="2000" b="1" dirty="0" smtClean="0">
                <a:solidFill>
                  <a:srgbClr val="0000CC"/>
                </a:solidFill>
              </a:rPr>
              <a:t>~ </a:t>
            </a:r>
            <a:r>
              <a:rPr lang="ru-RU" sz="2000" b="1" dirty="0" smtClean="0">
                <a:solidFill>
                  <a:srgbClr val="0000CC"/>
                </a:solidFill>
              </a:rPr>
              <a:t>одинаковых условиях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2000" b="1" dirty="0">
              <a:solidFill>
                <a:srgbClr val="0000CC"/>
              </a:solidFill>
            </a:endParaRP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85 А   (4.5 Т)        5.37 К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87 А                      5.40 К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88 А                      5.43 К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89 А                      5.78 К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92 А                      6.99 К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95 А   (5.0 Т)         5.50 К          </a:t>
            </a:r>
          </a:p>
          <a:p>
            <a:pPr lvl="1">
              <a:lnSpc>
                <a:spcPct val="80000"/>
              </a:lnSpc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2000" b="1" dirty="0">
              <a:solidFill>
                <a:srgbClr val="0000CC"/>
              </a:solidFill>
            </a:endParaRPr>
          </a:p>
          <a:p>
            <a:pPr marL="457200" lvl="1" indent="0">
              <a:lnSpc>
                <a:spcPct val="8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                      ?????</a:t>
            </a:r>
          </a:p>
          <a:p>
            <a:pPr marL="457200" lvl="1" indent="0">
              <a:lnSpc>
                <a:spcPct val="80000"/>
              </a:lnSpc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    </a:t>
            </a:r>
            <a:endParaRPr lang="ru-RU" sz="2000" b="1" dirty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10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000" b="1" baseline="30000" dirty="0" smtClean="0">
              <a:solidFill>
                <a:srgbClr val="0000CC"/>
              </a:solidFill>
            </a:endParaRPr>
          </a:p>
          <a:p>
            <a:pPr marL="1371600" lvl="2" indent="-4572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ru-RU" sz="800" b="1" dirty="0" smtClean="0">
                <a:solidFill>
                  <a:srgbClr val="0000CC"/>
                </a:solidFill>
              </a:rPr>
              <a:t>            </a:t>
            </a:r>
            <a:endParaRPr lang="de-DE" sz="800" b="1" dirty="0" smtClean="0">
              <a:solidFill>
                <a:srgbClr val="0000CC"/>
              </a:solidFill>
            </a:endParaRPr>
          </a:p>
          <a:p>
            <a:pPr marL="990600" lvl="1" indent="-533400">
              <a:lnSpc>
                <a:spcPct val="8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de-DE" sz="300" b="1" dirty="0" smtClean="0"/>
              <a:t>                                                                                                            </a:t>
            </a:r>
            <a:endParaRPr lang="en-US" sz="300" b="1" dirty="0" smtClean="0"/>
          </a:p>
        </p:txBody>
      </p:sp>
      <p:sp>
        <p:nvSpPr>
          <p:cNvPr id="1003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440">
            <a:solidFill>
              <a:srgbClr val="0000F4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0E321-A4FC-4A02-87A2-44F27ECDFE1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04716" y="191069"/>
            <a:ext cx="8830102" cy="64417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                      Что дальше (делать)?       </a:t>
            </a: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b="1" spc="-1" dirty="0">
              <a:solidFill>
                <a:srgbClr val="FF0000"/>
              </a:solidFill>
              <a:latin typeface="Times New Roman"/>
            </a:endParaRPr>
          </a:p>
          <a:p>
            <a:pPr marL="743310" indent="-742950">
              <a:lnSpc>
                <a:spcPct val="90000"/>
              </a:lnSpc>
              <a:spcBef>
                <a:spcPts val="451"/>
              </a:spcBef>
              <a:buAutoNum type="arabicPeriod"/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Воспроизвести на Крион-6Т (ВВ платформа ЛУТИ) стендовые результаты.</a:t>
            </a:r>
          </a:p>
          <a:p>
            <a:pPr marL="743310" indent="-742950">
              <a:lnSpc>
                <a:spcPct val="90000"/>
              </a:lnSpc>
              <a:spcBef>
                <a:spcPts val="451"/>
              </a:spcBef>
              <a:buAutoNum type="arabicPeriod"/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Новая структура дрейфа: быстрый вывод + штанга структуры вдоль реальной магнитной оси.</a:t>
            </a:r>
          </a:p>
          <a:p>
            <a:pPr marL="743310" indent="-742950">
              <a:lnSpc>
                <a:spcPct val="90000"/>
              </a:lnSpc>
              <a:spcBef>
                <a:spcPts val="451"/>
              </a:spcBef>
              <a:buAutoNum type="arabicPeriod"/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Новый </a:t>
            </a:r>
            <a:r>
              <a:rPr lang="ru-RU" sz="3600" b="1" spc="-1" dirty="0" err="1" smtClean="0">
                <a:solidFill>
                  <a:srgbClr val="FF0000"/>
                </a:solidFill>
                <a:latin typeface="Times New Roman"/>
              </a:rPr>
              <a:t>Крион</a:t>
            </a: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-</a:t>
            </a:r>
            <a:r>
              <a:rPr lang="en-US" sz="3600" b="1" spc="-1" dirty="0" smtClean="0">
                <a:solidFill>
                  <a:srgbClr val="FF0000"/>
                </a:solidFill>
                <a:latin typeface="Times New Roman"/>
              </a:rPr>
              <a:t>NICA</a:t>
            </a:r>
          </a:p>
          <a:p>
            <a:pPr marL="743310" indent="-742950">
              <a:lnSpc>
                <a:spcPct val="90000"/>
              </a:lnSpc>
              <a:spcBef>
                <a:spcPts val="451"/>
              </a:spcBef>
              <a:buAutoNum type="arabicPeriod"/>
            </a:pP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Трубчатый </a:t>
            </a:r>
            <a:r>
              <a:rPr lang="en-US" sz="3600" b="1" spc="-1" dirty="0" smtClean="0">
                <a:solidFill>
                  <a:srgbClr val="FF0000"/>
                </a:solidFill>
                <a:latin typeface="Times New Roman"/>
              </a:rPr>
              <a:t>ESIS</a:t>
            </a: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en-US" sz="3600" b="1" spc="-1" dirty="0" smtClean="0">
              <a:solidFill>
                <a:srgbClr val="FF0000"/>
              </a:solidFill>
              <a:latin typeface="Times New Roman"/>
            </a:endParaRPr>
          </a:p>
          <a:p>
            <a:pPr marL="743310" indent="-742950">
              <a:lnSpc>
                <a:spcPct val="90000"/>
              </a:lnSpc>
              <a:spcBef>
                <a:spcPts val="451"/>
              </a:spcBef>
              <a:buAutoNum type="arabicPeriod"/>
            </a:pPr>
            <a:r>
              <a:rPr lang="en-US" sz="3600" b="1" spc="-1" dirty="0" smtClean="0">
                <a:solidFill>
                  <a:srgbClr val="FF0000"/>
                </a:solidFill>
                <a:latin typeface="Times New Roman"/>
              </a:rPr>
              <a:t>…. </a:t>
            </a:r>
            <a:r>
              <a:rPr lang="ru-RU" sz="3600" b="1" spc="-1" dirty="0" smtClean="0">
                <a:solidFill>
                  <a:srgbClr val="FF0000"/>
                </a:solidFill>
                <a:latin typeface="Times New Roman"/>
              </a:rPr>
              <a:t> </a:t>
            </a:r>
            <a:endParaRPr lang="ru-RU" sz="3600" spc="-1" dirty="0">
              <a:solidFill>
                <a:prstClr val="black"/>
              </a:solidFill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929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267640" y="2997000"/>
            <a:ext cx="511236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>
                <a:solidFill>
                  <a:srgbClr val="FF0000"/>
                </a:solidFill>
                <a:latin typeface="Times New Roman"/>
              </a:rPr>
              <a:t>              </a:t>
            </a:r>
            <a:endParaRPr lang="ru-RU" sz="3600" spc="-1">
              <a:solidFill>
                <a:prstClr val="black"/>
              </a:solidFill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spc="-1">
              <a:solidFill>
                <a:prstClr val="black"/>
              </a:solidFill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72000" y="1152000"/>
            <a:ext cx="9019080" cy="408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b="1" spc="-1" dirty="0">
                <a:solidFill>
                  <a:srgbClr val="FF0000"/>
                </a:solidFill>
                <a:latin typeface="Times New Roman"/>
              </a:rPr>
              <a:t>                               </a:t>
            </a:r>
            <a:endParaRPr lang="ru-RU" sz="1600" spc="-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0" y="274500"/>
            <a:ext cx="9144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3565115"/>
            <a:ext cx="9072000" cy="18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526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2267640" y="2997000"/>
            <a:ext cx="511236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pc="-1">
                <a:solidFill>
                  <a:srgbClr val="FF0000"/>
                </a:solidFill>
                <a:latin typeface="Times New Roman"/>
              </a:rPr>
              <a:t>              </a:t>
            </a:r>
            <a:endParaRPr lang="ru-RU" sz="3600" spc="-1">
              <a:solidFill>
                <a:prstClr val="black"/>
              </a:solidFill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spc="-1">
              <a:solidFill>
                <a:prstClr val="black"/>
              </a:solidFill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72000" y="1152000"/>
            <a:ext cx="9019080" cy="408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b="1" spc="-1" dirty="0">
                <a:solidFill>
                  <a:srgbClr val="FF0000"/>
                </a:solidFill>
                <a:latin typeface="Times New Roman"/>
              </a:rPr>
              <a:t>                               </a:t>
            </a:r>
            <a:endParaRPr lang="ru-RU" sz="1600" spc="-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254"/>
            <a:ext cx="9144000" cy="3575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640" y="586854"/>
            <a:ext cx="567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Распределение потенциала вдоль оси ионной ловушки при выводе ионов для двух типов трубок дрейфа.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877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2267640" y="2997000"/>
            <a:ext cx="5112360" cy="719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Times New Roman"/>
              </a:rPr>
              <a:t>Спасибо за внимание!                </a:t>
            </a:r>
            <a:endParaRPr lang="ru-RU" sz="3600" b="0" strike="noStrike" spc="-1">
              <a:latin typeface="Arial"/>
            </a:endParaRPr>
          </a:p>
          <a:p>
            <a:pPr marL="380880" indent="-380520">
              <a:lnSpc>
                <a:spcPct val="90000"/>
              </a:lnSpc>
              <a:spcBef>
                <a:spcPts val="451"/>
              </a:spcBef>
            </a:pPr>
            <a:endParaRPr lang="ru-RU" sz="3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4014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3"/>
          <p:cNvPicPr/>
          <p:nvPr/>
        </p:nvPicPr>
        <p:blipFill>
          <a:blip r:embed="rId3"/>
          <a:stretch/>
        </p:blipFill>
        <p:spPr>
          <a:xfrm>
            <a:off x="8531280" y="6299280"/>
            <a:ext cx="433080" cy="383760"/>
          </a:xfrm>
          <a:prstGeom prst="rect">
            <a:avLst/>
          </a:prstGeom>
          <a:ln w="9360"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395280" y="6093000"/>
            <a:ext cx="8497440" cy="19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90720" indent="-533160">
              <a:lnSpc>
                <a:spcPct val="80000"/>
              </a:lnSpc>
            </a:pPr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  <a:p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971640" y="6021360"/>
            <a:ext cx="670536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spcBef>
                <a:spcPts val="1125"/>
              </a:spcBef>
            </a:pPr>
            <a:r>
              <a:rPr lang="ru-RU" b="1" spc="-1">
                <a:solidFill>
                  <a:srgbClr val="0000CC"/>
                </a:solidFill>
                <a:latin typeface="Times New Roman"/>
              </a:rPr>
              <a:t>                           </a:t>
            </a:r>
            <a:endParaRPr lang="ru-RU" spc="-1">
              <a:solidFill>
                <a:prstClr val="black"/>
              </a:solidFill>
            </a:endParaRPr>
          </a:p>
        </p:txBody>
      </p:sp>
      <p:pic>
        <p:nvPicPr>
          <p:cNvPr id="175" name="Рисунок 3"/>
          <p:cNvPicPr/>
          <p:nvPr/>
        </p:nvPicPr>
        <p:blipFill>
          <a:blip r:embed="rId4"/>
          <a:stretch/>
        </p:blipFill>
        <p:spPr>
          <a:xfrm>
            <a:off x="435600" y="0"/>
            <a:ext cx="8272800" cy="6857640"/>
          </a:xfrm>
          <a:prstGeom prst="rect">
            <a:avLst/>
          </a:prstGeom>
          <a:ln>
            <a:noFill/>
          </a:ln>
        </p:spPr>
      </p:pic>
      <p:pic>
        <p:nvPicPr>
          <p:cNvPr id="176" name="Picture 6"/>
          <p:cNvPicPr/>
          <p:nvPr/>
        </p:nvPicPr>
        <p:blipFill>
          <a:blip r:embed="rId3"/>
          <a:stretch/>
        </p:blipFill>
        <p:spPr>
          <a:xfrm>
            <a:off x="8459640" y="6166080"/>
            <a:ext cx="576000" cy="51084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4325729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3"/>
          <p:cNvPicPr/>
          <p:nvPr/>
        </p:nvPicPr>
        <p:blipFill>
          <a:blip r:embed="rId3"/>
          <a:stretch/>
        </p:blipFill>
        <p:spPr>
          <a:xfrm>
            <a:off x="8531280" y="6299280"/>
            <a:ext cx="433080" cy="383760"/>
          </a:xfrm>
          <a:prstGeom prst="rect">
            <a:avLst/>
          </a:prstGeom>
          <a:ln w="9360"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395280" y="6093000"/>
            <a:ext cx="8497440" cy="19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90720" indent="-533160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971640" y="6021360"/>
            <a:ext cx="670536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ru-RU" sz="1800" b="1" strike="noStrike" spc="-1">
                <a:solidFill>
                  <a:srgbClr val="0000CC"/>
                </a:solidFill>
                <a:latin typeface="Times New Roman"/>
              </a:rPr>
              <a:t>                         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7" name="Рисунок 2"/>
          <p:cNvPicPr/>
          <p:nvPr/>
        </p:nvPicPr>
        <p:blipFill>
          <a:blip r:embed="rId4"/>
          <a:stretch/>
        </p:blipFill>
        <p:spPr>
          <a:xfrm>
            <a:off x="108000" y="81000"/>
            <a:ext cx="9035640" cy="6776640"/>
          </a:xfrm>
          <a:prstGeom prst="rect">
            <a:avLst/>
          </a:prstGeom>
          <a:ln>
            <a:noFill/>
          </a:ln>
        </p:spPr>
      </p:pic>
      <p:pic>
        <p:nvPicPr>
          <p:cNvPr id="148" name="Picture 6"/>
          <p:cNvPicPr/>
          <p:nvPr/>
        </p:nvPicPr>
        <p:blipFill>
          <a:blip r:embed="rId3"/>
          <a:stretch/>
        </p:blipFill>
        <p:spPr>
          <a:xfrm>
            <a:off x="8459640" y="6166080"/>
            <a:ext cx="576000" cy="51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3"/>
          <p:cNvPicPr/>
          <p:nvPr/>
        </p:nvPicPr>
        <p:blipFill>
          <a:blip r:embed="rId3"/>
          <a:stretch/>
        </p:blipFill>
        <p:spPr>
          <a:xfrm>
            <a:off x="8531280" y="6299280"/>
            <a:ext cx="433080" cy="383760"/>
          </a:xfrm>
          <a:prstGeom prst="rect">
            <a:avLst/>
          </a:prstGeom>
          <a:ln w="9360"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395280" y="6093000"/>
            <a:ext cx="8497440" cy="19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90720" indent="-533160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971640" y="6021360"/>
            <a:ext cx="670536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ru-RU" sz="1800" b="1" strike="noStrike" spc="-1">
                <a:solidFill>
                  <a:srgbClr val="0000CC"/>
                </a:solidFill>
                <a:latin typeface="Times New Roman"/>
              </a:rPr>
              <a:t>            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406800" y="2490840"/>
            <a:ext cx="321228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FF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Спектр зарядностей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после RFQ +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 анализирующие магниты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на выходе ЛУТИ.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T_инж=10мс + Т_иониз=18мс.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Целевой зарядности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 ~20÷25%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6" name="Рисунок 5"/>
          <p:cNvPicPr/>
          <p:nvPr/>
        </p:nvPicPr>
        <p:blipFill>
          <a:blip r:embed="rId4"/>
          <a:stretch/>
        </p:blipFill>
        <p:spPr>
          <a:xfrm>
            <a:off x="3619440" y="231840"/>
            <a:ext cx="5164560" cy="6625800"/>
          </a:xfrm>
          <a:prstGeom prst="rect">
            <a:avLst/>
          </a:prstGeom>
          <a:ln>
            <a:noFill/>
          </a:ln>
        </p:spPr>
      </p:pic>
      <p:pic>
        <p:nvPicPr>
          <p:cNvPr id="207" name="Picture 6"/>
          <p:cNvPicPr/>
          <p:nvPr/>
        </p:nvPicPr>
        <p:blipFill>
          <a:blip r:embed="rId3"/>
          <a:stretch/>
        </p:blipFill>
        <p:spPr>
          <a:xfrm>
            <a:off x="8459640" y="6166080"/>
            <a:ext cx="576000" cy="51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"/>
          <p:cNvPicPr/>
          <p:nvPr/>
        </p:nvPicPr>
        <p:blipFill>
          <a:blip r:embed="rId3"/>
          <a:stretch/>
        </p:blipFill>
        <p:spPr>
          <a:xfrm>
            <a:off x="8531280" y="6299280"/>
            <a:ext cx="433080" cy="383760"/>
          </a:xfrm>
          <a:prstGeom prst="rect">
            <a:avLst/>
          </a:prstGeom>
          <a:ln w="9360"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"/>
          <p:cNvSpPr/>
          <p:nvPr/>
        </p:nvSpPr>
        <p:spPr>
          <a:xfrm>
            <a:off x="395280" y="6093000"/>
            <a:ext cx="8497440" cy="19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90720" indent="-533160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971640" y="6021360"/>
            <a:ext cx="670536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ru-RU" sz="1800" b="1" strike="noStrike" spc="-1">
                <a:solidFill>
                  <a:srgbClr val="0000CC"/>
                </a:solidFill>
                <a:latin typeface="Times New Roman"/>
              </a:rPr>
              <a:t>            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208800" y="5837400"/>
            <a:ext cx="32122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Целевой зарядности ~20-25%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13" name="Рисунок 5"/>
          <p:cNvPicPr/>
          <p:nvPr/>
        </p:nvPicPr>
        <p:blipFill>
          <a:blip r:embed="rId4"/>
          <a:stretch/>
        </p:blipFill>
        <p:spPr>
          <a:xfrm>
            <a:off x="224640" y="2061000"/>
            <a:ext cx="3079800" cy="3951360"/>
          </a:xfrm>
          <a:prstGeom prst="rect">
            <a:avLst/>
          </a:prstGeom>
          <a:ln>
            <a:noFill/>
          </a:ln>
        </p:spPr>
      </p:pic>
      <p:pic>
        <p:nvPicPr>
          <p:cNvPr id="214" name="Рисунок 4"/>
          <p:cNvPicPr/>
          <p:nvPr/>
        </p:nvPicPr>
        <p:blipFill>
          <a:blip r:embed="rId5"/>
          <a:stretch/>
        </p:blipFill>
        <p:spPr>
          <a:xfrm>
            <a:off x="2636280" y="388800"/>
            <a:ext cx="6327720" cy="3560040"/>
          </a:xfrm>
          <a:prstGeom prst="rect">
            <a:avLst/>
          </a:prstGeom>
          <a:ln>
            <a:noFill/>
          </a:ln>
        </p:spPr>
      </p:pic>
      <p:sp>
        <p:nvSpPr>
          <p:cNvPr id="215" name="CustomShape 5"/>
          <p:cNvSpPr/>
          <p:nvPr/>
        </p:nvSpPr>
        <p:spPr>
          <a:xfrm>
            <a:off x="4572000" y="4077000"/>
            <a:ext cx="4104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По расчетам CBSIM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Xe28+ примерно 23 %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3"/>
          <p:cNvPicPr/>
          <p:nvPr/>
        </p:nvPicPr>
        <p:blipFill>
          <a:blip r:embed="rId3"/>
          <a:stretch/>
        </p:blipFill>
        <p:spPr>
          <a:xfrm>
            <a:off x="8531280" y="6299280"/>
            <a:ext cx="433080" cy="383760"/>
          </a:xfrm>
          <a:prstGeom prst="rect">
            <a:avLst/>
          </a:prstGeom>
          <a:ln w="9360"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108000" y="115920"/>
            <a:ext cx="8927640" cy="6625800"/>
          </a:xfrm>
          <a:prstGeom prst="rect">
            <a:avLst/>
          </a:prstGeom>
          <a:noFill/>
          <a:ln w="28440">
            <a:solidFill>
              <a:srgbClr val="0000F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395280" y="6093000"/>
            <a:ext cx="8497440" cy="197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990720" indent="-533160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971640" y="6021360"/>
            <a:ext cx="670536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ru-RU" sz="1800" b="1" strike="noStrike" spc="-1">
                <a:solidFill>
                  <a:srgbClr val="0000CC"/>
                </a:solidFill>
                <a:latin typeface="Times New Roman"/>
              </a:rPr>
              <a:t>            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208800" y="5837400"/>
            <a:ext cx="3212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1 клетка 10 мкс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5"/>
          <p:cNvSpPr/>
          <p:nvPr/>
        </p:nvSpPr>
        <p:spPr>
          <a:xfrm>
            <a:off x="5746680" y="465120"/>
            <a:ext cx="308772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Ионный импульс на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ионном коллекторе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Суммарный ионный заряд (интеграл)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~ 2.3 нК х 6.3х10^9=1.45х10^10 э.з.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Xe28+  ~ 1х10^8 ppp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(c учетом спектра)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2" name="Рисунок 3"/>
          <p:cNvPicPr/>
          <p:nvPr/>
        </p:nvPicPr>
        <p:blipFill>
          <a:blip r:embed="rId4"/>
          <a:stretch/>
        </p:blipFill>
        <p:spPr>
          <a:xfrm>
            <a:off x="308880" y="205200"/>
            <a:ext cx="4478760" cy="59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57400" y="27432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09600" y="3429000"/>
            <a:ext cx="8229600" cy="1588"/>
          </a:xfrm>
          <a:prstGeom prst="line">
            <a:avLst/>
          </a:prstGeom>
          <a:noFill/>
          <a:ln w="88920" cap="sq">
            <a:solidFill>
              <a:srgbClr val="CD05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648200" y="3200400"/>
            <a:ext cx="165100" cy="457200"/>
          </a:xfrm>
          <a:custGeom>
            <a:avLst/>
            <a:gdLst>
              <a:gd name="G0" fmla="+- 1 0 0"/>
              <a:gd name="G1" fmla="+- 1 0 0"/>
              <a:gd name="G2" fmla="+- 1 0 0"/>
              <a:gd name="G3" fmla="+- 65520 0 0"/>
              <a:gd name="G4" fmla="+- 1 0 0"/>
              <a:gd name="G5" fmla="+- 1 0 0"/>
              <a:gd name="G6" fmla="+- 1 0 0"/>
              <a:gd name="G7" fmla="+- 1 0 0"/>
              <a:gd name="G8" fmla="*/ 1 207 34464"/>
              <a:gd name="G9" fmla="+- 1 0 0"/>
              <a:gd name="G10" fmla="+- 1 0 0"/>
              <a:gd name="G11" fmla="*/ 1 51321 49664"/>
              <a:gd name="G12" fmla="*/ 1 48365 11520"/>
              <a:gd name="G13" fmla="*/ G12 1 180"/>
              <a:gd name="G14" fmla="*/ G11 1 G13"/>
              <a:gd name="G15" fmla="+- 32767 0 0"/>
              <a:gd name="G16" fmla="+- 1 0 0"/>
              <a:gd name="G17" fmla="+- 1 0 0"/>
              <a:gd name="G18" fmla="+- 1 0 0"/>
              <a:gd name="T0" fmla="*/ 2147483647 w 104"/>
              <a:gd name="T1" fmla="*/ 0 h 288"/>
              <a:gd name="T2" fmla="*/ 2147483647 w 104"/>
              <a:gd name="T3" fmla="*/ 2147483647 h 288"/>
              <a:gd name="T4" fmla="*/ 0 w 104"/>
              <a:gd name="T5" fmla="*/ 2147483647 h 288"/>
              <a:gd name="T6" fmla="*/ 2147483647 w 104"/>
              <a:gd name="T7" fmla="*/ 2147483647 h 288"/>
              <a:gd name="T8" fmla="*/ 2147483647 w 104"/>
              <a:gd name="T9" fmla="*/ 2147483647 h 288"/>
              <a:gd name="T10" fmla="*/ 2147483647 w 104"/>
              <a:gd name="T11" fmla="*/ 2147483647 h 288"/>
              <a:gd name="T12" fmla="*/ 0 w 104"/>
              <a:gd name="T13" fmla="*/ 0 h 288"/>
              <a:gd name="T14" fmla="*/ 104 w 104"/>
              <a:gd name="T1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104" h="288">
                <a:moveTo>
                  <a:pt x="96" y="0"/>
                </a:moveTo>
                <a:cubicBezTo>
                  <a:pt x="80" y="36"/>
                  <a:pt x="64" y="72"/>
                  <a:pt x="48" y="96"/>
                </a:cubicBezTo>
                <a:cubicBezTo>
                  <a:pt x="32" y="120"/>
                  <a:pt x="0" y="128"/>
                  <a:pt x="0" y="144"/>
                </a:cubicBezTo>
                <a:cubicBezTo>
                  <a:pt x="0" y="160"/>
                  <a:pt x="32" y="176"/>
                  <a:pt x="48" y="192"/>
                </a:cubicBezTo>
                <a:cubicBezTo>
                  <a:pt x="64" y="208"/>
                  <a:pt x="88" y="224"/>
                  <a:pt x="96" y="240"/>
                </a:cubicBezTo>
                <a:cubicBezTo>
                  <a:pt x="104" y="256"/>
                  <a:pt x="96" y="280"/>
                  <a:pt x="96" y="288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066800" y="2895600"/>
            <a:ext cx="678180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066800" y="3962400"/>
            <a:ext cx="6781800" cy="1588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14400" y="3429000"/>
            <a:ext cx="1588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09600" y="3276600"/>
            <a:ext cx="8229600" cy="1588"/>
          </a:xfrm>
          <a:prstGeom prst="line">
            <a:avLst/>
          </a:prstGeom>
          <a:noFill/>
          <a:ln w="88920" cap="sq">
            <a:solidFill>
              <a:srgbClr val="FB5F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09600" y="3352800"/>
            <a:ext cx="8229600" cy="1588"/>
          </a:xfrm>
          <a:prstGeom prst="line">
            <a:avLst/>
          </a:prstGeom>
          <a:noFill/>
          <a:ln w="88920" cap="sq">
            <a:solidFill>
              <a:srgbClr val="FA36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09600" y="3505200"/>
            <a:ext cx="8229600" cy="1588"/>
          </a:xfrm>
          <a:prstGeom prst="line">
            <a:avLst/>
          </a:prstGeom>
          <a:noFill/>
          <a:ln w="88920" cap="sq">
            <a:solidFill>
              <a:srgbClr val="FA365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09600" y="3581400"/>
            <a:ext cx="8229600" cy="1588"/>
          </a:xfrm>
          <a:prstGeom prst="line">
            <a:avLst/>
          </a:prstGeom>
          <a:noFill/>
          <a:ln w="88920" cap="sq">
            <a:solidFill>
              <a:srgbClr val="FB5F7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133600" y="2514600"/>
            <a:ext cx="1588" cy="381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981200" y="2362200"/>
            <a:ext cx="1588" cy="533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1981200" y="3954463"/>
            <a:ext cx="1588" cy="777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981200" y="5486400"/>
            <a:ext cx="1588" cy="68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124200" y="2667000"/>
            <a:ext cx="1588" cy="533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3124200" y="3649663"/>
            <a:ext cx="1588" cy="777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124200" y="5257800"/>
            <a:ext cx="1588" cy="68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191000" y="2895600"/>
            <a:ext cx="1588" cy="5334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4191000" y="3421063"/>
            <a:ext cx="1588" cy="7778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191000" y="5257800"/>
            <a:ext cx="1588" cy="6858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 rot="16200000">
            <a:off x="1298575" y="4645025"/>
            <a:ext cx="12160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en-GB">
                <a:latin typeface="Times New Roman" panose="02020603050405020304" pitchFamily="18" charset="0"/>
              </a:rPr>
              <a:t> </a:t>
            </a:r>
            <a:r>
              <a:rPr lang="en-GB" sz="2400">
                <a:latin typeface="Times New Roman" panose="02020603050405020304" pitchFamily="18" charset="0"/>
              </a:rPr>
              <a:t>3</a:t>
            </a:r>
            <a:r>
              <a:rPr lang="en-GB">
                <a:latin typeface="Times New Roman" panose="02020603050405020304" pitchFamily="18" charset="0"/>
              </a:rPr>
              <a:t> mm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 rot="16200000">
            <a:off x="2718432" y="4559122"/>
            <a:ext cx="85248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sz="2000" b="1" dirty="0">
                <a:latin typeface="Times New Roman" panose="02020603050405020304" pitchFamily="18" charset="0"/>
              </a:rPr>
              <a:t>1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</a:rPr>
              <a:t>mm?</a:t>
            </a:r>
            <a:endParaRPr lang="en-GB" dirty="0">
              <a:latin typeface="Times New Roman" panose="02020603050405020304" pitchFamily="18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 rot="16200000">
            <a:off x="3624263" y="4520873"/>
            <a:ext cx="107473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en-GB" sz="2000" b="1" dirty="0" smtClean="0">
                <a:latin typeface="Times New Roman" panose="02020603050405020304" pitchFamily="18" charset="0"/>
              </a:rPr>
              <a:t>0.20</a:t>
            </a:r>
            <a:r>
              <a:rPr lang="en-GB" dirty="0" smtClean="0">
                <a:latin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</a:rPr>
              <a:t>mm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09600" y="381000"/>
            <a:ext cx="8305800" cy="162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Experimental conditions:</a:t>
            </a:r>
            <a:r>
              <a:rPr lang="en-GB" dirty="0">
                <a:solidFill>
                  <a:srgbClr val="0000F4"/>
                </a:solidFill>
                <a:latin typeface="Times New Roman" panose="02020603050405020304" pitchFamily="18" charset="0"/>
              </a:rPr>
              <a:t>  </a:t>
            </a:r>
            <a:r>
              <a:rPr lang="en-GB" sz="2400" dirty="0" err="1">
                <a:solidFill>
                  <a:srgbClr val="0000F4"/>
                </a:solidFill>
                <a:latin typeface="Times New Roman" panose="02020603050405020304" pitchFamily="18" charset="0"/>
              </a:rPr>
              <a:t>Bmax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 = </a:t>
            </a:r>
            <a:r>
              <a:rPr lang="ru-RU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5.0</a:t>
            </a:r>
            <a:r>
              <a:rPr lang="en-GB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T;</a:t>
            </a:r>
            <a:r>
              <a:rPr lang="en-GB" dirty="0">
                <a:solidFill>
                  <a:srgbClr val="0000F4"/>
                </a:solidFill>
                <a:latin typeface="Times New Roman" panose="02020603050405020304" pitchFamily="18" charset="0"/>
              </a:rPr>
              <a:t>    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Vacuum P &lt; </a:t>
            </a:r>
            <a:r>
              <a:rPr lang="en-GB" sz="2400" b="1" dirty="0">
                <a:solidFill>
                  <a:srgbClr val="0000F4"/>
                </a:solidFill>
                <a:latin typeface="Times New Roman" panose="02020603050405020304" pitchFamily="18" charset="0"/>
              </a:rPr>
              <a:t>10</a:t>
            </a:r>
            <a:r>
              <a:rPr lang="en-GB" sz="2400" b="1" baseline="30000" dirty="0">
                <a:solidFill>
                  <a:srgbClr val="0000F4"/>
                </a:solidFill>
                <a:latin typeface="Times New Roman" panose="02020603050405020304" pitchFamily="18" charset="0"/>
              </a:rPr>
              <a:t>-12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F4"/>
                </a:solidFill>
                <a:latin typeface="Times New Roman" panose="02020603050405020304" pitchFamily="18" charset="0"/>
              </a:rPr>
              <a:t>torr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;</a:t>
            </a:r>
            <a:r>
              <a:rPr lang="en-GB" dirty="0">
                <a:solidFill>
                  <a:srgbClr val="0000F4"/>
                </a:solidFill>
                <a:latin typeface="Times New Roman" panose="02020603050405020304" pitchFamily="18" charset="0"/>
              </a:rPr>
              <a:t>   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Drift tube temperature </a:t>
            </a:r>
            <a:r>
              <a:rPr lang="ru-RU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6</a:t>
            </a:r>
            <a:r>
              <a:rPr lang="en-GB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.2 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K; </a:t>
            </a:r>
            <a:r>
              <a:rPr lang="en-GB" sz="2400" dirty="0" err="1">
                <a:solidFill>
                  <a:srgbClr val="0000F4"/>
                </a:solidFill>
                <a:latin typeface="Times New Roman" panose="02020603050405020304" pitchFamily="18" charset="0"/>
              </a:rPr>
              <a:t>IrCr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 cathode </a:t>
            </a:r>
            <a:r>
              <a:rPr lang="en-GB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.</a:t>
            </a:r>
            <a:r>
              <a:rPr lang="en-GB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2 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mm diameter; </a:t>
            </a:r>
            <a:r>
              <a:rPr lang="en-GB" sz="2400" dirty="0" err="1">
                <a:solidFill>
                  <a:srgbClr val="0000F4"/>
                </a:solidFill>
                <a:latin typeface="Times New Roman" panose="02020603050405020304" pitchFamily="18" charset="0"/>
              </a:rPr>
              <a:t>I_emiss</a:t>
            </a:r>
            <a:r>
              <a:rPr lang="en-GB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.~</a:t>
            </a:r>
            <a:r>
              <a:rPr lang="ru-RU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4</a:t>
            </a:r>
            <a:r>
              <a:rPr lang="en-GB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6</a:t>
            </a:r>
            <a:r>
              <a:rPr lang="en-GB" sz="2400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F4"/>
                </a:solidFill>
                <a:latin typeface="Times New Roman" panose="02020603050405020304" pitchFamily="18" charset="0"/>
              </a:rPr>
              <a:t>mA.</a:t>
            </a:r>
          </a:p>
          <a:p>
            <a:pPr defTabSz="449263" fontAlgn="base">
              <a:spcBef>
                <a:spcPts val="1125"/>
              </a:spcBef>
              <a:spcAft>
                <a:spcPct val="0"/>
              </a:spcAft>
              <a:buSzPct val="100000"/>
            </a:pPr>
            <a:endParaRPr lang="en-GB" b="1" dirty="0">
              <a:latin typeface="Times New Roman" panose="02020603050405020304" pitchFamily="18" charset="0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876800" y="4495800"/>
            <a:ext cx="32766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en-GB" sz="2400" b="1" dirty="0">
                <a:solidFill>
                  <a:srgbClr val="0000F4"/>
                </a:solidFill>
                <a:latin typeface="Times New Roman" panose="02020603050405020304" pitchFamily="18" charset="0"/>
              </a:rPr>
              <a:t>Total length of </a:t>
            </a:r>
            <a:r>
              <a:rPr lang="en-GB" sz="2400" b="1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the</a:t>
            </a:r>
            <a:r>
              <a:rPr lang="ru-RU" sz="2400" b="1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4"/>
                </a:solidFill>
                <a:latin typeface="Times New Roman" panose="02020603050405020304" pitchFamily="18" charset="0"/>
              </a:rPr>
              <a:t>ion trap is ~ 70 cm</a:t>
            </a:r>
            <a:endParaRPr lang="en-GB" sz="2400" b="1" dirty="0">
              <a:solidFill>
                <a:srgbClr val="0000F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 w="28440" cap="sq">
            <a:solidFill>
              <a:srgbClr val="0000F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6299200"/>
            <a:ext cx="4333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3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79280" y="72000"/>
            <a:ext cx="8604720" cy="619200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/>
          <a:lstStyle/>
          <a:p>
            <a:pPr marL="971640" indent="-514080" algn="ctr">
              <a:lnSpc>
                <a:spcPct val="90000"/>
              </a:lnSpc>
              <a:spcBef>
                <a:spcPts val="451"/>
              </a:spcBef>
            </a:pPr>
            <a:r>
              <a:rPr lang="en-GB" sz="1800" b="1" u="sng" strike="noStrike" spc="-1">
                <a:solidFill>
                  <a:srgbClr val="FF0000"/>
                </a:solidFill>
                <a:uFillTx/>
                <a:latin typeface="Times New Roman"/>
              </a:rPr>
              <a:t> Main results of Krion-6T ESIS comissioning </a:t>
            </a:r>
            <a:r>
              <a:rPr lang="en-GB" sz="1800" b="1" u="sng" strike="noStrike" spc="-1">
                <a:solidFill>
                  <a:srgbClr val="0000CC"/>
                </a:solidFill>
                <a:uFillTx/>
                <a:latin typeface="Times New Roman"/>
              </a:rPr>
              <a:t> 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971640" indent="-514080" algn="ctr">
              <a:lnSpc>
                <a:spcPct val="90000"/>
              </a:lnSpc>
              <a:spcBef>
                <a:spcPts val="451"/>
              </a:spcBef>
            </a:pPr>
            <a:r>
              <a:rPr lang="en-GB" sz="1800" b="1" u="sng" strike="noStrike" spc="-1">
                <a:solidFill>
                  <a:srgbClr val="FF0000"/>
                </a:solidFill>
                <a:uFillTx/>
                <a:latin typeface="Times New Roman"/>
              </a:rPr>
              <a:t>on injection complex of JINR NUCLOTRON in Nuclotron run#55.</a:t>
            </a:r>
            <a:endParaRPr lang="en-GB" sz="1800" b="0" strike="noStrike" spc="-1">
              <a:solidFill>
                <a:srgbClr val="000000"/>
              </a:solidFill>
              <a:latin typeface="Arial"/>
            </a:endParaRPr>
          </a:p>
          <a:p>
            <a:pPr marL="990720" lvl="1" indent="-533160">
              <a:lnSpc>
                <a:spcPct val="80000"/>
              </a:lnSpc>
              <a:spcBef>
                <a:spcPts val="320"/>
              </a:spcBef>
              <a:buClr>
                <a:srgbClr val="990000"/>
              </a:buClr>
              <a:buFont typeface="StarSymbol"/>
              <a:buChar char="-"/>
            </a:pPr>
            <a:r>
              <a:rPr lang="en-GB" sz="1600" b="1" strike="noStrike" spc="-1">
                <a:solidFill>
                  <a:srgbClr val="990000"/>
                </a:solidFill>
                <a:latin typeface="Arial"/>
              </a:rPr>
              <a:t>Krion-6T in a stand operation since 2013; 2014 first test run on Nuclotron Ar16+;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lvl="1" indent="-533160">
              <a:lnSpc>
                <a:spcPct val="80000"/>
              </a:lnSpc>
              <a:spcBef>
                <a:spcPts val="320"/>
              </a:spcBef>
              <a:buClr>
                <a:srgbClr val="990000"/>
              </a:buClr>
              <a:buFont typeface="StarSymbol"/>
              <a:buChar char="-"/>
            </a:pPr>
            <a:r>
              <a:rPr lang="en-GB" sz="1600" b="1" strike="noStrike" spc="-1">
                <a:solidFill>
                  <a:srgbClr val="990000"/>
                </a:solidFill>
                <a:latin typeface="Arial"/>
              </a:rPr>
              <a:t>October 2017: Krion-6T on a HV platform of Nuclotron injector;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lvl="1" indent="-533160">
              <a:lnSpc>
                <a:spcPct val="80000"/>
              </a:lnSpc>
              <a:spcBef>
                <a:spcPts val="479"/>
              </a:spcBef>
              <a:buClr>
                <a:srgbClr val="990000"/>
              </a:buClr>
              <a:buFont typeface="StarSymbol"/>
              <a:buChar char="-"/>
            </a:pPr>
            <a:r>
              <a:rPr lang="en-GB" sz="1600" b="1" strike="noStrike" spc="-1">
                <a:solidFill>
                  <a:srgbClr val="990000"/>
                </a:solidFill>
                <a:latin typeface="Arial"/>
              </a:rPr>
              <a:t>November 2017  – January 2018:   test run with ijnection complex RFQ-LU-20 linac   </a:t>
            </a:r>
            <a:r>
              <a:rPr lang="en-GB" sz="2400" b="1" strike="noStrike" spc="-1">
                <a:solidFill>
                  <a:srgbClr val="FF0000"/>
                </a:solidFill>
                <a:latin typeface="Arial"/>
              </a:rPr>
              <a:t>A/Q ≤ 3;</a:t>
            </a:r>
            <a:r>
              <a:rPr lang="en-GB" sz="1600" b="1" strike="noStrike" spc="-1">
                <a:solidFill>
                  <a:srgbClr val="990000"/>
                </a:solidFill>
                <a:latin typeface="Arial"/>
              </a:rPr>
              <a:t>  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320"/>
              </a:spcBef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-           February –  April 2018: Nuclotron run #55: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1600" b="1" strike="noStrike" spc="-1">
                <a:solidFill>
                  <a:srgbClr val="990000"/>
                </a:solidFill>
                <a:latin typeface="Arial"/>
              </a:rPr>
              <a:t>          </a:t>
            </a:r>
            <a:r>
              <a:rPr lang="en-GB" sz="2000" b="1" strike="noStrike" spc="-1" baseline="30000">
                <a:solidFill>
                  <a:srgbClr val="0000CC"/>
                </a:solidFill>
                <a:latin typeface="Arial"/>
              </a:rPr>
              <a:t>12</a:t>
            </a:r>
            <a:r>
              <a:rPr lang="en-GB" sz="2000" b="1" u="sng" strike="noStrike" spc="-1">
                <a:solidFill>
                  <a:srgbClr val="0000CC"/>
                </a:solidFill>
                <a:uFillTx/>
                <a:latin typeface="Arial"/>
              </a:rPr>
              <a:t>C6+;</a:t>
            </a:r>
            <a:r>
              <a:rPr lang="en-GB" sz="2000" b="1" strike="noStrike" spc="-1">
                <a:solidFill>
                  <a:srgbClr val="0000CC"/>
                </a:solidFill>
                <a:latin typeface="Arial"/>
              </a:rPr>
              <a:t> t_ionization ≈70 ms, 1x10^9 ppp from Krion-6T:        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                                                                          SRC experiment;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</a:t>
            </a:r>
            <a:r>
              <a:rPr lang="en-GB" sz="2000" b="1" strike="noStrike" spc="-1" baseline="30000">
                <a:solidFill>
                  <a:srgbClr val="0000CC"/>
                </a:solidFill>
                <a:latin typeface="Arial"/>
              </a:rPr>
              <a:t>40</a:t>
            </a:r>
            <a:r>
              <a:rPr lang="en-GB" sz="2000" b="1" u="sng" strike="noStrike" spc="-1">
                <a:solidFill>
                  <a:srgbClr val="0000CC"/>
                </a:solidFill>
                <a:uFillTx/>
                <a:latin typeface="Arial"/>
              </a:rPr>
              <a:t>Ar16+;</a:t>
            </a:r>
            <a:r>
              <a:rPr lang="en-GB" sz="2000" b="1" strike="noStrike" spc="-1">
                <a:solidFill>
                  <a:srgbClr val="0000CC"/>
                </a:solidFill>
                <a:latin typeface="Arial"/>
              </a:rPr>
              <a:t> t_ionization ≈85 ms, 5x10^8 ppp from Krion-6T:</a:t>
            </a: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                                                                      BM@N experiment;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</a:t>
            </a:r>
            <a:r>
              <a:rPr lang="en-GB" sz="2000" b="1" strike="noStrike" spc="-1" baseline="30000">
                <a:solidFill>
                  <a:srgbClr val="0000CC"/>
                </a:solidFill>
                <a:latin typeface="Arial"/>
              </a:rPr>
              <a:t>78</a:t>
            </a:r>
            <a:r>
              <a:rPr lang="en-GB" sz="2000" b="1" strike="noStrike" spc="-1">
                <a:solidFill>
                  <a:srgbClr val="0000CC"/>
                </a:solidFill>
                <a:latin typeface="Arial"/>
              </a:rPr>
              <a:t>Kr26+; t_ionization ≈80 ms, 2.5x10^8 ppp from Krion-6T:</a:t>
            </a: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                                                   BM@N , space radiobiology;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</a:t>
            </a:r>
            <a:r>
              <a:rPr lang="en-GB" sz="2000" b="1" strike="noStrike" spc="-1">
                <a:solidFill>
                  <a:srgbClr val="000000"/>
                </a:solidFill>
                <a:latin typeface="Arial"/>
              </a:rPr>
              <a:t>April 2018: test run with RFQ-LU20 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</a:t>
            </a:r>
            <a:r>
              <a:rPr lang="en-GB" sz="2000" b="1" strike="noStrike" spc="-1" baseline="30000">
                <a:solidFill>
                  <a:srgbClr val="0000CC"/>
                </a:solidFill>
                <a:latin typeface="Arial"/>
              </a:rPr>
              <a:t>124</a:t>
            </a:r>
            <a:r>
              <a:rPr lang="en-GB" sz="2000" b="1" strike="noStrike" spc="-1">
                <a:solidFill>
                  <a:srgbClr val="0000CC"/>
                </a:solidFill>
                <a:latin typeface="Arial"/>
              </a:rPr>
              <a:t>Xe41+; t_ionization ≈130 ms, 2x10^8 ppp from Krion-6T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400"/>
              </a:spcBef>
            </a:pPr>
            <a:r>
              <a:rPr lang="en-GB" sz="2000" b="1" strike="noStrike" spc="-1">
                <a:solidFill>
                  <a:srgbClr val="990000"/>
                </a:solidFill>
                <a:latin typeface="Arial"/>
              </a:rPr>
              <a:t>                     ( all  ion currents measured at RFQ Lu-20  Faraday Cups with use of bending magnets after Lu-20 to check A/Q)                                                      </a:t>
            </a:r>
            <a:endParaRPr lang="en-GB" sz="20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320"/>
              </a:spcBef>
            </a:pPr>
            <a:r>
              <a:rPr lang="en-GB" sz="1600" b="1" strike="noStrike" spc="-1">
                <a:solidFill>
                  <a:srgbClr val="990000"/>
                </a:solidFill>
                <a:latin typeface="Arial"/>
              </a:rPr>
              <a:t>--------------------------------------------------------------------------------------------------------------------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320"/>
              </a:spcBef>
            </a:pPr>
            <a:r>
              <a:rPr lang="en-GB" sz="1600" b="1" strike="noStrike" spc="-1">
                <a:solidFill>
                  <a:srgbClr val="0000CC"/>
                </a:solidFill>
                <a:latin typeface="Arial"/>
              </a:rPr>
              <a:t>KRION-6T main parameters during this run (</a:t>
            </a:r>
            <a:r>
              <a:rPr lang="en-GB" sz="1600" b="1" strike="noStrike" spc="-1">
                <a:solidFill>
                  <a:srgbClr val="FF0000"/>
                </a:solidFill>
                <a:latin typeface="Arial"/>
              </a:rPr>
              <a:t>RELATIVELY LONG IONIZATION TIME 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320"/>
              </a:spcBef>
            </a:pPr>
            <a:r>
              <a:rPr lang="en-GB" sz="1600" b="1" strike="noStrike" spc="-1">
                <a:solidFill>
                  <a:srgbClr val="FF0000"/>
                </a:solidFill>
                <a:latin typeface="Arial"/>
              </a:rPr>
              <a:t>                                            - REGIME OF THE RESTRICTED CATHODE  EMISSION</a:t>
            </a:r>
            <a:r>
              <a:rPr lang="en-GB" sz="1600" b="1" strike="noStrike" spc="-1">
                <a:solidFill>
                  <a:srgbClr val="0000CC"/>
                </a:solidFill>
                <a:latin typeface="Arial"/>
              </a:rPr>
              <a:t>):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320"/>
              </a:spcBef>
            </a:pPr>
            <a:r>
              <a:rPr lang="en-GB" sz="1600" b="1" strike="noStrike" spc="-1">
                <a:solidFill>
                  <a:srgbClr val="000000"/>
                </a:solidFill>
                <a:latin typeface="Arial"/>
              </a:rPr>
              <a:t>B= 4.6 Tesla;   L_ION_TRAP=80 cm, T_ion_trap_tubes≈6 K;  E_e_inj ≈ 5.4+1.0 KeV;     </a:t>
            </a: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  <a:p>
            <a:pPr marL="990720" indent="-533160">
              <a:lnSpc>
                <a:spcPct val="80000"/>
              </a:lnSpc>
              <a:spcBef>
                <a:spcPts val="320"/>
              </a:spcBef>
            </a:pPr>
            <a:endParaRPr lang="en-GB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4" name="Picture 6"/>
          <p:cNvPicPr/>
          <p:nvPr/>
        </p:nvPicPr>
        <p:blipFill>
          <a:blip r:embed="rId3"/>
          <a:stretch/>
        </p:blipFill>
        <p:spPr>
          <a:xfrm>
            <a:off x="8459640" y="6166080"/>
            <a:ext cx="576000" cy="510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594995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213100"/>
            <a:ext cx="8075613" cy="2913063"/>
          </a:xfrm>
        </p:spPr>
        <p:txBody>
          <a:bodyPr/>
          <a:lstStyle/>
          <a:p>
            <a:pPr>
              <a:spcBef>
                <a:spcPts val="450"/>
              </a:spcBef>
              <a:buClr>
                <a:srgbClr val="EE0627"/>
              </a:buClr>
              <a:buFontTx/>
              <a:buNone/>
            </a:pPr>
            <a:r>
              <a:rPr lang="en-GB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ts val="450"/>
              </a:spcBef>
              <a:buClr>
                <a:srgbClr val="EE0627"/>
              </a:buClr>
              <a:buFontTx/>
              <a:buNone/>
            </a:pPr>
            <a:r>
              <a:rPr lang="en-GB" sz="2800" b="1" i="1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endParaRPr lang="en-GB" b="1" i="1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sz="2800" smtClean="0"/>
          </a:p>
        </p:txBody>
      </p:sp>
      <p:pic>
        <p:nvPicPr>
          <p:cNvPr id="23556" name="Picture 5" descr="jin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6913" y="6165850"/>
            <a:ext cx="630237" cy="557213"/>
          </a:xfrm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88" y="188913"/>
            <a:ext cx="8950612" cy="63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1175</Words>
  <Application>Microsoft Office PowerPoint</Application>
  <PresentationFormat>Экран (4:3)</PresentationFormat>
  <Paragraphs>286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42" baseType="lpstr">
      <vt:lpstr>Microsoft YaHei</vt:lpstr>
      <vt:lpstr>Arial</vt:lpstr>
      <vt:lpstr>Calibri</vt:lpstr>
      <vt:lpstr>DejaVu Sans</vt:lpstr>
      <vt:lpstr>Segoe UI</vt:lpstr>
      <vt:lpstr>StarSymbol</vt:lpstr>
      <vt:lpstr>Symbol</vt:lpstr>
      <vt:lpstr>Times New Roman</vt:lpstr>
      <vt:lpstr>Wingdings</vt:lpstr>
      <vt:lpstr>Office Theme</vt:lpstr>
      <vt:lpstr>Office Theme</vt:lpstr>
      <vt:lpstr>Тема Office</vt:lpstr>
      <vt:lpstr>1_Оформление по умолчанию</vt:lpstr>
      <vt:lpstr>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</vt:lpstr>
      <vt:lpstr>      Ion-ion cooling      </vt:lpstr>
      <vt:lpstr>Презентация PowerPoint</vt:lpstr>
      <vt:lpstr>Презентация PowerPoint</vt:lpstr>
      <vt:lpstr>Electron accumulation in ESIS for various values of injection current:  before (top)   0.4 nC           -&gt;    after the 1-st   (middle) 4.7 nC         -&gt;   after the 2-nd transition  (bottom) 6.9 nC        -&gt;  to  e-string state</vt:lpstr>
      <vt:lpstr>Total ion  current pulse before (red), after the 1-st  transition  (blue) and after the 2-nd transition (green) to  e-string  state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EBIS</dc:title>
  <dc:subject/>
  <dc:creator>root</dc:creator>
  <dc:description/>
  <cp:lastModifiedBy>Donets</cp:lastModifiedBy>
  <cp:revision>492</cp:revision>
  <dcterms:modified xsi:type="dcterms:W3CDTF">2023-03-29T06:53:16Z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