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  <p:sldId id="324" r:id="rId3"/>
    <p:sldId id="326" r:id="rId4"/>
    <p:sldId id="328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339" r:id="rId15"/>
    <p:sldId id="340" r:id="rId16"/>
    <p:sldId id="341" r:id="rId17"/>
    <p:sldId id="342" r:id="rId18"/>
    <p:sldId id="343" r:id="rId19"/>
    <p:sldId id="344" r:id="rId20"/>
    <p:sldId id="345" r:id="rId21"/>
    <p:sldId id="346" r:id="rId22"/>
    <p:sldId id="347" r:id="rId23"/>
    <p:sldId id="348" r:id="rId24"/>
    <p:sldId id="349" r:id="rId25"/>
    <p:sldId id="350" r:id="rId26"/>
    <p:sldId id="351" r:id="rId27"/>
    <p:sldId id="352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364" r:id="rId40"/>
    <p:sldId id="365" r:id="rId41"/>
    <p:sldId id="366" r:id="rId42"/>
    <p:sldId id="367" r:id="rId43"/>
    <p:sldId id="369" r:id="rId44"/>
    <p:sldId id="327" r:id="rId45"/>
    <p:sldId id="300" r:id="rId46"/>
    <p:sldId id="322" r:id="rId47"/>
    <p:sldId id="313" r:id="rId48"/>
    <p:sldId id="320" r:id="rId49"/>
    <p:sldId id="296" r:id="rId50"/>
    <p:sldId id="301" r:id="rId51"/>
    <p:sldId id="257" r:id="rId52"/>
    <p:sldId id="291" r:id="rId53"/>
    <p:sldId id="292" r:id="rId54"/>
    <p:sldId id="294" r:id="rId55"/>
    <p:sldId id="298" r:id="rId56"/>
    <p:sldId id="256" r:id="rId57"/>
    <p:sldId id="329" r:id="rId58"/>
    <p:sldId id="290" r:id="rId59"/>
    <p:sldId id="293" r:id="rId60"/>
    <p:sldId id="297" r:id="rId61"/>
    <p:sldId id="295" r:id="rId62"/>
    <p:sldId id="321" r:id="rId63"/>
    <p:sldId id="299" r:id="rId6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-691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G:\Do%20not%20toouch\&#1057;&#1082;&#1072;&#1085;&#1080;&#1088;&#1086;&#1074;&#1072;&#1085;&#1080;&#1077;%20&#1087;&#1091;&#1095;&#1082;&#1072;%20&#1041;&#1052;1%2010-10-2022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G:\Do%20not%20toouch\&#1057;&#1082;&#1072;&#1085;&#1080;&#1088;&#1086;&#1074;&#1072;&#1085;&#1080;&#1077;%20&#1087;&#1091;&#1095;&#1082;&#1072;%20&#1041;&#1052;1%2010-10-202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906692032623439E-2"/>
          <c:y val="4.4520083723711752E-2"/>
          <c:w val="0.95855052933819518"/>
          <c:h val="0.91317684972922686"/>
        </c:manualLayout>
      </c:layout>
      <c:scatterChart>
        <c:scatterStyle val="smoothMarker"/>
        <c:varyColors val="0"/>
        <c:ser>
          <c:idx val="10"/>
          <c:order val="10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0.1'!$B$5:$B$197</c:f>
              <c:numCache>
                <c:formatCode>General</c:formatCode>
                <c:ptCount val="193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6466-4F40-BBED-18E0CFF83AA0}"/>
            </c:ext>
          </c:extLst>
        </c:ser>
        <c:ser>
          <c:idx val="11"/>
          <c:order val="11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0.1'!$C$5:$C$197</c:f>
              <c:numCache>
                <c:formatCode>General</c:formatCode>
                <c:ptCount val="193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6466-4F40-BBED-18E0CFF83AA0}"/>
            </c:ext>
          </c:extLst>
        </c:ser>
        <c:ser>
          <c:idx val="12"/>
          <c:order val="12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0.1'!$D$5:$D$197</c:f>
              <c:numCache>
                <c:formatCode>General</c:formatCode>
                <c:ptCount val="193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6466-4F40-BBED-18E0CFF83AA0}"/>
            </c:ext>
          </c:extLst>
        </c:ser>
        <c:ser>
          <c:idx val="13"/>
          <c:order val="13"/>
          <c:xVal>
            <c:numRef>
              <c:f>'RFQ 31 10 2022 step 0.1'!$A$5:$A$244</c:f>
              <c:numCache>
                <c:formatCode>General</c:formatCode>
                <c:ptCount val="240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  <c:pt idx="193">
                  <c:v>59.400000000000297</c:v>
                </c:pt>
                <c:pt idx="194">
                  <c:v>59.500000000000298</c:v>
                </c:pt>
                <c:pt idx="195">
                  <c:v>59.6000000000003</c:v>
                </c:pt>
                <c:pt idx="196">
                  <c:v>59.700000000000301</c:v>
                </c:pt>
                <c:pt idx="197">
                  <c:v>59.800000000000303</c:v>
                </c:pt>
                <c:pt idx="198">
                  <c:v>59.900000000000297</c:v>
                </c:pt>
                <c:pt idx="199">
                  <c:v>60.000000000000298</c:v>
                </c:pt>
                <c:pt idx="200">
                  <c:v>60.1000000000003</c:v>
                </c:pt>
                <c:pt idx="201">
                  <c:v>60.200000000000301</c:v>
                </c:pt>
                <c:pt idx="202">
                  <c:v>60.300000000000303</c:v>
                </c:pt>
                <c:pt idx="203">
                  <c:v>60.400000000000297</c:v>
                </c:pt>
                <c:pt idx="204">
                  <c:v>60.500000000000298</c:v>
                </c:pt>
                <c:pt idx="205">
                  <c:v>60.6000000000003</c:v>
                </c:pt>
                <c:pt idx="206">
                  <c:v>60.700000000000301</c:v>
                </c:pt>
                <c:pt idx="207">
                  <c:v>60.800000000000303</c:v>
                </c:pt>
                <c:pt idx="208">
                  <c:v>60.900000000000297</c:v>
                </c:pt>
                <c:pt idx="209">
                  <c:v>61.000000000000298</c:v>
                </c:pt>
                <c:pt idx="210">
                  <c:v>61.1000000000003</c:v>
                </c:pt>
                <c:pt idx="211">
                  <c:v>61.200000000000301</c:v>
                </c:pt>
                <c:pt idx="212">
                  <c:v>61.300000000000303</c:v>
                </c:pt>
                <c:pt idx="213">
                  <c:v>61.400000000000297</c:v>
                </c:pt>
                <c:pt idx="214">
                  <c:v>61.500000000000298</c:v>
                </c:pt>
                <c:pt idx="215">
                  <c:v>61.6000000000003</c:v>
                </c:pt>
                <c:pt idx="216">
                  <c:v>61.700000000000301</c:v>
                </c:pt>
                <c:pt idx="217">
                  <c:v>61.800000000000303</c:v>
                </c:pt>
                <c:pt idx="218">
                  <c:v>61.900000000000297</c:v>
                </c:pt>
                <c:pt idx="219">
                  <c:v>62.000000000000298</c:v>
                </c:pt>
                <c:pt idx="220">
                  <c:v>62.1000000000003</c:v>
                </c:pt>
                <c:pt idx="221">
                  <c:v>62.200000000000301</c:v>
                </c:pt>
                <c:pt idx="222">
                  <c:v>62.300000000000402</c:v>
                </c:pt>
                <c:pt idx="223">
                  <c:v>62.400000000000297</c:v>
                </c:pt>
                <c:pt idx="224">
                  <c:v>62.500000000000298</c:v>
                </c:pt>
                <c:pt idx="225">
                  <c:v>62.6000000000003</c:v>
                </c:pt>
                <c:pt idx="226">
                  <c:v>62.700000000000401</c:v>
                </c:pt>
                <c:pt idx="227">
                  <c:v>62.800000000000402</c:v>
                </c:pt>
                <c:pt idx="228">
                  <c:v>62.900000000000297</c:v>
                </c:pt>
                <c:pt idx="229">
                  <c:v>63.000000000000398</c:v>
                </c:pt>
                <c:pt idx="230">
                  <c:v>63.100000000000399</c:v>
                </c:pt>
                <c:pt idx="231">
                  <c:v>63.200000000000401</c:v>
                </c:pt>
                <c:pt idx="232">
                  <c:v>63.300000000000402</c:v>
                </c:pt>
                <c:pt idx="233">
                  <c:v>63.400000000000396</c:v>
                </c:pt>
                <c:pt idx="234">
                  <c:v>63.500000000000398</c:v>
                </c:pt>
                <c:pt idx="235">
                  <c:v>63.600000000000399</c:v>
                </c:pt>
                <c:pt idx="236">
                  <c:v>63.700000000000401</c:v>
                </c:pt>
                <c:pt idx="237">
                  <c:v>63.800000000000402</c:v>
                </c:pt>
                <c:pt idx="238">
                  <c:v>63.900000000000396</c:v>
                </c:pt>
                <c:pt idx="239">
                  <c:v>64.000000000000398</c:v>
                </c:pt>
              </c:numCache>
            </c:numRef>
          </c:xVal>
          <c:yVal>
            <c:numRef>
              <c:f>'RFQ 31 10 2022 step 0.1'!$E$5:$E$244</c:f>
              <c:numCache>
                <c:formatCode>0.0</c:formatCode>
                <c:ptCount val="240"/>
                <c:pt idx="0">
                  <c:v>1.1399999999999999</c:v>
                </c:pt>
                <c:pt idx="1">
                  <c:v>1.1499999999999999</c:v>
                </c:pt>
                <c:pt idx="2">
                  <c:v>1.33</c:v>
                </c:pt>
                <c:pt idx="3">
                  <c:v>1.2</c:v>
                </c:pt>
                <c:pt idx="4">
                  <c:v>1.2</c:v>
                </c:pt>
                <c:pt idx="5">
                  <c:v>1.1499999999999999</c:v>
                </c:pt>
                <c:pt idx="6">
                  <c:v>1.18</c:v>
                </c:pt>
                <c:pt idx="7">
                  <c:v>1.17</c:v>
                </c:pt>
                <c:pt idx="8">
                  <c:v>1.3</c:v>
                </c:pt>
                <c:pt idx="9">
                  <c:v>1.17</c:v>
                </c:pt>
                <c:pt idx="10">
                  <c:v>1.26</c:v>
                </c:pt>
                <c:pt idx="11">
                  <c:v>1.1200000000000001</c:v>
                </c:pt>
                <c:pt idx="12">
                  <c:v>1.25</c:v>
                </c:pt>
                <c:pt idx="13">
                  <c:v>1.1000000000000001</c:v>
                </c:pt>
                <c:pt idx="14">
                  <c:v>1.17</c:v>
                </c:pt>
                <c:pt idx="15">
                  <c:v>1.23</c:v>
                </c:pt>
                <c:pt idx="16">
                  <c:v>1.17</c:v>
                </c:pt>
                <c:pt idx="17">
                  <c:v>1.17</c:v>
                </c:pt>
                <c:pt idx="18">
                  <c:v>1.2</c:v>
                </c:pt>
                <c:pt idx="19">
                  <c:v>1.3</c:v>
                </c:pt>
                <c:pt idx="20">
                  <c:v>1.2</c:v>
                </c:pt>
                <c:pt idx="21">
                  <c:v>1.2</c:v>
                </c:pt>
                <c:pt idx="22">
                  <c:v>1.28</c:v>
                </c:pt>
                <c:pt idx="23">
                  <c:v>1.19</c:v>
                </c:pt>
                <c:pt idx="24">
                  <c:v>1.2</c:v>
                </c:pt>
                <c:pt idx="25">
                  <c:v>1.17</c:v>
                </c:pt>
                <c:pt idx="26">
                  <c:v>1.23</c:v>
                </c:pt>
                <c:pt idx="27">
                  <c:v>1.26</c:v>
                </c:pt>
                <c:pt idx="28">
                  <c:v>1.27</c:v>
                </c:pt>
                <c:pt idx="29">
                  <c:v>1.1000000000000001</c:v>
                </c:pt>
                <c:pt idx="30">
                  <c:v>1.2</c:v>
                </c:pt>
                <c:pt idx="31">
                  <c:v>1.25</c:v>
                </c:pt>
                <c:pt idx="32">
                  <c:v>1.36</c:v>
                </c:pt>
                <c:pt idx="33">
                  <c:v>1.24</c:v>
                </c:pt>
                <c:pt idx="34">
                  <c:v>1.36</c:v>
                </c:pt>
                <c:pt idx="35">
                  <c:v>1.36</c:v>
                </c:pt>
                <c:pt idx="36">
                  <c:v>1.2</c:v>
                </c:pt>
                <c:pt idx="37">
                  <c:v>1.4</c:v>
                </c:pt>
                <c:pt idx="38">
                  <c:v>1.2</c:v>
                </c:pt>
                <c:pt idx="39">
                  <c:v>1.37</c:v>
                </c:pt>
                <c:pt idx="40">
                  <c:v>1.37</c:v>
                </c:pt>
                <c:pt idx="41">
                  <c:v>1.37</c:v>
                </c:pt>
                <c:pt idx="42">
                  <c:v>1.5</c:v>
                </c:pt>
                <c:pt idx="43">
                  <c:v>1.37</c:v>
                </c:pt>
                <c:pt idx="44">
                  <c:v>1.7</c:v>
                </c:pt>
                <c:pt idx="45">
                  <c:v>1.37</c:v>
                </c:pt>
                <c:pt idx="46">
                  <c:v>1.37</c:v>
                </c:pt>
                <c:pt idx="47">
                  <c:v>1.37</c:v>
                </c:pt>
                <c:pt idx="48">
                  <c:v>1.5</c:v>
                </c:pt>
                <c:pt idx="49">
                  <c:v>1.37</c:v>
                </c:pt>
                <c:pt idx="50">
                  <c:v>1.37</c:v>
                </c:pt>
                <c:pt idx="51">
                  <c:v>1.37</c:v>
                </c:pt>
                <c:pt idx="52">
                  <c:v>1.5</c:v>
                </c:pt>
                <c:pt idx="53">
                  <c:v>1.37</c:v>
                </c:pt>
                <c:pt idx="54">
                  <c:v>1.37</c:v>
                </c:pt>
                <c:pt idx="55">
                  <c:v>1.5</c:v>
                </c:pt>
                <c:pt idx="56">
                  <c:v>1.37</c:v>
                </c:pt>
                <c:pt idx="57">
                  <c:v>1.37</c:v>
                </c:pt>
                <c:pt idx="58">
                  <c:v>1.37</c:v>
                </c:pt>
                <c:pt idx="59">
                  <c:v>1.37</c:v>
                </c:pt>
                <c:pt idx="60">
                  <c:v>1.37</c:v>
                </c:pt>
                <c:pt idx="61">
                  <c:v>1.37</c:v>
                </c:pt>
                <c:pt idx="62">
                  <c:v>1.37</c:v>
                </c:pt>
                <c:pt idx="63">
                  <c:v>1.37</c:v>
                </c:pt>
                <c:pt idx="64">
                  <c:v>1.6</c:v>
                </c:pt>
                <c:pt idx="65">
                  <c:v>1.7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1.8</c:v>
                </c:pt>
                <c:pt idx="71">
                  <c:v>1.7</c:v>
                </c:pt>
                <c:pt idx="72">
                  <c:v>1.7</c:v>
                </c:pt>
                <c:pt idx="73">
                  <c:v>1.8</c:v>
                </c:pt>
                <c:pt idx="74">
                  <c:v>1.9</c:v>
                </c:pt>
                <c:pt idx="75">
                  <c:v>1.8</c:v>
                </c:pt>
                <c:pt idx="76">
                  <c:v>1.9</c:v>
                </c:pt>
                <c:pt idx="77">
                  <c:v>1.9</c:v>
                </c:pt>
                <c:pt idx="78">
                  <c:v>2</c:v>
                </c:pt>
                <c:pt idx="79">
                  <c:v>2.1</c:v>
                </c:pt>
                <c:pt idx="80">
                  <c:v>2.2999999999999998</c:v>
                </c:pt>
                <c:pt idx="81">
                  <c:v>2.4</c:v>
                </c:pt>
                <c:pt idx="82">
                  <c:v>2.6</c:v>
                </c:pt>
                <c:pt idx="83">
                  <c:v>2.7</c:v>
                </c:pt>
                <c:pt idx="84">
                  <c:v>2.8</c:v>
                </c:pt>
                <c:pt idx="85">
                  <c:v>2.9</c:v>
                </c:pt>
                <c:pt idx="86">
                  <c:v>3.5</c:v>
                </c:pt>
                <c:pt idx="87">
                  <c:v>3.4</c:v>
                </c:pt>
                <c:pt idx="88">
                  <c:v>4</c:v>
                </c:pt>
                <c:pt idx="89">
                  <c:v>4.2</c:v>
                </c:pt>
                <c:pt idx="90">
                  <c:v>4.2</c:v>
                </c:pt>
                <c:pt idx="91">
                  <c:v>4.4000000000000004</c:v>
                </c:pt>
                <c:pt idx="92">
                  <c:v>4.5999999999999996</c:v>
                </c:pt>
                <c:pt idx="93">
                  <c:v>5.0999999999999996</c:v>
                </c:pt>
                <c:pt idx="94">
                  <c:v>6.1</c:v>
                </c:pt>
                <c:pt idx="95">
                  <c:v>6</c:v>
                </c:pt>
                <c:pt idx="96">
                  <c:v>6.6</c:v>
                </c:pt>
                <c:pt idx="97">
                  <c:v>7.2</c:v>
                </c:pt>
                <c:pt idx="98">
                  <c:v>8</c:v>
                </c:pt>
                <c:pt idx="99">
                  <c:v>8.5</c:v>
                </c:pt>
                <c:pt idx="100">
                  <c:v>8.6</c:v>
                </c:pt>
                <c:pt idx="101">
                  <c:v>9</c:v>
                </c:pt>
                <c:pt idx="102">
                  <c:v>9.6</c:v>
                </c:pt>
                <c:pt idx="103">
                  <c:v>9.6999999999999993</c:v>
                </c:pt>
                <c:pt idx="104">
                  <c:v>9.9</c:v>
                </c:pt>
                <c:pt idx="105">
                  <c:v>10</c:v>
                </c:pt>
                <c:pt idx="106">
                  <c:v>10.199999999999999</c:v>
                </c:pt>
                <c:pt idx="107">
                  <c:v>10.66</c:v>
                </c:pt>
                <c:pt idx="108">
                  <c:v>11.5</c:v>
                </c:pt>
                <c:pt idx="109">
                  <c:v>11.6</c:v>
                </c:pt>
                <c:pt idx="110">
                  <c:v>12</c:v>
                </c:pt>
                <c:pt idx="111">
                  <c:v>12.9</c:v>
                </c:pt>
                <c:pt idx="112">
                  <c:v>12.9</c:v>
                </c:pt>
                <c:pt idx="113">
                  <c:v>14</c:v>
                </c:pt>
                <c:pt idx="114">
                  <c:v>15.36</c:v>
                </c:pt>
                <c:pt idx="115">
                  <c:v>19</c:v>
                </c:pt>
                <c:pt idx="116">
                  <c:v>18.8</c:v>
                </c:pt>
                <c:pt idx="117">
                  <c:v>21.2</c:v>
                </c:pt>
                <c:pt idx="118">
                  <c:v>24</c:v>
                </c:pt>
                <c:pt idx="119">
                  <c:v>25.8</c:v>
                </c:pt>
                <c:pt idx="120">
                  <c:v>29</c:v>
                </c:pt>
                <c:pt idx="121">
                  <c:v>31.2</c:v>
                </c:pt>
                <c:pt idx="122">
                  <c:v>35</c:v>
                </c:pt>
                <c:pt idx="123">
                  <c:v>40</c:v>
                </c:pt>
                <c:pt idx="124">
                  <c:v>40</c:v>
                </c:pt>
                <c:pt idx="125">
                  <c:v>42</c:v>
                </c:pt>
                <c:pt idx="126">
                  <c:v>49</c:v>
                </c:pt>
                <c:pt idx="127">
                  <c:v>50</c:v>
                </c:pt>
                <c:pt idx="128">
                  <c:v>55.6</c:v>
                </c:pt>
                <c:pt idx="129">
                  <c:v>56.5</c:v>
                </c:pt>
                <c:pt idx="130">
                  <c:v>59</c:v>
                </c:pt>
                <c:pt idx="131">
                  <c:v>60</c:v>
                </c:pt>
                <c:pt idx="132">
                  <c:v>65</c:v>
                </c:pt>
                <c:pt idx="133">
                  <c:v>71</c:v>
                </c:pt>
                <c:pt idx="134">
                  <c:v>67</c:v>
                </c:pt>
                <c:pt idx="135">
                  <c:v>73</c:v>
                </c:pt>
                <c:pt idx="136">
                  <c:v>74</c:v>
                </c:pt>
                <c:pt idx="137">
                  <c:v>74</c:v>
                </c:pt>
                <c:pt idx="138">
                  <c:v>82</c:v>
                </c:pt>
                <c:pt idx="139">
                  <c:v>84</c:v>
                </c:pt>
                <c:pt idx="140">
                  <c:v>90</c:v>
                </c:pt>
                <c:pt idx="141">
                  <c:v>91</c:v>
                </c:pt>
                <c:pt idx="142">
                  <c:v>94</c:v>
                </c:pt>
                <c:pt idx="143">
                  <c:v>101</c:v>
                </c:pt>
                <c:pt idx="144">
                  <c:v>105</c:v>
                </c:pt>
                <c:pt idx="145">
                  <c:v>111</c:v>
                </c:pt>
                <c:pt idx="146">
                  <c:v>114</c:v>
                </c:pt>
                <c:pt idx="147">
                  <c:v>120</c:v>
                </c:pt>
                <c:pt idx="148">
                  <c:v>128</c:v>
                </c:pt>
                <c:pt idx="149">
                  <c:v>137</c:v>
                </c:pt>
                <c:pt idx="150">
                  <c:v>153</c:v>
                </c:pt>
                <c:pt idx="151">
                  <c:v>149</c:v>
                </c:pt>
                <c:pt idx="152">
                  <c:v>158</c:v>
                </c:pt>
                <c:pt idx="153">
                  <c:v>172</c:v>
                </c:pt>
                <c:pt idx="154">
                  <c:v>165</c:v>
                </c:pt>
                <c:pt idx="155">
                  <c:v>182</c:v>
                </c:pt>
                <c:pt idx="156">
                  <c:v>201</c:v>
                </c:pt>
                <c:pt idx="157">
                  <c:v>196</c:v>
                </c:pt>
                <c:pt idx="158">
                  <c:v>202</c:v>
                </c:pt>
                <c:pt idx="159">
                  <c:v>219</c:v>
                </c:pt>
                <c:pt idx="160">
                  <c:v>226</c:v>
                </c:pt>
                <c:pt idx="161">
                  <c:v>230</c:v>
                </c:pt>
                <c:pt idx="162">
                  <c:v>242</c:v>
                </c:pt>
                <c:pt idx="163">
                  <c:v>240</c:v>
                </c:pt>
                <c:pt idx="164">
                  <c:v>264</c:v>
                </c:pt>
                <c:pt idx="165">
                  <c:v>266</c:v>
                </c:pt>
                <c:pt idx="166">
                  <c:v>273</c:v>
                </c:pt>
                <c:pt idx="167">
                  <c:v>288</c:v>
                </c:pt>
                <c:pt idx="168">
                  <c:v>297</c:v>
                </c:pt>
                <c:pt idx="169">
                  <c:v>295</c:v>
                </c:pt>
                <c:pt idx="170">
                  <c:v>292</c:v>
                </c:pt>
                <c:pt idx="171">
                  <c:v>302</c:v>
                </c:pt>
                <c:pt idx="172">
                  <c:v>299</c:v>
                </c:pt>
                <c:pt idx="173">
                  <c:v>293</c:v>
                </c:pt>
                <c:pt idx="174">
                  <c:v>305</c:v>
                </c:pt>
                <c:pt idx="175">
                  <c:v>306</c:v>
                </c:pt>
                <c:pt idx="176">
                  <c:v>310</c:v>
                </c:pt>
                <c:pt idx="177">
                  <c:v>312</c:v>
                </c:pt>
                <c:pt idx="178">
                  <c:v>294</c:v>
                </c:pt>
                <c:pt idx="179">
                  <c:v>294</c:v>
                </c:pt>
                <c:pt idx="180">
                  <c:v>310</c:v>
                </c:pt>
                <c:pt idx="181">
                  <c:v>291</c:v>
                </c:pt>
                <c:pt idx="182">
                  <c:v>290</c:v>
                </c:pt>
                <c:pt idx="183">
                  <c:v>298</c:v>
                </c:pt>
                <c:pt idx="184">
                  <c:v>282</c:v>
                </c:pt>
                <c:pt idx="185">
                  <c:v>283</c:v>
                </c:pt>
                <c:pt idx="186">
                  <c:v>286</c:v>
                </c:pt>
                <c:pt idx="187">
                  <c:v>276</c:v>
                </c:pt>
                <c:pt idx="188">
                  <c:v>275</c:v>
                </c:pt>
                <c:pt idx="189">
                  <c:v>260</c:v>
                </c:pt>
                <c:pt idx="190">
                  <c:v>268</c:v>
                </c:pt>
                <c:pt idx="191">
                  <c:v>250</c:v>
                </c:pt>
                <c:pt idx="192">
                  <c:v>252</c:v>
                </c:pt>
                <c:pt idx="193">
                  <c:v>235</c:v>
                </c:pt>
                <c:pt idx="194">
                  <c:v>233</c:v>
                </c:pt>
                <c:pt idx="195">
                  <c:v>224</c:v>
                </c:pt>
                <c:pt idx="196">
                  <c:v>222</c:v>
                </c:pt>
                <c:pt idx="197">
                  <c:v>219</c:v>
                </c:pt>
                <c:pt idx="198">
                  <c:v>212</c:v>
                </c:pt>
                <c:pt idx="199">
                  <c:v>203</c:v>
                </c:pt>
                <c:pt idx="200">
                  <c:v>200</c:v>
                </c:pt>
                <c:pt idx="201">
                  <c:v>197</c:v>
                </c:pt>
                <c:pt idx="202">
                  <c:v>176</c:v>
                </c:pt>
                <c:pt idx="203">
                  <c:v>162</c:v>
                </c:pt>
                <c:pt idx="204">
                  <c:v>149</c:v>
                </c:pt>
                <c:pt idx="205">
                  <c:v>143</c:v>
                </c:pt>
                <c:pt idx="206">
                  <c:v>140</c:v>
                </c:pt>
                <c:pt idx="207">
                  <c:v>124</c:v>
                </c:pt>
                <c:pt idx="208">
                  <c:v>123</c:v>
                </c:pt>
                <c:pt idx="209">
                  <c:v>122</c:v>
                </c:pt>
                <c:pt idx="210">
                  <c:v>122</c:v>
                </c:pt>
                <c:pt idx="211">
                  <c:v>106</c:v>
                </c:pt>
                <c:pt idx="212">
                  <c:v>98</c:v>
                </c:pt>
                <c:pt idx="213">
                  <c:v>86</c:v>
                </c:pt>
                <c:pt idx="214">
                  <c:v>76</c:v>
                </c:pt>
                <c:pt idx="215">
                  <c:v>68</c:v>
                </c:pt>
                <c:pt idx="216">
                  <c:v>63</c:v>
                </c:pt>
                <c:pt idx="217">
                  <c:v>60</c:v>
                </c:pt>
                <c:pt idx="218">
                  <c:v>57</c:v>
                </c:pt>
                <c:pt idx="219">
                  <c:v>45</c:v>
                </c:pt>
                <c:pt idx="220">
                  <c:v>45</c:v>
                </c:pt>
                <c:pt idx="221">
                  <c:v>42</c:v>
                </c:pt>
                <c:pt idx="222">
                  <c:v>39</c:v>
                </c:pt>
                <c:pt idx="223">
                  <c:v>38</c:v>
                </c:pt>
                <c:pt idx="224">
                  <c:v>35</c:v>
                </c:pt>
                <c:pt idx="225">
                  <c:v>31</c:v>
                </c:pt>
                <c:pt idx="226">
                  <c:v>31</c:v>
                </c:pt>
                <c:pt idx="227">
                  <c:v>28</c:v>
                </c:pt>
                <c:pt idx="228">
                  <c:v>26</c:v>
                </c:pt>
                <c:pt idx="229">
                  <c:v>27</c:v>
                </c:pt>
                <c:pt idx="230">
                  <c:v>24</c:v>
                </c:pt>
                <c:pt idx="231">
                  <c:v>24</c:v>
                </c:pt>
                <c:pt idx="232">
                  <c:v>22</c:v>
                </c:pt>
                <c:pt idx="233">
                  <c:v>22</c:v>
                </c:pt>
                <c:pt idx="234">
                  <c:v>20</c:v>
                </c:pt>
                <c:pt idx="235">
                  <c:v>19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6466-4F40-BBED-18E0CFF83AA0}"/>
            </c:ext>
          </c:extLst>
        </c:ser>
        <c:ser>
          <c:idx val="14"/>
          <c:order val="14"/>
          <c:tx>
            <c:v>28+</c:v>
          </c:tx>
          <c:xVal>
            <c:numRef>
              <c:f>'RFQ 31 10 2022 step 0.1'!$G$40:$G$41</c:f>
              <c:numCache>
                <c:formatCode>General</c:formatCode>
                <c:ptCount val="2"/>
                <c:pt idx="0">
                  <c:v>58.5</c:v>
                </c:pt>
                <c:pt idx="1">
                  <c:v>58.5</c:v>
                </c:pt>
              </c:numCache>
            </c:numRef>
          </c:xVal>
          <c:yVal>
            <c:numRef>
              <c:f>'RFQ 31 10 2022 step 0.1'!$H$40:$H$41</c:f>
              <c:numCache>
                <c:formatCode>General</c:formatCode>
                <c:ptCount val="2"/>
                <c:pt idx="0">
                  <c:v>0</c:v>
                </c:pt>
                <c:pt idx="1">
                  <c:v>296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6466-4F40-BBED-18E0CFF83AA0}"/>
            </c:ext>
          </c:extLst>
        </c:ser>
        <c:ser>
          <c:idx val="15"/>
          <c:order val="15"/>
          <c:tx>
            <c:v>29+</c:v>
          </c:tx>
          <c:xVal>
            <c:numRef>
              <c:f>'RFQ 31 10 2022 step 0.1'!$G$43:$G$44</c:f>
              <c:numCache>
                <c:formatCode>General</c:formatCode>
                <c:ptCount val="2"/>
                <c:pt idx="0">
                  <c:v>56.5</c:v>
                </c:pt>
                <c:pt idx="1">
                  <c:v>56.5</c:v>
                </c:pt>
              </c:numCache>
            </c:numRef>
          </c:xVal>
          <c:yVal>
            <c:numRef>
              <c:f>'RFQ 31 10 2022 step 0.1'!$H$43:$H$44</c:f>
              <c:numCache>
                <c:formatCode>General</c:formatCode>
                <c:ptCount val="2"/>
                <c:pt idx="0">
                  <c:v>0</c:v>
                </c:pt>
                <c:pt idx="1">
                  <c:v>264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6466-4F40-BBED-18E0CFF83AA0}"/>
            </c:ext>
          </c:extLst>
        </c:ser>
        <c:ser>
          <c:idx val="16"/>
          <c:order val="16"/>
          <c:tx>
            <c:v>27+</c:v>
          </c:tx>
          <c:xVal>
            <c:numRef>
              <c:f>'RFQ 31 10 2022 step 0.1'!$G$46:$G$47</c:f>
              <c:numCache>
                <c:formatCode>General</c:formatCode>
                <c:ptCount val="2"/>
                <c:pt idx="0">
                  <c:v>60.7</c:v>
                </c:pt>
                <c:pt idx="1">
                  <c:v>60.7</c:v>
                </c:pt>
              </c:numCache>
            </c:numRef>
          </c:xVal>
          <c:yVal>
            <c:numRef>
              <c:f>'RFQ 31 10 2022 step 0.1'!$H$46:$H$47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6466-4F40-BBED-18E0CFF83AA0}"/>
            </c:ext>
          </c:extLst>
        </c:ser>
        <c:ser>
          <c:idx val="17"/>
          <c:order val="17"/>
          <c:tx>
            <c:v>30+</c:v>
          </c:tx>
          <c:xVal>
            <c:numRef>
              <c:f>'RFQ 31 10 2022 step 0.1'!$G$49:$G$50</c:f>
              <c:numCache>
                <c:formatCode>General</c:formatCode>
                <c:ptCount val="2"/>
                <c:pt idx="0">
                  <c:v>54.6</c:v>
                </c:pt>
                <c:pt idx="1">
                  <c:v>54.6</c:v>
                </c:pt>
              </c:numCache>
            </c:numRef>
          </c:xVal>
          <c:yVal>
            <c:numRef>
              <c:f>'RFQ 31 10 2022 step 0.1'!$H$49:$H$50</c:f>
              <c:numCache>
                <c:formatCode>General</c:formatCode>
                <c:ptCount val="2"/>
                <c:pt idx="0">
                  <c:v>0</c:v>
                </c:pt>
                <c:pt idx="1">
                  <c:v>108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6466-4F40-BBED-18E0CFF83AA0}"/>
            </c:ext>
          </c:extLst>
        </c:ser>
        <c:ser>
          <c:idx val="18"/>
          <c:order val="18"/>
          <c:tx>
            <c:v>26+</c:v>
          </c:tx>
          <c:xVal>
            <c:numRef>
              <c:f>'RFQ 31 10 2022 step 0.1'!$G$52:$G$53</c:f>
              <c:numCache>
                <c:formatCode>General</c:formatCode>
                <c:ptCount val="2"/>
                <c:pt idx="0">
                  <c:v>63</c:v>
                </c:pt>
                <c:pt idx="1">
                  <c:v>63</c:v>
                </c:pt>
              </c:numCache>
            </c:numRef>
          </c:xVal>
          <c:yVal>
            <c:numRef>
              <c:f>'RFQ 31 10 2022 step 0.1'!$H$52:$H$53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6466-4F40-BBED-18E0CFF83AA0}"/>
            </c:ext>
          </c:extLst>
        </c:ser>
        <c:ser>
          <c:idx val="19"/>
          <c:order val="19"/>
          <c:tx>
            <c:v>31+</c:v>
          </c:tx>
          <c:xVal>
            <c:numRef>
              <c:f>'RFQ 31 10 2022 step 0.1'!$G$55:$G$56</c:f>
              <c:numCache>
                <c:formatCode>General</c:formatCode>
                <c:ptCount val="2"/>
                <c:pt idx="0">
                  <c:v>52.8</c:v>
                </c:pt>
                <c:pt idx="1">
                  <c:v>52.8</c:v>
                </c:pt>
              </c:numCache>
            </c:numRef>
          </c:xVal>
          <c:yVal>
            <c:numRef>
              <c:f>'RFQ 31 10 2022 step 0.1'!$H$55:$H$56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6466-4F40-BBED-18E0CFF83AA0}"/>
            </c:ext>
          </c:extLst>
        </c:ser>
        <c:ser>
          <c:idx val="0"/>
          <c:order val="0"/>
          <c:trendline>
            <c:trendlineType val="linear"/>
            <c:dispRSqr val="0"/>
            <c:dispEq val="0"/>
          </c:trendline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0.1'!$B$5:$B$197</c:f>
              <c:numCache>
                <c:formatCode>General</c:formatCode>
                <c:ptCount val="193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B-6466-4F40-BBED-18E0CFF83AA0}"/>
            </c:ext>
          </c:extLst>
        </c:ser>
        <c:ser>
          <c:idx val="1"/>
          <c:order val="1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0.1'!$C$5:$C$197</c:f>
              <c:numCache>
                <c:formatCode>General</c:formatCode>
                <c:ptCount val="193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C-6466-4F40-BBED-18E0CFF83AA0}"/>
            </c:ext>
          </c:extLst>
        </c:ser>
        <c:ser>
          <c:idx val="2"/>
          <c:order val="2"/>
          <c:xVal>
            <c:numRef>
              <c:f>'RFQ 31 10 2022 step 0.1'!$A$5:$A$197</c:f>
              <c:numCache>
                <c:formatCode>General</c:formatCode>
                <c:ptCount val="193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</c:numCache>
            </c:numRef>
          </c:xVal>
          <c:yVal>
            <c:numRef>
              <c:f>'RFQ 31 10 2022 step 0.1'!$D$5:$D$197</c:f>
              <c:numCache>
                <c:formatCode>General</c:formatCode>
                <c:ptCount val="193"/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D-6466-4F40-BBED-18E0CFF83AA0}"/>
            </c:ext>
          </c:extLst>
        </c:ser>
        <c:ser>
          <c:idx val="3"/>
          <c:order val="3"/>
          <c:xVal>
            <c:numRef>
              <c:f>'RFQ 31 10 2022 step 0.1'!$A$5:$A$244</c:f>
              <c:numCache>
                <c:formatCode>General</c:formatCode>
                <c:ptCount val="240"/>
                <c:pt idx="0">
                  <c:v>40.1</c:v>
                </c:pt>
                <c:pt idx="1">
                  <c:v>40.200000000000003</c:v>
                </c:pt>
                <c:pt idx="2">
                  <c:v>40.299999999999997</c:v>
                </c:pt>
                <c:pt idx="3">
                  <c:v>40.4</c:v>
                </c:pt>
                <c:pt idx="4">
                  <c:v>40.5</c:v>
                </c:pt>
                <c:pt idx="5">
                  <c:v>40.6</c:v>
                </c:pt>
                <c:pt idx="6">
                  <c:v>40.700000000000003</c:v>
                </c:pt>
                <c:pt idx="7">
                  <c:v>40.799999999999997</c:v>
                </c:pt>
                <c:pt idx="8">
                  <c:v>40.9</c:v>
                </c:pt>
                <c:pt idx="9">
                  <c:v>41</c:v>
                </c:pt>
                <c:pt idx="10">
                  <c:v>41.1</c:v>
                </c:pt>
                <c:pt idx="11">
                  <c:v>41.2</c:v>
                </c:pt>
                <c:pt idx="12">
                  <c:v>41.3</c:v>
                </c:pt>
                <c:pt idx="13">
                  <c:v>41.4</c:v>
                </c:pt>
                <c:pt idx="14">
                  <c:v>41.5</c:v>
                </c:pt>
                <c:pt idx="15">
                  <c:v>41.6</c:v>
                </c:pt>
                <c:pt idx="16">
                  <c:v>41.7</c:v>
                </c:pt>
                <c:pt idx="17">
                  <c:v>41.8</c:v>
                </c:pt>
                <c:pt idx="18">
                  <c:v>41.9</c:v>
                </c:pt>
                <c:pt idx="19">
                  <c:v>42</c:v>
                </c:pt>
                <c:pt idx="20">
                  <c:v>42.1</c:v>
                </c:pt>
                <c:pt idx="21">
                  <c:v>42.2</c:v>
                </c:pt>
                <c:pt idx="22">
                  <c:v>42.3</c:v>
                </c:pt>
                <c:pt idx="23">
                  <c:v>42.4</c:v>
                </c:pt>
                <c:pt idx="24">
                  <c:v>42.5</c:v>
                </c:pt>
                <c:pt idx="25">
                  <c:v>42.6</c:v>
                </c:pt>
                <c:pt idx="26">
                  <c:v>42.7</c:v>
                </c:pt>
                <c:pt idx="27">
                  <c:v>42.8</c:v>
                </c:pt>
                <c:pt idx="28">
                  <c:v>42.9</c:v>
                </c:pt>
                <c:pt idx="29">
                  <c:v>43</c:v>
                </c:pt>
                <c:pt idx="30">
                  <c:v>43.1</c:v>
                </c:pt>
                <c:pt idx="31">
                  <c:v>43.2</c:v>
                </c:pt>
                <c:pt idx="32">
                  <c:v>43.300000000000097</c:v>
                </c:pt>
                <c:pt idx="33">
                  <c:v>43.4</c:v>
                </c:pt>
                <c:pt idx="34">
                  <c:v>43.5</c:v>
                </c:pt>
                <c:pt idx="35">
                  <c:v>43.600000000000101</c:v>
                </c:pt>
                <c:pt idx="36">
                  <c:v>43.700000000000102</c:v>
                </c:pt>
                <c:pt idx="37">
                  <c:v>43.800000000000097</c:v>
                </c:pt>
                <c:pt idx="38">
                  <c:v>43.9</c:v>
                </c:pt>
                <c:pt idx="39">
                  <c:v>44.000000000000099</c:v>
                </c:pt>
                <c:pt idx="40">
                  <c:v>44.100000000000101</c:v>
                </c:pt>
                <c:pt idx="41">
                  <c:v>44.200000000000102</c:v>
                </c:pt>
                <c:pt idx="42">
                  <c:v>44.300000000000097</c:v>
                </c:pt>
                <c:pt idx="43">
                  <c:v>44.400000000000098</c:v>
                </c:pt>
                <c:pt idx="44">
                  <c:v>44.500000000000099</c:v>
                </c:pt>
                <c:pt idx="45">
                  <c:v>44.600000000000101</c:v>
                </c:pt>
                <c:pt idx="46">
                  <c:v>44.700000000000102</c:v>
                </c:pt>
                <c:pt idx="47">
                  <c:v>44.800000000000097</c:v>
                </c:pt>
                <c:pt idx="48">
                  <c:v>44.900000000000098</c:v>
                </c:pt>
                <c:pt idx="49">
                  <c:v>45.000000000000099</c:v>
                </c:pt>
                <c:pt idx="50">
                  <c:v>45.100000000000101</c:v>
                </c:pt>
                <c:pt idx="51">
                  <c:v>45.200000000000102</c:v>
                </c:pt>
                <c:pt idx="52">
                  <c:v>45.300000000000097</c:v>
                </c:pt>
                <c:pt idx="53">
                  <c:v>45.400000000000098</c:v>
                </c:pt>
                <c:pt idx="54">
                  <c:v>45.500000000000099</c:v>
                </c:pt>
                <c:pt idx="55">
                  <c:v>45.600000000000101</c:v>
                </c:pt>
                <c:pt idx="56">
                  <c:v>45.700000000000102</c:v>
                </c:pt>
                <c:pt idx="57">
                  <c:v>45.800000000000097</c:v>
                </c:pt>
                <c:pt idx="58">
                  <c:v>45.900000000000098</c:v>
                </c:pt>
                <c:pt idx="59">
                  <c:v>46.000000000000099</c:v>
                </c:pt>
                <c:pt idx="60">
                  <c:v>46.100000000000101</c:v>
                </c:pt>
                <c:pt idx="61">
                  <c:v>46.200000000000102</c:v>
                </c:pt>
                <c:pt idx="62">
                  <c:v>46.300000000000097</c:v>
                </c:pt>
                <c:pt idx="63">
                  <c:v>46.400000000000098</c:v>
                </c:pt>
                <c:pt idx="64">
                  <c:v>46.500000000000099</c:v>
                </c:pt>
                <c:pt idx="65">
                  <c:v>46.600000000000101</c:v>
                </c:pt>
                <c:pt idx="66">
                  <c:v>46.700000000000102</c:v>
                </c:pt>
                <c:pt idx="67">
                  <c:v>46.800000000000097</c:v>
                </c:pt>
                <c:pt idx="68">
                  <c:v>46.900000000000098</c:v>
                </c:pt>
                <c:pt idx="69">
                  <c:v>47.000000000000099</c:v>
                </c:pt>
                <c:pt idx="70">
                  <c:v>47.100000000000101</c:v>
                </c:pt>
                <c:pt idx="71">
                  <c:v>47.200000000000102</c:v>
                </c:pt>
                <c:pt idx="72">
                  <c:v>47.300000000000097</c:v>
                </c:pt>
                <c:pt idx="73">
                  <c:v>47.400000000000098</c:v>
                </c:pt>
                <c:pt idx="74">
                  <c:v>47.500000000000099</c:v>
                </c:pt>
                <c:pt idx="75">
                  <c:v>47.600000000000101</c:v>
                </c:pt>
                <c:pt idx="76">
                  <c:v>47.700000000000102</c:v>
                </c:pt>
                <c:pt idx="77">
                  <c:v>47.800000000000097</c:v>
                </c:pt>
                <c:pt idx="78">
                  <c:v>47.900000000000098</c:v>
                </c:pt>
                <c:pt idx="79">
                  <c:v>48.000000000000099</c:v>
                </c:pt>
                <c:pt idx="80">
                  <c:v>48.100000000000101</c:v>
                </c:pt>
                <c:pt idx="81">
                  <c:v>48.200000000000102</c:v>
                </c:pt>
                <c:pt idx="82">
                  <c:v>48.300000000000097</c:v>
                </c:pt>
                <c:pt idx="83">
                  <c:v>48.400000000000098</c:v>
                </c:pt>
                <c:pt idx="84">
                  <c:v>48.500000000000099</c:v>
                </c:pt>
                <c:pt idx="85">
                  <c:v>48.600000000000101</c:v>
                </c:pt>
                <c:pt idx="86">
                  <c:v>48.700000000000102</c:v>
                </c:pt>
                <c:pt idx="87">
                  <c:v>48.800000000000097</c:v>
                </c:pt>
                <c:pt idx="88">
                  <c:v>48.900000000000098</c:v>
                </c:pt>
                <c:pt idx="89">
                  <c:v>49.000000000000099</c:v>
                </c:pt>
                <c:pt idx="90">
                  <c:v>49.100000000000101</c:v>
                </c:pt>
                <c:pt idx="91">
                  <c:v>49.200000000000102</c:v>
                </c:pt>
                <c:pt idx="92">
                  <c:v>49.300000000000097</c:v>
                </c:pt>
                <c:pt idx="93">
                  <c:v>49.400000000000098</c:v>
                </c:pt>
                <c:pt idx="94">
                  <c:v>49.500000000000099</c:v>
                </c:pt>
                <c:pt idx="95">
                  <c:v>49.600000000000101</c:v>
                </c:pt>
                <c:pt idx="96">
                  <c:v>49.700000000000102</c:v>
                </c:pt>
                <c:pt idx="97">
                  <c:v>49.800000000000097</c:v>
                </c:pt>
                <c:pt idx="98">
                  <c:v>49.900000000000098</c:v>
                </c:pt>
                <c:pt idx="99">
                  <c:v>50.000000000000099</c:v>
                </c:pt>
                <c:pt idx="100">
                  <c:v>50.100000000000101</c:v>
                </c:pt>
                <c:pt idx="101">
                  <c:v>50.200000000000102</c:v>
                </c:pt>
                <c:pt idx="102">
                  <c:v>50.300000000000097</c:v>
                </c:pt>
                <c:pt idx="103">
                  <c:v>50.400000000000098</c:v>
                </c:pt>
                <c:pt idx="104">
                  <c:v>50.500000000000099</c:v>
                </c:pt>
                <c:pt idx="105">
                  <c:v>50.600000000000101</c:v>
                </c:pt>
                <c:pt idx="106">
                  <c:v>50.700000000000202</c:v>
                </c:pt>
                <c:pt idx="107">
                  <c:v>50.800000000000203</c:v>
                </c:pt>
                <c:pt idx="108">
                  <c:v>50.900000000000198</c:v>
                </c:pt>
                <c:pt idx="109">
                  <c:v>51.000000000000199</c:v>
                </c:pt>
                <c:pt idx="110">
                  <c:v>51.1000000000002</c:v>
                </c:pt>
                <c:pt idx="111">
                  <c:v>51.200000000000202</c:v>
                </c:pt>
                <c:pt idx="112">
                  <c:v>51.300000000000203</c:v>
                </c:pt>
                <c:pt idx="113">
                  <c:v>51.400000000000198</c:v>
                </c:pt>
                <c:pt idx="114">
                  <c:v>51.500000000000199</c:v>
                </c:pt>
                <c:pt idx="115">
                  <c:v>51.6000000000002</c:v>
                </c:pt>
                <c:pt idx="116">
                  <c:v>51.700000000000202</c:v>
                </c:pt>
                <c:pt idx="117">
                  <c:v>51.800000000000203</c:v>
                </c:pt>
                <c:pt idx="118">
                  <c:v>51.900000000000198</c:v>
                </c:pt>
                <c:pt idx="119">
                  <c:v>52.000000000000199</c:v>
                </c:pt>
                <c:pt idx="120">
                  <c:v>52.1000000000002</c:v>
                </c:pt>
                <c:pt idx="121">
                  <c:v>52.200000000000202</c:v>
                </c:pt>
                <c:pt idx="122">
                  <c:v>52.300000000000203</c:v>
                </c:pt>
                <c:pt idx="123">
                  <c:v>52.400000000000198</c:v>
                </c:pt>
                <c:pt idx="124">
                  <c:v>52.500000000000199</c:v>
                </c:pt>
                <c:pt idx="125">
                  <c:v>52.6000000000002</c:v>
                </c:pt>
                <c:pt idx="126">
                  <c:v>52.700000000000202</c:v>
                </c:pt>
                <c:pt idx="127">
                  <c:v>52.800000000000203</c:v>
                </c:pt>
                <c:pt idx="128">
                  <c:v>52.900000000000198</c:v>
                </c:pt>
                <c:pt idx="129">
                  <c:v>53.000000000000199</c:v>
                </c:pt>
                <c:pt idx="130">
                  <c:v>53.1000000000002</c:v>
                </c:pt>
                <c:pt idx="131">
                  <c:v>53.200000000000202</c:v>
                </c:pt>
                <c:pt idx="132">
                  <c:v>53.300000000000203</c:v>
                </c:pt>
                <c:pt idx="133">
                  <c:v>53.400000000000198</c:v>
                </c:pt>
                <c:pt idx="134">
                  <c:v>53.500000000000199</c:v>
                </c:pt>
                <c:pt idx="135">
                  <c:v>53.6000000000002</c:v>
                </c:pt>
                <c:pt idx="136">
                  <c:v>53.700000000000202</c:v>
                </c:pt>
                <c:pt idx="137">
                  <c:v>53.800000000000203</c:v>
                </c:pt>
                <c:pt idx="138">
                  <c:v>53.900000000000198</c:v>
                </c:pt>
                <c:pt idx="139">
                  <c:v>54.000000000000199</c:v>
                </c:pt>
                <c:pt idx="140">
                  <c:v>54.1000000000002</c:v>
                </c:pt>
                <c:pt idx="141">
                  <c:v>54.200000000000202</c:v>
                </c:pt>
                <c:pt idx="142">
                  <c:v>54.300000000000203</c:v>
                </c:pt>
                <c:pt idx="143">
                  <c:v>54.400000000000198</c:v>
                </c:pt>
                <c:pt idx="144">
                  <c:v>54.500000000000199</c:v>
                </c:pt>
                <c:pt idx="145">
                  <c:v>54.6000000000002</c:v>
                </c:pt>
                <c:pt idx="146">
                  <c:v>54.700000000000202</c:v>
                </c:pt>
                <c:pt idx="147">
                  <c:v>54.800000000000203</c:v>
                </c:pt>
                <c:pt idx="148">
                  <c:v>54.900000000000198</c:v>
                </c:pt>
                <c:pt idx="149">
                  <c:v>55.000000000000199</c:v>
                </c:pt>
                <c:pt idx="150">
                  <c:v>55.1000000000002</c:v>
                </c:pt>
                <c:pt idx="151">
                  <c:v>55.200000000000202</c:v>
                </c:pt>
                <c:pt idx="152">
                  <c:v>55.300000000000203</c:v>
                </c:pt>
                <c:pt idx="153">
                  <c:v>55.400000000000198</c:v>
                </c:pt>
                <c:pt idx="154">
                  <c:v>55.500000000000199</c:v>
                </c:pt>
                <c:pt idx="155">
                  <c:v>55.6000000000002</c:v>
                </c:pt>
                <c:pt idx="156">
                  <c:v>55.700000000000202</c:v>
                </c:pt>
                <c:pt idx="157">
                  <c:v>55.800000000000203</c:v>
                </c:pt>
                <c:pt idx="158">
                  <c:v>55.900000000000198</c:v>
                </c:pt>
                <c:pt idx="159">
                  <c:v>56.000000000000199</c:v>
                </c:pt>
                <c:pt idx="160">
                  <c:v>56.1000000000002</c:v>
                </c:pt>
                <c:pt idx="161">
                  <c:v>56.200000000000202</c:v>
                </c:pt>
                <c:pt idx="162">
                  <c:v>56.300000000000203</c:v>
                </c:pt>
                <c:pt idx="163">
                  <c:v>56.400000000000198</c:v>
                </c:pt>
                <c:pt idx="164">
                  <c:v>56.500000000000199</c:v>
                </c:pt>
                <c:pt idx="165">
                  <c:v>56.6000000000002</c:v>
                </c:pt>
                <c:pt idx="166">
                  <c:v>56.700000000000202</c:v>
                </c:pt>
                <c:pt idx="167">
                  <c:v>56.800000000000203</c:v>
                </c:pt>
                <c:pt idx="168">
                  <c:v>56.900000000000198</c:v>
                </c:pt>
                <c:pt idx="169">
                  <c:v>57.000000000000199</c:v>
                </c:pt>
                <c:pt idx="170">
                  <c:v>57.1000000000002</c:v>
                </c:pt>
                <c:pt idx="171">
                  <c:v>57.200000000000202</c:v>
                </c:pt>
                <c:pt idx="172">
                  <c:v>57.300000000000203</c:v>
                </c:pt>
                <c:pt idx="173">
                  <c:v>57.400000000000198</c:v>
                </c:pt>
                <c:pt idx="174">
                  <c:v>57.500000000000199</c:v>
                </c:pt>
                <c:pt idx="175">
                  <c:v>57.6000000000002</c:v>
                </c:pt>
                <c:pt idx="176">
                  <c:v>57.700000000000301</c:v>
                </c:pt>
                <c:pt idx="177">
                  <c:v>57.800000000000303</c:v>
                </c:pt>
                <c:pt idx="178">
                  <c:v>57.900000000000297</c:v>
                </c:pt>
                <c:pt idx="179">
                  <c:v>58.000000000000298</c:v>
                </c:pt>
                <c:pt idx="180">
                  <c:v>58.1000000000003</c:v>
                </c:pt>
                <c:pt idx="181">
                  <c:v>58.200000000000301</c:v>
                </c:pt>
                <c:pt idx="182">
                  <c:v>58.300000000000303</c:v>
                </c:pt>
                <c:pt idx="183">
                  <c:v>58.400000000000297</c:v>
                </c:pt>
                <c:pt idx="184">
                  <c:v>58.500000000000298</c:v>
                </c:pt>
                <c:pt idx="185">
                  <c:v>58.6000000000003</c:v>
                </c:pt>
                <c:pt idx="186">
                  <c:v>58.700000000000301</c:v>
                </c:pt>
                <c:pt idx="187">
                  <c:v>58.800000000000303</c:v>
                </c:pt>
                <c:pt idx="188">
                  <c:v>58.900000000000297</c:v>
                </c:pt>
                <c:pt idx="189">
                  <c:v>59.000000000000298</c:v>
                </c:pt>
                <c:pt idx="190">
                  <c:v>59.1000000000003</c:v>
                </c:pt>
                <c:pt idx="191">
                  <c:v>59.200000000000301</c:v>
                </c:pt>
                <c:pt idx="192">
                  <c:v>59.300000000000303</c:v>
                </c:pt>
                <c:pt idx="193">
                  <c:v>59.400000000000297</c:v>
                </c:pt>
                <c:pt idx="194">
                  <c:v>59.500000000000298</c:v>
                </c:pt>
                <c:pt idx="195">
                  <c:v>59.6000000000003</c:v>
                </c:pt>
                <c:pt idx="196">
                  <c:v>59.700000000000301</c:v>
                </c:pt>
                <c:pt idx="197">
                  <c:v>59.800000000000303</c:v>
                </c:pt>
                <c:pt idx="198">
                  <c:v>59.900000000000297</c:v>
                </c:pt>
                <c:pt idx="199">
                  <c:v>60.000000000000298</c:v>
                </c:pt>
                <c:pt idx="200">
                  <c:v>60.1000000000003</c:v>
                </c:pt>
                <c:pt idx="201">
                  <c:v>60.200000000000301</c:v>
                </c:pt>
                <c:pt idx="202">
                  <c:v>60.300000000000303</c:v>
                </c:pt>
                <c:pt idx="203">
                  <c:v>60.400000000000297</c:v>
                </c:pt>
                <c:pt idx="204">
                  <c:v>60.500000000000298</c:v>
                </c:pt>
                <c:pt idx="205">
                  <c:v>60.6000000000003</c:v>
                </c:pt>
                <c:pt idx="206">
                  <c:v>60.700000000000301</c:v>
                </c:pt>
                <c:pt idx="207">
                  <c:v>60.800000000000303</c:v>
                </c:pt>
                <c:pt idx="208">
                  <c:v>60.900000000000297</c:v>
                </c:pt>
                <c:pt idx="209">
                  <c:v>61.000000000000298</c:v>
                </c:pt>
                <c:pt idx="210">
                  <c:v>61.1000000000003</c:v>
                </c:pt>
                <c:pt idx="211">
                  <c:v>61.200000000000301</c:v>
                </c:pt>
                <c:pt idx="212">
                  <c:v>61.300000000000303</c:v>
                </c:pt>
                <c:pt idx="213">
                  <c:v>61.400000000000297</c:v>
                </c:pt>
                <c:pt idx="214">
                  <c:v>61.500000000000298</c:v>
                </c:pt>
                <c:pt idx="215">
                  <c:v>61.6000000000003</c:v>
                </c:pt>
                <c:pt idx="216">
                  <c:v>61.700000000000301</c:v>
                </c:pt>
                <c:pt idx="217">
                  <c:v>61.800000000000303</c:v>
                </c:pt>
                <c:pt idx="218">
                  <c:v>61.900000000000297</c:v>
                </c:pt>
                <c:pt idx="219">
                  <c:v>62.000000000000298</c:v>
                </c:pt>
                <c:pt idx="220">
                  <c:v>62.1000000000003</c:v>
                </c:pt>
                <c:pt idx="221">
                  <c:v>62.200000000000301</c:v>
                </c:pt>
                <c:pt idx="222">
                  <c:v>62.300000000000402</c:v>
                </c:pt>
                <c:pt idx="223">
                  <c:v>62.400000000000297</c:v>
                </c:pt>
                <c:pt idx="224">
                  <c:v>62.500000000000298</c:v>
                </c:pt>
                <c:pt idx="225">
                  <c:v>62.6000000000003</c:v>
                </c:pt>
                <c:pt idx="226">
                  <c:v>62.700000000000401</c:v>
                </c:pt>
                <c:pt idx="227">
                  <c:v>62.800000000000402</c:v>
                </c:pt>
                <c:pt idx="228">
                  <c:v>62.900000000000297</c:v>
                </c:pt>
                <c:pt idx="229">
                  <c:v>63.000000000000398</c:v>
                </c:pt>
                <c:pt idx="230">
                  <c:v>63.100000000000399</c:v>
                </c:pt>
                <c:pt idx="231">
                  <c:v>63.200000000000401</c:v>
                </c:pt>
                <c:pt idx="232">
                  <c:v>63.300000000000402</c:v>
                </c:pt>
                <c:pt idx="233">
                  <c:v>63.400000000000396</c:v>
                </c:pt>
                <c:pt idx="234">
                  <c:v>63.500000000000398</c:v>
                </c:pt>
                <c:pt idx="235">
                  <c:v>63.600000000000399</c:v>
                </c:pt>
                <c:pt idx="236">
                  <c:v>63.700000000000401</c:v>
                </c:pt>
                <c:pt idx="237">
                  <c:v>63.800000000000402</c:v>
                </c:pt>
                <c:pt idx="238">
                  <c:v>63.900000000000396</c:v>
                </c:pt>
                <c:pt idx="239">
                  <c:v>64.000000000000398</c:v>
                </c:pt>
              </c:numCache>
            </c:numRef>
          </c:xVal>
          <c:yVal>
            <c:numRef>
              <c:f>'RFQ 31 10 2022 step 0.1'!$E$5:$E$244</c:f>
              <c:numCache>
                <c:formatCode>0.0</c:formatCode>
                <c:ptCount val="240"/>
                <c:pt idx="0">
                  <c:v>1.1399999999999999</c:v>
                </c:pt>
                <c:pt idx="1">
                  <c:v>1.1499999999999999</c:v>
                </c:pt>
                <c:pt idx="2">
                  <c:v>1.33</c:v>
                </c:pt>
                <c:pt idx="3">
                  <c:v>1.2</c:v>
                </c:pt>
                <c:pt idx="4">
                  <c:v>1.2</c:v>
                </c:pt>
                <c:pt idx="5">
                  <c:v>1.1499999999999999</c:v>
                </c:pt>
                <c:pt idx="6">
                  <c:v>1.18</c:v>
                </c:pt>
                <c:pt idx="7">
                  <c:v>1.17</c:v>
                </c:pt>
                <c:pt idx="8">
                  <c:v>1.3</c:v>
                </c:pt>
                <c:pt idx="9">
                  <c:v>1.17</c:v>
                </c:pt>
                <c:pt idx="10">
                  <c:v>1.26</c:v>
                </c:pt>
                <c:pt idx="11">
                  <c:v>1.1200000000000001</c:v>
                </c:pt>
                <c:pt idx="12">
                  <c:v>1.25</c:v>
                </c:pt>
                <c:pt idx="13">
                  <c:v>1.1000000000000001</c:v>
                </c:pt>
                <c:pt idx="14">
                  <c:v>1.17</c:v>
                </c:pt>
                <c:pt idx="15">
                  <c:v>1.23</c:v>
                </c:pt>
                <c:pt idx="16">
                  <c:v>1.17</c:v>
                </c:pt>
                <c:pt idx="17">
                  <c:v>1.17</c:v>
                </c:pt>
                <c:pt idx="18">
                  <c:v>1.2</c:v>
                </c:pt>
                <c:pt idx="19">
                  <c:v>1.3</c:v>
                </c:pt>
                <c:pt idx="20">
                  <c:v>1.2</c:v>
                </c:pt>
                <c:pt idx="21">
                  <c:v>1.2</c:v>
                </c:pt>
                <c:pt idx="22">
                  <c:v>1.28</c:v>
                </c:pt>
                <c:pt idx="23">
                  <c:v>1.19</c:v>
                </c:pt>
                <c:pt idx="24">
                  <c:v>1.2</c:v>
                </c:pt>
                <c:pt idx="25">
                  <c:v>1.17</c:v>
                </c:pt>
                <c:pt idx="26">
                  <c:v>1.23</c:v>
                </c:pt>
                <c:pt idx="27">
                  <c:v>1.26</c:v>
                </c:pt>
                <c:pt idx="28">
                  <c:v>1.27</c:v>
                </c:pt>
                <c:pt idx="29">
                  <c:v>1.1000000000000001</c:v>
                </c:pt>
                <c:pt idx="30">
                  <c:v>1.2</c:v>
                </c:pt>
                <c:pt idx="31">
                  <c:v>1.25</c:v>
                </c:pt>
                <c:pt idx="32">
                  <c:v>1.36</c:v>
                </c:pt>
                <c:pt idx="33">
                  <c:v>1.24</c:v>
                </c:pt>
                <c:pt idx="34">
                  <c:v>1.36</c:v>
                </c:pt>
                <c:pt idx="35">
                  <c:v>1.36</c:v>
                </c:pt>
                <c:pt idx="36">
                  <c:v>1.2</c:v>
                </c:pt>
                <c:pt idx="37">
                  <c:v>1.4</c:v>
                </c:pt>
                <c:pt idx="38">
                  <c:v>1.2</c:v>
                </c:pt>
                <c:pt idx="39">
                  <c:v>1.37</c:v>
                </c:pt>
                <c:pt idx="40">
                  <c:v>1.37</c:v>
                </c:pt>
                <c:pt idx="41">
                  <c:v>1.37</c:v>
                </c:pt>
                <c:pt idx="42">
                  <c:v>1.5</c:v>
                </c:pt>
                <c:pt idx="43">
                  <c:v>1.37</c:v>
                </c:pt>
                <c:pt idx="44">
                  <c:v>1.7</c:v>
                </c:pt>
                <c:pt idx="45">
                  <c:v>1.37</c:v>
                </c:pt>
                <c:pt idx="46">
                  <c:v>1.37</c:v>
                </c:pt>
                <c:pt idx="47">
                  <c:v>1.37</c:v>
                </c:pt>
                <c:pt idx="48">
                  <c:v>1.5</c:v>
                </c:pt>
                <c:pt idx="49">
                  <c:v>1.37</c:v>
                </c:pt>
                <c:pt idx="50">
                  <c:v>1.37</c:v>
                </c:pt>
                <c:pt idx="51">
                  <c:v>1.37</c:v>
                </c:pt>
                <c:pt idx="52">
                  <c:v>1.5</c:v>
                </c:pt>
                <c:pt idx="53">
                  <c:v>1.37</c:v>
                </c:pt>
                <c:pt idx="54">
                  <c:v>1.37</c:v>
                </c:pt>
                <c:pt idx="55">
                  <c:v>1.5</c:v>
                </c:pt>
                <c:pt idx="56">
                  <c:v>1.37</c:v>
                </c:pt>
                <c:pt idx="57">
                  <c:v>1.37</c:v>
                </c:pt>
                <c:pt idx="58">
                  <c:v>1.37</c:v>
                </c:pt>
                <c:pt idx="59">
                  <c:v>1.37</c:v>
                </c:pt>
                <c:pt idx="60">
                  <c:v>1.37</c:v>
                </c:pt>
                <c:pt idx="61">
                  <c:v>1.37</c:v>
                </c:pt>
                <c:pt idx="62">
                  <c:v>1.37</c:v>
                </c:pt>
                <c:pt idx="63">
                  <c:v>1.37</c:v>
                </c:pt>
                <c:pt idx="64">
                  <c:v>1.6</c:v>
                </c:pt>
                <c:pt idx="65">
                  <c:v>1.7</c:v>
                </c:pt>
                <c:pt idx="66">
                  <c:v>1.8</c:v>
                </c:pt>
                <c:pt idx="67">
                  <c:v>1.7</c:v>
                </c:pt>
                <c:pt idx="68">
                  <c:v>1.7</c:v>
                </c:pt>
                <c:pt idx="69">
                  <c:v>1.7</c:v>
                </c:pt>
                <c:pt idx="70">
                  <c:v>1.8</c:v>
                </c:pt>
                <c:pt idx="71">
                  <c:v>1.7</c:v>
                </c:pt>
                <c:pt idx="72">
                  <c:v>1.7</c:v>
                </c:pt>
                <c:pt idx="73">
                  <c:v>1.8</c:v>
                </c:pt>
                <c:pt idx="74">
                  <c:v>1.9</c:v>
                </c:pt>
                <c:pt idx="75">
                  <c:v>1.8</c:v>
                </c:pt>
                <c:pt idx="76">
                  <c:v>1.9</c:v>
                </c:pt>
                <c:pt idx="77">
                  <c:v>1.9</c:v>
                </c:pt>
                <c:pt idx="78">
                  <c:v>2</c:v>
                </c:pt>
                <c:pt idx="79">
                  <c:v>2.1</c:v>
                </c:pt>
                <c:pt idx="80">
                  <c:v>2.2999999999999998</c:v>
                </c:pt>
                <c:pt idx="81">
                  <c:v>2.4</c:v>
                </c:pt>
                <c:pt idx="82">
                  <c:v>2.6</c:v>
                </c:pt>
                <c:pt idx="83">
                  <c:v>2.7</c:v>
                </c:pt>
                <c:pt idx="84">
                  <c:v>2.8</c:v>
                </c:pt>
                <c:pt idx="85">
                  <c:v>2.9</c:v>
                </c:pt>
                <c:pt idx="86">
                  <c:v>3.5</c:v>
                </c:pt>
                <c:pt idx="87">
                  <c:v>3.4</c:v>
                </c:pt>
                <c:pt idx="88">
                  <c:v>4</c:v>
                </c:pt>
                <c:pt idx="89">
                  <c:v>4.2</c:v>
                </c:pt>
                <c:pt idx="90">
                  <c:v>4.2</c:v>
                </c:pt>
                <c:pt idx="91">
                  <c:v>4.4000000000000004</c:v>
                </c:pt>
                <c:pt idx="92">
                  <c:v>4.5999999999999996</c:v>
                </c:pt>
                <c:pt idx="93">
                  <c:v>5.0999999999999996</c:v>
                </c:pt>
                <c:pt idx="94">
                  <c:v>6.1</c:v>
                </c:pt>
                <c:pt idx="95">
                  <c:v>6</c:v>
                </c:pt>
                <c:pt idx="96">
                  <c:v>6.6</c:v>
                </c:pt>
                <c:pt idx="97">
                  <c:v>7.2</c:v>
                </c:pt>
                <c:pt idx="98">
                  <c:v>8</c:v>
                </c:pt>
                <c:pt idx="99">
                  <c:v>8.5</c:v>
                </c:pt>
                <c:pt idx="100">
                  <c:v>8.6</c:v>
                </c:pt>
                <c:pt idx="101">
                  <c:v>9</c:v>
                </c:pt>
                <c:pt idx="102">
                  <c:v>9.6</c:v>
                </c:pt>
                <c:pt idx="103">
                  <c:v>9.6999999999999993</c:v>
                </c:pt>
                <c:pt idx="104">
                  <c:v>9.9</c:v>
                </c:pt>
                <c:pt idx="105">
                  <c:v>10</c:v>
                </c:pt>
                <c:pt idx="106">
                  <c:v>10.199999999999999</c:v>
                </c:pt>
                <c:pt idx="107">
                  <c:v>10.66</c:v>
                </c:pt>
                <c:pt idx="108">
                  <c:v>11.5</c:v>
                </c:pt>
                <c:pt idx="109">
                  <c:v>11.6</c:v>
                </c:pt>
                <c:pt idx="110">
                  <c:v>12</c:v>
                </c:pt>
                <c:pt idx="111">
                  <c:v>12.9</c:v>
                </c:pt>
                <c:pt idx="112">
                  <c:v>12.9</c:v>
                </c:pt>
                <c:pt idx="113">
                  <c:v>14</c:v>
                </c:pt>
                <c:pt idx="114">
                  <c:v>15.36</c:v>
                </c:pt>
                <c:pt idx="115">
                  <c:v>19</c:v>
                </c:pt>
                <c:pt idx="116">
                  <c:v>18.8</c:v>
                </c:pt>
                <c:pt idx="117">
                  <c:v>21.2</c:v>
                </c:pt>
                <c:pt idx="118">
                  <c:v>24</c:v>
                </c:pt>
                <c:pt idx="119">
                  <c:v>25.8</c:v>
                </c:pt>
                <c:pt idx="120">
                  <c:v>29</c:v>
                </c:pt>
                <c:pt idx="121">
                  <c:v>31.2</c:v>
                </c:pt>
                <c:pt idx="122">
                  <c:v>35</c:v>
                </c:pt>
                <c:pt idx="123">
                  <c:v>40</c:v>
                </c:pt>
                <c:pt idx="124">
                  <c:v>40</c:v>
                </c:pt>
                <c:pt idx="125">
                  <c:v>42</c:v>
                </c:pt>
                <c:pt idx="126">
                  <c:v>49</c:v>
                </c:pt>
                <c:pt idx="127">
                  <c:v>50</c:v>
                </c:pt>
                <c:pt idx="128">
                  <c:v>55.6</c:v>
                </c:pt>
                <c:pt idx="129">
                  <c:v>56.5</c:v>
                </c:pt>
                <c:pt idx="130">
                  <c:v>59</c:v>
                </c:pt>
                <c:pt idx="131">
                  <c:v>60</c:v>
                </c:pt>
                <c:pt idx="132">
                  <c:v>65</c:v>
                </c:pt>
                <c:pt idx="133">
                  <c:v>71</c:v>
                </c:pt>
                <c:pt idx="134">
                  <c:v>67</c:v>
                </c:pt>
                <c:pt idx="135">
                  <c:v>73</c:v>
                </c:pt>
                <c:pt idx="136">
                  <c:v>74</c:v>
                </c:pt>
                <c:pt idx="137">
                  <c:v>74</c:v>
                </c:pt>
                <c:pt idx="138">
                  <c:v>82</c:v>
                </c:pt>
                <c:pt idx="139">
                  <c:v>84</c:v>
                </c:pt>
                <c:pt idx="140">
                  <c:v>90</c:v>
                </c:pt>
                <c:pt idx="141">
                  <c:v>91</c:v>
                </c:pt>
                <c:pt idx="142">
                  <c:v>94</c:v>
                </c:pt>
                <c:pt idx="143">
                  <c:v>101</c:v>
                </c:pt>
                <c:pt idx="144">
                  <c:v>105</c:v>
                </c:pt>
                <c:pt idx="145">
                  <c:v>111</c:v>
                </c:pt>
                <c:pt idx="146">
                  <c:v>114</c:v>
                </c:pt>
                <c:pt idx="147">
                  <c:v>120</c:v>
                </c:pt>
                <c:pt idx="148">
                  <c:v>128</c:v>
                </c:pt>
                <c:pt idx="149">
                  <c:v>137</c:v>
                </c:pt>
                <c:pt idx="150">
                  <c:v>153</c:v>
                </c:pt>
                <c:pt idx="151">
                  <c:v>149</c:v>
                </c:pt>
                <c:pt idx="152">
                  <c:v>158</c:v>
                </c:pt>
                <c:pt idx="153">
                  <c:v>172</c:v>
                </c:pt>
                <c:pt idx="154">
                  <c:v>165</c:v>
                </c:pt>
                <c:pt idx="155">
                  <c:v>182</c:v>
                </c:pt>
                <c:pt idx="156">
                  <c:v>201</c:v>
                </c:pt>
                <c:pt idx="157">
                  <c:v>196</c:v>
                </c:pt>
                <c:pt idx="158">
                  <c:v>202</c:v>
                </c:pt>
                <c:pt idx="159">
                  <c:v>219</c:v>
                </c:pt>
                <c:pt idx="160">
                  <c:v>226</c:v>
                </c:pt>
                <c:pt idx="161">
                  <c:v>230</c:v>
                </c:pt>
                <c:pt idx="162">
                  <c:v>242</c:v>
                </c:pt>
                <c:pt idx="163">
                  <c:v>240</c:v>
                </c:pt>
                <c:pt idx="164">
                  <c:v>264</c:v>
                </c:pt>
                <c:pt idx="165">
                  <c:v>266</c:v>
                </c:pt>
                <c:pt idx="166">
                  <c:v>273</c:v>
                </c:pt>
                <c:pt idx="167">
                  <c:v>288</c:v>
                </c:pt>
                <c:pt idx="168">
                  <c:v>297</c:v>
                </c:pt>
                <c:pt idx="169">
                  <c:v>295</c:v>
                </c:pt>
                <c:pt idx="170">
                  <c:v>292</c:v>
                </c:pt>
                <c:pt idx="171">
                  <c:v>302</c:v>
                </c:pt>
                <c:pt idx="172">
                  <c:v>299</c:v>
                </c:pt>
                <c:pt idx="173">
                  <c:v>293</c:v>
                </c:pt>
                <c:pt idx="174">
                  <c:v>305</c:v>
                </c:pt>
                <c:pt idx="175">
                  <c:v>306</c:v>
                </c:pt>
                <c:pt idx="176">
                  <c:v>310</c:v>
                </c:pt>
                <c:pt idx="177">
                  <c:v>312</c:v>
                </c:pt>
                <c:pt idx="178">
                  <c:v>294</c:v>
                </c:pt>
                <c:pt idx="179">
                  <c:v>294</c:v>
                </c:pt>
                <c:pt idx="180">
                  <c:v>310</c:v>
                </c:pt>
                <c:pt idx="181">
                  <c:v>291</c:v>
                </c:pt>
                <c:pt idx="182">
                  <c:v>290</c:v>
                </c:pt>
                <c:pt idx="183">
                  <c:v>298</c:v>
                </c:pt>
                <c:pt idx="184">
                  <c:v>282</c:v>
                </c:pt>
                <c:pt idx="185">
                  <c:v>283</c:v>
                </c:pt>
                <c:pt idx="186">
                  <c:v>286</c:v>
                </c:pt>
                <c:pt idx="187">
                  <c:v>276</c:v>
                </c:pt>
                <c:pt idx="188">
                  <c:v>275</c:v>
                </c:pt>
                <c:pt idx="189">
                  <c:v>260</c:v>
                </c:pt>
                <c:pt idx="190">
                  <c:v>268</c:v>
                </c:pt>
                <c:pt idx="191">
                  <c:v>250</c:v>
                </c:pt>
                <c:pt idx="192">
                  <c:v>252</c:v>
                </c:pt>
                <c:pt idx="193">
                  <c:v>235</c:v>
                </c:pt>
                <c:pt idx="194">
                  <c:v>233</c:v>
                </c:pt>
                <c:pt idx="195">
                  <c:v>224</c:v>
                </c:pt>
                <c:pt idx="196">
                  <c:v>222</c:v>
                </c:pt>
                <c:pt idx="197">
                  <c:v>219</c:v>
                </c:pt>
                <c:pt idx="198">
                  <c:v>212</c:v>
                </c:pt>
                <c:pt idx="199">
                  <c:v>203</c:v>
                </c:pt>
                <c:pt idx="200">
                  <c:v>200</c:v>
                </c:pt>
                <c:pt idx="201">
                  <c:v>197</c:v>
                </c:pt>
                <c:pt idx="202">
                  <c:v>176</c:v>
                </c:pt>
                <c:pt idx="203">
                  <c:v>162</c:v>
                </c:pt>
                <c:pt idx="204">
                  <c:v>149</c:v>
                </c:pt>
                <c:pt idx="205">
                  <c:v>143</c:v>
                </c:pt>
                <c:pt idx="206">
                  <c:v>140</c:v>
                </c:pt>
                <c:pt idx="207">
                  <c:v>124</c:v>
                </c:pt>
                <c:pt idx="208">
                  <c:v>123</c:v>
                </c:pt>
                <c:pt idx="209">
                  <c:v>122</c:v>
                </c:pt>
                <c:pt idx="210">
                  <c:v>122</c:v>
                </c:pt>
                <c:pt idx="211">
                  <c:v>106</c:v>
                </c:pt>
                <c:pt idx="212">
                  <c:v>98</c:v>
                </c:pt>
                <c:pt idx="213">
                  <c:v>86</c:v>
                </c:pt>
                <c:pt idx="214">
                  <c:v>76</c:v>
                </c:pt>
                <c:pt idx="215">
                  <c:v>68</c:v>
                </c:pt>
                <c:pt idx="216">
                  <c:v>63</c:v>
                </c:pt>
                <c:pt idx="217">
                  <c:v>60</c:v>
                </c:pt>
                <c:pt idx="218">
                  <c:v>57</c:v>
                </c:pt>
                <c:pt idx="219">
                  <c:v>45</c:v>
                </c:pt>
                <c:pt idx="220">
                  <c:v>45</c:v>
                </c:pt>
                <c:pt idx="221">
                  <c:v>42</c:v>
                </c:pt>
                <c:pt idx="222">
                  <c:v>39</c:v>
                </c:pt>
                <c:pt idx="223">
                  <c:v>38</c:v>
                </c:pt>
                <c:pt idx="224">
                  <c:v>35</c:v>
                </c:pt>
                <c:pt idx="225">
                  <c:v>31</c:v>
                </c:pt>
                <c:pt idx="226">
                  <c:v>31</c:v>
                </c:pt>
                <c:pt idx="227">
                  <c:v>28</c:v>
                </c:pt>
                <c:pt idx="228">
                  <c:v>26</c:v>
                </c:pt>
                <c:pt idx="229">
                  <c:v>27</c:v>
                </c:pt>
                <c:pt idx="230">
                  <c:v>24</c:v>
                </c:pt>
                <c:pt idx="231">
                  <c:v>24</c:v>
                </c:pt>
                <c:pt idx="232">
                  <c:v>22</c:v>
                </c:pt>
                <c:pt idx="233">
                  <c:v>22</c:v>
                </c:pt>
                <c:pt idx="234">
                  <c:v>20</c:v>
                </c:pt>
                <c:pt idx="235">
                  <c:v>19</c:v>
                </c:pt>
                <c:pt idx="236">
                  <c:v>18</c:v>
                </c:pt>
                <c:pt idx="237">
                  <c:v>16</c:v>
                </c:pt>
                <c:pt idx="238">
                  <c:v>16</c:v>
                </c:pt>
                <c:pt idx="239">
                  <c:v>14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E-6466-4F40-BBED-18E0CFF83AA0}"/>
            </c:ext>
          </c:extLst>
        </c:ser>
        <c:ser>
          <c:idx val="4"/>
          <c:order val="4"/>
          <c:tx>
            <c:v>28+</c:v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6466-4F40-BBED-18E0CFF83AA0}"/>
                </c:ext>
              </c:extLst>
            </c:dLbl>
            <c:dLbl>
              <c:idx val="1"/>
              <c:layout>
                <c:manualLayout>
                  <c:x val="-1.9248601119104716E-2"/>
                  <c:y val="-6.3885611313511198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28+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0.1'!$G$40:$G$41</c:f>
              <c:numCache>
                <c:formatCode>General</c:formatCode>
                <c:ptCount val="2"/>
                <c:pt idx="0">
                  <c:v>58.5</c:v>
                </c:pt>
                <c:pt idx="1">
                  <c:v>58.5</c:v>
                </c:pt>
              </c:numCache>
            </c:numRef>
          </c:xVal>
          <c:yVal>
            <c:numRef>
              <c:f>'RFQ 31 10 2022 step 0.1'!$H$40:$H$41</c:f>
              <c:numCache>
                <c:formatCode>General</c:formatCode>
                <c:ptCount val="2"/>
                <c:pt idx="0">
                  <c:v>0</c:v>
                </c:pt>
                <c:pt idx="1">
                  <c:v>296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1-6466-4F40-BBED-18E0CFF83AA0}"/>
            </c:ext>
          </c:extLst>
        </c:ser>
        <c:ser>
          <c:idx val="5"/>
          <c:order val="5"/>
          <c:tx>
            <c:v>29+</c:v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466-4F40-BBED-18E0CFF83AA0}"/>
                </c:ext>
              </c:extLst>
            </c:dLbl>
            <c:dLbl>
              <c:idx val="1"/>
              <c:layout>
                <c:manualLayout>
                  <c:x val="-5.4484412470023981E-2"/>
                  <c:y val="-2.3880597014925373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29+</a:t>
                    </a:r>
                  </a:p>
                </c:rich>
              </c:tx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0.1'!$G$43:$G$44</c:f>
              <c:numCache>
                <c:formatCode>General</c:formatCode>
                <c:ptCount val="2"/>
                <c:pt idx="0">
                  <c:v>56.5</c:v>
                </c:pt>
                <c:pt idx="1">
                  <c:v>56.5</c:v>
                </c:pt>
              </c:numCache>
            </c:numRef>
          </c:xVal>
          <c:yVal>
            <c:numRef>
              <c:f>'RFQ 31 10 2022 step 0.1'!$H$43:$H$44</c:f>
              <c:numCache>
                <c:formatCode>General</c:formatCode>
                <c:ptCount val="2"/>
                <c:pt idx="0">
                  <c:v>0</c:v>
                </c:pt>
                <c:pt idx="1">
                  <c:v>264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4-6466-4F40-BBED-18E0CFF83AA0}"/>
            </c:ext>
          </c:extLst>
        </c:ser>
        <c:ser>
          <c:idx val="6"/>
          <c:order val="6"/>
          <c:tx>
            <c:v>27+</c:v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466-4F40-BBED-18E0CFF83AA0}"/>
                </c:ext>
              </c:extLst>
            </c:dLbl>
            <c:dLbl>
              <c:idx val="1"/>
              <c:layout>
                <c:manualLayout>
                  <c:x val="3.1974420463629096E-3"/>
                  <c:y val="-3.7810945273631838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27+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0.1'!$G$46:$G$47</c:f>
              <c:numCache>
                <c:formatCode>General</c:formatCode>
                <c:ptCount val="2"/>
                <c:pt idx="0">
                  <c:v>60.7</c:v>
                </c:pt>
                <c:pt idx="1">
                  <c:v>60.7</c:v>
                </c:pt>
              </c:numCache>
            </c:numRef>
          </c:xVal>
          <c:yVal>
            <c:numRef>
              <c:f>'RFQ 31 10 2022 step 0.1'!$H$46:$H$47</c:f>
              <c:numCache>
                <c:formatCode>General</c:formatCode>
                <c:ptCount val="2"/>
                <c:pt idx="0">
                  <c:v>0</c:v>
                </c:pt>
                <c:pt idx="1">
                  <c:v>140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7-6466-4F40-BBED-18E0CFF83AA0}"/>
            </c:ext>
          </c:extLst>
        </c:ser>
        <c:ser>
          <c:idx val="7"/>
          <c:order val="7"/>
          <c:tx>
            <c:v>30+</c:v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466-4F40-BBED-18E0CFF83AA0}"/>
                </c:ext>
              </c:extLst>
            </c:dLbl>
            <c:dLbl>
              <c:idx val="1"/>
              <c:layout>
                <c:manualLayout>
                  <c:x val="-4.9272581934452435E-2"/>
                  <c:y val="-2.7860696517412936E-2"/>
                </c:manualLayout>
              </c:layout>
              <c:spPr/>
              <c:txPr>
                <a:bodyPr/>
                <a:lstStyle/>
                <a:p>
                  <a:pPr>
                    <a:defRPr sz="2000" baseline="0"/>
                  </a:pPr>
                  <a:endParaRPr lang="ru-RU"/>
                </a:p>
              </c:txPr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0.1'!$G$49:$G$50</c:f>
              <c:numCache>
                <c:formatCode>General</c:formatCode>
                <c:ptCount val="2"/>
                <c:pt idx="0">
                  <c:v>54.6</c:v>
                </c:pt>
                <c:pt idx="1">
                  <c:v>54.6</c:v>
                </c:pt>
              </c:numCache>
            </c:numRef>
          </c:xVal>
          <c:yVal>
            <c:numRef>
              <c:f>'RFQ 31 10 2022 step 0.1'!$H$49:$H$50</c:f>
              <c:numCache>
                <c:formatCode>General</c:formatCode>
                <c:ptCount val="2"/>
                <c:pt idx="0">
                  <c:v>0</c:v>
                </c:pt>
                <c:pt idx="1">
                  <c:v>108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A-6466-4F40-BBED-18E0CFF83AA0}"/>
            </c:ext>
          </c:extLst>
        </c:ser>
        <c:ser>
          <c:idx val="8"/>
          <c:order val="8"/>
          <c:tx>
            <c:v>26+</c:v>
          </c:tx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466-4F40-BBED-18E0CFF83AA0}"/>
                </c:ext>
              </c:extLst>
            </c:dLbl>
            <c:dLbl>
              <c:idx val="1"/>
              <c:layout>
                <c:manualLayout>
                  <c:x val="2.1316280309086064E-3"/>
                  <c:y val="-2.3880597014925373E-2"/>
                </c:manualLayout>
              </c:layout>
              <c:tx>
                <c:rich>
                  <a:bodyPr/>
                  <a:lstStyle/>
                  <a:p>
                    <a:r>
                      <a:rPr lang="en-US" sz="2000" baseline="0"/>
                      <a:t>26+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6466-4F40-BBED-18E0CFF83AA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numRef>
              <c:f>'RFQ 31 10 2022 step 0.1'!$G$52:$G$53</c:f>
              <c:numCache>
                <c:formatCode>General</c:formatCode>
                <c:ptCount val="2"/>
                <c:pt idx="0">
                  <c:v>63</c:v>
                </c:pt>
                <c:pt idx="1">
                  <c:v>63</c:v>
                </c:pt>
              </c:numCache>
            </c:numRef>
          </c:xVal>
          <c:yVal>
            <c:numRef>
              <c:f>'RFQ 31 10 2022 step 0.1'!$H$52:$H$53</c:f>
              <c:numCache>
                <c:formatCode>General</c:formatCode>
                <c:ptCount val="2"/>
                <c:pt idx="0">
                  <c:v>0</c:v>
                </c:pt>
                <c:pt idx="1">
                  <c:v>22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D-6466-4F40-BBED-18E0CFF83AA0}"/>
            </c:ext>
          </c:extLst>
        </c:ser>
        <c:ser>
          <c:idx val="9"/>
          <c:order val="9"/>
          <c:tx>
            <c:v>31+</c:v>
          </c:tx>
          <c:spPr>
            <a:ln>
              <a:noFill/>
            </a:ln>
          </c:spPr>
          <c:xVal>
            <c:numRef>
              <c:f>'RFQ 31 10 2022 step 0.1'!$G$55:$G$56</c:f>
              <c:numCache>
                <c:formatCode>General</c:formatCode>
                <c:ptCount val="2"/>
                <c:pt idx="0">
                  <c:v>52.8</c:v>
                </c:pt>
                <c:pt idx="1">
                  <c:v>52.8</c:v>
                </c:pt>
              </c:numCache>
            </c:numRef>
          </c:xVal>
          <c:yVal>
            <c:numRef>
              <c:f>'RFQ 31 10 2022 step 0.1'!$H$55:$H$56</c:f>
              <c:numCache>
                <c:formatCode>General</c:formatCode>
                <c:ptCount val="2"/>
                <c:pt idx="0">
                  <c:v>0</c:v>
                </c:pt>
                <c:pt idx="1">
                  <c:v>50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1E-6466-4F40-BBED-18E0CFF83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153984"/>
        <c:axId val="186172544"/>
      </c:scatterChart>
      <c:valAx>
        <c:axId val="186153984"/>
        <c:scaling>
          <c:orientation val="minMax"/>
          <c:max val="65"/>
          <c:min val="39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I, A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crossAx val="186172544"/>
        <c:crosses val="autoZero"/>
        <c:crossBetween val="midCat"/>
      </c:valAx>
      <c:valAx>
        <c:axId val="1861725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1861539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Ток на ЦФ3, х10 мкА</a:t>
            </a:r>
          </a:p>
        </c:rich>
      </c:tx>
      <c:layout>
        <c:manualLayout>
          <c:xMode val="edge"/>
          <c:yMode val="edge"/>
          <c:x val="0.54182385035074054"/>
          <c:y val="2.4024024024024024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'Ar12+'!$B$4</c:f>
              <c:strCache>
                <c:ptCount val="1"/>
                <c:pt idx="0">
                  <c:v>А ЦФ3, мВ (100 Ohm)</c:v>
                </c:pt>
              </c:strCache>
            </c:strRef>
          </c:tx>
          <c:xVal>
            <c:numRef>
              <c:f>'Ar12+'!$A$5:$A$55</c:f>
              <c:numCache>
                <c:formatCode>General</c:formatCode>
                <c:ptCount val="51"/>
                <c:pt idx="0">
                  <c:v>120</c:v>
                </c:pt>
                <c:pt idx="1">
                  <c:v>121</c:v>
                </c:pt>
                <c:pt idx="2">
                  <c:v>122</c:v>
                </c:pt>
                <c:pt idx="3">
                  <c:v>123</c:v>
                </c:pt>
                <c:pt idx="4">
                  <c:v>124</c:v>
                </c:pt>
                <c:pt idx="5">
                  <c:v>125</c:v>
                </c:pt>
                <c:pt idx="6">
                  <c:v>126</c:v>
                </c:pt>
                <c:pt idx="7">
                  <c:v>127</c:v>
                </c:pt>
                <c:pt idx="8">
                  <c:v>128</c:v>
                </c:pt>
                <c:pt idx="9">
                  <c:v>129</c:v>
                </c:pt>
                <c:pt idx="10">
                  <c:v>130</c:v>
                </c:pt>
                <c:pt idx="11">
                  <c:v>131</c:v>
                </c:pt>
                <c:pt idx="12">
                  <c:v>132</c:v>
                </c:pt>
                <c:pt idx="13">
                  <c:v>133</c:v>
                </c:pt>
                <c:pt idx="14">
                  <c:v>134</c:v>
                </c:pt>
                <c:pt idx="15">
                  <c:v>135</c:v>
                </c:pt>
                <c:pt idx="16">
                  <c:v>136</c:v>
                </c:pt>
                <c:pt idx="17">
                  <c:v>137</c:v>
                </c:pt>
                <c:pt idx="18">
                  <c:v>138</c:v>
                </c:pt>
                <c:pt idx="19">
                  <c:v>139</c:v>
                </c:pt>
                <c:pt idx="20">
                  <c:v>140</c:v>
                </c:pt>
                <c:pt idx="21">
                  <c:v>141</c:v>
                </c:pt>
                <c:pt idx="22">
                  <c:v>142</c:v>
                </c:pt>
                <c:pt idx="23">
                  <c:v>143</c:v>
                </c:pt>
                <c:pt idx="24">
                  <c:v>144</c:v>
                </c:pt>
                <c:pt idx="25">
                  <c:v>145</c:v>
                </c:pt>
                <c:pt idx="26">
                  <c:v>146</c:v>
                </c:pt>
                <c:pt idx="27">
                  <c:v>147</c:v>
                </c:pt>
                <c:pt idx="28">
                  <c:v>148</c:v>
                </c:pt>
                <c:pt idx="29">
                  <c:v>149</c:v>
                </c:pt>
                <c:pt idx="30">
                  <c:v>150</c:v>
                </c:pt>
                <c:pt idx="31">
                  <c:v>151</c:v>
                </c:pt>
                <c:pt idx="32">
                  <c:v>152</c:v>
                </c:pt>
                <c:pt idx="33">
                  <c:v>153</c:v>
                </c:pt>
                <c:pt idx="34">
                  <c:v>154</c:v>
                </c:pt>
                <c:pt idx="35">
                  <c:v>155</c:v>
                </c:pt>
                <c:pt idx="36">
                  <c:v>156</c:v>
                </c:pt>
                <c:pt idx="37">
                  <c:v>157</c:v>
                </c:pt>
                <c:pt idx="38">
                  <c:v>158</c:v>
                </c:pt>
                <c:pt idx="39">
                  <c:v>159</c:v>
                </c:pt>
                <c:pt idx="40">
                  <c:v>160</c:v>
                </c:pt>
                <c:pt idx="41">
                  <c:v>161</c:v>
                </c:pt>
                <c:pt idx="42">
                  <c:v>162</c:v>
                </c:pt>
                <c:pt idx="43">
                  <c:v>163</c:v>
                </c:pt>
                <c:pt idx="44">
                  <c:v>164</c:v>
                </c:pt>
                <c:pt idx="45">
                  <c:v>165</c:v>
                </c:pt>
                <c:pt idx="46">
                  <c:v>166</c:v>
                </c:pt>
                <c:pt idx="47">
                  <c:v>167</c:v>
                </c:pt>
                <c:pt idx="48">
                  <c:v>168</c:v>
                </c:pt>
                <c:pt idx="49">
                  <c:v>169</c:v>
                </c:pt>
                <c:pt idx="50">
                  <c:v>170</c:v>
                </c:pt>
              </c:numCache>
            </c:numRef>
          </c:xVal>
          <c:yVal>
            <c:numRef>
              <c:f>'Ar12+'!$E$5:$E$55</c:f>
              <c:numCache>
                <c:formatCode>General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0.21666666666666665</c:v>
                </c:pt>
                <c:pt idx="6">
                  <c:v>0.68</c:v>
                </c:pt>
                <c:pt idx="7">
                  <c:v>1.2633333333333334</c:v>
                </c:pt>
                <c:pt idx="8">
                  <c:v>1.3933333333333333</c:v>
                </c:pt>
                <c:pt idx="9">
                  <c:v>1.5566666666666666</c:v>
                </c:pt>
                <c:pt idx="10">
                  <c:v>1.7</c:v>
                </c:pt>
                <c:pt idx="11">
                  <c:v>1.26</c:v>
                </c:pt>
                <c:pt idx="12">
                  <c:v>1.1633333333333333</c:v>
                </c:pt>
                <c:pt idx="13">
                  <c:v>1.1066666666666667</c:v>
                </c:pt>
                <c:pt idx="14">
                  <c:v>1.2133333333333334</c:v>
                </c:pt>
                <c:pt idx="15">
                  <c:v>2.1</c:v>
                </c:pt>
                <c:pt idx="16">
                  <c:v>3.3566666666666669</c:v>
                </c:pt>
                <c:pt idx="17">
                  <c:v>5.01</c:v>
                </c:pt>
                <c:pt idx="18">
                  <c:v>5.57</c:v>
                </c:pt>
                <c:pt idx="19">
                  <c:v>5.54</c:v>
                </c:pt>
                <c:pt idx="20">
                  <c:v>5.3166666666666664</c:v>
                </c:pt>
                <c:pt idx="21">
                  <c:v>5.2733333333333334</c:v>
                </c:pt>
                <c:pt idx="22">
                  <c:v>5.38</c:v>
                </c:pt>
                <c:pt idx="23">
                  <c:v>5.0266666666666664</c:v>
                </c:pt>
                <c:pt idx="24">
                  <c:v>5.3433333333333337</c:v>
                </c:pt>
                <c:pt idx="25">
                  <c:v>5.003333333333333</c:v>
                </c:pt>
                <c:pt idx="26">
                  <c:v>4.9233333333333329</c:v>
                </c:pt>
                <c:pt idx="27">
                  <c:v>4.3866666666666667</c:v>
                </c:pt>
                <c:pt idx="28">
                  <c:v>2.3233333333333333</c:v>
                </c:pt>
                <c:pt idx="29">
                  <c:v>0.71666666666666667</c:v>
                </c:pt>
                <c:pt idx="30">
                  <c:v>0</c:v>
                </c:pt>
                <c:pt idx="31">
                  <c:v>-0.51333333333333331</c:v>
                </c:pt>
                <c:pt idx="32">
                  <c:v>-0.70333333333333325</c:v>
                </c:pt>
                <c:pt idx="33">
                  <c:v>-0.21666666666666665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F858-422A-9D92-A677FB97D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1611136"/>
        <c:axId val="181625600"/>
      </c:scatterChart>
      <c:valAx>
        <c:axId val="181611136"/>
        <c:scaling>
          <c:orientation val="minMax"/>
          <c:max val="170"/>
          <c:min val="1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I, A 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in"/>
        <c:tickLblPos val="nextTo"/>
        <c:crossAx val="181625600"/>
        <c:crosses val="autoZero"/>
        <c:crossBetween val="midCat"/>
        <c:majorUnit val="10"/>
        <c:minorUnit val="1"/>
      </c:valAx>
      <c:valAx>
        <c:axId val="181625600"/>
        <c:scaling>
          <c:orientation val="minMax"/>
          <c:min val="-1"/>
        </c:scaling>
        <c:delete val="0"/>
        <c:axPos val="l"/>
        <c:majorGridlines/>
        <c:numFmt formatCode="General" sourceLinked="1"/>
        <c:majorTickMark val="out"/>
        <c:minorTickMark val="in"/>
        <c:tickLblPos val="nextTo"/>
        <c:crossAx val="18161113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0.47522</cdr:x>
      <cdr:y>0.69247</cdr:y>
    </cdr:from>
    <cdr:to>
      <cdr:x>0.55744</cdr:x>
      <cdr:y>0.78079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410685" y="2489913"/>
          <a:ext cx="590088" cy="3175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000" dirty="0"/>
            <a:t>31+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0.01778</cdr:x>
      <cdr:y>0.0516</cdr:y>
    </cdr:from>
    <cdr:to>
      <cdr:x>0.08652</cdr:x>
      <cdr:y>0.09419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="" xmlns:a16="http://schemas.microsoft.com/office/drawing/2014/main" id="{62ADC8C6-A12E-4279-8CBA-7F7E4AFA7DEE}"/>
            </a:ext>
          </a:extLst>
        </cdr:cNvPr>
        <cdr:cNvSpPr txBox="1"/>
      </cdr:nvSpPr>
      <cdr:spPr>
        <a:xfrm xmlns:a="http://schemas.openxmlformats.org/drawingml/2006/main">
          <a:off x="144895" y="218209"/>
          <a:ext cx="559955" cy="1801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х10</a:t>
          </a:r>
        </a:p>
      </cdr:txBody>
    </cdr:sp>
  </cdr:relSizeAnchor>
  <cdr:relSizeAnchor xmlns:cdr="http://schemas.openxmlformats.org/drawingml/2006/chartDrawing">
    <cdr:from>
      <cdr:x>0.39517</cdr:x>
      <cdr:y>0.04204</cdr:y>
    </cdr:from>
    <cdr:to>
      <cdr:x>0.48012</cdr:x>
      <cdr:y>0.12763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="" xmlns:a16="http://schemas.microsoft.com/office/drawing/2014/main" id="{7F4B96B2-B3FA-4A48-8C6A-76D426A46277}"/>
            </a:ext>
          </a:extLst>
        </cdr:cNvPr>
        <cdr:cNvSpPr txBox="1"/>
      </cdr:nvSpPr>
      <cdr:spPr>
        <a:xfrm xmlns:a="http://schemas.openxmlformats.org/drawingml/2006/main">
          <a:off x="3219450" y="177800"/>
          <a:ext cx="692149" cy="3619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 err="1">
              <a:solidFill>
                <a:srgbClr val="FF0000"/>
              </a:solidFill>
            </a:rPr>
            <a:t>Ar</a:t>
          </a:r>
          <a:r>
            <a:rPr lang="en-US" sz="1400" b="1" dirty="0">
              <a:solidFill>
                <a:srgbClr val="FF0000"/>
              </a:solidFill>
            </a:rPr>
            <a:t> 12+</a:t>
          </a:r>
          <a:endParaRPr lang="ru-RU" sz="1100" b="1" dirty="0">
            <a:solidFill>
              <a:srgbClr val="FF0000"/>
            </a:solidFill>
          </a:endParaRP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F0CB0E-2120-4169-A60D-F50E25295C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1A97FE-8CF2-434F-84C4-D119187F6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DC77CC-3696-4BBD-AEFD-48D48D53E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3D3DCA-3147-4E28-9461-910DFBE2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D383A8C-193B-46C7-B5E8-45F3D2731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8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DD02ED-A4A7-4E35-AD41-18ED6A8C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F941CD2-23A4-4393-976F-903D0D6F2D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E15FDE3-0406-4E1F-9ABB-64C7AED9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65D79D0-D3C0-495B-8179-D4B83AC3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6364CC7-DE68-46B0-8DDF-CE16C6823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97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4A75A9D-79D3-4586-BED9-A36081319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6550CBC-499A-4CE8-8C9F-2F6CF6FD2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42E9CF-B438-471F-A80E-88146A253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5AD0BE-EF76-434E-A42D-F2589199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E02573-A120-4847-B643-3F7B6E42A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5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1B2F676-7B80-4C59-90AB-2852E9A3D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4D78E65-EED5-49C2-8AE6-2C2DC8C11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E82526-B422-4C05-8181-F15F859D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64E9DAF-5B3F-4145-8171-30553E325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6602A2A-C163-41B5-9A01-087916A0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1338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4E40EA-098F-4A86-A1C2-3E192907E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5C8EA4C-254B-48A0-91CC-85F83FC88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7380437-9147-4BDE-9612-71EF35C5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2F5AEF2-562A-4872-B1DE-7E222C111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8D3114-09EF-4091-9FE7-54D600A53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975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FBEA6E-E6D0-43F6-8939-13D9BDD76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031D79-4A7E-43F0-9477-04434AE51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0DBFEA8E-97DA-4831-AB06-38628E04E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2EF72B4-EA50-4F6A-AE12-1BC6FBD4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F5B02D1-CB22-4CE8-A316-D4C98F88E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3A626B2-66F7-49BF-B5DF-9147D315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63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D608C4-FC74-4561-BC15-53AEC7C2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73A5159-778F-4265-A236-ABF083DF0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48176B-17A8-476C-9751-C186B1AAC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91A489FE-58C1-4441-A60B-A3BD6AAD9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D4C58392-C9B7-443A-A30C-BC482A90D8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374E6A9F-3B94-42EA-B949-A1AC0315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E02931DF-BC9B-4D84-95C7-73E5F4B9A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AF62516B-6A9E-43EB-B16A-28F33FBB9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392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01D857C-CC77-4DD1-A6F4-64DD56A2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EA10ECF-FE3C-40E2-8650-973666AAD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E8DF2EA-2B21-4211-9CE5-630E917C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8CFCF82-C18C-46DA-A61A-1844F7165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2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5E542AE-E654-4668-9FD8-0DCFD3967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19D6088-F640-4FA7-987E-42CF9A04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BC77FED-A966-4BD5-870F-1C379371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549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2ACBDE-D1D6-405A-8AD8-27E1CA00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EDDEA71-91E1-46F3-A5C9-EE39E548E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BF6E20D-EF4F-4069-9171-F19C41BD4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C21160F-F7CB-49F9-BC52-75C3ABF01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D0AEFCF-E183-47F8-BAED-52935B37A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323CBD8-9CFF-43CD-BA2E-12065CA0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7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F23EF5-BE63-455C-A2F0-52B79DDE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71A796D-4093-42F6-B38F-CD5F0A58D4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747150F-0D08-4134-95A7-6AD0DAE46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C063255-9849-4FEE-9391-A425149EA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E0EB9B0-962B-4736-B1DB-A306D0321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FD02E75-0E3B-4DE7-B2B7-7805B15A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02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01D079D-C0FC-4C0B-B0EB-DEE02D7ED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E460A22-6903-40C2-BCFF-680DECDEF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75D4A3-860A-481A-A18B-D62C850BA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765C6-C231-40EA-ABCB-BB9103EB82BC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87664D3-7DA0-43A5-8840-FC12B8F0DC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97B8D2-AD7F-4B90-9285-0BC247A2B9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57ABC-49B4-4BAB-9212-AEBE5ECE5B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37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=""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=""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=""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Прямоугольник 3"/>
          <p:cNvSpPr/>
          <p:nvPr/>
        </p:nvSpPr>
        <p:spPr>
          <a:xfrm>
            <a:off x="1158575" y="855697"/>
            <a:ext cx="98237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Линейный ускоритель тяжелых ионов (ЛУТИ):</a:t>
            </a:r>
          </a:p>
          <a:p>
            <a:pPr algn="ctr"/>
            <a:r>
              <a:rPr lang="ru-RU" sz="40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накопленный </a:t>
            </a:r>
            <a:r>
              <a:rPr lang="ru-RU" sz="40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и достигнутые </a:t>
            </a:r>
            <a:r>
              <a:rPr lang="ru-RU" sz="40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параметры</a:t>
            </a:r>
            <a:endParaRPr lang="ru-RU" sz="40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4972050"/>
            <a:ext cx="10752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Головенский</a:t>
            </a:r>
            <a:r>
              <a:rPr lang="ru-RU" sz="3200" dirty="0" smtClean="0"/>
              <a:t> Борис и коллектив нашего сектора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45386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8"/>
          <p:cNvSpPr txBox="1">
            <a:spLocks noChangeArrowheads="1"/>
          </p:cNvSpPr>
          <p:nvPr/>
        </p:nvSpPr>
        <p:spPr bwMode="auto">
          <a:xfrm>
            <a:off x="817034" y="446194"/>
            <a:ext cx="6326519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Высоковольтные Потенциалы</a:t>
            </a:r>
            <a:endParaRPr lang="en-US" altLang="de-DE" sz="4300" dirty="0"/>
          </a:p>
        </p:txBody>
      </p:sp>
      <p:pic>
        <p:nvPicPr>
          <p:cNvPr id="717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8185"/>
            <a:ext cx="12192000" cy="476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8"/>
          <p:cNvSpPr txBox="1">
            <a:spLocks noChangeArrowheads="1"/>
          </p:cNvSpPr>
          <p:nvPr/>
        </p:nvSpPr>
        <p:spPr bwMode="auto">
          <a:xfrm>
            <a:off x="5947833" y="4648201"/>
            <a:ext cx="745067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ru-RU" altLang="ru-RU"/>
              <a:t>0 кВ</a:t>
            </a:r>
          </a:p>
        </p:txBody>
      </p:sp>
      <p:sp>
        <p:nvSpPr>
          <p:cNvPr id="7173" name="TextBox 7"/>
          <p:cNvSpPr txBox="1">
            <a:spLocks noChangeArrowheads="1"/>
          </p:cNvSpPr>
          <p:nvPr/>
        </p:nvSpPr>
        <p:spPr bwMode="auto">
          <a:xfrm>
            <a:off x="275167" y="5145618"/>
            <a:ext cx="3578376" cy="129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sz="1900" dirty="0"/>
              <a:t>Отражатель</a:t>
            </a:r>
            <a:r>
              <a:rPr lang="en-US" altLang="ru-RU" sz="1900" dirty="0"/>
              <a:t> </a:t>
            </a:r>
            <a:r>
              <a:rPr lang="ru-RU" altLang="ru-RU" sz="1900" dirty="0"/>
              <a:t>-8 </a:t>
            </a:r>
            <a:r>
              <a:rPr lang="ru-RU" altLang="ru-RU" sz="1900" dirty="0" err="1"/>
              <a:t>кВ</a:t>
            </a:r>
            <a:r>
              <a:rPr lang="ru-RU" altLang="ru-RU" sz="1900" dirty="0"/>
              <a:t>, ВЭ </a:t>
            </a:r>
            <a:r>
              <a:rPr lang="en-US" altLang="ru-RU" sz="1900" dirty="0"/>
              <a:t>-</a:t>
            </a:r>
            <a:r>
              <a:rPr lang="ru-RU" altLang="ru-RU" sz="1900" dirty="0"/>
              <a:t>3</a:t>
            </a:r>
            <a:r>
              <a:rPr lang="en-US" altLang="ru-RU" sz="1900" dirty="0"/>
              <a:t>,8</a:t>
            </a:r>
            <a:r>
              <a:rPr lang="ru-RU" altLang="ru-RU" sz="1900" dirty="0"/>
              <a:t> </a:t>
            </a:r>
            <a:r>
              <a:rPr lang="ru-RU" altLang="ru-RU" sz="1900" dirty="0" err="1"/>
              <a:t>кВ</a:t>
            </a:r>
            <a:r>
              <a:rPr lang="ru-RU" altLang="ru-RU" sz="1900" dirty="0"/>
              <a:t>, </a:t>
            </a:r>
          </a:p>
          <a:p>
            <a:r>
              <a:rPr lang="en-US" altLang="ru-RU" sz="1900" dirty="0"/>
              <a:t>L1</a:t>
            </a:r>
            <a:r>
              <a:rPr lang="ru-RU" altLang="ru-RU" sz="1900" dirty="0"/>
              <a:t> +</a:t>
            </a:r>
            <a:r>
              <a:rPr lang="en-US" altLang="ru-RU" sz="1900" dirty="0"/>
              <a:t>1,</a:t>
            </a:r>
            <a:r>
              <a:rPr lang="ru-RU" altLang="ru-RU" sz="1900" dirty="0"/>
              <a:t>3</a:t>
            </a:r>
            <a:r>
              <a:rPr lang="en-US" altLang="ru-RU" sz="1900" dirty="0"/>
              <a:t>5</a:t>
            </a:r>
            <a:r>
              <a:rPr lang="ru-RU" altLang="ru-RU" sz="1900" dirty="0"/>
              <a:t> </a:t>
            </a:r>
            <a:r>
              <a:rPr lang="ru-RU" altLang="ru-RU" sz="1900" dirty="0" err="1"/>
              <a:t>кВ</a:t>
            </a:r>
            <a:r>
              <a:rPr lang="ru-RU" altLang="ru-RU" sz="1900" dirty="0"/>
              <a:t>, </a:t>
            </a:r>
            <a:endParaRPr lang="en-US" altLang="ru-RU" sz="1900" dirty="0" smtClean="0"/>
          </a:p>
          <a:p>
            <a:r>
              <a:rPr lang="ru-RU" altLang="ru-RU" sz="1900" dirty="0" smtClean="0"/>
              <a:t>Дефлектор1 </a:t>
            </a:r>
            <a:r>
              <a:rPr lang="ru-RU" altLang="ru-RU" sz="1900" dirty="0"/>
              <a:t>-</a:t>
            </a:r>
            <a:r>
              <a:rPr lang="en-US" altLang="ru-RU" sz="1900" dirty="0"/>
              <a:t>1</a:t>
            </a:r>
            <a:r>
              <a:rPr lang="ru-RU" altLang="ru-RU" sz="1900" dirty="0"/>
              <a:t>,</a:t>
            </a:r>
            <a:r>
              <a:rPr lang="en-US" altLang="ru-RU" sz="1900" dirty="0"/>
              <a:t>25</a:t>
            </a:r>
            <a:r>
              <a:rPr lang="ru-RU" altLang="ru-RU" sz="1900" dirty="0"/>
              <a:t> </a:t>
            </a:r>
            <a:r>
              <a:rPr lang="ru-RU" altLang="ru-RU" sz="1900" dirty="0" err="1"/>
              <a:t>кВ</a:t>
            </a:r>
            <a:r>
              <a:rPr lang="ru-RU" altLang="ru-RU" sz="1900" dirty="0"/>
              <a:t>,</a:t>
            </a:r>
          </a:p>
          <a:p>
            <a:r>
              <a:rPr lang="ru-RU" altLang="ru-RU" sz="1900" dirty="0"/>
              <a:t>Дефлектор</a:t>
            </a:r>
            <a:r>
              <a:rPr lang="en-US" altLang="ru-RU" sz="1900" dirty="0"/>
              <a:t>2 -2,4 </a:t>
            </a:r>
            <a:r>
              <a:rPr lang="ru-RU" altLang="ru-RU" sz="1900" dirty="0" err="1"/>
              <a:t>кВ</a:t>
            </a:r>
            <a:r>
              <a:rPr lang="ru-RU" altLang="ru-RU" sz="1900" dirty="0"/>
              <a:t>,</a:t>
            </a:r>
            <a:r>
              <a:rPr lang="en-US" altLang="ru-RU" sz="1900" dirty="0"/>
              <a:t> </a:t>
            </a:r>
            <a:r>
              <a:rPr lang="ru-RU" altLang="ru-RU" sz="1900" dirty="0"/>
              <a:t>9 линз -6 </a:t>
            </a:r>
            <a:r>
              <a:rPr lang="ru-RU" altLang="ru-RU" sz="1900" dirty="0" err="1"/>
              <a:t>кВ</a:t>
            </a:r>
            <a:endParaRPr lang="ru-RU" altLang="ru-RU" sz="1900" dirty="0"/>
          </a:p>
        </p:txBody>
      </p:sp>
      <p:sp>
        <p:nvSpPr>
          <p:cNvPr id="7174" name="TextBox 6"/>
          <p:cNvSpPr txBox="1">
            <a:spLocks noChangeArrowheads="1"/>
          </p:cNvSpPr>
          <p:nvPr/>
        </p:nvSpPr>
        <p:spPr bwMode="auto">
          <a:xfrm>
            <a:off x="3754967" y="4648201"/>
            <a:ext cx="1236133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ru-RU" altLang="ru-RU"/>
              <a:t>63 кВ</a:t>
            </a:r>
          </a:p>
        </p:txBody>
      </p:sp>
      <p:sp>
        <p:nvSpPr>
          <p:cNvPr id="7175" name="TextBox 3"/>
          <p:cNvSpPr txBox="1">
            <a:spLocks noChangeArrowheads="1"/>
          </p:cNvSpPr>
          <p:nvPr/>
        </p:nvSpPr>
        <p:spPr bwMode="auto">
          <a:xfrm>
            <a:off x="817034" y="4648201"/>
            <a:ext cx="1236133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ru-RU" altLang="ru-RU"/>
              <a:t>75 кВ</a:t>
            </a:r>
          </a:p>
        </p:txBody>
      </p:sp>
      <p:sp>
        <p:nvSpPr>
          <p:cNvPr id="7176" name="TextBox 3"/>
          <p:cNvSpPr txBox="1">
            <a:spLocks noChangeArrowheads="1"/>
          </p:cNvSpPr>
          <p:nvPr/>
        </p:nvSpPr>
        <p:spPr bwMode="auto">
          <a:xfrm>
            <a:off x="3754967" y="5323417"/>
            <a:ext cx="2059517" cy="400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ru-RU" altLang="ru-RU"/>
              <a:t>Э1 0 кВ, Э2 0 кВ</a:t>
            </a:r>
          </a:p>
        </p:txBody>
      </p:sp>
    </p:spTree>
    <p:extLst>
      <p:ext uri="{BB962C8B-B14F-4D97-AF65-F5344CB8AC3E}">
        <p14:creationId xmlns:p14="http://schemas.microsoft.com/office/powerpoint/2010/main" val="2258414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8"/>
          <p:cNvSpPr txBox="1">
            <a:spLocks noChangeArrowheads="1"/>
          </p:cNvSpPr>
          <p:nvPr/>
        </p:nvSpPr>
        <p:spPr bwMode="auto">
          <a:xfrm>
            <a:off x="817034" y="446226"/>
            <a:ext cx="4764125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de-DE" sz="4300" dirty="0"/>
              <a:t>E-Field [E</a:t>
            </a:r>
            <a:r>
              <a:rPr lang="ru-RU" altLang="de-DE" sz="4300" dirty="0"/>
              <a:t>-</a:t>
            </a:r>
            <a:r>
              <a:rPr lang="en-US" altLang="de-DE" sz="4300" dirty="0"/>
              <a:t>Static Solver]</a:t>
            </a:r>
          </a:p>
        </p:txBody>
      </p:sp>
      <p:pic>
        <p:nvPicPr>
          <p:cNvPr id="8195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57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8"/>
          <p:cNvSpPr txBox="1">
            <a:spLocks noChangeArrowheads="1"/>
          </p:cNvSpPr>
          <p:nvPr/>
        </p:nvSpPr>
        <p:spPr bwMode="auto">
          <a:xfrm>
            <a:off x="817033" y="446197"/>
            <a:ext cx="5089000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de-DE" sz="4300" dirty="0"/>
              <a:t>Potential [E</a:t>
            </a:r>
            <a:r>
              <a:rPr lang="ru-RU" altLang="de-DE" sz="4300" dirty="0"/>
              <a:t>-</a:t>
            </a:r>
            <a:r>
              <a:rPr lang="en-US" altLang="de-DE" sz="4300" dirty="0"/>
              <a:t>Static Solver]</a:t>
            </a:r>
          </a:p>
        </p:txBody>
      </p:sp>
      <p:pic>
        <p:nvPicPr>
          <p:cNvPr id="921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754309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8"/>
          <p:cNvSpPr txBox="1">
            <a:spLocks noChangeArrowheads="1"/>
          </p:cNvSpPr>
          <p:nvPr/>
        </p:nvSpPr>
        <p:spPr bwMode="auto">
          <a:xfrm>
            <a:off x="817033" y="446197"/>
            <a:ext cx="5089000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de-DE" sz="4300" dirty="0"/>
              <a:t>Potential [E</a:t>
            </a:r>
            <a:r>
              <a:rPr lang="ru-RU" altLang="de-DE" sz="4300" dirty="0"/>
              <a:t>-</a:t>
            </a:r>
            <a:r>
              <a:rPr lang="en-US" altLang="de-DE" sz="4300" dirty="0"/>
              <a:t>Static Solver]</a:t>
            </a:r>
          </a:p>
        </p:txBody>
      </p:sp>
      <p:pic>
        <p:nvPicPr>
          <p:cNvPr id="1024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46044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8"/>
          <p:cNvSpPr txBox="1">
            <a:spLocks noChangeArrowheads="1"/>
          </p:cNvSpPr>
          <p:nvPr/>
        </p:nvSpPr>
        <p:spPr bwMode="auto">
          <a:xfrm>
            <a:off x="368798" y="311735"/>
            <a:ext cx="11141884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Эквипотенциальные линии </a:t>
            </a:r>
            <a:r>
              <a:rPr lang="en-US" altLang="de-DE" sz="4300" dirty="0"/>
              <a:t>[E</a:t>
            </a:r>
            <a:r>
              <a:rPr lang="ru-RU" altLang="de-DE" sz="4300" dirty="0"/>
              <a:t>-</a:t>
            </a:r>
            <a:r>
              <a:rPr lang="en-US" altLang="de-DE" sz="4300" dirty="0"/>
              <a:t>Static Solver]</a:t>
            </a:r>
          </a:p>
        </p:txBody>
      </p:sp>
      <p:pic>
        <p:nvPicPr>
          <p:cNvPr id="1126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768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8"/>
          <p:cNvSpPr txBox="1">
            <a:spLocks noChangeArrowheads="1"/>
          </p:cNvSpPr>
          <p:nvPr/>
        </p:nvSpPr>
        <p:spPr bwMode="auto">
          <a:xfrm>
            <a:off x="817034" y="446618"/>
            <a:ext cx="5670551" cy="65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/>
              <a:t>Эквипотенциальные линии</a:t>
            </a:r>
            <a:endParaRPr lang="en-US" altLang="de-DE" sz="4300"/>
          </a:p>
        </p:txBody>
      </p:sp>
      <p:pic>
        <p:nvPicPr>
          <p:cNvPr id="1229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645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8"/>
          <p:cNvSpPr txBox="1">
            <a:spLocks noChangeArrowheads="1"/>
          </p:cNvSpPr>
          <p:nvPr/>
        </p:nvSpPr>
        <p:spPr bwMode="auto">
          <a:xfrm>
            <a:off x="306044" y="446280"/>
            <a:ext cx="11034309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График распределения потенциалов вдоль оси </a:t>
            </a:r>
            <a:r>
              <a:rPr lang="en-US" altLang="de-DE" sz="4300" dirty="0"/>
              <a:t>Z</a:t>
            </a:r>
            <a:r>
              <a:rPr lang="ru-RU" altLang="de-DE" sz="4300" dirty="0"/>
              <a:t>, В</a:t>
            </a:r>
            <a:endParaRPr lang="en-US" altLang="de-DE" sz="4300" dirty="0"/>
          </a:p>
        </p:txBody>
      </p:sp>
      <p:pic>
        <p:nvPicPr>
          <p:cNvPr id="13315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010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8"/>
          <p:cNvSpPr txBox="1">
            <a:spLocks noChangeArrowheads="1"/>
          </p:cNvSpPr>
          <p:nvPr/>
        </p:nvSpPr>
        <p:spPr bwMode="auto">
          <a:xfrm>
            <a:off x="817033" y="446237"/>
            <a:ext cx="10453717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График напряженности поля Е вдоль оси </a:t>
            </a:r>
            <a:r>
              <a:rPr lang="en-US" altLang="de-DE" sz="4300" dirty="0"/>
              <a:t>Z</a:t>
            </a:r>
            <a:r>
              <a:rPr lang="ru-RU" altLang="de-DE" sz="4300" dirty="0"/>
              <a:t>, </a:t>
            </a:r>
            <a:r>
              <a:rPr lang="en-US" altLang="de-DE" sz="4300" dirty="0"/>
              <a:t>M</a:t>
            </a:r>
            <a:r>
              <a:rPr lang="ru-RU" altLang="de-DE" sz="4300" dirty="0"/>
              <a:t>В</a:t>
            </a:r>
            <a:r>
              <a:rPr lang="en-US" altLang="de-DE" sz="4300" dirty="0"/>
              <a:t>/</a:t>
            </a:r>
            <a:r>
              <a:rPr lang="ru-RU" altLang="de-DE" sz="4300" dirty="0"/>
              <a:t>м</a:t>
            </a:r>
            <a:endParaRPr lang="en-US" altLang="de-DE" sz="4300" dirty="0"/>
          </a:p>
        </p:txBody>
      </p:sp>
      <p:pic>
        <p:nvPicPr>
          <p:cNvPr id="1433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0461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887988"/>
            <a:ext cx="11905672" cy="413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8653" y="457509"/>
            <a:ext cx="7260571" cy="1277269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r>
              <a:rPr lang="ru-RU" altLang="ru-RU" sz="4300" dirty="0"/>
              <a:t>Модель соленоида </a:t>
            </a:r>
            <a:r>
              <a:rPr lang="ru-RU" altLang="ru-RU" sz="4300" dirty="0" err="1"/>
              <a:t>Криона</a:t>
            </a:r>
            <a:endParaRPr lang="en-US" altLang="ru-RU" sz="4300" dirty="0"/>
          </a:p>
          <a:p>
            <a:r>
              <a:rPr lang="ru-RU" altLang="de-DE" sz="3200" dirty="0"/>
              <a:t>Размеры: Ø 74 х Ø 50 х </a:t>
            </a:r>
            <a:r>
              <a:rPr lang="en-US" sz="3200" dirty="0"/>
              <a:t>1200 </a:t>
            </a:r>
            <a:r>
              <a:rPr lang="ru-RU" sz="3200" dirty="0"/>
              <a:t>мм, </a:t>
            </a:r>
            <a:r>
              <a:rPr lang="en-US" sz="3200" dirty="0"/>
              <a:t>B ~ 5 </a:t>
            </a:r>
            <a:r>
              <a:rPr lang="ru-RU" sz="3200" dirty="0"/>
              <a:t>Тл</a:t>
            </a:r>
            <a:endParaRPr lang="ru-RU" sz="2700" dirty="0"/>
          </a:p>
        </p:txBody>
      </p:sp>
    </p:spTree>
    <p:extLst>
      <p:ext uri="{BB962C8B-B14F-4D97-AF65-F5344CB8AC3E}">
        <p14:creationId xmlns:p14="http://schemas.microsoft.com/office/powerpoint/2010/main" val="896690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2" y="1043518"/>
            <a:ext cx="12192000" cy="477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628651" y="319618"/>
            <a:ext cx="9205632" cy="7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sz="4300" dirty="0"/>
              <a:t>Магнитное поле соленоида </a:t>
            </a:r>
            <a:r>
              <a:rPr lang="ru-RU" altLang="ru-RU" sz="4300" dirty="0" err="1"/>
              <a:t>Криона</a:t>
            </a:r>
            <a:endParaRPr lang="ru-RU" altLang="ru-RU" sz="4300" dirty="0"/>
          </a:p>
        </p:txBody>
      </p:sp>
    </p:spTree>
    <p:extLst>
      <p:ext uri="{BB962C8B-B14F-4D97-AF65-F5344CB8AC3E}">
        <p14:creationId xmlns:p14="http://schemas.microsoft.com/office/powerpoint/2010/main" val="389280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=""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=""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=""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72CFC2-71C7-4A44-A1E9-07BD9F978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236" y="182425"/>
            <a:ext cx="5934589" cy="4386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2F7B17-E5A2-475B-A3D6-EDFF31BE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965" y="225002"/>
            <a:ext cx="2694096" cy="2260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DFD5115D-83BE-4FB4-B1F5-D1E9080A70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3361" y="1870076"/>
            <a:ext cx="2129424" cy="28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0FCE34B-EAFA-4F37-934C-62760BD1D5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6485" y="2640151"/>
            <a:ext cx="4982576" cy="3633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910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518"/>
            <a:ext cx="12192000" cy="477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8" r="10150" b="25607"/>
          <a:stretch>
            <a:fillRect/>
          </a:stretch>
        </p:blipFill>
        <p:spPr bwMode="auto">
          <a:xfrm>
            <a:off x="1" y="2110318"/>
            <a:ext cx="10953751" cy="24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628651" y="319618"/>
            <a:ext cx="11339232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sz="4300" dirty="0"/>
              <a:t>Магнитное поле соленоида </a:t>
            </a:r>
            <a:r>
              <a:rPr lang="ru-RU" altLang="ru-RU" sz="4300" dirty="0" err="1"/>
              <a:t>Криона</a:t>
            </a:r>
            <a:r>
              <a:rPr lang="ru-RU" altLang="ru-RU" sz="4300" dirty="0"/>
              <a:t> </a:t>
            </a:r>
            <a:r>
              <a:rPr lang="en-US" altLang="de-DE" sz="4300" dirty="0"/>
              <a:t>[M</a:t>
            </a:r>
            <a:r>
              <a:rPr lang="ru-RU" altLang="de-DE" sz="4300" dirty="0"/>
              <a:t>-</a:t>
            </a:r>
            <a:r>
              <a:rPr lang="en-US" altLang="de-DE" sz="4300" dirty="0"/>
              <a:t>Static Solver]</a:t>
            </a:r>
            <a:endParaRPr lang="ru-RU" altLang="ru-RU" sz="4300" dirty="0"/>
          </a:p>
        </p:txBody>
      </p:sp>
    </p:spTree>
    <p:extLst>
      <p:ext uri="{BB962C8B-B14F-4D97-AF65-F5344CB8AC3E}">
        <p14:creationId xmlns:p14="http://schemas.microsoft.com/office/powerpoint/2010/main" val="2310647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3518"/>
            <a:ext cx="12192000" cy="477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18" r="10150" b="25607"/>
          <a:stretch>
            <a:fillRect/>
          </a:stretch>
        </p:blipFill>
        <p:spPr bwMode="auto">
          <a:xfrm>
            <a:off x="1" y="2110318"/>
            <a:ext cx="10953751" cy="248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52"/>
          <a:stretch>
            <a:fillRect/>
          </a:stretch>
        </p:blipFill>
        <p:spPr bwMode="auto">
          <a:xfrm>
            <a:off x="1" y="1039285"/>
            <a:ext cx="10953751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1" y="2087033"/>
            <a:ext cx="2755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628650" y="319618"/>
            <a:ext cx="11240620" cy="144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ru-RU" altLang="ru-RU" sz="4300" dirty="0"/>
              <a:t>Магнитное поле соленоида </a:t>
            </a:r>
            <a:r>
              <a:rPr lang="ru-RU" altLang="ru-RU" sz="4300" dirty="0" err="1"/>
              <a:t>Криона</a:t>
            </a:r>
            <a:r>
              <a:rPr lang="ru-RU" altLang="ru-RU" sz="4300" dirty="0"/>
              <a:t> </a:t>
            </a:r>
            <a:r>
              <a:rPr lang="en-US" altLang="de-DE" sz="4300" dirty="0"/>
              <a:t>[M</a:t>
            </a:r>
            <a:r>
              <a:rPr lang="ru-RU" altLang="de-DE" sz="4300" dirty="0"/>
              <a:t>-</a:t>
            </a:r>
            <a:r>
              <a:rPr lang="en-US" altLang="de-DE" sz="4300" dirty="0"/>
              <a:t>Static Solver]</a:t>
            </a:r>
            <a:endParaRPr lang="ru-RU" altLang="ru-RU" sz="4300" dirty="0"/>
          </a:p>
        </p:txBody>
      </p:sp>
    </p:spTree>
    <p:extLst>
      <p:ext uri="{BB962C8B-B14F-4D97-AF65-F5344CB8AC3E}">
        <p14:creationId xmlns:p14="http://schemas.microsoft.com/office/powerpoint/2010/main" val="3851633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" y="160867"/>
            <a:ext cx="99822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18"/>
          <p:cNvSpPr txBox="1">
            <a:spLocks noChangeArrowheads="1"/>
          </p:cNvSpPr>
          <p:nvPr/>
        </p:nvSpPr>
        <p:spPr bwMode="auto">
          <a:xfrm>
            <a:off x="645585" y="469238"/>
            <a:ext cx="8784167" cy="155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3700" dirty="0"/>
              <a:t>Магнитное поле осесимметричных линз</a:t>
            </a:r>
            <a:r>
              <a:rPr lang="en-US" altLang="de-DE" sz="3700" dirty="0"/>
              <a:t> LEBT</a:t>
            </a:r>
            <a:endParaRPr lang="ru-RU" altLang="de-DE" sz="3700" dirty="0"/>
          </a:p>
          <a:p>
            <a:pPr eaLnBrk="1" hangingPunct="1"/>
            <a:r>
              <a:rPr lang="en-US" altLang="de-DE" sz="3200" dirty="0"/>
              <a:t>350</a:t>
            </a:r>
            <a:r>
              <a:rPr lang="ru-RU" altLang="de-DE" sz="3200" dirty="0"/>
              <a:t> </a:t>
            </a:r>
            <a:r>
              <a:rPr lang="en-US" altLang="de-DE" sz="3200" dirty="0"/>
              <a:t>V</a:t>
            </a:r>
            <a:r>
              <a:rPr lang="ru-RU" altLang="de-DE" sz="3200" dirty="0"/>
              <a:t> </a:t>
            </a:r>
            <a:r>
              <a:rPr lang="en-US" altLang="de-DE" sz="3200" dirty="0"/>
              <a:t>~ 284</a:t>
            </a:r>
            <a:r>
              <a:rPr lang="ru-RU" altLang="de-DE" sz="3200" dirty="0"/>
              <a:t> </a:t>
            </a:r>
            <a:r>
              <a:rPr lang="en-US" altLang="de-DE" sz="3200" dirty="0"/>
              <a:t>A ~ 0,35</a:t>
            </a:r>
            <a:r>
              <a:rPr lang="ru-RU" altLang="de-DE" sz="3200" dirty="0"/>
              <a:t> </a:t>
            </a:r>
            <a:r>
              <a:rPr lang="en-US" altLang="de-DE" sz="3200" dirty="0"/>
              <a:t>T,</a:t>
            </a:r>
            <a:r>
              <a:rPr lang="ru-RU" altLang="de-DE" sz="3200" dirty="0"/>
              <a:t> </a:t>
            </a:r>
          </a:p>
          <a:p>
            <a:pPr eaLnBrk="1" hangingPunct="1"/>
            <a:r>
              <a:rPr lang="en-US" altLang="de-DE" sz="3200" dirty="0"/>
              <a:t>680</a:t>
            </a:r>
            <a:r>
              <a:rPr lang="ru-RU" altLang="de-DE" sz="3200" dirty="0"/>
              <a:t> </a:t>
            </a:r>
            <a:r>
              <a:rPr lang="en-US" altLang="de-DE" sz="3200" dirty="0"/>
              <a:t>V ~ 800</a:t>
            </a:r>
            <a:r>
              <a:rPr lang="ru-RU" altLang="de-DE" sz="3200" dirty="0"/>
              <a:t> </a:t>
            </a:r>
            <a:r>
              <a:rPr lang="en-US" altLang="de-DE" sz="3200" dirty="0"/>
              <a:t>A ~ 1,32</a:t>
            </a:r>
            <a:r>
              <a:rPr lang="ru-RU" altLang="de-DE" sz="3200" dirty="0"/>
              <a:t> </a:t>
            </a:r>
            <a:r>
              <a:rPr lang="en-US" altLang="de-DE" sz="3200" dirty="0"/>
              <a:t>T</a:t>
            </a:r>
          </a:p>
        </p:txBody>
      </p:sp>
      <p:pic>
        <p:nvPicPr>
          <p:cNvPr id="18436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88" y="3154891"/>
            <a:ext cx="6477000" cy="28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394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43518"/>
            <a:ext cx="12240684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Text Box 18"/>
          <p:cNvSpPr txBox="1">
            <a:spLocks noChangeArrowheads="1"/>
          </p:cNvSpPr>
          <p:nvPr/>
        </p:nvSpPr>
        <p:spPr bwMode="auto">
          <a:xfrm>
            <a:off x="273051" y="-270490"/>
            <a:ext cx="8752416" cy="2492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de-DE" sz="2700" dirty="0">
                <a:solidFill>
                  <a:srgbClr val="002060"/>
                </a:solidFill>
              </a:rPr>
              <a:t>3 </a:t>
            </a:r>
            <a:r>
              <a:rPr lang="ru-RU" altLang="de-DE" sz="2700" dirty="0">
                <a:solidFill>
                  <a:srgbClr val="002060"/>
                </a:solidFill>
              </a:rPr>
              <a:t>эмиссионных поверхности Ø 2 мм частиц </a:t>
            </a:r>
            <a:r>
              <a:rPr lang="en-US" altLang="de-DE" sz="1400" dirty="0">
                <a:solidFill>
                  <a:srgbClr val="002060"/>
                </a:solidFill>
              </a:rPr>
              <a:t>124</a:t>
            </a:r>
            <a:r>
              <a:rPr lang="en-US" altLang="de-DE" sz="2700" dirty="0">
                <a:solidFill>
                  <a:srgbClr val="002060"/>
                </a:solidFill>
              </a:rPr>
              <a:t>Xe 27+, 28+, 29+</a:t>
            </a:r>
          </a:p>
          <a:p>
            <a:pPr eaLnBrk="1" hangingPunct="1">
              <a:defRPr/>
            </a:pPr>
            <a:r>
              <a:rPr lang="en-US" altLang="de-DE" sz="2700" dirty="0">
                <a:solidFill>
                  <a:srgbClr val="002060"/>
                </a:solidFill>
              </a:rPr>
              <a:t>100 </a:t>
            </a:r>
            <a:r>
              <a:rPr lang="en-US" altLang="de-DE" sz="2700" dirty="0" err="1">
                <a:solidFill>
                  <a:srgbClr val="002060"/>
                </a:solidFill>
              </a:rPr>
              <a:t>uA</a:t>
            </a:r>
            <a:r>
              <a:rPr lang="en-US" altLang="de-DE" sz="2700" dirty="0">
                <a:solidFill>
                  <a:srgbClr val="002060"/>
                </a:solidFill>
              </a:rPr>
              <a:t> </a:t>
            </a:r>
            <a:r>
              <a:rPr lang="ru-RU" altLang="de-DE" sz="2700" dirty="0">
                <a:solidFill>
                  <a:srgbClr val="002060"/>
                </a:solidFill>
              </a:rPr>
              <a:t>каждый, </a:t>
            </a:r>
            <a:r>
              <a:rPr lang="en-US" altLang="de-DE" sz="2700" dirty="0">
                <a:solidFill>
                  <a:srgbClr val="002060"/>
                </a:solidFill>
              </a:rPr>
              <a:t>10 000 </a:t>
            </a:r>
            <a:r>
              <a:rPr lang="ru-RU" altLang="de-DE" sz="2700" dirty="0">
                <a:solidFill>
                  <a:srgbClr val="002060"/>
                </a:solidFill>
              </a:rPr>
              <a:t>частиц каждый</a:t>
            </a:r>
          </a:p>
          <a:p>
            <a:pPr eaLnBrk="1" hangingPunct="1">
              <a:defRPr/>
            </a:pPr>
            <a:r>
              <a:rPr lang="ru-RU" altLang="de-DE" sz="2700" dirty="0">
                <a:solidFill>
                  <a:srgbClr val="002060"/>
                </a:solidFill>
              </a:rPr>
              <a:t>Начальные энергии</a:t>
            </a:r>
            <a:r>
              <a:rPr lang="en-US" altLang="de-DE" sz="2700" dirty="0">
                <a:solidFill>
                  <a:srgbClr val="002060"/>
                </a:solidFill>
              </a:rPr>
              <a:t> E=</a:t>
            </a:r>
            <a:r>
              <a:rPr lang="ru-RU" altLang="de-DE" sz="2700" dirty="0">
                <a:solidFill>
                  <a:srgbClr val="002060"/>
                </a:solidFill>
              </a:rPr>
              <a:t>64,8 </a:t>
            </a:r>
            <a:r>
              <a:rPr lang="en-US" altLang="de-DE" sz="2700" dirty="0">
                <a:solidFill>
                  <a:srgbClr val="002060"/>
                </a:solidFill>
              </a:rPr>
              <a:t>keV</a:t>
            </a:r>
            <a:r>
              <a:rPr lang="ru-RU" altLang="de-DE" sz="2700" dirty="0">
                <a:solidFill>
                  <a:srgbClr val="002060"/>
                </a:solidFill>
              </a:rPr>
              <a:t>, </a:t>
            </a:r>
            <a:r>
              <a:rPr lang="en-US" altLang="de-DE" sz="2700" dirty="0">
                <a:solidFill>
                  <a:srgbClr val="002060"/>
                </a:solidFill>
              </a:rPr>
              <a:t>67,2 keV</a:t>
            </a:r>
            <a:r>
              <a:rPr lang="ru-RU" altLang="de-DE" sz="2700" dirty="0">
                <a:solidFill>
                  <a:srgbClr val="002060"/>
                </a:solidFill>
              </a:rPr>
              <a:t>, 69,6 </a:t>
            </a:r>
            <a:r>
              <a:rPr lang="en-US" altLang="de-DE" sz="2700" dirty="0">
                <a:solidFill>
                  <a:srgbClr val="002060"/>
                </a:solidFill>
              </a:rPr>
              <a:t>keV</a:t>
            </a:r>
            <a:r>
              <a:rPr lang="ru-RU" altLang="de-DE" sz="2700" dirty="0">
                <a:solidFill>
                  <a:srgbClr val="002060"/>
                </a:solidFill>
              </a:rPr>
              <a:t> соответственно</a:t>
            </a:r>
          </a:p>
          <a:p>
            <a:pPr eaLnBrk="1" hangingPunct="1">
              <a:defRPr/>
            </a:pPr>
            <a:r>
              <a:rPr lang="ru-RU" altLang="de-DE" sz="2700" dirty="0">
                <a:solidFill>
                  <a:srgbClr val="002060"/>
                </a:solidFill>
              </a:rPr>
              <a:t>(соответствует разности потенциалов </a:t>
            </a:r>
            <a:r>
              <a:rPr lang="en-US" altLang="de-DE" sz="2700" dirty="0">
                <a:solidFill>
                  <a:srgbClr val="002060"/>
                </a:solidFill>
              </a:rPr>
              <a:t>U=2,4 kV)</a:t>
            </a:r>
            <a:endParaRPr lang="ru-RU" altLang="de-DE" sz="2700" dirty="0">
              <a:solidFill>
                <a:srgbClr val="002060"/>
              </a:solidFill>
            </a:endParaRPr>
          </a:p>
          <a:p>
            <a:pPr eaLnBrk="1" hangingPunct="1">
              <a:defRPr/>
            </a:pPr>
            <a:r>
              <a:rPr lang="ru-RU" altLang="de-DE" sz="2700" dirty="0">
                <a:solidFill>
                  <a:srgbClr val="002060"/>
                </a:solidFill>
              </a:rPr>
              <a:t>Угловая расходимость 0,1 мрад</a:t>
            </a:r>
            <a:endParaRPr lang="en-US" altLang="de-DE" sz="27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52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Box 6"/>
          <p:cNvSpPr txBox="1">
            <a:spLocks noChangeArrowheads="1"/>
          </p:cNvSpPr>
          <p:nvPr/>
        </p:nvSpPr>
        <p:spPr bwMode="auto">
          <a:xfrm>
            <a:off x="518585" y="381000"/>
            <a:ext cx="98996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 hangingPunct="1"/>
            <a:r>
              <a:rPr lang="ru-RU" altLang="de-DE" sz="2400"/>
              <a:t>Сетка разбиения для пучка гексагональная = 15 млн ячеек</a:t>
            </a:r>
            <a:endParaRPr lang="en-US" altLang="de-DE" sz="2400"/>
          </a:p>
        </p:txBody>
      </p:sp>
    </p:spTree>
    <p:extLst>
      <p:ext uri="{BB962C8B-B14F-4D97-AF65-F5344CB8AC3E}">
        <p14:creationId xmlns:p14="http://schemas.microsoft.com/office/powerpoint/2010/main" val="343806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6"/>
          <p:cNvSpPr txBox="1">
            <a:spLocks noChangeArrowheads="1"/>
          </p:cNvSpPr>
          <p:nvPr/>
        </p:nvSpPr>
        <p:spPr bwMode="auto">
          <a:xfrm>
            <a:off x="518585" y="381000"/>
            <a:ext cx="9899649" cy="49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 eaLnBrk="1" hangingPunct="1"/>
            <a:r>
              <a:rPr lang="ru-RU" altLang="de-DE" sz="2400"/>
              <a:t>Сетка разбиения для пучка гексагональная = 15 млн ячеек</a:t>
            </a:r>
            <a:endParaRPr lang="en-US" altLang="de-DE" sz="2400"/>
          </a:p>
        </p:txBody>
      </p:sp>
      <p:pic>
        <p:nvPicPr>
          <p:cNvPr id="2150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7169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8"/>
          <p:cNvSpPr txBox="1">
            <a:spLocks noChangeArrowheads="1"/>
          </p:cNvSpPr>
          <p:nvPr/>
        </p:nvSpPr>
        <p:spPr bwMode="auto">
          <a:xfrm>
            <a:off x="744071" y="389702"/>
            <a:ext cx="10443883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Траектории частиц </a:t>
            </a:r>
            <a:r>
              <a:rPr lang="en-US" altLang="de-DE" sz="4300" dirty="0"/>
              <a:t>[Particle Tracking Solver]</a:t>
            </a:r>
          </a:p>
        </p:txBody>
      </p:sp>
      <p:pic>
        <p:nvPicPr>
          <p:cNvPr id="22531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120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17034" y="382694"/>
            <a:ext cx="4093001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Траектории частиц</a:t>
            </a:r>
            <a:endParaRPr lang="en-US" altLang="de-DE" sz="4300" dirty="0"/>
          </a:p>
        </p:txBody>
      </p:sp>
    </p:spTree>
    <p:extLst>
      <p:ext uri="{BB962C8B-B14F-4D97-AF65-F5344CB8AC3E}">
        <p14:creationId xmlns:p14="http://schemas.microsoft.com/office/powerpoint/2010/main" val="1939311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17034" y="382694"/>
            <a:ext cx="4093001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Траектории частиц</a:t>
            </a:r>
            <a:endParaRPr lang="en-US" altLang="de-DE" sz="4300" dirty="0"/>
          </a:p>
        </p:txBody>
      </p:sp>
    </p:spTree>
    <p:extLst>
      <p:ext uri="{BB962C8B-B14F-4D97-AF65-F5344CB8AC3E}">
        <p14:creationId xmlns:p14="http://schemas.microsoft.com/office/powerpoint/2010/main" val="32514390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8"/>
          <p:cNvSpPr txBox="1">
            <a:spLocks noChangeArrowheads="1"/>
          </p:cNvSpPr>
          <p:nvPr/>
        </p:nvSpPr>
        <p:spPr bwMode="auto">
          <a:xfrm>
            <a:off x="817034" y="382694"/>
            <a:ext cx="4093001" cy="65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Траектории частиц</a:t>
            </a:r>
            <a:endParaRPr lang="en-US" altLang="de-DE" sz="4300" dirty="0"/>
          </a:p>
        </p:txBody>
      </p:sp>
    </p:spTree>
    <p:extLst>
      <p:ext uri="{BB962C8B-B14F-4D97-AF65-F5344CB8AC3E}">
        <p14:creationId xmlns:p14="http://schemas.microsoft.com/office/powerpoint/2010/main" val="190851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3D49B0D-5FC2-A1BF-AE89-69E6930916A1}"/>
              </a:ext>
            </a:extLst>
          </p:cNvPr>
          <p:cNvSpPr txBox="1">
            <a:spLocks/>
          </p:cNvSpPr>
          <p:nvPr/>
        </p:nvSpPr>
        <p:spPr>
          <a:xfrm>
            <a:off x="195943" y="441682"/>
            <a:ext cx="11649285" cy="72537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Канал низкой энергии (</a:t>
            </a:r>
            <a:r>
              <a:rPr lang="en-US" sz="40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LEBT)</a:t>
            </a:r>
            <a:r>
              <a:rPr lang="ru-RU" sz="40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ЛУТИ</a:t>
            </a:r>
            <a:endParaRPr lang="ru-RU" sz="40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6"/>
          <a:stretch/>
        </p:blipFill>
        <p:spPr>
          <a:xfrm>
            <a:off x="977389" y="1007704"/>
            <a:ext cx="10517925" cy="55610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60441" y="5579706"/>
            <a:ext cx="634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3997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785"/>
            <a:ext cx="12192000" cy="414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2197100" y="565152"/>
            <a:ext cx="8268861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en-US" altLang="ru-RU" sz="3200" dirty="0"/>
              <a:t>U</a:t>
            </a:r>
            <a:r>
              <a:rPr lang="en-US" altLang="ru-RU" sz="1600" dirty="0"/>
              <a:t>0</a:t>
            </a:r>
            <a:r>
              <a:rPr lang="en-US" altLang="ru-RU" sz="3200" dirty="0"/>
              <a:t>=2400 </a:t>
            </a:r>
            <a:r>
              <a:rPr lang="ru-RU" altLang="ru-RU" sz="3200" dirty="0"/>
              <a:t>В, в </a:t>
            </a:r>
            <a:r>
              <a:rPr lang="en-US" altLang="ru-RU" sz="3200" dirty="0"/>
              <a:t>RFQ - </a:t>
            </a:r>
            <a:r>
              <a:rPr lang="ru-RU" altLang="ru-RU" sz="3200" dirty="0"/>
              <a:t>27729/29664 частиц</a:t>
            </a:r>
            <a:r>
              <a:rPr lang="en-US" altLang="ru-RU" sz="3200" dirty="0"/>
              <a:t>=93,5</a:t>
            </a:r>
            <a:r>
              <a:rPr lang="ru-RU" altLang="ru-RU" sz="3200" dirty="0"/>
              <a:t> </a:t>
            </a:r>
            <a:r>
              <a:rPr lang="en-US" altLang="ru-RU" sz="3200" dirty="0"/>
              <a:t>%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1448709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8"/>
          <p:cNvSpPr txBox="1">
            <a:spLocks noChangeArrowheads="1"/>
          </p:cNvSpPr>
          <p:nvPr/>
        </p:nvSpPr>
        <p:spPr bwMode="auto">
          <a:xfrm>
            <a:off x="825500" y="623787"/>
            <a:ext cx="725519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2700"/>
              <a:t>27,7</a:t>
            </a:r>
            <a:r>
              <a:rPr lang="en-US" altLang="de-DE" sz="2700"/>
              <a:t> </a:t>
            </a:r>
            <a:r>
              <a:rPr lang="ru-RU" altLang="de-DE" sz="2700"/>
              <a:t>тыс</a:t>
            </a:r>
            <a:r>
              <a:rPr lang="en-US" altLang="de-DE" sz="2700"/>
              <a:t> </a:t>
            </a:r>
            <a:r>
              <a:rPr lang="ru-RU" altLang="de-DE" sz="2700"/>
              <a:t>частиц долетело до </a:t>
            </a:r>
            <a:r>
              <a:rPr lang="en-US" altLang="de-DE" sz="2700"/>
              <a:t>RFQ</a:t>
            </a:r>
            <a:r>
              <a:rPr lang="ru-RU" altLang="de-DE" sz="2700"/>
              <a:t>, трансмиссия 93,5%</a:t>
            </a:r>
            <a:endParaRPr lang="en-US" altLang="de-DE" sz="2700"/>
          </a:p>
        </p:txBody>
      </p:sp>
      <p:pic>
        <p:nvPicPr>
          <p:cNvPr id="2765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2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8"/>
          <p:cNvSpPr txBox="1">
            <a:spLocks noChangeArrowheads="1"/>
          </p:cNvSpPr>
          <p:nvPr/>
        </p:nvSpPr>
        <p:spPr bwMode="auto">
          <a:xfrm>
            <a:off x="677334" y="331687"/>
            <a:ext cx="194764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2700"/>
              <a:t>Потери частиц</a:t>
            </a:r>
            <a:endParaRPr lang="en-US" altLang="de-DE" sz="2700"/>
          </a:p>
        </p:txBody>
      </p:sp>
      <p:pic>
        <p:nvPicPr>
          <p:cNvPr id="28675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1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85" y="5526618"/>
            <a:ext cx="50927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39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5146" y="556558"/>
            <a:ext cx="8373055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</a:t>
            </a:r>
            <a:r>
              <a:rPr lang="ru-RU" sz="3200" dirty="0"/>
              <a:t>38</a:t>
            </a:r>
            <a:r>
              <a:rPr lang="en-US" sz="3200" dirty="0"/>
              <a:t>00 </a:t>
            </a:r>
            <a:r>
              <a:rPr lang="ru-RU" sz="3200" dirty="0"/>
              <a:t>В, в </a:t>
            </a:r>
            <a:r>
              <a:rPr lang="en-US" sz="3200" dirty="0"/>
              <a:t>RFQ - </a:t>
            </a:r>
            <a:r>
              <a:rPr lang="ru-RU" sz="3200" dirty="0"/>
              <a:t>28607/29664 частиц</a:t>
            </a:r>
            <a:r>
              <a:rPr lang="en-US" sz="3200" dirty="0"/>
              <a:t>=9</a:t>
            </a:r>
            <a:r>
              <a:rPr lang="ru-RU" sz="3200" dirty="0"/>
              <a:t>6</a:t>
            </a:r>
            <a:r>
              <a:rPr lang="en-US" sz="3200" dirty="0"/>
              <a:t>,</a:t>
            </a:r>
            <a:r>
              <a:rPr lang="ru-RU" sz="3200" dirty="0"/>
              <a:t>4 </a:t>
            </a:r>
            <a:r>
              <a:rPr lang="en-US" sz="3200" dirty="0"/>
              <a:t>%</a:t>
            </a:r>
            <a:endParaRPr lang="ru-RU" sz="3200" dirty="0"/>
          </a:p>
        </p:txBody>
      </p:sp>
      <p:pic>
        <p:nvPicPr>
          <p:cNvPr id="29699" name="Рисунок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734"/>
            <a:ext cx="12192000" cy="418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0252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7101" y="565152"/>
            <a:ext cx="8062073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</a:t>
            </a:r>
            <a:r>
              <a:rPr lang="ru-RU" sz="3200" dirty="0"/>
              <a:t>30</a:t>
            </a:r>
            <a:r>
              <a:rPr lang="en-US" sz="3200" dirty="0"/>
              <a:t>00 </a:t>
            </a:r>
            <a:r>
              <a:rPr lang="ru-RU" sz="3200" dirty="0"/>
              <a:t>В, в </a:t>
            </a:r>
            <a:r>
              <a:rPr lang="en-US" sz="3200" dirty="0"/>
              <a:t>RFQ - </a:t>
            </a:r>
            <a:r>
              <a:rPr lang="ru-RU" sz="3200" dirty="0"/>
              <a:t>26130/29664 частиц</a:t>
            </a:r>
            <a:r>
              <a:rPr lang="en-US" sz="3200" dirty="0"/>
              <a:t>=</a:t>
            </a:r>
            <a:r>
              <a:rPr lang="ru-RU" sz="3200" dirty="0"/>
              <a:t>88 </a:t>
            </a:r>
            <a:r>
              <a:rPr lang="en-US" sz="3200" dirty="0"/>
              <a:t>%</a:t>
            </a:r>
            <a:endParaRPr lang="ru-RU" sz="3200" dirty="0"/>
          </a:p>
        </p:txBody>
      </p:sp>
      <p:pic>
        <p:nvPicPr>
          <p:cNvPr id="3072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734"/>
            <a:ext cx="12192000" cy="418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5962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785"/>
            <a:ext cx="12192000" cy="414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97100" y="565152"/>
            <a:ext cx="8373055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U0=2400 </a:t>
            </a:r>
            <a:r>
              <a:rPr lang="ru-RU" sz="3200" dirty="0"/>
              <a:t>В, в </a:t>
            </a:r>
            <a:r>
              <a:rPr lang="en-US" sz="3200" dirty="0"/>
              <a:t>RFQ - </a:t>
            </a:r>
            <a:r>
              <a:rPr lang="ru-RU" sz="3200" dirty="0"/>
              <a:t>27729/29664 частиц</a:t>
            </a:r>
            <a:r>
              <a:rPr lang="en-US" sz="3200" dirty="0"/>
              <a:t>=93,5</a:t>
            </a:r>
            <a:r>
              <a:rPr lang="ru-RU" sz="3200" dirty="0"/>
              <a:t> </a:t>
            </a:r>
            <a:r>
              <a:rPr lang="en-US" sz="3200" dirty="0"/>
              <a:t>%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76902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7100" y="565152"/>
            <a:ext cx="8373055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U0=2</a:t>
            </a:r>
            <a:r>
              <a:rPr lang="ru-RU" sz="3200" dirty="0"/>
              <a:t>0</a:t>
            </a:r>
            <a:r>
              <a:rPr lang="en-US" sz="3200" dirty="0"/>
              <a:t>00 </a:t>
            </a:r>
            <a:r>
              <a:rPr lang="ru-RU" sz="3200" dirty="0"/>
              <a:t>В, в </a:t>
            </a:r>
            <a:r>
              <a:rPr lang="en-US" sz="3200" dirty="0"/>
              <a:t>RFQ - </a:t>
            </a:r>
            <a:r>
              <a:rPr lang="ru-RU" sz="3200" dirty="0"/>
              <a:t>26609/29664 частиц</a:t>
            </a:r>
            <a:r>
              <a:rPr lang="en-US" sz="3200" dirty="0"/>
              <a:t>=</a:t>
            </a:r>
            <a:r>
              <a:rPr lang="ru-RU" sz="3200" dirty="0"/>
              <a:t>89,7 </a:t>
            </a:r>
            <a:r>
              <a:rPr lang="en-US" sz="3200" dirty="0"/>
              <a:t>%</a:t>
            </a:r>
            <a:endParaRPr lang="ru-RU" sz="3200" dirty="0"/>
          </a:p>
        </p:txBody>
      </p:sp>
      <p:pic>
        <p:nvPicPr>
          <p:cNvPr id="3277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" y="118070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783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7100" y="565152"/>
            <a:ext cx="8373055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</a:t>
            </a:r>
            <a:r>
              <a:rPr lang="ru-RU" sz="3200" dirty="0"/>
              <a:t>1850</a:t>
            </a:r>
            <a:r>
              <a:rPr lang="en-US" sz="3200" dirty="0"/>
              <a:t> </a:t>
            </a:r>
            <a:r>
              <a:rPr lang="ru-RU" sz="3200" dirty="0"/>
              <a:t>В, в </a:t>
            </a:r>
            <a:r>
              <a:rPr lang="en-US" sz="3200" dirty="0"/>
              <a:t>RFQ - </a:t>
            </a:r>
            <a:r>
              <a:rPr lang="ru-RU" sz="3200" dirty="0"/>
              <a:t>19731/29664 частиц</a:t>
            </a:r>
            <a:r>
              <a:rPr lang="en-US" sz="3200" dirty="0"/>
              <a:t>=</a:t>
            </a:r>
            <a:r>
              <a:rPr lang="ru-RU" sz="3200" dirty="0"/>
              <a:t>66,5 </a:t>
            </a:r>
            <a:r>
              <a:rPr lang="en-US" sz="3200" dirty="0"/>
              <a:t>%</a:t>
            </a:r>
            <a:endParaRPr lang="ru-RU" sz="3200" dirty="0"/>
          </a:p>
        </p:txBody>
      </p:sp>
      <p:pic>
        <p:nvPicPr>
          <p:cNvPr id="33795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" y="118070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5582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7101" y="565152"/>
            <a:ext cx="8373055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U0=1700 </a:t>
            </a:r>
            <a:r>
              <a:rPr lang="ru-RU" sz="3200" dirty="0"/>
              <a:t>В, в </a:t>
            </a:r>
            <a:r>
              <a:rPr lang="en-US" sz="3200" dirty="0"/>
              <a:t>RFQ - 11131</a:t>
            </a:r>
            <a:r>
              <a:rPr lang="ru-RU" sz="3200" dirty="0"/>
              <a:t>/29664 частиц</a:t>
            </a:r>
            <a:r>
              <a:rPr lang="en-US" sz="3200" dirty="0"/>
              <a:t>=37,5</a:t>
            </a:r>
            <a:r>
              <a:rPr lang="ru-RU" sz="3200" dirty="0"/>
              <a:t> </a:t>
            </a:r>
            <a:r>
              <a:rPr lang="en-US" sz="3200" dirty="0"/>
              <a:t>%</a:t>
            </a:r>
            <a:endParaRPr lang="ru-RU" sz="3200" dirty="0"/>
          </a:p>
        </p:txBody>
      </p:sp>
      <p:pic>
        <p:nvPicPr>
          <p:cNvPr id="3481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6785"/>
            <a:ext cx="12192000" cy="4144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453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97101" y="565152"/>
            <a:ext cx="7853682" cy="615549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3200" dirty="0"/>
              <a:t>U0=1</a:t>
            </a:r>
            <a:r>
              <a:rPr lang="ru-RU" sz="3200" dirty="0"/>
              <a:t>35</a:t>
            </a:r>
            <a:r>
              <a:rPr lang="en-US" sz="3200" dirty="0"/>
              <a:t>0 </a:t>
            </a:r>
            <a:r>
              <a:rPr lang="ru-RU" sz="3200" dirty="0"/>
              <a:t>В, в </a:t>
            </a:r>
            <a:r>
              <a:rPr lang="en-US" sz="3200" dirty="0"/>
              <a:t>RFQ - </a:t>
            </a:r>
            <a:r>
              <a:rPr lang="ru-RU" sz="3200" dirty="0"/>
              <a:t>4796/29664 частиц</a:t>
            </a:r>
            <a:r>
              <a:rPr lang="en-US" sz="3200" dirty="0"/>
              <a:t>=</a:t>
            </a:r>
            <a:r>
              <a:rPr lang="ru-RU" sz="3200" dirty="0"/>
              <a:t>16 </a:t>
            </a:r>
            <a:r>
              <a:rPr lang="en-US" sz="3200" dirty="0"/>
              <a:t>%</a:t>
            </a:r>
            <a:endParaRPr lang="ru-RU" sz="3200" dirty="0"/>
          </a:p>
        </p:txBody>
      </p:sp>
      <p:pic>
        <p:nvPicPr>
          <p:cNvPr id="35843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734"/>
            <a:ext cx="12192000" cy="418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1167"/>
            <a:ext cx="12192000" cy="418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025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ACC8DEB-9C24-B8CE-72A8-C73347721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046" y="1892438"/>
            <a:ext cx="6176231" cy="3009344"/>
          </a:xfrm>
          <a:prstGeom prst="rect">
            <a:avLst/>
          </a:prstGeom>
        </p:spPr>
      </p:pic>
      <p:pic>
        <p:nvPicPr>
          <p:cNvPr id="5" name="Объект 3">
            <a:extLst>
              <a:ext uri="{FF2B5EF4-FFF2-40B4-BE49-F238E27FC236}">
                <a16:creationId xmlns="" xmlns:a16="http://schemas.microsoft.com/office/drawing/2014/main" id="{A30AF16F-E913-1FB2-18D0-D5BCDDC64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7289"/>
            <a:ext cx="5524046" cy="2559642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="" xmlns:a16="http://schemas.microsoft.com/office/drawing/2014/main" id="{83D49B0D-5FC2-A1BF-AE89-69E6930916A1}"/>
              </a:ext>
            </a:extLst>
          </p:cNvPr>
          <p:cNvSpPr txBox="1">
            <a:spLocks/>
          </p:cNvSpPr>
          <p:nvPr/>
        </p:nvSpPr>
        <p:spPr>
          <a:xfrm>
            <a:off x="195943" y="441682"/>
            <a:ext cx="11649285" cy="725378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ЛУТИ и канал ЛУТИ-Бустер</a:t>
            </a:r>
          </a:p>
        </p:txBody>
      </p:sp>
    </p:spTree>
    <p:extLst>
      <p:ext uri="{BB962C8B-B14F-4D97-AF65-F5344CB8AC3E}">
        <p14:creationId xmlns:p14="http://schemas.microsoft.com/office/powerpoint/2010/main" val="771509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2418" y="441008"/>
            <a:ext cx="12700971" cy="538605"/>
          </a:xfrm>
          <a:prstGeom prst="rect">
            <a:avLst/>
          </a:prstGeom>
          <a:noFill/>
        </p:spPr>
        <p:txBody>
          <a:bodyPr wrap="none" lIns="121917" tIns="60958" rIns="121917" bIns="60958">
            <a:spAutoFit/>
          </a:bodyPr>
          <a:lstStyle/>
          <a:p>
            <a:pPr>
              <a:defRPr/>
            </a:pPr>
            <a:r>
              <a:rPr lang="en-US" sz="2700" dirty="0"/>
              <a:t>U0=1000 </a:t>
            </a:r>
            <a:r>
              <a:rPr lang="ru-RU" sz="2700" dirty="0"/>
              <a:t>В, в </a:t>
            </a:r>
            <a:r>
              <a:rPr lang="en-US" sz="2700" dirty="0"/>
              <a:t>RFQ - 0</a:t>
            </a:r>
            <a:r>
              <a:rPr lang="ru-RU" sz="2700" dirty="0"/>
              <a:t>/29664 частиц</a:t>
            </a:r>
            <a:r>
              <a:rPr lang="en-US" sz="2700" dirty="0"/>
              <a:t>=0 %</a:t>
            </a:r>
            <a:r>
              <a:rPr lang="ru-RU" sz="2700" dirty="0"/>
              <a:t>, пучок заблокирован потенциалом </a:t>
            </a:r>
            <a:r>
              <a:rPr lang="en-US" sz="2700" dirty="0"/>
              <a:t>L1=1350 </a:t>
            </a:r>
            <a:r>
              <a:rPr lang="ru-RU" sz="2700" dirty="0"/>
              <a:t>В</a:t>
            </a:r>
          </a:p>
        </p:txBody>
      </p:sp>
      <p:pic>
        <p:nvPicPr>
          <p:cNvPr id="3686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85" y="933450"/>
            <a:ext cx="7791449" cy="265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85" y="3583518"/>
            <a:ext cx="7791449" cy="264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838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41917" y="5027085"/>
            <a:ext cx="10712200" cy="1231102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>
              <a:defRPr/>
            </a:pPr>
            <a:r>
              <a:rPr lang="en-US" sz="2400" dirty="0"/>
              <a:t>U0</a:t>
            </a:r>
            <a:r>
              <a:rPr lang="ru-RU" sz="2400" dirty="0"/>
              <a:t> (В) разность потенциалов, которую проходит пучок в структуре КРИОН</a:t>
            </a:r>
          </a:p>
          <a:p>
            <a:pPr>
              <a:defRPr/>
            </a:pPr>
            <a:r>
              <a:rPr lang="ru-RU" sz="2400" dirty="0"/>
              <a:t>Трансмиссия в </a:t>
            </a:r>
            <a:r>
              <a:rPr lang="en-US" sz="2400" dirty="0"/>
              <a:t>RFQ </a:t>
            </a:r>
            <a:r>
              <a:rPr lang="ru-RU" sz="2400" dirty="0"/>
              <a:t>(при начальном общем количестве 29664 частиц </a:t>
            </a:r>
            <a:r>
              <a:rPr lang="en-US" sz="2400" dirty="0"/>
              <a:t>Xe27+, 28+, 29+</a:t>
            </a:r>
            <a:r>
              <a:rPr lang="ru-RU" sz="2400" dirty="0"/>
              <a:t>) </a:t>
            </a:r>
          </a:p>
        </p:txBody>
      </p:sp>
      <p:pic>
        <p:nvPicPr>
          <p:cNvPr id="37891" name="Рисунок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178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Box 3"/>
          <p:cNvSpPr txBox="1">
            <a:spLocks noChangeArrowheads="1"/>
          </p:cNvSpPr>
          <p:nvPr/>
        </p:nvSpPr>
        <p:spPr bwMode="auto">
          <a:xfrm>
            <a:off x="618067" y="427568"/>
            <a:ext cx="6587503" cy="61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ru-RU" altLang="ru-RU" sz="3200" dirty="0"/>
              <a:t>Пучок эмитируется под углом 9 град</a:t>
            </a:r>
          </a:p>
        </p:txBody>
      </p:sp>
    </p:spTree>
    <p:extLst>
      <p:ext uri="{BB962C8B-B14F-4D97-AF65-F5344CB8AC3E}">
        <p14:creationId xmlns:p14="http://schemas.microsoft.com/office/powerpoint/2010/main" val="3852779179"/>
      </p:ext>
    </p:extLst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3404" y="274638"/>
            <a:ext cx="2668555" cy="706090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TraceWin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8596" y="6340476"/>
            <a:ext cx="12022664" cy="403225"/>
            <a:chOff x="0" y="6286500"/>
            <a:chExt cx="9093200" cy="403225"/>
          </a:xfrm>
        </p:grpSpPr>
        <p:pic>
          <p:nvPicPr>
            <p:cNvPr id="5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9" r="54096" b="70128"/>
          <a:stretch/>
        </p:blipFill>
        <p:spPr bwMode="auto">
          <a:xfrm>
            <a:off x="5807968" y="326572"/>
            <a:ext cx="6150843" cy="187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23392" y="908720"/>
            <a:ext cx="50885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7188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Beam dynamic simulation </a:t>
            </a:r>
            <a:r>
              <a:rPr lang="en-US" dirty="0"/>
              <a:t>from the source to the linear </a:t>
            </a:r>
            <a:r>
              <a:rPr lang="en-US" dirty="0" smtClean="0"/>
              <a:t>accelerators</a:t>
            </a:r>
          </a:p>
          <a:p>
            <a:pPr marL="357188" indent="-285750" algn="just">
              <a:buFont typeface="Arial" panose="020B0604020202020204" pitchFamily="34" charset="0"/>
              <a:buChar char="•"/>
            </a:pPr>
            <a:r>
              <a:rPr lang="en-US" dirty="0"/>
              <a:t>Dynamics charged </a:t>
            </a:r>
            <a:r>
              <a:rPr lang="en-US" dirty="0" smtClean="0"/>
              <a:t>particles in Drift </a:t>
            </a:r>
            <a:r>
              <a:rPr lang="en-US" dirty="0"/>
              <a:t>Tube </a:t>
            </a:r>
            <a:r>
              <a:rPr lang="en-US" dirty="0" err="1"/>
              <a:t>Linac</a:t>
            </a:r>
            <a:r>
              <a:rPr lang="en-US" dirty="0"/>
              <a:t> (DTL</a:t>
            </a:r>
            <a:r>
              <a:rPr lang="en-US" dirty="0" smtClean="0"/>
              <a:t>), Radio </a:t>
            </a:r>
            <a:r>
              <a:rPr lang="en-US" dirty="0"/>
              <a:t>Frequency </a:t>
            </a:r>
            <a:r>
              <a:rPr lang="en-US" dirty="0" err="1"/>
              <a:t>Quadrupole</a:t>
            </a:r>
            <a:r>
              <a:rPr lang="en-US" dirty="0"/>
              <a:t> (RFQ</a:t>
            </a:r>
            <a:r>
              <a:rPr lang="en-US" dirty="0" smtClean="0"/>
              <a:t>), solenoids</a:t>
            </a:r>
            <a:r>
              <a:rPr lang="en-US" dirty="0"/>
              <a:t>, </a:t>
            </a:r>
            <a:r>
              <a:rPr lang="en-US" dirty="0" smtClean="0"/>
              <a:t>magnetic </a:t>
            </a:r>
            <a:r>
              <a:rPr lang="en-US" dirty="0"/>
              <a:t>and electrostatic dipoles and </a:t>
            </a:r>
            <a:r>
              <a:rPr lang="en-US" dirty="0" err="1" smtClean="0"/>
              <a:t>quadrupole</a:t>
            </a:r>
            <a:r>
              <a:rPr lang="en-US" dirty="0" smtClean="0"/>
              <a:t>, magnetic </a:t>
            </a:r>
            <a:r>
              <a:rPr lang="en-US" dirty="0"/>
              <a:t>and electrostatic </a:t>
            </a:r>
            <a:r>
              <a:rPr lang="en-US" dirty="0" err="1"/>
              <a:t>steerers</a:t>
            </a:r>
            <a:r>
              <a:rPr lang="en-US" dirty="0"/>
              <a:t>, </a:t>
            </a:r>
            <a:r>
              <a:rPr lang="en-US" dirty="0" smtClean="0"/>
              <a:t>electrostatic </a:t>
            </a:r>
            <a:r>
              <a:rPr lang="en-US" dirty="0"/>
              <a:t>accelerating structure</a:t>
            </a:r>
            <a:r>
              <a:rPr lang="en-US" dirty="0" smtClean="0"/>
              <a:t>, </a:t>
            </a:r>
            <a:r>
              <a:rPr lang="en-US" dirty="0"/>
              <a:t>various types of </a:t>
            </a:r>
            <a:r>
              <a:rPr lang="en-US" dirty="0" smtClean="0"/>
              <a:t>diagnostics</a:t>
            </a:r>
            <a:endParaRPr lang="ru-RU" dirty="0"/>
          </a:p>
        </p:txBody>
      </p:sp>
      <p:pic>
        <p:nvPicPr>
          <p:cNvPr id="2051" name="Picture 3" descr="C:\Users\Борис\Downloads\TraceWin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/>
        </p:blipFill>
        <p:spPr bwMode="auto">
          <a:xfrm>
            <a:off x="5807968" y="2198576"/>
            <a:ext cx="6150843" cy="41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21" y="3217043"/>
            <a:ext cx="4620136" cy="312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92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5C04A6-4FA0-85A7-2B96-6B466D61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33" y="365125"/>
            <a:ext cx="11616612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Огибающая пучка 124</a:t>
            </a:r>
            <a:r>
              <a:rPr lang="en-GB" sz="40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Xe28+</a:t>
            </a:r>
            <a:r>
              <a:rPr lang="ru-RU" sz="40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в ЛУТИ </a:t>
            </a:r>
            <a:br>
              <a:rPr lang="ru-RU" sz="40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32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(результат моделирования в </a:t>
            </a:r>
            <a:r>
              <a:rPr lang="en-GB" sz="3200" b="1" i="1" spc="-50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TraceWin</a:t>
            </a:r>
            <a:r>
              <a:rPr lang="ru-RU" sz="32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)</a:t>
            </a:r>
            <a:endParaRPr lang="ru-RU" sz="4000" b="1" i="1" spc="-50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CB0EFDDD-3261-2F0E-2B7D-2271BCA1A5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920"/>
            <a:ext cx="12146562" cy="26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8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=""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=""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=""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Диаграмма 9">
            <a:extLst>
              <a:ext uri="{FF2B5EF4-FFF2-40B4-BE49-F238E27FC236}">
                <a16:creationId xmlns=""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3558924"/>
              </p:ext>
            </p:extLst>
          </p:nvPr>
        </p:nvGraphicFramePr>
        <p:xfrm>
          <a:off x="755780" y="1156996"/>
          <a:ext cx="10872802" cy="49651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54D70EE-FD32-4D5E-AA4E-B7562109787E}"/>
              </a:ext>
            </a:extLst>
          </p:cNvPr>
          <p:cNvSpPr txBox="1"/>
          <p:nvPr/>
        </p:nvSpPr>
        <p:spPr>
          <a:xfrm>
            <a:off x="514350" y="225336"/>
            <a:ext cx="110742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Одновременное прохождение по линейному ускорителю и каналу</a:t>
            </a:r>
            <a:r>
              <a:rPr lang="en-US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i="1" spc="-50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нескольких </a:t>
            </a:r>
            <a:r>
              <a:rPr lang="ru-RU" sz="2800" b="1" i="1" spc="-50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зарядностей</a:t>
            </a:r>
            <a:r>
              <a:rPr lang="ru-RU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i="1" spc="-50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</a:t>
            </a:r>
            <a:r>
              <a:rPr lang="en-US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</a:t>
            </a:r>
            <a:r>
              <a:rPr lang="en-US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</a:t>
            </a:r>
            <a:r>
              <a:rPr lang="ru-RU" sz="28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окрестности целевой </a:t>
            </a:r>
            <a:r>
              <a:rPr lang="ru-RU" sz="2800" b="1" i="1" spc="-50" dirty="0" err="1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зарядности</a:t>
            </a:r>
            <a:endParaRPr lang="ru-RU" sz="2800" b="1" i="1" spc="-50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B92AEE-4A1D-47AC-BD9A-467EB9B03350}"/>
              </a:ext>
            </a:extLst>
          </p:cNvPr>
          <p:cNvSpPr txBox="1"/>
          <p:nvPr/>
        </p:nvSpPr>
        <p:spPr>
          <a:xfrm>
            <a:off x="3983651" y="2764065"/>
            <a:ext cx="318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Спектр </a:t>
            </a:r>
            <a:r>
              <a:rPr lang="ru-RU" sz="2400" dirty="0"/>
              <a:t>на выходе </a:t>
            </a:r>
            <a:r>
              <a:rPr lang="en-US" sz="2400" dirty="0"/>
              <a:t>RFQ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13274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9EFE93-FF19-9D92-60B3-FAF24467A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014"/>
            <a:ext cx="10515600" cy="76717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Профили пучков </a:t>
            </a:r>
            <a:r>
              <a:rPr lang="en-GB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Xe26</a:t>
            </a:r>
            <a:r>
              <a:rPr lang="ru-RU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+</a:t>
            </a:r>
            <a:r>
              <a:rPr lang="en-GB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</a:t>
            </a:r>
            <a:r>
              <a:rPr lang="ru-RU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GB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27</a:t>
            </a:r>
            <a:r>
              <a:rPr lang="ru-RU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+</a:t>
            </a:r>
            <a:r>
              <a:rPr lang="en-GB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,</a:t>
            </a:r>
            <a:r>
              <a:rPr lang="ru-RU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GB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28</a:t>
            </a:r>
            <a:r>
              <a:rPr lang="ru-RU" sz="3600" b="1" i="1" spc="-50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+</a:t>
            </a:r>
            <a:endParaRPr lang="ru-RU" sz="3600" b="1" i="1" spc="-50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377750-2B9C-4A67-8F32-74A3E5771063}"/>
              </a:ext>
            </a:extLst>
          </p:cNvPr>
          <p:cNvSpPr txBox="1"/>
          <p:nvPr/>
        </p:nvSpPr>
        <p:spPr>
          <a:xfrm>
            <a:off x="505890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27+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ED05DA-2EF2-4752-BCDC-861292F8D65A}"/>
              </a:ext>
            </a:extLst>
          </p:cNvPr>
          <p:cNvSpPr txBox="1"/>
          <p:nvPr/>
        </p:nvSpPr>
        <p:spPr>
          <a:xfrm>
            <a:off x="340155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28+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48C1D2-F642-4BD2-8296-5D24CCA1F833}"/>
              </a:ext>
            </a:extLst>
          </p:cNvPr>
          <p:cNvSpPr txBox="1"/>
          <p:nvPr/>
        </p:nvSpPr>
        <p:spPr>
          <a:xfrm>
            <a:off x="1921679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29+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2A64CB1-7299-460D-8C6D-D13BF4394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" y="1536593"/>
            <a:ext cx="12192000" cy="3875831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F62A17B5-46C7-4B36-B7A4-4396DC93FF52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11" name="Picture 7" descr="NICA-Logo_4c">
              <a:extLst>
                <a:ext uri="{FF2B5EF4-FFF2-40B4-BE49-F238E27FC236}">
                  <a16:creationId xmlns="" xmlns:a16="http://schemas.microsoft.com/office/drawing/2014/main" id="{FD8317CC-4754-492A-B944-2D2A364C8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>
              <a:extLst>
                <a:ext uri="{FF2B5EF4-FFF2-40B4-BE49-F238E27FC236}">
                  <a16:creationId xmlns="" xmlns:a16="http://schemas.microsoft.com/office/drawing/2014/main" id="{B539227A-E2D6-47EA-AE0F-D484451A9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3">
              <a:extLst>
                <a:ext uri="{FF2B5EF4-FFF2-40B4-BE49-F238E27FC236}">
                  <a16:creationId xmlns="" xmlns:a16="http://schemas.microsoft.com/office/drawing/2014/main" id="{C2FD983B-3D60-462C-9574-674B15930974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52581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9EFE93-FF19-9D92-60B3-FAF24467A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Профили пучков </a:t>
            </a:r>
            <a:r>
              <a:rPr lang="en-GB" sz="36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Xe27+,28+,29+ </a:t>
            </a:r>
            <a:r>
              <a:rPr lang="ru-RU" sz="36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36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3600" b="1" i="1" spc="-50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ПМ-1Б 192А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371CB481-C937-B23F-0AB4-A1B401B67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4253" y="2108200"/>
            <a:ext cx="10043819" cy="3760788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9377750-2B9C-4A67-8F32-74A3E5771063}"/>
              </a:ext>
            </a:extLst>
          </p:cNvPr>
          <p:cNvSpPr txBox="1"/>
          <p:nvPr/>
        </p:nvSpPr>
        <p:spPr>
          <a:xfrm>
            <a:off x="505890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27+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0ED05DA-2EF2-4752-BCDC-861292F8D65A}"/>
              </a:ext>
            </a:extLst>
          </p:cNvPr>
          <p:cNvSpPr txBox="1"/>
          <p:nvPr/>
        </p:nvSpPr>
        <p:spPr>
          <a:xfrm>
            <a:off x="3401552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28+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748C1D2-F642-4BD2-8296-5D24CCA1F833}"/>
              </a:ext>
            </a:extLst>
          </p:cNvPr>
          <p:cNvSpPr txBox="1"/>
          <p:nvPr/>
        </p:nvSpPr>
        <p:spPr>
          <a:xfrm>
            <a:off x="1921679" y="4393684"/>
            <a:ext cx="662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29+</a:t>
            </a:r>
            <a:endParaRPr lang="ru-RU" dirty="0">
              <a:solidFill>
                <a:srgbClr val="FFFF00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EE248402-AB4D-417A-ABD1-CA1C57F1BF48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10" name="Picture 7" descr="NICA-Logo_4c">
              <a:extLst>
                <a:ext uri="{FF2B5EF4-FFF2-40B4-BE49-F238E27FC236}">
                  <a16:creationId xmlns="" xmlns:a16="http://schemas.microsoft.com/office/drawing/2014/main" id="{E90B4729-1102-4D8F-A7FF-78A2AD639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>
              <a:extLst>
                <a:ext uri="{FF2B5EF4-FFF2-40B4-BE49-F238E27FC236}">
                  <a16:creationId xmlns="" xmlns:a16="http://schemas.microsoft.com/office/drawing/2014/main" id="{1ED07702-9DAE-4F2A-A8D9-B5CD0CC76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3">
              <a:extLst>
                <a:ext uri="{FF2B5EF4-FFF2-40B4-BE49-F238E27FC236}">
                  <a16:creationId xmlns="" xmlns:a16="http://schemas.microsoft.com/office/drawing/2014/main" id="{984BEC25-BD8D-48C0-B60A-A3E79F719F8B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3806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80146BA-4FC4-9BED-9B88-DDA69EB5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/>
              <a:t>Пучок </a:t>
            </a:r>
            <a:r>
              <a:rPr lang="ru-RU" sz="4800" baseline="-25000" dirty="0"/>
              <a:t>124</a:t>
            </a:r>
            <a:r>
              <a:rPr lang="en-GB" sz="4800" dirty="0"/>
              <a:t>Xe</a:t>
            </a:r>
            <a:r>
              <a:rPr lang="en-GB" sz="4800" baseline="30000" dirty="0"/>
              <a:t>28+</a:t>
            </a:r>
            <a:r>
              <a:rPr lang="ru-RU" sz="4800" dirty="0"/>
              <a:t> в канале инжекции в Бустер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91AD95F7-35DC-AE2B-5A58-CE62DCCD6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64312"/>
            <a:ext cx="6440557" cy="3772871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658564A-6F76-375D-2049-E0C8203FE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036" y="2064312"/>
            <a:ext cx="5034658" cy="377287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F153E531-6A46-4CC8-8041-77D78440130E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="" xmlns:a16="http://schemas.microsoft.com/office/drawing/2014/main" id="{0F31B866-DBD1-449C-A108-15C0F2D996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="" xmlns:a16="http://schemas.microsoft.com/office/drawing/2014/main" id="{EAA84087-5261-4580-9C60-BB72EA00D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13">
              <a:extLst>
                <a:ext uri="{FF2B5EF4-FFF2-40B4-BE49-F238E27FC236}">
                  <a16:creationId xmlns="" xmlns:a16="http://schemas.microsoft.com/office/drawing/2014/main" id="{9AB6C15B-90D8-467A-AAD7-CF5C19998D89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707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3ECF7-0CB9-4B51-87AD-8237670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21000" cy="1325563"/>
          </a:xfrm>
        </p:spPr>
        <p:txBody>
          <a:bodyPr>
            <a:normAutofit/>
          </a:bodyPr>
          <a:lstStyle/>
          <a:p>
            <a:r>
              <a:rPr lang="en-US" dirty="0"/>
              <a:t>TOF </a:t>
            </a:r>
            <a:r>
              <a:rPr lang="ru-RU" dirty="0"/>
              <a:t>анализ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Пучок </a:t>
            </a:r>
            <a:r>
              <a:rPr lang="en-US" dirty="0" err="1"/>
              <a:t>Ar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D989189-E08E-4C9F-963A-A4E0DDEC2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0" y="1463674"/>
            <a:ext cx="7035800" cy="4397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39E9F2-C180-43A5-8CFC-DA093976D938}"/>
              </a:ext>
            </a:extLst>
          </p:cNvPr>
          <p:cNvSpPr txBox="1"/>
          <p:nvPr/>
        </p:nvSpPr>
        <p:spPr>
          <a:xfrm>
            <a:off x="939800" y="1905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Время ионизации 25 </a:t>
            </a:r>
            <a:r>
              <a:rPr lang="ru-RU" dirty="0" err="1"/>
              <a:t>мсек</a:t>
            </a:r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0950F528-F81D-4F7E-85F8-F247465C1A16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8" name="Picture 7" descr="NICA-Logo_4c">
              <a:extLst>
                <a:ext uri="{FF2B5EF4-FFF2-40B4-BE49-F238E27FC236}">
                  <a16:creationId xmlns="" xmlns:a16="http://schemas.microsoft.com/office/drawing/2014/main" id="{7A067E0C-F1AD-406B-A09A-2415CC4A1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>
              <a:extLst>
                <a:ext uri="{FF2B5EF4-FFF2-40B4-BE49-F238E27FC236}">
                  <a16:creationId xmlns="" xmlns:a16="http://schemas.microsoft.com/office/drawing/2014/main" id="{0349C0A3-7063-4405-A13E-B5D7B2B77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13">
              <a:extLst>
                <a:ext uri="{FF2B5EF4-FFF2-40B4-BE49-F238E27FC236}">
                  <a16:creationId xmlns="" xmlns:a16="http://schemas.microsoft.com/office/drawing/2014/main" id="{6D9F8E34-408D-4996-8980-31A59AC68421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4666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63225" y="697074"/>
            <a:ext cx="7765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Моделирование в пакете </a:t>
            </a:r>
            <a:r>
              <a:rPr lang="en-US" sz="3200" b="1" i="1" dirty="0" smtClean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CST Studio Suite</a:t>
            </a:r>
            <a:endParaRPr lang="ru-RU" sz="3200" b="1" i="1" dirty="0">
              <a:solidFill>
                <a:srgbClr val="170CF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9483" y="1638897"/>
            <a:ext cx="99930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23850" algn="just"/>
            <a:r>
              <a:rPr lang="en-US" sz="2400" dirty="0" smtClean="0"/>
              <a:t>Simulation </a:t>
            </a:r>
            <a:r>
              <a:rPr lang="en-US" sz="2400" dirty="0"/>
              <a:t>of accelerator components in this software</a:t>
            </a:r>
            <a:r>
              <a:rPr lang="en-US" sz="2400" dirty="0" smtClean="0"/>
              <a:t>:</a:t>
            </a:r>
          </a:p>
          <a:p>
            <a:pPr marL="352425" indent="-323850" algn="just"/>
            <a:endParaRPr lang="en-US" sz="2400" dirty="0"/>
          </a:p>
          <a:p>
            <a:pPr marL="352425" indent="-323850" algn="just">
              <a:buFont typeface="Arial" panose="020B0604020202020204" pitchFamily="34" charset="0"/>
              <a:buChar char="•"/>
            </a:pPr>
            <a:r>
              <a:rPr lang="en-US" sz="2400" dirty="0"/>
              <a:t>Cavity simulation</a:t>
            </a:r>
          </a:p>
          <a:p>
            <a:pPr marL="352425" indent="-323850" algn="just">
              <a:buFont typeface="Arial" panose="020B0604020202020204" pitchFamily="34" charset="0"/>
              <a:buChar char="•"/>
            </a:pPr>
            <a:r>
              <a:rPr lang="en-US" sz="2400" dirty="0"/>
              <a:t>Magnet design</a:t>
            </a:r>
          </a:p>
          <a:p>
            <a:pPr marL="352425" indent="-323850" algn="just">
              <a:buFont typeface="Arial" panose="020B0604020202020204" pitchFamily="34" charset="0"/>
              <a:buChar char="•"/>
            </a:pPr>
            <a:r>
              <a:rPr lang="en-US" sz="2400" dirty="0"/>
              <a:t>Electromagnetic fields simulation for design various accelerating structures (RFQ, </a:t>
            </a:r>
            <a:r>
              <a:rPr lang="en-US" sz="2400" dirty="0" err="1" smtClean="0"/>
              <a:t>buncher</a:t>
            </a:r>
            <a:r>
              <a:rPr lang="en-US" sz="2400" dirty="0"/>
              <a:t>, DTL)</a:t>
            </a:r>
          </a:p>
          <a:p>
            <a:pPr marL="352425" indent="-323850" algn="just">
              <a:buFont typeface="Arial" panose="020B0604020202020204" pitchFamily="34" charset="0"/>
              <a:buChar char="•"/>
            </a:pPr>
            <a:r>
              <a:rPr lang="en-US" sz="2400" dirty="0"/>
              <a:t>Particle dynamics in low energy beam transport (LEBT), </a:t>
            </a:r>
            <a:r>
              <a:rPr lang="en-US" sz="2400" dirty="0" err="1"/>
              <a:t>linac</a:t>
            </a:r>
            <a:r>
              <a:rPr lang="en-US" sz="2400" dirty="0"/>
              <a:t>, high energy beam  transport (HEBT)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116402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3ECF7-0CB9-4B51-87AD-8237670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921000" cy="1325563"/>
          </a:xfrm>
        </p:spPr>
        <p:txBody>
          <a:bodyPr>
            <a:normAutofit/>
          </a:bodyPr>
          <a:lstStyle/>
          <a:p>
            <a:r>
              <a:rPr lang="en-US" dirty="0"/>
              <a:t>TOF </a:t>
            </a:r>
            <a:r>
              <a:rPr lang="ru-RU" dirty="0"/>
              <a:t>анализ</a:t>
            </a:r>
            <a:r>
              <a:rPr lang="en-US" dirty="0"/>
              <a:t/>
            </a:r>
            <a:br>
              <a:rPr lang="en-US" dirty="0"/>
            </a:br>
            <a:r>
              <a:rPr lang="ru-RU" dirty="0"/>
              <a:t>пучка </a:t>
            </a:r>
            <a:r>
              <a:rPr lang="en-US" dirty="0"/>
              <a:t>Xe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639E9F2-C180-43A5-8CFC-DA093976D938}"/>
              </a:ext>
            </a:extLst>
          </p:cNvPr>
          <p:cNvSpPr txBox="1"/>
          <p:nvPr/>
        </p:nvSpPr>
        <p:spPr>
          <a:xfrm>
            <a:off x="939800" y="19050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Время ионизации </a:t>
            </a:r>
            <a:r>
              <a:rPr lang="en-US" dirty="0"/>
              <a:t>18</a:t>
            </a:r>
            <a:r>
              <a:rPr lang="ru-RU" dirty="0"/>
              <a:t> </a:t>
            </a:r>
            <a:r>
              <a:rPr lang="ru-RU" dirty="0" err="1"/>
              <a:t>мсек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B547055-891F-44FB-B484-3F3C2B12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80" y="0"/>
            <a:ext cx="5527040" cy="345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A500E82-D8C7-46BC-A6D2-3B2F9450F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279" y="3454400"/>
            <a:ext cx="5527041" cy="345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9AC1556-1318-49EB-B226-B314F14F14E0}"/>
              </a:ext>
            </a:extLst>
          </p:cNvPr>
          <p:cNvSpPr txBox="1"/>
          <p:nvPr/>
        </p:nvSpPr>
        <p:spPr>
          <a:xfrm>
            <a:off x="9910618" y="4655127"/>
            <a:ext cx="1514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Усреднение шумов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0089527C-2DA0-418B-B5E1-7D328D45A48E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8" name="Picture 7" descr="NICA-Logo_4c">
              <a:extLst>
                <a:ext uri="{FF2B5EF4-FFF2-40B4-BE49-F238E27FC236}">
                  <a16:creationId xmlns="" xmlns:a16="http://schemas.microsoft.com/office/drawing/2014/main" id="{D230973F-72F5-40CD-9E22-81EEE96BC9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>
              <a:extLst>
                <a:ext uri="{FF2B5EF4-FFF2-40B4-BE49-F238E27FC236}">
                  <a16:creationId xmlns="" xmlns:a16="http://schemas.microsoft.com/office/drawing/2014/main" id="{1B00CD2F-D769-4A0C-8AED-D3CEF391C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3">
              <a:extLst>
                <a:ext uri="{FF2B5EF4-FFF2-40B4-BE49-F238E27FC236}">
                  <a16:creationId xmlns="" xmlns:a16="http://schemas.microsoft.com/office/drawing/2014/main" id="{F3E9D7B9-800D-4AB0-845C-71843255102A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19637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0E5BD9D-47FD-4EF5-B406-02D7B8D5FFDD}"/>
              </a:ext>
            </a:extLst>
          </p:cNvPr>
          <p:cNvSpPr txBox="1"/>
          <p:nvPr/>
        </p:nvSpPr>
        <p:spPr>
          <a:xfrm>
            <a:off x="1253655" y="269709"/>
            <a:ext cx="95796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Стабильная работа источника ионов КРИОН</a:t>
            </a:r>
          </a:p>
          <a:p>
            <a:pPr algn="l"/>
            <a:r>
              <a:rPr lang="ru-RU" dirty="0"/>
              <a:t>Срыв электронной струны происходил только во время «экспериментов» с накалом катода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C287FB-A7B0-4655-BEAF-C37AD617E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40" y="916040"/>
            <a:ext cx="7939024" cy="5513211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=""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=""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=""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Прямая со стрелкой 10">
            <a:extLst>
              <a:ext uri="{FF2B5EF4-FFF2-40B4-BE49-F238E27FC236}">
                <a16:creationId xmlns="" xmlns:a16="http://schemas.microsoft.com/office/drawing/2014/main" id="{9F038CFA-93B5-4DAD-A689-34B2D1DF94CA}"/>
              </a:ext>
            </a:extLst>
          </p:cNvPr>
          <p:cNvCxnSpPr>
            <a:cxnSpLocks/>
          </p:cNvCxnSpPr>
          <p:nvPr/>
        </p:nvCxnSpPr>
        <p:spPr>
          <a:xfrm flipH="1">
            <a:off x="9652000" y="1806357"/>
            <a:ext cx="533400" cy="1430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F658326-52FB-47DD-BDE3-C0219C7BF647}"/>
              </a:ext>
            </a:extLst>
          </p:cNvPr>
          <p:cNvSpPr txBox="1"/>
          <p:nvPr/>
        </p:nvSpPr>
        <p:spPr>
          <a:xfrm>
            <a:off x="10191750" y="1503140"/>
            <a:ext cx="1587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Линия тренда макс. амплитуды</a:t>
            </a:r>
          </a:p>
          <a:p>
            <a:r>
              <a:rPr lang="ru-RU" dirty="0"/>
              <a:t>сигнала</a:t>
            </a:r>
          </a:p>
          <a:p>
            <a:r>
              <a:rPr lang="ru-RU" dirty="0"/>
              <a:t>с </a:t>
            </a:r>
            <a:r>
              <a:rPr lang="en-US" dirty="0"/>
              <a:t>Bergoz1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269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385092F-6BB4-4E48-A7DF-5AB06C585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3" y="1217286"/>
            <a:ext cx="5728750" cy="49336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50BF1F3-8BA6-4388-80D4-11D7F9F78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6" y="5039136"/>
            <a:ext cx="4100436" cy="1540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AE2CAFA-1924-41DB-A381-C7770CD78B44}"/>
              </a:ext>
            </a:extLst>
          </p:cNvPr>
          <p:cNvSpPr txBox="1"/>
          <p:nvPr/>
        </p:nvSpPr>
        <p:spPr>
          <a:xfrm>
            <a:off x="230908" y="149055"/>
            <a:ext cx="11626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Отличная работа автоматической регулировки частоты резонатора (АРЧ) системы задающего генератора ВЧ </a:t>
            </a:r>
            <a:r>
              <a:rPr lang="en-US" b="1" dirty="0"/>
              <a:t>LLRF</a:t>
            </a:r>
            <a:r>
              <a:rPr lang="ru-RU" b="1" dirty="0"/>
              <a:t>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B8E3D09-8495-45E3-B77D-87BD6D044EF6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11" name="Picture 7" descr="NICA-Logo_4c">
              <a:extLst>
                <a:ext uri="{FF2B5EF4-FFF2-40B4-BE49-F238E27FC236}">
                  <a16:creationId xmlns="" xmlns:a16="http://schemas.microsoft.com/office/drawing/2014/main" id="{D6724BBB-4F3D-4751-8586-FCBCAB6C3C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>
              <a:extLst>
                <a:ext uri="{FF2B5EF4-FFF2-40B4-BE49-F238E27FC236}">
                  <a16:creationId xmlns="" xmlns:a16="http://schemas.microsoft.com/office/drawing/2014/main" id="{B4FF2E98-7F23-44E7-A7B3-666443D22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3">
              <a:extLst>
                <a:ext uri="{FF2B5EF4-FFF2-40B4-BE49-F238E27FC236}">
                  <a16:creationId xmlns="" xmlns:a16="http://schemas.microsoft.com/office/drawing/2014/main" id="{F8E2E63A-FA24-4738-BA49-49A8E6417CF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C77AE17-F78B-490C-81E6-CCA8D6E4EFBC}"/>
              </a:ext>
            </a:extLst>
          </p:cNvPr>
          <p:cNvSpPr txBox="1"/>
          <p:nvPr/>
        </p:nvSpPr>
        <p:spPr>
          <a:xfrm>
            <a:off x="3079750" y="516074"/>
            <a:ext cx="7696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максимальный сдвиг фазы </a:t>
            </a:r>
            <a:r>
              <a:rPr lang="ru-RU" b="0" i="0" dirty="0">
                <a:solidFill>
                  <a:srgbClr val="040C28"/>
                </a:solidFill>
                <a:effectLst/>
                <a:latin typeface="Google Sans"/>
              </a:rPr>
              <a:t>± 2° по температурным эффектам</a:t>
            </a:r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3D1B9FA-8A2E-4F8F-8F42-E6E65B6E4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501" y="1217286"/>
            <a:ext cx="5698085" cy="49336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D4C73DF-723A-4E3F-A0E1-3C89580F1EEC}"/>
              </a:ext>
            </a:extLst>
          </p:cNvPr>
          <p:cNvSpPr txBox="1"/>
          <p:nvPr/>
        </p:nvSpPr>
        <p:spPr>
          <a:xfrm>
            <a:off x="8815894" y="826665"/>
            <a:ext cx="110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АРЧ </a:t>
            </a:r>
            <a:r>
              <a:rPr lang="ru-RU" dirty="0" err="1">
                <a:solidFill>
                  <a:srgbClr val="FF0000"/>
                </a:solidFill>
              </a:rPr>
              <a:t>выкл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75313A72-F3DF-43AD-B8F0-3BB7E64E752C}"/>
              </a:ext>
            </a:extLst>
          </p:cNvPr>
          <p:cNvCxnSpPr>
            <a:cxnSpLocks/>
          </p:cNvCxnSpPr>
          <p:nvPr/>
        </p:nvCxnSpPr>
        <p:spPr>
          <a:xfrm>
            <a:off x="6032500" y="885406"/>
            <a:ext cx="0" cy="54941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C7BDA49-22D1-46CD-BBA9-66DDB9B5AAFB}"/>
              </a:ext>
            </a:extLst>
          </p:cNvPr>
          <p:cNvSpPr txBox="1"/>
          <p:nvPr/>
        </p:nvSpPr>
        <p:spPr>
          <a:xfrm>
            <a:off x="2370644" y="850327"/>
            <a:ext cx="95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АРЧ </a:t>
            </a:r>
            <a:r>
              <a:rPr lang="ru-RU" dirty="0" err="1">
                <a:solidFill>
                  <a:srgbClr val="FF0000"/>
                </a:solidFill>
              </a:rPr>
              <a:t>вкл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87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E594D7-BC3E-4001-A8DD-8A961B092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739900"/>
            <a:ext cx="4270762" cy="44688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CA450C0-65C5-45C0-AE93-7D8863351536}"/>
              </a:ext>
            </a:extLst>
          </p:cNvPr>
          <p:cNvSpPr txBox="1"/>
          <p:nvPr/>
        </p:nvSpPr>
        <p:spPr>
          <a:xfrm>
            <a:off x="1193800" y="354737"/>
            <a:ext cx="94614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Проект, реализованный в сотрудничестве с отделом НИОСЭН, </a:t>
            </a:r>
          </a:p>
          <a:p>
            <a:pPr algn="just"/>
            <a:r>
              <a:rPr lang="ru-RU" dirty="0"/>
              <a:t>позволил использовать источники </a:t>
            </a:r>
            <a:r>
              <a:rPr lang="en-US" dirty="0"/>
              <a:t>EVPU </a:t>
            </a:r>
            <a:r>
              <a:rPr lang="ru-RU" dirty="0"/>
              <a:t>для питания магнитов канала ЛУТИ-Бустер, </a:t>
            </a:r>
          </a:p>
          <a:p>
            <a:pPr algn="just"/>
            <a:r>
              <a:rPr lang="ru-RU" dirty="0"/>
              <a:t>а источники </a:t>
            </a:r>
            <a:r>
              <a:rPr lang="en-US" dirty="0"/>
              <a:t>Sorensen 40</a:t>
            </a:r>
            <a:r>
              <a:rPr lang="ru-RU" dirty="0"/>
              <a:t>В </a:t>
            </a:r>
            <a:r>
              <a:rPr lang="en-US" dirty="0"/>
              <a:t>375</a:t>
            </a:r>
            <a:r>
              <a:rPr lang="ru-RU" dirty="0"/>
              <a:t>А использовать как резервные. </a:t>
            </a:r>
          </a:p>
          <a:p>
            <a:pPr algn="just"/>
            <a:r>
              <a:rPr lang="ru-RU" dirty="0"/>
              <a:t>И резерв позволил избежать длительного простоя в январе 2023.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D50CC6B-0D29-4856-BDED-F276045B7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932" y="1739900"/>
            <a:ext cx="3500367" cy="4647686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77EBC8C6-BD67-411D-AAFF-A278975E8A7E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11" name="Picture 7" descr="NICA-Logo_4c">
              <a:extLst>
                <a:ext uri="{FF2B5EF4-FFF2-40B4-BE49-F238E27FC236}">
                  <a16:creationId xmlns="" xmlns:a16="http://schemas.microsoft.com/office/drawing/2014/main" id="{90189E9C-A423-478B-A506-860A369C8F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6">
              <a:extLst>
                <a:ext uri="{FF2B5EF4-FFF2-40B4-BE49-F238E27FC236}">
                  <a16:creationId xmlns="" xmlns:a16="http://schemas.microsoft.com/office/drawing/2014/main" id="{6ADA6AAE-42BE-491D-A95E-A50B13C2A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" name="Straight Connector 13">
              <a:extLst>
                <a:ext uri="{FF2B5EF4-FFF2-40B4-BE49-F238E27FC236}">
                  <a16:creationId xmlns="" xmlns:a16="http://schemas.microsoft.com/office/drawing/2014/main" id="{E1F8C65B-2038-49A2-8835-F82F1D0EA50A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255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12F31DD-94A1-4BBA-BA93-B7451FE61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50"/>
            <a:ext cx="10515600" cy="587375"/>
          </a:xfrm>
        </p:spPr>
        <p:txBody>
          <a:bodyPr>
            <a:normAutofit/>
          </a:bodyPr>
          <a:lstStyle/>
          <a:p>
            <a:pPr algn="ctr"/>
            <a:r>
              <a:rPr lang="ru-RU" sz="3200" dirty="0"/>
              <a:t>Наводка на </a:t>
            </a:r>
            <a:r>
              <a:rPr lang="en-US" sz="3200" dirty="0"/>
              <a:t>Bergoz3 </a:t>
            </a:r>
            <a:r>
              <a:rPr lang="ru-RU" sz="3200" dirty="0"/>
              <a:t>и 4 от квадрупольных линз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A45A3B3-7EDF-4A7D-8387-79970F55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5" y="705746"/>
            <a:ext cx="5068967" cy="558492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670CE691-B5B5-47D0-B5C0-5D2D174EEB32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6" name="Picture 7" descr="NICA-Logo_4c">
              <a:extLst>
                <a:ext uri="{FF2B5EF4-FFF2-40B4-BE49-F238E27FC236}">
                  <a16:creationId xmlns="" xmlns:a16="http://schemas.microsoft.com/office/drawing/2014/main" id="{69298DEC-57DB-4775-9DC3-EA6D12DD2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>
              <a:extLst>
                <a:ext uri="{FF2B5EF4-FFF2-40B4-BE49-F238E27FC236}">
                  <a16:creationId xmlns="" xmlns:a16="http://schemas.microsoft.com/office/drawing/2014/main" id="{144F4A34-FC6B-4BE4-9927-A361491B4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13">
              <a:extLst>
                <a:ext uri="{FF2B5EF4-FFF2-40B4-BE49-F238E27FC236}">
                  <a16:creationId xmlns="" xmlns:a16="http://schemas.microsoft.com/office/drawing/2014/main" id="{3A44A378-361D-4A42-855C-A634128F5884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672974-7980-4C71-BB6B-A5BE4950856C}"/>
              </a:ext>
            </a:extLst>
          </p:cNvPr>
          <p:cNvSpPr txBox="1"/>
          <p:nvPr/>
        </p:nvSpPr>
        <p:spPr>
          <a:xfrm>
            <a:off x="5892800" y="1015119"/>
            <a:ext cx="6026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Предлагается</a:t>
            </a:r>
            <a:r>
              <a:rPr lang="en-US" dirty="0"/>
              <a:t> </a:t>
            </a:r>
            <a:r>
              <a:rPr lang="ru-RU" dirty="0"/>
              <a:t>переместить трансформаторы тока </a:t>
            </a:r>
          </a:p>
          <a:p>
            <a:pPr algn="just"/>
            <a:r>
              <a:rPr lang="en-US" dirty="0" err="1"/>
              <a:t>Bergoz</a:t>
            </a:r>
            <a:r>
              <a:rPr lang="en-US" dirty="0"/>
              <a:t> </a:t>
            </a:r>
            <a:r>
              <a:rPr lang="ru-RU" dirty="0"/>
              <a:t>подальше от квадрупольных линз:</a:t>
            </a:r>
          </a:p>
          <a:p>
            <a:pPr algn="just"/>
            <a:r>
              <a:rPr lang="ru-RU" dirty="0"/>
              <a:t>В3 на выход </a:t>
            </a:r>
            <a:r>
              <a:rPr lang="ru-RU" dirty="0" err="1"/>
              <a:t>дебанчера</a:t>
            </a:r>
            <a:endParaRPr lang="ru-RU" dirty="0"/>
          </a:p>
          <a:p>
            <a:pPr algn="just"/>
            <a:r>
              <a:rPr lang="ru-RU" dirty="0"/>
              <a:t>В4 чуть ближе к </a:t>
            </a:r>
            <a:r>
              <a:rPr lang="ru-RU" dirty="0" err="1"/>
              <a:t>септуму</a:t>
            </a:r>
            <a:r>
              <a:rPr lang="ru-RU" dirty="0"/>
              <a:t> (на 0,5 метра)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DB04CCB-86D8-4790-B39B-F663117CA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2454485"/>
            <a:ext cx="6747974" cy="3817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0B0E3B1-4D8B-4C8B-AB7C-FFD544C86442}"/>
              </a:ext>
            </a:extLst>
          </p:cNvPr>
          <p:cNvSpPr txBox="1"/>
          <p:nvPr/>
        </p:nvSpPr>
        <p:spPr>
          <a:xfrm>
            <a:off x="8699500" y="4330700"/>
            <a:ext cx="149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Режим АС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430EE1D-3C5F-4D74-A60B-B678825873D3}"/>
              </a:ext>
            </a:extLst>
          </p:cNvPr>
          <p:cNvSpPr txBox="1"/>
          <p:nvPr/>
        </p:nvSpPr>
        <p:spPr>
          <a:xfrm>
            <a:off x="1891312" y="2797638"/>
            <a:ext cx="1304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Режим </a:t>
            </a:r>
            <a:r>
              <a:rPr lang="en-US" dirty="0">
                <a:solidFill>
                  <a:schemeClr val="bg1"/>
                </a:solidFill>
              </a:rPr>
              <a:t>D</a:t>
            </a:r>
            <a:r>
              <a:rPr lang="ru-RU" dirty="0">
                <a:solidFill>
                  <a:schemeClr val="bg1"/>
                </a:solidFill>
              </a:rPr>
              <a:t>С</a:t>
            </a:r>
          </a:p>
        </p:txBody>
      </p:sp>
    </p:spTree>
    <p:extLst>
      <p:ext uri="{BB962C8B-B14F-4D97-AF65-F5344CB8AC3E}">
        <p14:creationId xmlns:p14="http://schemas.microsoft.com/office/powerpoint/2010/main" val="15697091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670CE691-B5B5-47D0-B5C0-5D2D174EEB32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6" name="Picture 7" descr="NICA-Logo_4c">
              <a:extLst>
                <a:ext uri="{FF2B5EF4-FFF2-40B4-BE49-F238E27FC236}">
                  <a16:creationId xmlns="" xmlns:a16="http://schemas.microsoft.com/office/drawing/2014/main" id="{69298DEC-57DB-4775-9DC3-EA6D12DD2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>
              <a:extLst>
                <a:ext uri="{FF2B5EF4-FFF2-40B4-BE49-F238E27FC236}">
                  <a16:creationId xmlns="" xmlns:a16="http://schemas.microsoft.com/office/drawing/2014/main" id="{144F4A34-FC6B-4BE4-9927-A361491B4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13">
              <a:extLst>
                <a:ext uri="{FF2B5EF4-FFF2-40B4-BE49-F238E27FC236}">
                  <a16:creationId xmlns="" xmlns:a16="http://schemas.microsoft.com/office/drawing/2014/main" id="{3A44A378-361D-4A42-855C-A634128F5884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4F2BE68-546B-4602-A5A1-21D179A580E9}"/>
              </a:ext>
            </a:extLst>
          </p:cNvPr>
          <p:cNvSpPr txBox="1"/>
          <p:nvPr/>
        </p:nvSpPr>
        <p:spPr>
          <a:xfrm>
            <a:off x="514350" y="333721"/>
            <a:ext cx="11214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Пикапы</a:t>
            </a:r>
            <a:r>
              <a:rPr lang="en-US" sz="2400" dirty="0"/>
              <a:t> Shoe-box</a:t>
            </a:r>
            <a:r>
              <a:rPr lang="ru-RU" sz="2400" dirty="0"/>
              <a:t> в канале настроены и </a:t>
            </a:r>
            <a:r>
              <a:rPr lang="ru-RU" sz="2400" dirty="0" err="1"/>
              <a:t>скалиброваны</a:t>
            </a:r>
            <a:r>
              <a:rPr lang="ru-RU" sz="2400" dirty="0"/>
              <a:t> по ЦФ4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5FEC7384-7A33-4468-A825-2837CEE9B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46003"/>
            <a:ext cx="12192000" cy="299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5596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353CEC6-D15C-4521-929C-FA5C16D80B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150" y="133350"/>
            <a:ext cx="11906250" cy="6015523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Положительные моменты: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Большая работа по модернизации фор-инжектора </a:t>
            </a:r>
            <a:r>
              <a:rPr lang="ru-RU" sz="2000" dirty="0"/>
              <a:t>для нужд </a:t>
            </a:r>
            <a:r>
              <a:rPr lang="ru-RU" sz="2000" dirty="0" err="1"/>
              <a:t>КРИОНа</a:t>
            </a:r>
            <a:r>
              <a:rPr lang="ru-RU" sz="2000" dirty="0"/>
              <a:t>: Подача дополнительного потенциала 10-20 </a:t>
            </a:r>
            <a:r>
              <a:rPr lang="ru-RU" sz="2000" dirty="0" err="1"/>
              <a:t>кВ</a:t>
            </a:r>
            <a:r>
              <a:rPr lang="ru-RU" sz="2000" dirty="0"/>
              <a:t> на платформу источника КРИОН относительно основной высоковольтной платформы. Для этого созданы импульсный трансформатор (до 30 </a:t>
            </a:r>
            <a:r>
              <a:rPr lang="ru-RU" sz="2000" dirty="0" err="1"/>
              <a:t>кВ</a:t>
            </a:r>
            <a:r>
              <a:rPr lang="ru-RU" sz="2000" dirty="0"/>
              <a:t>) с модулятором, разделительный трансформатор,  (</a:t>
            </a:r>
            <a:r>
              <a:rPr lang="ru-RU" sz="2000" dirty="0" err="1"/>
              <a:t>крейт</a:t>
            </a:r>
            <a:r>
              <a:rPr lang="ru-RU" sz="2000" dirty="0"/>
              <a:t> ЦАП- АЦП для В/В ИП НАУЭЛ) –  </a:t>
            </a:r>
            <a:r>
              <a:rPr lang="ru-RU" sz="2000" dirty="0" err="1"/>
              <a:t>Мончинский</a:t>
            </a:r>
            <a:r>
              <a:rPr lang="ru-RU" sz="2000" dirty="0"/>
              <a:t> В.А., Донец Д.Е., </a:t>
            </a:r>
            <a:r>
              <a:rPr lang="ru-RU" sz="2000" dirty="0" err="1"/>
              <a:t>Понкин</a:t>
            </a:r>
            <a:r>
              <a:rPr lang="ru-RU" sz="2000" dirty="0"/>
              <a:t> Д.О.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Стабильная работа источника ионов КРИОН</a:t>
            </a:r>
            <a:r>
              <a:rPr lang="ru-RU" sz="2000" dirty="0"/>
              <a:t>. Срыв электронной струны происходил во время «экспериментов» с накалом катода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ВЧ просадка под пучком отсутствовала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Надежная </a:t>
            </a:r>
            <a:r>
              <a:rPr lang="ru-RU" sz="2000" b="1" dirty="0"/>
              <a:t>работа системы синхронизации </a:t>
            </a:r>
            <a:r>
              <a:rPr lang="ru-RU" sz="2000" dirty="0"/>
              <a:t>(Донец Д.Е., </a:t>
            </a:r>
            <a:r>
              <a:rPr lang="ru-RU" sz="2000" dirty="0" err="1"/>
              <a:t>Шириков</a:t>
            </a:r>
            <a:r>
              <a:rPr lang="ru-RU" sz="2000" dirty="0"/>
              <a:t> И.В.)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b="1" dirty="0"/>
              <a:t>Отличная работа АРЧ</a:t>
            </a:r>
            <a:r>
              <a:rPr lang="ru-RU" sz="2000" dirty="0"/>
              <a:t> системы задающего генератора ВЧ </a:t>
            </a:r>
            <a:r>
              <a:rPr lang="en-US" sz="2000" dirty="0"/>
              <a:t>LLRF</a:t>
            </a:r>
            <a:r>
              <a:rPr lang="ru-RU" sz="2000" dirty="0"/>
              <a:t> (максимальный сдвиг фазы </a:t>
            </a:r>
            <a:r>
              <a:rPr lang="ru-RU" sz="2000" b="0" i="0" dirty="0">
                <a:solidFill>
                  <a:srgbClr val="040C28"/>
                </a:solidFill>
                <a:effectLst/>
                <a:latin typeface="Google Sans"/>
              </a:rPr>
              <a:t>± 2° по температурным эффектам)</a:t>
            </a:r>
            <a:endParaRPr lang="en-US" sz="20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Проект, реализованный в сотрудничестве с отделом НИОСЭН, позволил использовать источники </a:t>
            </a:r>
            <a:r>
              <a:rPr lang="en-US" sz="2000" dirty="0"/>
              <a:t>EVPU </a:t>
            </a:r>
            <a:r>
              <a:rPr lang="ru-RU" sz="2000" dirty="0"/>
              <a:t>для питания магнитов канала ЛУТИ-Бустер, а источники </a:t>
            </a:r>
            <a:r>
              <a:rPr lang="en-US" sz="2000" dirty="0"/>
              <a:t>Sorensen 40</a:t>
            </a:r>
            <a:r>
              <a:rPr lang="ru-RU" sz="2000" dirty="0"/>
              <a:t>В </a:t>
            </a:r>
            <a:r>
              <a:rPr lang="en-US" sz="2000" dirty="0"/>
              <a:t>375</a:t>
            </a:r>
            <a:r>
              <a:rPr lang="ru-RU" sz="2000" dirty="0"/>
              <a:t>А использовать как резервные. И резерв позволил избежать длительного простоя в январе 2023.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Пикапы</a:t>
            </a:r>
            <a:r>
              <a:rPr lang="en-US" sz="2000" dirty="0"/>
              <a:t> Shoe-box</a:t>
            </a:r>
            <a:r>
              <a:rPr lang="ru-RU" sz="2000" dirty="0"/>
              <a:t>(Новосибирск) в канале настроены и </a:t>
            </a:r>
            <a:r>
              <a:rPr lang="ru-RU" sz="2000" dirty="0" err="1"/>
              <a:t>скалиброваны</a:t>
            </a:r>
            <a:r>
              <a:rPr lang="ru-RU" sz="2000" dirty="0"/>
              <a:t> по ЦФ4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2000" dirty="0"/>
              <a:t>Ноу-хау для контроля </a:t>
            </a:r>
            <a:r>
              <a:rPr lang="ru-RU" sz="2000" dirty="0" err="1"/>
              <a:t>расстройки</a:t>
            </a:r>
            <a:r>
              <a:rPr lang="ru-RU" sz="2000" dirty="0"/>
              <a:t> ионного источника или ускорителя – Линия Тренда</a:t>
            </a:r>
            <a:r>
              <a:rPr lang="en-US" sz="2000" dirty="0"/>
              <a:t> </a:t>
            </a:r>
            <a:r>
              <a:rPr lang="ru-RU" sz="2000" dirty="0"/>
              <a:t>по сигналам пучка (Шутов В.Б</a:t>
            </a:r>
            <a:r>
              <a:rPr lang="ru-RU" sz="2000" dirty="0" smtClean="0"/>
              <a:t>.)</a:t>
            </a:r>
            <a:endParaRPr lang="ru-RU" sz="20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0FA71950-D109-4B5E-ADD5-237EFF023EF0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5" name="Picture 7" descr="NICA-Logo_4c">
              <a:extLst>
                <a:ext uri="{FF2B5EF4-FFF2-40B4-BE49-F238E27FC236}">
                  <a16:creationId xmlns="" xmlns:a16="http://schemas.microsoft.com/office/drawing/2014/main" id="{3A24A1AF-574D-4EB2-AE6E-34EA1280C8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16">
              <a:extLst>
                <a:ext uri="{FF2B5EF4-FFF2-40B4-BE49-F238E27FC236}">
                  <a16:creationId xmlns="" xmlns:a16="http://schemas.microsoft.com/office/drawing/2014/main" id="{81C518CD-555E-4324-BB56-2E3299167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13">
              <a:extLst>
                <a:ext uri="{FF2B5EF4-FFF2-40B4-BE49-F238E27FC236}">
                  <a16:creationId xmlns="" xmlns:a16="http://schemas.microsoft.com/office/drawing/2014/main" id="{F218ECDB-1827-45EC-82ED-88C43EE0EC44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2488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5192" y="220739"/>
            <a:ext cx="1137401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Проблемы</a:t>
            </a:r>
            <a:r>
              <a:rPr lang="ru-RU" sz="2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Обнаружено </a:t>
            </a:r>
            <a:r>
              <a:rPr lang="ru-RU" sz="2400" b="1" dirty="0"/>
              <a:t>одновременное прохождение </a:t>
            </a:r>
            <a:r>
              <a:rPr lang="ru-RU" sz="2400" dirty="0"/>
              <a:t>по линейному ускорителю и каналу </a:t>
            </a:r>
            <a:r>
              <a:rPr lang="ru-RU" sz="2400" b="1" dirty="0"/>
              <a:t>нескольких </a:t>
            </a:r>
            <a:r>
              <a:rPr lang="ru-RU" sz="2400" b="1" dirty="0" err="1"/>
              <a:t>зарядностей</a:t>
            </a:r>
            <a:r>
              <a:rPr lang="ru-RU" sz="2400" dirty="0"/>
              <a:t> </a:t>
            </a:r>
            <a:r>
              <a:rPr lang="en-US" sz="2400" dirty="0" err="1"/>
              <a:t>Ar</a:t>
            </a:r>
            <a:r>
              <a:rPr lang="en-US" sz="2400" dirty="0"/>
              <a:t> </a:t>
            </a:r>
            <a:r>
              <a:rPr lang="ru-RU" sz="2400" dirty="0"/>
              <a:t>или </a:t>
            </a:r>
            <a:r>
              <a:rPr lang="en-US" sz="2400" dirty="0" err="1"/>
              <a:t>Xe</a:t>
            </a:r>
            <a:r>
              <a:rPr lang="ru-RU" sz="2400" dirty="0"/>
              <a:t> в окрестности целевой </a:t>
            </a:r>
            <a:r>
              <a:rPr lang="ru-RU" sz="2400" dirty="0" err="1"/>
              <a:t>зарядности</a:t>
            </a:r>
            <a:r>
              <a:rPr lang="ru-RU" sz="2400" dirty="0"/>
              <a:t>. Сложность определения конкретной </a:t>
            </a:r>
            <a:r>
              <a:rPr lang="ru-RU" sz="2400" dirty="0" err="1"/>
              <a:t>зарядности</a:t>
            </a:r>
            <a:r>
              <a:rPr lang="ru-RU" sz="2400" dirty="0"/>
              <a:t> при проводке пучка по каналу. В итоге, что «летит?» позволяет понять только циркуляция</a:t>
            </a:r>
            <a:r>
              <a:rPr lang="en-US" sz="2400" dirty="0"/>
              <a:t> </a:t>
            </a:r>
            <a:r>
              <a:rPr lang="ru-RU" sz="2400" dirty="0"/>
              <a:t>пучка в Бустере</a:t>
            </a:r>
            <a:r>
              <a:rPr lang="en-US" sz="24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Выкручивание </a:t>
            </a:r>
            <a:r>
              <a:rPr lang="ru-RU" sz="2400" b="1" dirty="0"/>
              <a:t>усилений сигналов с диагностики на максимум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Сложность в выполнении </a:t>
            </a:r>
            <a:r>
              <a:rPr lang="en-US" sz="2400" b="1" dirty="0"/>
              <a:t>TOF </a:t>
            </a:r>
            <a:r>
              <a:rPr lang="ru-RU" sz="2400" b="1" dirty="0"/>
              <a:t>анализа </a:t>
            </a:r>
            <a:r>
              <a:rPr lang="ru-RU" sz="2400" dirty="0"/>
              <a:t>(наводки, разрешение)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/>
              <a:t>Крейт</a:t>
            </a:r>
            <a:r>
              <a:rPr lang="ru-RU" sz="2400" dirty="0"/>
              <a:t> </a:t>
            </a:r>
            <a:r>
              <a:rPr lang="en-US" sz="2400" dirty="0"/>
              <a:t>NI </a:t>
            </a:r>
            <a:r>
              <a:rPr lang="ru-RU" sz="2400" dirty="0"/>
              <a:t>зависает с частотой 1 раз в </a:t>
            </a:r>
            <a:r>
              <a:rPr lang="en-US" sz="2400" dirty="0"/>
              <a:t>~ </a:t>
            </a:r>
            <a:r>
              <a:rPr lang="ru-RU" sz="2400" dirty="0"/>
              <a:t>12 часов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Наводка на </a:t>
            </a:r>
            <a:r>
              <a:rPr lang="en-US" sz="2400" dirty="0"/>
              <a:t>Bergoz3 </a:t>
            </a:r>
            <a:r>
              <a:rPr lang="ru-RU" sz="2400" dirty="0"/>
              <a:t>и 4 от квадрупольных линз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Ночь с 16 </a:t>
            </a:r>
            <a:r>
              <a:rPr lang="ru-RU" sz="2400" dirty="0" err="1"/>
              <a:t>янв</a:t>
            </a:r>
            <a:r>
              <a:rPr lang="ru-RU" sz="2400" dirty="0"/>
              <a:t> на 17 </a:t>
            </a:r>
            <a:r>
              <a:rPr lang="ru-RU" sz="2400" dirty="0" err="1"/>
              <a:t>янв</a:t>
            </a:r>
            <a:r>
              <a:rPr lang="ru-RU" sz="2400" dirty="0"/>
              <a:t> - сгорели предохранители ИП БМ1, БМ2 (</a:t>
            </a:r>
            <a:r>
              <a:rPr lang="en-US" sz="2400" dirty="0"/>
              <a:t>EVPU</a:t>
            </a:r>
            <a:r>
              <a:rPr lang="ru-RU" sz="2400" dirty="0"/>
              <a:t>)</a:t>
            </a:r>
            <a:r>
              <a:rPr lang="en-US" sz="2400" dirty="0"/>
              <a:t> </a:t>
            </a:r>
            <a:r>
              <a:rPr lang="ru-RU" sz="2400" dirty="0"/>
              <a:t>(исправлено)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Забился один виток обмотки БМ1, охлаждаемой дистиллятом (исправлено)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Профилометр П1 (устранение вакуумной течи), П5 (механическое </a:t>
            </a:r>
            <a:r>
              <a:rPr lang="ru-RU" sz="2400" dirty="0" err="1"/>
              <a:t>застревание</a:t>
            </a:r>
            <a:r>
              <a:rPr lang="ru-RU" sz="2400" dirty="0"/>
              <a:t> при вводе/выводе из-под пучка)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ЦФ2, ЦФ4 (</a:t>
            </a:r>
            <a:r>
              <a:rPr lang="ru-RU" sz="2400" dirty="0" err="1"/>
              <a:t>закоротка</a:t>
            </a:r>
            <a:r>
              <a:rPr lang="ru-RU" sz="2400" dirty="0"/>
              <a:t> охранного кольца на чашку)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strike="sngStrike" dirty="0"/>
              <a:t>Срывы безопасности контура Корпуса №1 (СБИС)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103967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1159" y="83894"/>
            <a:ext cx="7214089" cy="5111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170CF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настройки ЛУТИ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4" name="Picture 7" descr="NICA-Logo_4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1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13"/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065665"/>
              </p:ext>
            </p:extLst>
          </p:nvPr>
        </p:nvGraphicFramePr>
        <p:xfrm>
          <a:off x="3041161" y="626399"/>
          <a:ext cx="7214089" cy="6096906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049410">
                  <a:extLst>
                    <a:ext uri="{9D8B030D-6E8A-4147-A177-3AD203B41FA5}">
                      <a16:colId xmlns="" xmlns:a16="http://schemas.microsoft.com/office/drawing/2014/main" val="3638430617"/>
                    </a:ext>
                  </a:extLst>
                </a:gridCol>
                <a:gridCol w="252324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264143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72615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</a:t>
                      </a:r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7627"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</a:t>
                      </a:r>
                      <a:r>
                        <a:rPr lang="ru-RU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-25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US" sz="24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ru-RU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en-US" sz="2400" b="1" baseline="300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2400" b="1" baseline="30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41824842"/>
                  </a:ext>
                </a:extLst>
              </a:tr>
              <a:tr h="626677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сент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15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конца сеанса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6234138"/>
                  </a:ext>
                </a:extLst>
              </a:tr>
              <a:tr h="566994"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(вход RFQ)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54652739"/>
                  </a:ext>
                </a:extLst>
              </a:tr>
              <a:tr h="743483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Bergoz1</a:t>
                      </a:r>
                      <a:endParaRPr lang="ru-RU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(выход RFQ)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12.10.22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en-US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.2</a:t>
                      </a:r>
                      <a:r>
                        <a:rPr lang="ru-RU" sz="10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1,54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5253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Bergoz2, </a:t>
                      </a:r>
                      <a:r>
                        <a:rPr lang="ru-RU" sz="1600" i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(выход ЛУТИ)</a:t>
                      </a:r>
                      <a:endParaRPr lang="en-US" sz="1600" baseline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673541"/>
                  </a:ext>
                </a:extLst>
              </a:tr>
              <a:tr h="89525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Bergoz4, </a:t>
                      </a:r>
                      <a:r>
                        <a:rPr lang="ru-RU" sz="1600" i="1" baseline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ЦФ4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(перед бустером)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A, </a:t>
                      </a:r>
                      <a:r>
                        <a:rPr lang="en-US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0,17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i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0,32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7459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(Bergoz5)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Бустер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6∙10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ru-RU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 </a:t>
                      </a:r>
                      <a:r>
                        <a:rPr lang="en-US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nC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 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∙10</a:t>
                      </a:r>
                      <a:r>
                        <a:rPr lang="ru-RU" sz="18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r>
                        <a:rPr lang="ru-RU" sz="18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ions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6034491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-15254" y="2614008"/>
            <a:ext cx="247856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ПНР 04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Осень - зима</a:t>
            </a:r>
          </a:p>
          <a:p>
            <a:pPr algn="ctr"/>
            <a:r>
              <a:rPr lang="ru-RU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2022-2023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D95D201-A22A-4D92-BC52-B1FECC9F5164}"/>
              </a:ext>
            </a:extLst>
          </p:cNvPr>
          <p:cNvSpPr txBox="1"/>
          <p:nvPr/>
        </p:nvSpPr>
        <p:spPr>
          <a:xfrm>
            <a:off x="10452387" y="1966308"/>
            <a:ext cx="1593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Крион</a:t>
            </a:r>
            <a:r>
              <a:rPr lang="ru-RU" dirty="0"/>
              <a:t> 2,4 </a:t>
            </a:r>
            <a:r>
              <a:rPr lang="ru-RU" dirty="0" err="1"/>
              <a:t>нКл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6742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3ECF7-0CB9-4B51-87AD-8237670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520"/>
            <a:ext cx="10515600" cy="720725"/>
          </a:xfrm>
        </p:spPr>
        <p:txBody>
          <a:bodyPr/>
          <a:lstStyle/>
          <a:p>
            <a:r>
              <a:rPr lang="ru-RU" dirty="0"/>
              <a:t>Пучок </a:t>
            </a:r>
            <a:r>
              <a:rPr lang="en-US" dirty="0" err="1"/>
              <a:t>Ar</a:t>
            </a:r>
            <a:r>
              <a:rPr lang="ru-RU" dirty="0"/>
              <a:t> на ЦФ0 (вход </a:t>
            </a:r>
            <a:r>
              <a:rPr lang="en-US" dirty="0"/>
              <a:t>RFQ)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CC3D22-F927-4EC7-8A7C-0B786032B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50" y="1030816"/>
            <a:ext cx="8083550" cy="5389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0171F3A-AD4D-49CE-A0F8-62A7465C4D6F}"/>
              </a:ext>
            </a:extLst>
          </p:cNvPr>
          <p:cNvSpPr txBox="1"/>
          <p:nvPr/>
        </p:nvSpPr>
        <p:spPr>
          <a:xfrm>
            <a:off x="469900" y="192405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Время ионизации 15 </a:t>
            </a:r>
            <a:r>
              <a:rPr lang="ru-RU" dirty="0" err="1"/>
              <a:t>мсек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B39068C-B9E7-4177-80F1-42789B69F5BB}"/>
              </a:ext>
            </a:extLst>
          </p:cNvPr>
          <p:cNvSpPr txBox="1"/>
          <p:nvPr/>
        </p:nvSpPr>
        <p:spPr>
          <a:xfrm>
            <a:off x="7471064" y="2599838"/>
            <a:ext cx="100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l-G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nC</a:t>
            </a:r>
            <a:endParaRPr lang="ru-RU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7223FCD9-39B0-4AC0-A3C9-EF02F06A714B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10" name="Picture 7" descr="NICA-Logo_4c">
              <a:extLst>
                <a:ext uri="{FF2B5EF4-FFF2-40B4-BE49-F238E27FC236}">
                  <a16:creationId xmlns="" xmlns:a16="http://schemas.microsoft.com/office/drawing/2014/main" id="{FA6090FD-3392-4C44-B0E4-C8E9198FED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>
              <a:extLst>
                <a:ext uri="{FF2B5EF4-FFF2-40B4-BE49-F238E27FC236}">
                  <a16:creationId xmlns="" xmlns:a16="http://schemas.microsoft.com/office/drawing/2014/main" id="{28FF08CA-C1D4-4150-A6EE-4D247F34D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Straight Connector 13">
              <a:extLst>
                <a:ext uri="{FF2B5EF4-FFF2-40B4-BE49-F238E27FC236}">
                  <a16:creationId xmlns="" xmlns:a16="http://schemas.microsoft.com/office/drawing/2014/main" id="{6A45D62F-E0D6-484F-958F-6C5FAB72FBB3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41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8"/>
          <p:cNvSpPr txBox="1">
            <a:spLocks noChangeArrowheads="1"/>
          </p:cNvSpPr>
          <p:nvPr/>
        </p:nvSpPr>
        <p:spPr bwMode="auto">
          <a:xfrm>
            <a:off x="817033" y="441065"/>
            <a:ext cx="7207294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Геометрия </a:t>
            </a:r>
            <a:r>
              <a:rPr lang="ru-RU" altLang="de-DE" sz="4300" dirty="0" smtClean="0"/>
              <a:t>КРИОН</a:t>
            </a:r>
            <a:r>
              <a:rPr lang="en-US" altLang="de-DE" sz="4300" dirty="0" smtClean="0"/>
              <a:t> </a:t>
            </a:r>
            <a:r>
              <a:rPr lang="ru-RU" altLang="de-DE" sz="4300" dirty="0" smtClean="0"/>
              <a:t>+</a:t>
            </a:r>
            <a:r>
              <a:rPr lang="en-US" altLang="de-DE" sz="4300" smtClean="0"/>
              <a:t> LEBT </a:t>
            </a:r>
            <a:r>
              <a:rPr lang="en-US" altLang="de-DE" sz="4300" dirty="0"/>
              <a:t>(</a:t>
            </a:r>
            <a:r>
              <a:rPr lang="ru-RU" altLang="de-DE" sz="4300" dirty="0"/>
              <a:t>ЛУТИ)</a:t>
            </a:r>
            <a:endParaRPr lang="en-US" altLang="de-DE" sz="4300" dirty="0"/>
          </a:p>
        </p:txBody>
      </p:sp>
      <p:pic>
        <p:nvPicPr>
          <p:cNvPr id="3075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634"/>
            <a:ext cx="12192000" cy="47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7771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9670C2-CFAD-4A67-9FC3-F26043573E74}"/>
              </a:ext>
            </a:extLst>
          </p:cNvPr>
          <p:cNvSpPr txBox="1"/>
          <p:nvPr/>
        </p:nvSpPr>
        <p:spPr>
          <a:xfrm>
            <a:off x="4281054" y="773668"/>
            <a:ext cx="3816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Спектр </a:t>
            </a:r>
            <a:r>
              <a:rPr lang="en-US" dirty="0" err="1"/>
              <a:t>Ar</a:t>
            </a:r>
            <a:r>
              <a:rPr lang="ru-RU" dirty="0"/>
              <a:t> на выходе ЛУТИ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1733E86E-9D29-4577-AF73-659E1CD48575}"/>
              </a:ext>
            </a:extLst>
          </p:cNvPr>
          <p:cNvGrpSpPr/>
          <p:nvPr/>
        </p:nvGrpSpPr>
        <p:grpSpPr>
          <a:xfrm>
            <a:off x="1676400" y="1441450"/>
            <a:ext cx="8147050" cy="4229100"/>
            <a:chOff x="1676400" y="1441450"/>
            <a:chExt cx="8147050" cy="4229100"/>
          </a:xfrm>
        </p:grpSpPr>
        <p:graphicFrame>
          <p:nvGraphicFramePr>
            <p:cNvPr id="3" name="Диаграмма 2">
              <a:extLst>
                <a:ext uri="{FF2B5EF4-FFF2-40B4-BE49-F238E27FC236}">
                  <a16:creationId xmlns="" xmlns:a16="http://schemas.microsoft.com/office/drawing/2014/main" id="{00000000-0008-0000-0000-000002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91805790"/>
                </p:ext>
              </p:extLst>
            </p:nvPr>
          </p:nvGraphicFramePr>
          <p:xfrm>
            <a:off x="1676400" y="1441450"/>
            <a:ext cx="8147050" cy="422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5" name="Прямая соединительная линия 4">
              <a:extLst>
                <a:ext uri="{FF2B5EF4-FFF2-40B4-BE49-F238E27FC236}">
                  <a16:creationId xmlns="" xmlns:a16="http://schemas.microsoft.com/office/drawing/2014/main" id="{4692D868-836C-450F-960C-066A8DBEF483}"/>
                </a:ext>
              </a:extLst>
            </p:cNvPr>
            <p:cNvCxnSpPr/>
            <p:nvPr/>
          </p:nvCxnSpPr>
          <p:spPr>
            <a:xfrm flipV="1">
              <a:off x="5162550" y="2159000"/>
              <a:ext cx="0" cy="27940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ECDBD538-7FB8-4B81-A5B1-44FE8D68B0A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8" name="Picture 7" descr="NICA-Logo_4c">
              <a:extLst>
                <a:ext uri="{FF2B5EF4-FFF2-40B4-BE49-F238E27FC236}">
                  <a16:creationId xmlns="" xmlns:a16="http://schemas.microsoft.com/office/drawing/2014/main" id="{4D5ED4BC-42C0-40B3-BAFF-56F8D9C8D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6">
              <a:extLst>
                <a:ext uri="{FF2B5EF4-FFF2-40B4-BE49-F238E27FC236}">
                  <a16:creationId xmlns="" xmlns:a16="http://schemas.microsoft.com/office/drawing/2014/main" id="{82E8DF1B-7FC6-4DA4-AE48-3B025C62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" name="Straight Connector 13">
              <a:extLst>
                <a:ext uri="{FF2B5EF4-FFF2-40B4-BE49-F238E27FC236}">
                  <a16:creationId xmlns="" xmlns:a16="http://schemas.microsoft.com/office/drawing/2014/main" id="{3C8DF725-AF60-4A10-8FD0-42A812B1FB98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2593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3ECF7-0CB9-4B51-87AD-8237670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09800" cy="1325563"/>
          </a:xfrm>
        </p:spPr>
        <p:txBody>
          <a:bodyPr/>
          <a:lstStyle/>
          <a:p>
            <a:r>
              <a:rPr lang="ru-RU" dirty="0"/>
              <a:t>Пучок </a:t>
            </a:r>
            <a:r>
              <a:rPr lang="en-US" dirty="0"/>
              <a:t>Ar12+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FAC4F26-89E7-46AD-8189-3A59B6FFE2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10" y="0"/>
            <a:ext cx="6081890" cy="6842126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71425B35-59A0-424E-8158-91DC58D73F35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6" name="Picture 7" descr="NICA-Logo_4c">
              <a:extLst>
                <a:ext uri="{FF2B5EF4-FFF2-40B4-BE49-F238E27FC236}">
                  <a16:creationId xmlns="" xmlns:a16="http://schemas.microsoft.com/office/drawing/2014/main" id="{1F78B766-A84B-40FC-B38D-BE916307F0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>
              <a:extLst>
                <a:ext uri="{FF2B5EF4-FFF2-40B4-BE49-F238E27FC236}">
                  <a16:creationId xmlns="" xmlns:a16="http://schemas.microsoft.com/office/drawing/2014/main" id="{6B365696-2DEB-4B73-A046-7A953655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13">
              <a:extLst>
                <a:ext uri="{FF2B5EF4-FFF2-40B4-BE49-F238E27FC236}">
                  <a16:creationId xmlns="" xmlns:a16="http://schemas.microsoft.com/office/drawing/2014/main" id="{339492D8-ADF2-4DB0-BCAF-E3EDB88C4897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33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92B408B1-62DE-4118-9ED3-1D7FE555BC6C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7" name="Picture 7" descr="NICA-Logo_4c">
              <a:extLst>
                <a:ext uri="{FF2B5EF4-FFF2-40B4-BE49-F238E27FC236}">
                  <a16:creationId xmlns="" xmlns:a16="http://schemas.microsoft.com/office/drawing/2014/main" id="{B926D23C-2D4A-423D-B058-7D2DEA3B29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6">
              <a:extLst>
                <a:ext uri="{FF2B5EF4-FFF2-40B4-BE49-F238E27FC236}">
                  <a16:creationId xmlns="" xmlns:a16="http://schemas.microsoft.com/office/drawing/2014/main" id="{711B922E-95A8-46D6-9C4D-3D3135342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13">
              <a:extLst>
                <a:ext uri="{FF2B5EF4-FFF2-40B4-BE49-F238E27FC236}">
                  <a16:creationId xmlns="" xmlns:a16="http://schemas.microsoft.com/office/drawing/2014/main" id="{7AE66EE5-E367-48DA-8D23-E6CEAA5FFA6D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A69A841-2C03-453A-9262-7CC5DC46A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537" y="793993"/>
            <a:ext cx="9950690" cy="53789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7537" y="216787"/>
            <a:ext cx="62187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/>
              <a:t>Циркуляция </a:t>
            </a:r>
            <a:r>
              <a:rPr lang="ru-RU" sz="3200" dirty="0" smtClean="0"/>
              <a:t>пучка </a:t>
            </a:r>
            <a:r>
              <a:rPr lang="en-US" sz="3200" dirty="0"/>
              <a:t>Xe28</a:t>
            </a:r>
            <a:r>
              <a:rPr lang="en-US" sz="3200" dirty="0" smtClean="0"/>
              <a:t>+</a:t>
            </a:r>
            <a:r>
              <a:rPr lang="ru-RU" sz="3200" dirty="0" smtClean="0"/>
              <a:t> в Бустере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943848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D31FE30-235B-4D68-9821-B8625FBFC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176" y="248623"/>
            <a:ext cx="10887305" cy="613095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E9B8F0C0-C084-42D2-A80D-EB75AC7BBB3E}"/>
              </a:ext>
            </a:extLst>
          </p:cNvPr>
          <p:cNvGrpSpPr/>
          <p:nvPr/>
        </p:nvGrpSpPr>
        <p:grpSpPr>
          <a:xfrm>
            <a:off x="514350" y="6292262"/>
            <a:ext cx="10752047" cy="403225"/>
            <a:chOff x="0" y="6286500"/>
            <a:chExt cx="9093200" cy="403225"/>
          </a:xfrm>
        </p:grpSpPr>
        <p:pic>
          <p:nvPicPr>
            <p:cNvPr id="6" name="Picture 7" descr="NICA-Logo_4c">
              <a:extLst>
                <a:ext uri="{FF2B5EF4-FFF2-40B4-BE49-F238E27FC236}">
                  <a16:creationId xmlns="" xmlns:a16="http://schemas.microsoft.com/office/drawing/2014/main" id="{36E5264F-491D-47BF-9969-23729523AE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2300" y="6373813"/>
              <a:ext cx="596900" cy="29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>
              <a:extLst>
                <a:ext uri="{FF2B5EF4-FFF2-40B4-BE49-F238E27FC236}">
                  <a16:creationId xmlns="" xmlns:a16="http://schemas.microsoft.com/office/drawing/2014/main" id="{1752F1B4-C50B-485E-AB8C-08EB6A5D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6286500"/>
              <a:ext cx="6223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" name="Straight Connector 13">
              <a:extLst>
                <a:ext uri="{FF2B5EF4-FFF2-40B4-BE49-F238E27FC236}">
                  <a16:creationId xmlns="" xmlns:a16="http://schemas.microsoft.com/office/drawing/2014/main" id="{F9D78AFC-FC61-40FF-80B2-8DC609FEA335}"/>
                </a:ext>
              </a:extLst>
            </p:cNvPr>
            <p:cNvCxnSpPr/>
            <p:nvPr/>
          </p:nvCxnSpPr>
          <p:spPr>
            <a:xfrm>
              <a:off x="1282700" y="6516929"/>
              <a:ext cx="7810500" cy="1588"/>
            </a:xfrm>
            <a:prstGeom prst="line">
              <a:avLst/>
            </a:prstGeom>
            <a:ln cap="flat">
              <a:gradFill flip="none" rotWithShape="1">
                <a:gsLst>
                  <a:gs pos="0">
                    <a:srgbClr val="3366FF"/>
                  </a:gs>
                  <a:gs pos="100000">
                    <a:srgbClr val="FFFFFF"/>
                  </a:gs>
                </a:gsLst>
                <a:path path="rect">
                  <a:fillToRect l="100000" t="100000"/>
                </a:path>
                <a:tileRect r="-100000" b="-100000"/>
              </a:gra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E3ECF7-0CB9-4B51-87AD-823767029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404" y="840988"/>
            <a:ext cx="2516847" cy="68923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ru-RU" sz="3200" dirty="0"/>
              <a:t>Пучок </a:t>
            </a:r>
            <a:r>
              <a:rPr lang="en-US" sz="3200" dirty="0"/>
              <a:t>Xe28+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8036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8"/>
          <p:cNvSpPr txBox="1">
            <a:spLocks noChangeArrowheads="1"/>
          </p:cNvSpPr>
          <p:nvPr/>
        </p:nvSpPr>
        <p:spPr bwMode="auto">
          <a:xfrm>
            <a:off x="817033" y="441065"/>
            <a:ext cx="7207294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 dirty="0"/>
              <a:t>Геометрия </a:t>
            </a:r>
            <a:r>
              <a:rPr lang="ru-RU" altLang="de-DE" sz="4300" dirty="0" smtClean="0"/>
              <a:t>КРИОН</a:t>
            </a:r>
            <a:r>
              <a:rPr lang="en-US" altLang="de-DE" sz="4300" dirty="0" smtClean="0"/>
              <a:t> </a:t>
            </a:r>
            <a:r>
              <a:rPr lang="ru-RU" altLang="de-DE" sz="4300" dirty="0" smtClean="0"/>
              <a:t>+</a:t>
            </a:r>
            <a:r>
              <a:rPr lang="en-US" altLang="de-DE" sz="4300" dirty="0" smtClean="0"/>
              <a:t> LEBT </a:t>
            </a:r>
            <a:r>
              <a:rPr lang="en-US" altLang="de-DE" sz="4300" dirty="0"/>
              <a:t>(</a:t>
            </a:r>
            <a:r>
              <a:rPr lang="ru-RU" altLang="de-DE" sz="4300" dirty="0"/>
              <a:t>ЛУТИ)</a:t>
            </a:r>
            <a:endParaRPr lang="en-US" altLang="de-DE" sz="4300" dirty="0"/>
          </a:p>
        </p:txBody>
      </p:sp>
      <p:pic>
        <p:nvPicPr>
          <p:cNvPr id="4099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634"/>
            <a:ext cx="12192000" cy="4766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8696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8"/>
          <p:cNvSpPr txBox="1">
            <a:spLocks noChangeArrowheads="1"/>
          </p:cNvSpPr>
          <p:nvPr/>
        </p:nvSpPr>
        <p:spPr bwMode="auto">
          <a:xfrm>
            <a:off x="817034" y="446618"/>
            <a:ext cx="8142817" cy="65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/>
              <a:t>Сетка разбиения = </a:t>
            </a:r>
            <a:r>
              <a:rPr lang="en-US" altLang="de-DE" sz="4300"/>
              <a:t>3,8</a:t>
            </a:r>
            <a:r>
              <a:rPr lang="ru-RU" altLang="de-DE" sz="4300"/>
              <a:t> млн тетраэдров</a:t>
            </a:r>
            <a:endParaRPr lang="en-US" altLang="de-DE" sz="4300"/>
          </a:p>
        </p:txBody>
      </p:sp>
      <p:pic>
        <p:nvPicPr>
          <p:cNvPr id="5123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293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8"/>
          <p:cNvSpPr txBox="1">
            <a:spLocks noChangeArrowheads="1"/>
          </p:cNvSpPr>
          <p:nvPr/>
        </p:nvSpPr>
        <p:spPr bwMode="auto">
          <a:xfrm>
            <a:off x="817034" y="446618"/>
            <a:ext cx="8142817" cy="65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b">
            <a:spAutoFit/>
          </a:bodyPr>
          <a:lstStyle>
            <a:lvl1pPr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de-DE" sz="4300"/>
              <a:t>Сетка разбиения = </a:t>
            </a:r>
            <a:r>
              <a:rPr lang="en-US" altLang="de-DE" sz="4300"/>
              <a:t>3,8</a:t>
            </a:r>
            <a:r>
              <a:rPr lang="ru-RU" altLang="de-DE" sz="4300"/>
              <a:t> млн тетраэдров</a:t>
            </a:r>
            <a:endParaRPr lang="en-US" altLang="de-DE" sz="4300"/>
          </a:p>
        </p:txBody>
      </p:sp>
      <p:pic>
        <p:nvPicPr>
          <p:cNvPr id="6147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285"/>
            <a:ext cx="12192000" cy="477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38001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21783</TotalTime>
  <Words>1316</Words>
  <Application>Microsoft Office PowerPoint</Application>
  <PresentationFormat>Произвольный</PresentationFormat>
  <Paragraphs>192</Paragraphs>
  <Slides>63</Slides>
  <Notes>0</Notes>
  <HiddenSlides>6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TraceWin</vt:lpstr>
      <vt:lpstr>Огибающая пучка 124Xe28+ в ЛУТИ  (результат моделирования в TraceWin)</vt:lpstr>
      <vt:lpstr>Презентация PowerPoint</vt:lpstr>
      <vt:lpstr>Профили пучков Xe26+, 27+, 28+</vt:lpstr>
      <vt:lpstr>Профили пучков Xe27+,28+,29+  ПМ-1Б 192А</vt:lpstr>
      <vt:lpstr>Пучок 124Xe28+ в канале инжекции в Бустер</vt:lpstr>
      <vt:lpstr>TOF анализ Пучок Ar</vt:lpstr>
      <vt:lpstr>TOF анализ пучка Xe</vt:lpstr>
      <vt:lpstr>Презентация PowerPoint</vt:lpstr>
      <vt:lpstr>Презентация PowerPoint</vt:lpstr>
      <vt:lpstr>Презентация PowerPoint</vt:lpstr>
      <vt:lpstr>Наводка на Bergoz3 и 4 от квадрупольных линз</vt:lpstr>
      <vt:lpstr>Презентация PowerPoint</vt:lpstr>
      <vt:lpstr>Презентация PowerPoint</vt:lpstr>
      <vt:lpstr>Презентация PowerPoint</vt:lpstr>
      <vt:lpstr>Результаты настройки ЛУТИ</vt:lpstr>
      <vt:lpstr>Пучок Ar на ЦФ0 (вход RFQ)</vt:lpstr>
      <vt:lpstr>Презентация PowerPoint</vt:lpstr>
      <vt:lpstr>Пучок Ar12+</vt:lpstr>
      <vt:lpstr>Презентация PowerPoint</vt:lpstr>
      <vt:lpstr>Пучок Xe28+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BORIS</cp:lastModifiedBy>
  <cp:revision>100</cp:revision>
  <cp:lastPrinted>2023-03-14T10:44:42Z</cp:lastPrinted>
  <dcterms:created xsi:type="dcterms:W3CDTF">2023-03-10T13:05:56Z</dcterms:created>
  <dcterms:modified xsi:type="dcterms:W3CDTF">2023-03-29T06:10:29Z</dcterms:modified>
</cp:coreProperties>
</file>