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341" r:id="rId3"/>
    <p:sldId id="393" r:id="rId4"/>
    <p:sldId id="390" r:id="rId5"/>
    <p:sldId id="365" r:id="rId6"/>
    <p:sldId id="338" r:id="rId7"/>
    <p:sldId id="351" r:id="rId8"/>
    <p:sldId id="356" r:id="rId9"/>
    <p:sldId id="367" r:id="rId10"/>
    <p:sldId id="381" r:id="rId11"/>
    <p:sldId id="357" r:id="rId12"/>
    <p:sldId id="348" r:id="rId13"/>
    <p:sldId id="360" r:id="rId14"/>
    <p:sldId id="364" r:id="rId15"/>
    <p:sldId id="361" r:id="rId16"/>
    <p:sldId id="366" r:id="rId17"/>
    <p:sldId id="355" r:id="rId18"/>
    <p:sldId id="386" r:id="rId19"/>
    <p:sldId id="377" r:id="rId20"/>
    <p:sldId id="388" r:id="rId21"/>
    <p:sldId id="378" r:id="rId22"/>
    <p:sldId id="389" r:id="rId23"/>
    <p:sldId id="385" r:id="rId24"/>
    <p:sldId id="380" r:id="rId25"/>
    <p:sldId id="383" r:id="rId26"/>
    <p:sldId id="349" r:id="rId27"/>
    <p:sldId id="384" r:id="rId28"/>
    <p:sldId id="382" r:id="rId29"/>
    <p:sldId id="392" r:id="rId30"/>
    <p:sldId id="371" r:id="rId31"/>
    <p:sldId id="372" r:id="rId32"/>
    <p:sldId id="373" r:id="rId33"/>
    <p:sldId id="374" r:id="rId34"/>
    <p:sldId id="375" r:id="rId35"/>
    <p:sldId id="391" r:id="rId36"/>
    <p:sldId id="379" r:id="rId37"/>
    <p:sldId id="261" r:id="rId38"/>
    <p:sldId id="370" r:id="rId39"/>
    <p:sldId id="359" r:id="rId40"/>
    <p:sldId id="376" r:id="rId41"/>
    <p:sldId id="387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9A0"/>
    <a:srgbClr val="FFFF66"/>
    <a:srgbClr val="CBD5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72" autoAdjust="0"/>
    <p:restoredTop sz="94614" autoAdjust="0"/>
  </p:normalViewPr>
  <p:slideViewPr>
    <p:cSldViewPr>
      <p:cViewPr varScale="1">
        <p:scale>
          <a:sx n="84" d="100"/>
          <a:sy n="84" d="100"/>
        </p:scale>
        <p:origin x="164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12CEF-6316-45EE-A5EF-077CEC4E0727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CE7627-AD5D-44B1-8FAC-425CD099A09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AA79C7-8F5A-4ACE-843A-A1006F9B9237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33C75E-C0DD-4784-9E6F-57891256A73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3C75E-C0DD-4784-9E6F-57891256A734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A5EE0-F776-4CD1-8698-639311C0278E}" type="datetime1">
              <a:rPr lang="ru-RU" smtClean="0"/>
              <a:pPr/>
              <a:t>29.03.2023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86B57-80DC-4375-AD35-8920C48348FC}" type="datetime1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D67E2-B231-4E0E-8384-2CA5CDF4B790}" type="datetime1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35302-B452-4AD3-B1D4-AFCE384E3CB4}" type="datetime1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6A3F5-C515-4F7A-BD2C-E00933CAC9BE}" type="datetime1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82613-708F-45C5-85AF-5590E467E560}" type="datetime1">
              <a:rPr lang="ru-RU" smtClean="0"/>
              <a:pPr/>
              <a:t>29.03.2023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B7F7-BB2F-4D24-B457-6715FB572249}" type="datetime1">
              <a:rPr lang="ru-RU" smtClean="0"/>
              <a:pPr/>
              <a:t>29.03.2023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3FB38-AF75-4E28-B550-23ACF0781349}" type="datetime1">
              <a:rPr lang="ru-RU" smtClean="0"/>
              <a:pPr/>
              <a:t>29.03.2023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8C90B-C081-47DE-A4FA-38A0CFB62C46}" type="datetime1">
              <a:rPr lang="ru-RU" smtClean="0"/>
              <a:pPr/>
              <a:t>29.03.2023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6A54-CF2A-4B23-B5FC-FB196CD53386}" type="datetime1">
              <a:rPr lang="ru-RU" smtClean="0"/>
              <a:pPr/>
              <a:t>29.03.2023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60FB-931F-4B66-8946-2F04CBD6848A}" type="datetime1">
              <a:rPr lang="ru-RU" smtClean="0"/>
              <a:pPr/>
              <a:t>29.03.2023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A8FEAC8-447B-4874-921D-D3FBFA36D808}" type="datetime1">
              <a:rPr lang="ru-RU" smtClean="0"/>
              <a:pPr/>
              <a:t>29.03.2023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png"/><Relationship Id="rId5" Type="http://schemas.openxmlformats.org/officeDocument/2006/relationships/image" Target="../media/image17.tiff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41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03848" y="3933056"/>
            <a:ext cx="2664296" cy="43204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2000" dirty="0"/>
              <a:t>В.Л. Смирнов</a:t>
            </a:r>
            <a:endParaRPr lang="ru-RU" sz="2000" baseline="30000" dirty="0"/>
          </a:p>
        </p:txBody>
      </p:sp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7481812" y="188640"/>
            <a:ext cx="1406155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lang="en-US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9</a:t>
            </a: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марта</a:t>
            </a:r>
            <a:r>
              <a:rPr lang="en-US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</a:t>
            </a:r>
            <a:r>
              <a:rPr lang="en-US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Численное моделирование резонансного вывода пучка в Нуклотроне</a:t>
            </a:r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1315418B-FB54-42CE-8787-BE01B83F1D2E}"/>
              </a:ext>
            </a:extLst>
          </p:cNvPr>
          <p:cNvSpPr txBox="1">
            <a:spLocks/>
          </p:cNvSpPr>
          <p:nvPr/>
        </p:nvSpPr>
        <p:spPr>
          <a:xfrm>
            <a:off x="3419872" y="4725144"/>
            <a:ext cx="2304256" cy="288032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85000" lnSpcReduction="20000"/>
          </a:bodyPr>
          <a:lstStyle>
            <a:lvl1pPr marL="0" indent="0" algn="ctr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70"/>
              </a:spcBef>
              <a:buClr>
                <a:schemeClr val="accent3"/>
              </a:buClr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70"/>
              </a:spcBef>
              <a:buClr>
                <a:schemeClr val="accent2"/>
              </a:buClr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/>
              <a:t>ОИЯИ, Дубна</a:t>
            </a:r>
            <a:endParaRPr lang="ru-RU" sz="1800" baseline="30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FC8B88-3A7D-4D37-97C4-90A52637B7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3" y="197755"/>
            <a:ext cx="1075607" cy="94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56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E31CDC-D879-48FB-B05D-C9D1ECB8B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1143000"/>
          </a:xfrm>
        </p:spPr>
        <p:txBody>
          <a:bodyPr anchor="ctr">
            <a:no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Расчетные фазовые портреты на азимуте входа в выводную систему. Отстройка от резонанса 0.01.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D5B50AE-78BA-4046-BB33-4DCF08A23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64B116F-7AC6-4C61-9766-E969A6BDED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CA2E6872-057C-4AF0-9D9A-6D2D77A7A5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8908548"/>
              </p:ext>
            </p:extLst>
          </p:nvPr>
        </p:nvGraphicFramePr>
        <p:xfrm>
          <a:off x="3129440" y="2018890"/>
          <a:ext cx="2738704" cy="2562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8" name="Точечный рисунок" r:id="rId3" imgW="6599569" imgH="5555715" progId="Paint.Picture">
                  <p:embed/>
                </p:oleObj>
              </mc:Choice>
              <mc:Fallback>
                <p:oleObj name="Точечный рисунок" r:id="rId3" imgW="6599569" imgH="5555715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9440" y="2018890"/>
                        <a:ext cx="2738704" cy="25622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1092A29-02BA-4A55-9C2F-F4EF46818C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018890"/>
            <a:ext cx="2794542" cy="2346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B05A909-5BE5-4625-B884-BF81863202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5050" y="1978924"/>
            <a:ext cx="3232085" cy="28083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6B48C8F-367F-4A43-AFB6-30A78E91D214}"/>
              </a:ext>
            </a:extLst>
          </p:cNvPr>
          <p:cNvSpPr txBox="1"/>
          <p:nvPr/>
        </p:nvSpPr>
        <p:spPr>
          <a:xfrm>
            <a:off x="1115616" y="1571166"/>
            <a:ext cx="1448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OptiMX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265D4F-E7E5-4507-A127-4A4657CA251D}"/>
              </a:ext>
            </a:extLst>
          </p:cNvPr>
          <p:cNvSpPr txBox="1"/>
          <p:nvPr/>
        </p:nvSpPr>
        <p:spPr>
          <a:xfrm>
            <a:off x="3707904" y="1556792"/>
            <a:ext cx="1592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MAD-X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PTC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346CB7-DE8C-4917-9E0D-B37FADFD5E54}"/>
              </a:ext>
            </a:extLst>
          </p:cNvPr>
          <p:cNvSpPr txBox="1"/>
          <p:nvPr/>
        </p:nvSpPr>
        <p:spPr>
          <a:xfrm>
            <a:off x="6580170" y="1556792"/>
            <a:ext cx="18082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MathCAD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/С++</a:t>
            </a:r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8B4676C9-6837-4801-BDF7-0B996F26FD1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440070" y="5301207"/>
            <a:ext cx="937094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3B1A5C14-54D0-434B-8BB3-971F90DED7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3032798"/>
              </p:ext>
            </p:extLst>
          </p:nvPr>
        </p:nvGraphicFramePr>
        <p:xfrm>
          <a:off x="1331640" y="5182380"/>
          <a:ext cx="6638541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9" name="Equation" r:id="rId7" imgW="5765800" imgH="990600" progId="Equation.DSMT4">
                  <p:embed/>
                </p:oleObj>
              </mc:Choice>
              <mc:Fallback>
                <p:oleObj name="Equation" r:id="rId7" imgW="5765800" imgH="990600" progId="Equation.DSMT4">
                  <p:embed/>
                  <p:pic>
                    <p:nvPicPr>
                      <p:cNvPr id="0" name="Object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640" y="5182380"/>
                        <a:ext cx="6638541" cy="1143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06364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11BFDB-62A9-4D15-BCB8-8C08050E4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426170"/>
          </a:xfrm>
        </p:spPr>
        <p:txBody>
          <a:bodyPr anchor="ctr">
            <a:normAutofit fontScale="90000"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Горизонтальный эмиттанс циркулирующего пучка 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 </a:t>
            </a: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π∙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мм</a:t>
            </a: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∙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мрад) – слева и след пучка в апертуре дефлектора – справа.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967D672-1ACF-4FA6-9DC6-71F9D9518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906BE0A-2A3A-4F0F-B5A4-0C9ADF19DF46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971600" y="1988840"/>
            <a:ext cx="7397552" cy="388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864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11BFDB-62A9-4D15-BCB8-8C08050E4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850106"/>
          </a:xfrm>
        </p:spPr>
        <p:txBody>
          <a:bodyPr anchor="ctr"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Аксептанс электростатического дефлектора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967D672-1ACF-4FA6-9DC6-71F9D9518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0A8BC3-BC3B-4E3A-9480-FD841D67A04B}"/>
              </a:ext>
            </a:extLst>
          </p:cNvPr>
          <p:cNvSpPr txBox="1"/>
          <p:nvPr/>
        </p:nvSpPr>
        <p:spPr>
          <a:xfrm>
            <a:off x="1332622" y="162880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Дефлектор выключен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124632-C843-4D9A-A82D-6CFEE8266795}"/>
              </a:ext>
            </a:extLst>
          </p:cNvPr>
          <p:cNvSpPr txBox="1"/>
          <p:nvPr/>
        </p:nvSpPr>
        <p:spPr>
          <a:xfrm>
            <a:off x="5220072" y="162880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Дефлектор включен</a:t>
            </a:r>
          </a:p>
        </p:txBody>
      </p:sp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408F432D-C445-48AE-8F84-F87E8F42E716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67544" y="2132856"/>
            <a:ext cx="7772400" cy="340336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B0F63E0-99F5-4548-B0F5-7DAED1EFF76C}"/>
              </a:ext>
            </a:extLst>
          </p:cNvPr>
          <p:cNvSpPr/>
          <p:nvPr/>
        </p:nvSpPr>
        <p:spPr>
          <a:xfrm>
            <a:off x="827584" y="5967863"/>
            <a:ext cx="80124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*Расчет трассировкой частиц через дефлектор при условии отклонения пучка на угол 2 мрад.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3094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D63E59-CF12-4A3F-8406-FAD06B390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5" y="274638"/>
            <a:ext cx="8427179" cy="646331"/>
          </a:xfrm>
        </p:spPr>
        <p:txBody>
          <a:bodyPr anchor="ctr">
            <a:normAutofit/>
          </a:bodyPr>
          <a:lstStyle/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Трансформация фазовых портретов вариацией фазы управляющей силы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2C0504D1-AC6B-46BF-8FF2-F45B96D6E8CD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505422" y="1557063"/>
            <a:ext cx="8133156" cy="27342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79C08F-8156-4D54-936C-B87B0ACDC613}"/>
              </a:ext>
            </a:extLst>
          </p:cNvPr>
          <p:cNvSpPr txBox="1"/>
          <p:nvPr/>
        </p:nvSpPr>
        <p:spPr>
          <a:xfrm>
            <a:off x="5974282" y="1052736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=0.15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/cm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D4DEE0-EEFF-441B-9105-BCA1B2DBCC18}"/>
              </a:ext>
            </a:extLst>
          </p:cNvPr>
          <p:cNvSpPr txBox="1"/>
          <p:nvPr/>
        </p:nvSpPr>
        <p:spPr>
          <a:xfrm>
            <a:off x="3275856" y="1052736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S26=0.1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/cm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S48=0.1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/cm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42CA00D-04C2-44C6-A842-1469AF77EAA3}"/>
              </a:ext>
            </a:extLst>
          </p:cNvPr>
          <p:cNvSpPr/>
          <p:nvPr/>
        </p:nvSpPr>
        <p:spPr>
          <a:xfrm>
            <a:off x="1042364" y="1052736"/>
            <a:ext cx="1840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=0.15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/cm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2EC8860-303B-4760-B6CF-F5BACF412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006" y="4149080"/>
            <a:ext cx="2914450" cy="243817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185B9D3-CA2F-4875-B417-E50C673D7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604" y="4149080"/>
            <a:ext cx="2700950" cy="2352579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A866DAC-827E-460C-99AF-7337669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15" name="Облачко с текстом: прямоугольное со скругленными углами 14">
            <a:extLst>
              <a:ext uri="{FF2B5EF4-FFF2-40B4-BE49-F238E27FC236}">
                <a16:creationId xmlns:a16="http://schemas.microsoft.com/office/drawing/2014/main" id="{DD408601-D9D2-4F33-97EE-2D408B12C19D}"/>
              </a:ext>
            </a:extLst>
          </p:cNvPr>
          <p:cNvSpPr/>
          <p:nvPr/>
        </p:nvSpPr>
        <p:spPr>
          <a:xfrm>
            <a:off x="3526010" y="4291355"/>
            <a:ext cx="2198117" cy="874587"/>
          </a:xfrm>
          <a:prstGeom prst="wedgeRoundRectCallout">
            <a:avLst>
              <a:gd name="adj1" fmla="val -47773"/>
              <a:gd name="adj2" fmla="val -1763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 принципиальной разницы!</a:t>
            </a:r>
          </a:p>
        </p:txBody>
      </p:sp>
      <p:sp>
        <p:nvSpPr>
          <p:cNvPr id="16" name="Облачко с текстом: прямоугольное со скругленными углами 15">
            <a:extLst>
              <a:ext uri="{FF2B5EF4-FFF2-40B4-BE49-F238E27FC236}">
                <a16:creationId xmlns:a16="http://schemas.microsoft.com/office/drawing/2014/main" id="{0E281748-9FB7-4707-88BE-1D4D275B6215}"/>
              </a:ext>
            </a:extLst>
          </p:cNvPr>
          <p:cNvSpPr/>
          <p:nvPr/>
        </p:nvSpPr>
        <p:spPr>
          <a:xfrm>
            <a:off x="3526011" y="5229201"/>
            <a:ext cx="2198117" cy="874587"/>
          </a:xfrm>
          <a:prstGeom prst="wedgeRoundRectCallout">
            <a:avLst>
              <a:gd name="adj1" fmla="val -47773"/>
              <a:gd name="adj2" fmla="val -1763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Требуется поворот дефлектора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внутрь.</a:t>
            </a:r>
          </a:p>
        </p:txBody>
      </p:sp>
    </p:spTree>
    <p:extLst>
      <p:ext uri="{BB962C8B-B14F-4D97-AF65-F5344CB8AC3E}">
        <p14:creationId xmlns:p14="http://schemas.microsoft.com/office/powerpoint/2010/main" val="1905297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27B4B5-DC98-4037-8463-14E0B2808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04664"/>
            <a:ext cx="7772400" cy="1143000"/>
          </a:xfrm>
        </p:spPr>
        <p:txBody>
          <a:bodyPr anchor="ctr"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портрета пучка на фоне аксептанса дефлектора при различных настройках вывода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40678FD-976D-4EFD-8EDD-9A820DA98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E884E23D-460B-4551-8907-720FC4C7C950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24080" y="2948910"/>
            <a:ext cx="8695840" cy="2712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BB6365-21E0-4669-B0BF-A85BD42C1585}"/>
              </a:ext>
            </a:extLst>
          </p:cNvPr>
          <p:cNvSpPr txBox="1"/>
          <p:nvPr/>
        </p:nvSpPr>
        <p:spPr>
          <a:xfrm>
            <a:off x="6228184" y="2206605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локального отклонения пучка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BACADE-165D-46A3-AD08-9F3CF5A0417C}"/>
              </a:ext>
            </a:extLst>
          </p:cNvPr>
          <p:cNvSpPr txBox="1"/>
          <p:nvPr/>
        </p:nvSpPr>
        <p:spPr>
          <a:xfrm>
            <a:off x="3203848" y="2206605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Отворот септума внутрь*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F480E68-4D11-4BCB-AB64-94241A5ADF7C}"/>
              </a:ext>
            </a:extLst>
          </p:cNvPr>
          <p:cNvSpPr/>
          <p:nvPr/>
        </p:nvSpPr>
        <p:spPr>
          <a:xfrm>
            <a:off x="712777" y="2206605"/>
            <a:ext cx="2107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 секступолей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2E6C886-B8C3-475D-A0B7-7DB123565F5E}"/>
              </a:ext>
            </a:extLst>
          </p:cNvPr>
          <p:cNvSpPr/>
          <p:nvPr/>
        </p:nvSpPr>
        <p:spPr>
          <a:xfrm>
            <a:off x="827584" y="6287677"/>
            <a:ext cx="77048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*Михайлов В.А. «Диссертация кандидата физ.-мат. наук», 1988.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5267332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F8F27-F4AD-4C41-BCCF-811B01F47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Локальное искажение орбиты тремя корректорами: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4К4=57А, 5К2=42А, 5К3=100А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Смещение орбиты на входе в септум 1 мм, угол 0.9 мрад.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83FD91A-2FED-4244-BB51-39F6DF07F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2B0D758-E0B7-4565-89AF-E1F0E2FD6D97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653402" y="2374244"/>
            <a:ext cx="7837196" cy="419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350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Объект 15">
            <a:extLst>
              <a:ext uri="{FF2B5EF4-FFF2-40B4-BE49-F238E27FC236}">
                <a16:creationId xmlns:a16="http://schemas.microsoft.com/office/drawing/2014/main" id="{3D8A6840-8823-4AE1-B9FE-89D8128B6038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882552" y="1358744"/>
            <a:ext cx="5497760" cy="509459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8E5065-2D90-4D87-986E-71D1483DD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274638"/>
            <a:ext cx="8216968" cy="1143000"/>
          </a:xfrm>
        </p:spPr>
        <p:txBody>
          <a:bodyPr anchor="ctr">
            <a:no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Зависимость параметров выведенного пучка от силы секступолей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34B2FE9-441D-4983-9D3C-22BE1F7DA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16</a:t>
            </a:fld>
            <a:endParaRPr lang="ru-RU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F57D9685-125C-499D-B2C3-0F7C66D6F17E}"/>
              </a:ext>
            </a:extLst>
          </p:cNvPr>
          <p:cNvCxnSpPr/>
          <p:nvPr/>
        </p:nvCxnSpPr>
        <p:spPr>
          <a:xfrm>
            <a:off x="5580112" y="1196752"/>
            <a:ext cx="0" cy="53866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B793D33-E9B5-4D5F-8580-853BF20AC8F7}"/>
              </a:ext>
            </a:extLst>
          </p:cNvPr>
          <p:cNvSpPr txBox="1"/>
          <p:nvPr/>
        </p:nvSpPr>
        <p:spPr>
          <a:xfrm>
            <a:off x="7164288" y="3212976"/>
            <a:ext cx="1656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Потери на электроде дефлектора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51A9664D-6829-4B0C-8950-DE2A9712067E}"/>
              </a:ext>
            </a:extLst>
          </p:cNvPr>
          <p:cNvCxnSpPr/>
          <p:nvPr/>
        </p:nvCxnSpPr>
        <p:spPr>
          <a:xfrm flipH="1">
            <a:off x="5645768" y="3717032"/>
            <a:ext cx="15185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6211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CDD2A7-1ED4-4FA5-AA8F-5C04F6EBD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горизонтального сдвига пучка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направлении к септуму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B448045-896A-41E4-AE79-63CD212B5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49B7F30-52AB-4B81-A2E2-AE050DC3889B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827584" y="1474215"/>
            <a:ext cx="5297760" cy="24896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E33010-2B45-45A1-86C1-6168680CD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3942095"/>
            <a:ext cx="5297760" cy="2583249"/>
          </a:xfrm>
          <a:prstGeom prst="rect">
            <a:avLst/>
          </a:prstGeom>
        </p:spPr>
      </p:pic>
      <p:sp>
        <p:nvSpPr>
          <p:cNvPr id="7" name="Облачко с текстом: прямоугольное со скругленными углами 6">
            <a:extLst>
              <a:ext uri="{FF2B5EF4-FFF2-40B4-BE49-F238E27FC236}">
                <a16:creationId xmlns:a16="http://schemas.microsoft.com/office/drawing/2014/main" id="{AAC92B26-188F-48B1-93FD-C9E9B45C48C6}"/>
              </a:ext>
            </a:extLst>
          </p:cNvPr>
          <p:cNvSpPr/>
          <p:nvPr/>
        </p:nvSpPr>
        <p:spPr>
          <a:xfrm>
            <a:off x="6150761" y="2996952"/>
            <a:ext cx="2417427" cy="1438300"/>
          </a:xfrm>
          <a:prstGeom prst="wedgeRoundRectCallout">
            <a:avLst>
              <a:gd name="adj1" fmla="val -47773"/>
              <a:gd name="adj2" fmla="val -1763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Сдвиг к септуму уменьшает эффективность вывода и эмиттансы выведенного пучка.</a:t>
            </a:r>
          </a:p>
        </p:txBody>
      </p:sp>
      <p:sp>
        <p:nvSpPr>
          <p:cNvPr id="8" name="Облачко с текстом: прямоугольное со скругленными углами 7">
            <a:extLst>
              <a:ext uri="{FF2B5EF4-FFF2-40B4-BE49-F238E27FC236}">
                <a16:creationId xmlns:a16="http://schemas.microsoft.com/office/drawing/2014/main" id="{2A4D8916-C029-4E63-92F2-289902BA9C14}"/>
              </a:ext>
            </a:extLst>
          </p:cNvPr>
          <p:cNvSpPr/>
          <p:nvPr/>
        </p:nvSpPr>
        <p:spPr>
          <a:xfrm>
            <a:off x="6150761" y="4582988"/>
            <a:ext cx="2453687" cy="1627312"/>
          </a:xfrm>
          <a:prstGeom prst="wedgeRoundRectCallout">
            <a:avLst>
              <a:gd name="adj1" fmla="val -47773"/>
              <a:gd name="adj2" fmla="val -1763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Измеренная эффективность вывода пучка в ПНР-4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40% объясняется искажением орбиты пучка (?)</a:t>
            </a:r>
          </a:p>
        </p:txBody>
      </p:sp>
    </p:spTree>
    <p:extLst>
      <p:ext uri="{BB962C8B-B14F-4D97-AF65-F5344CB8AC3E}">
        <p14:creationId xmlns:p14="http://schemas.microsoft.com/office/powerpoint/2010/main" val="4006790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68BFCE-5253-4003-B8B8-5623E40C1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пучка в фазовом пространстве на входе в дефлектор на фоне аксептанса дефлектора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519B954-A0D8-47AB-8CCE-BA0C5EB1B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7FD2A8E-2D8F-4891-BC4D-8873E4F1C9B7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755576" y="1556792"/>
            <a:ext cx="5143500" cy="4572000"/>
          </a:xfrm>
          <a:prstGeom prst="rect">
            <a:avLst/>
          </a:prstGeom>
        </p:spPr>
      </p:pic>
      <p:sp>
        <p:nvSpPr>
          <p:cNvPr id="6" name="Облачко с текстом: прямоугольное со скругленными углами 5">
            <a:extLst>
              <a:ext uri="{FF2B5EF4-FFF2-40B4-BE49-F238E27FC236}">
                <a16:creationId xmlns:a16="http://schemas.microsoft.com/office/drawing/2014/main" id="{EAD96B1C-3A62-4BE4-A245-FA0828DDED49}"/>
              </a:ext>
            </a:extLst>
          </p:cNvPr>
          <p:cNvSpPr/>
          <p:nvPr/>
        </p:nvSpPr>
        <p:spPr>
          <a:xfrm>
            <a:off x="6084168" y="1772816"/>
            <a:ext cx="2453687" cy="1438300"/>
          </a:xfrm>
          <a:prstGeom prst="wedgeRoundRectCallout">
            <a:avLst>
              <a:gd name="adj1" fmla="val -47773"/>
              <a:gd name="adj2" fmla="val -1763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Проектные параметры системы.</a:t>
            </a:r>
          </a:p>
        </p:txBody>
      </p:sp>
    </p:spTree>
    <p:extLst>
      <p:ext uri="{BB962C8B-B14F-4D97-AF65-F5344CB8AC3E}">
        <p14:creationId xmlns:p14="http://schemas.microsoft.com/office/powerpoint/2010/main" val="829159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1183283A-2F0F-4F16-9FD1-4F85D92B236F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560" y="1772816"/>
            <a:ext cx="7766932" cy="420955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CBD9E7-EC74-45EC-9140-B5F0DF527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Горизонтальная орбита в Нуклотроне на энергии вывода пучка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C624CBC-96C0-4A07-BFB6-AC00E773E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8" name="Стрелка: вверх 7">
            <a:extLst>
              <a:ext uri="{FF2B5EF4-FFF2-40B4-BE49-F238E27FC236}">
                <a16:creationId xmlns:a16="http://schemas.microsoft.com/office/drawing/2014/main" id="{CA0541C4-8156-49F9-B5D5-31A3FC81F034}"/>
              </a:ext>
            </a:extLst>
          </p:cNvPr>
          <p:cNvSpPr/>
          <p:nvPr/>
        </p:nvSpPr>
        <p:spPr>
          <a:xfrm>
            <a:off x="4711706" y="2738362"/>
            <a:ext cx="45719" cy="34691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72F773C-41C9-4E67-8AD2-565F647888C9}"/>
              </a:ext>
            </a:extLst>
          </p:cNvPr>
          <p:cNvSpPr/>
          <p:nvPr/>
        </p:nvSpPr>
        <p:spPr>
          <a:xfrm>
            <a:off x="4211960" y="2289994"/>
            <a:ext cx="1033264" cy="3469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Септум</a:t>
            </a:r>
          </a:p>
        </p:txBody>
      </p:sp>
      <p:sp>
        <p:nvSpPr>
          <p:cNvPr id="10" name="Облачко с текстом: прямоугольное со скругленными углами 9">
            <a:extLst>
              <a:ext uri="{FF2B5EF4-FFF2-40B4-BE49-F238E27FC236}">
                <a16:creationId xmlns:a16="http://schemas.microsoft.com/office/drawing/2014/main" id="{92630FFB-A099-4149-9D3B-0E6E44BC5FD5}"/>
              </a:ext>
            </a:extLst>
          </p:cNvPr>
          <p:cNvSpPr/>
          <p:nvPr/>
        </p:nvSpPr>
        <p:spPr>
          <a:xfrm>
            <a:off x="5364088" y="5877272"/>
            <a:ext cx="1152128" cy="706089"/>
          </a:xfrm>
          <a:prstGeom prst="wedgeRoundRectCallout">
            <a:avLst>
              <a:gd name="adj1" fmla="val -105805"/>
              <a:gd name="adj2" fmla="val -40482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Угол       -1 мрад</a:t>
            </a:r>
          </a:p>
        </p:txBody>
      </p:sp>
    </p:spTree>
    <p:extLst>
      <p:ext uri="{BB962C8B-B14F-4D97-AF65-F5344CB8AC3E}">
        <p14:creationId xmlns:p14="http://schemas.microsoft.com/office/powerpoint/2010/main" val="65586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4FAF0A-FA3E-4FEB-A1EE-F6F678BD9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850106"/>
          </a:xfrm>
        </p:spPr>
        <p:txBody>
          <a:bodyPr anchor="ctr"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54E0020-9E93-4219-BB47-F760FB62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F38141B-2A04-45B6-9B80-FE3C0ACCF98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3504" y="1447800"/>
            <a:ext cx="8000944" cy="4572000"/>
          </a:xfrm>
        </p:spPr>
        <p:txBody>
          <a:bodyPr>
            <a:norm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направлена на численное изучение процесса медленного вывода пучка из Нуклотрона с целью верификации измеренных данных, выбора оптимальных параметров и будущих модернизаций</a:t>
            </a:r>
          </a:p>
        </p:txBody>
      </p:sp>
    </p:spTree>
    <p:extLst>
      <p:ext uri="{BB962C8B-B14F-4D97-AF65-F5344CB8AC3E}">
        <p14:creationId xmlns:p14="http://schemas.microsoft.com/office/powerpoint/2010/main" val="21409938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179445-FEB1-44EF-85C4-D52B91709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Зависимость эффективности вывода пучка от вращения электростатического дефлектора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7821FB2-7844-4708-9639-A5D395366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80420C2-AF4B-4BC9-AF52-5B738EA96B6C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67544" y="1628800"/>
            <a:ext cx="6628964" cy="3386393"/>
          </a:xfrm>
          <a:prstGeom prst="rect">
            <a:avLst/>
          </a:prstGeom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id="{10EF30F7-057C-4459-BAFD-A59D3A524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4864" y="4437112"/>
            <a:ext cx="2414531" cy="2146250"/>
          </a:xfrm>
          <a:prstGeom prst="rect">
            <a:avLst/>
          </a:prstGeom>
        </p:spPr>
      </p:pic>
      <p:sp>
        <p:nvSpPr>
          <p:cNvPr id="7" name="Облачко с текстом: прямоугольное со скругленными углами 6">
            <a:extLst>
              <a:ext uri="{FF2B5EF4-FFF2-40B4-BE49-F238E27FC236}">
                <a16:creationId xmlns:a16="http://schemas.microsoft.com/office/drawing/2014/main" id="{5C0212D3-B26F-4A52-9ADD-E529BD01F97A}"/>
              </a:ext>
            </a:extLst>
          </p:cNvPr>
          <p:cNvSpPr/>
          <p:nvPr/>
        </p:nvSpPr>
        <p:spPr>
          <a:xfrm>
            <a:off x="827584" y="5498767"/>
            <a:ext cx="2453687" cy="983945"/>
          </a:xfrm>
          <a:prstGeom prst="wedgeRoundRectCallout">
            <a:avLst>
              <a:gd name="adj1" fmla="val -47773"/>
              <a:gd name="adj2" fmla="val -1763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Плюс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20% потерь от смещения орбиты! </a:t>
            </a:r>
          </a:p>
        </p:txBody>
      </p:sp>
    </p:spTree>
    <p:extLst>
      <p:ext uri="{BB962C8B-B14F-4D97-AF65-F5344CB8AC3E}">
        <p14:creationId xmlns:p14="http://schemas.microsoft.com/office/powerpoint/2010/main" val="4517220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E2D5793-A233-429E-89B5-5C33C17FE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093" y="4040794"/>
            <a:ext cx="5177107" cy="234053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CBD9E7-EC74-45EC-9140-B5F0DF527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354162"/>
          </a:xfrm>
        </p:spPr>
        <p:txBody>
          <a:bodyPr anchor="ctr">
            <a:normAutofit fontScale="90000"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Локальная коррекция горизонтальной орбиты на выводном столе вблизи азимута выводной системы.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Токи в корректорах до 120 А.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2AAA36-F568-4E77-8D6F-6DE36ABC9CBE}"/>
              </a:ext>
            </a:extLst>
          </p:cNvPr>
          <p:cNvSpPr txBox="1"/>
          <p:nvPr/>
        </p:nvSpPr>
        <p:spPr>
          <a:xfrm>
            <a:off x="5868144" y="1772816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Существующий набор из 20 корректоров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0FF226-626C-4C7E-A2DD-0A3C03695ADD}"/>
              </a:ext>
            </a:extLst>
          </p:cNvPr>
          <p:cNvSpPr txBox="1"/>
          <p:nvPr/>
        </p:nvSpPr>
        <p:spPr>
          <a:xfrm>
            <a:off x="5790041" y="4115688"/>
            <a:ext cx="2238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коррекции из 30 корректоров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C624CBC-96C0-4A07-BFB6-AC00E773E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9" name="Облачко с текстом: прямоугольное со скругленными углами 8">
            <a:extLst>
              <a:ext uri="{FF2B5EF4-FFF2-40B4-BE49-F238E27FC236}">
                <a16:creationId xmlns:a16="http://schemas.microsoft.com/office/drawing/2014/main" id="{C80E2C04-730C-4857-A751-18C1119CDC8B}"/>
              </a:ext>
            </a:extLst>
          </p:cNvPr>
          <p:cNvSpPr/>
          <p:nvPr/>
        </p:nvSpPr>
        <p:spPr>
          <a:xfrm>
            <a:off x="5868144" y="5085184"/>
            <a:ext cx="2453687" cy="1294284"/>
          </a:xfrm>
          <a:prstGeom prst="wedgeRoundRectCallout">
            <a:avLst>
              <a:gd name="adj1" fmla="val -47773"/>
              <a:gd name="adj2" fmla="val -1763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Принципиальной разницы нет, но эффект заметен.</a:t>
            </a:r>
          </a:p>
        </p:txBody>
      </p:sp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23B82627-1B89-47D8-8B73-EAB4FB87E14D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425762" y="1689660"/>
            <a:ext cx="5112438" cy="2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550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1183283A-2F0F-4F16-9FD1-4F85D92B236F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6000" y="1700808"/>
            <a:ext cx="7336830" cy="420955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CBD9E7-EC74-45EC-9140-B5F0DF527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 сдвига квадрупольной линзы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(5Ф4, 6Ф2, 6Ф4, …)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C624CBC-96C0-4A07-BFB6-AC00E773E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22</a:t>
            </a:fld>
            <a:endParaRPr lang="ru-RU"/>
          </a:p>
        </p:txBody>
      </p:sp>
      <p:sp>
        <p:nvSpPr>
          <p:cNvPr id="8" name="Стрелка: вверх 7">
            <a:extLst>
              <a:ext uri="{FF2B5EF4-FFF2-40B4-BE49-F238E27FC236}">
                <a16:creationId xmlns:a16="http://schemas.microsoft.com/office/drawing/2014/main" id="{CA0541C4-8156-49F9-B5D5-31A3FC81F034}"/>
              </a:ext>
            </a:extLst>
          </p:cNvPr>
          <p:cNvSpPr/>
          <p:nvPr/>
        </p:nvSpPr>
        <p:spPr>
          <a:xfrm>
            <a:off x="4711706" y="2738362"/>
            <a:ext cx="45719" cy="34691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72F773C-41C9-4E67-8AD2-565F647888C9}"/>
              </a:ext>
            </a:extLst>
          </p:cNvPr>
          <p:cNvSpPr/>
          <p:nvPr/>
        </p:nvSpPr>
        <p:spPr>
          <a:xfrm>
            <a:off x="4211960" y="2289994"/>
            <a:ext cx="1033264" cy="3469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Септум</a:t>
            </a:r>
          </a:p>
        </p:txBody>
      </p:sp>
      <p:sp>
        <p:nvSpPr>
          <p:cNvPr id="10" name="Облачко с текстом: прямоугольное со скругленными углами 9">
            <a:extLst>
              <a:ext uri="{FF2B5EF4-FFF2-40B4-BE49-F238E27FC236}">
                <a16:creationId xmlns:a16="http://schemas.microsoft.com/office/drawing/2014/main" id="{92630FFB-A099-4149-9D3B-0E6E44BC5FD5}"/>
              </a:ext>
            </a:extLst>
          </p:cNvPr>
          <p:cNvSpPr/>
          <p:nvPr/>
        </p:nvSpPr>
        <p:spPr>
          <a:xfrm>
            <a:off x="5364088" y="5877273"/>
            <a:ext cx="1944216" cy="576064"/>
          </a:xfrm>
          <a:prstGeom prst="wedgeRoundRectCallout">
            <a:avLst>
              <a:gd name="adj1" fmla="val -82346"/>
              <a:gd name="adj2" fmla="val -4485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Коррекция угла</a:t>
            </a:r>
          </a:p>
        </p:txBody>
      </p:sp>
    </p:spTree>
    <p:extLst>
      <p:ext uri="{BB962C8B-B14F-4D97-AF65-F5344CB8AC3E}">
        <p14:creationId xmlns:p14="http://schemas.microsoft.com/office/powerpoint/2010/main" val="30033969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1013635D-47E3-4D5B-95C7-4D7F581DEB9F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736151" y="2777092"/>
            <a:ext cx="3843071" cy="360423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95C749-65F1-4992-8CCD-435B9B9B4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445" y="2278967"/>
            <a:ext cx="4231555" cy="424637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BCB4F5-238D-4F22-A185-AE8D19554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274638"/>
            <a:ext cx="8083296" cy="1210146"/>
          </a:xfrm>
        </p:spPr>
        <p:txBody>
          <a:bodyPr anchor="ctr">
            <a:no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Эмиттансы выводимого пучка для «существующего» режима с 40% эффективностью вывода (малый зеленый)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для оптимального с 98% выводом пучка (красный)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7B86899-C36D-4E86-9AA4-61093912C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23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9DB9E52-423E-45F9-9C4C-A49F8F32C295}"/>
              </a:ext>
            </a:extLst>
          </p:cNvPr>
          <p:cNvSpPr/>
          <p:nvPr/>
        </p:nvSpPr>
        <p:spPr>
          <a:xfrm>
            <a:off x="755576" y="2347139"/>
            <a:ext cx="7848872" cy="3617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7444348-A2BC-472C-AC2A-95B7202310D1}"/>
              </a:ext>
            </a:extLst>
          </p:cNvPr>
          <p:cNvSpPr/>
          <p:nvPr/>
        </p:nvSpPr>
        <p:spPr>
          <a:xfrm>
            <a:off x="755576" y="1853762"/>
            <a:ext cx="35103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Потеря эффективности из-за локального искажения орбиты (поворота дефлектора)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CCB8BEE-806E-4818-873F-AD40E34F12B1}"/>
              </a:ext>
            </a:extLst>
          </p:cNvPr>
          <p:cNvSpPr/>
          <p:nvPr/>
        </p:nvSpPr>
        <p:spPr>
          <a:xfrm>
            <a:off x="5292080" y="1918573"/>
            <a:ext cx="35103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Потеря эффективности за счет глобального искажения орбиты</a:t>
            </a:r>
          </a:p>
        </p:txBody>
      </p:sp>
    </p:spTree>
    <p:extLst>
      <p:ext uri="{BB962C8B-B14F-4D97-AF65-F5344CB8AC3E}">
        <p14:creationId xmlns:p14="http://schemas.microsoft.com/office/powerpoint/2010/main" val="6217720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57260B-D080-45D5-8734-1FA33E722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Растяжка пучка без обратной связи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47CD1F3-3DDF-44B1-B474-2BC2243D2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20" name="Объект 19">
            <a:extLst>
              <a:ext uri="{FF2B5EF4-FFF2-40B4-BE49-F238E27FC236}">
                <a16:creationId xmlns:a16="http://schemas.microsoft.com/office/drawing/2014/main" id="{398FCE9F-4614-44F4-9D76-5FD2C30C516D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74904" y="2276872"/>
            <a:ext cx="8501408" cy="244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0300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57260B-D080-45D5-8734-1FA33E722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Моделирование обратной связи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47CD1F3-3DDF-44B1-B474-2BC2243D2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25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93ADB53-82EA-48D3-8FA5-24FC6A430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610" y="1423179"/>
            <a:ext cx="4264140" cy="25615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7EFDD9-89AC-4A34-AAF8-D5883597C700}"/>
              </a:ext>
            </a:extLst>
          </p:cNvPr>
          <p:cNvSpPr txBox="1"/>
          <p:nvPr/>
        </p:nvSpPr>
        <p:spPr>
          <a:xfrm>
            <a:off x="4355976" y="414908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Измерения без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шумелки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50FAEDCA-0DB3-4CAA-887B-426E26D7F53C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578440" y="1412776"/>
            <a:ext cx="4056270" cy="25461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4F11BEC-8CAC-4E27-ACB6-94B411E17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4015280"/>
            <a:ext cx="3611775" cy="220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6010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75651C-C331-4ED9-8935-25538AE64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389078"/>
            <a:ext cx="7772400" cy="951690"/>
          </a:xfrm>
        </p:spPr>
        <p:txBody>
          <a:bodyPr anchor="ctr">
            <a:normAutofit fontScale="90000"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Рост эмиттанса под действием поперечного ВЧ поля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DA94D9B-4AC6-4472-93B4-7292E1247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26</a:t>
            </a:fld>
            <a:endParaRPr lang="ru-RU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E9267541-1B50-46A5-988D-95E0B712ED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8088661"/>
              </p:ext>
            </p:extLst>
          </p:nvPr>
        </p:nvGraphicFramePr>
        <p:xfrm>
          <a:off x="611188" y="2484438"/>
          <a:ext cx="3370262" cy="2163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6" name="Equation" r:id="rId3" imgW="2019240" imgH="1295280" progId="Equation.DSMT4">
                  <p:embed/>
                </p:oleObj>
              </mc:Choice>
              <mc:Fallback>
                <p:oleObj name="Equation" r:id="rId3" imgW="2019240" imgH="1295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1188" y="2484438"/>
                        <a:ext cx="3370262" cy="2163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F464135D-5A81-4C79-B5EB-09EE108D97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0298212"/>
              </p:ext>
            </p:extLst>
          </p:nvPr>
        </p:nvGraphicFramePr>
        <p:xfrm>
          <a:off x="5436096" y="2650314"/>
          <a:ext cx="2573338" cy="183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7" name="Equation" r:id="rId5" imgW="1460160" imgH="1041120" progId="Equation.DSMT4">
                  <p:embed/>
                </p:oleObj>
              </mc:Choice>
              <mc:Fallback>
                <p:oleObj name="Equation" r:id="rId5" imgW="1460160" imgH="1041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36096" y="2650314"/>
                        <a:ext cx="2573338" cy="1831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B162B9CD-31A5-42E1-BEF2-9672C4A0CDDF}"/>
              </a:ext>
            </a:extLst>
          </p:cNvPr>
          <p:cNvSpPr/>
          <p:nvPr/>
        </p:nvSpPr>
        <p:spPr>
          <a:xfrm>
            <a:off x="4283968" y="3386282"/>
            <a:ext cx="504056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67895F-C9BB-4085-8F23-F471AFD7BFC4}"/>
              </a:ext>
            </a:extLst>
          </p:cNvPr>
          <p:cNvSpPr txBox="1"/>
          <p:nvPr/>
        </p:nvSpPr>
        <p:spPr>
          <a:xfrm>
            <a:off x="827584" y="1412776"/>
            <a:ext cx="698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Ион с магнитной жесткостью 36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Т∙м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2731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57260B-D080-45D5-8734-1FA33E722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поля раскачки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белым шумом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(расчеты – сверху, измерения – снизу)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47CD1F3-3DDF-44B1-B474-2BC2243D2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27</a:t>
            </a:fld>
            <a:endParaRPr lang="ru-RU"/>
          </a:p>
        </p:txBody>
      </p:sp>
      <p:pic>
        <p:nvPicPr>
          <p:cNvPr id="14" name="Объект 8">
            <a:extLst>
              <a:ext uri="{FF2B5EF4-FFF2-40B4-BE49-F238E27FC236}">
                <a16:creationId xmlns:a16="http://schemas.microsoft.com/office/drawing/2014/main" id="{A563C17F-0590-4F7B-8B0A-1EC7C760EA12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67544" y="1435859"/>
            <a:ext cx="4056270" cy="254612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7553AB8-E946-4587-B8C7-C5DEFC594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4948" y="1457602"/>
            <a:ext cx="4231508" cy="25461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64412D3-4D72-4570-AC4C-BF7D6DDCE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4015280"/>
            <a:ext cx="3611775" cy="220513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75859D-2DE3-443D-BE70-795259989A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3610396"/>
            <a:ext cx="3726907" cy="266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680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57260B-D080-45D5-8734-1FA33E722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Электрическое поле не может скомпенсировать неравномерность Гауссова распределения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47CD1F3-3DDF-44B1-B474-2BC2243D2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28</a:t>
            </a:fld>
            <a:endParaRPr lang="ru-RU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5941CB3B-9F4E-4DD2-8900-C69B8F5F6B2D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619672" y="2276872"/>
            <a:ext cx="5579835" cy="330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125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CBD9E7-EC74-45EC-9140-B5F0DF527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976" y="404664"/>
            <a:ext cx="7690048" cy="1143000"/>
          </a:xfrm>
        </p:spPr>
        <p:txBody>
          <a:bodyPr anchor="ctr"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«Цветной» 10-полосный сигнал кикера эффективно воздействует на растяжку пучка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C624CBC-96C0-4A07-BFB6-AC00E773E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29</a:t>
            </a:fld>
            <a:endParaRPr lang="ru-RU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F3B7A5A1-45C5-4261-A595-107E1A9FF4C5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469" y="1630315"/>
            <a:ext cx="4302531" cy="2264489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1A0C309-6F6E-4505-BCF1-34BE9B69F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960" y="3916260"/>
            <a:ext cx="4518555" cy="2619301"/>
          </a:xfrm>
          <a:prstGeom prst="rect">
            <a:avLst/>
          </a:prstGeom>
        </p:spPr>
      </p:pic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0E9BA92C-5A93-44F6-8BB3-4065C6A7F0F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16016" y="1772816"/>
          <a:ext cx="2000250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" name="Equation" r:id="rId5" imgW="1104840" imgH="253800" progId="Equation.DSMT4">
                  <p:embed/>
                </p:oleObj>
              </mc:Choice>
              <mc:Fallback>
                <p:oleObj name="Equation" r:id="rId5" imgW="1104840" imgH="253800" progId="Equation.DSMT4">
                  <p:embed/>
                  <p:pic>
                    <p:nvPicPr>
                      <p:cNvPr id="10" name="Объект 9">
                        <a:extLst>
                          <a:ext uri="{FF2B5EF4-FFF2-40B4-BE49-F238E27FC236}">
                            <a16:creationId xmlns:a16="http://schemas.microsoft.com/office/drawing/2014/main" id="{0E9BA92C-5A93-44F6-8BB3-4065C6A7F0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16016" y="1772816"/>
                        <a:ext cx="2000250" cy="460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Облачко с текстом: прямоугольное со скругленными углами 10">
            <a:extLst>
              <a:ext uri="{FF2B5EF4-FFF2-40B4-BE49-F238E27FC236}">
                <a16:creationId xmlns:a16="http://schemas.microsoft.com/office/drawing/2014/main" id="{E0B1CE42-AB3F-4791-AD89-43BA997B947C}"/>
              </a:ext>
            </a:extLst>
          </p:cNvPr>
          <p:cNvSpPr/>
          <p:nvPr/>
        </p:nvSpPr>
        <p:spPr>
          <a:xfrm>
            <a:off x="827584" y="4509120"/>
            <a:ext cx="2453687" cy="1294284"/>
          </a:xfrm>
          <a:prstGeom prst="wedgeRoundRectCallout">
            <a:avLst>
              <a:gd name="adj1" fmla="val -47773"/>
              <a:gd name="adj2" fmla="val -1763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нет положительного эффекта в улучшении равномерности растяжки пучка.</a:t>
            </a:r>
          </a:p>
        </p:txBody>
      </p:sp>
    </p:spTree>
    <p:extLst>
      <p:ext uri="{BB962C8B-B14F-4D97-AF65-F5344CB8AC3E}">
        <p14:creationId xmlns:p14="http://schemas.microsoft.com/office/powerpoint/2010/main" val="2729171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C5FB7E-0B36-494E-8A74-F8B3190E9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1417340"/>
            <a:ext cx="4840238" cy="525016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75651C-C331-4ED9-8935-25538AE64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476672"/>
            <a:ext cx="7772400" cy="791162"/>
          </a:xfrm>
        </p:spPr>
        <p:txBody>
          <a:bodyPr anchor="ctr">
            <a:normAutofit fontScale="90000"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понятия – 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бетатронная частота и фазовый эллипс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DA94D9B-4AC6-4472-93B4-7292E1247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F25EA0-3FBE-4BCA-9218-AE65C75820E3}"/>
              </a:ext>
            </a:extLst>
          </p:cNvPr>
          <p:cNvSpPr txBox="1"/>
          <p:nvPr/>
        </p:nvSpPr>
        <p:spPr>
          <a:xfrm>
            <a:off x="603504" y="3573016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Частота бетатронных колебаний = количество бетатронных колебаний за один оборот частицы в ускорителе</a:t>
            </a:r>
          </a:p>
        </p:txBody>
      </p:sp>
    </p:spTree>
    <p:extLst>
      <p:ext uri="{BB962C8B-B14F-4D97-AF65-F5344CB8AC3E}">
        <p14:creationId xmlns:p14="http://schemas.microsoft.com/office/powerpoint/2010/main" val="7933642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E5FA9B-6E5F-4B4D-A104-0B7BDDF44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850106"/>
          </a:xfrm>
        </p:spPr>
        <p:txBody>
          <a:bodyPr anchor="ctr">
            <a:normAutofit fontScale="90000"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Измеренные поля и эффективные длины магнитов Нуклотрона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BACDE58-B48C-4551-AF8C-6D18FCF47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30</a:t>
            </a:fld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50BE593-3872-4BF4-95E8-1B5B638E7D97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403648" y="1209195"/>
            <a:ext cx="6459986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5846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5E5F072F-3727-4C94-92DF-E20E75AF9B0F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272298" y="2072141"/>
            <a:ext cx="6396046" cy="368128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E5FA9B-6E5F-4B4D-A104-0B7BDDF44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74638"/>
            <a:ext cx="7992888" cy="850106"/>
          </a:xfrm>
        </p:spPr>
        <p:txBody>
          <a:bodyPr anchor="ctr">
            <a:normAutofit fontScale="90000"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Измеренный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k1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-фактор (градиент/магнитная жесткость) квадрупольных линз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BACDE58-B48C-4551-AF8C-6D18FCF47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31</a:t>
            </a:fld>
            <a:endParaRPr lang="ru-RU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A21DAFE9-7687-40FD-A509-C96B2D9DE449}"/>
              </a:ext>
            </a:extLst>
          </p:cNvPr>
          <p:cNvCxnSpPr/>
          <p:nvPr/>
        </p:nvCxnSpPr>
        <p:spPr>
          <a:xfrm flipV="1">
            <a:off x="5508104" y="2424307"/>
            <a:ext cx="0" cy="2804893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блачко с текстом: прямоугольное со скругленными углами 9">
            <a:extLst>
              <a:ext uri="{FF2B5EF4-FFF2-40B4-BE49-F238E27FC236}">
                <a16:creationId xmlns:a16="http://schemas.microsoft.com/office/drawing/2014/main" id="{486E9B5A-5130-48B3-A814-E0A01CFDE95A}"/>
              </a:ext>
            </a:extLst>
          </p:cNvPr>
          <p:cNvSpPr/>
          <p:nvPr/>
        </p:nvSpPr>
        <p:spPr>
          <a:xfrm>
            <a:off x="6876256" y="1839092"/>
            <a:ext cx="1008112" cy="466099"/>
          </a:xfrm>
          <a:prstGeom prst="wedgeRoundRectCallout">
            <a:avLst>
              <a:gd name="adj1" fmla="val -184166"/>
              <a:gd name="adj2" fmla="val 9374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16.5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kG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4874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E5FA9B-6E5F-4B4D-A104-0B7BDDF44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850106"/>
          </a:xfrm>
        </p:spPr>
        <p:txBody>
          <a:bodyPr anchor="ctr"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 рабочей точки Нуклотрона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BACDE58-B48C-4551-AF8C-6D18FCF47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32</a:t>
            </a:fld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91A3A9-A25F-4253-B76E-5D635FFFA4CE}"/>
              </a:ext>
            </a:extLst>
          </p:cNvPr>
          <p:cNvSpPr txBox="1"/>
          <p:nvPr/>
        </p:nvSpPr>
        <p:spPr>
          <a:xfrm>
            <a:off x="1187624" y="1628800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Постоянный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токоотбор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линз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=0.0055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4C9FD9-4C24-4D4F-AD35-EA81E6D38205}"/>
              </a:ext>
            </a:extLst>
          </p:cNvPr>
          <p:cNvSpPr txBox="1"/>
          <p:nvPr/>
        </p:nvSpPr>
        <p:spPr>
          <a:xfrm>
            <a:off x="5220072" y="1628800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Изменяемый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токоотбор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линз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=0.0055-0.0014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Объект 20">
            <a:extLst>
              <a:ext uri="{FF2B5EF4-FFF2-40B4-BE49-F238E27FC236}">
                <a16:creationId xmlns:a16="http://schemas.microsoft.com/office/drawing/2014/main" id="{D88FCB02-5105-4549-B308-07A5F8CFA5E0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67544" y="2339533"/>
            <a:ext cx="3948336" cy="351529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7597FDB-03EA-40BE-BEEC-B8DC92F84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2336823"/>
            <a:ext cx="3948336" cy="351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8341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CBD9E7-EC74-45EC-9140-B5F0DF527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Расчетный и измеренный режим работы источника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токоотбора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линз (ИП37)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C624CBC-96C0-4A07-BFB6-AC00E773E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33</a:t>
            </a:fld>
            <a:endParaRPr lang="ru-RU"/>
          </a:p>
        </p:txBody>
      </p:sp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863F9C2A-8F71-4553-96B6-A9C9BEB9E389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225149" y="1844824"/>
            <a:ext cx="6693701" cy="390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555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D4ECD5EC-31B9-4473-A2AB-CB12B330D744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547664" y="1998788"/>
            <a:ext cx="5127785" cy="4572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50A359-8B5C-4E95-9CA2-879E71DFE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570186"/>
          </a:xfrm>
        </p:spPr>
        <p:txBody>
          <a:bodyPr anchor="ctr">
            <a:normAutofit fontScale="90000"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Экспериментально полученные режимы медленного вывода пучка: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k1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=0.0038-0.00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22, k2=0.0010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k1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=0.0038-0.001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5, k2=0.0010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-0.0015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28EFEB9-36E1-4AEC-ABA0-2B586AAF5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34</a:t>
            </a:fld>
            <a:endParaRPr lang="ru-RU"/>
          </a:p>
        </p:txBody>
      </p:sp>
      <p:sp>
        <p:nvSpPr>
          <p:cNvPr id="13" name="Облачко с текстом: прямоугольное со скругленными углами 12">
            <a:extLst>
              <a:ext uri="{FF2B5EF4-FFF2-40B4-BE49-F238E27FC236}">
                <a16:creationId xmlns:a16="http://schemas.microsoft.com/office/drawing/2014/main" id="{2D37D0D7-C475-4665-AE35-74738AD672B6}"/>
              </a:ext>
            </a:extLst>
          </p:cNvPr>
          <p:cNvSpPr/>
          <p:nvPr/>
        </p:nvSpPr>
        <p:spPr>
          <a:xfrm>
            <a:off x="6528178" y="2636912"/>
            <a:ext cx="1860246" cy="1152128"/>
          </a:xfrm>
          <a:prstGeom prst="wedgeRoundRectCallout">
            <a:avLst>
              <a:gd name="adj1" fmla="val -132505"/>
              <a:gd name="adj2" fmla="val -530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Неточность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расчетов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Qx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±0.01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9431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0A31813D-2DF0-4C52-A373-F3872201AD82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51520" y="908720"/>
            <a:ext cx="7560840" cy="283903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F81211-4708-48EA-909C-3734B4E7D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404664"/>
            <a:ext cx="8083296" cy="504056"/>
          </a:xfrm>
        </p:spPr>
        <p:txBody>
          <a:bodyPr anchor="ctr">
            <a:normAutofit fontScale="90000"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против эксперимента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0ACF4F9-064C-42D8-9CD4-12D12EF50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35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85FE2AF-4EEB-413E-BDDE-B3C6F0312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3747751"/>
            <a:ext cx="2993505" cy="26716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0AD716-823C-401F-8A71-0D7E887E79FD}"/>
              </a:ext>
            </a:extLst>
          </p:cNvPr>
          <p:cNvSpPr txBox="1"/>
          <p:nvPr/>
        </p:nvSpPr>
        <p:spPr>
          <a:xfrm>
            <a:off x="7133457" y="325442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=0, S4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8A4C2B7-204E-48E7-9A64-6EE106995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7655" y="436507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" name="Облачко с текстом: прямоугольное со скругленными углами 15">
            <a:extLst>
              <a:ext uri="{FF2B5EF4-FFF2-40B4-BE49-F238E27FC236}">
                <a16:creationId xmlns:a16="http://schemas.microsoft.com/office/drawing/2014/main" id="{035DC07C-B329-4BE6-AEB9-E2E034D17D5B}"/>
              </a:ext>
            </a:extLst>
          </p:cNvPr>
          <p:cNvSpPr/>
          <p:nvPr/>
        </p:nvSpPr>
        <p:spPr>
          <a:xfrm>
            <a:off x="1951283" y="4459251"/>
            <a:ext cx="2453687" cy="1294284"/>
          </a:xfrm>
          <a:prstGeom prst="wedgeRoundRectCallout">
            <a:avLst>
              <a:gd name="adj1" fmla="val -47773"/>
              <a:gd name="adj2" fmla="val -1763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Согласие в определении секступольных магнитов.</a:t>
            </a:r>
          </a:p>
        </p:txBody>
      </p:sp>
    </p:spTree>
    <p:extLst>
      <p:ext uri="{BB962C8B-B14F-4D97-AF65-F5344CB8AC3E}">
        <p14:creationId xmlns:p14="http://schemas.microsoft.com/office/powerpoint/2010/main" val="33146465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CBD9E7-EC74-45EC-9140-B5F0DF527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78098"/>
          </a:xfrm>
        </p:spPr>
        <p:txBody>
          <a:bodyPr anchor="ctr"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Временная структура выведенного пучка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C624CBC-96C0-4A07-BFB6-AC00E773E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36</a:t>
            </a:fld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3503E09-2402-4DEA-B1C2-B7FBD056C079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869096" y="1017801"/>
            <a:ext cx="7447320" cy="40506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C2A9F70-590E-42D4-8BA2-CA3A19643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564" y="5068478"/>
            <a:ext cx="3414872" cy="1553164"/>
          </a:xfrm>
          <a:prstGeom prst="rect">
            <a:avLst/>
          </a:prstGeom>
        </p:spPr>
      </p:pic>
      <p:sp>
        <p:nvSpPr>
          <p:cNvPr id="8" name="Облачко с текстом: прямоугольное со скругленными углами 7">
            <a:extLst>
              <a:ext uri="{FF2B5EF4-FFF2-40B4-BE49-F238E27FC236}">
                <a16:creationId xmlns:a16="http://schemas.microsoft.com/office/drawing/2014/main" id="{11D76889-4A2D-4CEC-855A-57224B6BA1AB}"/>
              </a:ext>
            </a:extLst>
          </p:cNvPr>
          <p:cNvSpPr/>
          <p:nvPr/>
        </p:nvSpPr>
        <p:spPr>
          <a:xfrm>
            <a:off x="374904" y="5218661"/>
            <a:ext cx="1325694" cy="417599"/>
          </a:xfrm>
          <a:prstGeom prst="wedgeRoundRectCallout">
            <a:avLst>
              <a:gd name="adj1" fmla="val 55817"/>
              <a:gd name="adj2" fmla="val -16314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</a:t>
            </a:r>
          </a:p>
        </p:txBody>
      </p:sp>
      <p:sp>
        <p:nvSpPr>
          <p:cNvPr id="9" name="Облачко с текстом: прямоугольное со скругленными углами 8">
            <a:extLst>
              <a:ext uri="{FF2B5EF4-FFF2-40B4-BE49-F238E27FC236}">
                <a16:creationId xmlns:a16="http://schemas.microsoft.com/office/drawing/2014/main" id="{96E48148-C760-4865-87D5-E1AF88EA4789}"/>
              </a:ext>
            </a:extLst>
          </p:cNvPr>
          <p:cNvSpPr/>
          <p:nvPr/>
        </p:nvSpPr>
        <p:spPr>
          <a:xfrm>
            <a:off x="7092280" y="5631399"/>
            <a:ext cx="1325694" cy="417599"/>
          </a:xfrm>
          <a:prstGeom prst="wedgeRoundRectCallout">
            <a:avLst>
              <a:gd name="adj1" fmla="val -108250"/>
              <a:gd name="adj2" fmla="val -1858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Измерение</a:t>
            </a:r>
          </a:p>
        </p:txBody>
      </p:sp>
    </p:spTree>
    <p:extLst>
      <p:ext uri="{BB962C8B-B14F-4D97-AF65-F5344CB8AC3E}">
        <p14:creationId xmlns:p14="http://schemas.microsoft.com/office/powerpoint/2010/main" val="5196035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95217"/>
            <a:ext cx="7931224" cy="634082"/>
          </a:xfrm>
        </p:spPr>
        <p:txBody>
          <a:bodyPr anchor="ctr">
            <a:norm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Заключительные выводы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37</a:t>
            </a:fld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>
          <a:xfrm>
            <a:off x="755576" y="1124743"/>
            <a:ext cx="7931224" cy="5338039"/>
          </a:xfrm>
        </p:spPr>
        <p:txBody>
          <a:bodyPr>
            <a:noAutofit/>
          </a:bodyPr>
          <a:lstStyle/>
          <a:p>
            <a:pPr>
              <a:spcAft>
                <a:spcPts val="1000"/>
              </a:spcAft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Численные расчеты с некоторой точностью описывают динамику медленного резонансного вывода пучка из Нуклотрона</a:t>
            </a:r>
          </a:p>
          <a:p>
            <a:pPr>
              <a:spcAft>
                <a:spcPts val="1000"/>
              </a:spcAft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Выводная система позволяет получить вывод пучка с эффективностью больше 90%</a:t>
            </a:r>
          </a:p>
          <a:p>
            <a:pPr>
              <a:spcAft>
                <a:spcPts val="1000"/>
              </a:spcAft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Экспериментальная эффективность вывода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40 % (с большой долей вероятности) объясняется рассогласованием горизонтального направления пучка и аксептанса выводной системы</a:t>
            </a:r>
          </a:p>
          <a:p>
            <a:pPr>
              <a:spcAft>
                <a:spcPts val="1000"/>
              </a:spcAft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Вариативная коррекция орбиты пучка на энергии вывода должна значительно улучшить ситуацию</a:t>
            </a:r>
          </a:p>
          <a:p>
            <a:pPr>
              <a:spcAft>
                <a:spcPts val="1000"/>
              </a:spcAft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Расчеты предсказывают рост эмиттансов выведенного пучка в случае увеличения эффективности вывода</a:t>
            </a:r>
          </a:p>
          <a:p>
            <a:pPr>
              <a:spcAft>
                <a:spcPts val="1000"/>
              </a:spcAft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Измерение актуального положения электростатического септума было бы крайне полезно</a:t>
            </a:r>
          </a:p>
          <a:p>
            <a:pPr>
              <a:spcAft>
                <a:spcPts val="1000"/>
              </a:spcAft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Умеем ли мы измерять эффективность вывода?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6783CAF-776C-4D1E-BA3E-E9A96AC21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Дополнительные слайды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F93B0F67-D9E9-4FAF-9BC0-E3804D2DC7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EDCB922-3B10-4D14-BB6A-3C879E547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4272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5164DB-19D9-4EA5-8787-5D8F1237D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922114"/>
          </a:xfrm>
        </p:spPr>
        <p:txBody>
          <a:bodyPr anchor="ctr">
            <a:no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пучка на входе в дефлектор на фоне аксептанса дефлектора. </a:t>
            </a:r>
            <a:endParaRPr lang="ru-RU" sz="24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3C7BEF9-E8B6-4B02-9A6E-A165A4FDD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39</a:t>
            </a:fld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94F8FE5-AEC7-4CF8-813F-19D4AFF72C3B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51521" y="2420888"/>
            <a:ext cx="2944993" cy="259527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39C80DE-359A-4AB5-8A39-3B6ED2EA2894}"/>
              </a:ext>
            </a:extLst>
          </p:cNvPr>
          <p:cNvSpPr/>
          <p:nvPr/>
        </p:nvSpPr>
        <p:spPr>
          <a:xfrm>
            <a:off x="779255" y="5754289"/>
            <a:ext cx="80124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*Секступоли включены с постоянной величиной. Рабочая точка смещается квадруполями МВ с отстройки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0.01 до нуля за 10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оборотов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(~0.9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сек). Расположение септума Х=20 мм. Пучок – на оси.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19C69D-A6EF-47E1-9C83-1A862B59FD17}"/>
              </a:ext>
            </a:extLst>
          </p:cNvPr>
          <p:cNvSpPr txBox="1"/>
          <p:nvPr/>
        </p:nvSpPr>
        <p:spPr>
          <a:xfrm>
            <a:off x="755576" y="185879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S2=S4=0.05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/cm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165F21F-9FEB-4186-A6B5-5967C01D6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2426805"/>
            <a:ext cx="2908180" cy="25952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826C99-AFE9-4710-A3F3-7475812078FC}"/>
              </a:ext>
            </a:extLst>
          </p:cNvPr>
          <p:cNvSpPr txBox="1"/>
          <p:nvPr/>
        </p:nvSpPr>
        <p:spPr>
          <a:xfrm>
            <a:off x="3635896" y="184482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S2=S4=0.10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/cm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BD36D77-F5DB-4B39-A10B-B11DBD946B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7571" y="2445634"/>
            <a:ext cx="2908180" cy="25330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662F53-2173-4FFC-87D0-92FDF1ED7C9B}"/>
              </a:ext>
            </a:extLst>
          </p:cNvPr>
          <p:cNvSpPr txBox="1"/>
          <p:nvPr/>
        </p:nvSpPr>
        <p:spPr>
          <a:xfrm>
            <a:off x="6588224" y="184482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S2=S4=0.15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/cm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418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75651C-C331-4ED9-8935-25538AE64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332656"/>
            <a:ext cx="7772400" cy="791162"/>
          </a:xfrm>
        </p:spPr>
        <p:txBody>
          <a:bodyPr anchor="ctr">
            <a:normAutofit fontScale="90000"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 частицы-точки на фазовом пространстве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частотой бетатронных колебаний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Qx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=22/3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DA94D9B-4AC6-4472-93B4-7292E1247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F255AE79-4125-431E-A42E-A31043F6E8BE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544" y="2983252"/>
            <a:ext cx="3476117" cy="288032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C56A6E3-B62C-4BE7-B87B-8CE609169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767228"/>
            <a:ext cx="4207609" cy="35420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3F25EA0-3FBE-4BCA-9218-AE65C75820E3}"/>
              </a:ext>
            </a:extLst>
          </p:cNvPr>
          <p:cNvSpPr txBox="1"/>
          <p:nvPr/>
        </p:nvSpPr>
        <p:spPr>
          <a:xfrm>
            <a:off x="1071635" y="1843898"/>
            <a:ext cx="22679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отсутствие управляющей силы резонанса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1BF46C-B9B1-4AAF-9F1E-11522187AAAB}"/>
              </a:ext>
            </a:extLst>
          </p:cNvPr>
          <p:cNvSpPr txBox="1"/>
          <p:nvPr/>
        </p:nvSpPr>
        <p:spPr>
          <a:xfrm>
            <a:off x="5041006" y="1843898"/>
            <a:ext cx="2915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присутствием управляющих гармоник магнитного поля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CAE79536-3E9B-4C5B-BE61-02BCE3147A1A}"/>
              </a:ext>
            </a:extLst>
          </p:cNvPr>
          <p:cNvCxnSpPr/>
          <p:nvPr/>
        </p:nvCxnSpPr>
        <p:spPr>
          <a:xfrm>
            <a:off x="7534800" y="2983252"/>
            <a:ext cx="0" cy="2677996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81920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CBD9E7-EC74-45EC-9140-B5F0DF527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976" y="404664"/>
            <a:ext cx="7690048" cy="1143000"/>
          </a:xfrm>
        </p:spPr>
        <p:txBody>
          <a:bodyPr anchor="ctr">
            <a:normAutofit fontScale="90000"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 раскачки горизонтальных колебаний с помощью электрического поля, включаемого в центре выводного стола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C624CBC-96C0-4A07-BFB6-AC00E773E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40</a:t>
            </a:fld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B62AB4AC-1763-4ADB-8030-B32AA89CE57F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761502" y="2060848"/>
            <a:ext cx="7690048" cy="334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572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DAB173-21E3-4D73-9A40-1BA5C16F0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Растяжка выведенного пучка в случае 98% эффективности вывода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81AEB0A-7BBF-4092-B8DE-2E57F155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41</a:t>
            </a:fld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88E330A-6721-4BBF-93AC-160BA4B6B132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42718" y="2492896"/>
            <a:ext cx="8258564" cy="244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684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C701CE-5C0C-473B-BCC4-76402BA65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274638"/>
            <a:ext cx="8072952" cy="1335036"/>
          </a:xfrm>
        </p:spPr>
        <p:txBody>
          <a:bodyPr anchor="ctr">
            <a:no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Схемы направления частиц в область неустойчивости: 1 – увеличение области неустойчивости за счет роста возмущающей силы секступолей, 2 – уменьшение отстройки по частоте, 3 – раскачка амплитуд частиц.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75DF28A-5FAF-4033-9099-7188F7BDB28D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23528" y="1556792"/>
            <a:ext cx="5904656" cy="4987678"/>
          </a:xfrm>
          <a:prstGeom prst="rect">
            <a:avLst/>
          </a:prstGeom>
        </p:spPr>
      </p:pic>
      <p:sp>
        <p:nvSpPr>
          <p:cNvPr id="6" name="Стрелка: изогнутая вниз 5">
            <a:extLst>
              <a:ext uri="{FF2B5EF4-FFF2-40B4-BE49-F238E27FC236}">
                <a16:creationId xmlns:a16="http://schemas.microsoft.com/office/drawing/2014/main" id="{398AEA39-0A08-4FE8-9E2D-472599E5E0B3}"/>
              </a:ext>
            </a:extLst>
          </p:cNvPr>
          <p:cNvSpPr/>
          <p:nvPr/>
        </p:nvSpPr>
        <p:spPr>
          <a:xfrm rot="3206567">
            <a:off x="3700059" y="2715084"/>
            <a:ext cx="1536880" cy="55067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Стрелка: влево 6">
            <a:extLst>
              <a:ext uri="{FF2B5EF4-FFF2-40B4-BE49-F238E27FC236}">
                <a16:creationId xmlns:a16="http://schemas.microsoft.com/office/drawing/2014/main" id="{A2A4F455-925E-4000-ADC1-3A32034DD23F}"/>
              </a:ext>
            </a:extLst>
          </p:cNvPr>
          <p:cNvSpPr/>
          <p:nvPr/>
        </p:nvSpPr>
        <p:spPr>
          <a:xfrm>
            <a:off x="3511519" y="5239021"/>
            <a:ext cx="536786" cy="19551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: вверх 7">
            <a:extLst>
              <a:ext uri="{FF2B5EF4-FFF2-40B4-BE49-F238E27FC236}">
                <a16:creationId xmlns:a16="http://schemas.microsoft.com/office/drawing/2014/main" id="{433AE580-38C4-4CA5-8423-AA60BBA0C210}"/>
              </a:ext>
            </a:extLst>
          </p:cNvPr>
          <p:cNvSpPr/>
          <p:nvPr/>
        </p:nvSpPr>
        <p:spPr>
          <a:xfrm>
            <a:off x="4147316" y="4316588"/>
            <a:ext cx="201296" cy="4562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C3F825-4A13-4444-A06E-83921524E83B}"/>
              </a:ext>
            </a:extLst>
          </p:cNvPr>
          <p:cNvSpPr txBox="1"/>
          <p:nvPr/>
        </p:nvSpPr>
        <p:spPr>
          <a:xfrm>
            <a:off x="4260380" y="1921175"/>
            <a:ext cx="339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59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C7C438-96E3-439D-884A-37BC109D84AD}"/>
              </a:ext>
            </a:extLst>
          </p:cNvPr>
          <p:cNvSpPr txBox="1"/>
          <p:nvPr/>
        </p:nvSpPr>
        <p:spPr>
          <a:xfrm>
            <a:off x="3610227" y="4806071"/>
            <a:ext cx="339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59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AE102D-AE33-4A04-B9CA-3F2ADF2C4709}"/>
              </a:ext>
            </a:extLst>
          </p:cNvPr>
          <p:cNvSpPr txBox="1"/>
          <p:nvPr/>
        </p:nvSpPr>
        <p:spPr>
          <a:xfrm>
            <a:off x="4364230" y="4317498"/>
            <a:ext cx="339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59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4920BC-36A0-4D4D-BE81-311579911E16}"/>
              </a:ext>
            </a:extLst>
          </p:cNvPr>
          <p:cNvSpPr txBox="1"/>
          <p:nvPr/>
        </p:nvSpPr>
        <p:spPr>
          <a:xfrm>
            <a:off x="1659020" y="2090452"/>
            <a:ext cx="1945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59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неустойчивости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BB4EC94-1CAE-4975-8586-CE90587EE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AB9018-F889-4017-927A-5967BA1B8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500" y="2434779"/>
            <a:ext cx="2355140" cy="25190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A3A3C7E-02B1-456B-9742-981B4BA09EAE}"/>
              </a:ext>
            </a:extLst>
          </p:cNvPr>
          <p:cNvSpPr txBox="1"/>
          <p:nvPr/>
        </p:nvSpPr>
        <p:spPr>
          <a:xfrm>
            <a:off x="1835696" y="4726653"/>
            <a:ext cx="18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59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Зона устойчивости</a:t>
            </a:r>
          </a:p>
        </p:txBody>
      </p:sp>
    </p:spTree>
    <p:extLst>
      <p:ext uri="{BB962C8B-B14F-4D97-AF65-F5344CB8AC3E}">
        <p14:creationId xmlns:p14="http://schemas.microsoft.com/office/powerpoint/2010/main" val="2739768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B21D360-EDCC-46C2-9CDB-4FD525C3D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6304" y="6117338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D3C3F8E-498E-4222-B226-C88D071A30B5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980226" y="1031782"/>
            <a:ext cx="5498844" cy="5357422"/>
          </a:xfrm>
          <a:prstGeom prst="rect">
            <a:avLst/>
          </a:prstGeom>
        </p:spPr>
      </p:pic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18995F66-B930-4D39-9118-DB0645ACA45E}"/>
              </a:ext>
            </a:extLst>
          </p:cNvPr>
          <p:cNvCxnSpPr/>
          <p:nvPr/>
        </p:nvCxnSpPr>
        <p:spPr>
          <a:xfrm>
            <a:off x="2123728" y="1391822"/>
            <a:ext cx="1296144" cy="216024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5EA74430-5B64-4DC5-A47A-793AD7782556}"/>
              </a:ext>
            </a:extLst>
          </p:cNvPr>
          <p:cNvCxnSpPr/>
          <p:nvPr/>
        </p:nvCxnSpPr>
        <p:spPr>
          <a:xfrm>
            <a:off x="1115616" y="4416158"/>
            <a:ext cx="1296144" cy="216024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AB86F161-FB5D-4260-96F0-55F7A0247A57}"/>
              </a:ext>
            </a:extLst>
          </p:cNvPr>
          <p:cNvCxnSpPr>
            <a:cxnSpLocks/>
          </p:cNvCxnSpPr>
          <p:nvPr/>
        </p:nvCxnSpPr>
        <p:spPr>
          <a:xfrm flipH="1" flipV="1">
            <a:off x="5580112" y="5825514"/>
            <a:ext cx="1224136" cy="295038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397D1E87-3B33-4D06-BD2C-4DB1292C552C}"/>
              </a:ext>
            </a:extLst>
          </p:cNvPr>
          <p:cNvCxnSpPr>
            <a:cxnSpLocks/>
          </p:cNvCxnSpPr>
          <p:nvPr/>
        </p:nvCxnSpPr>
        <p:spPr>
          <a:xfrm flipH="1" flipV="1">
            <a:off x="6867002" y="2615958"/>
            <a:ext cx="1224136" cy="295038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9401F58C-5D03-402D-9E4D-211C4CF3F042}"/>
              </a:ext>
            </a:extLst>
          </p:cNvPr>
          <p:cNvCxnSpPr>
            <a:cxnSpLocks/>
          </p:cNvCxnSpPr>
          <p:nvPr/>
        </p:nvCxnSpPr>
        <p:spPr>
          <a:xfrm flipV="1">
            <a:off x="1368158" y="2944282"/>
            <a:ext cx="827835" cy="766211"/>
          </a:xfrm>
          <a:prstGeom prst="straightConnector1">
            <a:avLst/>
          </a:prstGeom>
          <a:ln w="22225">
            <a:solidFill>
              <a:schemeClr val="accent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86EDDF9E-9B99-427B-9BFC-0CA8A2BF112E}"/>
              </a:ext>
            </a:extLst>
          </p:cNvPr>
          <p:cNvCxnSpPr>
            <a:cxnSpLocks/>
          </p:cNvCxnSpPr>
          <p:nvPr/>
        </p:nvCxnSpPr>
        <p:spPr>
          <a:xfrm flipV="1">
            <a:off x="2699792" y="5698312"/>
            <a:ext cx="720080" cy="792088"/>
          </a:xfrm>
          <a:prstGeom prst="straightConnector1">
            <a:avLst/>
          </a:prstGeom>
          <a:ln w="22225">
            <a:solidFill>
              <a:schemeClr val="accent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9EA29543-DB85-4A7D-B0A6-E54B3105B71A}"/>
              </a:ext>
            </a:extLst>
          </p:cNvPr>
          <p:cNvCxnSpPr>
            <a:cxnSpLocks/>
          </p:cNvCxnSpPr>
          <p:nvPr/>
        </p:nvCxnSpPr>
        <p:spPr>
          <a:xfrm flipH="1">
            <a:off x="7011018" y="3381022"/>
            <a:ext cx="936104" cy="842272"/>
          </a:xfrm>
          <a:prstGeom prst="straightConnector1">
            <a:avLst/>
          </a:prstGeom>
          <a:ln w="22225">
            <a:solidFill>
              <a:schemeClr val="accent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7F8690CB-DC8B-4FB6-941B-988FF866E3E0}"/>
              </a:ext>
            </a:extLst>
          </p:cNvPr>
          <p:cNvCxnSpPr>
            <a:cxnSpLocks/>
          </p:cNvCxnSpPr>
          <p:nvPr/>
        </p:nvCxnSpPr>
        <p:spPr>
          <a:xfrm flipH="1">
            <a:off x="5948900" y="930586"/>
            <a:ext cx="855348" cy="766821"/>
          </a:xfrm>
          <a:prstGeom prst="straightConnector1">
            <a:avLst/>
          </a:prstGeom>
          <a:ln w="22225" cmpd="sng">
            <a:solidFill>
              <a:schemeClr val="accent2"/>
            </a:solidFill>
            <a:prstDash val="dash"/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532DA8E-8BAE-4FAF-A1F3-573CE0B548B3}"/>
              </a:ext>
            </a:extLst>
          </p:cNvPr>
          <p:cNvSpPr txBox="1"/>
          <p:nvPr/>
        </p:nvSpPr>
        <p:spPr>
          <a:xfrm>
            <a:off x="899592" y="3280913"/>
            <a:ext cx="521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S1</a:t>
            </a:r>
            <a:endParaRPr lang="ru-RU" sz="2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52EBC60-B0AA-426D-9402-E4BEC04C7BE8}"/>
              </a:ext>
            </a:extLst>
          </p:cNvPr>
          <p:cNvSpPr txBox="1"/>
          <p:nvPr/>
        </p:nvSpPr>
        <p:spPr>
          <a:xfrm>
            <a:off x="6654834" y="902145"/>
            <a:ext cx="581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S4</a:t>
            </a:r>
            <a:endParaRPr lang="ru-RU" sz="2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6AC7DCB-1612-4B64-8B4B-C65D31880FC1}"/>
              </a:ext>
            </a:extLst>
          </p:cNvPr>
          <p:cNvSpPr txBox="1"/>
          <p:nvPr/>
        </p:nvSpPr>
        <p:spPr>
          <a:xfrm>
            <a:off x="7597557" y="3017995"/>
            <a:ext cx="511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S3</a:t>
            </a:r>
            <a:endParaRPr lang="ru-RU" sz="2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E11ABB7-6F42-4CAF-A979-9F2F01CA78C4}"/>
              </a:ext>
            </a:extLst>
          </p:cNvPr>
          <p:cNvSpPr txBox="1"/>
          <p:nvPr/>
        </p:nvSpPr>
        <p:spPr>
          <a:xfrm>
            <a:off x="2231740" y="6028735"/>
            <a:ext cx="563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S2</a:t>
            </a:r>
            <a:endParaRPr lang="ru-RU" sz="2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9B67203-4AB1-4EDB-A02E-80FD69DFE224}"/>
              </a:ext>
            </a:extLst>
          </p:cNvPr>
          <p:cNvSpPr txBox="1"/>
          <p:nvPr/>
        </p:nvSpPr>
        <p:spPr>
          <a:xfrm>
            <a:off x="1125942" y="4025887"/>
            <a:ext cx="692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59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ru-RU" sz="2400" b="1" dirty="0">
                <a:solidFill>
                  <a:srgbClr val="0059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1F7073D-D977-4DCA-BEA7-2067E0638827}"/>
              </a:ext>
            </a:extLst>
          </p:cNvPr>
          <p:cNvSpPr txBox="1"/>
          <p:nvPr/>
        </p:nvSpPr>
        <p:spPr>
          <a:xfrm>
            <a:off x="6623456" y="5698312"/>
            <a:ext cx="581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59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ru-RU" sz="2400" b="1" dirty="0">
                <a:solidFill>
                  <a:srgbClr val="0059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468467-1167-4532-B9DA-37C137AAF4C9}"/>
              </a:ext>
            </a:extLst>
          </p:cNvPr>
          <p:cNvSpPr txBox="1"/>
          <p:nvPr/>
        </p:nvSpPr>
        <p:spPr>
          <a:xfrm>
            <a:off x="2089784" y="965854"/>
            <a:ext cx="610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59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ru-RU" sz="2400" b="1" dirty="0">
                <a:solidFill>
                  <a:srgbClr val="0059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FC77771-6710-4D70-A2EF-D9D0B3E65E47}"/>
              </a:ext>
            </a:extLst>
          </p:cNvPr>
          <p:cNvSpPr txBox="1"/>
          <p:nvPr/>
        </p:nvSpPr>
        <p:spPr>
          <a:xfrm>
            <a:off x="7784846" y="2368845"/>
            <a:ext cx="67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59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ru-RU" sz="2400" b="1" dirty="0">
                <a:solidFill>
                  <a:srgbClr val="0059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5" name="Стрелка: влево 34">
            <a:extLst>
              <a:ext uri="{FF2B5EF4-FFF2-40B4-BE49-F238E27FC236}">
                <a16:creationId xmlns:a16="http://schemas.microsoft.com/office/drawing/2014/main" id="{ADDBD101-40DB-4F00-A60A-3A9F7FD017DF}"/>
              </a:ext>
            </a:extLst>
          </p:cNvPr>
          <p:cNvSpPr/>
          <p:nvPr/>
        </p:nvSpPr>
        <p:spPr>
          <a:xfrm rot="10800000">
            <a:off x="4614210" y="5378903"/>
            <a:ext cx="2040624" cy="298723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: влево 35">
            <a:extLst>
              <a:ext uri="{FF2B5EF4-FFF2-40B4-BE49-F238E27FC236}">
                <a16:creationId xmlns:a16="http://schemas.microsoft.com/office/drawing/2014/main" id="{5E10C6E9-F98B-46CB-9653-8B7D94FCF38B}"/>
              </a:ext>
            </a:extLst>
          </p:cNvPr>
          <p:cNvSpPr/>
          <p:nvPr/>
        </p:nvSpPr>
        <p:spPr>
          <a:xfrm rot="7201633">
            <a:off x="4689148" y="6010616"/>
            <a:ext cx="1170375" cy="298723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26FCAB26-3FC5-41A1-9322-295F6D169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332656"/>
            <a:ext cx="7772400" cy="447634"/>
          </a:xfrm>
        </p:spPr>
        <p:txBody>
          <a:bodyPr anchor="ctr">
            <a:normAutofit fontScale="90000"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резонансного вывода пучка в Нуклотроне</a:t>
            </a:r>
          </a:p>
        </p:txBody>
      </p:sp>
    </p:spTree>
    <p:extLst>
      <p:ext uri="{BB962C8B-B14F-4D97-AF65-F5344CB8AC3E}">
        <p14:creationId xmlns:p14="http://schemas.microsoft.com/office/powerpoint/2010/main" val="3015101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75651C-C331-4ED9-8935-25538AE64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332656"/>
            <a:ext cx="7772400" cy="447634"/>
          </a:xfrm>
        </p:spPr>
        <p:txBody>
          <a:bodyPr anchor="ctr">
            <a:normAutofit fontScale="90000"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медленного вывода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DA94D9B-4AC6-4472-93B4-7292E1247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B4D6DB60-4398-451A-8266-6EDFFC0FD8D8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993216" y="934227"/>
            <a:ext cx="4104456" cy="55864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E208E4-F2F8-46D1-AC55-A1C67F7DC7A8}"/>
              </a:ext>
            </a:extLst>
          </p:cNvPr>
          <p:cNvSpPr txBox="1"/>
          <p:nvPr/>
        </p:nvSpPr>
        <p:spPr>
          <a:xfrm>
            <a:off x="5436096" y="6093296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*N.N.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Agapov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et.al., “Slow beam extraction from the Nuclotron”, in Proc. of PAC 2001.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163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11BFDB-62A9-4D15-BCB8-8C08050E4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22114"/>
          </a:xfrm>
        </p:spPr>
        <p:txBody>
          <a:bodyPr anchor="ctr">
            <a:normAutofit fontScale="90000"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Смещение рабочей точки в процессе медленного вывода пучка (проектный режим работы)</a:t>
            </a:r>
          </a:p>
        </p:txBody>
      </p:sp>
      <p:sp>
        <p:nvSpPr>
          <p:cNvPr id="16" name="Облачко с текстом: прямоугольное со скругленными углами 15">
            <a:extLst>
              <a:ext uri="{FF2B5EF4-FFF2-40B4-BE49-F238E27FC236}">
                <a16:creationId xmlns:a16="http://schemas.microsoft.com/office/drawing/2014/main" id="{85ECB0DB-ADCD-4E97-839C-4FC20493F5D9}"/>
              </a:ext>
            </a:extLst>
          </p:cNvPr>
          <p:cNvSpPr/>
          <p:nvPr/>
        </p:nvSpPr>
        <p:spPr>
          <a:xfrm>
            <a:off x="6009996" y="1844824"/>
            <a:ext cx="2676804" cy="1872208"/>
          </a:xfrm>
          <a:prstGeom prst="wedgeRoundRectCallout">
            <a:avLst>
              <a:gd name="adj1" fmla="val -47773"/>
              <a:gd name="adj2" fmla="val -1763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Участок 1-2 – смещение за счет структурных квадруполей,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участок 2-3 – смещение выводными квадруполями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2BE22300-1EC0-4383-9469-8F8E40B9DA8B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53476" y="1412776"/>
            <a:ext cx="5466178" cy="4896544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967D672-1ACF-4FA6-9DC6-71F9D9518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71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F81211-4708-48EA-909C-3734B4E7D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404664"/>
            <a:ext cx="8083296" cy="504056"/>
          </a:xfrm>
        </p:spPr>
        <p:txBody>
          <a:bodyPr anchor="ctr">
            <a:normAutofit fontScale="90000"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Суммарное поле секступолей Нуклотрона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0ACF4F9-064C-42D8-9CD4-12D12EF50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68019F5-8932-450B-90FA-4B1EB2398A07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2987824" y="1785857"/>
            <a:ext cx="2978308" cy="262858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5BC957-8DD1-4E3B-B487-BB0B502033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785856"/>
            <a:ext cx="2952964" cy="25792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85C8C0-722F-4BBD-B34F-DF8700E177A6}"/>
              </a:ext>
            </a:extLst>
          </p:cNvPr>
          <p:cNvSpPr txBox="1"/>
          <p:nvPr/>
        </p:nvSpPr>
        <p:spPr>
          <a:xfrm>
            <a:off x="594035" y="1196752"/>
            <a:ext cx="2267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=S4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7C80CE-4C7B-4E7D-B9E0-77EC93E43607}"/>
              </a:ext>
            </a:extLst>
          </p:cNvPr>
          <p:cNvSpPr txBox="1"/>
          <p:nvPr/>
        </p:nvSpPr>
        <p:spPr>
          <a:xfrm>
            <a:off x="3347864" y="1216875"/>
            <a:ext cx="248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=1, 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=-1.15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85FE2AF-4EEB-413E-BDDE-B3C6F03129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8144" y="1744012"/>
            <a:ext cx="2993505" cy="26716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0AD716-823C-401F-8A71-0D7E887E79FD}"/>
              </a:ext>
            </a:extLst>
          </p:cNvPr>
          <p:cNvSpPr txBox="1"/>
          <p:nvPr/>
        </p:nvSpPr>
        <p:spPr>
          <a:xfrm>
            <a:off x="6084168" y="1226167"/>
            <a:ext cx="248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=0, S4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A678058-3457-43F6-B692-29FF25125F7E}"/>
              </a:ext>
            </a:extLst>
          </p:cNvPr>
          <p:cNvSpPr/>
          <p:nvPr/>
        </p:nvSpPr>
        <p:spPr>
          <a:xfrm>
            <a:off x="755577" y="6193786"/>
            <a:ext cx="74888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*Вход в электростатический дефлектор на диаграммах находится на нулевом угле </a:t>
            </a:r>
            <a:endParaRPr lang="ru-RU" sz="1600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8A4C2B7-204E-48E7-9A64-6EE106995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7655" y="436507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D64D1943-8D89-4326-BEB2-473A5E7045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3819510"/>
              </p:ext>
            </p:extLst>
          </p:nvPr>
        </p:nvGraphicFramePr>
        <p:xfrm>
          <a:off x="464686" y="4487612"/>
          <a:ext cx="2883177" cy="14746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8" name="Equation" r:id="rId6" imgW="2717800" imgH="1371600" progId="Equation.DSMT4">
                  <p:embed/>
                </p:oleObj>
              </mc:Choice>
              <mc:Fallback>
                <p:oleObj name="Equation" r:id="rId6" imgW="2717800" imgH="13716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686" y="4487612"/>
                        <a:ext cx="2883177" cy="147464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68771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Другая 2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0070C0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288619</TotalTime>
  <Words>902</Words>
  <Application>Microsoft Office PowerPoint</Application>
  <PresentationFormat>Экран (4:3)</PresentationFormat>
  <Paragraphs>161</Paragraphs>
  <Slides>41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41</vt:i4>
      </vt:variant>
    </vt:vector>
  </HeadingPairs>
  <TitlesOfParts>
    <vt:vector size="50" baseType="lpstr">
      <vt:lpstr>Calibri</vt:lpstr>
      <vt:lpstr>Cambria</vt:lpstr>
      <vt:lpstr>Franklin Gothic Book</vt:lpstr>
      <vt:lpstr>Perpetua</vt:lpstr>
      <vt:lpstr>Times New Roman</vt:lpstr>
      <vt:lpstr>Wingdings 2</vt:lpstr>
      <vt:lpstr>Справедливость</vt:lpstr>
      <vt:lpstr>Equation</vt:lpstr>
      <vt:lpstr>Точечный рисунок</vt:lpstr>
      <vt:lpstr>Численное моделирование резонансного вывода пучка в Нуклотроне</vt:lpstr>
      <vt:lpstr>Введение</vt:lpstr>
      <vt:lpstr>Ключевые понятия –  бетатронная частота и фазовый эллипс</vt:lpstr>
      <vt:lpstr>Движение частицы-точки на фазовом пространстве с частотой бетатронных колебаний Qx=22/3</vt:lpstr>
      <vt:lpstr>Схемы направления частиц в область неустойчивости: 1 – увеличение области неустойчивости за счет роста возмущающей силы секступолей, 2 – уменьшение отстройки по частоте, 3 – раскачка амплитуд частиц.</vt:lpstr>
      <vt:lpstr>Система резонансного вывода пучка в Нуклотроне</vt:lpstr>
      <vt:lpstr>Динамика медленного вывода*</vt:lpstr>
      <vt:lpstr>Смещение рабочей точки в процессе медленного вывода пучка (проектный режим работы)</vt:lpstr>
      <vt:lpstr>Суммарное поле секступолей Нуклотрона</vt:lpstr>
      <vt:lpstr>Расчетные фазовые портреты на азимуте входа в выводную систему. Отстройка от резонанса 0.01.</vt:lpstr>
      <vt:lpstr>Горизонтальный эмиттанс циркулирующего пучка  (3 π∙мм∙мрад) – слева и след пучка в апертуре дефлектора – справа.</vt:lpstr>
      <vt:lpstr>Аксептанс электростатического дефлектора</vt:lpstr>
      <vt:lpstr>Трансформация фазовых портретов вариацией фазы управляющей силы</vt:lpstr>
      <vt:lpstr>Положение портрета пучка на фоне аксептанса дефлектора при различных настройках вывода</vt:lpstr>
      <vt:lpstr>Локальное искажение орбиты тремя корректорами: 4К4=57А, 5К2=42А, 5К3=100А Смещение орбиты на входе в септум 1 мм, угол 0.9 мрад.</vt:lpstr>
      <vt:lpstr>Зависимость параметров выведенного пучка от силы секступолей</vt:lpstr>
      <vt:lpstr>Влияние горизонтального сдвига пучка в направлении к септуму</vt:lpstr>
      <vt:lpstr>Положение пучка в фазовом пространстве на входе в дефлектор на фоне аксептанса дефлектора</vt:lpstr>
      <vt:lpstr>Горизонтальная орбита в Нуклотроне на энергии вывода пучка</vt:lpstr>
      <vt:lpstr>Зависимость эффективности вывода пучка от вращения электростатического дефлектора</vt:lpstr>
      <vt:lpstr>Локальная коррекция горизонтальной орбиты на выводном столе вблизи азимута выводной системы. Токи в корректорах до 120 А.</vt:lpstr>
      <vt:lpstr>Эффект сдвига квадрупольной линзы (5Ф4, 6Ф2, 6Ф4, …)</vt:lpstr>
      <vt:lpstr>Эмиттансы выводимого пучка для «существующего» режима с 40% эффективностью вывода (малый зеленый)  и для оптимального с 98% выводом пучка (красный)</vt:lpstr>
      <vt:lpstr>Растяжка пучка без обратной связи</vt:lpstr>
      <vt:lpstr>Моделирование обратной связи</vt:lpstr>
      <vt:lpstr>Рост эмиттанса под действием поперечного ВЧ поля</vt:lpstr>
      <vt:lpstr>Влияние поля раскачки с белым шумом  (расчеты – сверху, измерения – снизу)</vt:lpstr>
      <vt:lpstr>Электрическое поле не может скомпенсировать неравномерность Гауссова распределения</vt:lpstr>
      <vt:lpstr>«Цветной» 10-полосный сигнал кикера эффективно воздействует на растяжку пучка</vt:lpstr>
      <vt:lpstr>Измеренные поля и эффективные длины магнитов Нуклотрона</vt:lpstr>
      <vt:lpstr>Измеренный k1-фактор (градиент/магнитная жесткость) квадрупольных линз </vt:lpstr>
      <vt:lpstr>Движение рабочей точки Нуклотрона</vt:lpstr>
      <vt:lpstr>Расчетный и измеренный режим работы источника токоотбора линз (ИП37)</vt:lpstr>
      <vt:lpstr>Экспериментально полученные режимы медленного вывода пучка: k1=0.0038-0.0022, k2=0.0010 и  k1=0.0038-0.0015, k2=0.0010-0.0015</vt:lpstr>
      <vt:lpstr>Расчет против эксперимента</vt:lpstr>
      <vt:lpstr>Временная структура выведенного пучка</vt:lpstr>
      <vt:lpstr>Заключительные выводы</vt:lpstr>
      <vt:lpstr>Дополнительные слайды</vt:lpstr>
      <vt:lpstr>Положение пучка на входе в дефлектор на фоне аксептанса дефлектора. </vt:lpstr>
      <vt:lpstr>Эффект раскачки горизонтальных колебаний с помощью электрического поля, включаемого в центре выводного стола</vt:lpstr>
      <vt:lpstr>Растяжка выведенного пучка в случае 98% эффективности вывода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Victor</dc:creator>
  <cp:lastModifiedBy>Пользователь Windows</cp:lastModifiedBy>
  <cp:revision>5364</cp:revision>
  <dcterms:created xsi:type="dcterms:W3CDTF">2014-10-21T13:06:24Z</dcterms:created>
  <dcterms:modified xsi:type="dcterms:W3CDTF">2023-03-29T04:46:57Z</dcterms:modified>
</cp:coreProperties>
</file>