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73" r:id="rId9"/>
    <p:sldId id="274" r:id="rId10"/>
    <p:sldId id="267" r:id="rId11"/>
    <p:sldId id="268" r:id="rId12"/>
    <p:sldId id="269" r:id="rId13"/>
    <p:sldId id="270" r:id="rId14"/>
    <p:sldId id="275" r:id="rId15"/>
    <p:sldId id="279" r:id="rId16"/>
    <p:sldId id="277" r:id="rId17"/>
    <p:sldId id="280" r:id="rId18"/>
    <p:sldId id="28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Прогресс изготовления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8387455"/>
        <c:axId val="718387871"/>
        <c:axId val="0"/>
      </c:bar3DChart>
      <c:catAx>
        <c:axId val="7183874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8387871"/>
        <c:crosses val="autoZero"/>
        <c:auto val="1"/>
        <c:lblAlgn val="ctr"/>
        <c:lblOffset val="100"/>
        <c:noMultiLvlLbl val="0"/>
      </c:catAx>
      <c:valAx>
        <c:axId val="7183878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8387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Прогресс производства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678229386285594"/>
          <c:y val="0.13959385021292811"/>
          <c:w val="0.69844184954181676"/>
          <c:h val="0.7490022998630816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Модули</c:v>
                </c:pt>
                <c:pt idx="1">
                  <c:v>Криогенные испытания</c:v>
                </c:pt>
                <c:pt idx="2">
                  <c:v>Комплектующие</c:v>
                </c:pt>
                <c:pt idx="3">
                  <c:v>КД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13-4CB6-9D0E-2232B2A6A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807903"/>
        <c:axId val="755797503"/>
      </c:barChart>
      <c:catAx>
        <c:axId val="755807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797503"/>
        <c:crosses val="autoZero"/>
        <c:auto val="1"/>
        <c:lblAlgn val="ctr"/>
        <c:lblOffset val="100"/>
        <c:noMultiLvlLbl val="0"/>
      </c:catAx>
      <c:valAx>
        <c:axId val="75579750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807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Прогресс производства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678229386285594"/>
          <c:y val="0.13959385021292811"/>
          <c:w val="0.69844184954181676"/>
          <c:h val="0.7490022998630816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Модули</c:v>
                </c:pt>
                <c:pt idx="1">
                  <c:v>Криогенные испытания</c:v>
                </c:pt>
                <c:pt idx="2">
                  <c:v>Комплектующие</c:v>
                </c:pt>
                <c:pt idx="3">
                  <c:v>КД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0.7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B-428D-BCB4-CEEC32F17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807903"/>
        <c:axId val="755797503"/>
      </c:barChart>
      <c:catAx>
        <c:axId val="755807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797503"/>
        <c:crosses val="autoZero"/>
        <c:auto val="1"/>
        <c:lblAlgn val="ctr"/>
        <c:lblOffset val="100"/>
        <c:noMultiLvlLbl val="0"/>
      </c:catAx>
      <c:valAx>
        <c:axId val="75579750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807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Прогресс производства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678229386285594"/>
          <c:y val="0.13959385021292811"/>
          <c:w val="0.69844184954181676"/>
          <c:h val="0.7490022998630816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Модули</c:v>
                </c:pt>
                <c:pt idx="1">
                  <c:v>Криогенные испытания</c:v>
                </c:pt>
                <c:pt idx="2">
                  <c:v>Комплектующие</c:v>
                </c:pt>
                <c:pt idx="3">
                  <c:v>КД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0.2</c:v>
                </c:pt>
                <c:pt idx="1">
                  <c:v>0.8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E0-4AF9-8137-D50EE75B7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807903"/>
        <c:axId val="755797503"/>
      </c:barChart>
      <c:catAx>
        <c:axId val="755807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797503"/>
        <c:crosses val="autoZero"/>
        <c:auto val="1"/>
        <c:lblAlgn val="ctr"/>
        <c:lblOffset val="100"/>
        <c:noMultiLvlLbl val="0"/>
      </c:catAx>
      <c:valAx>
        <c:axId val="75579750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807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Прогресс производства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678229386285594"/>
          <c:y val="0.13959385021292811"/>
          <c:w val="0.69844184954181676"/>
          <c:h val="0.7490022998630816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Модули</c:v>
                </c:pt>
                <c:pt idx="1">
                  <c:v>Криогенные испытания</c:v>
                </c:pt>
                <c:pt idx="2">
                  <c:v>Комплектующие</c:v>
                </c:pt>
                <c:pt idx="3">
                  <c:v>КД LFF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0.8</c:v>
                </c:pt>
                <c:pt idx="2">
                  <c:v>0.8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B-428D-BCB4-CEEC32F17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807903"/>
        <c:axId val="755797503"/>
      </c:barChart>
      <c:catAx>
        <c:axId val="755807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797503"/>
        <c:crosses val="autoZero"/>
        <c:auto val="1"/>
        <c:lblAlgn val="ctr"/>
        <c:lblOffset val="100"/>
        <c:noMultiLvlLbl val="0"/>
      </c:catAx>
      <c:valAx>
        <c:axId val="75579750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807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Прогресс производства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678229386285594"/>
          <c:y val="0.13959385021292811"/>
          <c:w val="0.69844184954181676"/>
          <c:h val="0.7490022998630816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Модули</c:v>
                </c:pt>
                <c:pt idx="1">
                  <c:v>Криогенные испытания</c:v>
                </c:pt>
                <c:pt idx="2">
                  <c:v>Комплектующие</c:v>
                </c:pt>
                <c:pt idx="3">
                  <c:v>КД BV1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0.65</c:v>
                </c:pt>
                <c:pt idx="3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B-428D-BCB4-CEEC32F17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807903"/>
        <c:axId val="755797503"/>
      </c:barChart>
      <c:catAx>
        <c:axId val="755807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797503"/>
        <c:crosses val="autoZero"/>
        <c:auto val="1"/>
        <c:lblAlgn val="ctr"/>
        <c:lblOffset val="100"/>
        <c:noMultiLvlLbl val="0"/>
      </c:catAx>
      <c:valAx>
        <c:axId val="75579750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807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Прогресс производства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678229386285594"/>
          <c:y val="0.13959385021292811"/>
          <c:w val="0.69844184954181676"/>
          <c:h val="0.7490022998630816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Модули</c:v>
                </c:pt>
                <c:pt idx="1">
                  <c:v>Криогенные испытания</c:v>
                </c:pt>
                <c:pt idx="2">
                  <c:v>Комплектующие</c:v>
                </c:pt>
                <c:pt idx="3">
                  <c:v>КД BV2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0.8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B-428D-BCB4-CEEC32F17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807903"/>
        <c:axId val="755797503"/>
      </c:barChart>
      <c:catAx>
        <c:axId val="755807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797503"/>
        <c:crosses val="autoZero"/>
        <c:auto val="1"/>
        <c:lblAlgn val="ctr"/>
        <c:lblOffset val="100"/>
        <c:noMultiLvlLbl val="0"/>
      </c:catAx>
      <c:valAx>
        <c:axId val="75579750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807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Прогресс производства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373661751923571"/>
          <c:y val="0.12805461572621266"/>
          <c:w val="0.69844184954181676"/>
          <c:h val="0.7490022998630816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Модули</c:v>
                </c:pt>
                <c:pt idx="1">
                  <c:v>Криогенные испытания</c:v>
                </c:pt>
                <c:pt idx="2">
                  <c:v>Комплектующие</c:v>
                </c:pt>
                <c:pt idx="3">
                  <c:v>КД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0.75</c:v>
                </c:pt>
                <c:pt idx="3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B-428D-BCB4-CEEC32F17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807903"/>
        <c:axId val="755797503"/>
      </c:barChart>
      <c:catAx>
        <c:axId val="755807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797503"/>
        <c:crosses val="autoZero"/>
        <c:auto val="1"/>
        <c:lblAlgn val="ctr"/>
        <c:lblOffset val="100"/>
        <c:noMultiLvlLbl val="0"/>
      </c:catAx>
      <c:valAx>
        <c:axId val="75579750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5807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B1ACB-A387-4CE9-9983-75EB8D3B2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44A6CD-079A-47C7-9998-5F758546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B63098-E59A-4BB1-9614-30AF064C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8BE62-9698-4405-BF4E-95DFB1BC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256E44-0CE4-4927-BE0E-1591BA33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69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4EB86-FF7B-4EB3-A41C-DF33240B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1B57FD-DA0F-4964-A0C2-9B998D578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D7F65A-235E-4960-A84D-E9B1578D9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2854F-E573-4615-B634-029AA308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167B92-122A-4007-9093-9E1A3D928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01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BE5596-DAB8-424F-B306-942DD0073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018339-2519-4053-BE34-5B9BB9E59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3E825-32B6-4091-8E8E-4E4B581A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75473-13BB-42CB-8607-D1A95B273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BAE462-6940-4A66-8D28-D218AC03F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03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56348-FFE6-457A-A3CB-0667E471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CB8365-D919-4627-864A-C733CC993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FDA6B-26E6-4F22-A4B8-600AADC1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0E8DF1-EC3F-405D-AB01-30685BAA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64631E-BDC2-4BB8-9D08-23C75D07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67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EB619-A1A2-4C62-A5A8-82772FE80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C21F20-86F7-40EA-A55D-72FF7AC6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DBC1E0-19F4-47CD-8818-37FF197E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4A03A4-653D-4CE6-85C0-F8866FBB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63F1D3-6BEC-4DA9-A4BB-C290B288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06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A6DF6-4169-4512-ADC5-0F713B56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4F2A03-8362-475B-A9B7-8042A2E06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DB05DD-A934-45BF-ABD1-D715D4EF7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40ADCF-CF72-4A1E-B457-59A66555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034F15-102B-4949-A643-45943F31A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91B2E2-EBB1-4732-ADA0-6AA60A6D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8D552-4224-498F-9B5E-69C642D8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B0531-A412-4FC0-9B73-5FF3667EA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74E6F7-8555-461E-8FCF-902AE9E43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A4A300-B2CB-4C83-9216-67FE382FB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17EE05-905D-41D3-9733-6FBD172025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E2E173-6CC5-4EF8-9C16-479FD494B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5256BE-B11A-4789-A2B6-49F606F4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AF72DA-3A74-459F-91C0-96C3BBE7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2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B48F9-BC4B-4217-AF5C-29DEC18C2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7AC3E9-28DA-4412-915C-7D23DC48A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606DC4-B7EC-409D-9B1D-2FD5396C0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283D60-ADA0-40C5-8B68-3D19A590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67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84391A-D884-427F-B493-B3AD5EE4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618AC1-1512-4F34-B58C-CE45ABAB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0162D3-449C-4DE7-80A9-FA5F09432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98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137CF-C9E6-4F77-93A4-41CACD693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58243-B008-416A-B1EF-761A72A4D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033678-A7E4-488D-9239-DF5AB0DD6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0CE59C-FEDD-4274-BDCE-A9A87679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69BEE2-EC42-44C6-8C73-6F52F8F3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5C1D5C-CE4F-4656-ADE2-3103AA38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374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828D9-0A2B-4B5D-BB38-A29636A30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7088680-8B75-4E26-91AE-E1159B047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F48AF1-01D9-463B-ABEC-0ED18737F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71FABF-71E0-4170-9BD5-6B993624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835CE3-EEB5-4834-B2DD-014074070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EABA2E-E0FF-4DC6-9D9D-A239785CB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5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893AB-6E51-4C78-9A38-FC0CF85E2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824871-C13D-4B39-A47A-74019084A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D9AFF-6C73-4FCF-9FD1-781A6C88F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A20DE-6DED-41D3-8211-A6D1AD536B5A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27B9DC-CA5E-47B7-9D6C-36FD3ABA7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9ACF8C-D55A-43AB-9753-9DB10FE66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F23EB-9203-451A-96FD-E336DA17C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2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6CBA79-0F0A-461C-8E1A-CE849A2302F1}"/>
              </a:ext>
            </a:extLst>
          </p:cNvPr>
          <p:cNvSpPr txBox="1"/>
          <p:nvPr/>
        </p:nvSpPr>
        <p:spPr>
          <a:xfrm>
            <a:off x="8496914" y="5705791"/>
            <a:ext cx="3392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Коровкин Сергей,</a:t>
            </a:r>
          </a:p>
          <a:p>
            <a:r>
              <a:rPr lang="ru-RU" sz="2800" dirty="0"/>
              <a:t>Никифоров Дмитрий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9F2615B-7636-48C6-B2DA-6C92852437AF}"/>
              </a:ext>
            </a:extLst>
          </p:cNvPr>
          <p:cNvSpPr txBox="1">
            <a:spLocks/>
          </p:cNvSpPr>
          <p:nvPr/>
        </p:nvSpPr>
        <p:spPr>
          <a:xfrm>
            <a:off x="1010285" y="2431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Статус производства</a:t>
            </a:r>
          </a:p>
          <a:p>
            <a:r>
              <a:rPr lang="ru-RU" dirty="0"/>
              <a:t>СП магнитов Коллайдера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AB3A79-F3DC-4F4E-BAB8-BED96990D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0"/>
            <a:ext cx="3095625" cy="18573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1279C5-DF38-4843-A7A3-ABA07DF39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64" y="304800"/>
            <a:ext cx="294322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9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EA472-376B-4759-A8A7-0982D7FE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79" y="-119984"/>
            <a:ext cx="11353800" cy="1325563"/>
          </a:xfrm>
        </p:spPr>
        <p:txBody>
          <a:bodyPr/>
          <a:lstStyle/>
          <a:p>
            <a:r>
              <a:rPr lang="ru-RU" dirty="0"/>
              <a:t>Дипольные магниты сведения/разведения</a:t>
            </a:r>
            <a:r>
              <a:rPr lang="en-US" dirty="0"/>
              <a:t> BV1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DBE91-8C8C-4DF9-9C59-F04AB614E72B}"/>
              </a:ext>
            </a:extLst>
          </p:cNvPr>
          <p:cNvSpPr txBox="1"/>
          <p:nvPr/>
        </p:nvSpPr>
        <p:spPr>
          <a:xfrm>
            <a:off x="7968343" y="19724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F6BF2F-DFDC-4636-B2C7-650917F69665}"/>
              </a:ext>
            </a:extLst>
          </p:cNvPr>
          <p:cNvSpPr txBox="1"/>
          <p:nvPr/>
        </p:nvSpPr>
        <p:spPr>
          <a:xfrm>
            <a:off x="490984" y="6035940"/>
            <a:ext cx="10904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Для сборки МКС Коллайдера требуется 4 модуля. Собрано 0 модулей.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AA2BC001-AEB9-415D-AC39-B1E71626F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8883150"/>
              </p:ext>
            </p:extLst>
          </p:nvPr>
        </p:nvGraphicFramePr>
        <p:xfrm>
          <a:off x="5291667" y="824925"/>
          <a:ext cx="6750312" cy="4765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F1A22C-EE13-4C2F-96E3-7F0991DA963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10268" r="15372" b="32934"/>
          <a:stretch/>
        </p:blipFill>
        <p:spPr bwMode="auto">
          <a:xfrm>
            <a:off x="1239038" y="1110340"/>
            <a:ext cx="4171624" cy="4480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001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812FB9-DC91-403C-9154-8130F39B6271}"/>
              </a:ext>
            </a:extLst>
          </p:cNvPr>
          <p:cNvSpPr txBox="1"/>
          <p:nvPr/>
        </p:nvSpPr>
        <p:spPr>
          <a:xfrm>
            <a:off x="5344123" y="1899062"/>
            <a:ext cx="60616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000" dirty="0"/>
              <a:t>Изготовлены все СП обмотки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22.03.23 получены комплектующие для внешней обвязки магнитов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03.05.23 планируемая дата поставки ВВК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31.05.23 будут завершены все криогенные испытания, включая гидравлические.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30.06.23 будут собраны все модули </a:t>
            </a:r>
            <a:r>
              <a:rPr lang="en-US" sz="2000" dirty="0"/>
              <a:t>BV1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4091B4A-1D80-4018-B9E4-2784C0D1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79" y="-119984"/>
            <a:ext cx="11353800" cy="1325563"/>
          </a:xfrm>
        </p:spPr>
        <p:txBody>
          <a:bodyPr/>
          <a:lstStyle/>
          <a:p>
            <a:r>
              <a:rPr lang="ru-RU" dirty="0"/>
              <a:t>Дипольные магниты сведения/разведения</a:t>
            </a:r>
            <a:r>
              <a:rPr lang="en-US" dirty="0"/>
              <a:t> BV1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C21F0-32FB-4D66-98D8-E68CBE267B58}"/>
              </a:ext>
            </a:extLst>
          </p:cNvPr>
          <p:cNvSpPr txBox="1"/>
          <p:nvPr/>
        </p:nvSpPr>
        <p:spPr>
          <a:xfrm>
            <a:off x="490984" y="6035940"/>
            <a:ext cx="10904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Для сборки МКС Коллайдера требуется 4 модуля. Собрано 0 модулей.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71F035-7832-4F21-80EC-DC3005350EC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10268" r="15372" b="32934"/>
          <a:stretch/>
        </p:blipFill>
        <p:spPr bwMode="auto">
          <a:xfrm>
            <a:off x="536305" y="1110340"/>
            <a:ext cx="4171624" cy="4480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01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29A1BA-39B1-4B6A-A126-259A1FBE5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0" t="10838" r="4673" b="3166"/>
          <a:stretch/>
        </p:blipFill>
        <p:spPr>
          <a:xfrm>
            <a:off x="688179" y="1650908"/>
            <a:ext cx="4985627" cy="29863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EA472-376B-4759-A8A7-0982D7FE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79" y="-119984"/>
            <a:ext cx="11353800" cy="1325563"/>
          </a:xfrm>
        </p:spPr>
        <p:txBody>
          <a:bodyPr/>
          <a:lstStyle/>
          <a:p>
            <a:r>
              <a:rPr lang="ru-RU" dirty="0"/>
              <a:t>Дипольные магниты сведения/разведения</a:t>
            </a:r>
            <a:r>
              <a:rPr lang="en-US" dirty="0"/>
              <a:t> BV2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DBE91-8C8C-4DF9-9C59-F04AB614E72B}"/>
              </a:ext>
            </a:extLst>
          </p:cNvPr>
          <p:cNvSpPr txBox="1"/>
          <p:nvPr/>
        </p:nvSpPr>
        <p:spPr>
          <a:xfrm>
            <a:off x="7968343" y="19724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F6BF2F-DFDC-4636-B2C7-650917F69665}"/>
              </a:ext>
            </a:extLst>
          </p:cNvPr>
          <p:cNvSpPr txBox="1"/>
          <p:nvPr/>
        </p:nvSpPr>
        <p:spPr>
          <a:xfrm>
            <a:off x="490984" y="6035940"/>
            <a:ext cx="10904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Для сборки МКС Коллайдера требуется 4 модуля. Собрано 0 модулей.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AA2BC001-AEB9-415D-AC39-B1E71626F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5702054"/>
              </p:ext>
            </p:extLst>
          </p:nvPr>
        </p:nvGraphicFramePr>
        <p:xfrm>
          <a:off x="5494867" y="824925"/>
          <a:ext cx="6547112" cy="4765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3560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A8C139-6ED9-4870-A109-A58FAA007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0" t="10838" r="4673" b="3166"/>
          <a:stretch/>
        </p:blipFill>
        <p:spPr>
          <a:xfrm>
            <a:off x="688179" y="1594152"/>
            <a:ext cx="5837767" cy="3496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12FB9-DC91-403C-9154-8130F39B6271}"/>
              </a:ext>
            </a:extLst>
          </p:cNvPr>
          <p:cNvSpPr txBox="1"/>
          <p:nvPr/>
        </p:nvSpPr>
        <p:spPr>
          <a:xfrm>
            <a:off x="6629400" y="1835562"/>
            <a:ext cx="54125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000" dirty="0"/>
              <a:t>24.03.23 получены комплектующие для внешней обвязки магнитов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30.04.23 будут готовы все СП обмотки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03.05.23 планируемая дата поставки ВВК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31.08.23 будут завершены все криогенные испытания, включая гидравлические.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08.09.23 будут собраны все модули </a:t>
            </a:r>
            <a:r>
              <a:rPr lang="en-US" sz="2000" dirty="0"/>
              <a:t>BV</a:t>
            </a:r>
            <a:r>
              <a:rPr lang="ru-RU" sz="2000" dirty="0"/>
              <a:t>2</a:t>
            </a:r>
            <a:endParaRPr lang="en-US" sz="20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4091B4A-1D80-4018-B9E4-2784C0D1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79" y="-119984"/>
            <a:ext cx="11353800" cy="1325563"/>
          </a:xfrm>
        </p:spPr>
        <p:txBody>
          <a:bodyPr/>
          <a:lstStyle/>
          <a:p>
            <a:r>
              <a:rPr lang="ru-RU" dirty="0"/>
              <a:t>Дипольные магниты сведения/разведения</a:t>
            </a:r>
            <a:r>
              <a:rPr lang="en-US" dirty="0"/>
              <a:t> BV2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C21F0-32FB-4D66-98D8-E68CBE267B58}"/>
              </a:ext>
            </a:extLst>
          </p:cNvPr>
          <p:cNvSpPr txBox="1"/>
          <p:nvPr/>
        </p:nvSpPr>
        <p:spPr>
          <a:xfrm>
            <a:off x="490984" y="6035940"/>
            <a:ext cx="11021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Для сборки МКС Коллайдера требуется 4 модуля. Собрано 0 модулей.</a:t>
            </a:r>
          </a:p>
        </p:txBody>
      </p:sp>
    </p:spTree>
    <p:extLst>
      <p:ext uri="{BB962C8B-B14F-4D97-AF65-F5344CB8AC3E}">
        <p14:creationId xmlns:p14="http://schemas.microsoft.com/office/powerpoint/2010/main" val="2872644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E0054167-A035-482F-9B84-73EDAD37D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761656"/>
              </p:ext>
            </p:extLst>
          </p:nvPr>
        </p:nvGraphicFramePr>
        <p:xfrm>
          <a:off x="284480" y="325046"/>
          <a:ext cx="11592559" cy="6212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766">
                  <a:extLst>
                    <a:ext uri="{9D8B030D-6E8A-4147-A177-3AD203B41FA5}">
                      <a16:colId xmlns:a16="http://schemas.microsoft.com/office/drawing/2014/main" val="3465879561"/>
                    </a:ext>
                  </a:extLst>
                </a:gridCol>
                <a:gridCol w="3876246">
                  <a:extLst>
                    <a:ext uri="{9D8B030D-6E8A-4147-A177-3AD203B41FA5}">
                      <a16:colId xmlns:a16="http://schemas.microsoft.com/office/drawing/2014/main" val="1218780160"/>
                    </a:ext>
                  </a:extLst>
                </a:gridCol>
                <a:gridCol w="1860598">
                  <a:extLst>
                    <a:ext uri="{9D8B030D-6E8A-4147-A177-3AD203B41FA5}">
                      <a16:colId xmlns:a16="http://schemas.microsoft.com/office/drawing/2014/main" val="3001713709"/>
                    </a:ext>
                  </a:extLst>
                </a:gridCol>
                <a:gridCol w="3989949">
                  <a:extLst>
                    <a:ext uri="{9D8B030D-6E8A-4147-A177-3AD203B41FA5}">
                      <a16:colId xmlns:a16="http://schemas.microsoft.com/office/drawing/2014/main" val="817763231"/>
                    </a:ext>
                  </a:extLst>
                </a:gridCol>
              </a:tblGrid>
              <a:tr h="39878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Периоды ввода криогенных жидкостей и тока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459791"/>
                  </a:ext>
                </a:extLst>
              </a:tr>
              <a:tr h="493018">
                <a:tc>
                  <a:txBody>
                    <a:bodyPr/>
                    <a:lstStyle/>
                    <a:p>
                      <a:r>
                        <a:rPr lang="ru-RU" dirty="0"/>
                        <a:t>Часть периода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Наличие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Отсутствие/проблемы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Комментарий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118484"/>
                  </a:ext>
                </a:extLst>
              </a:tr>
              <a:tr h="685911">
                <a:tc>
                  <a:txBody>
                    <a:bodyPr/>
                    <a:lstStyle/>
                    <a:p>
                      <a:r>
                        <a:rPr lang="ru-RU" dirty="0" err="1"/>
                        <a:t>Токовводный</a:t>
                      </a:r>
                      <a:r>
                        <a:rPr lang="ru-RU" dirty="0"/>
                        <a:t> криостат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ВТСП </a:t>
                      </a:r>
                      <a:r>
                        <a:rPr lang="ru-RU" dirty="0" err="1"/>
                        <a:t>токовводы</a:t>
                      </a:r>
                      <a:r>
                        <a:rPr lang="ru-RU" dirty="0"/>
                        <a:t> (24 шт.), вакуумные кожухи, тепловые экраны, разъемы, внутренняя обвязка, приспособления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Криогенные вентиля в кол-ве 35 шт. (</a:t>
                      </a:r>
                      <a:r>
                        <a:rPr lang="en-US" dirty="0"/>
                        <a:t>Weka)</a:t>
                      </a:r>
                      <a:endParaRPr lang="ru-RU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dirty="0"/>
                        <a:t>Работа стоит, пока нет вентилей. Трубы заказаны, часть уже пришла. Помещения периодов не готовы к монтажу оборудования и срок готовности неизвестен. Требуется проведение предварительных криогенных испытаний в 217 корпусе (</a:t>
                      </a: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всех элементов</a:t>
                      </a:r>
                      <a:r>
                        <a:rPr lang="ru-RU" dirty="0"/>
                        <a:t>)!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5070435"/>
                  </a:ext>
                </a:extLst>
              </a:tr>
              <a:tr h="733876">
                <a:tc>
                  <a:txBody>
                    <a:bodyPr/>
                    <a:lstStyle/>
                    <a:p>
                      <a:r>
                        <a:rPr lang="ru-RU" dirty="0"/>
                        <a:t>Вводный криостат (гелий)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Вакуумные кожухи, тепловые экраны, разъемы, крышка заказана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ru-RU" dirty="0"/>
                        <a:t>Трубы заказаны, часть уже пришла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956131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r>
                        <a:rPr lang="ru-RU" dirty="0"/>
                        <a:t>Вводный криостат (азот)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Вакуумные кожухи, тепловые экраны, разъемы, крышка заказана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218079"/>
                  </a:ext>
                </a:extLst>
              </a:tr>
              <a:tr h="979873">
                <a:tc>
                  <a:txBody>
                    <a:bodyPr/>
                    <a:lstStyle/>
                    <a:p>
                      <a:r>
                        <a:rPr lang="ru-RU" dirty="0"/>
                        <a:t>Система управления ВТСП </a:t>
                      </a:r>
                      <a:r>
                        <a:rPr lang="ru-RU" dirty="0" err="1"/>
                        <a:t>токовводами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Вентиля и клапана (96 шт.), собрано 3 шкафа, электроника собрана на 5 шкафов.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Продвижения в работе </a:t>
                      </a:r>
                      <a:r>
                        <a:rPr lang="en-US" dirty="0"/>
                        <a:t>DSS</a:t>
                      </a:r>
                      <a:r>
                        <a:rPr lang="ru-RU" dirty="0"/>
                        <a:t>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Система крайне важна для запуска технического сеанса на коллайдере.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9058349"/>
                  </a:ext>
                </a:extLst>
              </a:tr>
              <a:tr h="579378">
                <a:tc>
                  <a:txBody>
                    <a:bodyPr/>
                    <a:lstStyle/>
                    <a:p>
                      <a:r>
                        <a:rPr lang="ru-RU" dirty="0"/>
                        <a:t>Другие системы периодов ввода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Системы готовы к монтажу.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Пом. вводных периодов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Проработка системы защиты.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961383"/>
                  </a:ext>
                </a:extLst>
              </a:tr>
              <a:tr h="979873">
                <a:tc>
                  <a:txBody>
                    <a:bodyPr/>
                    <a:lstStyle/>
                    <a:p>
                      <a:r>
                        <a:rPr lang="ru-RU" dirty="0"/>
                        <a:t>Соединительные элементы байпасов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Есть неполный комплект кожухов и приспособлений для связей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Проектирование, заказ и изготовление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Мало проработан участок, соединяющий вводный период на 2-ом этаже с туннелем.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419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630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EA472-376B-4759-A8A7-0982D7FE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79" y="-119984"/>
            <a:ext cx="11353800" cy="13255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Периоды ввода криогенных жидкостей и тока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DBE91-8C8C-4DF9-9C59-F04AB614E72B}"/>
              </a:ext>
            </a:extLst>
          </p:cNvPr>
          <p:cNvSpPr txBox="1"/>
          <p:nvPr/>
        </p:nvSpPr>
        <p:spPr>
          <a:xfrm>
            <a:off x="7968343" y="19724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F6BF2F-DFDC-4636-B2C7-650917F69665}"/>
              </a:ext>
            </a:extLst>
          </p:cNvPr>
          <p:cNvSpPr txBox="1"/>
          <p:nvPr/>
        </p:nvSpPr>
        <p:spPr>
          <a:xfrm>
            <a:off x="187960" y="4965364"/>
            <a:ext cx="11521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Готовность всех </a:t>
            </a:r>
            <a:r>
              <a:rPr lang="ru-RU" sz="2800" dirty="0" err="1"/>
              <a:t>токовводных</a:t>
            </a:r>
            <a:r>
              <a:rPr lang="ru-RU" sz="2800" dirty="0"/>
              <a:t> и вводных криостатов обоих периодов зависит от получения криогенных вентилей. При благоприятных обстоятельствах элементы вводных периодов будут готовы к 30.09.23.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AA2BC001-AEB9-415D-AC39-B1E71626F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163192"/>
              </p:ext>
            </p:extLst>
          </p:nvPr>
        </p:nvGraphicFramePr>
        <p:xfrm>
          <a:off x="6725921" y="824579"/>
          <a:ext cx="5478618" cy="4402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BAE856-F92D-4CCB-B658-6D9C37786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951579"/>
            <a:ext cx="6700520" cy="36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44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461D35C-97EF-47BD-90A1-FF9E051F9411}"/>
              </a:ext>
            </a:extLst>
          </p:cNvPr>
          <p:cNvSpPr txBox="1">
            <a:spLocks/>
          </p:cNvSpPr>
          <p:nvPr/>
        </p:nvSpPr>
        <p:spPr>
          <a:xfrm>
            <a:off x="3503300" y="-185627"/>
            <a:ext cx="47937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/>
              <a:t>Участки байпасов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4638F-801A-4174-93AD-C932722DA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436"/>
            <a:ext cx="6439736" cy="2604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544113-45CA-4B9E-8F3B-C1AD91DB9B51}"/>
              </a:ext>
            </a:extLst>
          </p:cNvPr>
          <p:cNvSpPr txBox="1"/>
          <p:nvPr/>
        </p:nvSpPr>
        <p:spPr>
          <a:xfrm>
            <a:off x="4186555" y="222486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С-В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35BD19-B76D-498A-BB75-9ED2C6774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4" y="4796504"/>
            <a:ext cx="6208922" cy="1975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721AB3-401C-4452-8343-6922F839C157}"/>
              </a:ext>
            </a:extLst>
          </p:cNvPr>
          <p:cNvSpPr txBox="1"/>
          <p:nvPr/>
        </p:nvSpPr>
        <p:spPr>
          <a:xfrm>
            <a:off x="2073948" y="4796504"/>
            <a:ext cx="11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Ю-З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5EDB52-505B-4C7C-AF92-E2CE63D6E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t="17162" r="14922" b="2764"/>
          <a:stretch/>
        </p:blipFill>
        <p:spPr>
          <a:xfrm>
            <a:off x="5900188" y="832436"/>
            <a:ext cx="6056211" cy="23489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C46B96-DBEC-4659-BFD1-6A46C784AD72}"/>
              </a:ext>
            </a:extLst>
          </p:cNvPr>
          <p:cNvSpPr txBox="1"/>
          <p:nvPr/>
        </p:nvSpPr>
        <p:spPr>
          <a:xfrm>
            <a:off x="7362825" y="1262770"/>
            <a:ext cx="10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С-З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73F08B3-69F6-4EB2-AEAE-836E3E8950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5" b="14609"/>
          <a:stretch/>
        </p:blipFill>
        <p:spPr>
          <a:xfrm>
            <a:off x="5063003" y="4445683"/>
            <a:ext cx="7128997" cy="2178969"/>
          </a:xfrm>
          <a:prstGeom prst="rect">
            <a:avLst/>
          </a:prstGeom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EAC8F3-5C52-439F-B1AB-C1EE36BFE818}"/>
              </a:ext>
            </a:extLst>
          </p:cNvPr>
          <p:cNvSpPr txBox="1"/>
          <p:nvPr/>
        </p:nvSpPr>
        <p:spPr>
          <a:xfrm>
            <a:off x="7610475" y="4796504"/>
            <a:ext cx="10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Ю-В</a:t>
            </a:r>
          </a:p>
        </p:txBody>
      </p:sp>
    </p:spTree>
    <p:extLst>
      <p:ext uri="{BB962C8B-B14F-4D97-AF65-F5344CB8AC3E}">
        <p14:creationId xmlns:p14="http://schemas.microsoft.com/office/powerpoint/2010/main" val="1567108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2B5BDC-1A19-4DED-9A5C-359A24FD1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410" y="685800"/>
            <a:ext cx="5209694" cy="4183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A4100A-A74C-40C5-A373-7E66BE449CDA}"/>
              </a:ext>
            </a:extLst>
          </p:cNvPr>
          <p:cNvSpPr txBox="1"/>
          <p:nvPr/>
        </p:nvSpPr>
        <p:spPr>
          <a:xfrm>
            <a:off x="438150" y="4719161"/>
            <a:ext cx="116776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Общая протяженность байпасов 160 м. Всего требуется изготовить 20 приспособлений. КД утверждена на 11 приспособлений и 4 из них находятся в работе. По предварительным оценкам, работа по производству и сборке байпасов займет 8 мес. – 06.10.23.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9B1E9-AFB8-4C31-8CBE-7EA46EECFEC5}"/>
              </a:ext>
            </a:extLst>
          </p:cNvPr>
          <p:cNvSpPr txBox="1"/>
          <p:nvPr/>
        </p:nvSpPr>
        <p:spPr>
          <a:xfrm>
            <a:off x="3086155" y="-8738"/>
            <a:ext cx="44707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4400" dirty="0">
                <a:latin typeface="+mj-lt"/>
              </a:rPr>
              <a:t>Участки байпасов</a:t>
            </a:r>
          </a:p>
        </p:txBody>
      </p:sp>
      <p:pic>
        <p:nvPicPr>
          <p:cNvPr id="8" name="Рисунок 7" descr="прямые.jpg">
            <a:extLst>
              <a:ext uri="{FF2B5EF4-FFF2-40B4-BE49-F238E27FC236}">
                <a16:creationId xmlns:a16="http://schemas.microsoft.com/office/drawing/2014/main" id="{67E54361-49F9-446D-9BE6-8C3D59047C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586" y="1151821"/>
            <a:ext cx="4973341" cy="1724729"/>
          </a:xfrm>
          <a:prstGeom prst="rect">
            <a:avLst/>
          </a:prstGeom>
        </p:spPr>
      </p:pic>
      <p:pic>
        <p:nvPicPr>
          <p:cNvPr id="9" name="Рисунок 8" descr="С-298.03.000СБ - Участок угловой.jpg">
            <a:extLst>
              <a:ext uri="{FF2B5EF4-FFF2-40B4-BE49-F238E27FC236}">
                <a16:creationId xmlns:a16="http://schemas.microsoft.com/office/drawing/2014/main" id="{410D11BF-ABDC-4D33-AC04-7BAC6AA8E60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3614" y="956262"/>
            <a:ext cx="2650494" cy="1328563"/>
          </a:xfrm>
          <a:prstGeom prst="rect">
            <a:avLst/>
          </a:prstGeom>
        </p:spPr>
      </p:pic>
      <p:pic>
        <p:nvPicPr>
          <p:cNvPr id="10" name="Рисунок 9" descr="С-298.06.000 - Участок ввода в Байпас.jpg">
            <a:extLst>
              <a:ext uri="{FF2B5EF4-FFF2-40B4-BE49-F238E27FC236}">
                <a16:creationId xmlns:a16="http://schemas.microsoft.com/office/drawing/2014/main" id="{27847D5D-6A9C-432B-86AD-204A4C2AEBC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6452" y="2798873"/>
            <a:ext cx="3130123" cy="1840451"/>
          </a:xfrm>
          <a:prstGeom prst="rect">
            <a:avLst/>
          </a:prstGeom>
        </p:spPr>
      </p:pic>
      <p:pic>
        <p:nvPicPr>
          <p:cNvPr id="11" name="Рисунок 10" descr="переходы.jpg">
            <a:extLst>
              <a:ext uri="{FF2B5EF4-FFF2-40B4-BE49-F238E27FC236}">
                <a16:creationId xmlns:a16="http://schemas.microsoft.com/office/drawing/2014/main" id="{5F54B719-9E01-46F7-9480-37CCD587108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8438" y="3072109"/>
            <a:ext cx="3510929" cy="13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87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EF67AE-1E1B-4ECD-A671-08545FACD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b="3913"/>
          <a:stretch/>
        </p:blipFill>
        <p:spPr>
          <a:xfrm>
            <a:off x="246058" y="0"/>
            <a:ext cx="11699880" cy="68399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4FA9091-185B-4FF8-B848-71D96A706386}"/>
              </a:ext>
            </a:extLst>
          </p:cNvPr>
          <p:cNvSpPr txBox="1">
            <a:spLocks/>
          </p:cNvSpPr>
          <p:nvPr/>
        </p:nvSpPr>
        <p:spPr>
          <a:xfrm>
            <a:off x="3315888" y="2693987"/>
            <a:ext cx="55602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4825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8AF0B-7AC9-40C6-A480-8F8FB672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Элементы МКС Коллайдера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EC9F99-6B1E-452E-AFE3-D3F823342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Дипольные магниты</a:t>
            </a:r>
          </a:p>
          <a:p>
            <a:r>
              <a:rPr lang="ru-RU" dirty="0"/>
              <a:t>Арочные квадрупольные магниты</a:t>
            </a:r>
          </a:p>
          <a:p>
            <a:r>
              <a:rPr lang="ru-RU" dirty="0"/>
              <a:t>Блоки квадрупольных магнитов</a:t>
            </a:r>
          </a:p>
          <a:p>
            <a:r>
              <a:rPr lang="ru-RU" dirty="0"/>
              <a:t>Линзы финального фокуса</a:t>
            </a:r>
          </a:p>
          <a:p>
            <a:r>
              <a:rPr lang="ru-RU" dirty="0"/>
              <a:t>Дипольные магниты сведения/разведения</a:t>
            </a:r>
          </a:p>
          <a:p>
            <a:r>
              <a:rPr lang="ru-RU" dirty="0"/>
              <a:t>Периоды ввода криогенных жидкостей и тока</a:t>
            </a:r>
          </a:p>
          <a:p>
            <a:r>
              <a:rPr lang="ru-RU" dirty="0"/>
              <a:t>Байпасы</a:t>
            </a:r>
          </a:p>
        </p:txBody>
      </p:sp>
    </p:spTree>
    <p:extLst>
      <p:ext uri="{BB962C8B-B14F-4D97-AF65-F5344CB8AC3E}">
        <p14:creationId xmlns:p14="http://schemas.microsoft.com/office/powerpoint/2010/main" val="1907478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EA472-376B-4759-A8A7-0982D7FEF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Дипольные магниты</a:t>
            </a:r>
          </a:p>
        </p:txBody>
      </p:sp>
      <p:pic>
        <p:nvPicPr>
          <p:cNvPr id="5" name="Рисунок 4" descr="Изображение выглядит как внутренний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81F2892B-8E65-4AEB-8525-65AD605E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" y="1729604"/>
            <a:ext cx="5882916" cy="3925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DBE91-8C8C-4DF9-9C59-F04AB614E72B}"/>
              </a:ext>
            </a:extLst>
          </p:cNvPr>
          <p:cNvSpPr txBox="1"/>
          <p:nvPr/>
        </p:nvSpPr>
        <p:spPr>
          <a:xfrm>
            <a:off x="7968343" y="19724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1387A365-F363-4FD3-8362-361E18FFB9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5254089"/>
              </p:ext>
            </p:extLst>
          </p:nvPr>
        </p:nvGraphicFramePr>
        <p:xfrm>
          <a:off x="6165314" y="1645839"/>
          <a:ext cx="5776828" cy="4170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4F6BF2F-DFDC-4636-B2C7-650917F69665}"/>
              </a:ext>
            </a:extLst>
          </p:cNvPr>
          <p:cNvSpPr txBox="1"/>
          <p:nvPr/>
        </p:nvSpPr>
        <p:spPr>
          <a:xfrm>
            <a:off x="490984" y="6035940"/>
            <a:ext cx="11268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Для сборки МКС Коллайдера требуется 81 модуль. Собрано 86 модулей.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D7C6F893-187D-47F4-A851-B348D3FB70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428279"/>
              </p:ext>
            </p:extLst>
          </p:nvPr>
        </p:nvGraphicFramePr>
        <p:xfrm>
          <a:off x="5799274" y="1509719"/>
          <a:ext cx="6508907" cy="3898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34589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EA472-376B-4759-A8A7-0982D7FE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654" y="-270000"/>
            <a:ext cx="10515600" cy="1325563"/>
          </a:xfrm>
        </p:spPr>
        <p:txBody>
          <a:bodyPr/>
          <a:lstStyle/>
          <a:p>
            <a:r>
              <a:rPr lang="ru-RU" dirty="0"/>
              <a:t>Арочные квадрупольные магниты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DBE91-8C8C-4DF9-9C59-F04AB614E72B}"/>
              </a:ext>
            </a:extLst>
          </p:cNvPr>
          <p:cNvSpPr txBox="1"/>
          <p:nvPr/>
        </p:nvSpPr>
        <p:spPr>
          <a:xfrm>
            <a:off x="7968343" y="19724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F6BF2F-DFDC-4636-B2C7-650917F69665}"/>
              </a:ext>
            </a:extLst>
          </p:cNvPr>
          <p:cNvSpPr txBox="1"/>
          <p:nvPr/>
        </p:nvSpPr>
        <p:spPr>
          <a:xfrm>
            <a:off x="490984" y="6035940"/>
            <a:ext cx="11471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Для сборки МКС Коллайдера требуется 46 модулей. Собрано 32 модулей.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AA2BC001-AEB9-415D-AC39-B1E71626F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2085590"/>
              </p:ext>
            </p:extLst>
          </p:nvPr>
        </p:nvGraphicFramePr>
        <p:xfrm>
          <a:off x="5621867" y="755120"/>
          <a:ext cx="6612174" cy="476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" name="Рисунок 23" descr="Изображение выглядит как внутренний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D2E5FC38-BFF3-4406-B8C2-D24F0BCD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65" y="890587"/>
            <a:ext cx="3528191" cy="47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48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3176D30-4FC2-4A01-9626-BA966C9CFAB3}"/>
              </a:ext>
            </a:extLst>
          </p:cNvPr>
          <p:cNvSpPr txBox="1">
            <a:spLocks/>
          </p:cNvSpPr>
          <p:nvPr/>
        </p:nvSpPr>
        <p:spPr>
          <a:xfrm>
            <a:off x="1806654" y="-270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Арочные квадрупольные магниты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E12675-E9A7-4F8D-B366-396A0B9B3444}"/>
              </a:ext>
            </a:extLst>
          </p:cNvPr>
          <p:cNvSpPr txBox="1"/>
          <p:nvPr/>
        </p:nvSpPr>
        <p:spPr>
          <a:xfrm>
            <a:off x="490984" y="6035940"/>
            <a:ext cx="11471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Для сборки МКС Коллайдера требуется 46 модулей. Собрано 32 модулей.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12FB9-DC91-403C-9154-8130F39B6271}"/>
              </a:ext>
            </a:extLst>
          </p:cNvPr>
          <p:cNvSpPr txBox="1"/>
          <p:nvPr/>
        </p:nvSpPr>
        <p:spPr>
          <a:xfrm>
            <a:off x="5478236" y="1204796"/>
            <a:ext cx="60616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000" dirty="0"/>
              <a:t>07.02.23 были доставлены 30 ВВК с пикапами из </a:t>
            </a:r>
            <a:r>
              <a:rPr lang="en-US" sz="2000" dirty="0" err="1"/>
              <a:t>Frakoterm</a:t>
            </a:r>
            <a:r>
              <a:rPr lang="en-US" sz="2000" dirty="0"/>
              <a:t> </a:t>
            </a:r>
            <a:r>
              <a:rPr lang="ru-RU" sz="2000" dirty="0"/>
              <a:t>– успешно проведен входной контроль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Все остальные комплектующие получены и готовы к установке на модули.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10.04.23 будут готовы все арочные линзы арки </a:t>
            </a:r>
            <a:r>
              <a:rPr lang="en-US" sz="2000" dirty="0"/>
              <a:t>E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22.05.23 – планируемый срок сдачи всех арочных линз арки </a:t>
            </a:r>
            <a:r>
              <a:rPr lang="en-US" sz="2000" dirty="0"/>
              <a:t>W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7F0DA3-676C-4A92-8A3B-FFBFC2D46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r="6412"/>
          <a:stretch/>
        </p:blipFill>
        <p:spPr>
          <a:xfrm>
            <a:off x="191861" y="936617"/>
            <a:ext cx="5286375" cy="47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64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90E3AEF-2265-47CA-84B6-828433C2E0C9}"/>
              </a:ext>
            </a:extLst>
          </p:cNvPr>
          <p:cNvSpPr txBox="1">
            <a:spLocks/>
          </p:cNvSpPr>
          <p:nvPr/>
        </p:nvSpPr>
        <p:spPr>
          <a:xfrm>
            <a:off x="1806654" y="-1258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Блоки квадрупольных магнитов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293AB-371F-4792-8F40-9FEE8CC3A92C}"/>
              </a:ext>
            </a:extLst>
          </p:cNvPr>
          <p:cNvSpPr txBox="1"/>
          <p:nvPr/>
        </p:nvSpPr>
        <p:spPr>
          <a:xfrm>
            <a:off x="490984" y="6035940"/>
            <a:ext cx="11087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Для сборки МКС Коллайдера требуется 12 модулей. Собрано 3 модуля.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944D784-42D0-4143-9064-3D1622B1AF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6629344"/>
              </p:ext>
            </p:extLst>
          </p:nvPr>
        </p:nvGraphicFramePr>
        <p:xfrm>
          <a:off x="5621867" y="786651"/>
          <a:ext cx="6729288" cy="476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882019-3D12-446F-8440-A5EDE7433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8"/>
          <a:stretch/>
        </p:blipFill>
        <p:spPr>
          <a:xfrm>
            <a:off x="376198" y="1199699"/>
            <a:ext cx="5462627" cy="41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77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B16F303-57A9-495F-96BC-6E27504FD888}"/>
              </a:ext>
            </a:extLst>
          </p:cNvPr>
          <p:cNvSpPr txBox="1">
            <a:spLocks/>
          </p:cNvSpPr>
          <p:nvPr/>
        </p:nvSpPr>
        <p:spPr>
          <a:xfrm>
            <a:off x="1806654" y="-1258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Блоки квадрупольных магнитов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AF314-F6D8-4C61-B6A5-DD8864AC1AF1}"/>
              </a:ext>
            </a:extLst>
          </p:cNvPr>
          <p:cNvSpPr txBox="1"/>
          <p:nvPr/>
        </p:nvSpPr>
        <p:spPr>
          <a:xfrm>
            <a:off x="490984" y="6035940"/>
            <a:ext cx="11087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Для сборки МКС Коллайдера требуется 12 модулей. Собрано 3 модуля.</a:t>
            </a:r>
          </a:p>
        </p:txBody>
      </p:sp>
      <p:pic>
        <p:nvPicPr>
          <p:cNvPr id="6" name="Рисунок 5" descr="Изображение выглядит как внутренний, потолок, синий,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21657019-C59E-4738-A6F3-4483E953A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8" y="1265244"/>
            <a:ext cx="5216133" cy="4176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FD9B1C-676F-4D65-82AC-1BB39D6E3344}"/>
              </a:ext>
            </a:extLst>
          </p:cNvPr>
          <p:cNvSpPr txBox="1"/>
          <p:nvPr/>
        </p:nvSpPr>
        <p:spPr>
          <a:xfrm>
            <a:off x="5444358" y="2075917"/>
            <a:ext cx="6061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000" dirty="0"/>
              <a:t>30.06.23 будут завершены все криогенные испытания, включая гидравлические.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Все комплектующие получены и готовы к установке на модули.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24.08.23 будут готовы все модули блоков квадрупольных магнитов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7639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EA472-376B-4759-A8A7-0982D7FE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913" y="-158561"/>
            <a:ext cx="6406888" cy="1325563"/>
          </a:xfrm>
        </p:spPr>
        <p:txBody>
          <a:bodyPr/>
          <a:lstStyle/>
          <a:p>
            <a:r>
              <a:rPr lang="ru-RU" dirty="0"/>
              <a:t>Линзы финального фокуса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DBE91-8C8C-4DF9-9C59-F04AB614E72B}"/>
              </a:ext>
            </a:extLst>
          </p:cNvPr>
          <p:cNvSpPr txBox="1"/>
          <p:nvPr/>
        </p:nvSpPr>
        <p:spPr>
          <a:xfrm>
            <a:off x="7968343" y="19724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F6BF2F-DFDC-4636-B2C7-650917F69665}"/>
              </a:ext>
            </a:extLst>
          </p:cNvPr>
          <p:cNvSpPr txBox="1"/>
          <p:nvPr/>
        </p:nvSpPr>
        <p:spPr>
          <a:xfrm>
            <a:off x="490984" y="6035940"/>
            <a:ext cx="11087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Для сборки МКС Коллайдера требуется 12 модуля. Собрано 0 модулей.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AA2BC001-AEB9-415D-AC39-B1E71626F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4388582"/>
              </p:ext>
            </p:extLst>
          </p:nvPr>
        </p:nvGraphicFramePr>
        <p:xfrm>
          <a:off x="5719233" y="824925"/>
          <a:ext cx="6322746" cy="4765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 descr="Изображение выглядит как старый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968C78A6-9965-4144-AAA9-91B7CFC868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4" b="11509"/>
          <a:stretch/>
        </p:blipFill>
        <p:spPr>
          <a:xfrm>
            <a:off x="719763" y="1167002"/>
            <a:ext cx="5143500" cy="444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48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812FB9-DC91-403C-9154-8130F39B6271}"/>
              </a:ext>
            </a:extLst>
          </p:cNvPr>
          <p:cNvSpPr txBox="1"/>
          <p:nvPr/>
        </p:nvSpPr>
        <p:spPr>
          <a:xfrm>
            <a:off x="5909733" y="1899062"/>
            <a:ext cx="54960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000" dirty="0"/>
              <a:t>Изготовлены все СП обмотки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03.05.23 планируемая дата поставки ВВК, только для ЛФФ2 и ЛФФ3 </a:t>
            </a:r>
            <a:r>
              <a:rPr lang="ru-RU" sz="2000" dirty="0">
                <a:solidFill>
                  <a:srgbClr val="FF0000"/>
                </a:solidFill>
              </a:rPr>
              <a:t>(Когда будут ВВК для ЛФФ1 - нет информации!)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21.07.23 будут завершены все криогенные испытания, включая гидравлические, для всех типов ЛФФ.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10.08.23 будут собраны все модули ЛФФ2 и ЛФФ3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25.09.23 будут собраны все модули ЛФФ1 (</a:t>
            </a:r>
            <a:r>
              <a:rPr lang="ru-RU" sz="2000" dirty="0">
                <a:solidFill>
                  <a:srgbClr val="FF0000"/>
                </a:solidFill>
              </a:rPr>
              <a:t>при срочном заказе ВВК!</a:t>
            </a:r>
            <a:r>
              <a:rPr lang="ru-RU" sz="2000" dirty="0"/>
              <a:t>)</a:t>
            </a:r>
            <a:endParaRPr lang="en-US" sz="20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52C8E63-C097-4A8F-BD42-7A73190894D2}"/>
              </a:ext>
            </a:extLst>
          </p:cNvPr>
          <p:cNvSpPr txBox="1">
            <a:spLocks/>
          </p:cNvSpPr>
          <p:nvPr/>
        </p:nvSpPr>
        <p:spPr>
          <a:xfrm>
            <a:off x="3422913" y="-158561"/>
            <a:ext cx="6406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Линзы финального фокуса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EC5F59-C564-4ECA-B098-2BE3C239BCB5}"/>
              </a:ext>
            </a:extLst>
          </p:cNvPr>
          <p:cNvSpPr txBox="1"/>
          <p:nvPr/>
        </p:nvSpPr>
        <p:spPr>
          <a:xfrm>
            <a:off x="490984" y="6035940"/>
            <a:ext cx="11289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Для сборки МКС Коллайдера требуется 12 модулей. Собрано 0 модулей.</a:t>
            </a:r>
          </a:p>
        </p:txBody>
      </p:sp>
      <p:pic>
        <p:nvPicPr>
          <p:cNvPr id="13" name="Рисунок 12" descr="Изображение выглядит как старый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69702C59-CE52-4EE9-87CD-100E9CDC0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4" b="11509"/>
          <a:stretch/>
        </p:blipFill>
        <p:spPr>
          <a:xfrm>
            <a:off x="719763" y="1167002"/>
            <a:ext cx="5143500" cy="444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274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704</Words>
  <Application>Microsoft Office PowerPoint</Application>
  <PresentationFormat>Широкоэкранный</PresentationFormat>
  <Paragraphs>99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Элементы МКС Коллайдера</vt:lpstr>
      <vt:lpstr>Дипольные магниты</vt:lpstr>
      <vt:lpstr>Арочные квадрупольные магниты</vt:lpstr>
      <vt:lpstr>Презентация PowerPoint</vt:lpstr>
      <vt:lpstr>Презентация PowerPoint</vt:lpstr>
      <vt:lpstr>Презентация PowerPoint</vt:lpstr>
      <vt:lpstr>Линзы финального фокуса</vt:lpstr>
      <vt:lpstr>Презентация PowerPoint</vt:lpstr>
      <vt:lpstr>Дипольные магниты сведения/разведения BV1</vt:lpstr>
      <vt:lpstr>Дипольные магниты сведения/разведения BV1</vt:lpstr>
      <vt:lpstr>Дипольные магниты сведения/разведения BV2</vt:lpstr>
      <vt:lpstr>Дипольные магниты сведения/разведения BV2</vt:lpstr>
      <vt:lpstr>Презентация PowerPoint</vt:lpstr>
      <vt:lpstr>Периоды ввода криогенных жидкостей и тока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NIKIFOROV</dc:creator>
  <cp:lastModifiedBy>Korovkin Sergey</cp:lastModifiedBy>
  <cp:revision>16</cp:revision>
  <dcterms:created xsi:type="dcterms:W3CDTF">2023-02-06T12:10:52Z</dcterms:created>
  <dcterms:modified xsi:type="dcterms:W3CDTF">2023-03-29T11:53:13Z</dcterms:modified>
</cp:coreProperties>
</file>