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9" r:id="rId3"/>
    <p:sldId id="300" r:id="rId4"/>
    <p:sldId id="302" r:id="rId5"/>
    <p:sldId id="301" r:id="rId6"/>
    <p:sldId id="303" r:id="rId7"/>
    <p:sldId id="320" r:id="rId8"/>
    <p:sldId id="304" r:id="rId9"/>
    <p:sldId id="309" r:id="rId10"/>
    <p:sldId id="311" r:id="rId11"/>
    <p:sldId id="305" r:id="rId12"/>
    <p:sldId id="306" r:id="rId13"/>
    <p:sldId id="312" r:id="rId14"/>
    <p:sldId id="308" r:id="rId15"/>
    <p:sldId id="310" r:id="rId16"/>
    <p:sldId id="314" r:id="rId17"/>
    <p:sldId id="313" r:id="rId18"/>
    <p:sldId id="315" r:id="rId19"/>
    <p:sldId id="318" r:id="rId20"/>
    <p:sldId id="319" r:id="rId21"/>
    <p:sldId id="317" r:id="rId22"/>
    <p:sldId id="316" r:id="rId23"/>
    <p:sldId id="293" r:id="rId24"/>
  </p:sldIdLst>
  <p:sldSz cx="12192000" cy="6858000"/>
  <p:notesSz cx="9872663" cy="14301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8154" cy="717572"/>
          </a:xfrm>
          <a:prstGeom prst="rect">
            <a:avLst/>
          </a:prstGeom>
        </p:spPr>
        <p:txBody>
          <a:bodyPr vert="horz" lIns="132147" tIns="66074" rIns="132147" bIns="66074" rtlCol="0"/>
          <a:lstStyle>
            <a:lvl1pPr algn="l">
              <a:defRPr sz="18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225" y="2"/>
            <a:ext cx="4278154" cy="717572"/>
          </a:xfrm>
          <a:prstGeom prst="rect">
            <a:avLst/>
          </a:prstGeom>
        </p:spPr>
        <p:txBody>
          <a:bodyPr vert="horz" lIns="132147" tIns="66074" rIns="132147" bIns="66074" rtlCol="0"/>
          <a:lstStyle>
            <a:lvl1pPr algn="r">
              <a:defRPr sz="1800"/>
            </a:lvl1pPr>
          </a:lstStyle>
          <a:p>
            <a:fld id="{02B59F2C-44E7-4DFD-B2D7-506D03E3C9F1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1789113"/>
            <a:ext cx="8577263" cy="4824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147" tIns="66074" rIns="132147" bIns="6607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267" y="6882738"/>
            <a:ext cx="7898130" cy="5631329"/>
          </a:xfrm>
          <a:prstGeom prst="rect">
            <a:avLst/>
          </a:prstGeom>
        </p:spPr>
        <p:txBody>
          <a:bodyPr vert="horz" lIns="132147" tIns="66074" rIns="132147" bIns="6607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584217"/>
            <a:ext cx="4278154" cy="717571"/>
          </a:xfrm>
          <a:prstGeom prst="rect">
            <a:avLst/>
          </a:prstGeom>
        </p:spPr>
        <p:txBody>
          <a:bodyPr vert="horz" lIns="132147" tIns="66074" rIns="132147" bIns="66074" rtlCol="0" anchor="b"/>
          <a:lstStyle>
            <a:lvl1pPr algn="l">
              <a:defRPr sz="18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225" y="13584217"/>
            <a:ext cx="4278154" cy="717571"/>
          </a:xfrm>
          <a:prstGeom prst="rect">
            <a:avLst/>
          </a:prstGeom>
        </p:spPr>
        <p:txBody>
          <a:bodyPr vert="horz" lIns="132147" tIns="66074" rIns="132147" bIns="66074" rtlCol="0" anchor="b"/>
          <a:lstStyle>
            <a:lvl1pPr algn="r">
              <a:defRPr sz="1800"/>
            </a:lvl1pPr>
          </a:lstStyle>
          <a:p>
            <a:fld id="{FDF0DB9D-8A09-4AC5-BBE8-7F66D89A9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0185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0DB9D-8A09-4AC5-BBE8-7F66D89A91B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683EBF-605E-4F2D-9471-23AFCED5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50FDE46-8E84-45E0-8855-C18DA4678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788315-865E-4973-A1DF-9E74F0686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2CBCAC-1F58-45B8-874F-C9C20B61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F86A91F-AC27-4D4B-A720-7569D538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606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1651CA-A118-4E28-B454-7C9A8EBA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C83CB93-B210-4153-A465-BB873B4B2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FB1B57-9BAA-478D-9950-BFEEF149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0C3BAB9-CAF1-4C45-A635-A5EAED7F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9F7297-21DC-4BAF-88B5-2A880B18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564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9432AB8-C222-495E-845C-85F271060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9BE1549-8602-4192-A56B-E706F829A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C9D3DC-FD34-4A99-B235-FA2A6CFE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12434B-03A9-404F-935A-379BDB1DB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16431C-FC4A-4D2A-8B11-0D9C72DC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462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ABF0CB-B166-4585-A513-12F76BAFE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00EC2C-9A5A-4FF4-BDD6-1E6D3A469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ACE5E6-BBCD-48E9-A6F6-38B86E13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25EFDA-BE04-4A69-AC2B-86BCC804D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9CAE36-E72D-407D-83C0-115C9017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5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14E96B-3EE6-422D-A1E0-2F260185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41A19B-BAEA-4034-80A6-E06167FD0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7C50FEA-F56C-44FD-9C51-80B75582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208DC8-2D7C-4D34-B5D5-AFB6B758F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8BCEE2-94E7-4D0F-9635-D16146998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59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8B0FD5-88BA-4078-AE01-B75A09BA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6D5348-38FF-4A61-B629-7C7E409EB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0364FBD-37A4-4082-AB14-B08036DC2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3005EEC-1F1E-4AAF-8135-F7217B9F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59D27D7-EC8B-4ED3-BB03-36E6EBD6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8ACAD54-EF17-438A-8949-C4298AA7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758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871487-C334-48EA-A80D-F3D93160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DB50BC-5469-4250-B832-E58BA962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D0D431E-A74F-4B6C-8923-5A31F56AB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7C002B7-AE4F-4C2F-9B26-227AD237F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8A8D3D3-7F82-4310-AF49-89A015C58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2CB6D96-1585-4892-B1B8-C062D8D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28463AE-B2FA-4D92-98B2-F6B2AA038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9C10904-E51F-480D-9FE0-887F9151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289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F78F75-A970-4651-B4A0-EBBD02A39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47ADC25-2852-466F-8535-621E290E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32FDFFC-A034-42A7-9A1D-02491CCF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2A015BE-833D-452D-9D59-BE68E727C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233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F15CD1B-6B10-4CEF-A8E4-C10F4762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F8F87E7-02E9-47A0-BDF5-DEA61A96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BFBC3B7-E335-471B-BA66-6A97AA7C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317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EA37FB-5E71-45F1-8A7C-B00F78834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ABD3D76-E4A0-4371-8046-50AFCCFD0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DBF8944-B94A-4DD6-B582-48F89E956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56F2526-B0E8-42AA-9FB5-CB02B290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A7E9C27-4F85-4B1A-9652-15069C29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417C9B1-3760-4922-9D64-A7B3E1790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941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C76D3E-576B-4A6F-A1D2-F5C4C973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8FFBD80-3312-41BD-94F6-074BC7F2C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4CCDC0F-9758-4DED-9311-608F01A03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CEBA0F1-162A-4649-A267-14C174B24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EF54D38-EEFA-41AE-A583-912037C0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88507F8-894D-48D4-ACC8-C00288F9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273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50B672-A91C-44B4-BABF-6DF16A05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D481747-2109-492E-85E5-1EADD9EED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E646EF3-E928-4BFB-BA28-CFAD8CD59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AA8CA-49A4-4999-99A0-2CA1421C3056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5F3512-9D74-45E7-91D3-3D1F603BA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FA83EF-D59D-4915-B23E-0B95D09C8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27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A74320-DB77-4686-8044-A17A31F11CD1}"/>
              </a:ext>
            </a:extLst>
          </p:cNvPr>
          <p:cNvSpPr txBox="1"/>
          <p:nvPr/>
        </p:nvSpPr>
        <p:spPr>
          <a:xfrm>
            <a:off x="616165" y="2869667"/>
            <a:ext cx="109596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1"/>
                </a:solidFill>
              </a:rPr>
              <a:t>Развитие криогенной инфраструктуры комплекса </a:t>
            </a:r>
            <a:r>
              <a:rPr lang="en-US" sz="3600" dirty="0">
                <a:solidFill>
                  <a:schemeClr val="accent1"/>
                </a:solidFill>
              </a:rPr>
              <a:t>NICA</a:t>
            </a:r>
            <a:endParaRPr lang="ru-RU" sz="3600" dirty="0">
              <a:solidFill>
                <a:schemeClr val="accent1"/>
              </a:solidFill>
            </a:endParaRPr>
          </a:p>
          <a:p>
            <a:pPr algn="ctr"/>
            <a:endParaRPr lang="ru-RU" sz="3200" dirty="0">
              <a:solidFill>
                <a:schemeClr val="accent1"/>
              </a:solidFill>
            </a:endParaRPr>
          </a:p>
          <a:p>
            <a:pPr algn="ctr"/>
            <a:r>
              <a:rPr lang="ru-RU" sz="2000" dirty="0"/>
              <a:t>А. В. Константинов, Ю. А. Митрофанова, Д. С. Швидкий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943A657-28A3-45E3-B76D-47135E40B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5553" y="174992"/>
            <a:ext cx="1560893" cy="1038052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E3EDB944-9738-44F8-B547-8216F600F85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xmlns="" id="{80882B2E-AD38-47BE-9AF3-485620B6AAF8}"/>
              </a:ext>
            </a:extLst>
          </p:cNvPr>
          <p:cNvCxnSpPr/>
          <p:nvPr/>
        </p:nvCxnSpPr>
        <p:spPr>
          <a:xfrm>
            <a:off x="0" y="1434338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02523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xmlns="" id="{7F72D8E4-3273-4D29-8B2A-CBC3F1B6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866" y="1325209"/>
            <a:ext cx="7762875" cy="45370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xmlns="" id="{2F45A4B1-CEBB-48F8-A0A2-3206F1EBA65E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72678B7-F7C2-4150-89A6-286654D9A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48457D4F-532C-4AD2-9377-CFCD4689D180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C55A90A-F348-4F73-83A7-CBE45F4E4883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92AA2C-DA8F-4BF9-BB8B-759F6933AB30}"/>
              </a:ext>
            </a:extLst>
          </p:cNvPr>
          <p:cNvSpPr txBox="1"/>
          <p:nvPr/>
        </p:nvSpPr>
        <p:spPr>
          <a:xfrm>
            <a:off x="8061741" y="1325208"/>
            <a:ext cx="3958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Новая система создается для обеспечения независимости от поставок азота со стороны и повышения </a:t>
            </a:r>
            <a:r>
              <a:rPr lang="ru-RU" dirty="0" err="1"/>
              <a:t>энергоэффективности</a:t>
            </a:r>
            <a:r>
              <a:rPr lang="ru-RU" dirty="0"/>
              <a:t> комплекса.</a:t>
            </a:r>
          </a:p>
        </p:txBody>
      </p:sp>
    </p:spTree>
    <p:extLst>
      <p:ext uri="{BB962C8B-B14F-4D97-AF65-F5344CB8AC3E}">
        <p14:creationId xmlns:p14="http://schemas.microsoft.com/office/powerpoint/2010/main" xmlns="" val="2635233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xmlns="" id="{E2C8C795-DCF9-4CD6-BD99-78CF9B7B197F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09F6B6-7DFA-4B09-9047-CC921BFC4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xmlns="" id="{783E9F9C-02AC-4DB8-B2A8-CFD2694A433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4ADD2CE-0120-4B7F-B2C6-813DA17CA21E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143610-7A81-42AE-9963-8DEC5A6899CF}"/>
              </a:ext>
            </a:extLst>
          </p:cNvPr>
          <p:cNvSpPr txBox="1"/>
          <p:nvPr/>
        </p:nvSpPr>
        <p:spPr>
          <a:xfrm>
            <a:off x="362504" y="1305017"/>
            <a:ext cx="11019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Установки азотной системы: </a:t>
            </a:r>
            <a:r>
              <a:rPr lang="ru-RU" dirty="0" smtClean="0"/>
              <a:t>Криогенные</a:t>
            </a: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B3A5EC-B44D-4784-8957-E0D5BA9250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504" y="1878574"/>
            <a:ext cx="2583238" cy="431355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807C046-61A1-4F2D-B25C-539D37F5B9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9016" y="1878231"/>
            <a:ext cx="3858380" cy="3699592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xmlns="" id="{535A231F-34D0-451A-99EF-D66F2293F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8495" y="1878231"/>
            <a:ext cx="4661001" cy="27742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7EBDD28-1F5D-490E-A195-56E49B10410B}"/>
              </a:ext>
            </a:extLst>
          </p:cNvPr>
          <p:cNvSpPr/>
          <p:nvPr/>
        </p:nvSpPr>
        <p:spPr>
          <a:xfrm>
            <a:off x="1240965" y="6192124"/>
            <a:ext cx="82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ОА-1,3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8D9FDA5-7851-4966-B3D6-F3E5FD9522B5}"/>
              </a:ext>
            </a:extLst>
          </p:cNvPr>
          <p:cNvSpPr/>
          <p:nvPr/>
        </p:nvSpPr>
        <p:spPr>
          <a:xfrm>
            <a:off x="4289333" y="5581069"/>
            <a:ext cx="1455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РА-0,5 (2 шт.)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E27F004-6ABC-49F7-8238-A3AEE67F31C5}"/>
              </a:ext>
            </a:extLst>
          </p:cNvPr>
          <p:cNvSpPr/>
          <p:nvPr/>
        </p:nvSpPr>
        <p:spPr>
          <a:xfrm>
            <a:off x="8487308" y="4652475"/>
            <a:ext cx="2023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30 м3 танки (3 шт.)</a:t>
            </a:r>
          </a:p>
        </p:txBody>
      </p:sp>
    </p:spTree>
    <p:extLst>
      <p:ext uri="{BB962C8B-B14F-4D97-AF65-F5344CB8AC3E}">
        <p14:creationId xmlns:p14="http://schemas.microsoft.com/office/powerpoint/2010/main" xmlns="" val="378887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xmlns="" id="{0DACE569-EF6E-4D25-8AAE-A7DAB84C52DF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1D5A99-0555-45CC-9859-688908F49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xmlns="" id="{CA5C9C46-38CD-423C-A842-E855915C8E17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8BA948B-B858-4B26-AC0F-3161C4417236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79D356-746B-4EF2-880E-6A1E80F18126}"/>
              </a:ext>
            </a:extLst>
          </p:cNvPr>
          <p:cNvSpPr txBox="1"/>
          <p:nvPr/>
        </p:nvSpPr>
        <p:spPr>
          <a:xfrm>
            <a:off x="202204" y="1151742"/>
            <a:ext cx="11477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Установки азотной системы: </a:t>
            </a:r>
            <a:r>
              <a:rPr lang="ru-RU" sz="2000" dirty="0" smtClean="0"/>
              <a:t>Компрессорные </a:t>
            </a: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6B20306-9B24-45B1-87DC-B101EBB593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558" y="1626117"/>
            <a:ext cx="5503740" cy="427694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1CFACA0-2AD9-47FD-B646-D01EFED6F2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740" y="1626114"/>
            <a:ext cx="5503740" cy="4284021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70A6586-1775-4F87-8E92-4E919EBE1764}"/>
              </a:ext>
            </a:extLst>
          </p:cNvPr>
          <p:cNvSpPr/>
          <p:nvPr/>
        </p:nvSpPr>
        <p:spPr>
          <a:xfrm>
            <a:off x="2070839" y="5910135"/>
            <a:ext cx="1773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Аэроком 178/18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C15F8AE-20A0-4A96-B264-78D6E483BB93}"/>
              </a:ext>
            </a:extLst>
          </p:cNvPr>
          <p:cNvSpPr/>
          <p:nvPr/>
        </p:nvSpPr>
        <p:spPr>
          <a:xfrm>
            <a:off x="7977155" y="5887137"/>
            <a:ext cx="167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SM</a:t>
            </a:r>
            <a:r>
              <a:rPr lang="ru-RU" dirty="0"/>
              <a:t> </a:t>
            </a:r>
            <a:r>
              <a:rPr lang="en-US" dirty="0"/>
              <a:t>5000 (2 </a:t>
            </a:r>
            <a:r>
              <a:rPr lang="ru-RU" dirty="0"/>
              <a:t>шт.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3031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xmlns="" id="{E234E225-685D-44D7-BEF6-E1429B2CBFBC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2215DB5-1526-4C3E-BBE7-7CF51152C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C23B08CE-810E-4981-8D68-7369EDA81D48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80A87C6-5A05-4872-915F-AB64968C254A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F3039A-7483-44CB-82ED-05A4351E7DD5}"/>
              </a:ext>
            </a:extLst>
          </p:cNvPr>
          <p:cNvSpPr txBox="1"/>
          <p:nvPr/>
        </p:nvSpPr>
        <p:spPr>
          <a:xfrm>
            <a:off x="139083" y="1117993"/>
            <a:ext cx="1147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Установки азотной системы: Хранение и поддержание низкого </a:t>
            </a:r>
            <a:r>
              <a:rPr lang="ru-RU" dirty="0" smtClean="0"/>
              <a:t>давления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187999D-761B-48F5-B480-7AC730440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103" y="1541426"/>
            <a:ext cx="5438692" cy="4079019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60FA2C3-DD9C-42A1-ADAA-5A9945BC4209}"/>
              </a:ext>
            </a:extLst>
          </p:cNvPr>
          <p:cNvSpPr txBox="1"/>
          <p:nvPr/>
        </p:nvSpPr>
        <p:spPr>
          <a:xfrm>
            <a:off x="1429775" y="5674546"/>
            <a:ext cx="8197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Азотный 1000 м3 </a:t>
            </a:r>
            <a:r>
              <a:rPr lang="ru-RU" dirty="0" smtClean="0"/>
              <a:t>газгольдер</a:t>
            </a:r>
            <a:r>
              <a:rPr lang="en-US" dirty="0" smtClean="0"/>
              <a:t>                                                       </a:t>
            </a:r>
            <a:r>
              <a:rPr lang="ru-RU" dirty="0" smtClean="0"/>
              <a:t>    </a:t>
            </a:r>
            <a:r>
              <a:rPr lang="en-US" dirty="0" smtClean="0"/>
              <a:t>   </a:t>
            </a:r>
            <a:r>
              <a:rPr lang="ru-RU" dirty="0" smtClean="0"/>
              <a:t>Ресиверы </a:t>
            </a:r>
            <a:r>
              <a:rPr lang="ru-RU" dirty="0" err="1" smtClean="0"/>
              <a:t>Рв</a:t>
            </a:r>
            <a:r>
              <a:rPr lang="ru-RU" dirty="0" smtClean="0"/>
              <a:t> - 20/35</a:t>
            </a:r>
            <a:endParaRPr lang="ru-RU" dirty="0"/>
          </a:p>
        </p:txBody>
      </p:sp>
      <p:pic>
        <p:nvPicPr>
          <p:cNvPr id="1026" name="Picture 2" descr="C:\Users\User\Desktop\IMG-20230325-WA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272" y="1526876"/>
            <a:ext cx="5449585" cy="40871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348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xmlns="" id="{0BC9875E-4A20-4183-AD26-252520D17299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3AB997-C451-4DD0-9ABB-978F748C335C}"/>
              </a:ext>
            </a:extLst>
          </p:cNvPr>
          <p:cNvSpPr txBox="1"/>
          <p:nvPr/>
        </p:nvSpPr>
        <p:spPr>
          <a:xfrm>
            <a:off x="2089332" y="254876"/>
            <a:ext cx="9131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/>
                </a:solidFill>
              </a:rPr>
              <a:t>Развитие криогенного обеспечения ускорительного комплекса NICA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FF12FF-8CAC-42F3-9CF6-64F8DFBDD469}"/>
              </a:ext>
            </a:extLst>
          </p:cNvPr>
          <p:cNvSpPr txBox="1"/>
          <p:nvPr/>
        </p:nvSpPr>
        <p:spPr>
          <a:xfrm>
            <a:off x="871268" y="1639019"/>
            <a:ext cx="9861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1. Назначение и параметры создаваемого криогенного комплекса</a:t>
            </a:r>
          </a:p>
          <a:p>
            <a:r>
              <a:rPr lang="ru-RU" sz="2400" dirty="0"/>
              <a:t>2. Установки криогенного комплекса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3. Комплекс в настоящий момент</a:t>
            </a:r>
          </a:p>
          <a:p>
            <a:r>
              <a:rPr lang="ru-RU" sz="2400" dirty="0"/>
              <a:t>4. Работы, необходимые для технологического запуска коллайдера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061425-84A7-4F3E-A5CD-E1A8773F6A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xmlns="" id="{6EF91F17-7E72-45C9-B460-D1BA4AFD6F4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19592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xmlns="" id="{4958E1CA-6182-4E30-805F-2C66CF56656B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6AF5A8BE-5C06-4FED-A6A5-3441AC564D84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29A7902-4723-4D2D-85B6-92E34477377A}"/>
              </a:ext>
            </a:extLst>
          </p:cNvPr>
          <p:cNvSpPr/>
          <p:nvPr/>
        </p:nvSpPr>
        <p:spPr>
          <a:xfrm>
            <a:off x="3375479" y="224099"/>
            <a:ext cx="4937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Комплекс в настоящий момент</a:t>
            </a:r>
            <a:endParaRPr lang="ru-RU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79283C-CD3D-4060-8EA9-F5FA274B7FC9}"/>
              </a:ext>
            </a:extLst>
          </p:cNvPr>
          <p:cNvSpPr txBox="1"/>
          <p:nvPr/>
        </p:nvSpPr>
        <p:spPr>
          <a:xfrm>
            <a:off x="298866" y="1095555"/>
            <a:ext cx="11545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На настоящий момент криогенный комплекс имеет холодопроизводительность достаточную для охлаждения Бустера и Нуклотрона. Смонтировано все криогенное и компрессорное оборудование гелиевой и азотной систем. Следующий этап – обеспечить охлаждение кольца коллайдера.</a:t>
            </a:r>
          </a:p>
        </p:txBody>
      </p:sp>
      <p:pic>
        <p:nvPicPr>
          <p:cNvPr id="10" name="Рисунок 1">
            <a:extLst>
              <a:ext uri="{FF2B5EF4-FFF2-40B4-BE49-F238E27FC236}">
                <a16:creationId xmlns:a16="http://schemas.microsoft.com/office/drawing/2014/main" xmlns="" id="{F9955660-6519-4CDE-BDAD-1E4ADB39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0946" y="1938432"/>
            <a:ext cx="9048931" cy="45191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ая выноска 17">
            <a:extLst>
              <a:ext uri="{FF2B5EF4-FFF2-40B4-BE49-F238E27FC236}">
                <a16:creationId xmlns:a16="http://schemas.microsoft.com/office/drawing/2014/main" xmlns="" id="{75322588-68F4-483A-A74E-2AAD8459D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2701925"/>
            <a:ext cx="2655065" cy="555625"/>
          </a:xfrm>
          <a:prstGeom prst="wedgeRectCallout">
            <a:avLst>
              <a:gd name="adj1" fmla="val 50916"/>
              <a:gd name="adj2" fmla="val -118501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Платформа центральной криогенной станции</a:t>
            </a:r>
            <a:endParaRPr lang="ru-RU" altLang="ru-RU" sz="1400" dirty="0"/>
          </a:p>
        </p:txBody>
      </p:sp>
      <p:sp>
        <p:nvSpPr>
          <p:cNvPr id="12" name="Прямоугольная выноска 17">
            <a:extLst>
              <a:ext uri="{FF2B5EF4-FFF2-40B4-BE49-F238E27FC236}">
                <a16:creationId xmlns:a16="http://schemas.microsoft.com/office/drawing/2014/main" xmlns="" id="{F1575BD2-98D4-4C6C-9733-1AD67269E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4238625"/>
            <a:ext cx="2655065" cy="485775"/>
          </a:xfrm>
          <a:prstGeom prst="wedgeRectCallout">
            <a:avLst>
              <a:gd name="adj1" fmla="val 66440"/>
              <a:gd name="adj2" fmla="val 159501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Криогенно-компрессорная станция</a:t>
            </a:r>
            <a:endParaRPr lang="ru-RU" altLang="ru-RU" sz="1400" dirty="0"/>
          </a:p>
        </p:txBody>
      </p:sp>
      <p:sp>
        <p:nvSpPr>
          <p:cNvPr id="13" name="Прямоугольная выноска 17">
            <a:extLst>
              <a:ext uri="{FF2B5EF4-FFF2-40B4-BE49-F238E27FC236}">
                <a16:creationId xmlns:a16="http://schemas.microsoft.com/office/drawing/2014/main" xmlns="" id="{49A5BB46-D085-4EF0-8B16-75B38EBBD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400" y="3584135"/>
            <a:ext cx="2002425" cy="462841"/>
          </a:xfrm>
          <a:prstGeom prst="wedgeRectCallout">
            <a:avLst>
              <a:gd name="adj1" fmla="val -45651"/>
              <a:gd name="adj2" fmla="val 322643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Рефрижераторы Коллайдера</a:t>
            </a:r>
            <a:endParaRPr lang="ru-RU" altLang="ru-RU" sz="1400" dirty="0"/>
          </a:p>
        </p:txBody>
      </p:sp>
      <p:sp>
        <p:nvSpPr>
          <p:cNvPr id="14" name="Прямоугольная выноска 17">
            <a:extLst>
              <a:ext uri="{FF2B5EF4-FFF2-40B4-BE49-F238E27FC236}">
                <a16:creationId xmlns:a16="http://schemas.microsoft.com/office/drawing/2014/main" xmlns="" id="{FFCF4493-130E-4ECE-B89C-BF19226FE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312" y="2902485"/>
            <a:ext cx="2538412" cy="362659"/>
          </a:xfrm>
          <a:prstGeom prst="wedgeRectCallout">
            <a:avLst>
              <a:gd name="adj1" fmla="val -99357"/>
              <a:gd name="adj2" fmla="val 46554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Машинный зал</a:t>
            </a:r>
            <a:endParaRPr lang="ru-RU" altLang="ru-RU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DE56127-1E9F-41DC-8F88-0A98C31C8C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415" y="216298"/>
            <a:ext cx="926025" cy="615841"/>
          </a:xfrm>
          <a:prstGeom prst="rect">
            <a:avLst/>
          </a:prstGeom>
        </p:spPr>
      </p:pic>
      <p:sp>
        <p:nvSpPr>
          <p:cNvPr id="18" name="Прямоугольная выноска 17">
            <a:extLst>
              <a:ext uri="{FF2B5EF4-FFF2-40B4-BE49-F238E27FC236}">
                <a16:creationId xmlns:a16="http://schemas.microsoft.com/office/drawing/2014/main" xmlns="" id="{90B485CE-F9B5-4A31-B55B-18DD26BB8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15" y="3440921"/>
            <a:ext cx="2655065" cy="555625"/>
          </a:xfrm>
          <a:prstGeom prst="wedgeRectCallout">
            <a:avLst>
              <a:gd name="adj1" fmla="val 97263"/>
              <a:gd name="adj2" fmla="val 86317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400" b="1" dirty="0"/>
              <a:t>40 </a:t>
            </a:r>
            <a:r>
              <a:rPr lang="ru-RU" altLang="ru-RU" sz="1400" b="1" dirty="0"/>
              <a:t>м3 гелиевая цистерна</a:t>
            </a:r>
            <a:endParaRPr lang="ru-RU" altLang="ru-RU" sz="1400" dirty="0"/>
          </a:p>
        </p:txBody>
      </p:sp>
      <p:sp>
        <p:nvSpPr>
          <p:cNvPr id="19" name="Прямоугольная выноска 17">
            <a:extLst>
              <a:ext uri="{FF2B5EF4-FFF2-40B4-BE49-F238E27FC236}">
                <a16:creationId xmlns:a16="http://schemas.microsoft.com/office/drawing/2014/main" xmlns="" id="{7B6EDFB7-C273-4E64-B720-56897AADC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2123" y="5861865"/>
            <a:ext cx="2655065" cy="555625"/>
          </a:xfrm>
          <a:prstGeom prst="wedgeRectCallout">
            <a:avLst>
              <a:gd name="adj1" fmla="val 40954"/>
              <a:gd name="adj2" fmla="val -114823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1000 м3 азотный газгольдер</a:t>
            </a:r>
            <a:endParaRPr lang="ru-RU" altLang="ru-RU" sz="1400" dirty="0"/>
          </a:p>
        </p:txBody>
      </p:sp>
      <p:sp>
        <p:nvSpPr>
          <p:cNvPr id="20" name="Прямоугольная выноска 17">
            <a:extLst>
              <a:ext uri="{FF2B5EF4-FFF2-40B4-BE49-F238E27FC236}">
                <a16:creationId xmlns:a16="http://schemas.microsoft.com/office/drawing/2014/main" xmlns="" id="{C8FBA301-0A50-4F2B-B063-1535A3432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4175" y="2111409"/>
            <a:ext cx="2969824" cy="555625"/>
          </a:xfrm>
          <a:prstGeom prst="wedgeRectCallout">
            <a:avLst>
              <a:gd name="adj1" fmla="val -98846"/>
              <a:gd name="adj2" fmla="val 45829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1000 м3 гелиевый газгольдер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562922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xmlns="" id="{0BC9875E-4A20-4183-AD26-252520D17299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3AB997-C451-4DD0-9ABB-978F748C335C}"/>
              </a:ext>
            </a:extLst>
          </p:cNvPr>
          <p:cNvSpPr txBox="1"/>
          <p:nvPr/>
        </p:nvSpPr>
        <p:spPr>
          <a:xfrm>
            <a:off x="2089332" y="254876"/>
            <a:ext cx="9131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/>
                </a:solidFill>
              </a:rPr>
              <a:t>Развитие криогенного обеспечения ускорительного комплекса NICA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FF12FF-8CAC-42F3-9CF6-64F8DFBDD469}"/>
              </a:ext>
            </a:extLst>
          </p:cNvPr>
          <p:cNvSpPr txBox="1"/>
          <p:nvPr/>
        </p:nvSpPr>
        <p:spPr>
          <a:xfrm>
            <a:off x="871268" y="1639019"/>
            <a:ext cx="9861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1. Назначение и параметры создаваемого криогенного комплекса</a:t>
            </a:r>
          </a:p>
          <a:p>
            <a:r>
              <a:rPr lang="ru-RU" sz="2400" dirty="0"/>
              <a:t>2. Установки криогенного комплекса</a:t>
            </a:r>
          </a:p>
          <a:p>
            <a:r>
              <a:rPr lang="ru-RU" sz="2400" dirty="0"/>
              <a:t>3. Комплекс в настоящий момент</a:t>
            </a:r>
          </a:p>
          <a:p>
            <a:r>
              <a:rPr lang="ru-RU" sz="2400" dirty="0"/>
              <a:t>4. </a:t>
            </a:r>
            <a:r>
              <a:rPr lang="ru-RU" sz="2400" dirty="0">
                <a:solidFill>
                  <a:schemeClr val="accent1"/>
                </a:solidFill>
              </a:rPr>
              <a:t>Работы, необходимые для технологического запуска коллайдера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061425-84A7-4F3E-A5CD-E1A8773F6A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xmlns="" id="{6EF91F17-7E72-45C9-B460-D1BA4AFD6F4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19592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xmlns="" id="{64660D6A-7341-498B-B673-9B1650487E9D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AF10AF-F6F8-4517-93F2-DE0918542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xmlns="" id="{A354170A-5C6B-48C7-96AC-F86D94E100EC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3F0B208-029F-4BAC-957F-6C31451A9F25}"/>
              </a:ext>
            </a:extLst>
          </p:cNvPr>
          <p:cNvSpPr/>
          <p:nvPr/>
        </p:nvSpPr>
        <p:spPr>
          <a:xfrm>
            <a:off x="1617700" y="226463"/>
            <a:ext cx="10135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Работы, необходимые для технологического запуска коллайдера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05811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Для проведения технологического сеанса необходимо соединить сетью трубопроводов</a:t>
            </a:r>
          </a:p>
          <a:p>
            <a:pPr algn="ctr"/>
            <a:r>
              <a:rPr lang="ru-RU" dirty="0"/>
              <a:t>криогенные установки, ККС и полукольца коллайдера. Провести ПНР ККС.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7CEE0E-A431-4EE9-B826-4A6E57DD05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2915" y="1754962"/>
            <a:ext cx="9366169" cy="4599505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41126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A72984F-2B28-41EC-91B2-A9D0F4E927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3889" y="1418727"/>
            <a:ext cx="8524222" cy="4986023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xmlns="" id="{CAB48FC2-FB42-4EC9-AF9C-AE00B7B33DC7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2A3180-0DA5-483E-B90F-8066A3228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03095BAD-4998-47FF-96B5-FBB5B07BBB2D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AEA5BFC-6010-462A-AE8C-417043174B3C}"/>
              </a:ext>
            </a:extLst>
          </p:cNvPr>
          <p:cNvSpPr/>
          <p:nvPr/>
        </p:nvSpPr>
        <p:spPr>
          <a:xfrm>
            <a:off x="1617700" y="226463"/>
            <a:ext cx="10135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Работы, необходимые для технологического запуска коллайдера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4E4A1EA-FA5A-4638-99A6-90ADB4B42828}"/>
              </a:ext>
            </a:extLst>
          </p:cNvPr>
          <p:cNvSpPr txBox="1"/>
          <p:nvPr/>
        </p:nvSpPr>
        <p:spPr>
          <a:xfrm>
            <a:off x="0" y="9988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Прямой и обратный гелиевые трубопроводы, соединяющие станцию в 1Б и ККС</a:t>
            </a:r>
          </a:p>
        </p:txBody>
      </p:sp>
    </p:spTree>
    <p:extLst>
      <p:ext uri="{BB962C8B-B14F-4D97-AF65-F5344CB8AC3E}">
        <p14:creationId xmlns:p14="http://schemas.microsoft.com/office/powerpoint/2010/main" xmlns="" val="350673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691546-93F1-4E31-B2DC-F7A460632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660" y="1772936"/>
            <a:ext cx="11525250" cy="3983298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6931C56-D106-4C57-9CEF-F4FA01BBAE5F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891F8CD-7FA5-4D2C-AA95-16E60BAE4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xmlns="" id="{4E24C0E7-CA60-4D74-8226-43A0416040CF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2EE2B13-3084-4982-98AE-4F5563B2AD64}"/>
              </a:ext>
            </a:extLst>
          </p:cNvPr>
          <p:cNvSpPr/>
          <p:nvPr/>
        </p:nvSpPr>
        <p:spPr>
          <a:xfrm>
            <a:off x="1617700" y="226463"/>
            <a:ext cx="10135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Работы, необходимые для технологического запуска коллайдера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76349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xmlns="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2DA0BD-8EA9-4CA0-9B17-BE56BE860F3E}"/>
              </a:ext>
            </a:extLst>
          </p:cNvPr>
          <p:cNvSpPr txBox="1"/>
          <p:nvPr/>
        </p:nvSpPr>
        <p:spPr>
          <a:xfrm>
            <a:off x="2089332" y="254876"/>
            <a:ext cx="9131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/>
                </a:solidFill>
              </a:rPr>
              <a:t>Развитие криогенного обеспечения ускорительного комплекса NICA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AB8741-73B6-4E83-A1F8-214163B0FA54}"/>
              </a:ext>
            </a:extLst>
          </p:cNvPr>
          <p:cNvSpPr txBox="1"/>
          <p:nvPr/>
        </p:nvSpPr>
        <p:spPr>
          <a:xfrm>
            <a:off x="871268" y="1639019"/>
            <a:ext cx="9861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1. Назначение и параметры создаваемого криогенного комплекса</a:t>
            </a:r>
          </a:p>
          <a:p>
            <a:r>
              <a:rPr lang="ru-RU" sz="2400" dirty="0"/>
              <a:t>2. Установки криогенного комплекса</a:t>
            </a:r>
          </a:p>
          <a:p>
            <a:r>
              <a:rPr lang="ru-RU" sz="2400" dirty="0"/>
              <a:t>3. Комплекс в настоящий момент</a:t>
            </a:r>
          </a:p>
          <a:p>
            <a:r>
              <a:rPr lang="ru-RU" sz="2400" dirty="0"/>
              <a:t>4. Работы, необходимые для технологического запуска коллайдера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xmlns="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39180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9F0914-A0FE-4FF6-ABA2-A9D3CF1BBD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878" y="1195088"/>
            <a:ext cx="10222706" cy="5154828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xmlns="" id="{6923A65E-B55C-4A65-9BBB-5B08F0B400EC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CFE8A4-2566-49E7-8E6E-7F5FC077E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xmlns="" id="{A5ABB585-D20C-4D01-B1ED-7493C51AB961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A2363FE-27DE-4EFC-8804-A20FF08EBB8C}"/>
              </a:ext>
            </a:extLst>
          </p:cNvPr>
          <p:cNvSpPr/>
          <p:nvPr/>
        </p:nvSpPr>
        <p:spPr>
          <a:xfrm>
            <a:off x="1617700" y="226463"/>
            <a:ext cx="10135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Работы, необходимые для технологического запуска коллайдера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738763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xmlns="" id="{678ECBCC-D014-4F25-86C7-BBB507D43641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C1E354-96F4-4FCD-802A-11F073602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C46A7BDA-D5FE-472A-A782-9773F0F07BE1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BD8DB6D-2025-4B3A-A523-4AE340923ACD}"/>
              </a:ext>
            </a:extLst>
          </p:cNvPr>
          <p:cNvSpPr/>
          <p:nvPr/>
        </p:nvSpPr>
        <p:spPr>
          <a:xfrm>
            <a:off x="1617700" y="226463"/>
            <a:ext cx="10135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Работы, необходимые для технологического запуска коллайдера</a:t>
            </a:r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A8F84AD-22FC-4BF4-8D59-007762A56C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491" y="1465800"/>
            <a:ext cx="6825909" cy="4928063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AE18749-6590-49DD-8E84-A1E3C6AC4A43}"/>
              </a:ext>
            </a:extLst>
          </p:cNvPr>
          <p:cNvSpPr txBox="1"/>
          <p:nvPr/>
        </p:nvSpPr>
        <p:spPr>
          <a:xfrm>
            <a:off x="7010400" y="1463955"/>
            <a:ext cx="5288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Технологическое оборудование смонтировано,</a:t>
            </a:r>
          </a:p>
          <a:p>
            <a:r>
              <a:rPr lang="ru-RU" dirty="0"/>
              <a:t>для начала ПНР компрессоров необходимо</a:t>
            </a:r>
          </a:p>
          <a:p>
            <a:r>
              <a:rPr lang="ru-RU" dirty="0"/>
              <a:t>подать 6 кВ и запустить систему водоохлаждения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60C79EF-0183-4D0E-B9C3-C9E3A0DA355B}"/>
              </a:ext>
            </a:extLst>
          </p:cNvPr>
          <p:cNvSpPr txBox="1"/>
          <p:nvPr/>
        </p:nvSpPr>
        <p:spPr>
          <a:xfrm>
            <a:off x="3330583" y="1004135"/>
            <a:ext cx="673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ККС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BCB19B7-DD09-4942-930B-9F7ADCB5EF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658" y="2776426"/>
            <a:ext cx="4553252" cy="3617437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25572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xmlns="" id="{E729B096-9176-4A54-B639-B5EC87038A2B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D35127E-927F-48A4-805B-CF1CD34F4D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xmlns="" id="{88AE78EE-ADD5-4A6B-A456-6905CBD4AE87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AA6E46C-35F5-407E-A4A3-1BA37E5D3D92}"/>
              </a:ext>
            </a:extLst>
          </p:cNvPr>
          <p:cNvSpPr/>
          <p:nvPr/>
        </p:nvSpPr>
        <p:spPr>
          <a:xfrm>
            <a:off x="1617700" y="226463"/>
            <a:ext cx="10135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Работы, необходимые для технологического запуска коллайдера</a:t>
            </a:r>
            <a:endParaRPr lang="ru-RU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7E5C615-CCEE-4945-8AD8-6740F719655B}"/>
              </a:ext>
            </a:extLst>
          </p:cNvPr>
          <p:cNvSpPr txBox="1"/>
          <p:nvPr/>
        </p:nvSpPr>
        <p:spPr>
          <a:xfrm>
            <a:off x="197590" y="1109220"/>
            <a:ext cx="117867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Проблемные участки работ:</a:t>
            </a:r>
          </a:p>
          <a:p>
            <a:pPr marL="342900" indent="-342900">
              <a:buAutoNum type="arabicPeriod"/>
            </a:pPr>
            <a:r>
              <a:rPr lang="ru-RU" dirty="0"/>
              <a:t>ККС. Причина задержки – неоднократный выбор подрядных организаций с недостаточной квалификацией;</a:t>
            </a:r>
          </a:p>
          <a:p>
            <a:pPr marL="342900" indent="-342900">
              <a:buAutoNum type="arabicPeriod"/>
            </a:pPr>
            <a:r>
              <a:rPr lang="ru-RU" dirty="0"/>
              <a:t>Технологические трубопроводы. Большой объем работ по проектированию и изготовлению, дефицит</a:t>
            </a:r>
          </a:p>
          <a:p>
            <a:r>
              <a:rPr lang="ru-RU" dirty="0"/>
              <a:t>криогенной арматуры.</a:t>
            </a:r>
          </a:p>
          <a:p>
            <a:r>
              <a:rPr lang="ru-RU" dirty="0"/>
              <a:t>3. Установки криогенного комплекса постоянно работают на выдачу гелия и его циркуляцию для нужд потребителей,</a:t>
            </a:r>
          </a:p>
          <a:p>
            <a:r>
              <a:rPr lang="ru-RU" dirty="0"/>
              <a:t>что увеличивает сроки ввода в эксплуатацию нового оборудования.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AD2B650-2FAF-498C-85F3-D778048E04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866" y="2839100"/>
            <a:ext cx="4739684" cy="3554763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2716F8-2CF7-4018-826A-14375FABFB84}"/>
              </a:ext>
            </a:extLst>
          </p:cNvPr>
          <p:cNvSpPr txBox="1"/>
          <p:nvPr/>
        </p:nvSpPr>
        <p:spPr>
          <a:xfrm>
            <a:off x="5038550" y="2839100"/>
            <a:ext cx="7230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Трубопроводы для рефрижератора </a:t>
            </a:r>
            <a:r>
              <a:rPr lang="en-US" dirty="0"/>
              <a:t>MPD.</a:t>
            </a:r>
          </a:p>
          <a:p>
            <a:r>
              <a:rPr lang="ru-RU" dirty="0"/>
              <a:t>Охлаждение магнита детектора до азотных температур запланировано</a:t>
            </a:r>
          </a:p>
          <a:p>
            <a:r>
              <a:rPr lang="ru-RU" dirty="0"/>
              <a:t>на май-июнь</a:t>
            </a:r>
            <a:r>
              <a:rPr lang="en-US" dirty="0"/>
              <a:t> 2023 </a:t>
            </a:r>
            <a:r>
              <a:rPr lang="ru-RU" dirty="0"/>
              <a:t>г., длительность сеанса 20-25 суток.</a:t>
            </a:r>
          </a:p>
        </p:txBody>
      </p:sp>
    </p:spTree>
    <p:extLst>
      <p:ext uri="{BB962C8B-B14F-4D97-AF65-F5344CB8AC3E}">
        <p14:creationId xmlns:p14="http://schemas.microsoft.com/office/powerpoint/2010/main" xmlns="" val="2038476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xmlns="" id="{4315447F-B98C-4FCF-9213-5D07B3C5FA33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88DFCE-5B08-46C9-982F-E596A2CF5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0F46FD36-133E-4044-9C77-4A2E8F3F4467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524F82-7B51-4BC2-8B10-E954BE0BF2BF}"/>
              </a:ext>
            </a:extLst>
          </p:cNvPr>
          <p:cNvSpPr txBox="1"/>
          <p:nvPr/>
        </p:nvSpPr>
        <p:spPr>
          <a:xfrm>
            <a:off x="3876674" y="3105834"/>
            <a:ext cx="443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/>
                </a:solidFill>
              </a:rPr>
              <a:t>Спасибо за внимание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51044" y="242342"/>
            <a:ext cx="8559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</a:rPr>
              <a:t>Развитие криогенной инфраструктуры комплекса </a:t>
            </a:r>
            <a:r>
              <a:rPr lang="en-US" sz="2800" dirty="0" smtClean="0">
                <a:solidFill>
                  <a:schemeClr val="accent1"/>
                </a:solidFill>
              </a:rPr>
              <a:t>NICA</a:t>
            </a:r>
            <a:endParaRPr lang="ru-RU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85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xmlns="" id="{31716AB1-43CE-499C-BF95-05563B468CCF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AB26B8B-867A-4A2C-A2AA-1CB235AA4128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CD3C7ED-506F-4D61-9065-56A9940554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B734948-7FDD-41E3-AAA9-4D7D49E300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797" y="1136188"/>
            <a:ext cx="6526077" cy="5257675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AADF2AB-D9FD-4EF2-B5B7-7AF78D70902E}"/>
              </a:ext>
            </a:extLst>
          </p:cNvPr>
          <p:cNvSpPr txBox="1"/>
          <p:nvPr/>
        </p:nvSpPr>
        <p:spPr>
          <a:xfrm>
            <a:off x="6708634" y="1135308"/>
            <a:ext cx="538956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Создаваемый комплекс предназначен для охлаждения сверхпроводящих колец комплекса </a:t>
            </a:r>
            <a:r>
              <a:rPr lang="en-US" sz="1400" dirty="0"/>
              <a:t>NICA:</a:t>
            </a:r>
            <a:r>
              <a:rPr lang="ru-RU" sz="1400" dirty="0"/>
              <a:t> Нуклотрона, Бустера и Коллайдера и снабжения </a:t>
            </a:r>
            <a:r>
              <a:rPr lang="en-US" sz="1400" dirty="0"/>
              <a:t>LHe</a:t>
            </a:r>
            <a:r>
              <a:rPr lang="ru-RU" sz="1400" dirty="0"/>
              <a:t> потребителей Лаборатории.</a:t>
            </a:r>
          </a:p>
          <a:p>
            <a:r>
              <a:rPr lang="ru-RU" sz="1400" dirty="0"/>
              <a:t>Комплекс создается на базе существующих установок Нуклотрона КГУ 1, 2. Криогенная система Нуклотрона имеет холодопроизводительность 4000 Вт на температурном уровне 4,5 К.</a:t>
            </a:r>
          </a:p>
          <a:p>
            <a:r>
              <a:rPr lang="ru-RU" sz="1400" dirty="0"/>
              <a:t>Компримирование гелия осуществляется двумя винтовыми установками Каскад-80/25 и парком поршневых компрессоров.</a:t>
            </a:r>
          </a:p>
          <a:p>
            <a:r>
              <a:rPr lang="ru-RU" sz="1400" dirty="0"/>
              <a:t>Для охлаждения новых ускорителей мощность комплекса необходимо увеличить до 10000 Вт.</a:t>
            </a:r>
          </a:p>
          <a:p>
            <a:r>
              <a:rPr lang="ru-RU" sz="1400" dirty="0"/>
              <a:t>С этой целью разработан ряд новых криогенных и компрессорных установок, а также вспомогательное оборудование.</a:t>
            </a:r>
          </a:p>
          <a:p>
            <a:endParaRPr lang="ru-RU" sz="1400" dirty="0"/>
          </a:p>
          <a:p>
            <a:r>
              <a:rPr lang="ru-RU" sz="1400" dirty="0"/>
              <a:t>Охлаждение ускорителей будет осуществляться</a:t>
            </a:r>
          </a:p>
          <a:p>
            <a:r>
              <a:rPr lang="ru-RU" sz="1400" dirty="0"/>
              <a:t>При помощи 6 гелиевых установок.</a:t>
            </a:r>
          </a:p>
          <a:p>
            <a:r>
              <a:rPr lang="ru-RU" sz="1400" dirty="0"/>
              <a:t>КГУ и РСГ работают непосредственно на охлаждение магнитов, а ОГ-1000 подает </a:t>
            </a:r>
            <a:r>
              <a:rPr lang="en-US" sz="1400" dirty="0"/>
              <a:t>LHe</a:t>
            </a:r>
            <a:r>
              <a:rPr lang="ru-RU" sz="1400" dirty="0"/>
              <a:t> на сателлитные рефрижераторы.</a:t>
            </a:r>
            <a:endParaRPr lang="en-US" sz="1400" dirty="0"/>
          </a:p>
          <a:p>
            <a:r>
              <a:rPr lang="ru-RU" sz="1400" dirty="0"/>
              <a:t>Сжатие гелия происходит в четырех компрессорах Каскад.</a:t>
            </a:r>
          </a:p>
          <a:p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80918CA-B02E-4A82-BB40-95EE2FD4E234}"/>
              </a:ext>
            </a:extLst>
          </p:cNvPr>
          <p:cNvSpPr/>
          <p:nvPr/>
        </p:nvSpPr>
        <p:spPr>
          <a:xfrm>
            <a:off x="2130657" y="275240"/>
            <a:ext cx="9762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Назначение и параметры создаваемого криогенного комплекса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71207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xmlns="" id="{4D5DA07A-C6BF-4ED0-9597-1D4FEC499038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257F9D-5625-47B5-B557-C84DEC346FBD}"/>
              </a:ext>
            </a:extLst>
          </p:cNvPr>
          <p:cNvSpPr txBox="1"/>
          <p:nvPr/>
        </p:nvSpPr>
        <p:spPr>
          <a:xfrm>
            <a:off x="2089332" y="254876"/>
            <a:ext cx="9131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/>
                </a:solidFill>
              </a:rPr>
              <a:t>Развитие криогенного обеспечения ускорительного комплекса NICA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AD6B10-1868-4F6E-ADC5-52BB70E1146F}"/>
              </a:ext>
            </a:extLst>
          </p:cNvPr>
          <p:cNvSpPr txBox="1"/>
          <p:nvPr/>
        </p:nvSpPr>
        <p:spPr>
          <a:xfrm>
            <a:off x="871268" y="1639019"/>
            <a:ext cx="9861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1. Назначение и параметры создаваемого криогенного комплекса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2. Установки криогенного комплекса</a:t>
            </a:r>
          </a:p>
          <a:p>
            <a:r>
              <a:rPr lang="ru-RU" sz="2400" dirty="0"/>
              <a:t>3. Комплекс в настоящий момент</a:t>
            </a:r>
          </a:p>
          <a:p>
            <a:r>
              <a:rPr lang="ru-RU" sz="2400" dirty="0"/>
              <a:t>4. Работы, необходимые для технологического запуска коллайдера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0F14616-12E4-4EE1-9E5F-C0E5DF611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xmlns="" id="{086397DC-4882-4851-A755-BC8045D1869F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11689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>
            <a:extLst>
              <a:ext uri="{FF2B5EF4-FFF2-40B4-BE49-F238E27FC236}">
                <a16:creationId xmlns:a16="http://schemas.microsoft.com/office/drawing/2014/main" xmlns="" id="{29274628-1295-409B-9DF8-459426400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8" y="773113"/>
            <a:ext cx="12184062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7">
            <a:extLst>
              <a:ext uri="{FF2B5EF4-FFF2-40B4-BE49-F238E27FC236}">
                <a16:creationId xmlns:a16="http://schemas.microsoft.com/office/drawing/2014/main" xmlns="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2701925"/>
            <a:ext cx="2655065" cy="555625"/>
          </a:xfrm>
          <a:prstGeom prst="wedgeRectCallout">
            <a:avLst>
              <a:gd name="adj1" fmla="val -8936"/>
              <a:gd name="adj2" fmla="val -241530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Платформа центральной криогенной станции</a:t>
            </a:r>
            <a:endParaRPr lang="ru-RU" altLang="ru-RU" sz="1400" dirty="0"/>
          </a:p>
        </p:txBody>
      </p:sp>
      <p:sp>
        <p:nvSpPr>
          <p:cNvPr id="16" name="Прямоугольная выноска 17">
            <a:extLst>
              <a:ext uri="{FF2B5EF4-FFF2-40B4-BE49-F238E27FC236}">
                <a16:creationId xmlns:a16="http://schemas.microsoft.com/office/drawing/2014/main" xmlns="" id="{F2675034-4B5E-4F2A-87FA-E728AA7EC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4238625"/>
            <a:ext cx="2655065" cy="485775"/>
          </a:xfrm>
          <a:prstGeom prst="wedgeRectCallout">
            <a:avLst>
              <a:gd name="adj1" fmla="val 1573"/>
              <a:gd name="adj2" fmla="val 260015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Криогенно-компрессорная станция</a:t>
            </a:r>
            <a:endParaRPr lang="ru-RU" altLang="ru-RU" sz="1400" dirty="0"/>
          </a:p>
        </p:txBody>
      </p:sp>
      <p:sp>
        <p:nvSpPr>
          <p:cNvPr id="18" name="Прямоугольная выноска 17">
            <a:extLst>
              <a:ext uri="{FF2B5EF4-FFF2-40B4-BE49-F238E27FC236}">
                <a16:creationId xmlns:a16="http://schemas.microsoft.com/office/drawing/2014/main" xmlns="" id="{2CD34AE0-9061-4DC6-AC20-9080E925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400" y="3584135"/>
            <a:ext cx="2002425" cy="462841"/>
          </a:xfrm>
          <a:prstGeom prst="wedgeRectCallout">
            <a:avLst>
              <a:gd name="adj1" fmla="val -163137"/>
              <a:gd name="adj2" fmla="val 286199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Рефрижераторы Коллайдера</a:t>
            </a:r>
            <a:endParaRPr lang="ru-RU" altLang="ru-RU" sz="1400" dirty="0"/>
          </a:p>
        </p:txBody>
      </p:sp>
      <p:sp>
        <p:nvSpPr>
          <p:cNvPr id="20" name="Прямоугольная выноска 17">
            <a:extLst>
              <a:ext uri="{FF2B5EF4-FFF2-40B4-BE49-F238E27FC236}">
                <a16:creationId xmlns:a16="http://schemas.microsoft.com/office/drawing/2014/main" xmlns="" id="{79D0B9B3-114A-4996-9CF7-34A3A35C5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067" y="2339266"/>
            <a:ext cx="2538412" cy="362659"/>
          </a:xfrm>
          <a:prstGeom prst="wedgeRectCallout">
            <a:avLst>
              <a:gd name="adj1" fmla="val -123838"/>
              <a:gd name="adj2" fmla="val 43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Машинный зал</a:t>
            </a:r>
            <a:endParaRPr lang="ru-RU" altLang="ru-RU" sz="1400" dirty="0"/>
          </a:p>
        </p:txBody>
      </p: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xmlns="" id="{870FB86A-52B7-4577-95FB-0C723B1191E2}"/>
              </a:ext>
            </a:extLst>
          </p:cNvPr>
          <p:cNvCxnSpPr/>
          <p:nvPr/>
        </p:nvCxnSpPr>
        <p:spPr>
          <a:xfrm>
            <a:off x="-7938" y="764721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EC579E7-1D7D-45AA-8B82-DF4F24246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153" y="68314"/>
            <a:ext cx="926025" cy="61584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EA8A2B6-B424-4F51-95F0-A38EF3D63A52}"/>
              </a:ext>
            </a:extLst>
          </p:cNvPr>
          <p:cNvSpPr/>
          <p:nvPr/>
        </p:nvSpPr>
        <p:spPr>
          <a:xfrm>
            <a:off x="3548925" y="145401"/>
            <a:ext cx="4689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400" dirty="0"/>
          </a:p>
        </p:txBody>
      </p:sp>
      <p:sp>
        <p:nvSpPr>
          <p:cNvPr id="17" name="Прямоугольная выноска 17">
            <a:extLst>
              <a:ext uri="{FF2B5EF4-FFF2-40B4-BE49-F238E27FC236}">
                <a16:creationId xmlns:a16="http://schemas.microsoft.com/office/drawing/2014/main" xmlns="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15" y="3440921"/>
            <a:ext cx="2655065" cy="555625"/>
          </a:xfrm>
          <a:prstGeom prst="wedgeRectCallout">
            <a:avLst>
              <a:gd name="adj1" fmla="val 75864"/>
              <a:gd name="adj2" fmla="val 22405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400" b="1" dirty="0"/>
              <a:t>40 </a:t>
            </a:r>
            <a:r>
              <a:rPr lang="ru-RU" altLang="ru-RU" sz="1400" b="1" dirty="0"/>
              <a:t>м3 гелиевая цистерна</a:t>
            </a:r>
            <a:endParaRPr lang="ru-RU" altLang="ru-RU" sz="1400" dirty="0"/>
          </a:p>
        </p:txBody>
      </p:sp>
      <p:sp>
        <p:nvSpPr>
          <p:cNvPr id="19" name="Прямоугольная выноска 17">
            <a:extLst>
              <a:ext uri="{FF2B5EF4-FFF2-40B4-BE49-F238E27FC236}">
                <a16:creationId xmlns:a16="http://schemas.microsoft.com/office/drawing/2014/main" xmlns="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03" y="6123737"/>
            <a:ext cx="2655065" cy="555625"/>
          </a:xfrm>
          <a:prstGeom prst="wedgeRectCallout">
            <a:avLst>
              <a:gd name="adj1" fmla="val 34601"/>
              <a:gd name="adj2" fmla="val -148376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1000 м3 азотный газгольдер</a:t>
            </a:r>
            <a:endParaRPr lang="ru-RU" altLang="ru-RU" sz="1400" dirty="0"/>
          </a:p>
        </p:txBody>
      </p:sp>
      <p:sp>
        <p:nvSpPr>
          <p:cNvPr id="23" name="Прямоугольная выноска 17">
            <a:extLst>
              <a:ext uri="{FF2B5EF4-FFF2-40B4-BE49-F238E27FC236}">
                <a16:creationId xmlns:a16="http://schemas.microsoft.com/office/drawing/2014/main" xmlns="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308" y="1195179"/>
            <a:ext cx="2655065" cy="555625"/>
          </a:xfrm>
          <a:prstGeom prst="wedgeRectCallout">
            <a:avLst>
              <a:gd name="adj1" fmla="val -71643"/>
              <a:gd name="adj2" fmla="val 41036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1000 м3 гелиевый газгольдер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99438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xmlns="" id="{34FBF0E7-F2B4-4EBB-AD52-866171F7324B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5535AC-FC6B-43ED-8825-D3546A662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xmlns="" id="{18260BC2-BF75-4FA4-8FA4-663206FFDF69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12769CC-8E30-4114-BDDE-ACBF949AD822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7ADEBB-944B-464F-8693-8CD3AA030E38}"/>
              </a:ext>
            </a:extLst>
          </p:cNvPr>
          <p:cNvSpPr txBox="1"/>
          <p:nvPr/>
        </p:nvSpPr>
        <p:spPr>
          <a:xfrm>
            <a:off x="122465" y="1057122"/>
            <a:ext cx="900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Установки гелиевой системы: </a:t>
            </a:r>
            <a:r>
              <a:rPr lang="ru-RU" dirty="0" smtClean="0"/>
              <a:t>Криогенные</a:t>
            </a: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974997D-2CA3-4129-BB6B-BEC981AB10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969" y="1515660"/>
            <a:ext cx="4186200" cy="313965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B34B5E9-CEB5-470B-A0CD-BE74F43201D7}"/>
              </a:ext>
            </a:extLst>
          </p:cNvPr>
          <p:cNvSpPr txBox="1"/>
          <p:nvPr/>
        </p:nvSpPr>
        <p:spPr>
          <a:xfrm>
            <a:off x="1524456" y="4684951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КГУ – 1, 2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11D651C-99AA-4679-89F6-0C557CAFA3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6854" y="1515660"/>
            <a:ext cx="3052357" cy="313965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A46D309-01B6-4A72-B526-9F0AD37A30C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6563" y="3749534"/>
            <a:ext cx="4006569" cy="247558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E43313D-BA1D-4AB1-B1EB-7A03FA04168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6564" y="1202828"/>
            <a:ext cx="4006569" cy="2207119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B176199-BC1D-4380-9BA6-834E2713FDF6}"/>
              </a:ext>
            </a:extLst>
          </p:cNvPr>
          <p:cNvSpPr txBox="1"/>
          <p:nvPr/>
        </p:nvSpPr>
        <p:spPr>
          <a:xfrm>
            <a:off x="5363031" y="4680261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ОГ-1000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EA42226-88D8-4191-9D5D-635981AC0CC5}"/>
              </a:ext>
            </a:extLst>
          </p:cNvPr>
          <p:cNvSpPr txBox="1"/>
          <p:nvPr/>
        </p:nvSpPr>
        <p:spPr>
          <a:xfrm>
            <a:off x="9396763" y="339525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РСГ №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CEB0B0D-635A-4CE4-85F7-D1A5AFE2C36E}"/>
              </a:ext>
            </a:extLst>
          </p:cNvPr>
          <p:cNvSpPr txBox="1"/>
          <p:nvPr/>
        </p:nvSpPr>
        <p:spPr>
          <a:xfrm>
            <a:off x="9320563" y="6214421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РСГ №№ 2,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1454330-1F80-4ACF-8C04-A5B6355C8D67}"/>
              </a:ext>
            </a:extLst>
          </p:cNvPr>
          <p:cNvSpPr txBox="1"/>
          <p:nvPr/>
        </p:nvSpPr>
        <p:spPr>
          <a:xfrm>
            <a:off x="1224891" y="5277780"/>
            <a:ext cx="5558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Криогенные установки размещены в корпусах 1Б и 17.</a:t>
            </a:r>
          </a:p>
          <a:p>
            <a:pPr algn="ctr"/>
            <a:r>
              <a:rPr lang="ru-RU" dirty="0"/>
              <a:t>Контейнер-цистерна – под открытым небом</a:t>
            </a:r>
          </a:p>
        </p:txBody>
      </p:sp>
    </p:spTree>
    <p:extLst>
      <p:ext uri="{BB962C8B-B14F-4D97-AF65-F5344CB8AC3E}">
        <p14:creationId xmlns:p14="http://schemas.microsoft.com/office/powerpoint/2010/main" xmlns="" val="812786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xmlns="" id="{F9585E6C-9654-42D8-8D1A-739BF306F48F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334D8E1-B731-4933-A836-C4E7C7B8A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xmlns="" id="{AC8C01B6-C36E-4189-B28D-12585CF89868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E4E9E8F-3E70-4C8F-B6BD-EE9EB0239080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4D4162-2547-4755-830C-E6057B6EE982}"/>
              </a:ext>
            </a:extLst>
          </p:cNvPr>
          <p:cNvSpPr txBox="1"/>
          <p:nvPr/>
        </p:nvSpPr>
        <p:spPr>
          <a:xfrm>
            <a:off x="122465" y="1057122"/>
            <a:ext cx="900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Установки гелиевой системы: </a:t>
            </a:r>
            <a:r>
              <a:rPr lang="ru-RU" dirty="0" smtClean="0"/>
              <a:t>Криогенные</a:t>
            </a: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60DF920-2610-4B89-8E9D-39C29D26712D}"/>
              </a:ext>
            </a:extLst>
          </p:cNvPr>
          <p:cNvSpPr txBox="1"/>
          <p:nvPr/>
        </p:nvSpPr>
        <p:spPr>
          <a:xfrm>
            <a:off x="1587218" y="6053398"/>
            <a:ext cx="332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Контейнер-цистерна КЦГ-40/0,5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B7239002-983A-4C25-B074-8E4A75A5E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141" y="1471879"/>
            <a:ext cx="6076950" cy="4557713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9936591-98AA-4E80-98E6-D34B4635A697}"/>
              </a:ext>
            </a:extLst>
          </p:cNvPr>
          <p:cNvSpPr txBox="1"/>
          <p:nvPr/>
        </p:nvSpPr>
        <p:spPr>
          <a:xfrm>
            <a:off x="6380767" y="1471878"/>
            <a:ext cx="5688768" cy="94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Изделие прошло испытания, дважды доставив</a:t>
            </a:r>
          </a:p>
          <a:p>
            <a:pPr algn="just"/>
            <a:r>
              <a:rPr lang="ru-RU" dirty="0"/>
              <a:t>Жидкий гелий из гелиевого завода в г. Оренбург на</a:t>
            </a:r>
          </a:p>
          <a:p>
            <a:pPr algn="just"/>
            <a:r>
              <a:rPr lang="ru-RU" dirty="0"/>
              <a:t>Раздаточную базу в Московской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325627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xmlns="" id="{CD8259CA-4FD3-4756-8B21-628250FA9FB1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1A0D348-8CA9-4C8C-BE21-49AF0CB9D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xmlns="" id="{4EF2A868-1315-44A4-B644-593433B191D4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BFF9BC8-3EFB-41DE-8A57-2F9267DC101A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40ECC7-FD51-4D78-9B06-AC69FBB0313A}"/>
              </a:ext>
            </a:extLst>
          </p:cNvPr>
          <p:cNvSpPr txBox="1"/>
          <p:nvPr/>
        </p:nvSpPr>
        <p:spPr>
          <a:xfrm>
            <a:off x="158317" y="1125401"/>
            <a:ext cx="1163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Установки гелиевой системы: </a:t>
            </a:r>
            <a:r>
              <a:rPr lang="ru-RU" dirty="0" smtClean="0"/>
              <a:t>Компрессорные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1DAF8B9-1B17-41D5-8D94-64B5C4CB2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8751" y="1576816"/>
            <a:ext cx="3775013" cy="2451017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FAB1941-2209-4267-B3B6-1EB8E240DF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866" y="1576816"/>
            <a:ext cx="4773177" cy="3592262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9F9E1AA-A92F-40C9-A455-6AA9D45327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20472" y="1576816"/>
            <a:ext cx="3002655" cy="2259172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F97036-21DD-4078-9B7E-6A94812E9CA9}"/>
              </a:ext>
            </a:extLst>
          </p:cNvPr>
          <p:cNvSpPr txBox="1"/>
          <p:nvPr/>
        </p:nvSpPr>
        <p:spPr>
          <a:xfrm>
            <a:off x="1507978" y="5239291"/>
            <a:ext cx="2320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Каскад 110/30 (2 шт.);</a:t>
            </a:r>
          </a:p>
          <a:p>
            <a:pPr algn="ctr"/>
            <a:r>
              <a:rPr lang="ru-RU" dirty="0"/>
              <a:t>6600 нм3/час, 30 атм.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6467F3-61BD-4CC1-9837-2230B586A05B}"/>
              </a:ext>
            </a:extLst>
          </p:cNvPr>
          <p:cNvSpPr txBox="1"/>
          <p:nvPr/>
        </p:nvSpPr>
        <p:spPr>
          <a:xfrm>
            <a:off x="6095999" y="4050480"/>
            <a:ext cx="2317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Каскад 80/25 (2 шт.);</a:t>
            </a:r>
          </a:p>
          <a:p>
            <a:pPr algn="ctr"/>
            <a:r>
              <a:rPr lang="ru-RU" dirty="0"/>
              <a:t>5000 нм3/час, 25 атм.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1E9A96C-507F-4AF7-9DA5-76FFED15513A}"/>
              </a:ext>
            </a:extLst>
          </p:cNvPr>
          <p:cNvSpPr txBox="1"/>
          <p:nvPr/>
        </p:nvSpPr>
        <p:spPr>
          <a:xfrm>
            <a:off x="9144001" y="3855541"/>
            <a:ext cx="281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Поршневые: 305, 405, 2ГМ</a:t>
            </a:r>
          </a:p>
          <a:p>
            <a:pPr algn="ctr"/>
            <a:r>
              <a:rPr lang="ru-RU" dirty="0"/>
              <a:t>750-1200 нм3/час, 30 атм.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E981D57-46D8-4929-B7D0-0254DB76BCAD}"/>
              </a:ext>
            </a:extLst>
          </p:cNvPr>
          <p:cNvSpPr txBox="1"/>
          <p:nvPr/>
        </p:nvSpPr>
        <p:spPr>
          <a:xfrm>
            <a:off x="5553895" y="4973102"/>
            <a:ext cx="572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Действующие установки размещены в здании машзала,</a:t>
            </a:r>
          </a:p>
          <a:p>
            <a:pPr algn="ctr"/>
            <a:r>
              <a:rPr lang="ru-RU" dirty="0"/>
              <a:t>новые – в ККС.</a:t>
            </a:r>
          </a:p>
        </p:txBody>
      </p:sp>
    </p:spTree>
    <p:extLst>
      <p:ext uri="{BB962C8B-B14F-4D97-AF65-F5344CB8AC3E}">
        <p14:creationId xmlns:p14="http://schemas.microsoft.com/office/powerpoint/2010/main" xmlns="" val="523166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xmlns="" id="{02081001-6B1B-47AA-BEA3-AA59FDC3F27A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E006AF9-9D2F-4CDA-A955-70029F1D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xmlns="" id="{22362381-4420-4664-A066-D93B046F5F4B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4D49E99-A02B-4A26-9162-20F7540D26CE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7C0F76-BB11-4FA4-9ED4-8705CD0CA2A9}"/>
              </a:ext>
            </a:extLst>
          </p:cNvPr>
          <p:cNvSpPr txBox="1"/>
          <p:nvPr/>
        </p:nvSpPr>
        <p:spPr>
          <a:xfrm>
            <a:off x="293492" y="1141115"/>
            <a:ext cx="599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Установки гелиевой системы: </a:t>
            </a:r>
            <a:r>
              <a:rPr lang="ru-RU" dirty="0" smtClean="0"/>
              <a:t>Очистка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E6FE4C6-A365-4F51-8627-9E669CF4F7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114" y="1555924"/>
            <a:ext cx="6899897" cy="435317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839459D-8BE6-47AA-99D8-BA01A4AE44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579" y="1578634"/>
            <a:ext cx="4012541" cy="3009406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5E9AD4-2599-41F5-A816-FEE621845E41}"/>
              </a:ext>
            </a:extLst>
          </p:cNvPr>
          <p:cNvSpPr txBox="1"/>
          <p:nvPr/>
        </p:nvSpPr>
        <p:spPr>
          <a:xfrm>
            <a:off x="2570905" y="5955842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МО-800 №№ 1-4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B249CF5D-6985-4571-B65A-5B8ABA7C25B3}"/>
              </a:ext>
            </a:extLst>
          </p:cNvPr>
          <p:cNvSpPr/>
          <p:nvPr/>
        </p:nvSpPr>
        <p:spPr>
          <a:xfrm>
            <a:off x="8642870" y="4639974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Блоки 910, 927</a:t>
            </a:r>
          </a:p>
        </p:txBody>
      </p:sp>
    </p:spTree>
    <p:extLst>
      <p:ext uri="{BB962C8B-B14F-4D97-AF65-F5344CB8AC3E}">
        <p14:creationId xmlns:p14="http://schemas.microsoft.com/office/powerpoint/2010/main" xmlns="" val="24545625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3608</TotalTime>
  <Words>768</Words>
  <Application>Microsoft Office PowerPoint</Application>
  <PresentationFormat>Произвольный</PresentationFormat>
  <Paragraphs>118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Anton</dc:creator>
  <cp:lastModifiedBy>User</cp:lastModifiedBy>
  <cp:revision>176</cp:revision>
  <cp:lastPrinted>2022-06-28T12:06:48Z</cp:lastPrinted>
  <dcterms:created xsi:type="dcterms:W3CDTF">2021-10-05T13:28:17Z</dcterms:created>
  <dcterms:modified xsi:type="dcterms:W3CDTF">2023-03-26T12:44:46Z</dcterms:modified>
</cp:coreProperties>
</file>