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697" r:id="rId2"/>
    <p:sldMasterId id="2147483685" r:id="rId3"/>
    <p:sldMasterId id="2147483673" r:id="rId4"/>
    <p:sldMasterId id="2147483661" r:id="rId5"/>
  </p:sldMasterIdLst>
  <p:notesMasterIdLst>
    <p:notesMasterId r:id="rId26"/>
  </p:notesMasterIdLst>
  <p:sldIdLst>
    <p:sldId id="303" r:id="rId6"/>
    <p:sldId id="449" r:id="rId7"/>
    <p:sldId id="452" r:id="rId8"/>
    <p:sldId id="453" r:id="rId9"/>
    <p:sldId id="469" r:id="rId10"/>
    <p:sldId id="454" r:id="rId11"/>
    <p:sldId id="455" r:id="rId12"/>
    <p:sldId id="476" r:id="rId13"/>
    <p:sldId id="479" r:id="rId14"/>
    <p:sldId id="460" r:id="rId15"/>
    <p:sldId id="462" r:id="rId16"/>
    <p:sldId id="470" r:id="rId17"/>
    <p:sldId id="461" r:id="rId18"/>
    <p:sldId id="466" r:id="rId19"/>
    <p:sldId id="437" r:id="rId20"/>
    <p:sldId id="480" r:id="rId21"/>
    <p:sldId id="481" r:id="rId22"/>
    <p:sldId id="482" r:id="rId23"/>
    <p:sldId id="467" r:id="rId24"/>
    <p:sldId id="36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B7"/>
    <a:srgbClr val="CCFF66"/>
    <a:srgbClr val="FED58C"/>
    <a:srgbClr val="3CA52B"/>
    <a:srgbClr val="B40000"/>
    <a:srgbClr val="348F25"/>
    <a:srgbClr val="FF7D7D"/>
    <a:srgbClr val="FF9999"/>
    <a:srgbClr val="FFAFAF"/>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20" autoAdjust="0"/>
    <p:restoredTop sz="84943" autoAdjust="0"/>
  </p:normalViewPr>
  <p:slideViewPr>
    <p:cSldViewPr>
      <p:cViewPr varScale="1">
        <p:scale>
          <a:sx n="74" d="100"/>
          <a:sy n="74" d="100"/>
        </p:scale>
        <p:origin x="-1546" y="-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5F35D-3C96-4A18-B831-1785787C5006}" type="datetimeFigureOut">
              <a:rPr lang="ru-RU" smtClean="0"/>
              <a:pPr/>
              <a:t>30.03.2023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37CB3-1ABC-4ED6-8203-636E6FE102AB}" type="slidenum">
              <a:rPr lang="ru-RU" smtClean="0"/>
              <a:pPr/>
              <a:t>‹#›</a:t>
            </a:fld>
            <a:endParaRPr lang="ru-RU"/>
          </a:p>
        </p:txBody>
      </p:sp>
    </p:spTree>
    <p:extLst>
      <p:ext uri="{BB962C8B-B14F-4D97-AF65-F5344CB8AC3E}">
        <p14:creationId xmlns:p14="http://schemas.microsoft.com/office/powerpoint/2010/main" xmlns="" val="315448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Анимация  + надпись о промежуточном</a:t>
            </a:r>
            <a:r>
              <a:rPr lang="ru-RU" baseline="0" dirty="0" smtClean="0"/>
              <a:t> накопителе</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Надо нарисовать принципиальную схему.</a:t>
            </a:r>
          </a:p>
          <a:p>
            <a:r>
              <a:rPr lang="ru-RU" dirty="0" smtClean="0"/>
              <a:t>К</a:t>
            </a:r>
            <a:r>
              <a:rPr lang="ru-RU" dirty="0" smtClean="0">
                <a:solidFill>
                  <a:srgbClr val="FF0000"/>
                </a:solidFill>
              </a:rPr>
              <a:t>онстру</a:t>
            </a:r>
            <a:r>
              <a:rPr lang="ru-RU" dirty="0" smtClean="0"/>
              <a:t>кция ключа.</a:t>
            </a:r>
          </a:p>
          <a:p>
            <a:r>
              <a:rPr lang="ru-RU" dirty="0" smtClean="0"/>
              <a:t>В основе лежит быстродействующий выключатель ВАБ 49 на ток 6,3кА, 1050В. </a:t>
            </a:r>
          </a:p>
          <a:p>
            <a:r>
              <a:rPr lang="ru-RU" dirty="0" smtClean="0"/>
              <a:t>Этот</a:t>
            </a:r>
            <a:r>
              <a:rPr lang="ru-RU" baseline="0" dirty="0" smtClean="0"/>
              <a:t> аппарат апробирован в </a:t>
            </a:r>
            <a:r>
              <a:rPr lang="ru-RU" baseline="0" dirty="0" err="1" smtClean="0"/>
              <a:t>ЦЕРНе</a:t>
            </a:r>
            <a:r>
              <a:rPr lang="ru-RU" baseline="0" dirty="0" smtClean="0"/>
              <a:t>. У нас создан макет ключа, проводятся испытания.</a:t>
            </a:r>
          </a:p>
          <a:p>
            <a:r>
              <a:rPr lang="ru-RU" baseline="0" dirty="0" smtClean="0"/>
              <a:t>Для повышения надежности разрабатывается система управления, где все ключи автономны. </a:t>
            </a:r>
          </a:p>
          <a:p>
            <a:endParaRPr lang="ru-RU" baseline="0" dirty="0" smtClean="0"/>
          </a:p>
          <a:p>
            <a:r>
              <a:rPr lang="en-US" dirty="0" smtClean="0"/>
              <a:t>The design of the </a:t>
            </a:r>
            <a:r>
              <a:rPr lang="en-US" dirty="0" err="1" smtClean="0"/>
              <a:t>key.It</a:t>
            </a:r>
            <a:r>
              <a:rPr lang="en-US" dirty="0" smtClean="0"/>
              <a:t> is based on a high-speed switch PSA 49 at a current of 6.3 kA, 1050. </a:t>
            </a:r>
            <a:endParaRPr lang="ru-RU" dirty="0" smtClean="0"/>
          </a:p>
          <a:p>
            <a:r>
              <a:rPr lang="en-US" dirty="0" smtClean="0"/>
              <a:t>This device has been tested at CERN. We have created a model of the key, tests are being conducted.</a:t>
            </a:r>
            <a:endParaRPr lang="ru-RU" dirty="0" smtClean="0"/>
          </a:p>
          <a:p>
            <a:r>
              <a:rPr lang="en-US" dirty="0" smtClean="0"/>
              <a:t>To improve reliability, a control system is developed, where all keys are Autonomous.</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анимация</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12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Коллайдер</a:t>
            </a:r>
            <a:r>
              <a:rPr lang="ru-RU" baseline="0" dirty="0" smtClean="0"/>
              <a:t> состоит из 2 полу колец.</a:t>
            </a:r>
          </a:p>
          <a:p>
            <a:r>
              <a:rPr lang="ru-RU" baseline="0" dirty="0" smtClean="0"/>
              <a:t>Каждое полу кольцо имеет свои </a:t>
            </a:r>
            <a:r>
              <a:rPr lang="ru-RU" baseline="0" dirty="0" err="1" smtClean="0"/>
              <a:t>токовводы</a:t>
            </a:r>
            <a:r>
              <a:rPr lang="ru-RU" baseline="0" dirty="0" smtClean="0"/>
              <a:t>. Между полу кольцами прокладываются теплые кабели. Все источники питания и половина ключей </a:t>
            </a:r>
            <a:r>
              <a:rPr lang="ru-RU" baseline="0" dirty="0" err="1" smtClean="0"/>
              <a:t>распологаются</a:t>
            </a:r>
            <a:r>
              <a:rPr lang="ru-RU" baseline="0" dirty="0" smtClean="0"/>
              <a:t> в одном помещении. </a:t>
            </a:r>
            <a:r>
              <a:rPr lang="ru-RU" baseline="0" dirty="0" err="1" smtClean="0"/>
              <a:t>Вотрая</a:t>
            </a:r>
            <a:r>
              <a:rPr lang="ru-RU" baseline="0" dirty="0" smtClean="0"/>
              <a:t> часть ключей в другом около </a:t>
            </a:r>
            <a:r>
              <a:rPr lang="ru-RU" baseline="0" dirty="0" err="1" smtClean="0"/>
              <a:t>токовводных</a:t>
            </a:r>
            <a:r>
              <a:rPr lang="ru-RU" baseline="0" dirty="0" smtClean="0"/>
              <a:t> криостатов.</a:t>
            </a:r>
          </a:p>
          <a:p>
            <a:r>
              <a:rPr lang="ru-RU" baseline="0" dirty="0" smtClean="0"/>
              <a:t>Схема имеет возможность переключения на тест.</a:t>
            </a:r>
          </a:p>
          <a:p>
            <a:endParaRPr lang="ru-RU" baseline="0" dirty="0" smtClean="0"/>
          </a:p>
          <a:p>
            <a:r>
              <a:rPr lang="en-US" dirty="0" smtClean="0"/>
              <a:t>The Collider consists of 2</a:t>
            </a:r>
            <a:r>
              <a:rPr lang="ru-RU" dirty="0" smtClean="0"/>
              <a:t> </a:t>
            </a:r>
            <a:r>
              <a:rPr lang="en-US" dirty="0" smtClean="0"/>
              <a:t>half</a:t>
            </a:r>
            <a:r>
              <a:rPr lang="en-US" baseline="0" dirty="0" smtClean="0"/>
              <a:t> </a:t>
            </a:r>
            <a:r>
              <a:rPr lang="en-US" dirty="0" smtClean="0"/>
              <a:t>rings. Each half ring has its own current leads cryostat. Warm cables are build between the build rings. All power supplies and half of the EES are located in the same room. Other part of keys in the other near the </a:t>
            </a:r>
            <a:r>
              <a:rPr lang="en-US" dirty="0" err="1" smtClean="0"/>
              <a:t>cryostats.The</a:t>
            </a:r>
            <a:r>
              <a:rPr lang="en-US" dirty="0" smtClean="0"/>
              <a:t> scheme has the ability to switch to the test.</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15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Коллайдер</a:t>
            </a:r>
            <a:r>
              <a:rPr lang="ru-RU" baseline="0" dirty="0" smtClean="0"/>
              <a:t> состоит из 2 полу колец.</a:t>
            </a:r>
          </a:p>
          <a:p>
            <a:r>
              <a:rPr lang="ru-RU" baseline="0" dirty="0" smtClean="0"/>
              <a:t>Каждое полу кольцо имеет свои </a:t>
            </a:r>
            <a:r>
              <a:rPr lang="ru-RU" baseline="0" dirty="0" err="1" smtClean="0"/>
              <a:t>токовводы</a:t>
            </a:r>
            <a:r>
              <a:rPr lang="ru-RU" baseline="0" dirty="0" smtClean="0"/>
              <a:t>. Между полу кольцами прокладываются теплые кабели. Все источники питания и половина ключей </a:t>
            </a:r>
            <a:r>
              <a:rPr lang="ru-RU" baseline="0" dirty="0" err="1" smtClean="0"/>
              <a:t>распологаются</a:t>
            </a:r>
            <a:r>
              <a:rPr lang="ru-RU" baseline="0" dirty="0" smtClean="0"/>
              <a:t> в одном помещении. </a:t>
            </a:r>
            <a:r>
              <a:rPr lang="ru-RU" baseline="0" dirty="0" err="1" smtClean="0"/>
              <a:t>Вотрая</a:t>
            </a:r>
            <a:r>
              <a:rPr lang="ru-RU" baseline="0" dirty="0" smtClean="0"/>
              <a:t> часть ключей в другом около </a:t>
            </a:r>
            <a:r>
              <a:rPr lang="ru-RU" baseline="0" dirty="0" err="1" smtClean="0"/>
              <a:t>токовводных</a:t>
            </a:r>
            <a:r>
              <a:rPr lang="ru-RU" baseline="0" dirty="0" smtClean="0"/>
              <a:t> криостатов.</a:t>
            </a:r>
          </a:p>
          <a:p>
            <a:r>
              <a:rPr lang="ru-RU" baseline="0" dirty="0" smtClean="0"/>
              <a:t>Схема имеет возможность переключения на тест.</a:t>
            </a:r>
          </a:p>
          <a:p>
            <a:endParaRPr lang="ru-RU" baseline="0" dirty="0" smtClean="0"/>
          </a:p>
          <a:p>
            <a:r>
              <a:rPr lang="en-US" dirty="0" smtClean="0"/>
              <a:t>The Collider consists of 2</a:t>
            </a:r>
            <a:r>
              <a:rPr lang="ru-RU" dirty="0" smtClean="0"/>
              <a:t> </a:t>
            </a:r>
            <a:r>
              <a:rPr lang="en-US" dirty="0" smtClean="0"/>
              <a:t>half</a:t>
            </a:r>
            <a:r>
              <a:rPr lang="en-US" baseline="0" dirty="0" smtClean="0"/>
              <a:t> </a:t>
            </a:r>
            <a:r>
              <a:rPr lang="en-US" dirty="0" smtClean="0"/>
              <a:t>rings. Each half ring has its own current leads cryostat. Warm cables are build between the build rings. All power supplies and half of the EES are located in the same room. Other part of keys in the other near the </a:t>
            </a:r>
            <a:r>
              <a:rPr lang="en-US" dirty="0" err="1" smtClean="0"/>
              <a:t>cryostats.The</a:t>
            </a:r>
            <a:r>
              <a:rPr lang="en-US" dirty="0" smtClean="0"/>
              <a:t> scheme has the ability to switch to the test.</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16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Коллайдер</a:t>
            </a:r>
            <a:r>
              <a:rPr lang="ru-RU" baseline="0" dirty="0" smtClean="0"/>
              <a:t> состоит из 2 полу колец.</a:t>
            </a:r>
          </a:p>
          <a:p>
            <a:r>
              <a:rPr lang="ru-RU" baseline="0" dirty="0" smtClean="0"/>
              <a:t>Каждое полу кольцо имеет свои </a:t>
            </a:r>
            <a:r>
              <a:rPr lang="ru-RU" baseline="0" dirty="0" err="1" smtClean="0"/>
              <a:t>токовводы</a:t>
            </a:r>
            <a:r>
              <a:rPr lang="ru-RU" baseline="0" dirty="0" smtClean="0"/>
              <a:t>. Между полу кольцами прокладываются теплые кабели. Все источники питания и половина ключей </a:t>
            </a:r>
            <a:r>
              <a:rPr lang="ru-RU" baseline="0" dirty="0" err="1" smtClean="0"/>
              <a:t>распологаются</a:t>
            </a:r>
            <a:r>
              <a:rPr lang="ru-RU" baseline="0" dirty="0" smtClean="0"/>
              <a:t> в одном помещении. </a:t>
            </a:r>
            <a:r>
              <a:rPr lang="ru-RU" baseline="0" dirty="0" err="1" smtClean="0"/>
              <a:t>Вотрая</a:t>
            </a:r>
            <a:r>
              <a:rPr lang="ru-RU" baseline="0" dirty="0" smtClean="0"/>
              <a:t> часть ключей в другом около </a:t>
            </a:r>
            <a:r>
              <a:rPr lang="ru-RU" baseline="0" dirty="0" err="1" smtClean="0"/>
              <a:t>токовводных</a:t>
            </a:r>
            <a:r>
              <a:rPr lang="ru-RU" baseline="0" dirty="0" smtClean="0"/>
              <a:t> криостатов.</a:t>
            </a:r>
          </a:p>
          <a:p>
            <a:r>
              <a:rPr lang="ru-RU" baseline="0" dirty="0" smtClean="0"/>
              <a:t>Схема имеет возможность переключения на тест.</a:t>
            </a:r>
          </a:p>
          <a:p>
            <a:endParaRPr lang="ru-RU" baseline="0" dirty="0" smtClean="0"/>
          </a:p>
          <a:p>
            <a:r>
              <a:rPr lang="en-US" dirty="0" smtClean="0"/>
              <a:t>The Collider consists of 2</a:t>
            </a:r>
            <a:r>
              <a:rPr lang="ru-RU" dirty="0" smtClean="0"/>
              <a:t> </a:t>
            </a:r>
            <a:r>
              <a:rPr lang="en-US" dirty="0" smtClean="0"/>
              <a:t>half</a:t>
            </a:r>
            <a:r>
              <a:rPr lang="en-US" baseline="0" dirty="0" smtClean="0"/>
              <a:t> </a:t>
            </a:r>
            <a:r>
              <a:rPr lang="en-US" dirty="0" smtClean="0"/>
              <a:t>rings. Each half ring has its own current leads cryostat. Warm cables are build between the build rings. All power supplies and half of the EES are located in the same room. Other part of keys in the other near the </a:t>
            </a:r>
            <a:r>
              <a:rPr lang="en-US" dirty="0" err="1" smtClean="0"/>
              <a:t>cryostats.The</a:t>
            </a:r>
            <a:r>
              <a:rPr lang="en-US" dirty="0" smtClean="0"/>
              <a:t> scheme has the ability to switch to the test.</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17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Коллайдер</a:t>
            </a:r>
            <a:r>
              <a:rPr lang="ru-RU" baseline="0" dirty="0" smtClean="0"/>
              <a:t> состоит из 2 полу колец.</a:t>
            </a:r>
          </a:p>
          <a:p>
            <a:r>
              <a:rPr lang="ru-RU" baseline="0" dirty="0" smtClean="0"/>
              <a:t>Каждое полу кольцо имеет свои </a:t>
            </a:r>
            <a:r>
              <a:rPr lang="ru-RU" baseline="0" dirty="0" err="1" smtClean="0"/>
              <a:t>токовводы</a:t>
            </a:r>
            <a:r>
              <a:rPr lang="ru-RU" baseline="0" dirty="0" smtClean="0"/>
              <a:t>. Между полу кольцами прокладываются теплые кабели. Все источники питания и половина ключей </a:t>
            </a:r>
            <a:r>
              <a:rPr lang="ru-RU" baseline="0" dirty="0" err="1" smtClean="0"/>
              <a:t>распологаются</a:t>
            </a:r>
            <a:r>
              <a:rPr lang="ru-RU" baseline="0" dirty="0" smtClean="0"/>
              <a:t> в одном помещении. </a:t>
            </a:r>
            <a:r>
              <a:rPr lang="ru-RU" baseline="0" dirty="0" err="1" smtClean="0"/>
              <a:t>Вотрая</a:t>
            </a:r>
            <a:r>
              <a:rPr lang="ru-RU" baseline="0" dirty="0" smtClean="0"/>
              <a:t> часть ключей в другом около </a:t>
            </a:r>
            <a:r>
              <a:rPr lang="ru-RU" baseline="0" dirty="0" err="1" smtClean="0"/>
              <a:t>токовводных</a:t>
            </a:r>
            <a:r>
              <a:rPr lang="ru-RU" baseline="0" dirty="0" smtClean="0"/>
              <a:t> криостатов.</a:t>
            </a:r>
          </a:p>
          <a:p>
            <a:r>
              <a:rPr lang="ru-RU" baseline="0" dirty="0" smtClean="0"/>
              <a:t>Схема имеет возможность переключения на тест.</a:t>
            </a:r>
          </a:p>
          <a:p>
            <a:endParaRPr lang="ru-RU" baseline="0" dirty="0" smtClean="0"/>
          </a:p>
          <a:p>
            <a:r>
              <a:rPr lang="en-US" dirty="0" smtClean="0"/>
              <a:t>The Collider consists of 2</a:t>
            </a:r>
            <a:r>
              <a:rPr lang="ru-RU" dirty="0" smtClean="0"/>
              <a:t> </a:t>
            </a:r>
            <a:r>
              <a:rPr lang="en-US" dirty="0" smtClean="0"/>
              <a:t>half</a:t>
            </a:r>
            <a:r>
              <a:rPr lang="en-US" baseline="0" dirty="0" smtClean="0"/>
              <a:t> </a:t>
            </a:r>
            <a:r>
              <a:rPr lang="en-US" dirty="0" smtClean="0"/>
              <a:t>rings. Each half ring has its own current leads cryostat. Warm cables are build between the build rings. All power supplies and half of the EES are located in the same room. Other part of keys in the other near the </a:t>
            </a:r>
            <a:r>
              <a:rPr lang="en-US" dirty="0" err="1" smtClean="0"/>
              <a:t>cryostats.The</a:t>
            </a:r>
            <a:r>
              <a:rPr lang="en-US" dirty="0" smtClean="0"/>
              <a:t> scheme has the ability to switch to the test.</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D0E696-4F33-4076-8CB0-EC4E3B25FD61}"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414823745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0E696-4F33-4076-8CB0-EC4E3B25FD61}"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179562844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0E696-4F33-4076-8CB0-EC4E3B25FD61}"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311485197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6" y="446485"/>
            <a:ext cx="6875859" cy="4161234"/>
          </a:xfrm>
          <a:prstGeom prst="rect">
            <a:avLst/>
          </a:prstGeom>
        </p:spPr>
        <p:txBody>
          <a:bodyPr lIns="64291" tIns="32145" rIns="64291" bIns="32145" anchor="t">
            <a:noAutofit/>
          </a:bodyPr>
          <a:lstStyle/>
          <a:p>
            <a:endParaRPr/>
          </a:p>
        </p:txBody>
      </p:sp>
      <p:sp>
        <p:nvSpPr>
          <p:cNvPr id="21" name="Shape 21"/>
          <p:cNvSpPr>
            <a:spLocks noGrp="1"/>
          </p:cNvSpPr>
          <p:nvPr>
            <p:ph type="title"/>
          </p:nvPr>
        </p:nvSpPr>
        <p:spPr>
          <a:xfrm>
            <a:off x="892969" y="4723805"/>
            <a:ext cx="7358063" cy="1000125"/>
          </a:xfrm>
          <a:prstGeom prst="rect">
            <a:avLst/>
          </a:prstGeom>
        </p:spPr>
        <p:txBody>
          <a:bodyPr anchor="b"/>
          <a:lstStyle/>
          <a:p>
            <a:r>
              <a:t>Текст заголовка</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Shape 23"/>
          <p:cNvSpPr>
            <a:spLocks noGrp="1"/>
          </p:cNvSpPr>
          <p:nvPr>
            <p:ph type="sldNum" sz="quarter" idx="2"/>
          </p:nvPr>
        </p:nvSpPr>
        <p:spPr>
          <a:xfrm>
            <a:off x="4437983" y="6500812"/>
            <a:ext cx="259104" cy="26789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222304975"/>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08D30D4-51BF-4DFC-BEA4-5B396BFE1980}"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383211490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8D30D4-51BF-4DFC-BEA4-5B396BFE1980}"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245381980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8D30D4-51BF-4DFC-BEA4-5B396BFE1980}"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237529984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08D30D4-51BF-4DFC-BEA4-5B396BFE1980}"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145096708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08D30D4-51BF-4DFC-BEA4-5B396BFE1980}" type="datetimeFigureOut">
              <a:rPr lang="ru-RU" smtClean="0"/>
              <a:pPr/>
              <a:t>30.03.2023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305102805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08D30D4-51BF-4DFC-BEA4-5B396BFE1980}" type="datetimeFigureOut">
              <a:rPr lang="ru-RU" smtClean="0"/>
              <a:pPr/>
              <a:t>30.03.2023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65059738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8D30D4-51BF-4DFC-BEA4-5B396BFE1980}" type="datetimeFigureOut">
              <a:rPr lang="ru-RU" smtClean="0"/>
              <a:pPr/>
              <a:t>30.03.2023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13808136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0E696-4F33-4076-8CB0-EC4E3B25FD61}"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22728013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8D30D4-51BF-4DFC-BEA4-5B396BFE1980}"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320668193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8D30D4-51BF-4DFC-BEA4-5B396BFE1980}"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331440437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8D30D4-51BF-4DFC-BEA4-5B396BFE1980}"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285147990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8D30D4-51BF-4DFC-BEA4-5B396BFE1980}"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427700894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4818D4-D7E7-4369-BCAF-2378D238E8B5}"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369769916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4818D4-D7E7-4369-BCAF-2378D238E8B5}"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403865867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94818D4-D7E7-4369-BCAF-2378D238E8B5}"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104456381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94818D4-D7E7-4369-BCAF-2378D238E8B5}"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128635703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94818D4-D7E7-4369-BCAF-2378D238E8B5}" type="datetimeFigureOut">
              <a:rPr lang="ru-RU" smtClean="0"/>
              <a:pPr/>
              <a:t>30.03.2023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412050285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94818D4-D7E7-4369-BCAF-2378D238E8B5}" type="datetimeFigureOut">
              <a:rPr lang="ru-RU" smtClean="0"/>
              <a:pPr/>
              <a:t>30.03.2023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14072467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D0E696-4F33-4076-8CB0-EC4E3B25FD61}"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58605545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4818D4-D7E7-4369-BCAF-2378D238E8B5}" type="datetimeFigureOut">
              <a:rPr lang="ru-RU" smtClean="0"/>
              <a:pPr/>
              <a:t>30.03.2023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72650378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4818D4-D7E7-4369-BCAF-2378D238E8B5}"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353741254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4818D4-D7E7-4369-BCAF-2378D238E8B5}"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53592702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4818D4-D7E7-4369-BCAF-2378D238E8B5}"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271551127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4818D4-D7E7-4369-BCAF-2378D238E8B5}"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379377684"/>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22CBF9-D40C-4B93-9F3F-6E7007D1999F}"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3313949248"/>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22CBF9-D40C-4B93-9F3F-6E7007D1999F}"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1996545903"/>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22CBF9-D40C-4B93-9F3F-6E7007D1999F}"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1771606975"/>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22CBF9-D40C-4B93-9F3F-6E7007D1999F}"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66239783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22CBF9-D40C-4B93-9F3F-6E7007D1999F}" type="datetimeFigureOut">
              <a:rPr lang="ru-RU" smtClean="0"/>
              <a:pPr/>
              <a:t>30.03.2023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18356890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D0E696-4F33-4076-8CB0-EC4E3B25FD61}"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255275674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22CBF9-D40C-4B93-9F3F-6E7007D1999F}" type="datetimeFigureOut">
              <a:rPr lang="ru-RU" smtClean="0"/>
              <a:pPr/>
              <a:t>30.03.2023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1411400438"/>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22CBF9-D40C-4B93-9F3F-6E7007D1999F}" type="datetimeFigureOut">
              <a:rPr lang="ru-RU" smtClean="0"/>
              <a:pPr/>
              <a:t>30.03.2023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1216486733"/>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22CBF9-D40C-4B93-9F3F-6E7007D1999F}"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399324200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22CBF9-D40C-4B93-9F3F-6E7007D1999F}"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3643596240"/>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22CBF9-D40C-4B93-9F3F-6E7007D1999F}"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1791148894"/>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22CBF9-D40C-4B93-9F3F-6E7007D1999F}"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4092606659"/>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8C417C5-6012-4CF4-AB2F-A8FCCC20A027}"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3612220722"/>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C417C5-6012-4CF4-AB2F-A8FCCC20A027}"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1295593998"/>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8C417C5-6012-4CF4-AB2F-A8FCCC20A027}"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1716834425"/>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8C417C5-6012-4CF4-AB2F-A8FCCC20A027}"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77931941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D0E696-4F33-4076-8CB0-EC4E3B25FD61}" type="datetimeFigureOut">
              <a:rPr lang="ru-RU" smtClean="0"/>
              <a:pPr/>
              <a:t>30.03.2023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2525298346"/>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8C417C5-6012-4CF4-AB2F-A8FCCC20A027}" type="datetimeFigureOut">
              <a:rPr lang="ru-RU" smtClean="0"/>
              <a:pPr/>
              <a:t>30.03.2023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2267656804"/>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8C417C5-6012-4CF4-AB2F-A8FCCC20A027}" type="datetimeFigureOut">
              <a:rPr lang="ru-RU" smtClean="0"/>
              <a:pPr/>
              <a:t>30.03.2023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152120406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C417C5-6012-4CF4-AB2F-A8FCCC20A027}" type="datetimeFigureOut">
              <a:rPr lang="ru-RU" smtClean="0"/>
              <a:pPr/>
              <a:t>30.03.2023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2461777381"/>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8C417C5-6012-4CF4-AB2F-A8FCCC20A027}"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1998017"/>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8C417C5-6012-4CF4-AB2F-A8FCCC20A027}"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3386378228"/>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C417C5-6012-4CF4-AB2F-A8FCCC20A027}"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1233065705"/>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C417C5-6012-4CF4-AB2F-A8FCCC20A027}"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188699914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D0E696-4F33-4076-8CB0-EC4E3B25FD61}" type="datetimeFigureOut">
              <a:rPr lang="ru-RU" smtClean="0"/>
              <a:pPr/>
              <a:t>30.03.2023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201874352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D0E696-4F33-4076-8CB0-EC4E3B25FD61}" type="datetimeFigureOut">
              <a:rPr lang="ru-RU" smtClean="0"/>
              <a:pPr/>
              <a:t>30.03.2023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242519571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D0E696-4F33-4076-8CB0-EC4E3B25FD61}"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151079130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D0E696-4F33-4076-8CB0-EC4E3B25FD61}"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13115583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0E696-4F33-4076-8CB0-EC4E3B25FD61}" type="datetimeFigureOut">
              <a:rPr lang="ru-RU" smtClean="0"/>
              <a:pPr/>
              <a:t>30.03.2023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FA035-5F2E-4F6C-94F0-4046EE7777A4}" type="slidenum">
              <a:rPr lang="ru-RU" smtClean="0"/>
              <a:pPr/>
              <a:t>‹#›</a:t>
            </a:fld>
            <a:endParaRPr lang="ru-RU"/>
          </a:p>
        </p:txBody>
      </p:sp>
    </p:spTree>
    <p:extLst>
      <p:ext uri="{BB962C8B-B14F-4D97-AF65-F5344CB8AC3E}">
        <p14:creationId xmlns:p14="http://schemas.microsoft.com/office/powerpoint/2010/main" xmlns="" val="23879641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34" r:id="rId12"/>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D30D4-51BF-4DFC-BEA4-5B396BFE1980}" type="datetimeFigureOut">
              <a:rPr lang="ru-RU" smtClean="0"/>
              <a:pPr/>
              <a:t>30.03.2023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5734C-D3F3-410A-A70B-79FA8D93B540}" type="slidenum">
              <a:rPr lang="ru-RU" smtClean="0"/>
              <a:pPr/>
              <a:t>‹#›</a:t>
            </a:fld>
            <a:endParaRPr lang="ru-RU"/>
          </a:p>
        </p:txBody>
      </p:sp>
    </p:spTree>
    <p:extLst>
      <p:ext uri="{BB962C8B-B14F-4D97-AF65-F5344CB8AC3E}">
        <p14:creationId xmlns:p14="http://schemas.microsoft.com/office/powerpoint/2010/main" xmlns="" val="31721574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818D4-D7E7-4369-BCAF-2378D238E8B5}" type="datetimeFigureOut">
              <a:rPr lang="ru-RU" smtClean="0"/>
              <a:pPr/>
              <a:t>30.03.2023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C1BE2-4097-48C8-95A0-F94BD1024F7F}" type="slidenum">
              <a:rPr lang="ru-RU" smtClean="0"/>
              <a:pPr/>
              <a:t>‹#›</a:t>
            </a:fld>
            <a:endParaRPr lang="ru-RU"/>
          </a:p>
        </p:txBody>
      </p:sp>
    </p:spTree>
    <p:extLst>
      <p:ext uri="{BB962C8B-B14F-4D97-AF65-F5344CB8AC3E}">
        <p14:creationId xmlns:p14="http://schemas.microsoft.com/office/powerpoint/2010/main" xmlns="" val="5480504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CBF9-D40C-4B93-9F3F-6E7007D1999F}" type="datetimeFigureOut">
              <a:rPr lang="ru-RU" smtClean="0"/>
              <a:pPr/>
              <a:t>30.03.2023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68F1A-C124-4340-8407-B07215FC33D6}" type="slidenum">
              <a:rPr lang="ru-RU" smtClean="0"/>
              <a:pPr/>
              <a:t>‹#›</a:t>
            </a:fld>
            <a:endParaRPr lang="ru-RU"/>
          </a:p>
        </p:txBody>
      </p:sp>
    </p:spTree>
    <p:extLst>
      <p:ext uri="{BB962C8B-B14F-4D97-AF65-F5344CB8AC3E}">
        <p14:creationId xmlns:p14="http://schemas.microsoft.com/office/powerpoint/2010/main" xmlns="" val="4974292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417C5-6012-4CF4-AB2F-A8FCCC20A027}" type="datetimeFigureOut">
              <a:rPr lang="ru-RU" smtClean="0"/>
              <a:pPr/>
              <a:t>30.03.2023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79D8D-3512-45D8-BD8F-61BE1376F2AD}" type="slidenum">
              <a:rPr lang="ru-RU" smtClean="0"/>
              <a:pPr/>
              <a:t>‹#›</a:t>
            </a:fld>
            <a:endParaRPr lang="ru-RU"/>
          </a:p>
        </p:txBody>
      </p:sp>
    </p:spTree>
    <p:extLst>
      <p:ext uri="{BB962C8B-B14F-4D97-AF65-F5344CB8AC3E}">
        <p14:creationId xmlns:p14="http://schemas.microsoft.com/office/powerpoint/2010/main" xmlns="" val="4131097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8.png"/><Relationship Id="rId4" Type="http://schemas.openxmlformats.org/officeDocument/2006/relationships/image" Target="../media/image23.jpeg"/><Relationship Id="rId9"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1.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microsoft.com/office/2007/relationships/hdphoto" Target="../media/hdphoto16.wdp"/><Relationship Id="rId3" Type="http://schemas.microsoft.com/office/2007/relationships/hdphoto" Target="../media/hdphoto11.wdp"/><Relationship Id="rId12" Type="http://schemas.openxmlformats.org/officeDocument/2006/relationships/image" Target="../media/image48.jpeg"/><Relationship Id="rId2" Type="http://schemas.openxmlformats.org/officeDocument/2006/relationships/image" Target="../media/image45.jpeg"/><Relationship Id="rId16"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47.jpeg"/><Relationship Id="rId11" Type="http://schemas.microsoft.com/office/2007/relationships/hdphoto" Target="../media/hdphoto15.wdp"/><Relationship Id="rId5" Type="http://schemas.microsoft.com/office/2007/relationships/hdphoto" Target="../media/hdphoto12.wdp"/><Relationship Id="rId15" Type="http://schemas.openxmlformats.org/officeDocument/2006/relationships/image" Target="../media/image50.jpeg"/><Relationship Id="rId4" Type="http://schemas.openxmlformats.org/officeDocument/2006/relationships/image" Target="../media/image46.jpeg"/><Relationship Id="rId1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5312" y="1988840"/>
            <a:ext cx="8352928" cy="1470025"/>
          </a:xfrm>
        </p:spPr>
        <p:txBody>
          <a:bodyPr>
            <a:normAutofit fontScale="90000"/>
          </a:bodyPr>
          <a:lstStyle/>
          <a:p>
            <a:r>
              <a:rPr lang="ru-RU" b="1" dirty="0" smtClean="0"/>
              <a:t>Система питания структурных сверхпроводящих магнитов коллайдера </a:t>
            </a:r>
            <a:r>
              <a:rPr lang="en-US" b="1" dirty="0" smtClean="0"/>
              <a:t>NICA.</a:t>
            </a:r>
            <a:endParaRPr lang="ru-RU" b="1" dirty="0"/>
          </a:p>
        </p:txBody>
      </p:sp>
      <p:sp>
        <p:nvSpPr>
          <p:cNvPr id="3" name="Заголовок 1"/>
          <p:cNvSpPr txBox="1">
            <a:spLocks/>
          </p:cNvSpPr>
          <p:nvPr/>
        </p:nvSpPr>
        <p:spPr>
          <a:xfrm>
            <a:off x="2267744" y="3789040"/>
            <a:ext cx="4752528" cy="7350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t>В.Н.Карпинский и др.</a:t>
            </a:r>
            <a:endParaRPr lang="ru-RU" sz="2400" b="1" dirty="0"/>
          </a:p>
        </p:txBody>
      </p:sp>
      <p:sp>
        <p:nvSpPr>
          <p:cNvPr id="5" name="Заголовок 1"/>
          <p:cNvSpPr txBox="1">
            <a:spLocks/>
          </p:cNvSpPr>
          <p:nvPr/>
        </p:nvSpPr>
        <p:spPr>
          <a:xfrm>
            <a:off x="1214414" y="5856664"/>
            <a:ext cx="7358114" cy="7350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i="1" dirty="0" smtClean="0"/>
              <a:t>28марта-3 апреля 20</a:t>
            </a:r>
            <a:r>
              <a:rPr lang="en-US" sz="2000" i="1" dirty="0" smtClean="0"/>
              <a:t>2</a:t>
            </a:r>
            <a:r>
              <a:rPr lang="ru-RU" sz="2000" i="1" dirty="0" smtClean="0"/>
              <a:t>3,</a:t>
            </a:r>
            <a:r>
              <a:rPr lang="ru-RU" sz="2000" dirty="0" smtClean="0"/>
              <a:t> Альплагерь «Цей», Осетия</a:t>
            </a:r>
            <a:endParaRPr lang="ru-RU" sz="2000" i="1" dirty="0"/>
          </a:p>
        </p:txBody>
      </p:sp>
    </p:spTree>
    <p:extLst>
      <p:ext uri="{BB962C8B-B14F-4D97-AF65-F5344CB8AC3E}">
        <p14:creationId xmlns:p14="http://schemas.microsoft.com/office/powerpoint/2010/main" xmlns="" val="250140015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Users\admin\Desktop\ком_Осетия_все\доклад_сист-пит_колл_20марта23\КЭЭ-ВАБ_сборка_17марта23.jpg"/>
          <p:cNvPicPr>
            <a:picLocks noChangeAspect="1" noChangeArrowheads="1"/>
          </p:cNvPicPr>
          <p:nvPr/>
        </p:nvPicPr>
        <p:blipFill>
          <a:blip r:embed="rId2" cstate="print"/>
          <a:srcRect/>
          <a:stretch>
            <a:fillRect/>
          </a:stretch>
        </p:blipFill>
        <p:spPr bwMode="auto">
          <a:xfrm>
            <a:off x="4283968" y="1556792"/>
            <a:ext cx="4594504" cy="2952328"/>
          </a:xfrm>
          <a:prstGeom prst="rect">
            <a:avLst/>
          </a:prstGeom>
          <a:ln>
            <a:noFill/>
          </a:ln>
          <a:effectLst>
            <a:outerShdw blurRad="292100" dist="139700" dir="2700000" algn="tl" rotWithShape="0">
              <a:srgbClr val="333333">
                <a:alpha val="65000"/>
              </a:srgbClr>
            </a:outerShdw>
          </a:effectLst>
        </p:spPr>
      </p:pic>
      <p:pic>
        <p:nvPicPr>
          <p:cNvPr id="7171" name="Рисунок 3" descr="C:\Users\ssss\Desktop\IMG_20220516_092533 1.jpg"/>
          <p:cNvPicPr>
            <a:picLocks noChangeAspect="1" noChangeArrowheads="1"/>
          </p:cNvPicPr>
          <p:nvPr/>
        </p:nvPicPr>
        <p:blipFill>
          <a:blip r:embed="rId3" cstate="print"/>
          <a:srcRect/>
          <a:stretch>
            <a:fillRect/>
          </a:stretch>
        </p:blipFill>
        <p:spPr bwMode="auto">
          <a:xfrm>
            <a:off x="755576" y="1556792"/>
            <a:ext cx="1224136" cy="2244249"/>
          </a:xfrm>
          <a:prstGeom prst="rect">
            <a:avLst/>
          </a:prstGeom>
          <a:ln>
            <a:noFill/>
          </a:ln>
          <a:effectLst>
            <a:outerShdw blurRad="292100" dist="139700" dir="2700000" algn="tl" rotWithShape="0">
              <a:srgbClr val="333333">
                <a:alpha val="65000"/>
              </a:srgbClr>
            </a:outerShdw>
          </a:effectLst>
        </p:spPr>
      </p:pic>
      <p:pic>
        <p:nvPicPr>
          <p:cNvPr id="7174" name="Picture 6"/>
          <p:cNvPicPr>
            <a:picLocks noChangeAspect="1" noChangeArrowheads="1"/>
          </p:cNvPicPr>
          <p:nvPr/>
        </p:nvPicPr>
        <p:blipFill>
          <a:blip r:embed="rId4" cstate="print"/>
          <a:srcRect/>
          <a:stretch>
            <a:fillRect/>
          </a:stretch>
        </p:blipFill>
        <p:spPr bwMode="auto">
          <a:xfrm>
            <a:off x="395536" y="3929715"/>
            <a:ext cx="3816424" cy="2649880"/>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1403648" y="476672"/>
            <a:ext cx="6696744" cy="430887"/>
          </a:xfrm>
          <a:prstGeom prst="rect">
            <a:avLst/>
          </a:prstGeom>
        </p:spPr>
        <p:txBody>
          <a:bodyPr wrap="square">
            <a:spAutoFit/>
          </a:bodyPr>
          <a:lstStyle/>
          <a:p>
            <a:pPr algn="ctr"/>
            <a:r>
              <a:rPr lang="ru-RU" sz="2200" u="sng" dirty="0" smtClean="0"/>
              <a:t>Статус оборудования КЭЭ </a:t>
            </a:r>
          </a:p>
        </p:txBody>
      </p:sp>
      <p:grpSp>
        <p:nvGrpSpPr>
          <p:cNvPr id="12" name="Группа 24"/>
          <p:cNvGrpSpPr/>
          <p:nvPr/>
        </p:nvGrpSpPr>
        <p:grpSpPr>
          <a:xfrm>
            <a:off x="251520" y="0"/>
            <a:ext cx="8856270" cy="563239"/>
            <a:chOff x="251520" y="0"/>
            <a:chExt cx="8856270" cy="563239"/>
          </a:xfrm>
        </p:grpSpPr>
        <p:pic>
          <p:nvPicPr>
            <p:cNvPr id="13" name="Рисунок 12">
              <a:extLst>
                <a:ext uri="{FF2B5EF4-FFF2-40B4-BE49-F238E27FC236}">
                  <a16:creationId xmlns:a16="http://schemas.microsoft.com/office/drawing/2014/main" xmlns="" id="{599E0C4B-0717-439A-A4AF-422065C6AB0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14"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15" name="Прямая соединительная линия 14"/>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6" name="Прямоугольник 15"/>
          <p:cNvSpPr/>
          <p:nvPr/>
        </p:nvSpPr>
        <p:spPr>
          <a:xfrm>
            <a:off x="4283968" y="5733256"/>
            <a:ext cx="3640677" cy="369332"/>
          </a:xfrm>
          <a:prstGeom prst="rect">
            <a:avLst/>
          </a:prstGeom>
        </p:spPr>
        <p:txBody>
          <a:bodyPr wrap="none">
            <a:spAutoFit/>
          </a:bodyPr>
          <a:lstStyle/>
          <a:p>
            <a:r>
              <a:rPr lang="ru-RU" dirty="0" smtClean="0"/>
              <a:t>Стенд тестирование КЭЭ в корп.1А</a:t>
            </a:r>
          </a:p>
        </p:txBody>
      </p:sp>
      <p:sp>
        <p:nvSpPr>
          <p:cNvPr id="17" name="Прямоугольник 16"/>
          <p:cNvSpPr/>
          <p:nvPr/>
        </p:nvSpPr>
        <p:spPr>
          <a:xfrm>
            <a:off x="1331640" y="1124744"/>
            <a:ext cx="1729512" cy="369332"/>
          </a:xfrm>
          <a:prstGeom prst="rect">
            <a:avLst/>
          </a:prstGeom>
        </p:spPr>
        <p:txBody>
          <a:bodyPr wrap="none">
            <a:spAutoFit/>
          </a:bodyPr>
          <a:lstStyle/>
          <a:p>
            <a:r>
              <a:rPr lang="ru-RU" dirty="0" smtClean="0"/>
              <a:t>Общий вид КЭЭ</a:t>
            </a:r>
          </a:p>
        </p:txBody>
      </p:sp>
      <p:sp>
        <p:nvSpPr>
          <p:cNvPr id="18" name="Прямоугольник 17"/>
          <p:cNvSpPr/>
          <p:nvPr/>
        </p:nvSpPr>
        <p:spPr>
          <a:xfrm>
            <a:off x="4427984" y="1124744"/>
            <a:ext cx="4375685" cy="369332"/>
          </a:xfrm>
          <a:prstGeom prst="rect">
            <a:avLst/>
          </a:prstGeom>
        </p:spPr>
        <p:txBody>
          <a:bodyPr wrap="none">
            <a:spAutoFit/>
          </a:bodyPr>
          <a:lstStyle/>
          <a:p>
            <a:r>
              <a:rPr lang="ru-RU" dirty="0" smtClean="0"/>
              <a:t>Подготовка к транспортировке КЭЭ в зд.17</a:t>
            </a:r>
          </a:p>
        </p:txBody>
      </p:sp>
      <p:pic>
        <p:nvPicPr>
          <p:cNvPr id="20" name="Picture 12"/>
          <p:cNvPicPr>
            <a:picLocks noChangeAspect="1" noChangeArrowheads="1"/>
          </p:cNvPicPr>
          <p:nvPr/>
        </p:nvPicPr>
        <p:blipFill>
          <a:blip r:embed="rId6" cstate="print"/>
          <a:srcRect r="-3360" b="6976"/>
          <a:stretch>
            <a:fillRect/>
          </a:stretch>
        </p:blipFill>
        <p:spPr bwMode="auto">
          <a:xfrm>
            <a:off x="2339752" y="1556792"/>
            <a:ext cx="1395155" cy="2232248"/>
          </a:xfrm>
          <a:prstGeom prst="rect">
            <a:avLst/>
          </a:prstGeom>
          <a:ln>
            <a:noFill/>
          </a:ln>
          <a:effectLst>
            <a:outerShdw blurRad="190500" algn="tl" rotWithShape="0">
              <a:srgbClr val="000000">
                <a:alpha val="70000"/>
              </a:srgbClr>
            </a:outerShdw>
          </a:effectLst>
        </p:spPr>
      </p:pic>
      <p:sp>
        <p:nvSpPr>
          <p:cNvPr id="22"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56176" y="1412776"/>
            <a:ext cx="2771800" cy="646331"/>
          </a:xfrm>
          <a:prstGeom prst="rect">
            <a:avLst/>
          </a:prstGeom>
          <a:noFill/>
          <a:ln>
            <a:noFill/>
          </a:ln>
        </p:spPr>
        <p:txBody>
          <a:bodyPr wrap="square" rtlCol="0">
            <a:spAutoFit/>
          </a:bodyPr>
          <a:lstStyle/>
          <a:p>
            <a:r>
              <a:rPr lang="ru-RU" dirty="0" smtClean="0"/>
              <a:t>Датчик тока </a:t>
            </a:r>
            <a:r>
              <a:rPr lang="en-US" dirty="0" smtClean="0"/>
              <a:t>LEM ITZ-10000</a:t>
            </a:r>
          </a:p>
          <a:p>
            <a:pPr algn="ctr"/>
            <a:r>
              <a:rPr lang="en-US" dirty="0" smtClean="0"/>
              <a:t> </a:t>
            </a:r>
            <a:r>
              <a:rPr lang="ru-RU" dirty="0" smtClean="0"/>
              <a:t>точность 2*</a:t>
            </a:r>
            <a:r>
              <a:rPr lang="en-US" dirty="0" smtClean="0"/>
              <a:t>10</a:t>
            </a:r>
            <a:r>
              <a:rPr lang="en-US" baseline="30000" dirty="0" smtClean="0"/>
              <a:t>-5</a:t>
            </a:r>
            <a:endParaRPr lang="ru-RU" baseline="30000" dirty="0"/>
          </a:p>
        </p:txBody>
      </p:sp>
      <p:pic>
        <p:nvPicPr>
          <p:cNvPr id="9" name="Picture 3"/>
          <p:cNvPicPr>
            <a:picLocks noChangeAspect="1" noChangeArrowheads="1"/>
          </p:cNvPicPr>
          <p:nvPr/>
        </p:nvPicPr>
        <p:blipFill>
          <a:blip r:embed="rId2" cstate="print"/>
          <a:srcRect/>
          <a:stretch>
            <a:fillRect/>
          </a:stretch>
        </p:blipFill>
        <p:spPr bwMode="auto">
          <a:xfrm>
            <a:off x="539553" y="1600511"/>
            <a:ext cx="5040560" cy="2700300"/>
          </a:xfrm>
          <a:prstGeom prst="rect">
            <a:avLst/>
          </a:prstGeom>
          <a:ln>
            <a:noFill/>
          </a:ln>
          <a:effectLst>
            <a:outerShdw blurRad="292100" dist="139700" dir="2700000" algn="tl" rotWithShape="0">
              <a:srgbClr val="333333">
                <a:alpha val="65000"/>
              </a:srgbClr>
            </a:outerShdw>
          </a:effectLst>
        </p:spPr>
      </p:pic>
      <p:pic>
        <p:nvPicPr>
          <p:cNvPr id="10" name="Picture 4"/>
          <p:cNvPicPr>
            <a:picLocks noChangeAspect="1" noChangeArrowheads="1"/>
          </p:cNvPicPr>
          <p:nvPr/>
        </p:nvPicPr>
        <p:blipFill>
          <a:blip r:embed="rId3" cstate="print"/>
          <a:srcRect/>
          <a:stretch>
            <a:fillRect/>
          </a:stretch>
        </p:blipFill>
        <p:spPr bwMode="auto">
          <a:xfrm>
            <a:off x="539552" y="4509120"/>
            <a:ext cx="5040560" cy="2076375"/>
          </a:xfrm>
          <a:prstGeom prst="rect">
            <a:avLst/>
          </a:prstGeom>
          <a:ln>
            <a:noFill/>
          </a:ln>
          <a:effectLst>
            <a:outerShdw blurRad="292100" dist="139700" dir="2700000" algn="tl" rotWithShape="0">
              <a:srgbClr val="333333">
                <a:alpha val="65000"/>
              </a:srgbClr>
            </a:outerShdw>
          </a:effectLst>
        </p:spPr>
      </p:pic>
      <p:pic>
        <p:nvPicPr>
          <p:cNvPr id="11" name="Рисунок 10"/>
          <p:cNvPicPr/>
          <p:nvPr/>
        </p:nvPicPr>
        <p:blipFill>
          <a:blip r:embed="rId4" cstate="print">
            <a:extLst>
              <a:ext uri="{28A0092B-C50C-407E-A947-70E740481C1C}">
                <a14:useLocalDpi xmlns:a14="http://schemas.microsoft.com/office/drawing/2010/main" xmlns="" val="0"/>
              </a:ext>
            </a:extLst>
          </a:blip>
          <a:srcRect l="15105" r="12054"/>
          <a:stretch>
            <a:fillRect/>
          </a:stretch>
        </p:blipFill>
        <p:spPr bwMode="auto">
          <a:xfrm>
            <a:off x="6228184" y="2132856"/>
            <a:ext cx="2566941" cy="2016224"/>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611560" y="1052736"/>
            <a:ext cx="5328592" cy="369332"/>
          </a:xfrm>
          <a:prstGeom prst="rect">
            <a:avLst/>
          </a:prstGeom>
          <a:noFill/>
          <a:ln>
            <a:noFill/>
          </a:ln>
        </p:spPr>
        <p:txBody>
          <a:bodyPr wrap="square" rtlCol="0">
            <a:spAutoFit/>
          </a:bodyPr>
          <a:lstStyle/>
          <a:p>
            <a:r>
              <a:rPr lang="ru-RU" dirty="0" smtClean="0"/>
              <a:t>Блок схема измерительного контроллера тока (КИТ)</a:t>
            </a:r>
            <a:endParaRPr lang="ru-RU" dirty="0"/>
          </a:p>
        </p:txBody>
      </p:sp>
      <p:pic>
        <p:nvPicPr>
          <p:cNvPr id="13" name="Picture 7" descr="Transmille Многофункциональный калибратор 3010R"/>
          <p:cNvPicPr>
            <a:picLocks noChangeAspect="1" noChangeArrowheads="1"/>
          </p:cNvPicPr>
          <p:nvPr/>
        </p:nvPicPr>
        <p:blipFill>
          <a:blip r:embed="rId5" cstate="print"/>
          <a:srcRect/>
          <a:stretch>
            <a:fillRect/>
          </a:stretch>
        </p:blipFill>
        <p:spPr bwMode="auto">
          <a:xfrm>
            <a:off x="6228184" y="4365104"/>
            <a:ext cx="2592288" cy="1368728"/>
          </a:xfrm>
          <a:prstGeom prst="rect">
            <a:avLst/>
          </a:prstGeom>
          <a:noFill/>
          <a:effectLst>
            <a:outerShdw blurRad="241300" dist="88900" dir="3240000" algn="ctr" rotWithShape="0">
              <a:schemeClr val="tx1">
                <a:lumMod val="50000"/>
                <a:lumOff val="50000"/>
              </a:schemeClr>
            </a:outerShdw>
          </a:effectLst>
        </p:spPr>
      </p:pic>
      <p:sp>
        <p:nvSpPr>
          <p:cNvPr id="14" name="TextBox 13"/>
          <p:cNvSpPr txBox="1"/>
          <p:nvPr/>
        </p:nvSpPr>
        <p:spPr>
          <a:xfrm>
            <a:off x="6084168" y="5805264"/>
            <a:ext cx="2808312" cy="707886"/>
          </a:xfrm>
          <a:prstGeom prst="rect">
            <a:avLst/>
          </a:prstGeom>
          <a:noFill/>
          <a:ln>
            <a:noFill/>
          </a:ln>
        </p:spPr>
        <p:txBody>
          <a:bodyPr wrap="square" rtlCol="0">
            <a:spAutoFit/>
          </a:bodyPr>
          <a:lstStyle/>
          <a:p>
            <a:pPr algn="ctr"/>
            <a:r>
              <a:rPr lang="ru-RU" sz="1600" dirty="0" smtClean="0"/>
              <a:t>Калибратор </a:t>
            </a:r>
            <a:r>
              <a:rPr lang="en-US" sz="1600" dirty="0" err="1" smtClean="0"/>
              <a:t>Transmille</a:t>
            </a:r>
            <a:r>
              <a:rPr lang="en-US" sz="1600" dirty="0" smtClean="0"/>
              <a:t> 3010R</a:t>
            </a:r>
            <a:endParaRPr lang="ru-RU" sz="1600" dirty="0" smtClean="0"/>
          </a:p>
          <a:p>
            <a:pPr algn="ctr"/>
            <a:r>
              <a:rPr lang="ru-RU" sz="1600" dirty="0" smtClean="0"/>
              <a:t>Точность ±1,5 *</a:t>
            </a:r>
            <a:r>
              <a:rPr lang="en-US" sz="1600" dirty="0" smtClean="0"/>
              <a:t>10</a:t>
            </a:r>
            <a:r>
              <a:rPr lang="en-US" sz="1600" baseline="30000" dirty="0" smtClean="0"/>
              <a:t>-5</a:t>
            </a:r>
            <a:endParaRPr lang="en-US" sz="1600" dirty="0" smtClean="0"/>
          </a:p>
          <a:p>
            <a:pPr algn="ctr"/>
            <a:endParaRPr lang="ru-RU" sz="1200" baseline="30000" dirty="0"/>
          </a:p>
        </p:txBody>
      </p:sp>
      <p:sp>
        <p:nvSpPr>
          <p:cNvPr id="17" name="Прямоугольник 16"/>
          <p:cNvSpPr/>
          <p:nvPr/>
        </p:nvSpPr>
        <p:spPr>
          <a:xfrm>
            <a:off x="1403648" y="476672"/>
            <a:ext cx="6696744" cy="430887"/>
          </a:xfrm>
          <a:prstGeom prst="rect">
            <a:avLst/>
          </a:prstGeom>
        </p:spPr>
        <p:txBody>
          <a:bodyPr wrap="square">
            <a:spAutoFit/>
          </a:bodyPr>
          <a:lstStyle/>
          <a:p>
            <a:pPr algn="ctr"/>
            <a:r>
              <a:rPr lang="ru-RU" sz="2200" u="sng" dirty="0" smtClean="0"/>
              <a:t>Система измерения тока</a:t>
            </a:r>
          </a:p>
        </p:txBody>
      </p:sp>
      <p:grpSp>
        <p:nvGrpSpPr>
          <p:cNvPr id="18" name="Группа 24"/>
          <p:cNvGrpSpPr/>
          <p:nvPr/>
        </p:nvGrpSpPr>
        <p:grpSpPr>
          <a:xfrm>
            <a:off x="251520" y="0"/>
            <a:ext cx="8856270" cy="563239"/>
            <a:chOff x="251520" y="0"/>
            <a:chExt cx="8856270" cy="563239"/>
          </a:xfrm>
        </p:grpSpPr>
        <p:pic>
          <p:nvPicPr>
            <p:cNvPr id="19" name="Рисунок 18">
              <a:extLst>
                <a:ext uri="{FF2B5EF4-FFF2-40B4-BE49-F238E27FC236}">
                  <a16:creationId xmlns:a16="http://schemas.microsoft.com/office/drawing/2014/main" xmlns="" id="{599E0C4B-0717-439A-A4AF-422065C6AB0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20"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21" name="Прямая соединительная линия 20"/>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3" name="Номер слайда 3"/>
          <p:cNvSpPr>
            <a:spLocks noGrp="1"/>
          </p:cNvSpPr>
          <p:nvPr>
            <p:ph type="sldNum" sz="quarter" idx="12"/>
          </p:nvPr>
        </p:nvSpPr>
        <p:spPr>
          <a:xfrm>
            <a:off x="8617812" y="6492875"/>
            <a:ext cx="504056" cy="365125"/>
          </a:xfrm>
          <a:noFill/>
        </p:spPr>
        <p:txBody>
          <a:bodyPr/>
          <a:lstStyle/>
          <a:p>
            <a:fld id="{5797AFE9-0F05-449C-AAE0-058FD2FE3341}" type="slidenum">
              <a:rPr lang="ru-RU" altLang="ru-RU" smtClean="0"/>
              <a:pPr/>
              <a:t>11</a:t>
            </a:fld>
            <a:endParaRPr lang="ru-RU" altLang="ru-RU" dirty="0" smtClean="0"/>
          </a:p>
        </p:txBody>
      </p:sp>
    </p:spTree>
    <p:extLst>
      <p:ext uri="{BB962C8B-B14F-4D97-AF65-F5344CB8AC3E}">
        <p14:creationId xmlns:p14="http://schemas.microsoft.com/office/powerpoint/2010/main" xmlns="" val="381174616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СИТ-Бустера материалы для публикации-6.JPG"/>
          <p:cNvPicPr/>
          <p:nvPr/>
        </p:nvPicPr>
        <p:blipFill>
          <a:blip r:embed="rId3" cstate="print"/>
          <a:srcRect l="5730" t="10006" r="14050" b="41787"/>
          <a:stretch>
            <a:fillRect/>
          </a:stretch>
        </p:blipFill>
        <p:spPr>
          <a:xfrm>
            <a:off x="251520" y="2924944"/>
            <a:ext cx="2736304" cy="3102215"/>
          </a:xfrm>
          <a:prstGeom prst="rect">
            <a:avLst/>
          </a:prstGeom>
          <a:ln>
            <a:noFill/>
          </a:ln>
          <a:effectLst>
            <a:outerShdw blurRad="190500" algn="tl" rotWithShape="0">
              <a:srgbClr val="000000">
                <a:alpha val="70000"/>
              </a:srgbClr>
            </a:outerShdw>
          </a:effectLst>
        </p:spPr>
      </p:pic>
      <p:sp>
        <p:nvSpPr>
          <p:cNvPr id="18" name="Прямоугольник 17"/>
          <p:cNvSpPr/>
          <p:nvPr/>
        </p:nvSpPr>
        <p:spPr>
          <a:xfrm>
            <a:off x="179512" y="6237312"/>
            <a:ext cx="3061574" cy="369332"/>
          </a:xfrm>
          <a:prstGeom prst="rect">
            <a:avLst/>
          </a:prstGeom>
        </p:spPr>
        <p:txBody>
          <a:bodyPr wrap="square">
            <a:spAutoFit/>
          </a:bodyPr>
          <a:lstStyle/>
          <a:p>
            <a:r>
              <a:rPr lang="ru-RU" dirty="0" smtClean="0"/>
              <a:t>Функциональная диаграмма</a:t>
            </a:r>
            <a:endParaRPr lang="ru-RU" dirty="0"/>
          </a:p>
        </p:txBody>
      </p:sp>
      <p:sp>
        <p:nvSpPr>
          <p:cNvPr id="20" name="Прямоугольник 19"/>
          <p:cNvSpPr/>
          <p:nvPr/>
        </p:nvSpPr>
        <p:spPr>
          <a:xfrm>
            <a:off x="467544" y="1052736"/>
            <a:ext cx="8676456" cy="1477328"/>
          </a:xfrm>
          <a:prstGeom prst="rect">
            <a:avLst/>
          </a:prstGeom>
        </p:spPr>
        <p:txBody>
          <a:bodyPr wrap="square">
            <a:spAutoFit/>
          </a:bodyPr>
          <a:lstStyle/>
          <a:p>
            <a:r>
              <a:rPr lang="ru-RU" b="1" dirty="0" smtClean="0"/>
              <a:t>Основные параметры</a:t>
            </a:r>
            <a:r>
              <a:rPr lang="en-US" b="1" dirty="0" smtClean="0"/>
              <a:t>:</a:t>
            </a:r>
          </a:p>
          <a:p>
            <a:pPr>
              <a:buFontTx/>
              <a:buChar char="-"/>
            </a:pPr>
            <a:r>
              <a:rPr lang="en-US" dirty="0" smtClean="0"/>
              <a:t> </a:t>
            </a:r>
            <a:r>
              <a:rPr lang="ru-RU" dirty="0" smtClean="0"/>
              <a:t>диапазон измеряемого тока </a:t>
            </a:r>
            <a:r>
              <a:rPr lang="en-US" dirty="0" smtClean="0"/>
              <a:t>0.1</a:t>
            </a:r>
            <a:r>
              <a:rPr lang="ru-RU" dirty="0" smtClean="0"/>
              <a:t>…</a:t>
            </a:r>
            <a:r>
              <a:rPr lang="en-US" dirty="0" smtClean="0"/>
              <a:t>10</a:t>
            </a:r>
            <a:r>
              <a:rPr lang="ru-RU" dirty="0" smtClean="0"/>
              <a:t>к</a:t>
            </a:r>
            <a:r>
              <a:rPr lang="en-US" dirty="0" smtClean="0"/>
              <a:t>A;</a:t>
            </a:r>
          </a:p>
          <a:p>
            <a:pPr>
              <a:buFontTx/>
              <a:buChar char="-"/>
            </a:pPr>
            <a:r>
              <a:rPr lang="en-US" dirty="0" smtClean="0"/>
              <a:t> </a:t>
            </a:r>
            <a:r>
              <a:rPr lang="ru-RU" dirty="0" smtClean="0"/>
              <a:t>точность измерения в статике/динамике</a:t>
            </a:r>
            <a:r>
              <a:rPr lang="en-US" dirty="0" smtClean="0"/>
              <a:t>: </a:t>
            </a:r>
            <a:r>
              <a:rPr lang="ru-RU" dirty="0" smtClean="0"/>
              <a:t>для источника 10кА</a:t>
            </a:r>
            <a:r>
              <a:rPr lang="en-US" dirty="0" smtClean="0"/>
              <a:t> </a:t>
            </a:r>
            <a:r>
              <a:rPr lang="en-US" b="1" dirty="0" smtClean="0"/>
              <a:t>– 60</a:t>
            </a:r>
            <a:r>
              <a:rPr lang="ru-RU" b="1" dirty="0" smtClean="0"/>
              <a:t>/100</a:t>
            </a:r>
            <a:r>
              <a:rPr lang="en-US" b="1" dirty="0" err="1" smtClean="0"/>
              <a:t>ppm</a:t>
            </a:r>
            <a:r>
              <a:rPr lang="en-US" dirty="0" smtClean="0"/>
              <a:t>, </a:t>
            </a:r>
            <a:r>
              <a:rPr lang="ru-RU" dirty="0" smtClean="0"/>
              <a:t>для добавочных источников</a:t>
            </a:r>
            <a:r>
              <a:rPr lang="en-US" dirty="0" smtClean="0"/>
              <a:t> </a:t>
            </a:r>
            <a:r>
              <a:rPr lang="ru-RU" dirty="0" smtClean="0"/>
              <a:t>1000А</a:t>
            </a:r>
            <a:r>
              <a:rPr lang="en-US" dirty="0" smtClean="0"/>
              <a:t> and </a:t>
            </a:r>
            <a:r>
              <a:rPr lang="ru-RU" dirty="0" smtClean="0"/>
              <a:t>6</a:t>
            </a:r>
            <a:r>
              <a:rPr lang="en-US" dirty="0" smtClean="0"/>
              <a:t>00A </a:t>
            </a:r>
            <a:r>
              <a:rPr lang="en-US" b="1" dirty="0" smtClean="0"/>
              <a:t>– 20</a:t>
            </a:r>
            <a:r>
              <a:rPr lang="ru-RU" b="1" dirty="0" smtClean="0"/>
              <a:t>/20</a:t>
            </a:r>
            <a:r>
              <a:rPr lang="en-US" b="1" dirty="0" err="1" smtClean="0"/>
              <a:t>ppm</a:t>
            </a:r>
            <a:r>
              <a:rPr lang="en-US" dirty="0" smtClean="0"/>
              <a:t>;</a:t>
            </a:r>
          </a:p>
          <a:p>
            <a:r>
              <a:rPr lang="en-US" dirty="0" smtClean="0"/>
              <a:t>– </a:t>
            </a:r>
            <a:r>
              <a:rPr lang="ru-RU" dirty="0" smtClean="0"/>
              <a:t>частота измерения </a:t>
            </a:r>
            <a:r>
              <a:rPr lang="en-US" b="1" dirty="0" smtClean="0"/>
              <a:t>800</a:t>
            </a:r>
            <a:r>
              <a:rPr lang="ru-RU" b="1" dirty="0" smtClean="0"/>
              <a:t>Гц</a:t>
            </a:r>
            <a:endParaRPr lang="ru-RU" b="1" dirty="0"/>
          </a:p>
        </p:txBody>
      </p:sp>
      <p:sp>
        <p:nvSpPr>
          <p:cNvPr id="19" name="Номер слайда 3"/>
          <p:cNvSpPr>
            <a:spLocks noGrp="1"/>
          </p:cNvSpPr>
          <p:nvPr>
            <p:ph type="sldNum" sz="quarter" idx="12"/>
          </p:nvPr>
        </p:nvSpPr>
        <p:spPr>
          <a:xfrm>
            <a:off x="8617812" y="6492875"/>
            <a:ext cx="504056" cy="365125"/>
          </a:xfrm>
          <a:noFill/>
        </p:spPr>
        <p:txBody>
          <a:bodyPr/>
          <a:lstStyle/>
          <a:p>
            <a:fld id="{5797AFE9-0F05-449C-AAE0-058FD2FE3341}" type="slidenum">
              <a:rPr lang="ru-RU" altLang="ru-RU" smtClean="0"/>
              <a:pPr/>
              <a:t>12</a:t>
            </a:fld>
            <a:endParaRPr lang="ru-RU" altLang="ru-RU" dirty="0" smtClean="0"/>
          </a:p>
        </p:txBody>
      </p:sp>
      <p:sp>
        <p:nvSpPr>
          <p:cNvPr id="16" name="Прямоугольник 15"/>
          <p:cNvSpPr/>
          <p:nvPr/>
        </p:nvSpPr>
        <p:spPr>
          <a:xfrm>
            <a:off x="1403648" y="476672"/>
            <a:ext cx="6696744" cy="430887"/>
          </a:xfrm>
          <a:prstGeom prst="rect">
            <a:avLst/>
          </a:prstGeom>
        </p:spPr>
        <p:txBody>
          <a:bodyPr wrap="square">
            <a:spAutoFit/>
          </a:bodyPr>
          <a:lstStyle/>
          <a:p>
            <a:pPr algn="ctr"/>
            <a:r>
              <a:rPr lang="ru-RU" sz="2200" u="sng" dirty="0" smtClean="0"/>
              <a:t>Система измерения тока</a:t>
            </a:r>
          </a:p>
        </p:txBody>
      </p:sp>
      <p:grpSp>
        <p:nvGrpSpPr>
          <p:cNvPr id="21" name="Группа 24"/>
          <p:cNvGrpSpPr/>
          <p:nvPr/>
        </p:nvGrpSpPr>
        <p:grpSpPr>
          <a:xfrm>
            <a:off x="251520" y="0"/>
            <a:ext cx="8856270" cy="563239"/>
            <a:chOff x="251520" y="0"/>
            <a:chExt cx="8856270" cy="563239"/>
          </a:xfrm>
        </p:grpSpPr>
        <p:pic>
          <p:nvPicPr>
            <p:cNvPr id="22" name="Рисунок 21">
              <a:extLst>
                <a:ext uri="{FF2B5EF4-FFF2-40B4-BE49-F238E27FC236}">
                  <a16:creationId xmlns:a16="http://schemas.microsoft.com/office/drawing/2014/main" xmlns="" id="{599E0C4B-0717-439A-A4AF-422065C6AB0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27"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28" name="Прямая соединительная линия 27"/>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pic>
        <p:nvPicPr>
          <p:cNvPr id="30" name="Рисунок 29" descr="СИТ_ПИТ11_17сент21.JPG"/>
          <p:cNvPicPr>
            <a:picLocks noChangeAspect="1"/>
          </p:cNvPicPr>
          <p:nvPr/>
        </p:nvPicPr>
        <p:blipFill>
          <a:blip r:embed="rId5" cstate="print"/>
          <a:stretch>
            <a:fillRect/>
          </a:stretch>
        </p:blipFill>
        <p:spPr>
          <a:xfrm>
            <a:off x="3347864" y="2708920"/>
            <a:ext cx="5429288" cy="3440341"/>
          </a:xfrm>
          <a:prstGeom prst="rect">
            <a:avLst/>
          </a:prstGeom>
          <a:ln>
            <a:noFill/>
          </a:ln>
          <a:effectLst>
            <a:outerShdw blurRad="190500" algn="tl" rotWithShape="0">
              <a:srgbClr val="000000">
                <a:alpha val="70000"/>
              </a:srgbClr>
            </a:outerShdw>
          </a:effectLst>
        </p:spPr>
      </p:pic>
      <p:sp>
        <p:nvSpPr>
          <p:cNvPr id="32" name="Прямоугольник 31"/>
          <p:cNvSpPr/>
          <p:nvPr/>
        </p:nvSpPr>
        <p:spPr>
          <a:xfrm>
            <a:off x="6276822" y="3423300"/>
            <a:ext cx="562655" cy="369332"/>
          </a:xfrm>
          <a:prstGeom prst="rect">
            <a:avLst/>
          </a:prstGeom>
          <a:solidFill>
            <a:schemeClr val="bg1"/>
          </a:solidFill>
        </p:spPr>
        <p:txBody>
          <a:bodyPr wrap="none">
            <a:spAutoFit/>
          </a:bodyPr>
          <a:lstStyle/>
          <a:p>
            <a:r>
              <a:rPr lang="en-US" b="1" dirty="0" smtClean="0">
                <a:solidFill>
                  <a:srgbClr val="0070C0"/>
                </a:solidFill>
              </a:rPr>
              <a:t> </a:t>
            </a:r>
            <a:r>
              <a:rPr lang="ru-RU" b="1" dirty="0" smtClean="0">
                <a:solidFill>
                  <a:srgbClr val="0070C0"/>
                </a:solidFill>
              </a:rPr>
              <a:t>ток</a:t>
            </a:r>
            <a:endParaRPr lang="ru-RU" dirty="0">
              <a:solidFill>
                <a:srgbClr val="0070C0"/>
              </a:solidFill>
            </a:endParaRPr>
          </a:p>
        </p:txBody>
      </p:sp>
      <p:sp>
        <p:nvSpPr>
          <p:cNvPr id="33" name="Прямоугольник 32"/>
          <p:cNvSpPr/>
          <p:nvPr/>
        </p:nvSpPr>
        <p:spPr>
          <a:xfrm>
            <a:off x="5491004" y="2994672"/>
            <a:ext cx="792205" cy="369332"/>
          </a:xfrm>
          <a:prstGeom prst="rect">
            <a:avLst/>
          </a:prstGeom>
          <a:solidFill>
            <a:schemeClr val="bg1"/>
          </a:solidFill>
        </p:spPr>
        <p:txBody>
          <a:bodyPr wrap="none">
            <a:spAutoFit/>
          </a:bodyPr>
          <a:lstStyle/>
          <a:p>
            <a:r>
              <a:rPr lang="ru-RU" b="1" dirty="0" smtClean="0">
                <a:solidFill>
                  <a:srgbClr val="348F25"/>
                </a:solidFill>
              </a:rPr>
              <a:t>опора</a:t>
            </a:r>
            <a:endParaRPr lang="ru-RU" dirty="0">
              <a:solidFill>
                <a:srgbClr val="348F25"/>
              </a:solidFill>
            </a:endParaRPr>
          </a:p>
        </p:txBody>
      </p:sp>
      <p:cxnSp>
        <p:nvCxnSpPr>
          <p:cNvPr id="35" name="Прямая со стрелкой 34"/>
          <p:cNvCxnSpPr>
            <a:stCxn id="33" idx="2"/>
          </p:cNvCxnSpPr>
          <p:nvPr/>
        </p:nvCxnSpPr>
        <p:spPr>
          <a:xfrm>
            <a:off x="5887107" y="3364004"/>
            <a:ext cx="32526" cy="273611"/>
          </a:xfrm>
          <a:prstGeom prst="straightConnector1">
            <a:avLst/>
          </a:prstGeom>
          <a:ln>
            <a:solidFill>
              <a:schemeClr val="tx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32" idx="1"/>
          </p:cNvCxnSpPr>
          <p:nvPr/>
        </p:nvCxnSpPr>
        <p:spPr>
          <a:xfrm flipH="1">
            <a:off x="5991070" y="3607966"/>
            <a:ext cx="285752" cy="243962"/>
          </a:xfrm>
          <a:prstGeom prst="straightConnector1">
            <a:avLst/>
          </a:prstGeom>
          <a:ln>
            <a:solidFill>
              <a:schemeClr val="tx1"/>
            </a:solidFill>
            <a:prstDash val="dash"/>
            <a:tailEnd type="stealth" w="med" len="lg"/>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4133682" y="4852060"/>
            <a:ext cx="960776" cy="369332"/>
          </a:xfrm>
          <a:prstGeom prst="rect">
            <a:avLst/>
          </a:prstGeom>
          <a:solidFill>
            <a:schemeClr val="bg1"/>
          </a:solidFill>
        </p:spPr>
        <p:txBody>
          <a:bodyPr wrap="none">
            <a:spAutoFit/>
          </a:bodyPr>
          <a:lstStyle/>
          <a:p>
            <a:r>
              <a:rPr lang="ru-RU" b="1" dirty="0" smtClean="0">
                <a:solidFill>
                  <a:srgbClr val="FF0000"/>
                </a:solidFill>
              </a:rPr>
              <a:t>ошибка</a:t>
            </a:r>
            <a:endParaRPr lang="ru-RU" b="1" dirty="0">
              <a:solidFill>
                <a:srgbClr val="FF0000"/>
              </a:solidFill>
            </a:endParaRPr>
          </a:p>
        </p:txBody>
      </p:sp>
      <p:grpSp>
        <p:nvGrpSpPr>
          <p:cNvPr id="39" name="Группа 66"/>
          <p:cNvGrpSpPr/>
          <p:nvPr/>
        </p:nvGrpSpPr>
        <p:grpSpPr>
          <a:xfrm>
            <a:off x="5419566" y="4066242"/>
            <a:ext cx="1214446" cy="1093595"/>
            <a:chOff x="2285984" y="2714620"/>
            <a:chExt cx="1214446" cy="1093595"/>
          </a:xfrm>
        </p:grpSpPr>
        <p:cxnSp>
          <p:nvCxnSpPr>
            <p:cNvPr id="40" name="Прямая соединительная линия 39"/>
            <p:cNvCxnSpPr/>
            <p:nvPr/>
          </p:nvCxnSpPr>
          <p:spPr>
            <a:xfrm>
              <a:off x="2285984" y="3214686"/>
              <a:ext cx="1214446"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2500298" y="2714620"/>
              <a:ext cx="928694"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2643175" y="3500438"/>
              <a:ext cx="428628" cy="307777"/>
            </a:xfrm>
            <a:prstGeom prst="rect">
              <a:avLst/>
            </a:prstGeom>
            <a:ln>
              <a:solidFill>
                <a:schemeClr val="tx1"/>
              </a:solidFill>
            </a:ln>
          </p:spPr>
          <p:txBody>
            <a:bodyPr wrap="square">
              <a:spAutoFit/>
            </a:bodyPr>
            <a:lstStyle/>
            <a:p>
              <a:r>
                <a:rPr lang="en-US" sz="1400" b="1" dirty="0" smtClean="0"/>
                <a:t>2A</a:t>
              </a:r>
              <a:endParaRPr lang="ru-RU" sz="1400" b="1" dirty="0"/>
            </a:p>
          </p:txBody>
        </p:sp>
        <p:cxnSp>
          <p:nvCxnSpPr>
            <p:cNvPr id="44" name="Прямая со стрелкой 43"/>
            <p:cNvCxnSpPr/>
            <p:nvPr/>
          </p:nvCxnSpPr>
          <p:spPr>
            <a:xfrm rot="5400000">
              <a:off x="2965439" y="2964653"/>
              <a:ext cx="499272" cy="794"/>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a:endCxn id="42" idx="0"/>
            </p:cNvCxnSpPr>
            <p:nvPr/>
          </p:nvCxnSpPr>
          <p:spPr>
            <a:xfrm rot="5400000">
              <a:off x="2750333" y="3036091"/>
              <a:ext cx="571504" cy="357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Прямая со стрелкой 45"/>
          <p:cNvCxnSpPr>
            <a:stCxn id="38" idx="0"/>
          </p:cNvCxnSpPr>
          <p:nvPr/>
        </p:nvCxnSpPr>
        <p:spPr>
          <a:xfrm flipV="1">
            <a:off x="4614070" y="4566310"/>
            <a:ext cx="376869" cy="285750"/>
          </a:xfrm>
          <a:prstGeom prst="straightConnector1">
            <a:avLst/>
          </a:prstGeom>
          <a:ln>
            <a:solidFill>
              <a:schemeClr val="tx1"/>
            </a:solidFill>
            <a:prstDash val="dash"/>
            <a:tailEnd type="stealth" w="med"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705582" y="5566440"/>
            <a:ext cx="928694" cy="369332"/>
          </a:xfrm>
          <a:prstGeom prst="rect">
            <a:avLst/>
          </a:prstGeom>
          <a:solidFill>
            <a:schemeClr val="accent6">
              <a:lumMod val="20000"/>
              <a:lumOff val="80000"/>
            </a:schemeClr>
          </a:solidFill>
        </p:spPr>
        <p:txBody>
          <a:bodyPr wrap="square" rtlCol="0">
            <a:spAutoFit/>
          </a:bodyPr>
          <a:lstStyle/>
          <a:p>
            <a:pPr algn="ctr"/>
            <a:r>
              <a:rPr lang="ru-RU" b="1" dirty="0" smtClean="0"/>
              <a:t>ПИТ11</a:t>
            </a:r>
            <a:endParaRPr lang="ru-RU" b="1" dirty="0"/>
          </a:p>
        </p:txBody>
      </p:sp>
      <p:sp>
        <p:nvSpPr>
          <p:cNvPr id="48" name="Прямоугольник 47"/>
          <p:cNvSpPr/>
          <p:nvPr/>
        </p:nvSpPr>
        <p:spPr>
          <a:xfrm>
            <a:off x="4211960" y="6237312"/>
            <a:ext cx="3888432" cy="369332"/>
          </a:xfrm>
          <a:prstGeom prst="rect">
            <a:avLst/>
          </a:prstGeom>
        </p:spPr>
        <p:txBody>
          <a:bodyPr wrap="square">
            <a:spAutoFit/>
          </a:bodyPr>
          <a:lstStyle/>
          <a:p>
            <a:r>
              <a:rPr lang="ru-RU" dirty="0" smtClean="0"/>
              <a:t>Интерфейс канала измерения тока</a:t>
            </a:r>
            <a:endParaRPr lang="ru-RU" dirty="0"/>
          </a:p>
        </p:txBody>
      </p:sp>
    </p:spTree>
    <p:extLst>
      <p:ext uri="{BB962C8B-B14F-4D97-AF65-F5344CB8AC3E}">
        <p14:creationId xmlns:p14="http://schemas.microsoft.com/office/powerpoint/2010/main" xmlns="" val="74810389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323528" y="3068960"/>
            <a:ext cx="6048672" cy="360040"/>
          </a:xfrm>
        </p:spPr>
        <p:txBody>
          <a:bodyPr>
            <a:normAutofit/>
          </a:bodyPr>
          <a:lstStyle/>
          <a:p>
            <a:pPr>
              <a:buNone/>
            </a:pPr>
            <a:r>
              <a:rPr lang="ru-RU" sz="1400" dirty="0" smtClean="0"/>
              <a:t>источник </a:t>
            </a:r>
            <a:r>
              <a:rPr lang="sk-SK" sz="1400" dirty="0" smtClean="0"/>
              <a:t>SM 15-400 </a:t>
            </a:r>
            <a:r>
              <a:rPr lang="ru-RU" sz="1400" dirty="0" smtClean="0"/>
              <a:t>            устройство эвакуации                  стенд испытаний</a:t>
            </a:r>
          </a:p>
        </p:txBody>
      </p:sp>
      <p:sp>
        <p:nvSpPr>
          <p:cNvPr id="4" name="Номер слайда 3"/>
          <p:cNvSpPr>
            <a:spLocks noGrp="1"/>
          </p:cNvSpPr>
          <p:nvPr>
            <p:ph type="sldNum" sz="quarter" idx="12"/>
          </p:nvPr>
        </p:nvSpPr>
        <p:spPr/>
        <p:txBody>
          <a:bodyPr/>
          <a:lstStyle/>
          <a:p>
            <a:fld id="{17156805-C5B6-4160-BDC8-F5FF3BEA1C69}" type="slidenum">
              <a:rPr lang="ru-RU" smtClean="0"/>
              <a:pPr/>
              <a:t>13</a:t>
            </a:fld>
            <a:endParaRPr lang="ru-RU"/>
          </a:p>
        </p:txBody>
      </p:sp>
      <p:pic>
        <p:nvPicPr>
          <p:cNvPr id="9218" name="Picture 2" descr="IMG_6832 — копия"/>
          <p:cNvPicPr>
            <a:picLocks noChangeAspect="1" noChangeArrowheads="1"/>
          </p:cNvPicPr>
          <p:nvPr/>
        </p:nvPicPr>
        <p:blipFill>
          <a:blip r:embed="rId2" cstate="print"/>
          <a:srcRect/>
          <a:stretch>
            <a:fillRect/>
          </a:stretch>
        </p:blipFill>
        <p:spPr bwMode="auto">
          <a:xfrm>
            <a:off x="323528" y="1628800"/>
            <a:ext cx="1843088" cy="1390650"/>
          </a:xfrm>
          <a:prstGeom prst="rect">
            <a:avLst/>
          </a:prstGeom>
          <a:noFill/>
          <a:ln w="9525">
            <a:noFill/>
            <a:miter lim="800000"/>
            <a:headEnd/>
            <a:tailEnd/>
          </a:ln>
        </p:spPr>
      </p:pic>
      <p:pic>
        <p:nvPicPr>
          <p:cNvPr id="9219" name="Рисунок 88" descr="C:\Users\vedroid\AppData\Local\Microsoft\Windows\INetCache\Content.Word\IMG_6724.jpg"/>
          <p:cNvPicPr>
            <a:picLocks noChangeAspect="1" noChangeArrowheads="1"/>
          </p:cNvPicPr>
          <p:nvPr/>
        </p:nvPicPr>
        <p:blipFill>
          <a:blip r:embed="rId3" cstate="print"/>
          <a:srcRect/>
          <a:stretch>
            <a:fillRect/>
          </a:stretch>
        </p:blipFill>
        <p:spPr bwMode="auto">
          <a:xfrm>
            <a:off x="2339752" y="1628800"/>
            <a:ext cx="2047875" cy="1397000"/>
          </a:xfrm>
          <a:prstGeom prst="rect">
            <a:avLst/>
          </a:prstGeom>
          <a:noFill/>
          <a:ln w="9525">
            <a:noFill/>
            <a:miter lim="800000"/>
            <a:headEnd/>
            <a:tailEnd/>
          </a:ln>
        </p:spPr>
      </p:pic>
      <p:pic>
        <p:nvPicPr>
          <p:cNvPr id="9220" name="Picture 4" descr="IMG_6835"/>
          <p:cNvPicPr>
            <a:picLocks noChangeAspect="1" noChangeArrowheads="1"/>
          </p:cNvPicPr>
          <p:nvPr/>
        </p:nvPicPr>
        <p:blipFill>
          <a:blip r:embed="rId4" cstate="print"/>
          <a:srcRect/>
          <a:stretch>
            <a:fillRect/>
          </a:stretch>
        </p:blipFill>
        <p:spPr bwMode="auto">
          <a:xfrm>
            <a:off x="4499992" y="1628800"/>
            <a:ext cx="1873250" cy="1411288"/>
          </a:xfrm>
          <a:prstGeom prst="rect">
            <a:avLst/>
          </a:prstGeom>
          <a:noFill/>
          <a:ln w="9525">
            <a:noFill/>
            <a:miter lim="800000"/>
            <a:headEnd/>
            <a:tailEnd/>
          </a:ln>
        </p:spPr>
      </p:pic>
      <p:pic>
        <p:nvPicPr>
          <p:cNvPr id="9221" name="Picture 5" descr="IMG_6831"/>
          <p:cNvPicPr>
            <a:picLocks noChangeAspect="1" noChangeArrowheads="1"/>
          </p:cNvPicPr>
          <p:nvPr/>
        </p:nvPicPr>
        <p:blipFill>
          <a:blip r:embed="rId5" cstate="print"/>
          <a:srcRect l="9976" r="6887" b="309"/>
          <a:stretch>
            <a:fillRect/>
          </a:stretch>
        </p:blipFill>
        <p:spPr bwMode="auto">
          <a:xfrm>
            <a:off x="5157064" y="4033866"/>
            <a:ext cx="1575176" cy="2520281"/>
          </a:xfrm>
          <a:prstGeom prst="rect">
            <a:avLst/>
          </a:prstGeom>
          <a:noFill/>
          <a:ln w="9525">
            <a:noFill/>
            <a:miter lim="800000"/>
            <a:headEnd/>
            <a:tailEnd/>
          </a:ln>
        </p:spPr>
      </p:pic>
      <p:pic>
        <p:nvPicPr>
          <p:cNvPr id="9222" name="Picture 6" descr="IMG_6834"/>
          <p:cNvPicPr>
            <a:picLocks noChangeAspect="1" noChangeArrowheads="1"/>
          </p:cNvPicPr>
          <p:nvPr/>
        </p:nvPicPr>
        <p:blipFill>
          <a:blip r:embed="rId6" cstate="print"/>
          <a:srcRect l="4050" r="2801" b="2801"/>
          <a:stretch>
            <a:fillRect/>
          </a:stretch>
        </p:blipFill>
        <p:spPr bwMode="auto">
          <a:xfrm>
            <a:off x="7092280" y="4005064"/>
            <a:ext cx="1486320" cy="2520281"/>
          </a:xfrm>
          <a:prstGeom prst="rect">
            <a:avLst/>
          </a:prstGeom>
          <a:noFill/>
          <a:ln w="9525">
            <a:noFill/>
            <a:miter lim="800000"/>
            <a:headEnd/>
            <a:tailEnd/>
          </a:ln>
        </p:spPr>
      </p:pic>
      <p:sp>
        <p:nvSpPr>
          <p:cNvPr id="12" name="Прямоугольник 11"/>
          <p:cNvSpPr/>
          <p:nvPr/>
        </p:nvSpPr>
        <p:spPr>
          <a:xfrm>
            <a:off x="6516216" y="2276872"/>
            <a:ext cx="2411760" cy="1200329"/>
          </a:xfrm>
          <a:prstGeom prst="rect">
            <a:avLst/>
          </a:prstGeom>
          <a:solidFill>
            <a:srgbClr val="CCFF66"/>
          </a:solidFill>
        </p:spPr>
        <p:txBody>
          <a:bodyPr wrap="square">
            <a:spAutoFit/>
          </a:bodyPr>
          <a:lstStyle/>
          <a:p>
            <a:pPr algn="ctr"/>
            <a:r>
              <a:rPr lang="ru-RU" dirty="0" smtClean="0"/>
              <a:t>Всего потребуется </a:t>
            </a:r>
          </a:p>
          <a:p>
            <a:pPr algn="ctr"/>
            <a:r>
              <a:rPr lang="ru-RU" dirty="0" smtClean="0"/>
              <a:t>112 дополнительных источников </a:t>
            </a:r>
          </a:p>
          <a:p>
            <a:pPr algn="ctr"/>
            <a:r>
              <a:rPr lang="ru-RU" dirty="0" smtClean="0"/>
              <a:t>в 26 стойках. </a:t>
            </a:r>
            <a:endParaRPr lang="ru-RU" dirty="0"/>
          </a:p>
        </p:txBody>
      </p:sp>
      <p:pic>
        <p:nvPicPr>
          <p:cNvPr id="9223" name="Picture 7" descr="F:\Users\admin\Desktop\ком_Осетия_все\источ_Тайвань ITECH_стенд_1А_17марта23.jpg"/>
          <p:cNvPicPr>
            <a:picLocks noChangeAspect="1" noChangeArrowheads="1"/>
          </p:cNvPicPr>
          <p:nvPr/>
        </p:nvPicPr>
        <p:blipFill>
          <a:blip r:embed="rId7" cstate="print"/>
          <a:srcRect t="37848" r="5595" b="16734"/>
          <a:stretch>
            <a:fillRect/>
          </a:stretch>
        </p:blipFill>
        <p:spPr bwMode="auto">
          <a:xfrm>
            <a:off x="539552" y="3861048"/>
            <a:ext cx="3240360" cy="720080"/>
          </a:xfrm>
          <a:prstGeom prst="rect">
            <a:avLst/>
          </a:prstGeom>
          <a:noFill/>
        </p:spPr>
      </p:pic>
      <p:pic>
        <p:nvPicPr>
          <p:cNvPr id="9224" name="Picture 8" descr="F:\Users\admin\Desktop\ком_Осетия_все\источ_Тайвань ITECH_стенд_1А_2_17марта23.jpg"/>
          <p:cNvPicPr>
            <a:picLocks noChangeAspect="1" noChangeArrowheads="1"/>
          </p:cNvPicPr>
          <p:nvPr/>
        </p:nvPicPr>
        <p:blipFill>
          <a:blip r:embed="rId8" cstate="print"/>
          <a:srcRect/>
          <a:stretch>
            <a:fillRect/>
          </a:stretch>
        </p:blipFill>
        <p:spPr bwMode="auto">
          <a:xfrm>
            <a:off x="395536" y="4797152"/>
            <a:ext cx="1080120" cy="1954139"/>
          </a:xfrm>
          <a:prstGeom prst="rect">
            <a:avLst/>
          </a:prstGeom>
          <a:noFill/>
        </p:spPr>
      </p:pic>
      <p:sp>
        <p:nvSpPr>
          <p:cNvPr id="15" name="Прямоугольник 14"/>
          <p:cNvSpPr/>
          <p:nvPr/>
        </p:nvSpPr>
        <p:spPr>
          <a:xfrm>
            <a:off x="179512" y="1196752"/>
            <a:ext cx="6192688" cy="369332"/>
          </a:xfrm>
          <a:prstGeom prst="rect">
            <a:avLst/>
          </a:prstGeom>
        </p:spPr>
        <p:txBody>
          <a:bodyPr wrap="square">
            <a:spAutoFit/>
          </a:bodyPr>
          <a:lstStyle/>
          <a:p>
            <a:r>
              <a:rPr lang="sk-SK" dirty="0" smtClean="0"/>
              <a:t>Тестирование источника SM 15-400 с устр</a:t>
            </a:r>
            <a:r>
              <a:rPr lang="ru-RU" dirty="0" smtClean="0"/>
              <a:t>.</a:t>
            </a:r>
            <a:r>
              <a:rPr lang="sk-SK" dirty="0" smtClean="0"/>
              <a:t> эвакуации энергии</a:t>
            </a:r>
            <a:endParaRPr lang="ru-RU" dirty="0"/>
          </a:p>
        </p:txBody>
      </p:sp>
      <p:sp>
        <p:nvSpPr>
          <p:cNvPr id="16" name="Прямоугольник 15"/>
          <p:cNvSpPr/>
          <p:nvPr/>
        </p:nvSpPr>
        <p:spPr>
          <a:xfrm>
            <a:off x="1403648" y="476672"/>
            <a:ext cx="6696744" cy="430887"/>
          </a:xfrm>
          <a:prstGeom prst="rect">
            <a:avLst/>
          </a:prstGeom>
        </p:spPr>
        <p:txBody>
          <a:bodyPr wrap="square">
            <a:spAutoFit/>
          </a:bodyPr>
          <a:lstStyle/>
          <a:p>
            <a:pPr algn="ctr"/>
            <a:r>
              <a:rPr lang="ru-RU" sz="2200" u="sng" dirty="0" smtClean="0"/>
              <a:t>Дополнительные источники тока</a:t>
            </a:r>
          </a:p>
        </p:txBody>
      </p:sp>
      <p:grpSp>
        <p:nvGrpSpPr>
          <p:cNvPr id="17" name="Группа 24"/>
          <p:cNvGrpSpPr/>
          <p:nvPr/>
        </p:nvGrpSpPr>
        <p:grpSpPr>
          <a:xfrm>
            <a:off x="251520" y="0"/>
            <a:ext cx="8856270" cy="563239"/>
            <a:chOff x="251520" y="0"/>
            <a:chExt cx="8856270" cy="563239"/>
          </a:xfrm>
        </p:grpSpPr>
        <p:pic>
          <p:nvPicPr>
            <p:cNvPr id="18" name="Рисунок 17">
              <a:extLst>
                <a:ext uri="{FF2B5EF4-FFF2-40B4-BE49-F238E27FC236}">
                  <a16:creationId xmlns:a16="http://schemas.microsoft.com/office/drawing/2014/main" xmlns="" id="{599E0C4B-0717-439A-A4AF-422065C6AB04}"/>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19"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20" name="Прямая соединительная линия 19"/>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1" name="Прямоугольник 20"/>
          <p:cNvSpPr/>
          <p:nvPr/>
        </p:nvSpPr>
        <p:spPr>
          <a:xfrm>
            <a:off x="179512" y="3501008"/>
            <a:ext cx="4608512" cy="369332"/>
          </a:xfrm>
          <a:prstGeom prst="rect">
            <a:avLst/>
          </a:prstGeom>
        </p:spPr>
        <p:txBody>
          <a:bodyPr wrap="square">
            <a:spAutoFit/>
          </a:bodyPr>
          <a:lstStyle/>
          <a:p>
            <a:r>
              <a:rPr lang="sk-SK" dirty="0" smtClean="0"/>
              <a:t>Тестирование источника </a:t>
            </a:r>
            <a:r>
              <a:rPr lang="en-US" dirty="0" smtClean="0"/>
              <a:t>IT</a:t>
            </a:r>
            <a:r>
              <a:rPr lang="ru-RU" dirty="0" smtClean="0"/>
              <a:t>-</a:t>
            </a:r>
            <a:r>
              <a:rPr lang="en-US" dirty="0" smtClean="0"/>
              <a:t>V</a:t>
            </a:r>
            <a:r>
              <a:rPr lang="ru-RU" dirty="0" smtClean="0"/>
              <a:t>3905</a:t>
            </a:r>
            <a:r>
              <a:rPr lang="en-US" dirty="0" smtClean="0"/>
              <a:t>D</a:t>
            </a:r>
            <a:r>
              <a:rPr lang="ru-RU" dirty="0" smtClean="0"/>
              <a:t>-10-510.</a:t>
            </a:r>
            <a:endParaRPr lang="ru-RU" dirty="0"/>
          </a:p>
        </p:txBody>
      </p:sp>
      <p:pic>
        <p:nvPicPr>
          <p:cNvPr id="22" name="Рисунок 21"/>
          <p:cNvPicPr/>
          <p:nvPr/>
        </p:nvPicPr>
        <p:blipFill>
          <a:blip r:embed="rId10" cstate="print"/>
          <a:srcRect/>
          <a:stretch>
            <a:fillRect/>
          </a:stretch>
        </p:blipFill>
        <p:spPr bwMode="auto">
          <a:xfrm>
            <a:off x="1835696" y="4797152"/>
            <a:ext cx="2376264" cy="1906961"/>
          </a:xfrm>
          <a:prstGeom prst="rect">
            <a:avLst/>
          </a:prstGeom>
          <a:noFill/>
          <a:ln w="9525">
            <a:noFill/>
            <a:miter lim="800000"/>
            <a:headEnd/>
            <a:tailEnd/>
          </a:ln>
        </p:spPr>
      </p:pic>
      <p:sp>
        <p:nvSpPr>
          <p:cNvPr id="23" name="Прямоугольник 22"/>
          <p:cNvSpPr/>
          <p:nvPr/>
        </p:nvSpPr>
        <p:spPr>
          <a:xfrm>
            <a:off x="5076056" y="3645024"/>
            <a:ext cx="3528392" cy="369332"/>
          </a:xfrm>
          <a:prstGeom prst="rect">
            <a:avLst/>
          </a:prstGeom>
        </p:spPr>
        <p:txBody>
          <a:bodyPr wrap="square">
            <a:spAutoFit/>
          </a:bodyPr>
          <a:lstStyle/>
          <a:p>
            <a:r>
              <a:rPr lang="ru-RU" dirty="0" smtClean="0"/>
              <a:t>Компоновка источников в стойки</a:t>
            </a:r>
            <a:endParaRPr lang="ru-RU" dirty="0"/>
          </a:p>
        </p:txBody>
      </p:sp>
      <p:sp>
        <p:nvSpPr>
          <p:cNvPr id="24" name="Прямоугольник 23"/>
          <p:cNvSpPr/>
          <p:nvPr/>
        </p:nvSpPr>
        <p:spPr>
          <a:xfrm>
            <a:off x="6588224" y="980728"/>
            <a:ext cx="2376264" cy="1077218"/>
          </a:xfrm>
          <a:prstGeom prst="rect">
            <a:avLst/>
          </a:prstGeom>
          <a:solidFill>
            <a:srgbClr val="FFFFB7"/>
          </a:solidFill>
        </p:spPr>
        <p:txBody>
          <a:bodyPr wrap="square">
            <a:spAutoFit/>
          </a:bodyPr>
          <a:lstStyle/>
          <a:p>
            <a:r>
              <a:rPr lang="ru-RU" sz="1600" dirty="0" smtClean="0"/>
              <a:t>Параметры источника:</a:t>
            </a:r>
          </a:p>
          <a:p>
            <a:r>
              <a:rPr lang="ru-RU" sz="1600" dirty="0" smtClean="0"/>
              <a:t>ток – 300А,</a:t>
            </a:r>
          </a:p>
          <a:p>
            <a:r>
              <a:rPr lang="ru-RU" sz="1600" dirty="0" smtClean="0"/>
              <a:t>напряжение - 10(15)В</a:t>
            </a:r>
          </a:p>
          <a:p>
            <a:r>
              <a:rPr lang="ru-RU" sz="1600" dirty="0" smtClean="0"/>
              <a:t>стабильность тока -10(-4)</a:t>
            </a:r>
            <a:endParaRPr lang="ru-RU" sz="1600" dirty="0"/>
          </a:p>
        </p:txBody>
      </p:sp>
      <p:sp>
        <p:nvSpPr>
          <p:cNvPr id="25"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srcRect/>
          <a:stretch>
            <a:fillRect/>
          </a:stretch>
        </p:blipFill>
        <p:spPr bwMode="auto">
          <a:xfrm>
            <a:off x="323528" y="1484784"/>
            <a:ext cx="4752528" cy="4602994"/>
          </a:xfrm>
          <a:prstGeom prst="rect">
            <a:avLst/>
          </a:prstGeom>
          <a:ln>
            <a:noFill/>
          </a:ln>
          <a:effectLst>
            <a:outerShdw blurRad="292100" dist="139700" dir="2700000" algn="tl" rotWithShape="0">
              <a:srgbClr val="333333">
                <a:alpha val="65000"/>
              </a:srgbClr>
            </a:outerShdw>
          </a:effectLst>
        </p:spPr>
      </p:pic>
      <p:pic>
        <p:nvPicPr>
          <p:cNvPr id="10245" name="Picture 5"/>
          <p:cNvPicPr>
            <a:picLocks noChangeAspect="1" noChangeArrowheads="1"/>
          </p:cNvPicPr>
          <p:nvPr/>
        </p:nvPicPr>
        <p:blipFill>
          <a:blip r:embed="rId3" cstate="print"/>
          <a:srcRect/>
          <a:stretch>
            <a:fillRect/>
          </a:stretch>
        </p:blipFill>
        <p:spPr bwMode="auto">
          <a:xfrm>
            <a:off x="7236296" y="1700808"/>
            <a:ext cx="1703791" cy="3642342"/>
          </a:xfrm>
          <a:prstGeom prst="rect">
            <a:avLst/>
          </a:prstGeom>
          <a:ln>
            <a:noFill/>
          </a:ln>
          <a:effectLst>
            <a:outerShdw blurRad="292100" dist="139700" dir="2700000" algn="tl" rotWithShape="0">
              <a:srgbClr val="333333">
                <a:alpha val="65000"/>
              </a:srgbClr>
            </a:outerShdw>
          </a:effectLst>
        </p:spPr>
      </p:pic>
      <p:pic>
        <p:nvPicPr>
          <p:cNvPr id="10246" name="Picture 6"/>
          <p:cNvPicPr>
            <a:picLocks noChangeAspect="1" noChangeArrowheads="1"/>
          </p:cNvPicPr>
          <p:nvPr/>
        </p:nvPicPr>
        <p:blipFill>
          <a:blip r:embed="rId4" cstate="print"/>
          <a:srcRect/>
          <a:stretch>
            <a:fillRect/>
          </a:stretch>
        </p:blipFill>
        <p:spPr bwMode="auto">
          <a:xfrm>
            <a:off x="5436096" y="4653136"/>
            <a:ext cx="2619403" cy="144016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1403648" y="476672"/>
            <a:ext cx="6696744" cy="430887"/>
          </a:xfrm>
          <a:prstGeom prst="rect">
            <a:avLst/>
          </a:prstGeom>
        </p:spPr>
        <p:txBody>
          <a:bodyPr wrap="square">
            <a:spAutoFit/>
          </a:bodyPr>
          <a:lstStyle/>
          <a:p>
            <a:pPr algn="ctr"/>
            <a:r>
              <a:rPr lang="ru-RU" sz="2200" u="sng" dirty="0" smtClean="0"/>
              <a:t>Аппаратура управления оборудованием</a:t>
            </a:r>
          </a:p>
        </p:txBody>
      </p:sp>
      <p:grpSp>
        <p:nvGrpSpPr>
          <p:cNvPr id="11" name="Группа 24"/>
          <p:cNvGrpSpPr/>
          <p:nvPr/>
        </p:nvGrpSpPr>
        <p:grpSpPr>
          <a:xfrm>
            <a:off x="251520" y="0"/>
            <a:ext cx="8856270" cy="563239"/>
            <a:chOff x="251520" y="0"/>
            <a:chExt cx="8856270" cy="563239"/>
          </a:xfrm>
        </p:grpSpPr>
        <p:pic>
          <p:nvPicPr>
            <p:cNvPr id="12" name="Рисунок 11">
              <a:extLst>
                <a:ext uri="{FF2B5EF4-FFF2-40B4-BE49-F238E27FC236}">
                  <a16:creationId xmlns:a16="http://schemas.microsoft.com/office/drawing/2014/main" xmlns="" id="{599E0C4B-0717-439A-A4AF-422065C6AB0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13"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14" name="Прямая соединительная линия 13"/>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6" name="Прямоугольник 15"/>
          <p:cNvSpPr/>
          <p:nvPr/>
        </p:nvSpPr>
        <p:spPr>
          <a:xfrm>
            <a:off x="1043608" y="1124744"/>
            <a:ext cx="3456384" cy="369332"/>
          </a:xfrm>
          <a:prstGeom prst="rect">
            <a:avLst/>
          </a:prstGeom>
        </p:spPr>
        <p:txBody>
          <a:bodyPr wrap="square">
            <a:spAutoFit/>
          </a:bodyPr>
          <a:lstStyle/>
          <a:p>
            <a:r>
              <a:rPr lang="ru-RU" dirty="0" smtClean="0"/>
              <a:t>Структурная схема управления</a:t>
            </a:r>
            <a:endParaRPr lang="ru-RU" dirty="0"/>
          </a:p>
        </p:txBody>
      </p:sp>
      <p:sp>
        <p:nvSpPr>
          <p:cNvPr id="17" name="Прямоугольник 16"/>
          <p:cNvSpPr/>
          <p:nvPr/>
        </p:nvSpPr>
        <p:spPr>
          <a:xfrm>
            <a:off x="5508104" y="1196752"/>
            <a:ext cx="2952328" cy="369332"/>
          </a:xfrm>
          <a:prstGeom prst="rect">
            <a:avLst/>
          </a:prstGeom>
        </p:spPr>
        <p:txBody>
          <a:bodyPr wrap="square">
            <a:spAutoFit/>
          </a:bodyPr>
          <a:lstStyle/>
          <a:p>
            <a:r>
              <a:rPr lang="ru-RU" dirty="0" smtClean="0"/>
              <a:t>Аппаратура управления</a:t>
            </a:r>
            <a:endParaRPr lang="ru-RU" dirty="0"/>
          </a:p>
        </p:txBody>
      </p:sp>
      <p:pic>
        <p:nvPicPr>
          <p:cNvPr id="10247" name="Picture 7"/>
          <p:cNvPicPr>
            <a:picLocks noChangeAspect="1" noChangeArrowheads="1"/>
          </p:cNvPicPr>
          <p:nvPr/>
        </p:nvPicPr>
        <p:blipFill>
          <a:blip r:embed="rId6" cstate="print"/>
          <a:srcRect/>
          <a:stretch>
            <a:fillRect/>
          </a:stretch>
        </p:blipFill>
        <p:spPr bwMode="auto">
          <a:xfrm>
            <a:off x="5724128" y="3068960"/>
            <a:ext cx="1204413" cy="864096"/>
          </a:xfrm>
          <a:prstGeom prst="rect">
            <a:avLst/>
          </a:prstGeom>
          <a:ln>
            <a:noFill/>
          </a:ln>
          <a:effectLst>
            <a:outerShdw blurRad="292100" dist="139700" dir="2700000" algn="tl" rotWithShape="0">
              <a:srgbClr val="333333">
                <a:alpha val="65000"/>
              </a:srgbClr>
            </a:outerShdw>
          </a:effectLst>
        </p:spPr>
      </p:pic>
      <p:pic>
        <p:nvPicPr>
          <p:cNvPr id="10248" name="Picture 8"/>
          <p:cNvPicPr>
            <a:picLocks noChangeAspect="1" noChangeArrowheads="1"/>
          </p:cNvPicPr>
          <p:nvPr/>
        </p:nvPicPr>
        <p:blipFill>
          <a:blip r:embed="rId7" cstate="print"/>
          <a:srcRect/>
          <a:stretch>
            <a:fillRect/>
          </a:stretch>
        </p:blipFill>
        <p:spPr bwMode="auto">
          <a:xfrm>
            <a:off x="5652120" y="2132856"/>
            <a:ext cx="1299733" cy="666477"/>
          </a:xfrm>
          <a:prstGeom prst="rect">
            <a:avLst/>
          </a:prstGeom>
          <a:ln>
            <a:noFill/>
          </a:ln>
          <a:effectLst>
            <a:outerShdw blurRad="292100" dist="139700" dir="2700000" algn="tl" rotWithShape="0">
              <a:srgbClr val="333333">
                <a:alpha val="65000"/>
              </a:srgbClr>
            </a:outerShdw>
          </a:effectLst>
        </p:spPr>
      </p:pic>
      <p:sp>
        <p:nvSpPr>
          <p:cNvPr id="20" name="Прямоугольник 19"/>
          <p:cNvSpPr/>
          <p:nvPr/>
        </p:nvSpPr>
        <p:spPr>
          <a:xfrm>
            <a:off x="2915816" y="6237312"/>
            <a:ext cx="4824536" cy="338554"/>
          </a:xfrm>
          <a:prstGeom prst="rect">
            <a:avLst/>
          </a:prstGeom>
        </p:spPr>
        <p:txBody>
          <a:bodyPr wrap="square">
            <a:spAutoFit/>
          </a:bodyPr>
          <a:lstStyle/>
          <a:p>
            <a:r>
              <a:rPr lang="ru-RU" sz="1600" dirty="0" smtClean="0"/>
              <a:t>Изготовление аппаратуры силами НИОСЭН</a:t>
            </a:r>
            <a:endParaRPr lang="ru-RU" sz="1600" dirty="0"/>
          </a:p>
        </p:txBody>
      </p:sp>
      <p:sp>
        <p:nvSpPr>
          <p:cNvPr id="21"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2"/>
          </p:nvPr>
        </p:nvSpPr>
        <p:spPr>
          <a:xfrm>
            <a:off x="4429124" y="6500834"/>
            <a:ext cx="348331" cy="267891"/>
          </a:xfrm>
        </p:spPr>
        <p:txBody>
          <a:bodyPr/>
          <a:lstStyle/>
          <a:p>
            <a:fld id="{86CB4B4D-7CA3-9044-876B-883B54F8677D}" type="slidenum">
              <a:rPr lang="ru-RU" smtClean="0"/>
              <a:pPr/>
              <a:t>15</a:t>
            </a:fld>
            <a:endParaRPr lang="ru-RU" dirty="0"/>
          </a:p>
        </p:txBody>
      </p:sp>
      <p:sp>
        <p:nvSpPr>
          <p:cNvPr id="13" name="Прямоугольник 12"/>
          <p:cNvSpPr/>
          <p:nvPr/>
        </p:nvSpPr>
        <p:spPr>
          <a:xfrm>
            <a:off x="2771800" y="5805264"/>
            <a:ext cx="5966120" cy="369332"/>
          </a:xfrm>
          <a:prstGeom prst="rect">
            <a:avLst/>
          </a:prstGeom>
        </p:spPr>
        <p:txBody>
          <a:bodyPr wrap="none">
            <a:spAutoFit/>
          </a:bodyPr>
          <a:lstStyle/>
          <a:p>
            <a:r>
              <a:rPr lang="en-US" dirty="0" smtClean="0"/>
              <a:t> + </a:t>
            </a:r>
            <a:r>
              <a:rPr lang="ru-RU" dirty="0" smtClean="0"/>
              <a:t>дополнительных источников </a:t>
            </a:r>
            <a:r>
              <a:rPr lang="en-US" dirty="0" smtClean="0"/>
              <a:t>(10</a:t>
            </a:r>
            <a:r>
              <a:rPr lang="ru-RU" dirty="0" smtClean="0"/>
              <a:t>В</a:t>
            </a:r>
            <a:r>
              <a:rPr lang="en-US" dirty="0" smtClean="0"/>
              <a:t> x 300A) – </a:t>
            </a:r>
            <a:r>
              <a:rPr lang="ru-RU" dirty="0" smtClean="0"/>
              <a:t>112 единиц</a:t>
            </a:r>
            <a:endParaRPr lang="ru-RU" dirty="0"/>
          </a:p>
        </p:txBody>
      </p:sp>
      <p:sp>
        <p:nvSpPr>
          <p:cNvPr id="18"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Прямоугольник 11"/>
          <p:cNvSpPr/>
          <p:nvPr/>
        </p:nvSpPr>
        <p:spPr>
          <a:xfrm>
            <a:off x="1403648" y="476672"/>
            <a:ext cx="6696744" cy="430887"/>
          </a:xfrm>
          <a:prstGeom prst="rect">
            <a:avLst/>
          </a:prstGeom>
        </p:spPr>
        <p:txBody>
          <a:bodyPr wrap="square">
            <a:spAutoFit/>
          </a:bodyPr>
          <a:lstStyle/>
          <a:p>
            <a:pPr algn="ctr"/>
            <a:r>
              <a:rPr lang="ru-RU" sz="2200" u="sng" dirty="0" smtClean="0"/>
              <a:t>Полная принципиальная схема</a:t>
            </a:r>
          </a:p>
        </p:txBody>
      </p:sp>
      <p:grpSp>
        <p:nvGrpSpPr>
          <p:cNvPr id="19" name="Группа 24"/>
          <p:cNvGrpSpPr/>
          <p:nvPr/>
        </p:nvGrpSpPr>
        <p:grpSpPr>
          <a:xfrm>
            <a:off x="251520" y="0"/>
            <a:ext cx="8856270" cy="563239"/>
            <a:chOff x="251520" y="0"/>
            <a:chExt cx="8856270" cy="563239"/>
          </a:xfrm>
        </p:grpSpPr>
        <p:pic>
          <p:nvPicPr>
            <p:cNvPr id="20" name="Рисунок 19">
              <a:extLst>
                <a:ext uri="{FF2B5EF4-FFF2-40B4-BE49-F238E27FC236}">
                  <a16:creationId xmlns:a16="http://schemas.microsoft.com/office/drawing/2014/main" xmlns="" id="{599E0C4B-0717-439A-A4AF-422065C6AB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21"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22" name="Прямая соединительная линия 21"/>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pic>
        <p:nvPicPr>
          <p:cNvPr id="12291" name="Picture 3" descr="F:\Users\admin\Desktop\ком_Осетия_все\схема принц_23марта23.JPG"/>
          <p:cNvPicPr>
            <a:picLocks noChangeAspect="1" noChangeArrowheads="1"/>
          </p:cNvPicPr>
          <p:nvPr/>
        </p:nvPicPr>
        <p:blipFill>
          <a:blip r:embed="rId4" cstate="print"/>
          <a:srcRect/>
          <a:stretch>
            <a:fillRect/>
          </a:stretch>
        </p:blipFill>
        <p:spPr bwMode="auto">
          <a:xfrm>
            <a:off x="179512" y="1412776"/>
            <a:ext cx="8650019" cy="410445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2"/>
          </p:nvPr>
        </p:nvSpPr>
        <p:spPr>
          <a:xfrm>
            <a:off x="4429124" y="6500834"/>
            <a:ext cx="348331" cy="267891"/>
          </a:xfrm>
        </p:spPr>
        <p:txBody>
          <a:bodyPr/>
          <a:lstStyle/>
          <a:p>
            <a:fld id="{86CB4B4D-7CA3-9044-876B-883B54F8677D}" type="slidenum">
              <a:rPr lang="ru-RU" smtClean="0"/>
              <a:pPr/>
              <a:t>16</a:t>
            </a:fld>
            <a:endParaRPr lang="ru-RU" dirty="0"/>
          </a:p>
        </p:txBody>
      </p:sp>
      <p:sp>
        <p:nvSpPr>
          <p:cNvPr id="18"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Прямоугольник 11"/>
          <p:cNvSpPr/>
          <p:nvPr/>
        </p:nvSpPr>
        <p:spPr>
          <a:xfrm>
            <a:off x="1403648" y="476672"/>
            <a:ext cx="6696744" cy="430887"/>
          </a:xfrm>
          <a:prstGeom prst="rect">
            <a:avLst/>
          </a:prstGeom>
        </p:spPr>
        <p:txBody>
          <a:bodyPr wrap="square">
            <a:spAutoFit/>
          </a:bodyPr>
          <a:lstStyle/>
          <a:p>
            <a:pPr algn="ctr"/>
            <a:r>
              <a:rPr lang="ru-RU" sz="2200" u="sng" dirty="0" smtClean="0"/>
              <a:t>Монтажная схема</a:t>
            </a:r>
          </a:p>
        </p:txBody>
      </p:sp>
      <p:grpSp>
        <p:nvGrpSpPr>
          <p:cNvPr id="2" name="Группа 24"/>
          <p:cNvGrpSpPr/>
          <p:nvPr/>
        </p:nvGrpSpPr>
        <p:grpSpPr>
          <a:xfrm>
            <a:off x="251520" y="0"/>
            <a:ext cx="8856270" cy="563239"/>
            <a:chOff x="251520" y="0"/>
            <a:chExt cx="8856270" cy="563239"/>
          </a:xfrm>
        </p:grpSpPr>
        <p:pic>
          <p:nvPicPr>
            <p:cNvPr id="20" name="Рисунок 19">
              <a:extLst>
                <a:ext uri="{FF2B5EF4-FFF2-40B4-BE49-F238E27FC236}">
                  <a16:creationId xmlns:a16="http://schemas.microsoft.com/office/drawing/2014/main" xmlns="" id="{599E0C4B-0717-439A-A4AF-422065C6AB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21"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22" name="Прямая соединительная линия 21"/>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pic>
        <p:nvPicPr>
          <p:cNvPr id="12291" name="Picture 3" descr="F:\Users\admin\Desktop\ком_Осетия_все\схема принц_23марта23.JPG"/>
          <p:cNvPicPr>
            <a:picLocks noChangeAspect="1" noChangeArrowheads="1"/>
          </p:cNvPicPr>
          <p:nvPr/>
        </p:nvPicPr>
        <p:blipFill>
          <a:blip r:embed="rId4" cstate="print"/>
          <a:srcRect/>
          <a:stretch>
            <a:fillRect/>
          </a:stretch>
        </p:blipFill>
        <p:spPr bwMode="auto">
          <a:xfrm>
            <a:off x="971600" y="1988840"/>
            <a:ext cx="6783140" cy="3218617"/>
          </a:xfrm>
          <a:prstGeom prst="rect">
            <a:avLst/>
          </a:prstGeom>
          <a:noFill/>
        </p:spPr>
      </p:pic>
      <p:pic>
        <p:nvPicPr>
          <p:cNvPr id="12292" name="Picture 4" descr="F:\Users\admin\Desktop\ком_Осетия_все\схема принц-монт_23марта23.JPG"/>
          <p:cNvPicPr>
            <a:picLocks noChangeAspect="1" noChangeArrowheads="1"/>
          </p:cNvPicPr>
          <p:nvPr/>
        </p:nvPicPr>
        <p:blipFill>
          <a:blip r:embed="rId5" cstate="print"/>
          <a:srcRect/>
          <a:stretch>
            <a:fillRect/>
          </a:stretch>
        </p:blipFill>
        <p:spPr bwMode="auto">
          <a:xfrm>
            <a:off x="251520" y="1268760"/>
            <a:ext cx="8634578" cy="475252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2"/>
          </p:nvPr>
        </p:nvSpPr>
        <p:spPr>
          <a:xfrm>
            <a:off x="4429124" y="6500834"/>
            <a:ext cx="348331" cy="267891"/>
          </a:xfrm>
        </p:spPr>
        <p:txBody>
          <a:bodyPr/>
          <a:lstStyle/>
          <a:p>
            <a:fld id="{86CB4B4D-7CA3-9044-876B-883B54F8677D}" type="slidenum">
              <a:rPr lang="ru-RU" smtClean="0"/>
              <a:pPr/>
              <a:t>17</a:t>
            </a:fld>
            <a:endParaRPr lang="ru-RU" dirty="0"/>
          </a:p>
        </p:txBody>
      </p:sp>
      <p:sp>
        <p:nvSpPr>
          <p:cNvPr id="22"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4" name="Прямоугольник 23"/>
          <p:cNvSpPr/>
          <p:nvPr/>
        </p:nvSpPr>
        <p:spPr>
          <a:xfrm>
            <a:off x="1403648" y="476672"/>
            <a:ext cx="6696744" cy="430887"/>
          </a:xfrm>
          <a:prstGeom prst="rect">
            <a:avLst/>
          </a:prstGeom>
        </p:spPr>
        <p:txBody>
          <a:bodyPr wrap="square">
            <a:spAutoFit/>
          </a:bodyPr>
          <a:lstStyle/>
          <a:p>
            <a:pPr algn="ctr"/>
            <a:r>
              <a:rPr lang="ru-RU" sz="2200" u="sng" dirty="0" smtClean="0"/>
              <a:t>План размещения оборудования</a:t>
            </a:r>
          </a:p>
        </p:txBody>
      </p:sp>
      <p:grpSp>
        <p:nvGrpSpPr>
          <p:cNvPr id="4" name="Группа 24"/>
          <p:cNvGrpSpPr/>
          <p:nvPr/>
        </p:nvGrpSpPr>
        <p:grpSpPr>
          <a:xfrm>
            <a:off x="251520" y="0"/>
            <a:ext cx="8856270" cy="563239"/>
            <a:chOff x="251520" y="0"/>
            <a:chExt cx="8856270" cy="563239"/>
          </a:xfrm>
        </p:grpSpPr>
        <p:pic>
          <p:nvPicPr>
            <p:cNvPr id="42" name="Рисунок 41">
              <a:extLst>
                <a:ext uri="{FF2B5EF4-FFF2-40B4-BE49-F238E27FC236}">
                  <a16:creationId xmlns:a16="http://schemas.microsoft.com/office/drawing/2014/main" xmlns="" id="{599E0C4B-0717-439A-A4AF-422065C6AB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43"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44" name="Прямая соединительная линия 43"/>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39" name="Группа 38"/>
          <p:cNvGrpSpPr/>
          <p:nvPr/>
        </p:nvGrpSpPr>
        <p:grpSpPr>
          <a:xfrm>
            <a:off x="539552" y="1052736"/>
            <a:ext cx="8148379" cy="5307520"/>
            <a:chOff x="539552" y="1052736"/>
            <a:chExt cx="8148379" cy="5307520"/>
          </a:xfrm>
        </p:grpSpPr>
        <p:pic>
          <p:nvPicPr>
            <p:cNvPr id="23" name="Рисунок 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9552" y="1052736"/>
              <a:ext cx="8148379" cy="5307520"/>
            </a:xfrm>
            <a:prstGeom prst="rect">
              <a:avLst/>
            </a:prstGeom>
            <a:ln>
              <a:noFill/>
            </a:ln>
            <a:effectLst>
              <a:outerShdw blurRad="292100" dist="139700" dir="2700000" algn="tl" rotWithShape="0">
                <a:srgbClr val="333333">
                  <a:alpha val="65000"/>
                </a:srgbClr>
              </a:outerShdw>
            </a:effectLst>
          </p:spPr>
        </p:pic>
        <p:sp>
          <p:nvSpPr>
            <p:cNvPr id="25" name="Прямоугольник 24"/>
            <p:cNvSpPr/>
            <p:nvPr/>
          </p:nvSpPr>
          <p:spPr>
            <a:xfrm>
              <a:off x="611560" y="4077072"/>
              <a:ext cx="5112568" cy="21602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2195736" y="3789040"/>
              <a:ext cx="1296144" cy="369332"/>
            </a:xfrm>
            <a:prstGeom prst="rect">
              <a:avLst/>
            </a:prstGeom>
            <a:noFill/>
          </p:spPr>
          <p:txBody>
            <a:bodyPr wrap="square" rtlCol="0">
              <a:spAutoFit/>
            </a:bodyPr>
            <a:lstStyle/>
            <a:p>
              <a:r>
                <a:rPr lang="ru-RU" b="1" u="sng" dirty="0" err="1" smtClean="0"/>
                <a:t>Пом</a:t>
              </a:r>
              <a:r>
                <a:rPr lang="ru-RU" b="1" u="sng" dirty="0" smtClean="0"/>
                <a:t>. 240</a:t>
              </a:r>
              <a:endParaRPr lang="ru-RU" b="1" u="sng" dirty="0"/>
            </a:p>
          </p:txBody>
        </p:sp>
        <p:sp>
          <p:nvSpPr>
            <p:cNvPr id="37" name="Прямоугольник 36"/>
            <p:cNvSpPr/>
            <p:nvPr/>
          </p:nvSpPr>
          <p:spPr>
            <a:xfrm>
              <a:off x="6587716" y="4077072"/>
              <a:ext cx="1512676" cy="21602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7380312" y="5157192"/>
              <a:ext cx="792088" cy="646331"/>
            </a:xfrm>
            <a:prstGeom prst="rect">
              <a:avLst/>
            </a:prstGeom>
            <a:noFill/>
          </p:spPr>
          <p:txBody>
            <a:bodyPr wrap="square" rtlCol="0">
              <a:spAutoFit/>
            </a:bodyPr>
            <a:lstStyle/>
            <a:p>
              <a:r>
                <a:rPr lang="ru-RU" b="1" u="sng" dirty="0" err="1" smtClean="0"/>
                <a:t>Пом</a:t>
              </a:r>
              <a:r>
                <a:rPr lang="ru-RU" b="1" u="sng" dirty="0" smtClean="0"/>
                <a:t>. </a:t>
              </a:r>
            </a:p>
            <a:p>
              <a:r>
                <a:rPr lang="ru-RU" b="1" u="sng" dirty="0" smtClean="0"/>
                <a:t>109/1</a:t>
              </a:r>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2"/>
          </p:nvPr>
        </p:nvSpPr>
        <p:spPr>
          <a:xfrm>
            <a:off x="4429124" y="6500834"/>
            <a:ext cx="348331" cy="267891"/>
          </a:xfrm>
        </p:spPr>
        <p:txBody>
          <a:bodyPr/>
          <a:lstStyle/>
          <a:p>
            <a:fld id="{86CB4B4D-7CA3-9044-876B-883B54F8677D}" type="slidenum">
              <a:rPr lang="ru-RU" smtClean="0"/>
              <a:pPr/>
              <a:t>18</a:t>
            </a:fld>
            <a:endParaRPr lang="ru-RU" dirty="0"/>
          </a:p>
        </p:txBody>
      </p:sp>
      <p:sp>
        <p:nvSpPr>
          <p:cNvPr id="35" name="Прямоугольник 34"/>
          <p:cNvSpPr/>
          <p:nvPr/>
        </p:nvSpPr>
        <p:spPr>
          <a:xfrm>
            <a:off x="971600" y="1052736"/>
            <a:ext cx="2520280" cy="338554"/>
          </a:xfrm>
          <a:prstGeom prst="rect">
            <a:avLst/>
          </a:prstGeom>
        </p:spPr>
        <p:txBody>
          <a:bodyPr wrap="square">
            <a:spAutoFit/>
          </a:bodyPr>
          <a:lstStyle/>
          <a:p>
            <a:pPr algn="ctr"/>
            <a:r>
              <a:rPr lang="ru-RU" sz="1600" dirty="0" smtClean="0"/>
              <a:t>помещение 109/1</a:t>
            </a:r>
          </a:p>
        </p:txBody>
      </p:sp>
      <p:sp>
        <p:nvSpPr>
          <p:cNvPr id="22"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4" name="Прямоугольник 23"/>
          <p:cNvSpPr/>
          <p:nvPr/>
        </p:nvSpPr>
        <p:spPr>
          <a:xfrm>
            <a:off x="1403648" y="476672"/>
            <a:ext cx="6696744" cy="430887"/>
          </a:xfrm>
          <a:prstGeom prst="rect">
            <a:avLst/>
          </a:prstGeom>
        </p:spPr>
        <p:txBody>
          <a:bodyPr wrap="square">
            <a:spAutoFit/>
          </a:bodyPr>
          <a:lstStyle/>
          <a:p>
            <a:pPr algn="ctr"/>
            <a:r>
              <a:rPr lang="ru-RU" sz="2200" u="sng" dirty="0" smtClean="0"/>
              <a:t>Модель размещения оборудования в зд.17</a:t>
            </a:r>
          </a:p>
        </p:txBody>
      </p:sp>
      <p:grpSp>
        <p:nvGrpSpPr>
          <p:cNvPr id="3" name="Группа 24"/>
          <p:cNvGrpSpPr/>
          <p:nvPr/>
        </p:nvGrpSpPr>
        <p:grpSpPr>
          <a:xfrm>
            <a:off x="251520" y="0"/>
            <a:ext cx="8856270" cy="563239"/>
            <a:chOff x="251520" y="0"/>
            <a:chExt cx="8856270" cy="563239"/>
          </a:xfrm>
        </p:grpSpPr>
        <p:pic>
          <p:nvPicPr>
            <p:cNvPr id="42" name="Рисунок 41">
              <a:extLst>
                <a:ext uri="{FF2B5EF4-FFF2-40B4-BE49-F238E27FC236}">
                  <a16:creationId xmlns:a16="http://schemas.microsoft.com/office/drawing/2014/main" xmlns="" id="{599E0C4B-0717-439A-A4AF-422065C6AB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43"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44" name="Прямая соединительная линия 43"/>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pic>
        <p:nvPicPr>
          <p:cNvPr id="131075" name="Picture 3" descr="F:\Users\admin\Desktop\ком_Осетия_все\43_пом 240_сжат.jpg"/>
          <p:cNvPicPr>
            <a:picLocks noChangeAspect="1" noChangeArrowheads="1"/>
          </p:cNvPicPr>
          <p:nvPr/>
        </p:nvPicPr>
        <p:blipFill>
          <a:blip r:embed="rId4" cstate="print"/>
          <a:srcRect/>
          <a:stretch>
            <a:fillRect/>
          </a:stretch>
        </p:blipFill>
        <p:spPr bwMode="auto">
          <a:xfrm>
            <a:off x="4860032" y="1412776"/>
            <a:ext cx="3904433" cy="2196244"/>
          </a:xfrm>
          <a:prstGeom prst="rect">
            <a:avLst/>
          </a:prstGeom>
          <a:ln>
            <a:noFill/>
          </a:ln>
          <a:effectLst>
            <a:outerShdw blurRad="292100" dist="139700" dir="2700000" algn="tl" rotWithShape="0">
              <a:srgbClr val="333333">
                <a:alpha val="65000"/>
              </a:srgbClr>
            </a:outerShdw>
          </a:effectLst>
        </p:spPr>
      </p:pic>
      <p:pic>
        <p:nvPicPr>
          <p:cNvPr id="131076" name="Picture 4" descr="F:\Users\admin\Desktop\ком_Осетия_все\7_пом 109-1_сжат.jpg"/>
          <p:cNvPicPr>
            <a:picLocks noChangeAspect="1" noChangeArrowheads="1"/>
          </p:cNvPicPr>
          <p:nvPr/>
        </p:nvPicPr>
        <p:blipFill>
          <a:blip r:embed="rId5" cstate="print"/>
          <a:srcRect/>
          <a:stretch>
            <a:fillRect/>
          </a:stretch>
        </p:blipFill>
        <p:spPr bwMode="auto">
          <a:xfrm>
            <a:off x="395536" y="1412776"/>
            <a:ext cx="3888432" cy="2187243"/>
          </a:xfrm>
          <a:prstGeom prst="rect">
            <a:avLst/>
          </a:prstGeom>
          <a:ln>
            <a:noFill/>
          </a:ln>
          <a:effectLst>
            <a:outerShdw blurRad="292100" dist="139700" dir="2700000" algn="tl" rotWithShape="0">
              <a:srgbClr val="333333">
                <a:alpha val="65000"/>
              </a:srgbClr>
            </a:outerShdw>
          </a:effectLst>
        </p:spPr>
      </p:pic>
      <p:pic>
        <p:nvPicPr>
          <p:cNvPr id="131077" name="Picture 5"/>
          <p:cNvPicPr>
            <a:picLocks noChangeAspect="1" noChangeArrowheads="1"/>
          </p:cNvPicPr>
          <p:nvPr/>
        </p:nvPicPr>
        <p:blipFill>
          <a:blip r:embed="rId6" cstate="print"/>
          <a:srcRect/>
          <a:stretch>
            <a:fillRect/>
          </a:stretch>
        </p:blipFill>
        <p:spPr bwMode="auto">
          <a:xfrm>
            <a:off x="1619672" y="3861048"/>
            <a:ext cx="5808437" cy="2614931"/>
          </a:xfrm>
          <a:prstGeom prst="rect">
            <a:avLst/>
          </a:prstGeom>
          <a:ln>
            <a:noFill/>
          </a:ln>
          <a:effectLst>
            <a:outerShdw blurRad="292100" dist="139700" dir="2700000" algn="tl" rotWithShape="0">
              <a:srgbClr val="333333">
                <a:alpha val="65000"/>
              </a:srgbClr>
            </a:outerShdw>
          </a:effectLst>
        </p:spPr>
      </p:pic>
      <p:sp>
        <p:nvSpPr>
          <p:cNvPr id="25" name="Прямоугольник 24"/>
          <p:cNvSpPr/>
          <p:nvPr/>
        </p:nvSpPr>
        <p:spPr>
          <a:xfrm>
            <a:off x="5652120" y="1052736"/>
            <a:ext cx="2520280" cy="338554"/>
          </a:xfrm>
          <a:prstGeom prst="rect">
            <a:avLst/>
          </a:prstGeom>
        </p:spPr>
        <p:txBody>
          <a:bodyPr wrap="square">
            <a:spAutoFit/>
          </a:bodyPr>
          <a:lstStyle/>
          <a:p>
            <a:pPr algn="ctr"/>
            <a:r>
              <a:rPr lang="ru-RU" sz="1600" dirty="0" smtClean="0"/>
              <a:t>помещение 240</a:t>
            </a:r>
          </a:p>
        </p:txBody>
      </p:sp>
      <p:sp>
        <p:nvSpPr>
          <p:cNvPr id="26" name="Прямоугольник 25"/>
          <p:cNvSpPr/>
          <p:nvPr/>
        </p:nvSpPr>
        <p:spPr>
          <a:xfrm>
            <a:off x="7596336" y="4293096"/>
            <a:ext cx="1224136" cy="338554"/>
          </a:xfrm>
          <a:prstGeom prst="rect">
            <a:avLst/>
          </a:prstGeom>
          <a:ln>
            <a:solidFill>
              <a:schemeClr val="tx1"/>
            </a:solidFill>
          </a:ln>
        </p:spPr>
        <p:txBody>
          <a:bodyPr wrap="square">
            <a:spAutoFit/>
          </a:bodyPr>
          <a:lstStyle/>
          <a:p>
            <a:pPr algn="ctr"/>
            <a:r>
              <a:rPr lang="ru-RU" sz="1600" dirty="0" err="1" smtClean="0"/>
              <a:t>пом</a:t>
            </a:r>
            <a:r>
              <a:rPr lang="ru-RU" sz="1600" dirty="0" smtClean="0"/>
              <a:t>. 240</a:t>
            </a:r>
          </a:p>
        </p:txBody>
      </p:sp>
      <p:sp>
        <p:nvSpPr>
          <p:cNvPr id="27" name="Прямоугольник 26"/>
          <p:cNvSpPr/>
          <p:nvPr/>
        </p:nvSpPr>
        <p:spPr>
          <a:xfrm>
            <a:off x="251520" y="4365104"/>
            <a:ext cx="1224136" cy="338554"/>
          </a:xfrm>
          <a:prstGeom prst="rect">
            <a:avLst/>
          </a:prstGeom>
          <a:ln>
            <a:solidFill>
              <a:schemeClr val="tx1"/>
            </a:solidFill>
          </a:ln>
        </p:spPr>
        <p:txBody>
          <a:bodyPr wrap="square">
            <a:spAutoFit/>
          </a:bodyPr>
          <a:lstStyle/>
          <a:p>
            <a:pPr algn="ctr"/>
            <a:r>
              <a:rPr lang="ru-RU" sz="1600" dirty="0" err="1" smtClean="0"/>
              <a:t>пом</a:t>
            </a:r>
            <a:r>
              <a:rPr lang="ru-RU" sz="1600" dirty="0" smtClean="0"/>
              <a:t>. 109/1</a:t>
            </a:r>
          </a:p>
        </p:txBody>
      </p:sp>
      <p:sp>
        <p:nvSpPr>
          <p:cNvPr id="37" name="Прямоугольник 36"/>
          <p:cNvSpPr/>
          <p:nvPr/>
        </p:nvSpPr>
        <p:spPr>
          <a:xfrm>
            <a:off x="3851920" y="4005064"/>
            <a:ext cx="720080" cy="338554"/>
          </a:xfrm>
          <a:prstGeom prst="rect">
            <a:avLst/>
          </a:prstGeom>
          <a:solidFill>
            <a:schemeClr val="bg1"/>
          </a:solidFill>
        </p:spPr>
        <p:txBody>
          <a:bodyPr wrap="square">
            <a:spAutoFit/>
          </a:bodyPr>
          <a:lstStyle/>
          <a:p>
            <a:pPr algn="ctr"/>
            <a:r>
              <a:rPr lang="en-US" sz="1600" dirty="0" smtClean="0"/>
              <a:t>MPD</a:t>
            </a:r>
          </a:p>
        </p:txBody>
      </p:sp>
      <p:sp>
        <p:nvSpPr>
          <p:cNvPr id="38" name="Прямоугольник 37"/>
          <p:cNvSpPr/>
          <p:nvPr/>
        </p:nvSpPr>
        <p:spPr>
          <a:xfrm>
            <a:off x="3635896" y="6093296"/>
            <a:ext cx="2520280" cy="338554"/>
          </a:xfrm>
          <a:prstGeom prst="rect">
            <a:avLst/>
          </a:prstGeom>
          <a:solidFill>
            <a:schemeClr val="bg1"/>
          </a:solidFill>
        </p:spPr>
        <p:txBody>
          <a:bodyPr wrap="square">
            <a:spAutoFit/>
          </a:bodyPr>
          <a:lstStyle/>
          <a:p>
            <a:pPr algn="ctr"/>
            <a:r>
              <a:rPr lang="ru-RU" sz="1600" dirty="0" smtClean="0"/>
              <a:t>Кабельные линии 10кА</a:t>
            </a:r>
            <a:endParaRPr lang="en-US" sz="1600" dirty="0" smtClean="0"/>
          </a:p>
        </p:txBody>
      </p:sp>
      <p:cxnSp>
        <p:nvCxnSpPr>
          <p:cNvPr id="40" name="Прямая со стрелкой 39"/>
          <p:cNvCxnSpPr/>
          <p:nvPr/>
        </p:nvCxnSpPr>
        <p:spPr>
          <a:xfrm flipH="1">
            <a:off x="7092280" y="4725144"/>
            <a:ext cx="648072" cy="21602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1475656" y="4797152"/>
            <a:ext cx="720080" cy="43204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H="1" flipV="1">
            <a:off x="3275856" y="5733256"/>
            <a:ext cx="504056" cy="432048"/>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flipV="1">
            <a:off x="5724128" y="5661248"/>
            <a:ext cx="504056" cy="504056"/>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2"/>
          </p:nvPr>
        </p:nvSpPr>
        <p:spPr>
          <a:xfrm>
            <a:off x="4437982" y="6500812"/>
            <a:ext cx="422050" cy="267891"/>
          </a:xfrm>
        </p:spPr>
        <p:txBody>
          <a:bodyPr/>
          <a:lstStyle/>
          <a:p>
            <a:fld id="{86CB4B4D-7CA3-9044-876B-883B54F8677D}" type="slidenum">
              <a:rPr lang="ru-RU" smtClean="0"/>
              <a:pPr/>
              <a:t>19</a:t>
            </a:fld>
            <a:endParaRPr lang="ru-RU" dirty="0"/>
          </a:p>
        </p:txBody>
      </p:sp>
      <p:sp>
        <p:nvSpPr>
          <p:cNvPr id="11" name="Прямоугольник 10"/>
          <p:cNvSpPr/>
          <p:nvPr/>
        </p:nvSpPr>
        <p:spPr>
          <a:xfrm>
            <a:off x="1403648" y="476672"/>
            <a:ext cx="6696744" cy="430887"/>
          </a:xfrm>
          <a:prstGeom prst="rect">
            <a:avLst/>
          </a:prstGeom>
        </p:spPr>
        <p:txBody>
          <a:bodyPr wrap="square">
            <a:spAutoFit/>
          </a:bodyPr>
          <a:lstStyle/>
          <a:p>
            <a:pPr algn="ctr"/>
            <a:r>
              <a:rPr lang="ru-RU" sz="2200" u="sng" dirty="0" smtClean="0"/>
              <a:t>Статус создания системы питания</a:t>
            </a:r>
          </a:p>
        </p:txBody>
      </p:sp>
      <p:grpSp>
        <p:nvGrpSpPr>
          <p:cNvPr id="12" name="Группа 24"/>
          <p:cNvGrpSpPr/>
          <p:nvPr/>
        </p:nvGrpSpPr>
        <p:grpSpPr>
          <a:xfrm>
            <a:off x="251520" y="0"/>
            <a:ext cx="8856270" cy="563239"/>
            <a:chOff x="251520" y="0"/>
            <a:chExt cx="8856270" cy="563239"/>
          </a:xfrm>
        </p:grpSpPr>
        <p:pic>
          <p:nvPicPr>
            <p:cNvPr id="13" name="Рисунок 12">
              <a:extLst>
                <a:ext uri="{FF2B5EF4-FFF2-40B4-BE49-F238E27FC236}">
                  <a16:creationId xmlns:a16="http://schemas.microsoft.com/office/drawing/2014/main" xmlns="" id="{599E0C4B-0717-439A-A4AF-422065C6AB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14"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15" name="Прямая соединительная линия 14"/>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pic>
        <p:nvPicPr>
          <p:cNvPr id="13318" name="Picture 6"/>
          <p:cNvPicPr>
            <a:picLocks noChangeAspect="1" noChangeArrowheads="1"/>
          </p:cNvPicPr>
          <p:nvPr/>
        </p:nvPicPr>
        <p:blipFill>
          <a:blip r:embed="rId3" cstate="print"/>
          <a:srcRect r="7273" b="1595"/>
          <a:stretch>
            <a:fillRect/>
          </a:stretch>
        </p:blipFill>
        <p:spPr bwMode="auto">
          <a:xfrm>
            <a:off x="539552" y="1052736"/>
            <a:ext cx="3672408" cy="1800200"/>
          </a:xfrm>
          <a:prstGeom prst="rect">
            <a:avLst/>
          </a:prstGeom>
          <a:ln>
            <a:noFill/>
          </a:ln>
          <a:effectLst>
            <a:outerShdw blurRad="292100" dist="139700" dir="2700000" algn="tl" rotWithShape="0">
              <a:srgbClr val="333333">
                <a:alpha val="65000"/>
              </a:srgbClr>
            </a:outerShdw>
          </a:effectLst>
        </p:spPr>
      </p:pic>
      <p:pic>
        <p:nvPicPr>
          <p:cNvPr id="13320" name="Picture 8"/>
          <p:cNvPicPr>
            <a:picLocks noChangeAspect="1" noChangeArrowheads="1"/>
          </p:cNvPicPr>
          <p:nvPr/>
        </p:nvPicPr>
        <p:blipFill>
          <a:blip r:embed="rId4" cstate="print"/>
          <a:srcRect/>
          <a:stretch>
            <a:fillRect/>
          </a:stretch>
        </p:blipFill>
        <p:spPr bwMode="auto">
          <a:xfrm>
            <a:off x="5076056" y="1988840"/>
            <a:ext cx="3696030" cy="1707248"/>
          </a:xfrm>
          <a:prstGeom prst="rect">
            <a:avLst/>
          </a:prstGeom>
          <a:ln>
            <a:noFill/>
          </a:ln>
          <a:effectLst>
            <a:outerShdw blurRad="292100" dist="139700" dir="2700000" algn="tl" rotWithShape="0">
              <a:srgbClr val="333333">
                <a:alpha val="65000"/>
              </a:srgbClr>
            </a:outerShdw>
          </a:effectLst>
        </p:spPr>
      </p:pic>
      <p:pic>
        <p:nvPicPr>
          <p:cNvPr id="13321" name="Picture 9"/>
          <p:cNvPicPr>
            <a:picLocks noChangeAspect="1" noChangeArrowheads="1"/>
          </p:cNvPicPr>
          <p:nvPr/>
        </p:nvPicPr>
        <p:blipFill>
          <a:blip r:embed="rId5" cstate="print"/>
          <a:srcRect/>
          <a:stretch>
            <a:fillRect/>
          </a:stretch>
        </p:blipFill>
        <p:spPr bwMode="auto">
          <a:xfrm>
            <a:off x="539552" y="4941168"/>
            <a:ext cx="3756290" cy="1735084"/>
          </a:xfrm>
          <a:prstGeom prst="rect">
            <a:avLst/>
          </a:prstGeom>
          <a:ln>
            <a:noFill/>
          </a:ln>
          <a:effectLst>
            <a:outerShdw blurRad="292100" dist="139700" dir="2700000" algn="tl" rotWithShape="0">
              <a:srgbClr val="333333">
                <a:alpha val="65000"/>
              </a:srgbClr>
            </a:outerShdw>
          </a:effectLst>
        </p:spPr>
      </p:pic>
      <p:pic>
        <p:nvPicPr>
          <p:cNvPr id="13322" name="Picture 10"/>
          <p:cNvPicPr>
            <a:picLocks noChangeAspect="1" noChangeArrowheads="1"/>
          </p:cNvPicPr>
          <p:nvPr/>
        </p:nvPicPr>
        <p:blipFill>
          <a:blip r:embed="rId6" cstate="print"/>
          <a:srcRect r="7617" b="3846"/>
          <a:stretch>
            <a:fillRect/>
          </a:stretch>
        </p:blipFill>
        <p:spPr bwMode="auto">
          <a:xfrm>
            <a:off x="539552" y="2996952"/>
            <a:ext cx="3744416" cy="1800200"/>
          </a:xfrm>
          <a:prstGeom prst="rect">
            <a:avLst/>
          </a:prstGeom>
          <a:ln>
            <a:noFill/>
          </a:ln>
          <a:effectLst>
            <a:outerShdw blurRad="292100" dist="139700" dir="2700000" algn="tl" rotWithShape="0">
              <a:srgbClr val="333333">
                <a:alpha val="65000"/>
              </a:srgbClr>
            </a:outerShdw>
          </a:effectLst>
        </p:spPr>
      </p:pic>
      <p:pic>
        <p:nvPicPr>
          <p:cNvPr id="13323" name="Picture 11"/>
          <p:cNvPicPr>
            <a:picLocks noChangeAspect="1" noChangeArrowheads="1"/>
          </p:cNvPicPr>
          <p:nvPr/>
        </p:nvPicPr>
        <p:blipFill>
          <a:blip r:embed="rId7" cstate="print"/>
          <a:srcRect/>
          <a:stretch>
            <a:fillRect/>
          </a:stretch>
        </p:blipFill>
        <p:spPr bwMode="auto">
          <a:xfrm>
            <a:off x="5076056" y="4077072"/>
            <a:ext cx="3744416" cy="1729599"/>
          </a:xfrm>
          <a:prstGeom prst="rect">
            <a:avLst/>
          </a:prstGeom>
          <a:ln>
            <a:noFill/>
          </a:ln>
          <a:effectLst>
            <a:outerShdw blurRad="292100" dist="139700" dir="2700000" algn="tl" rotWithShape="0">
              <a:srgbClr val="333333">
                <a:alpha val="65000"/>
              </a:srgbClr>
            </a:outerShdw>
          </a:effectLst>
        </p:spPr>
      </p:pic>
      <p:sp>
        <p:nvSpPr>
          <p:cNvPr id="22" name="Прямоугольник 21"/>
          <p:cNvSpPr/>
          <p:nvPr/>
        </p:nvSpPr>
        <p:spPr>
          <a:xfrm>
            <a:off x="1187624" y="1340768"/>
            <a:ext cx="1080120" cy="307777"/>
          </a:xfrm>
          <a:prstGeom prst="rect">
            <a:avLst/>
          </a:prstGeom>
          <a:solidFill>
            <a:schemeClr val="bg1"/>
          </a:solidFill>
        </p:spPr>
        <p:txBody>
          <a:bodyPr wrap="square">
            <a:spAutoFit/>
          </a:bodyPr>
          <a:lstStyle/>
          <a:p>
            <a:pPr algn="ctr"/>
            <a:r>
              <a:rPr lang="ru-RU" sz="1400" dirty="0" smtClean="0"/>
              <a:t>ПИТ11-50</a:t>
            </a:r>
          </a:p>
        </p:txBody>
      </p:sp>
      <p:sp>
        <p:nvSpPr>
          <p:cNvPr id="23" name="Прямоугольник 22"/>
          <p:cNvSpPr/>
          <p:nvPr/>
        </p:nvSpPr>
        <p:spPr>
          <a:xfrm>
            <a:off x="1187624" y="3789040"/>
            <a:ext cx="720080" cy="307777"/>
          </a:xfrm>
          <a:prstGeom prst="rect">
            <a:avLst/>
          </a:prstGeom>
          <a:solidFill>
            <a:schemeClr val="bg1"/>
          </a:solidFill>
        </p:spPr>
        <p:txBody>
          <a:bodyPr wrap="square">
            <a:spAutoFit/>
          </a:bodyPr>
          <a:lstStyle/>
          <a:p>
            <a:pPr algn="ctr"/>
            <a:r>
              <a:rPr lang="ru-RU" sz="1400" dirty="0" smtClean="0"/>
              <a:t>КЭЭ</a:t>
            </a:r>
          </a:p>
        </p:txBody>
      </p:sp>
      <p:sp>
        <p:nvSpPr>
          <p:cNvPr id="24" name="Прямоугольник 23"/>
          <p:cNvSpPr/>
          <p:nvPr/>
        </p:nvSpPr>
        <p:spPr>
          <a:xfrm>
            <a:off x="1331640" y="5877272"/>
            <a:ext cx="792088" cy="307777"/>
          </a:xfrm>
          <a:prstGeom prst="rect">
            <a:avLst/>
          </a:prstGeom>
          <a:solidFill>
            <a:schemeClr val="bg1"/>
          </a:solidFill>
        </p:spPr>
        <p:txBody>
          <a:bodyPr wrap="square">
            <a:spAutoFit/>
          </a:bodyPr>
          <a:lstStyle/>
          <a:p>
            <a:pPr algn="ctr"/>
            <a:r>
              <a:rPr lang="ru-RU" sz="1400" dirty="0" smtClean="0"/>
              <a:t>ПИТ01</a:t>
            </a:r>
          </a:p>
        </p:txBody>
      </p:sp>
      <p:sp>
        <p:nvSpPr>
          <p:cNvPr id="25" name="Прямоугольник 24"/>
          <p:cNvSpPr/>
          <p:nvPr/>
        </p:nvSpPr>
        <p:spPr>
          <a:xfrm>
            <a:off x="2627784" y="5805264"/>
            <a:ext cx="936104" cy="307777"/>
          </a:xfrm>
          <a:prstGeom prst="rect">
            <a:avLst/>
          </a:prstGeom>
          <a:solidFill>
            <a:schemeClr val="bg1"/>
          </a:solidFill>
        </p:spPr>
        <p:txBody>
          <a:bodyPr wrap="square">
            <a:spAutoFit/>
          </a:bodyPr>
          <a:lstStyle/>
          <a:p>
            <a:pPr algn="ctr"/>
            <a:r>
              <a:rPr lang="ru-RU" sz="1400" dirty="0" smtClean="0"/>
              <a:t>ПИТ11-50</a:t>
            </a:r>
          </a:p>
        </p:txBody>
      </p:sp>
      <p:sp>
        <p:nvSpPr>
          <p:cNvPr id="26" name="Прямоугольник 25"/>
          <p:cNvSpPr/>
          <p:nvPr/>
        </p:nvSpPr>
        <p:spPr>
          <a:xfrm>
            <a:off x="5292080" y="1268760"/>
            <a:ext cx="3096344" cy="584775"/>
          </a:xfrm>
          <a:prstGeom prst="rect">
            <a:avLst/>
          </a:prstGeom>
          <a:solidFill>
            <a:schemeClr val="bg1"/>
          </a:solidFill>
        </p:spPr>
        <p:txBody>
          <a:bodyPr wrap="square">
            <a:spAutoFit/>
          </a:bodyPr>
          <a:lstStyle/>
          <a:p>
            <a:pPr algn="ctr"/>
            <a:r>
              <a:rPr lang="ru-RU" sz="1600" dirty="0" smtClean="0"/>
              <a:t>Помещение 181 </a:t>
            </a:r>
          </a:p>
          <a:p>
            <a:pPr algn="ctr"/>
            <a:r>
              <a:rPr lang="ru-RU" sz="1600" dirty="0" smtClean="0"/>
              <a:t> монтаж кабельных конструкций</a:t>
            </a:r>
          </a:p>
        </p:txBody>
      </p:sp>
      <p:sp>
        <p:nvSpPr>
          <p:cNvPr id="27" name="Прямоугольник 26"/>
          <p:cNvSpPr/>
          <p:nvPr/>
        </p:nvSpPr>
        <p:spPr>
          <a:xfrm>
            <a:off x="683568" y="692696"/>
            <a:ext cx="1872208" cy="338554"/>
          </a:xfrm>
          <a:prstGeom prst="rect">
            <a:avLst/>
          </a:prstGeom>
        </p:spPr>
        <p:txBody>
          <a:bodyPr wrap="square">
            <a:spAutoFit/>
          </a:bodyPr>
          <a:lstStyle/>
          <a:p>
            <a:pPr algn="ctr"/>
            <a:r>
              <a:rPr lang="ru-RU" sz="1600" dirty="0" smtClean="0"/>
              <a:t>помещение 240</a:t>
            </a:r>
          </a:p>
        </p:txBody>
      </p:sp>
      <p:sp>
        <p:nvSpPr>
          <p:cNvPr id="29"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0" name="Прямоугольник 19"/>
          <p:cNvSpPr/>
          <p:nvPr/>
        </p:nvSpPr>
        <p:spPr>
          <a:xfrm>
            <a:off x="5148064" y="6165304"/>
            <a:ext cx="2880320" cy="307777"/>
          </a:xfrm>
          <a:prstGeom prst="rect">
            <a:avLst/>
          </a:prstGeom>
          <a:solidFill>
            <a:schemeClr val="accent6">
              <a:lumMod val="60000"/>
              <a:lumOff val="40000"/>
            </a:schemeClr>
          </a:solidFill>
        </p:spPr>
        <p:txBody>
          <a:bodyPr wrap="square">
            <a:spAutoFit/>
          </a:bodyPr>
          <a:lstStyle/>
          <a:p>
            <a:pPr algn="ctr"/>
            <a:r>
              <a:rPr lang="ru-RU" sz="1400" dirty="0" smtClean="0"/>
              <a:t>Нет в наличии РЩ0,4кВ</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a:bodyPr>
          <a:lstStyle/>
          <a:p>
            <a:r>
              <a:rPr lang="ru-RU" sz="3200" dirty="0" smtClean="0"/>
              <a:t>Содержание</a:t>
            </a:r>
            <a:endParaRPr lang="ru-RU" sz="3200" dirty="0"/>
          </a:p>
        </p:txBody>
      </p:sp>
      <p:sp>
        <p:nvSpPr>
          <p:cNvPr id="3" name="Содержимое 2"/>
          <p:cNvSpPr>
            <a:spLocks noGrp="1"/>
          </p:cNvSpPr>
          <p:nvPr>
            <p:ph idx="1"/>
          </p:nvPr>
        </p:nvSpPr>
        <p:spPr/>
        <p:txBody>
          <a:bodyPr>
            <a:normAutofit/>
          </a:bodyPr>
          <a:lstStyle/>
          <a:p>
            <a:pPr>
              <a:buNone/>
            </a:pPr>
            <a:r>
              <a:rPr lang="ru-RU" sz="2000" dirty="0" smtClean="0"/>
              <a:t>1. Постановка задачи – режимы работы, цикл, данные магнитов.</a:t>
            </a:r>
          </a:p>
          <a:p>
            <a:pPr>
              <a:buNone/>
            </a:pPr>
            <a:r>
              <a:rPr lang="ru-RU" sz="2000" dirty="0" smtClean="0"/>
              <a:t>2. Принципиальная схема</a:t>
            </a:r>
          </a:p>
          <a:p>
            <a:pPr>
              <a:buNone/>
            </a:pPr>
            <a:r>
              <a:rPr lang="ru-RU" sz="2000" dirty="0" smtClean="0"/>
              <a:t>3. Основные источники питания</a:t>
            </a:r>
          </a:p>
          <a:p>
            <a:pPr>
              <a:buNone/>
            </a:pPr>
            <a:r>
              <a:rPr lang="ru-RU" sz="2000" dirty="0" smtClean="0"/>
              <a:t>4. Ключи эвакуации энергии</a:t>
            </a:r>
          </a:p>
          <a:p>
            <a:pPr>
              <a:buNone/>
            </a:pPr>
            <a:r>
              <a:rPr lang="ru-RU" sz="2000" dirty="0" smtClean="0"/>
              <a:t>5. Измерительная аппаратура</a:t>
            </a:r>
          </a:p>
          <a:p>
            <a:pPr>
              <a:buNone/>
            </a:pPr>
            <a:r>
              <a:rPr lang="ru-RU" sz="2000" dirty="0" smtClean="0"/>
              <a:t>6. Дополнительные источники</a:t>
            </a:r>
          </a:p>
          <a:p>
            <a:pPr>
              <a:buNone/>
            </a:pPr>
            <a:r>
              <a:rPr lang="ru-RU" sz="2000" dirty="0" smtClean="0"/>
              <a:t>7. Принципиально - монтажная схема</a:t>
            </a:r>
          </a:p>
          <a:p>
            <a:pPr>
              <a:buNone/>
            </a:pPr>
            <a:r>
              <a:rPr lang="ru-RU" sz="2000" dirty="0" smtClean="0"/>
              <a:t>8. Статус оборудования в </a:t>
            </a:r>
            <a:r>
              <a:rPr lang="ru-RU" sz="2000" dirty="0" err="1" smtClean="0"/>
              <a:t>зд</a:t>
            </a:r>
            <a:r>
              <a:rPr lang="ru-RU" sz="2000" dirty="0" smtClean="0"/>
              <a:t>. 17 </a:t>
            </a:r>
            <a:endParaRPr lang="ru-RU" sz="2000" dirty="0"/>
          </a:p>
        </p:txBody>
      </p:sp>
      <p:sp>
        <p:nvSpPr>
          <p:cNvPr id="5"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pSp>
        <p:nvGrpSpPr>
          <p:cNvPr id="6" name="Группа 5"/>
          <p:cNvGrpSpPr/>
          <p:nvPr/>
        </p:nvGrpSpPr>
        <p:grpSpPr>
          <a:xfrm>
            <a:off x="251520" y="0"/>
            <a:ext cx="8856270" cy="563239"/>
            <a:chOff x="251520" y="0"/>
            <a:chExt cx="8856270" cy="563239"/>
          </a:xfrm>
        </p:grpSpPr>
        <p:pic>
          <p:nvPicPr>
            <p:cNvPr id="7" name="Рисунок 6">
              <a:extLst>
                <a:ext uri="{FF2B5EF4-FFF2-40B4-BE49-F238E27FC236}">
                  <a16:creationId xmlns:a16="http://schemas.microsoft.com/office/drawing/2014/main" xmlns="" id="{599E0C4B-0717-439A-A4AF-422065C6AB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8"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9" name="Прямая соединительная линия 8"/>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639944" y="6492875"/>
            <a:ext cx="504056" cy="365125"/>
          </a:xfrm>
        </p:spPr>
        <p:txBody>
          <a:bodyPr/>
          <a:lstStyle/>
          <a:p>
            <a:fld id="{17156805-C5B6-4160-BDC8-F5FF3BEA1C69}" type="slidenum">
              <a:rPr lang="ru-RU" smtClean="0"/>
              <a:pPr/>
              <a:t>20</a:t>
            </a:fld>
            <a:endParaRPr lang="ru-RU" dirty="0"/>
          </a:p>
        </p:txBody>
      </p:sp>
      <p:pic>
        <p:nvPicPr>
          <p:cNvPr id="3" name="Picture 3" descr="фотоаппарат 07"/>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l="14795"/>
          <a:stretch/>
        </p:blipFill>
        <p:spPr bwMode="auto">
          <a:xfrm>
            <a:off x="142844" y="500042"/>
            <a:ext cx="2590892" cy="17145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4" name="Picture 6" descr="20161115_154824"/>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2857488" y="571480"/>
            <a:ext cx="2980022" cy="17050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Рисунок 16"/>
          <p:cNvPicPr>
            <a:picLocks noChangeAspect="1"/>
          </p:cNvPicPr>
          <p:nvPr/>
        </p:nvPicPr>
        <p:blipFill rotWithShape="1">
          <a:blip r:embed="rId6" cstate="print">
            <a:extLst>
              <a:ext uri="{BEBA8EAE-BF5A-486C-A8C5-ECC9F3942E4B}">
                <a14:imgProps xmlns:a14="http://schemas.microsoft.com/office/drawing/2010/main" xmlns="">
                  <a14:imgLayer r:embed="rId11">
                    <a14:imgEffect>
                      <a14:brightnessContrast bright="40000" contrast="-40000"/>
                    </a14:imgEffect>
                  </a14:imgLayer>
                </a14:imgProps>
              </a:ext>
              <a:ext uri="{28A0092B-C50C-407E-A947-70E740481C1C}">
                <a14:useLocalDpi xmlns:a14="http://schemas.microsoft.com/office/drawing/2010/main" xmlns="" val="0"/>
              </a:ext>
            </a:extLst>
          </a:blip>
          <a:srcRect r="29117"/>
          <a:stretch/>
        </p:blipFill>
        <p:spPr>
          <a:xfrm>
            <a:off x="4454413" y="4357694"/>
            <a:ext cx="2286016" cy="1814109"/>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12" cstate="print">
            <a:extLst>
              <a:ext uri="{BEBA8EAE-BF5A-486C-A8C5-ECC9F3942E4B}">
                <a14:imgProps xmlns:a14="http://schemas.microsoft.com/office/drawing/2010/main" xmlns="">
                  <a14:imgLayer r:embed="rId13">
                    <a14:imgEffect>
                      <a14:sharpenSoften amount="5000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6883305" y="2928934"/>
            <a:ext cx="2143140" cy="2857520"/>
          </a:xfrm>
          <a:prstGeom prst="rect">
            <a:avLst/>
          </a:prstGeom>
          <a:ln>
            <a:noFill/>
          </a:ln>
          <a:effectLst>
            <a:outerShdw blurRad="190500" algn="tl" rotWithShape="0">
              <a:srgbClr val="000000">
                <a:alpha val="70000"/>
              </a:srgbClr>
            </a:outerShdw>
          </a:effectLst>
        </p:spPr>
      </p:pic>
      <p:sp>
        <p:nvSpPr>
          <p:cNvPr id="24" name="Заголовок 1"/>
          <p:cNvSpPr txBox="1">
            <a:spLocks/>
          </p:cNvSpPr>
          <p:nvPr/>
        </p:nvSpPr>
        <p:spPr>
          <a:xfrm>
            <a:off x="3097091" y="2571744"/>
            <a:ext cx="3571900" cy="1214446"/>
          </a:xfrm>
          <a:prstGeom prst="rect">
            <a:avLst/>
          </a:prstGeom>
          <a:solidFill>
            <a:srgbClr val="FFFFB7"/>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solidFill>
                  <a:sysClr val="windowText" lastClr="000000"/>
                </a:solidFill>
                <a:ea typeface="ＭＳ Ｐゴシック" pitchFamily="34" charset="-128"/>
              </a:rPr>
              <a:t>Спасибо за внимание!</a:t>
            </a:r>
          </a:p>
        </p:txBody>
      </p:sp>
      <p:pic>
        <p:nvPicPr>
          <p:cNvPr id="1027" name="Picture 3"/>
          <p:cNvPicPr>
            <a:picLocks noChangeAspect="1" noChangeArrowheads="1"/>
          </p:cNvPicPr>
          <p:nvPr/>
        </p:nvPicPr>
        <p:blipFill>
          <a:blip r:embed="rId14" cstate="print"/>
          <a:srcRect/>
          <a:stretch>
            <a:fillRect/>
          </a:stretch>
        </p:blipFill>
        <p:spPr bwMode="auto">
          <a:xfrm>
            <a:off x="239571" y="2428868"/>
            <a:ext cx="2571768" cy="1446619"/>
          </a:xfrm>
          <a:prstGeom prst="rect">
            <a:avLst/>
          </a:prstGeom>
          <a:ln>
            <a:noFill/>
          </a:ln>
          <a:effectLst>
            <a:outerShdw blurRad="190500" algn="tl" rotWithShape="0">
              <a:srgbClr val="000000">
                <a:alpha val="70000"/>
              </a:srgbClr>
            </a:outerShdw>
          </a:effectLst>
        </p:spPr>
      </p:pic>
      <p:pic>
        <p:nvPicPr>
          <p:cNvPr id="26" name="Рисунок 25" descr="ф_корп1_концерт.jpg"/>
          <p:cNvPicPr>
            <a:picLocks noChangeAspect="1"/>
          </p:cNvPicPr>
          <p:nvPr/>
        </p:nvPicPr>
        <p:blipFill>
          <a:blip r:embed="rId15" cstate="print"/>
          <a:srcRect l="24000" b="332"/>
          <a:stretch>
            <a:fillRect/>
          </a:stretch>
        </p:blipFill>
        <p:spPr>
          <a:xfrm>
            <a:off x="5954611" y="500042"/>
            <a:ext cx="3000396" cy="1816051"/>
          </a:xfrm>
          <a:prstGeom prst="rect">
            <a:avLst/>
          </a:prstGeom>
          <a:ln>
            <a:noFill/>
          </a:ln>
          <a:effectLst>
            <a:outerShdw blurRad="190500" algn="tl" rotWithShape="0">
              <a:srgbClr val="000000">
                <a:alpha val="70000"/>
              </a:srgbClr>
            </a:outerShdw>
          </a:effectLst>
        </p:spPr>
      </p:pic>
      <p:pic>
        <p:nvPicPr>
          <p:cNvPr id="1028" name="Picture 4"/>
          <p:cNvPicPr>
            <a:picLocks noChangeAspect="1" noChangeArrowheads="1"/>
          </p:cNvPicPr>
          <p:nvPr/>
        </p:nvPicPr>
        <p:blipFill>
          <a:blip r:embed="rId16" cstate="print"/>
          <a:srcRect t="12923" r="2128"/>
          <a:stretch>
            <a:fillRect/>
          </a:stretch>
        </p:blipFill>
        <p:spPr bwMode="auto">
          <a:xfrm>
            <a:off x="239571" y="4071942"/>
            <a:ext cx="3857652" cy="23481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62815081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51520" y="0"/>
            <a:ext cx="8856270" cy="563239"/>
            <a:chOff x="251520" y="0"/>
            <a:chExt cx="8856270" cy="563239"/>
          </a:xfrm>
        </p:grpSpPr>
        <p:pic>
          <p:nvPicPr>
            <p:cNvPr id="9" name="Рисунок 8">
              <a:extLst>
                <a:ext uri="{FF2B5EF4-FFF2-40B4-BE49-F238E27FC236}">
                  <a16:creationId xmlns:a16="http://schemas.microsoft.com/office/drawing/2014/main" xmlns="" id="{599E0C4B-0717-439A-A4AF-422065C6AB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10"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11" name="Прямая соединительная линия 10"/>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3" name="Содержимое 2"/>
          <p:cNvSpPr>
            <a:spLocks noGrp="1"/>
          </p:cNvSpPr>
          <p:nvPr>
            <p:ph idx="1"/>
          </p:nvPr>
        </p:nvSpPr>
        <p:spPr>
          <a:xfrm>
            <a:off x="179512" y="1124744"/>
            <a:ext cx="8820472" cy="1512168"/>
          </a:xfrm>
        </p:spPr>
        <p:txBody>
          <a:bodyPr>
            <a:normAutofit fontScale="85000" lnSpcReduction="10000"/>
          </a:bodyPr>
          <a:lstStyle/>
          <a:p>
            <a:pPr>
              <a:buNone/>
            </a:pPr>
            <a:r>
              <a:rPr lang="ru-RU" sz="2000" dirty="0" smtClean="0"/>
              <a:t>1.  Энергетика - </a:t>
            </a:r>
            <a:r>
              <a:rPr lang="ru-RU" sz="2000" dirty="0" err="1" smtClean="0"/>
              <a:t>ф</a:t>
            </a:r>
            <a:r>
              <a:rPr lang="sk-SK" sz="2000" dirty="0" smtClean="0"/>
              <a:t>ормирование магнитных полей в соответствии с требуемым циклом</a:t>
            </a:r>
            <a:r>
              <a:rPr lang="ru-RU" sz="2000" dirty="0" smtClean="0"/>
              <a:t> </a:t>
            </a:r>
          </a:p>
          <a:p>
            <a:pPr>
              <a:buNone/>
            </a:pPr>
            <a:r>
              <a:rPr lang="ru-RU" sz="2000" dirty="0" smtClean="0"/>
              <a:t>2.</a:t>
            </a:r>
            <a:r>
              <a:rPr lang="sk-SK" sz="2000" dirty="0" smtClean="0"/>
              <a:t> </a:t>
            </a:r>
            <a:r>
              <a:rPr lang="ru-RU" sz="2000" dirty="0" smtClean="0"/>
              <a:t> </a:t>
            </a:r>
            <a:r>
              <a:rPr lang="ru-RU" sz="2000" dirty="0" err="1" smtClean="0"/>
              <a:t>Прецизионость</a:t>
            </a:r>
            <a:r>
              <a:rPr lang="ru-RU" sz="2000" dirty="0" smtClean="0"/>
              <a:t> - поддержание </a:t>
            </a:r>
            <a:r>
              <a:rPr lang="sk-SK" sz="2000" dirty="0" smtClean="0"/>
              <a:t>точност</a:t>
            </a:r>
            <a:r>
              <a:rPr lang="ru-RU" sz="2000" dirty="0" smtClean="0"/>
              <a:t>и</a:t>
            </a:r>
            <a:r>
              <a:rPr lang="sk-SK" sz="2000" dirty="0" smtClean="0"/>
              <a:t> токов в</a:t>
            </a:r>
            <a:r>
              <a:rPr lang="ru-RU" sz="2000" dirty="0" smtClean="0"/>
              <a:t>о всех семействах </a:t>
            </a:r>
            <a:r>
              <a:rPr lang="sk-SK" sz="2000" dirty="0" smtClean="0"/>
              <a:t>магнитных элемент</a:t>
            </a:r>
            <a:r>
              <a:rPr lang="ru-RU" sz="2000" dirty="0" err="1" smtClean="0"/>
              <a:t>ов</a:t>
            </a:r>
            <a:r>
              <a:rPr lang="sk-SK" sz="2000" dirty="0" smtClean="0"/>
              <a:t> </a:t>
            </a:r>
            <a:endParaRPr lang="ru-RU" sz="2000" dirty="0" smtClean="0"/>
          </a:p>
          <a:p>
            <a:pPr>
              <a:buNone/>
            </a:pPr>
            <a:r>
              <a:rPr lang="ru-RU" sz="2000" dirty="0" smtClean="0"/>
              <a:t>3. Надежность </a:t>
            </a:r>
            <a:r>
              <a:rPr lang="en-US" sz="2000" dirty="0" smtClean="0"/>
              <a:t>- </a:t>
            </a:r>
            <a:r>
              <a:rPr lang="ru-RU" sz="2000" dirty="0" err="1" smtClean="0"/>
              <a:t>бе</a:t>
            </a:r>
            <a:r>
              <a:rPr lang="sk-SK" sz="2000" dirty="0" smtClean="0"/>
              <a:t>заварийн</a:t>
            </a:r>
            <a:r>
              <a:rPr lang="ru-RU" sz="2000" dirty="0" err="1" smtClean="0"/>
              <a:t>ая</a:t>
            </a:r>
            <a:r>
              <a:rPr lang="sk-SK" sz="2000" dirty="0" smtClean="0"/>
              <a:t> работ</a:t>
            </a:r>
            <a:r>
              <a:rPr lang="ru-RU" sz="2000" dirty="0" smtClean="0"/>
              <a:t>а</a:t>
            </a:r>
            <a:r>
              <a:rPr lang="sk-SK" sz="2000" dirty="0" smtClean="0"/>
              <a:t> сверхпроводящих магнитов в случае появления</a:t>
            </a:r>
            <a:endParaRPr lang="ru-RU" sz="2000" dirty="0" smtClean="0"/>
          </a:p>
          <a:p>
            <a:pPr>
              <a:buNone/>
            </a:pPr>
            <a:r>
              <a:rPr lang="sk-SK" sz="2000" dirty="0" smtClean="0"/>
              <a:t> </a:t>
            </a:r>
            <a:r>
              <a:rPr lang="ru-RU" sz="2000" dirty="0" smtClean="0"/>
              <a:t>     </a:t>
            </a:r>
            <a:r>
              <a:rPr lang="sk-SK" sz="2000" dirty="0" smtClean="0"/>
              <a:t>нормальной зоны.</a:t>
            </a:r>
            <a:endParaRPr lang="ru-RU" sz="2000" dirty="0" smtClean="0"/>
          </a:p>
        </p:txBody>
      </p:sp>
      <p:pic>
        <p:nvPicPr>
          <p:cNvPr id="6" name="Рисунок 5" descr="цикл колл_4июня19.JPG"/>
          <p:cNvPicPr>
            <a:picLocks noChangeAspect="1"/>
          </p:cNvPicPr>
          <p:nvPr/>
        </p:nvPicPr>
        <p:blipFill>
          <a:blip r:embed="rId3" cstate="print"/>
          <a:stretch>
            <a:fillRect/>
          </a:stretch>
        </p:blipFill>
        <p:spPr>
          <a:xfrm>
            <a:off x="256664" y="3429000"/>
            <a:ext cx="8707824" cy="2681034"/>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1691680" y="548680"/>
            <a:ext cx="5832648" cy="430887"/>
          </a:xfrm>
          <a:prstGeom prst="rect">
            <a:avLst/>
          </a:prstGeom>
        </p:spPr>
        <p:txBody>
          <a:bodyPr wrap="square">
            <a:spAutoFit/>
          </a:bodyPr>
          <a:lstStyle/>
          <a:p>
            <a:pPr algn="ctr"/>
            <a:r>
              <a:rPr lang="sk-SK" sz="2200" u="sng" dirty="0" smtClean="0"/>
              <a:t>Требования к системе.</a:t>
            </a:r>
            <a:endParaRPr lang="ru-RU" sz="2200" u="sng" dirty="0" smtClean="0"/>
          </a:p>
        </p:txBody>
      </p:sp>
      <p:sp>
        <p:nvSpPr>
          <p:cNvPr id="12" name="Прямоугольник 11"/>
          <p:cNvSpPr/>
          <p:nvPr/>
        </p:nvSpPr>
        <p:spPr>
          <a:xfrm>
            <a:off x="2771800" y="2924944"/>
            <a:ext cx="4036041" cy="430887"/>
          </a:xfrm>
          <a:prstGeom prst="rect">
            <a:avLst/>
          </a:prstGeom>
        </p:spPr>
        <p:txBody>
          <a:bodyPr wrap="none">
            <a:spAutoFit/>
          </a:bodyPr>
          <a:lstStyle/>
          <a:p>
            <a:r>
              <a:rPr lang="ru-RU" sz="2200" u="sng" dirty="0" smtClean="0"/>
              <a:t>Рабочий цикл магнитного поля</a:t>
            </a:r>
            <a:endParaRPr lang="ru-RU" sz="2200" u="sng" dirty="0"/>
          </a:p>
        </p:txBody>
      </p:sp>
      <p:sp>
        <p:nvSpPr>
          <p:cNvPr id="13"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1187624" y="1052736"/>
          <a:ext cx="7128792" cy="5245127"/>
        </p:xfrm>
        <a:graphic>
          <a:graphicData uri="http://schemas.openxmlformats.org/drawingml/2006/table">
            <a:tbl>
              <a:tblPr/>
              <a:tblGrid>
                <a:gridCol w="5884663"/>
                <a:gridCol w="444332"/>
                <a:gridCol w="799797"/>
              </a:tblGrid>
              <a:tr h="160528">
                <a:tc>
                  <a:txBody>
                    <a:bodyPr/>
                    <a:lstStyle/>
                    <a:p>
                      <a:pPr algn="just">
                        <a:spcAft>
                          <a:spcPts val="0"/>
                        </a:spcAft>
                      </a:pPr>
                      <a:r>
                        <a:rPr lang="sk-SK" sz="1600" kern="50" dirty="0">
                          <a:latin typeface="Times New Roman"/>
                          <a:ea typeface="SimSun"/>
                          <a:cs typeface="Times New Roman"/>
                        </a:rPr>
                        <a:t>Суммарная индуктивность дипольных магнитов, </a:t>
                      </a:r>
                      <a:r>
                        <a:rPr lang="en-US" sz="1600" kern="50" dirty="0">
                          <a:latin typeface="Times New Roman"/>
                          <a:ea typeface="SimSun"/>
                          <a:cs typeface="Times New Roman"/>
                        </a:rPr>
                        <a:t>Lm</a:t>
                      </a:r>
                      <a:endParaRPr lang="ru-RU" sz="1600" kern="5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мГн</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kern="50">
                          <a:latin typeface="Times New Roman"/>
                          <a:ea typeface="SimSun"/>
                          <a:cs typeface="Times New Roman"/>
                        </a:rPr>
                        <a:t>36</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528">
                <a:tc>
                  <a:txBody>
                    <a:bodyPr/>
                    <a:lstStyle/>
                    <a:p>
                      <a:pPr algn="just">
                        <a:spcAft>
                          <a:spcPts val="0"/>
                        </a:spcAft>
                      </a:pPr>
                      <a:r>
                        <a:rPr lang="sk-SK" sz="1600" kern="50" dirty="0">
                          <a:latin typeface="Times New Roman"/>
                          <a:ea typeface="SimSun"/>
                          <a:cs typeface="Times New Roman"/>
                        </a:rPr>
                        <a:t>Суммарная индуктивность квадрупольных фокусирующих магнитов, </a:t>
                      </a:r>
                      <a:r>
                        <a:rPr lang="en-US" sz="1600" kern="50" dirty="0">
                          <a:latin typeface="Times New Roman"/>
                          <a:ea typeface="SimSun"/>
                          <a:cs typeface="Times New Roman"/>
                        </a:rPr>
                        <a:t>Lf</a:t>
                      </a:r>
                      <a:endParaRPr lang="ru-RU" sz="1600" kern="5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мГн</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4,6</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056">
                <a:tc>
                  <a:txBody>
                    <a:bodyPr/>
                    <a:lstStyle/>
                    <a:p>
                      <a:pPr algn="just">
                        <a:spcAft>
                          <a:spcPts val="0"/>
                        </a:spcAft>
                      </a:pPr>
                      <a:r>
                        <a:rPr lang="sk-SK" sz="1600" kern="50" dirty="0">
                          <a:latin typeface="Times New Roman"/>
                          <a:ea typeface="SimSun"/>
                          <a:cs typeface="Times New Roman"/>
                        </a:rPr>
                        <a:t>Суммарная индуктивность квадрупольных дефокусирующих магнитов,  </a:t>
                      </a:r>
                      <a:r>
                        <a:rPr lang="en-US" sz="1600" kern="50" dirty="0">
                          <a:latin typeface="Times New Roman"/>
                          <a:ea typeface="SimSun"/>
                          <a:cs typeface="Times New Roman"/>
                        </a:rPr>
                        <a:t>Ld</a:t>
                      </a:r>
                      <a:endParaRPr lang="ru-RU" sz="1600" kern="5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мГн</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4,6</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984">
                <a:tc>
                  <a:txBody>
                    <a:bodyPr/>
                    <a:lstStyle/>
                    <a:p>
                      <a:pPr algn="just">
                        <a:spcAft>
                          <a:spcPts val="0"/>
                        </a:spcAft>
                      </a:pPr>
                      <a:r>
                        <a:rPr lang="sk-SK" sz="1600" b="1" kern="50" dirty="0">
                          <a:latin typeface="Times New Roman"/>
                          <a:ea typeface="SimSun"/>
                          <a:cs typeface="Times New Roman"/>
                        </a:rPr>
                        <a:t>Ток дипольного магнита при максимальном поле 1,8Тл, </a:t>
                      </a:r>
                      <a:r>
                        <a:rPr lang="en-US" sz="1600" b="1" kern="50" dirty="0" err="1">
                          <a:latin typeface="Times New Roman"/>
                          <a:ea typeface="SimSun"/>
                          <a:cs typeface="Times New Roman"/>
                        </a:rPr>
                        <a:t>Im</a:t>
                      </a:r>
                      <a:endParaRPr lang="ru-RU" sz="1600" b="1" kern="5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sk-SK" sz="1600" kern="50" dirty="0">
                          <a:latin typeface="Times New Roman"/>
                          <a:ea typeface="SimSun"/>
                          <a:cs typeface="Times New Roman"/>
                        </a:rPr>
                        <a:t>кА</a:t>
                      </a:r>
                      <a:endParaRPr lang="ru-RU" sz="1600" kern="5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sk-SK" sz="2000" b="1" kern="50" dirty="0">
                          <a:solidFill>
                            <a:srgbClr val="C00000"/>
                          </a:solidFill>
                          <a:latin typeface="Times New Roman"/>
                          <a:ea typeface="SimSun"/>
                          <a:cs typeface="Times New Roman"/>
                        </a:rPr>
                        <a:t>10,4</a:t>
                      </a:r>
                      <a:endParaRPr lang="ru-RU" sz="2000" b="1" kern="50" dirty="0">
                        <a:solidFill>
                          <a:srgbClr val="C000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419023">
                <a:tc>
                  <a:txBody>
                    <a:bodyPr/>
                    <a:lstStyle/>
                    <a:p>
                      <a:pPr algn="just">
                        <a:spcAft>
                          <a:spcPts val="0"/>
                        </a:spcAft>
                      </a:pPr>
                      <a:r>
                        <a:rPr lang="sk-SK" sz="1600" b="1" kern="50" dirty="0">
                          <a:latin typeface="Times New Roman"/>
                          <a:ea typeface="SimSun"/>
                          <a:cs typeface="Times New Roman"/>
                        </a:rPr>
                        <a:t>Стабильность тока, ∆Im/ Im</a:t>
                      </a:r>
                      <a:endParaRPr lang="ru-RU" sz="1600" b="1" kern="5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endParaRPr lang="sk-SK" sz="1600" kern="50">
                        <a:latin typeface="Times New Roman"/>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sk-SK" sz="2000" b="1" kern="50" dirty="0">
                          <a:solidFill>
                            <a:srgbClr val="C00000"/>
                          </a:solidFill>
                          <a:latin typeface="Times New Roman"/>
                          <a:ea typeface="SimSun"/>
                          <a:cs typeface="Times New Roman"/>
                        </a:rPr>
                        <a:t>2*10</a:t>
                      </a:r>
                      <a:r>
                        <a:rPr lang="sk-SK" sz="2000" b="1" kern="50" baseline="30000" dirty="0">
                          <a:solidFill>
                            <a:srgbClr val="C00000"/>
                          </a:solidFill>
                          <a:latin typeface="Times New Roman"/>
                          <a:ea typeface="SimSun"/>
                          <a:cs typeface="Times New Roman"/>
                        </a:rPr>
                        <a:t>-</a:t>
                      </a:r>
                      <a:r>
                        <a:rPr lang="ru-RU" sz="2000" b="1" kern="50" baseline="30000" dirty="0">
                          <a:solidFill>
                            <a:srgbClr val="C00000"/>
                          </a:solidFill>
                          <a:latin typeface="Times New Roman"/>
                          <a:ea typeface="SimSun"/>
                          <a:cs typeface="Times New Roman"/>
                        </a:rPr>
                        <a:t>5</a:t>
                      </a:r>
                      <a:endParaRPr lang="ru-RU" sz="2000" b="1" kern="50" dirty="0">
                        <a:solidFill>
                          <a:srgbClr val="C000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21056">
                <a:tc>
                  <a:txBody>
                    <a:bodyPr/>
                    <a:lstStyle/>
                    <a:p>
                      <a:pPr algn="just">
                        <a:spcAft>
                          <a:spcPts val="0"/>
                        </a:spcAft>
                      </a:pPr>
                      <a:r>
                        <a:rPr lang="sk-SK" sz="1600" kern="50" dirty="0">
                          <a:latin typeface="Times New Roman"/>
                          <a:ea typeface="SimSun"/>
                          <a:cs typeface="Times New Roman"/>
                        </a:rPr>
                        <a:t>Ток квадрупольного фокусирующего магнита при максимальном градиенте поля, </a:t>
                      </a:r>
                      <a:r>
                        <a:rPr lang="en-US" sz="1600" kern="50" dirty="0">
                          <a:latin typeface="Times New Roman"/>
                          <a:ea typeface="SimSun"/>
                          <a:cs typeface="Times New Roman"/>
                        </a:rPr>
                        <a:t>If</a:t>
                      </a:r>
                      <a:r>
                        <a:rPr lang="sk-SK" sz="1600" kern="50" dirty="0">
                          <a:latin typeface="Times New Roman"/>
                          <a:ea typeface="SimSun"/>
                          <a:cs typeface="Times New Roman"/>
                        </a:rPr>
                        <a:t>    </a:t>
                      </a:r>
                      <a:endParaRPr lang="ru-RU" sz="1600" kern="5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кА</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10,4</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056">
                <a:tc>
                  <a:txBody>
                    <a:bodyPr/>
                    <a:lstStyle/>
                    <a:p>
                      <a:pPr algn="just">
                        <a:spcAft>
                          <a:spcPts val="0"/>
                        </a:spcAft>
                      </a:pPr>
                      <a:r>
                        <a:rPr lang="sk-SK" sz="1600" kern="50" dirty="0">
                          <a:latin typeface="Times New Roman"/>
                          <a:ea typeface="SimSun"/>
                          <a:cs typeface="Times New Roman"/>
                        </a:rPr>
                        <a:t>Диапазон увеличения тока квадрупольного фокусирующего магнита, % от I</a:t>
                      </a:r>
                      <a:r>
                        <a:rPr lang="en-US" sz="1600" kern="50" dirty="0">
                          <a:latin typeface="Times New Roman"/>
                          <a:ea typeface="SimSun"/>
                          <a:cs typeface="Times New Roman"/>
                        </a:rPr>
                        <a:t>f</a:t>
                      </a:r>
                      <a:endParaRPr lang="ru-RU" sz="1600" kern="5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10</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528">
                <a:tc>
                  <a:txBody>
                    <a:bodyPr/>
                    <a:lstStyle/>
                    <a:p>
                      <a:pPr algn="just">
                        <a:spcAft>
                          <a:spcPts val="0"/>
                        </a:spcAft>
                      </a:pPr>
                      <a:r>
                        <a:rPr lang="sk-SK" sz="1600" kern="50">
                          <a:latin typeface="Times New Roman"/>
                          <a:ea typeface="SimSun"/>
                          <a:cs typeface="Times New Roman"/>
                        </a:rPr>
                        <a:t>Стабильность тока, ∆I</a:t>
                      </a:r>
                      <a:r>
                        <a:rPr lang="en-US" sz="1600" kern="50">
                          <a:latin typeface="Times New Roman"/>
                          <a:ea typeface="SimSun"/>
                          <a:cs typeface="Times New Roman"/>
                        </a:rPr>
                        <a:t>f</a:t>
                      </a:r>
                      <a:r>
                        <a:rPr lang="sk-SK" sz="1600" kern="50">
                          <a:latin typeface="Times New Roman"/>
                          <a:ea typeface="SimSun"/>
                          <a:cs typeface="Times New Roman"/>
                        </a:rPr>
                        <a:t>/ I</a:t>
                      </a:r>
                      <a:r>
                        <a:rPr lang="en-US" sz="1600" kern="50">
                          <a:latin typeface="Times New Roman"/>
                          <a:ea typeface="SimSun"/>
                          <a:cs typeface="Times New Roman"/>
                        </a:rPr>
                        <a:t>f</a:t>
                      </a:r>
                      <a:endParaRPr lang="ru-RU" sz="1600" kern="5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sk-SK" sz="1600" kern="50">
                        <a:latin typeface="Times New Roman"/>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2*10</a:t>
                      </a:r>
                      <a:r>
                        <a:rPr lang="sk-SK" sz="1600" kern="50" baseline="30000">
                          <a:latin typeface="Times New Roman"/>
                          <a:ea typeface="SimSun"/>
                          <a:cs typeface="Times New Roman"/>
                        </a:rPr>
                        <a:t>-4</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056">
                <a:tc>
                  <a:txBody>
                    <a:bodyPr/>
                    <a:lstStyle/>
                    <a:p>
                      <a:pPr algn="just">
                        <a:spcAft>
                          <a:spcPts val="0"/>
                        </a:spcAft>
                      </a:pPr>
                      <a:r>
                        <a:rPr lang="sk-SK" sz="1600" kern="50" dirty="0">
                          <a:latin typeface="Times New Roman"/>
                          <a:ea typeface="SimSun"/>
                          <a:cs typeface="Times New Roman"/>
                        </a:rPr>
                        <a:t>Ток квадрупольного дефокусирующего магнита при максимальном градиенте поля,  Id</a:t>
                      </a:r>
                      <a:endParaRPr lang="ru-RU" sz="1600" kern="5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кА</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10,4</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056">
                <a:tc>
                  <a:txBody>
                    <a:bodyPr/>
                    <a:lstStyle/>
                    <a:p>
                      <a:pPr algn="just">
                        <a:spcAft>
                          <a:spcPts val="0"/>
                        </a:spcAft>
                      </a:pPr>
                      <a:r>
                        <a:rPr lang="sk-SK" sz="1600" kern="50" dirty="0">
                          <a:latin typeface="Times New Roman"/>
                          <a:ea typeface="SimSun"/>
                          <a:cs typeface="Times New Roman"/>
                        </a:rPr>
                        <a:t>Диапазон увеличения тока квадрупольного дефокусирующего магнита, % от Id</a:t>
                      </a:r>
                      <a:endParaRPr lang="ru-RU" sz="1600" kern="5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8</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528">
                <a:tc>
                  <a:txBody>
                    <a:bodyPr/>
                    <a:lstStyle/>
                    <a:p>
                      <a:pPr algn="just">
                        <a:spcAft>
                          <a:spcPts val="0"/>
                        </a:spcAft>
                      </a:pPr>
                      <a:r>
                        <a:rPr lang="sk-SK" sz="1600" kern="50">
                          <a:latin typeface="Times New Roman"/>
                          <a:ea typeface="SimSun"/>
                          <a:cs typeface="Times New Roman"/>
                        </a:rPr>
                        <a:t>Стабильность тока, ∆I</a:t>
                      </a:r>
                      <a:r>
                        <a:rPr lang="en-US" sz="1600" kern="50">
                          <a:latin typeface="Times New Roman"/>
                          <a:ea typeface="SimSun"/>
                          <a:cs typeface="Times New Roman"/>
                        </a:rPr>
                        <a:t>d</a:t>
                      </a:r>
                      <a:r>
                        <a:rPr lang="sk-SK" sz="1600" kern="50">
                          <a:latin typeface="Times New Roman"/>
                          <a:ea typeface="SimSun"/>
                          <a:cs typeface="Times New Roman"/>
                        </a:rPr>
                        <a:t>/ I</a:t>
                      </a:r>
                      <a:r>
                        <a:rPr lang="en-US" sz="1600" kern="50">
                          <a:latin typeface="Times New Roman"/>
                          <a:ea typeface="SimSun"/>
                          <a:cs typeface="Times New Roman"/>
                        </a:rPr>
                        <a:t>d</a:t>
                      </a:r>
                      <a:endParaRPr lang="ru-RU" sz="1600" kern="5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sk-SK" sz="1600" kern="50">
                        <a:latin typeface="Times New Roman"/>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a:latin typeface="Times New Roman"/>
                          <a:ea typeface="SimSun"/>
                          <a:cs typeface="Times New Roman"/>
                        </a:rPr>
                        <a:t>2*10</a:t>
                      </a:r>
                      <a:r>
                        <a:rPr lang="sk-SK" sz="1600" kern="50" baseline="30000">
                          <a:latin typeface="Times New Roman"/>
                          <a:ea typeface="SimSun"/>
                          <a:cs typeface="Times New Roman"/>
                        </a:rPr>
                        <a:t>-4</a:t>
                      </a:r>
                      <a:endParaRPr lang="ru-RU" sz="1600" kern="5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583">
                <a:tc>
                  <a:txBody>
                    <a:bodyPr/>
                    <a:lstStyle/>
                    <a:p>
                      <a:pPr algn="just">
                        <a:spcAft>
                          <a:spcPts val="0"/>
                        </a:spcAft>
                      </a:pPr>
                      <a:r>
                        <a:rPr lang="sk-SK" sz="1600" kern="50" dirty="0">
                          <a:latin typeface="Times New Roman"/>
                          <a:ea typeface="SimSun"/>
                          <a:cs typeface="Times New Roman"/>
                        </a:rPr>
                        <a:t>Максимальное напряжение прикладываемое к цепи последовательно включенных всех структурных магнитов при скорости изменения магнитного поля 0,1 </a:t>
                      </a:r>
                      <a:r>
                        <a:rPr lang="en-GB" sz="1600" kern="50" dirty="0">
                          <a:latin typeface="Times New Roman"/>
                          <a:ea typeface="SimSun"/>
                          <a:cs typeface="Times New Roman"/>
                        </a:rPr>
                        <a:t>T</a:t>
                      </a:r>
                      <a:r>
                        <a:rPr lang="sk-SK" sz="1600" kern="50" dirty="0">
                          <a:latin typeface="Times New Roman"/>
                          <a:ea typeface="SimSun"/>
                          <a:cs typeface="Times New Roman"/>
                        </a:rPr>
                        <a:t>л/с, </a:t>
                      </a:r>
                      <a:r>
                        <a:rPr lang="en-US" sz="1600" kern="50" dirty="0">
                          <a:latin typeface="Times New Roman"/>
                          <a:ea typeface="SimSun"/>
                          <a:cs typeface="Times New Roman"/>
                        </a:rPr>
                        <a:t>U</a:t>
                      </a:r>
                      <a:r>
                        <a:rPr lang="sk-SK" sz="1600" kern="50" dirty="0">
                          <a:latin typeface="Times New Roman"/>
                          <a:ea typeface="SimSun"/>
                          <a:cs typeface="Times New Roman"/>
                        </a:rPr>
                        <a:t>и </a:t>
                      </a:r>
                      <a:endParaRPr lang="ru-RU" sz="1600" kern="5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k-SK" sz="1600" kern="50" dirty="0">
                          <a:latin typeface="Times New Roman"/>
                          <a:ea typeface="SimSun"/>
                          <a:cs typeface="Times New Roman"/>
                        </a:rPr>
                        <a:t>В</a:t>
                      </a:r>
                      <a:endParaRPr lang="ru-RU" sz="1600" kern="5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kern="50" dirty="0">
                          <a:latin typeface="Times New Roman"/>
                          <a:ea typeface="SimSun"/>
                          <a:cs typeface="Times New Roman"/>
                        </a:rPr>
                        <a:t>26</a:t>
                      </a:r>
                      <a:r>
                        <a:rPr lang="ru-RU" sz="1600" b="1" kern="50" dirty="0">
                          <a:solidFill>
                            <a:srgbClr val="FF0000"/>
                          </a:solidFill>
                          <a:latin typeface="Times New Roman"/>
                          <a:ea typeface="SimSun"/>
                          <a:cs typeface="Times New Roman"/>
                        </a:rPr>
                        <a:t> </a:t>
                      </a:r>
                      <a:endParaRPr lang="ru-RU" sz="1600" kern="5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Прямоугольник 7"/>
          <p:cNvSpPr/>
          <p:nvPr/>
        </p:nvSpPr>
        <p:spPr>
          <a:xfrm>
            <a:off x="1547664" y="548680"/>
            <a:ext cx="6696744" cy="430887"/>
          </a:xfrm>
          <a:prstGeom prst="rect">
            <a:avLst/>
          </a:prstGeom>
        </p:spPr>
        <p:txBody>
          <a:bodyPr wrap="square">
            <a:spAutoFit/>
          </a:bodyPr>
          <a:lstStyle/>
          <a:p>
            <a:pPr algn="ctr"/>
            <a:r>
              <a:rPr lang="ru-RU" sz="2200" u="sng" dirty="0" smtClean="0"/>
              <a:t>Параметры магнитной системы коллайдера</a:t>
            </a:r>
            <a:r>
              <a:rPr lang="sk-SK" sz="2200" u="sng" dirty="0" smtClean="0"/>
              <a:t>.</a:t>
            </a:r>
            <a:endParaRPr lang="ru-RU" sz="2200" u="sng" dirty="0" smtClean="0"/>
          </a:p>
        </p:txBody>
      </p:sp>
      <p:grpSp>
        <p:nvGrpSpPr>
          <p:cNvPr id="19" name="Группа 18"/>
          <p:cNvGrpSpPr/>
          <p:nvPr/>
        </p:nvGrpSpPr>
        <p:grpSpPr>
          <a:xfrm>
            <a:off x="251520" y="0"/>
            <a:ext cx="8856270" cy="563239"/>
            <a:chOff x="251520" y="0"/>
            <a:chExt cx="8856270" cy="563239"/>
          </a:xfrm>
        </p:grpSpPr>
        <p:pic>
          <p:nvPicPr>
            <p:cNvPr id="20" name="Рисунок 19">
              <a:extLst>
                <a:ext uri="{FF2B5EF4-FFF2-40B4-BE49-F238E27FC236}">
                  <a16:creationId xmlns:a16="http://schemas.microsoft.com/office/drawing/2014/main" xmlns="" id="{599E0C4B-0717-439A-A4AF-422065C6AB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21"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22" name="Прямая соединительная линия 21"/>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3"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03648" y="476672"/>
            <a:ext cx="6696744" cy="430887"/>
          </a:xfrm>
          <a:prstGeom prst="rect">
            <a:avLst/>
          </a:prstGeom>
        </p:spPr>
        <p:txBody>
          <a:bodyPr wrap="square">
            <a:spAutoFit/>
          </a:bodyPr>
          <a:lstStyle/>
          <a:p>
            <a:pPr algn="ctr"/>
            <a:r>
              <a:rPr lang="ru-RU" sz="2200" u="sng" dirty="0" smtClean="0"/>
              <a:t>Требования к системе эвакуации энергии</a:t>
            </a:r>
          </a:p>
        </p:txBody>
      </p:sp>
      <p:grpSp>
        <p:nvGrpSpPr>
          <p:cNvPr id="9" name="Группа 8"/>
          <p:cNvGrpSpPr/>
          <p:nvPr/>
        </p:nvGrpSpPr>
        <p:grpSpPr>
          <a:xfrm>
            <a:off x="251520" y="0"/>
            <a:ext cx="8856270" cy="563239"/>
            <a:chOff x="251520" y="0"/>
            <a:chExt cx="8856270" cy="563239"/>
          </a:xfrm>
        </p:grpSpPr>
        <p:pic>
          <p:nvPicPr>
            <p:cNvPr id="10" name="Рисунок 9">
              <a:extLst>
                <a:ext uri="{FF2B5EF4-FFF2-40B4-BE49-F238E27FC236}">
                  <a16:creationId xmlns:a16="http://schemas.microsoft.com/office/drawing/2014/main" xmlns="" id="{599E0C4B-0717-439A-A4AF-422065C6AB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11"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12" name="Прямая соединительная линия 11"/>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3" name="Содержимое 2"/>
          <p:cNvSpPr txBox="1">
            <a:spLocks/>
          </p:cNvSpPr>
          <p:nvPr/>
        </p:nvSpPr>
        <p:spPr>
          <a:xfrm>
            <a:off x="503040" y="1052736"/>
            <a:ext cx="8640960" cy="151216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 в</a:t>
            </a:r>
            <a:r>
              <a:rPr kumimoji="0" lang="ru-RU" b="0" i="0" u="none" strike="noStrike" kern="1200" cap="none" spc="0" normalizeH="0" baseline="0" noProof="0" dirty="0" err="1" smtClean="0">
                <a:ln>
                  <a:noFill/>
                </a:ln>
                <a:solidFill>
                  <a:schemeClr val="tx1"/>
                </a:solidFill>
                <a:effectLst/>
                <a:uLnTx/>
                <a:uFillTx/>
                <a:latin typeface="+mn-lt"/>
                <a:ea typeface="+mn-ea"/>
                <a:cs typeface="+mn-cs"/>
              </a:rPr>
              <a:t>ывод</a:t>
            </a:r>
            <a:r>
              <a:rPr kumimoji="0" lang="ru-RU" b="0" i="0" u="none" strike="noStrike" kern="1200" cap="none" spc="0" normalizeH="0" baseline="0" noProof="0" dirty="0" smtClean="0">
                <a:ln>
                  <a:noFill/>
                </a:ln>
                <a:solidFill>
                  <a:schemeClr val="tx1"/>
                </a:solidFill>
                <a:effectLst/>
                <a:uLnTx/>
                <a:uFillTx/>
                <a:latin typeface="+mn-lt"/>
                <a:ea typeface="+mn-ea"/>
                <a:cs typeface="+mn-cs"/>
              </a:rPr>
              <a:t> энергии из сверхпроводящих магнитов с постоянной времени 160мс</a:t>
            </a:r>
          </a:p>
          <a:p>
            <a:pPr marL="342900" lvl="0" indent="-342900" algn="just">
              <a:spcBef>
                <a:spcPct val="20000"/>
              </a:spcBef>
            </a:pPr>
            <a:r>
              <a:rPr lang="ru-RU" dirty="0" smtClean="0"/>
              <a:t>- </a:t>
            </a:r>
            <a:r>
              <a:rPr lang="ru-RU" dirty="0" err="1" smtClean="0"/>
              <a:t>п</a:t>
            </a:r>
            <a:r>
              <a:rPr kumimoji="0" lang="ru-RU" b="0" i="0" u="none" strike="noStrike" kern="1200" cap="none" spc="0" normalizeH="0" baseline="0" noProof="0" dirty="0" err="1" smtClean="0">
                <a:ln>
                  <a:noFill/>
                </a:ln>
                <a:solidFill>
                  <a:schemeClr val="tx1"/>
                </a:solidFill>
                <a:effectLst/>
                <a:uLnTx/>
                <a:uFillTx/>
                <a:latin typeface="+mn-lt"/>
                <a:ea typeface="+mn-ea"/>
                <a:cs typeface="+mn-cs"/>
              </a:rPr>
              <a:t>ри</a:t>
            </a:r>
            <a:r>
              <a:rPr kumimoji="0" lang="ru-RU" b="0" i="0" u="none" strike="noStrike" kern="1200" cap="none" spc="0" normalizeH="0" baseline="0" noProof="0" dirty="0" smtClean="0">
                <a:ln>
                  <a:noFill/>
                </a:ln>
                <a:solidFill>
                  <a:schemeClr val="tx1"/>
                </a:solidFill>
                <a:effectLst/>
                <a:uLnTx/>
                <a:uFillTx/>
                <a:latin typeface="+mn-lt"/>
                <a:ea typeface="+mn-ea"/>
                <a:cs typeface="+mn-cs"/>
              </a:rPr>
              <a:t> </a:t>
            </a:r>
            <a:r>
              <a:rPr lang="ru-RU" dirty="0" smtClean="0"/>
              <a:t>эвакуации энергии </a:t>
            </a:r>
            <a:r>
              <a:rPr lang="sk-SK" dirty="0" smtClean="0"/>
              <a:t>максимальное напряжение на токовводах</a:t>
            </a:r>
            <a:r>
              <a:rPr lang="ru-RU" dirty="0" smtClean="0"/>
              <a:t> </a:t>
            </a:r>
            <a:r>
              <a:rPr lang="sk-SK" dirty="0" smtClean="0"/>
              <a:t>относительно потенциала</a:t>
            </a:r>
            <a:r>
              <a:rPr lang="ru-RU" dirty="0" smtClean="0"/>
              <a:t> </a:t>
            </a:r>
            <a:r>
              <a:rPr lang="sk-SK" dirty="0" smtClean="0"/>
              <a:t>«земли» не</a:t>
            </a:r>
            <a:r>
              <a:rPr lang="ru-RU" dirty="0" smtClean="0"/>
              <a:t> </a:t>
            </a:r>
            <a:r>
              <a:rPr lang="sk-SK" dirty="0" smtClean="0"/>
              <a:t>должно быть более </a:t>
            </a:r>
            <a:r>
              <a:rPr lang="ru-RU" dirty="0" smtClean="0"/>
              <a:t>500В</a:t>
            </a:r>
            <a:endParaRPr kumimoji="0" lang="ru-RU"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 на</a:t>
            </a:r>
            <a:r>
              <a:rPr kumimoji="0" lang="ru-RU" b="0" i="0" u="none" strike="noStrike" kern="1200" cap="none" spc="0" normalizeH="0" baseline="0" noProof="0" dirty="0" err="1" smtClean="0">
                <a:ln>
                  <a:noFill/>
                </a:ln>
                <a:solidFill>
                  <a:schemeClr val="tx1"/>
                </a:solidFill>
                <a:effectLst/>
                <a:uLnTx/>
                <a:uFillTx/>
                <a:latin typeface="+mn-lt"/>
                <a:ea typeface="+mn-ea"/>
                <a:cs typeface="+mn-cs"/>
              </a:rPr>
              <a:t>дежность</a:t>
            </a:r>
            <a:r>
              <a:rPr kumimoji="0" lang="ru-RU"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6"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1979712" y="2636912"/>
            <a:ext cx="5760640" cy="39421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052736"/>
            <a:ext cx="8363272" cy="792088"/>
          </a:xfrm>
        </p:spPr>
        <p:txBody>
          <a:bodyPr>
            <a:noAutofit/>
          </a:bodyPr>
          <a:lstStyle/>
          <a:p>
            <a:pPr>
              <a:buNone/>
            </a:pPr>
            <a:r>
              <a:rPr lang="sk-SK" sz="1800" dirty="0" smtClean="0"/>
              <a:t>Коллайдер состоит из 2-х независимых колец</a:t>
            </a:r>
            <a:r>
              <a:rPr lang="ru-RU" sz="1800" dirty="0" smtClean="0"/>
              <a:t> структурных сверхпроводящих </a:t>
            </a:r>
          </a:p>
          <a:p>
            <a:pPr>
              <a:buNone/>
            </a:pPr>
            <a:r>
              <a:rPr lang="ru-RU" sz="1800" dirty="0" smtClean="0"/>
              <a:t>магнитов</a:t>
            </a:r>
            <a:r>
              <a:rPr lang="sk-SK" sz="1800" dirty="0" smtClean="0"/>
              <a:t>. </a:t>
            </a:r>
            <a:r>
              <a:rPr lang="ru-RU" sz="1800" dirty="0" smtClean="0"/>
              <a:t>К</a:t>
            </a:r>
            <a:r>
              <a:rPr lang="sk-SK" sz="1800" dirty="0" smtClean="0"/>
              <a:t>аждо</a:t>
            </a:r>
            <a:r>
              <a:rPr lang="ru-RU" sz="1800" dirty="0" smtClean="0"/>
              <a:t>е к</a:t>
            </a:r>
            <a:r>
              <a:rPr lang="sk-SK" sz="1800" dirty="0" smtClean="0"/>
              <a:t>ол</a:t>
            </a:r>
            <a:r>
              <a:rPr lang="ru-RU" sz="1800" dirty="0" err="1" smtClean="0"/>
              <a:t>ьцо</a:t>
            </a:r>
            <a:r>
              <a:rPr lang="ru-RU" sz="1800" dirty="0" smtClean="0"/>
              <a:t> имеет собственную систему питания. </a:t>
            </a:r>
          </a:p>
          <a:p>
            <a:endParaRPr lang="ru-RU" sz="1800" dirty="0"/>
          </a:p>
        </p:txBody>
      </p:sp>
      <p:pic>
        <p:nvPicPr>
          <p:cNvPr id="3074" name="Picture 2" descr="принц_сх__колл_англ_19мая22"/>
          <p:cNvPicPr>
            <a:picLocks noChangeAspect="1" noChangeArrowheads="1"/>
          </p:cNvPicPr>
          <p:nvPr/>
        </p:nvPicPr>
        <p:blipFill>
          <a:blip r:embed="rId2" cstate="print"/>
          <a:srcRect/>
          <a:stretch>
            <a:fillRect/>
          </a:stretch>
        </p:blipFill>
        <p:spPr bwMode="auto">
          <a:xfrm>
            <a:off x="395536" y="1916832"/>
            <a:ext cx="7992888" cy="4183387"/>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1403648" y="476672"/>
            <a:ext cx="6696744" cy="430887"/>
          </a:xfrm>
          <a:prstGeom prst="rect">
            <a:avLst/>
          </a:prstGeom>
        </p:spPr>
        <p:txBody>
          <a:bodyPr wrap="square">
            <a:spAutoFit/>
          </a:bodyPr>
          <a:lstStyle/>
          <a:p>
            <a:pPr algn="ctr"/>
            <a:r>
              <a:rPr lang="ru-RU" sz="2200" u="sng" dirty="0" smtClean="0"/>
              <a:t>Принципиальная схема</a:t>
            </a:r>
          </a:p>
        </p:txBody>
      </p:sp>
      <p:grpSp>
        <p:nvGrpSpPr>
          <p:cNvPr id="8" name="Группа 7"/>
          <p:cNvGrpSpPr/>
          <p:nvPr/>
        </p:nvGrpSpPr>
        <p:grpSpPr>
          <a:xfrm>
            <a:off x="251520" y="0"/>
            <a:ext cx="8856270" cy="563239"/>
            <a:chOff x="251520" y="0"/>
            <a:chExt cx="8856270" cy="563239"/>
          </a:xfrm>
        </p:grpSpPr>
        <p:pic>
          <p:nvPicPr>
            <p:cNvPr id="9" name="Рисунок 8">
              <a:extLst>
                <a:ext uri="{FF2B5EF4-FFF2-40B4-BE49-F238E27FC236}">
                  <a16:creationId xmlns:a16="http://schemas.microsoft.com/office/drawing/2014/main" xmlns="" id="{599E0C4B-0717-439A-A4AF-422065C6AB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10"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11" name="Прямая соединительная линия 10"/>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2"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467544" y="1196752"/>
          <a:ext cx="8280920" cy="4822425"/>
        </p:xfrm>
        <a:graphic>
          <a:graphicData uri="http://schemas.openxmlformats.org/drawingml/2006/table">
            <a:tbl>
              <a:tblPr>
                <a:tableStyleId>{22838BEF-8BB2-4498-84A7-C5851F593DF1}</a:tableStyleId>
              </a:tblPr>
              <a:tblGrid>
                <a:gridCol w="570922"/>
                <a:gridCol w="4192439"/>
                <a:gridCol w="1229622"/>
                <a:gridCol w="1084072"/>
                <a:gridCol w="1203865"/>
              </a:tblGrid>
              <a:tr h="285670">
                <a:tc>
                  <a:txBody>
                    <a:bodyPr/>
                    <a:lstStyle/>
                    <a:p>
                      <a:pPr algn="ctr">
                        <a:spcAft>
                          <a:spcPts val="0"/>
                        </a:spcAft>
                      </a:pPr>
                      <a:endParaRPr lang="sk-SK" sz="1600" kern="50" dirty="0">
                        <a:latin typeface="Times New Roman"/>
                        <a:ea typeface="Times New Roman"/>
                        <a:cs typeface="Arial"/>
                      </a:endParaRPr>
                    </a:p>
                  </a:txBody>
                  <a:tcPr marL="67525" marR="67525" marT="0" marB="0" anchor="ctr"/>
                </a:tc>
                <a:tc>
                  <a:txBody>
                    <a:bodyPr/>
                    <a:lstStyle/>
                    <a:p>
                      <a:pPr algn="ctr">
                        <a:spcAft>
                          <a:spcPts val="0"/>
                        </a:spcAft>
                      </a:pPr>
                      <a:endParaRPr lang="sk-SK" sz="1600" kern="50">
                        <a:latin typeface="Times New Roman"/>
                        <a:ea typeface="Times New Roman"/>
                        <a:cs typeface="Arial"/>
                      </a:endParaRPr>
                    </a:p>
                  </a:txBody>
                  <a:tcPr marL="67525" marR="67525" marT="0" marB="0" anchor="ctr"/>
                </a:tc>
                <a:tc>
                  <a:txBody>
                    <a:bodyPr/>
                    <a:lstStyle/>
                    <a:p>
                      <a:pPr algn="ctr">
                        <a:spcAft>
                          <a:spcPts val="0"/>
                        </a:spcAft>
                      </a:pPr>
                      <a:r>
                        <a:rPr lang="en-US" sz="1600" kern="50" dirty="0"/>
                        <a:t>PS1</a:t>
                      </a:r>
                      <a:endParaRPr lang="ru-RU" sz="1600" kern="50" dirty="0">
                        <a:latin typeface="Times New Roman"/>
                        <a:ea typeface="Times New Roman"/>
                        <a:cs typeface="Times New Roman"/>
                      </a:endParaRPr>
                    </a:p>
                  </a:txBody>
                  <a:tcPr marL="67525" marR="67525" marT="0" marB="0" anchor="ctr"/>
                </a:tc>
                <a:tc>
                  <a:txBody>
                    <a:bodyPr/>
                    <a:lstStyle/>
                    <a:p>
                      <a:pPr algn="ctr">
                        <a:spcAft>
                          <a:spcPts val="0"/>
                        </a:spcAft>
                      </a:pPr>
                      <a:r>
                        <a:rPr lang="en-US" sz="1600" kern="50"/>
                        <a:t>PS2</a:t>
                      </a:r>
                      <a:endParaRPr lang="ru-RU" sz="1600" kern="50">
                        <a:latin typeface="Times New Roman"/>
                        <a:ea typeface="Times New Roman"/>
                        <a:cs typeface="Times New Roman"/>
                      </a:endParaRPr>
                    </a:p>
                  </a:txBody>
                  <a:tcPr marL="67525" marR="67525" marT="0" marB="0" anchor="ctr"/>
                </a:tc>
                <a:tc>
                  <a:txBody>
                    <a:bodyPr/>
                    <a:lstStyle/>
                    <a:p>
                      <a:pPr algn="ctr">
                        <a:spcAft>
                          <a:spcPts val="0"/>
                        </a:spcAft>
                      </a:pPr>
                      <a:r>
                        <a:rPr lang="en-US" sz="1600" kern="50"/>
                        <a:t>PS3</a:t>
                      </a:r>
                      <a:endParaRPr lang="ru-RU" sz="1600" kern="50">
                        <a:latin typeface="Times New Roman"/>
                        <a:ea typeface="Times New Roman"/>
                        <a:cs typeface="Times New Roman"/>
                      </a:endParaRPr>
                    </a:p>
                  </a:txBody>
                  <a:tcPr marL="67525" marR="67525" marT="0" marB="0" anchor="ctr"/>
                </a:tc>
              </a:tr>
              <a:tr h="571337">
                <a:tc>
                  <a:txBody>
                    <a:bodyPr/>
                    <a:lstStyle/>
                    <a:p>
                      <a:pPr algn="ctr">
                        <a:spcAft>
                          <a:spcPts val="0"/>
                        </a:spcAft>
                      </a:pPr>
                      <a:endParaRPr lang="sk-SK" sz="1600" kern="50">
                        <a:latin typeface="Times New Roman"/>
                        <a:ea typeface="Times New Roman"/>
                        <a:cs typeface="Arial"/>
                      </a:endParaRPr>
                    </a:p>
                  </a:txBody>
                  <a:tcPr marL="67525" marR="67525" marT="0" marB="0" anchor="ctr"/>
                </a:tc>
                <a:tc>
                  <a:txBody>
                    <a:bodyPr/>
                    <a:lstStyle/>
                    <a:p>
                      <a:pPr algn="ctr">
                        <a:spcAft>
                          <a:spcPts val="0"/>
                        </a:spcAft>
                      </a:pPr>
                      <a:endParaRPr lang="sk-SK" sz="1600" kern="50" dirty="0">
                        <a:latin typeface="Times New Roman"/>
                        <a:ea typeface="Times New Roman"/>
                        <a:cs typeface="Arial"/>
                      </a:endParaRPr>
                    </a:p>
                  </a:txBody>
                  <a:tcPr marL="67525" marR="67525" marT="0" marB="0" anchor="ctr"/>
                </a:tc>
                <a:tc>
                  <a:txBody>
                    <a:bodyPr/>
                    <a:lstStyle/>
                    <a:p>
                      <a:pPr algn="ctr">
                        <a:spcAft>
                          <a:spcPts val="0"/>
                        </a:spcAft>
                      </a:pPr>
                      <a:r>
                        <a:rPr lang="ru-RU" sz="1600" kern="50" dirty="0"/>
                        <a:t>ПИТ11-50</a:t>
                      </a:r>
                      <a:endParaRPr lang="ru-RU" sz="1600" kern="50" dirty="0">
                        <a:latin typeface="Times New Roman"/>
                        <a:ea typeface="Times New Roman"/>
                        <a:cs typeface="Times New Roman"/>
                      </a:endParaRPr>
                    </a:p>
                  </a:txBody>
                  <a:tcPr marL="67525" marR="67525" marT="0" marB="0" anchor="ctr"/>
                </a:tc>
                <a:tc>
                  <a:txBody>
                    <a:bodyPr/>
                    <a:lstStyle/>
                    <a:p>
                      <a:pPr algn="ctr">
                        <a:spcAft>
                          <a:spcPts val="0"/>
                        </a:spcAft>
                      </a:pPr>
                      <a:r>
                        <a:rPr lang="ru-RU" sz="1600" kern="50"/>
                        <a:t>ПИТ01-40</a:t>
                      </a:r>
                      <a:endParaRPr lang="ru-RU" sz="1600" kern="50">
                        <a:latin typeface="Times New Roman"/>
                        <a:ea typeface="Times New Roman"/>
                        <a:cs typeface="Times New Roman"/>
                      </a:endParaRPr>
                    </a:p>
                  </a:txBody>
                  <a:tcPr marL="67525" marR="67525" marT="0" marB="0" anchor="ctr"/>
                </a:tc>
                <a:tc>
                  <a:txBody>
                    <a:bodyPr/>
                    <a:lstStyle/>
                    <a:p>
                      <a:pPr algn="ctr">
                        <a:spcAft>
                          <a:spcPts val="0"/>
                        </a:spcAft>
                      </a:pPr>
                      <a:r>
                        <a:rPr lang="ru-RU" sz="1600" kern="50"/>
                        <a:t>ПИТ0.6-30</a:t>
                      </a:r>
                      <a:endParaRPr lang="ru-RU" sz="1600" kern="50">
                        <a:latin typeface="Times New Roman"/>
                        <a:ea typeface="Times New Roman"/>
                        <a:cs typeface="Times New Roman"/>
                      </a:endParaRPr>
                    </a:p>
                  </a:txBody>
                  <a:tcPr marL="67525" marR="67525" marT="0" marB="0" anchor="ctr"/>
                </a:tc>
              </a:tr>
              <a:tr h="523727">
                <a:tc>
                  <a:txBody>
                    <a:bodyPr/>
                    <a:lstStyle/>
                    <a:p>
                      <a:pPr algn="ctr">
                        <a:spcAft>
                          <a:spcPts val="0"/>
                        </a:spcAft>
                      </a:pPr>
                      <a:r>
                        <a:rPr lang="sk-SK" sz="1600" kern="50"/>
                        <a:t>1</a:t>
                      </a:r>
                      <a:endParaRPr lang="ru-RU" sz="1600" kern="50">
                        <a:latin typeface="Times New Roman"/>
                        <a:ea typeface="Times New Roman"/>
                        <a:cs typeface="Times New Roman"/>
                      </a:endParaRPr>
                    </a:p>
                  </a:txBody>
                  <a:tcPr marL="67525" marR="67525" marT="0" marB="0" anchor="ctr"/>
                </a:tc>
                <a:tc>
                  <a:txBody>
                    <a:bodyPr/>
                    <a:lstStyle/>
                    <a:p>
                      <a:pPr>
                        <a:spcAft>
                          <a:spcPts val="0"/>
                        </a:spcAft>
                        <a:tabLst>
                          <a:tab pos="1823720" algn="l"/>
                        </a:tabLst>
                      </a:pPr>
                      <a:r>
                        <a:rPr lang="sk-SK" sz="1600" kern="50" dirty="0"/>
                        <a:t>Входное питающее напряжение </a:t>
                      </a:r>
                      <a:r>
                        <a:rPr lang="en-US" sz="1600" kern="50" dirty="0"/>
                        <a:t>U</a:t>
                      </a:r>
                      <a:r>
                        <a:rPr lang="sk-SK" sz="1600" kern="50" dirty="0"/>
                        <a:t>н на входных клеммах источника</a:t>
                      </a:r>
                      <a:endParaRPr lang="ru-RU" sz="1600" kern="50" dirty="0">
                        <a:latin typeface="Times New Roman"/>
                        <a:ea typeface="Times New Roman"/>
                        <a:cs typeface="Times New Roman"/>
                      </a:endParaRPr>
                    </a:p>
                  </a:txBody>
                  <a:tcPr marL="67525" marR="67525" marT="0" marB="0" anchor="ctr"/>
                </a:tc>
                <a:tc gridSpan="3">
                  <a:txBody>
                    <a:bodyPr/>
                    <a:lstStyle/>
                    <a:p>
                      <a:pPr algn="ctr">
                        <a:spcAft>
                          <a:spcPts val="0"/>
                        </a:spcAft>
                      </a:pPr>
                      <a:r>
                        <a:rPr lang="sk-SK" sz="1600" kern="50"/>
                        <a:t>3ф ~50</a:t>
                      </a:r>
                      <a:r>
                        <a:rPr lang="en-US" sz="1600" kern="50"/>
                        <a:t>Hz</a:t>
                      </a:r>
                      <a:r>
                        <a:rPr lang="sk-SK" sz="1600" kern="50"/>
                        <a:t> 380В/220+/-10% </a:t>
                      </a:r>
                      <a:r>
                        <a:rPr lang="en-US" sz="1600" kern="50"/>
                        <a:t>TN</a:t>
                      </a:r>
                      <a:r>
                        <a:rPr lang="sk-SK" sz="1600" kern="50"/>
                        <a:t>-</a:t>
                      </a:r>
                      <a:r>
                        <a:rPr lang="en-US" sz="1600" kern="50"/>
                        <a:t>S</a:t>
                      </a:r>
                      <a:endParaRPr lang="ru-RU" sz="1600" kern="50">
                        <a:latin typeface="Times New Roman"/>
                        <a:ea typeface="Times New Roman"/>
                        <a:cs typeface="Times New Roman"/>
                      </a:endParaRPr>
                    </a:p>
                  </a:txBody>
                  <a:tcPr marL="67525" marR="67525" marT="0" marB="0" anchor="ctr"/>
                </a:tc>
                <a:tc hMerge="1">
                  <a:txBody>
                    <a:bodyPr/>
                    <a:lstStyle/>
                    <a:p>
                      <a:endParaRPr lang="ru-RU"/>
                    </a:p>
                  </a:txBody>
                  <a:tcPr/>
                </a:tc>
                <a:tc hMerge="1">
                  <a:txBody>
                    <a:bodyPr/>
                    <a:lstStyle/>
                    <a:p>
                      <a:endParaRPr lang="ru-RU"/>
                    </a:p>
                  </a:txBody>
                  <a:tcPr/>
                </a:tc>
              </a:tr>
              <a:tr h="523727">
                <a:tc>
                  <a:txBody>
                    <a:bodyPr/>
                    <a:lstStyle/>
                    <a:p>
                      <a:pPr algn="ctr">
                        <a:spcAft>
                          <a:spcPts val="0"/>
                        </a:spcAft>
                      </a:pPr>
                      <a:r>
                        <a:rPr lang="ru-RU" sz="1600" kern="50"/>
                        <a:t>2</a:t>
                      </a:r>
                      <a:endParaRPr lang="ru-RU" sz="1600" kern="50">
                        <a:latin typeface="Times New Roman"/>
                        <a:ea typeface="Times New Roman"/>
                        <a:cs typeface="Times New Roman"/>
                      </a:endParaRPr>
                    </a:p>
                  </a:txBody>
                  <a:tcPr marL="67525" marR="67525" marT="0" marB="0" anchor="ctr"/>
                </a:tc>
                <a:tc>
                  <a:txBody>
                    <a:bodyPr/>
                    <a:lstStyle/>
                    <a:p>
                      <a:pPr>
                        <a:spcAft>
                          <a:spcPts val="0"/>
                        </a:spcAft>
                        <a:tabLst>
                          <a:tab pos="1823720" algn="l"/>
                        </a:tabLst>
                      </a:pPr>
                      <a:r>
                        <a:rPr lang="ru-RU" sz="1600" kern="50"/>
                        <a:t>Максимальная пиковая мощность, потребляемая от сети, не более</a:t>
                      </a:r>
                      <a:endParaRPr lang="ru-RU" sz="1600" kern="50">
                        <a:latin typeface="Times New Roman"/>
                        <a:ea typeface="Times New Roman"/>
                        <a:cs typeface="Times New Roman"/>
                      </a:endParaRPr>
                    </a:p>
                  </a:txBody>
                  <a:tcPr marL="67525" marR="67525" marT="0" marB="0" anchor="ctr"/>
                </a:tc>
                <a:tc>
                  <a:txBody>
                    <a:bodyPr/>
                    <a:lstStyle/>
                    <a:p>
                      <a:pPr algn="ctr">
                        <a:spcAft>
                          <a:spcPts val="0"/>
                        </a:spcAft>
                      </a:pPr>
                      <a:r>
                        <a:rPr lang="ru-RU" sz="1600" kern="50"/>
                        <a:t>600 кВт</a:t>
                      </a:r>
                      <a:endParaRPr lang="ru-RU" sz="1600" kern="50">
                        <a:latin typeface="Times New Roman"/>
                        <a:ea typeface="Times New Roman"/>
                        <a:cs typeface="Times New Roman"/>
                      </a:endParaRPr>
                    </a:p>
                  </a:txBody>
                  <a:tcPr marL="67525" marR="67525" marT="0" marB="0" anchor="ctr"/>
                </a:tc>
                <a:tc>
                  <a:txBody>
                    <a:bodyPr/>
                    <a:lstStyle/>
                    <a:p>
                      <a:pPr algn="ctr">
                        <a:spcAft>
                          <a:spcPts val="0"/>
                        </a:spcAft>
                      </a:pPr>
                      <a:r>
                        <a:rPr lang="ru-RU" sz="1600" kern="50"/>
                        <a:t>45 кВт</a:t>
                      </a:r>
                      <a:endParaRPr lang="ru-RU" sz="1600" kern="50">
                        <a:latin typeface="Times New Roman"/>
                        <a:ea typeface="Times New Roman"/>
                        <a:cs typeface="Times New Roman"/>
                      </a:endParaRPr>
                    </a:p>
                  </a:txBody>
                  <a:tcPr marL="67525" marR="67525" marT="0" marB="0" anchor="ctr"/>
                </a:tc>
                <a:tc>
                  <a:txBody>
                    <a:bodyPr/>
                    <a:lstStyle/>
                    <a:p>
                      <a:pPr algn="ctr">
                        <a:spcAft>
                          <a:spcPts val="0"/>
                        </a:spcAft>
                      </a:pPr>
                      <a:r>
                        <a:rPr lang="ru-RU" sz="1600" kern="50"/>
                        <a:t>25 кВт</a:t>
                      </a:r>
                      <a:endParaRPr lang="ru-RU" sz="1600" kern="50">
                        <a:latin typeface="Times New Roman"/>
                        <a:ea typeface="Times New Roman"/>
                        <a:cs typeface="Times New Roman"/>
                      </a:endParaRPr>
                    </a:p>
                  </a:txBody>
                  <a:tcPr marL="67525" marR="67525" marT="0" marB="0" anchor="ctr"/>
                </a:tc>
              </a:tr>
              <a:tr h="523727">
                <a:tc>
                  <a:txBody>
                    <a:bodyPr/>
                    <a:lstStyle/>
                    <a:p>
                      <a:pPr algn="ctr">
                        <a:spcAft>
                          <a:spcPts val="0"/>
                        </a:spcAft>
                      </a:pPr>
                      <a:r>
                        <a:rPr lang="ru-RU" sz="1600" kern="50"/>
                        <a:t>3</a:t>
                      </a:r>
                      <a:endParaRPr lang="ru-RU" sz="1600" kern="50">
                        <a:latin typeface="Times New Roman"/>
                        <a:ea typeface="Times New Roman"/>
                        <a:cs typeface="Times New Roman"/>
                      </a:endParaRPr>
                    </a:p>
                  </a:txBody>
                  <a:tcPr marL="67525" marR="67525" marT="0" marB="0" anchor="ctr"/>
                </a:tc>
                <a:tc>
                  <a:txBody>
                    <a:bodyPr/>
                    <a:lstStyle/>
                    <a:p>
                      <a:pPr>
                        <a:spcAft>
                          <a:spcPts val="0"/>
                        </a:spcAft>
                        <a:tabLst>
                          <a:tab pos="1823720" algn="l"/>
                        </a:tabLst>
                      </a:pPr>
                      <a:r>
                        <a:rPr lang="ru-RU" sz="1600" kern="50" dirty="0"/>
                        <a:t>Максимальное в</a:t>
                      </a:r>
                      <a:r>
                        <a:rPr lang="sk-SK" sz="1600" kern="50" dirty="0"/>
                        <a:t>ыходное напряжение источника, не менее (</a:t>
                      </a:r>
                      <a:r>
                        <a:rPr lang="en-US" sz="1600" kern="50" dirty="0"/>
                        <a:t>U</a:t>
                      </a:r>
                      <a:r>
                        <a:rPr lang="ru-RU" sz="1600" kern="50" baseline="-25000" dirty="0"/>
                        <a:t>макс.</a:t>
                      </a:r>
                      <a:r>
                        <a:rPr lang="ru-RU" sz="1600" kern="50" dirty="0"/>
                        <a:t>)</a:t>
                      </a:r>
                      <a:endParaRPr lang="ru-RU" sz="1600" kern="50" dirty="0">
                        <a:latin typeface="Times New Roman"/>
                        <a:ea typeface="Times New Roman"/>
                        <a:cs typeface="Times New Roman"/>
                      </a:endParaRPr>
                    </a:p>
                  </a:txBody>
                  <a:tcPr marL="67525" marR="67525" marT="0" marB="0" anchor="ctr"/>
                </a:tc>
                <a:tc>
                  <a:txBody>
                    <a:bodyPr/>
                    <a:lstStyle/>
                    <a:p>
                      <a:pPr algn="ctr">
                        <a:spcAft>
                          <a:spcPts val="0"/>
                        </a:spcAft>
                      </a:pPr>
                      <a:r>
                        <a:rPr lang="ru-RU" sz="1600" kern="50"/>
                        <a:t>+/-50</a:t>
                      </a:r>
                      <a:r>
                        <a:rPr lang="sk-SK" sz="1600" kern="50"/>
                        <a:t> В</a:t>
                      </a:r>
                      <a:r>
                        <a:rPr lang="en-US" sz="1600" kern="50" baseline="-25000"/>
                        <a:t>DC</a:t>
                      </a:r>
                      <a:endParaRPr lang="ru-RU" sz="1600" kern="50">
                        <a:latin typeface="Times New Roman"/>
                        <a:ea typeface="Times New Roman"/>
                        <a:cs typeface="Times New Roman"/>
                      </a:endParaRPr>
                    </a:p>
                  </a:txBody>
                  <a:tcPr marL="67525" marR="67525" marT="0" marB="0" anchor="ctr"/>
                </a:tc>
                <a:tc>
                  <a:txBody>
                    <a:bodyPr/>
                    <a:lstStyle/>
                    <a:p>
                      <a:pPr algn="ctr">
                        <a:spcAft>
                          <a:spcPts val="0"/>
                        </a:spcAft>
                      </a:pPr>
                      <a:r>
                        <a:rPr lang="ru-RU" sz="1600" kern="50"/>
                        <a:t>+/-40</a:t>
                      </a:r>
                      <a:r>
                        <a:rPr lang="sk-SK" sz="1600" kern="50"/>
                        <a:t> В</a:t>
                      </a:r>
                      <a:r>
                        <a:rPr lang="en-US" sz="1600" kern="50" baseline="-25000"/>
                        <a:t>DC</a:t>
                      </a:r>
                      <a:endParaRPr lang="ru-RU" sz="1600" kern="50">
                        <a:latin typeface="Times New Roman"/>
                        <a:ea typeface="Times New Roman"/>
                        <a:cs typeface="Times New Roman"/>
                      </a:endParaRPr>
                    </a:p>
                  </a:txBody>
                  <a:tcPr marL="67525" marR="67525" marT="0" marB="0" anchor="ctr"/>
                </a:tc>
                <a:tc>
                  <a:txBody>
                    <a:bodyPr/>
                    <a:lstStyle/>
                    <a:p>
                      <a:pPr algn="ctr">
                        <a:spcAft>
                          <a:spcPts val="0"/>
                        </a:spcAft>
                      </a:pPr>
                      <a:r>
                        <a:rPr lang="ru-RU" sz="1600" kern="50"/>
                        <a:t>+/-30</a:t>
                      </a:r>
                      <a:r>
                        <a:rPr lang="sk-SK" sz="1600" kern="50"/>
                        <a:t> В</a:t>
                      </a:r>
                      <a:r>
                        <a:rPr lang="en-US" sz="1600" kern="50" baseline="-25000"/>
                        <a:t>DC</a:t>
                      </a:r>
                      <a:endParaRPr lang="ru-RU" sz="1600" kern="50">
                        <a:latin typeface="Times New Roman"/>
                        <a:ea typeface="Times New Roman"/>
                        <a:cs typeface="Times New Roman"/>
                      </a:endParaRPr>
                    </a:p>
                  </a:txBody>
                  <a:tcPr marL="67525" marR="67525" marT="0" marB="0" anchor="ctr"/>
                </a:tc>
              </a:tr>
              <a:tr h="287185">
                <a:tc>
                  <a:txBody>
                    <a:bodyPr/>
                    <a:lstStyle/>
                    <a:p>
                      <a:pPr algn="ctr">
                        <a:spcAft>
                          <a:spcPts val="0"/>
                        </a:spcAft>
                      </a:pPr>
                      <a:r>
                        <a:rPr lang="ru-RU" sz="1600" kern="50"/>
                        <a:t>4</a:t>
                      </a:r>
                      <a:endParaRPr lang="ru-RU" sz="1600" kern="50">
                        <a:latin typeface="Times New Roman"/>
                        <a:ea typeface="Times New Roman"/>
                        <a:cs typeface="Times New Roman"/>
                      </a:endParaRPr>
                    </a:p>
                  </a:txBody>
                  <a:tcPr marL="67525" marR="67525" marT="0" marB="0" anchor="ctr"/>
                </a:tc>
                <a:tc>
                  <a:txBody>
                    <a:bodyPr/>
                    <a:lstStyle/>
                    <a:p>
                      <a:pPr>
                        <a:spcAft>
                          <a:spcPts val="0"/>
                        </a:spcAft>
                        <a:tabLst>
                          <a:tab pos="1823720" algn="l"/>
                        </a:tabLst>
                      </a:pPr>
                      <a:r>
                        <a:rPr lang="sk-SK" sz="1600" b="1" kern="50"/>
                        <a:t>Выходной ток, не менее (</a:t>
                      </a:r>
                      <a:r>
                        <a:rPr lang="en-US" sz="1600" b="1" kern="50"/>
                        <a:t>I</a:t>
                      </a:r>
                      <a:r>
                        <a:rPr lang="sk-SK" sz="1600" b="1" kern="50" baseline="-25000"/>
                        <a:t>макс.</a:t>
                      </a:r>
                      <a:r>
                        <a:rPr lang="sk-SK" sz="1600" b="1" kern="50"/>
                        <a:t>)</a:t>
                      </a:r>
                      <a:endParaRPr lang="ru-RU" sz="1600" b="1" kern="50">
                        <a:latin typeface="Times New Roman"/>
                        <a:ea typeface="Times New Roman"/>
                        <a:cs typeface="Times New Roman"/>
                      </a:endParaRPr>
                    </a:p>
                  </a:txBody>
                  <a:tcPr marL="67525" marR="67525" marT="0" marB="0" anchor="ctr"/>
                </a:tc>
                <a:tc>
                  <a:txBody>
                    <a:bodyPr/>
                    <a:lstStyle/>
                    <a:p>
                      <a:pPr algn="ctr">
                        <a:spcAft>
                          <a:spcPts val="0"/>
                        </a:spcAft>
                      </a:pPr>
                      <a:r>
                        <a:rPr lang="sk-SK" sz="1800" b="1" kern="50" dirty="0">
                          <a:solidFill>
                            <a:srgbClr val="C00000"/>
                          </a:solidFill>
                        </a:rPr>
                        <a:t>1</a:t>
                      </a:r>
                      <a:r>
                        <a:rPr lang="ru-RU" sz="1800" b="1" kern="50" dirty="0">
                          <a:solidFill>
                            <a:srgbClr val="C00000"/>
                          </a:solidFill>
                        </a:rPr>
                        <a:t>1</a:t>
                      </a:r>
                      <a:r>
                        <a:rPr lang="sk-SK" sz="1800" b="1" kern="50" dirty="0">
                          <a:solidFill>
                            <a:srgbClr val="C00000"/>
                          </a:solidFill>
                        </a:rPr>
                        <a:t>000 А</a:t>
                      </a:r>
                      <a:r>
                        <a:rPr lang="en-US" sz="1800" b="1" kern="50" baseline="-25000" dirty="0">
                          <a:solidFill>
                            <a:srgbClr val="C00000"/>
                          </a:solidFill>
                        </a:rPr>
                        <a:t>DC</a:t>
                      </a:r>
                      <a:endParaRPr lang="ru-RU" sz="1800" b="1" kern="50" dirty="0">
                        <a:solidFill>
                          <a:srgbClr val="C00000"/>
                        </a:solidFill>
                        <a:latin typeface="Times New Roman"/>
                        <a:ea typeface="Times New Roman"/>
                        <a:cs typeface="Times New Roman"/>
                      </a:endParaRPr>
                    </a:p>
                  </a:txBody>
                  <a:tcPr marL="67525" marR="67525" marT="0" marB="0" anchor="ctr"/>
                </a:tc>
                <a:tc>
                  <a:txBody>
                    <a:bodyPr/>
                    <a:lstStyle/>
                    <a:p>
                      <a:pPr algn="ctr">
                        <a:spcAft>
                          <a:spcPts val="0"/>
                        </a:spcAft>
                      </a:pPr>
                      <a:r>
                        <a:rPr lang="ru-RU" sz="1600" kern="50"/>
                        <a:t>1</a:t>
                      </a:r>
                      <a:r>
                        <a:rPr lang="sk-SK" sz="1600" kern="50"/>
                        <a:t>000 А</a:t>
                      </a:r>
                      <a:r>
                        <a:rPr lang="en-US" sz="1600" kern="50" baseline="-25000"/>
                        <a:t>DC</a:t>
                      </a:r>
                      <a:endParaRPr lang="ru-RU" sz="1600" kern="50">
                        <a:latin typeface="Times New Roman"/>
                        <a:ea typeface="Times New Roman"/>
                        <a:cs typeface="Times New Roman"/>
                      </a:endParaRPr>
                    </a:p>
                  </a:txBody>
                  <a:tcPr marL="67525" marR="67525" marT="0" marB="0" anchor="ctr"/>
                </a:tc>
                <a:tc>
                  <a:txBody>
                    <a:bodyPr/>
                    <a:lstStyle/>
                    <a:p>
                      <a:pPr algn="ctr">
                        <a:spcAft>
                          <a:spcPts val="0"/>
                        </a:spcAft>
                      </a:pPr>
                      <a:r>
                        <a:rPr lang="ru-RU" sz="1600" kern="50"/>
                        <a:t>6</a:t>
                      </a:r>
                      <a:r>
                        <a:rPr lang="sk-SK" sz="1600" kern="50"/>
                        <a:t>00 А</a:t>
                      </a:r>
                      <a:r>
                        <a:rPr lang="en-US" sz="1600" kern="50" baseline="-25000"/>
                        <a:t>DC</a:t>
                      </a:r>
                      <a:endParaRPr lang="ru-RU" sz="1600" kern="50">
                        <a:latin typeface="Times New Roman"/>
                        <a:ea typeface="Times New Roman"/>
                        <a:cs typeface="Times New Roman"/>
                      </a:endParaRPr>
                    </a:p>
                  </a:txBody>
                  <a:tcPr marL="67525" marR="67525" marT="0" marB="0" anchor="ctr"/>
                </a:tc>
              </a:tr>
              <a:tr h="261863">
                <a:tc>
                  <a:txBody>
                    <a:bodyPr/>
                    <a:lstStyle/>
                    <a:p>
                      <a:pPr algn="ctr">
                        <a:spcAft>
                          <a:spcPts val="0"/>
                        </a:spcAft>
                      </a:pPr>
                      <a:r>
                        <a:rPr lang="ru-RU" sz="1600" kern="50"/>
                        <a:t>5</a:t>
                      </a:r>
                      <a:endParaRPr lang="ru-RU" sz="1600" kern="50">
                        <a:latin typeface="Times New Roman"/>
                        <a:ea typeface="Times New Roman"/>
                        <a:cs typeface="Times New Roman"/>
                      </a:endParaRPr>
                    </a:p>
                  </a:txBody>
                  <a:tcPr marL="67525" marR="67525" marT="0" marB="0" anchor="ctr"/>
                </a:tc>
                <a:tc>
                  <a:txBody>
                    <a:bodyPr/>
                    <a:lstStyle/>
                    <a:p>
                      <a:pPr>
                        <a:spcAft>
                          <a:spcPts val="0"/>
                        </a:spcAft>
                        <a:tabLst>
                          <a:tab pos="1823720" algn="l"/>
                        </a:tabLst>
                      </a:pPr>
                      <a:r>
                        <a:rPr lang="ru-RU" sz="1600" kern="50"/>
                        <a:t>КПД преобразователя, не менее</a:t>
                      </a:r>
                      <a:endParaRPr lang="ru-RU" sz="1600" kern="50">
                        <a:latin typeface="Times New Roman"/>
                        <a:ea typeface="Times New Roman"/>
                        <a:cs typeface="Times New Roman"/>
                      </a:endParaRPr>
                    </a:p>
                  </a:txBody>
                  <a:tcPr marL="67525" marR="67525" marT="0" marB="0" anchor="ctr"/>
                </a:tc>
                <a:tc gridSpan="3">
                  <a:txBody>
                    <a:bodyPr/>
                    <a:lstStyle/>
                    <a:p>
                      <a:pPr algn="ctr">
                        <a:spcAft>
                          <a:spcPts val="0"/>
                        </a:spcAft>
                      </a:pPr>
                      <a:r>
                        <a:rPr lang="ru-RU" sz="1600" kern="50"/>
                        <a:t>90%</a:t>
                      </a:r>
                      <a:endParaRPr lang="ru-RU" sz="1600" kern="50">
                        <a:latin typeface="Times New Roman"/>
                        <a:ea typeface="Times New Roman"/>
                        <a:cs typeface="Times New Roman"/>
                      </a:endParaRPr>
                    </a:p>
                  </a:txBody>
                  <a:tcPr marL="67525" marR="67525" marT="0" marB="0" anchor="ctr"/>
                </a:tc>
                <a:tc hMerge="1">
                  <a:txBody>
                    <a:bodyPr/>
                    <a:lstStyle/>
                    <a:p>
                      <a:endParaRPr lang="ru-RU"/>
                    </a:p>
                  </a:txBody>
                  <a:tcPr/>
                </a:tc>
                <a:tc hMerge="1">
                  <a:txBody>
                    <a:bodyPr/>
                    <a:lstStyle/>
                    <a:p>
                      <a:endParaRPr lang="ru-RU"/>
                    </a:p>
                  </a:txBody>
                  <a:tcPr/>
                </a:tc>
              </a:tr>
              <a:tr h="523727">
                <a:tc>
                  <a:txBody>
                    <a:bodyPr/>
                    <a:lstStyle/>
                    <a:p>
                      <a:pPr algn="ctr">
                        <a:spcAft>
                          <a:spcPts val="0"/>
                        </a:spcAft>
                      </a:pPr>
                      <a:r>
                        <a:rPr lang="ru-RU" sz="1600" kern="50"/>
                        <a:t>6</a:t>
                      </a:r>
                      <a:endParaRPr lang="ru-RU" sz="1600" kern="50">
                        <a:latin typeface="Times New Roman"/>
                        <a:ea typeface="Times New Roman"/>
                        <a:cs typeface="Times New Roman"/>
                      </a:endParaRPr>
                    </a:p>
                  </a:txBody>
                  <a:tcPr marL="67525" marR="67525" marT="0" marB="0" anchor="ctr"/>
                </a:tc>
                <a:tc>
                  <a:txBody>
                    <a:bodyPr/>
                    <a:lstStyle/>
                    <a:p>
                      <a:pPr>
                        <a:spcAft>
                          <a:spcPts val="0"/>
                        </a:spcAft>
                        <a:tabLst>
                          <a:tab pos="1823720" algn="l"/>
                        </a:tabLst>
                      </a:pPr>
                      <a:r>
                        <a:rPr lang="sk-SK" sz="1600" kern="50"/>
                        <a:t>Относительная стабильность тока при di/dt не равном нулю</a:t>
                      </a:r>
                      <a:r>
                        <a:rPr lang="ru-RU" sz="1600" kern="50"/>
                        <a:t> ***</a:t>
                      </a:r>
                      <a:endParaRPr lang="ru-RU" sz="1600" kern="50">
                        <a:latin typeface="Times New Roman"/>
                        <a:ea typeface="Times New Roman"/>
                        <a:cs typeface="Times New Roman"/>
                      </a:endParaRPr>
                    </a:p>
                  </a:txBody>
                  <a:tcPr marL="67525" marR="67525" marT="0" marB="0" anchor="ctr"/>
                </a:tc>
                <a:tc gridSpan="3">
                  <a:txBody>
                    <a:bodyPr/>
                    <a:lstStyle/>
                    <a:p>
                      <a:pPr algn="ctr">
                        <a:spcAft>
                          <a:spcPts val="0"/>
                        </a:spcAft>
                      </a:pPr>
                      <a:r>
                        <a:rPr lang="sk-SK" sz="1600" kern="50" dirty="0"/>
                        <a:t>2</a:t>
                      </a:r>
                      <a:r>
                        <a:rPr lang="ru-RU" sz="1600" kern="50" dirty="0"/>
                        <a:t>*</a:t>
                      </a:r>
                      <a:r>
                        <a:rPr lang="sk-SK" sz="1600" kern="50" dirty="0"/>
                        <a:t>10</a:t>
                      </a:r>
                      <a:r>
                        <a:rPr lang="sk-SK" sz="1600" kern="50" baseline="30000" dirty="0"/>
                        <a:t>-4</a:t>
                      </a:r>
                      <a:endParaRPr lang="ru-RU" sz="1600" kern="50" dirty="0">
                        <a:latin typeface="Times New Roman"/>
                        <a:ea typeface="Times New Roman"/>
                        <a:cs typeface="Times New Roman"/>
                      </a:endParaRPr>
                    </a:p>
                  </a:txBody>
                  <a:tcPr marL="67525" marR="67525" marT="0" marB="0" anchor="ctr"/>
                </a:tc>
                <a:tc hMerge="1">
                  <a:txBody>
                    <a:bodyPr/>
                    <a:lstStyle/>
                    <a:p>
                      <a:endParaRPr lang="ru-RU"/>
                    </a:p>
                  </a:txBody>
                  <a:tcPr/>
                </a:tc>
                <a:tc hMerge="1">
                  <a:txBody>
                    <a:bodyPr/>
                    <a:lstStyle/>
                    <a:p>
                      <a:endParaRPr lang="ru-RU"/>
                    </a:p>
                  </a:txBody>
                  <a:tcPr/>
                </a:tc>
              </a:tr>
              <a:tr h="510550">
                <a:tc>
                  <a:txBody>
                    <a:bodyPr/>
                    <a:lstStyle/>
                    <a:p>
                      <a:pPr algn="ctr">
                        <a:spcAft>
                          <a:spcPts val="0"/>
                        </a:spcAft>
                      </a:pPr>
                      <a:r>
                        <a:rPr lang="ru-RU" sz="1600" kern="50"/>
                        <a:t>7</a:t>
                      </a:r>
                      <a:endParaRPr lang="ru-RU" sz="1600" kern="50">
                        <a:latin typeface="Times New Roman"/>
                        <a:ea typeface="Times New Roman"/>
                        <a:cs typeface="Times New Roman"/>
                      </a:endParaRPr>
                    </a:p>
                  </a:txBody>
                  <a:tcPr marL="67525" marR="67525" marT="0" marB="0" anchor="ctr"/>
                </a:tc>
                <a:tc>
                  <a:txBody>
                    <a:bodyPr/>
                    <a:lstStyle/>
                    <a:p>
                      <a:pPr>
                        <a:spcAft>
                          <a:spcPts val="0"/>
                        </a:spcAft>
                        <a:tabLst>
                          <a:tab pos="1823720" algn="l"/>
                        </a:tabLst>
                      </a:pPr>
                      <a:r>
                        <a:rPr lang="ru-RU" sz="1600" kern="50"/>
                        <a:t>Минимальная длительность подъема/спада поля, с</a:t>
                      </a:r>
                      <a:endParaRPr lang="ru-RU" sz="1600" kern="50">
                        <a:latin typeface="Times New Roman"/>
                        <a:ea typeface="Times New Roman"/>
                        <a:cs typeface="Times New Roman"/>
                      </a:endParaRPr>
                    </a:p>
                  </a:txBody>
                  <a:tcPr marL="67525" marR="67525" marT="0" marB="0" anchor="ctr"/>
                </a:tc>
                <a:tc gridSpan="3">
                  <a:txBody>
                    <a:bodyPr/>
                    <a:lstStyle/>
                    <a:p>
                      <a:pPr algn="ctr">
                        <a:spcAft>
                          <a:spcPts val="0"/>
                        </a:spcAft>
                      </a:pPr>
                      <a:r>
                        <a:rPr lang="ru-RU" sz="1600" kern="50" dirty="0"/>
                        <a:t>18</a:t>
                      </a:r>
                      <a:endParaRPr lang="ru-RU" sz="1600" kern="50" dirty="0">
                        <a:latin typeface="Times New Roman"/>
                        <a:ea typeface="Times New Roman"/>
                        <a:cs typeface="Times New Roman"/>
                      </a:endParaRPr>
                    </a:p>
                  </a:txBody>
                  <a:tcPr marL="67525" marR="67525" marT="0" marB="0" anchor="ctr"/>
                </a:tc>
                <a:tc hMerge="1">
                  <a:txBody>
                    <a:bodyPr/>
                    <a:lstStyle/>
                    <a:p>
                      <a:endParaRPr lang="ru-RU"/>
                    </a:p>
                  </a:txBody>
                  <a:tcPr/>
                </a:tc>
                <a:tc hMerge="1">
                  <a:txBody>
                    <a:bodyPr/>
                    <a:lstStyle/>
                    <a:p>
                      <a:endParaRPr lang="ru-RU"/>
                    </a:p>
                  </a:txBody>
                  <a:tcPr/>
                </a:tc>
              </a:tr>
              <a:tr h="287185">
                <a:tc>
                  <a:txBody>
                    <a:bodyPr/>
                    <a:lstStyle/>
                    <a:p>
                      <a:pPr algn="ctr">
                        <a:spcAft>
                          <a:spcPts val="0"/>
                        </a:spcAft>
                      </a:pPr>
                      <a:r>
                        <a:rPr lang="ru-RU" sz="1600" kern="50"/>
                        <a:t>8</a:t>
                      </a:r>
                      <a:endParaRPr lang="ru-RU" sz="1600" kern="50">
                        <a:latin typeface="Times New Roman"/>
                        <a:ea typeface="Times New Roman"/>
                        <a:cs typeface="Times New Roman"/>
                      </a:endParaRPr>
                    </a:p>
                  </a:txBody>
                  <a:tcPr marL="67525" marR="67525" marT="0" marB="0" anchor="ctr"/>
                </a:tc>
                <a:tc>
                  <a:txBody>
                    <a:bodyPr/>
                    <a:lstStyle/>
                    <a:p>
                      <a:pPr>
                        <a:spcAft>
                          <a:spcPts val="0"/>
                        </a:spcAft>
                        <a:tabLst>
                          <a:tab pos="1823720" algn="l"/>
                        </a:tabLst>
                      </a:pPr>
                      <a:r>
                        <a:rPr lang="sk-SK" sz="1600" b="1" kern="50"/>
                        <a:t>Относительная стабильность тока при di/dt</a:t>
                      </a:r>
                      <a:r>
                        <a:rPr lang="ru-RU" sz="1600" b="1" kern="50"/>
                        <a:t>=0</a:t>
                      </a:r>
                      <a:endParaRPr lang="ru-RU" sz="1600" b="1" kern="50">
                        <a:latin typeface="Times New Roman"/>
                        <a:ea typeface="Times New Roman"/>
                        <a:cs typeface="Times New Roman"/>
                      </a:endParaRPr>
                    </a:p>
                  </a:txBody>
                  <a:tcPr marL="67525" marR="67525" marT="0" marB="0" anchor="ctr"/>
                </a:tc>
                <a:tc gridSpan="3">
                  <a:txBody>
                    <a:bodyPr/>
                    <a:lstStyle/>
                    <a:p>
                      <a:pPr algn="ctr">
                        <a:spcAft>
                          <a:spcPts val="0"/>
                        </a:spcAft>
                      </a:pPr>
                      <a:r>
                        <a:rPr lang="ru-RU" sz="1800" b="1" kern="50" dirty="0">
                          <a:solidFill>
                            <a:srgbClr val="C00000"/>
                          </a:solidFill>
                        </a:rPr>
                        <a:t>2*</a:t>
                      </a:r>
                      <a:r>
                        <a:rPr lang="sk-SK" sz="1800" b="1" kern="50" dirty="0">
                          <a:solidFill>
                            <a:srgbClr val="C00000"/>
                          </a:solidFill>
                        </a:rPr>
                        <a:t>10</a:t>
                      </a:r>
                      <a:r>
                        <a:rPr lang="sk-SK" sz="1800" b="1" kern="50" baseline="30000" dirty="0">
                          <a:solidFill>
                            <a:srgbClr val="C00000"/>
                          </a:solidFill>
                        </a:rPr>
                        <a:t>-</a:t>
                      </a:r>
                      <a:r>
                        <a:rPr lang="ru-RU" sz="1800" b="1" kern="50" baseline="30000" dirty="0">
                          <a:solidFill>
                            <a:srgbClr val="C00000"/>
                          </a:solidFill>
                        </a:rPr>
                        <a:t>5</a:t>
                      </a:r>
                      <a:endParaRPr lang="ru-RU" sz="1800" b="1" kern="50" dirty="0">
                        <a:solidFill>
                          <a:srgbClr val="C00000"/>
                        </a:solidFill>
                        <a:latin typeface="Times New Roman"/>
                        <a:ea typeface="Times New Roman"/>
                        <a:cs typeface="Times New Roman"/>
                      </a:endParaRPr>
                    </a:p>
                  </a:txBody>
                  <a:tcPr marL="67525" marR="67525" marT="0" marB="0" anchor="ctr"/>
                </a:tc>
                <a:tc hMerge="1">
                  <a:txBody>
                    <a:bodyPr/>
                    <a:lstStyle/>
                    <a:p>
                      <a:endParaRPr lang="ru-RU"/>
                    </a:p>
                  </a:txBody>
                  <a:tcPr/>
                </a:tc>
                <a:tc hMerge="1">
                  <a:txBody>
                    <a:bodyPr/>
                    <a:lstStyle/>
                    <a:p>
                      <a:endParaRPr lang="ru-RU"/>
                    </a:p>
                  </a:txBody>
                  <a:tcPr/>
                </a:tc>
              </a:tr>
              <a:tr h="523727">
                <a:tc>
                  <a:txBody>
                    <a:bodyPr/>
                    <a:lstStyle/>
                    <a:p>
                      <a:pPr algn="ctr">
                        <a:spcAft>
                          <a:spcPts val="0"/>
                        </a:spcAft>
                      </a:pPr>
                      <a:r>
                        <a:rPr lang="ru-RU" sz="1600" kern="50"/>
                        <a:t>9</a:t>
                      </a:r>
                      <a:endParaRPr lang="ru-RU" sz="1600" kern="50">
                        <a:latin typeface="Times New Roman"/>
                        <a:ea typeface="Times New Roman"/>
                        <a:cs typeface="Times New Roman"/>
                      </a:endParaRPr>
                    </a:p>
                  </a:txBody>
                  <a:tcPr marL="67525" marR="67525" marT="0" marB="0" anchor="ctr"/>
                </a:tc>
                <a:tc>
                  <a:txBody>
                    <a:bodyPr/>
                    <a:lstStyle/>
                    <a:p>
                      <a:pPr>
                        <a:spcAft>
                          <a:spcPts val="0"/>
                        </a:spcAft>
                        <a:tabLst>
                          <a:tab pos="1823720" algn="l"/>
                        </a:tabLst>
                      </a:pPr>
                      <a:r>
                        <a:rPr lang="ru-RU" sz="1600" kern="50" dirty="0"/>
                        <a:t>Максимальная длительность стола поля с</a:t>
                      </a:r>
                      <a:r>
                        <a:rPr lang="sk-SK" sz="1600" kern="50" dirty="0"/>
                        <a:t> di/dt</a:t>
                      </a:r>
                      <a:r>
                        <a:rPr lang="ru-RU" sz="1600" kern="50" dirty="0"/>
                        <a:t>=0, час</a:t>
                      </a:r>
                      <a:endParaRPr lang="ru-RU" sz="1600" kern="50" dirty="0">
                        <a:latin typeface="Times New Roman"/>
                        <a:ea typeface="Times New Roman"/>
                        <a:cs typeface="Times New Roman"/>
                      </a:endParaRPr>
                    </a:p>
                  </a:txBody>
                  <a:tcPr marL="67525" marR="67525" marT="0" marB="0" anchor="ctr"/>
                </a:tc>
                <a:tc gridSpan="3">
                  <a:txBody>
                    <a:bodyPr/>
                    <a:lstStyle/>
                    <a:p>
                      <a:pPr algn="ctr">
                        <a:spcAft>
                          <a:spcPts val="0"/>
                        </a:spcAft>
                      </a:pPr>
                      <a:r>
                        <a:rPr lang="ru-RU" sz="1600" kern="50" dirty="0"/>
                        <a:t>24</a:t>
                      </a:r>
                      <a:endParaRPr lang="ru-RU" sz="1600" kern="50" dirty="0">
                        <a:latin typeface="Times New Roman"/>
                        <a:ea typeface="Times New Roman"/>
                        <a:cs typeface="Times New Roman"/>
                      </a:endParaRPr>
                    </a:p>
                  </a:txBody>
                  <a:tcPr marL="67525" marR="67525" marT="0" marB="0" anchor="ctr"/>
                </a:tc>
                <a:tc hMerge="1">
                  <a:txBody>
                    <a:bodyPr/>
                    <a:lstStyle/>
                    <a:p>
                      <a:endParaRPr lang="ru-RU"/>
                    </a:p>
                  </a:txBody>
                  <a:tcPr/>
                </a:tc>
                <a:tc hMerge="1">
                  <a:txBody>
                    <a:bodyPr/>
                    <a:lstStyle/>
                    <a:p>
                      <a:endParaRPr lang="ru-RU"/>
                    </a:p>
                  </a:txBody>
                  <a:tcPr/>
                </a:tc>
              </a:tr>
            </a:tbl>
          </a:graphicData>
        </a:graphic>
      </p:graphicFrame>
      <p:sp>
        <p:nvSpPr>
          <p:cNvPr id="9" name="Прямоугольник 8"/>
          <p:cNvSpPr/>
          <p:nvPr/>
        </p:nvSpPr>
        <p:spPr>
          <a:xfrm>
            <a:off x="1403648" y="476672"/>
            <a:ext cx="6696744" cy="430887"/>
          </a:xfrm>
          <a:prstGeom prst="rect">
            <a:avLst/>
          </a:prstGeom>
        </p:spPr>
        <p:txBody>
          <a:bodyPr wrap="square">
            <a:spAutoFit/>
          </a:bodyPr>
          <a:lstStyle/>
          <a:p>
            <a:pPr algn="ctr"/>
            <a:r>
              <a:rPr lang="ru-RU" sz="2200" u="sng" dirty="0" smtClean="0"/>
              <a:t>Параметры источников тока</a:t>
            </a:r>
          </a:p>
        </p:txBody>
      </p:sp>
      <p:grpSp>
        <p:nvGrpSpPr>
          <p:cNvPr id="10" name="Группа 9"/>
          <p:cNvGrpSpPr/>
          <p:nvPr/>
        </p:nvGrpSpPr>
        <p:grpSpPr>
          <a:xfrm>
            <a:off x="251520" y="0"/>
            <a:ext cx="8856270" cy="563239"/>
            <a:chOff x="251520" y="0"/>
            <a:chExt cx="8856270" cy="563239"/>
          </a:xfrm>
        </p:grpSpPr>
        <p:pic>
          <p:nvPicPr>
            <p:cNvPr id="11" name="Рисунок 10">
              <a:extLst>
                <a:ext uri="{FF2B5EF4-FFF2-40B4-BE49-F238E27FC236}">
                  <a16:creationId xmlns:a16="http://schemas.microsoft.com/office/drawing/2014/main" xmlns="" id="{599E0C4B-0717-439A-A4AF-422065C6AB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12"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13" name="Прямая соединительная линия 12"/>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4"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2"/>
          </p:nvPr>
        </p:nvSpPr>
        <p:spPr>
          <a:xfrm>
            <a:off x="8541931" y="6542415"/>
            <a:ext cx="602069" cy="315367"/>
          </a:xfrm>
        </p:spPr>
        <p:txBody>
          <a:bodyPr/>
          <a:lstStyle/>
          <a:p>
            <a:fld id="{86CB4B4D-7CA3-9044-876B-883B54F8677D}" type="slidenum">
              <a:rPr lang="ru-RU" smtClean="0"/>
              <a:pPr/>
              <a:t>8</a:t>
            </a:fld>
            <a:endParaRPr lang="ru-RU"/>
          </a:p>
        </p:txBody>
      </p:sp>
      <p:pic>
        <p:nvPicPr>
          <p:cNvPr id="21" name="Picture 3"/>
          <p:cNvPicPr>
            <a:picLocks noChangeAspect="1" noChangeArrowheads="1"/>
          </p:cNvPicPr>
          <p:nvPr/>
        </p:nvPicPr>
        <p:blipFill>
          <a:blip r:embed="rId3" cstate="print"/>
          <a:srcRect/>
          <a:stretch>
            <a:fillRect/>
          </a:stretch>
        </p:blipFill>
        <p:spPr bwMode="auto">
          <a:xfrm flipH="1">
            <a:off x="5357818" y="3929066"/>
            <a:ext cx="2881333" cy="2161000"/>
          </a:xfrm>
          <a:prstGeom prst="rect">
            <a:avLst/>
          </a:prstGeom>
          <a:ln>
            <a:noFill/>
          </a:ln>
          <a:effectLst>
            <a:outerShdw blurRad="190500" algn="tl" rotWithShape="0">
              <a:srgbClr val="000000">
                <a:alpha val="70000"/>
              </a:srgbClr>
            </a:outerShdw>
          </a:effectLst>
        </p:spPr>
      </p:pic>
      <p:pic>
        <p:nvPicPr>
          <p:cNvPr id="22" name="Picture 4"/>
          <p:cNvPicPr>
            <a:picLocks noChangeAspect="1" noChangeArrowheads="1"/>
          </p:cNvPicPr>
          <p:nvPr/>
        </p:nvPicPr>
        <p:blipFill>
          <a:blip r:embed="rId4" cstate="print"/>
          <a:srcRect/>
          <a:stretch>
            <a:fillRect/>
          </a:stretch>
        </p:blipFill>
        <p:spPr bwMode="auto">
          <a:xfrm>
            <a:off x="5357818" y="1571611"/>
            <a:ext cx="2857520" cy="2143141"/>
          </a:xfrm>
          <a:prstGeom prst="rect">
            <a:avLst/>
          </a:prstGeom>
          <a:ln>
            <a:noFill/>
          </a:ln>
          <a:effectLst>
            <a:outerShdw blurRad="190500" algn="tl" rotWithShape="0">
              <a:srgbClr val="000000">
                <a:alpha val="70000"/>
              </a:srgbClr>
            </a:outerShdw>
          </a:effectLst>
        </p:spPr>
      </p:pic>
      <p:sp>
        <p:nvSpPr>
          <p:cNvPr id="23" name="Прямоугольник 22"/>
          <p:cNvSpPr/>
          <p:nvPr/>
        </p:nvSpPr>
        <p:spPr>
          <a:xfrm>
            <a:off x="6215074" y="1142984"/>
            <a:ext cx="1630575" cy="369332"/>
          </a:xfrm>
          <a:prstGeom prst="rect">
            <a:avLst/>
          </a:prstGeom>
        </p:spPr>
        <p:txBody>
          <a:bodyPr wrap="none">
            <a:spAutoFit/>
          </a:bodyPr>
          <a:lstStyle/>
          <a:p>
            <a:r>
              <a:rPr lang="ru-RU" dirty="0" smtClean="0"/>
              <a:t>Оборудование</a:t>
            </a:r>
            <a:endParaRPr lang="ru-RU" dirty="0"/>
          </a:p>
        </p:txBody>
      </p:sp>
      <p:grpSp>
        <p:nvGrpSpPr>
          <p:cNvPr id="3" name="Группа 19"/>
          <p:cNvGrpSpPr/>
          <p:nvPr/>
        </p:nvGrpSpPr>
        <p:grpSpPr>
          <a:xfrm>
            <a:off x="285720" y="1142984"/>
            <a:ext cx="8459324" cy="5499055"/>
            <a:chOff x="285720" y="1142984"/>
            <a:chExt cx="8459324" cy="5499055"/>
          </a:xfrm>
        </p:grpSpPr>
        <p:grpSp>
          <p:nvGrpSpPr>
            <p:cNvPr id="4" name="Группа 15"/>
            <p:cNvGrpSpPr/>
            <p:nvPr/>
          </p:nvGrpSpPr>
          <p:grpSpPr>
            <a:xfrm>
              <a:off x="285720" y="1142984"/>
              <a:ext cx="8459324" cy="5499055"/>
              <a:chOff x="428596" y="928670"/>
              <a:chExt cx="8459324" cy="5499055"/>
            </a:xfrm>
          </p:grpSpPr>
          <p:grpSp>
            <p:nvGrpSpPr>
              <p:cNvPr id="6" name="Группа 3"/>
              <p:cNvGrpSpPr/>
              <p:nvPr/>
            </p:nvGrpSpPr>
            <p:grpSpPr>
              <a:xfrm>
                <a:off x="428596" y="928670"/>
                <a:ext cx="4880295" cy="5499055"/>
                <a:chOff x="349206" y="1005769"/>
                <a:chExt cx="4880295" cy="5499055"/>
              </a:xfrm>
            </p:grpSpPr>
            <p:pic>
              <p:nvPicPr>
                <p:cNvPr id="7" name="Рисунок 6" descr="структура ИП-коллайдер-Модель1.jpg"/>
                <p:cNvPicPr>
                  <a:picLocks noChangeAspect="1"/>
                </p:cNvPicPr>
                <p:nvPr/>
              </p:nvPicPr>
              <p:blipFill>
                <a:blip r:embed="rId5" cstate="print"/>
                <a:srcRect l="1473" t="18750" r="1278" b="4166"/>
                <a:stretch>
                  <a:fillRect/>
                </a:stretch>
              </p:blipFill>
              <p:spPr>
                <a:xfrm>
                  <a:off x="349206" y="1434397"/>
                  <a:ext cx="4522272" cy="5070427"/>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634958" y="1005769"/>
                  <a:ext cx="4594543" cy="369332"/>
                </a:xfrm>
                <a:prstGeom prst="rect">
                  <a:avLst/>
                </a:prstGeom>
                <a:noFill/>
              </p:spPr>
              <p:txBody>
                <a:bodyPr wrap="square" rtlCol="0">
                  <a:spAutoFit/>
                </a:bodyPr>
                <a:lstStyle/>
                <a:p>
                  <a:r>
                    <a:rPr lang="ru-RU" dirty="0" smtClean="0"/>
                    <a:t>Структурная схема</a:t>
                  </a:r>
                  <a:endParaRPr lang="ru-RU" dirty="0"/>
                </a:p>
              </p:txBody>
            </p:sp>
          </p:grpSp>
          <p:sp>
            <p:nvSpPr>
              <p:cNvPr id="15" name="Заголовок 1"/>
              <p:cNvSpPr txBox="1">
                <a:spLocks/>
              </p:cNvSpPr>
              <p:nvPr/>
            </p:nvSpPr>
            <p:spPr>
              <a:xfrm>
                <a:off x="5143504" y="5715016"/>
                <a:ext cx="3744416" cy="663266"/>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t>Производство «НПП ЛМ Инвертор» </a:t>
                </a:r>
                <a:endParaRPr lang="ru-RU" sz="1600" dirty="0"/>
              </a:p>
            </p:txBody>
          </p:sp>
        </p:grpSp>
        <p:sp>
          <p:nvSpPr>
            <p:cNvPr id="17" name="Прямоугольник 16"/>
            <p:cNvSpPr/>
            <p:nvPr/>
          </p:nvSpPr>
          <p:spPr>
            <a:xfrm>
              <a:off x="1285852" y="5143512"/>
              <a:ext cx="1714512" cy="338554"/>
            </a:xfrm>
            <a:prstGeom prst="rect">
              <a:avLst/>
            </a:prstGeom>
          </p:spPr>
          <p:txBody>
            <a:bodyPr wrap="square">
              <a:spAutoFit/>
            </a:bodyPr>
            <a:lstStyle/>
            <a:p>
              <a:r>
                <a:rPr lang="en-US" sz="1600" dirty="0" smtClean="0"/>
                <a:t>DC/DC     PWM</a:t>
              </a:r>
              <a:endParaRPr lang="ru-RU" sz="1600" dirty="0"/>
            </a:p>
          </p:txBody>
        </p:sp>
        <p:sp>
          <p:nvSpPr>
            <p:cNvPr id="18" name="Прямоугольник 17"/>
            <p:cNvSpPr/>
            <p:nvPr/>
          </p:nvSpPr>
          <p:spPr>
            <a:xfrm>
              <a:off x="1214414" y="5857892"/>
              <a:ext cx="1714512" cy="338554"/>
            </a:xfrm>
            <a:prstGeom prst="rect">
              <a:avLst/>
            </a:prstGeom>
          </p:spPr>
          <p:txBody>
            <a:bodyPr wrap="square">
              <a:spAutoFit/>
            </a:bodyPr>
            <a:lstStyle/>
            <a:p>
              <a:r>
                <a:rPr lang="en-US" sz="1600" dirty="0" smtClean="0"/>
                <a:t>DC/DC     PWM</a:t>
              </a:r>
              <a:endParaRPr lang="ru-RU" sz="1600" dirty="0"/>
            </a:p>
          </p:txBody>
        </p:sp>
      </p:grpSp>
      <p:sp>
        <p:nvSpPr>
          <p:cNvPr id="20" name="Прямоугольник 19"/>
          <p:cNvSpPr/>
          <p:nvPr/>
        </p:nvSpPr>
        <p:spPr>
          <a:xfrm>
            <a:off x="1403648" y="476672"/>
            <a:ext cx="6696744" cy="430887"/>
          </a:xfrm>
          <a:prstGeom prst="rect">
            <a:avLst/>
          </a:prstGeom>
        </p:spPr>
        <p:txBody>
          <a:bodyPr wrap="square">
            <a:spAutoFit/>
          </a:bodyPr>
          <a:lstStyle/>
          <a:p>
            <a:pPr algn="ctr"/>
            <a:r>
              <a:rPr lang="ru-RU" sz="2200" u="sng" dirty="0" smtClean="0"/>
              <a:t>Источник тока ПИТ11-50</a:t>
            </a:r>
          </a:p>
        </p:txBody>
      </p:sp>
      <p:grpSp>
        <p:nvGrpSpPr>
          <p:cNvPr id="24" name="Группа 23"/>
          <p:cNvGrpSpPr/>
          <p:nvPr/>
        </p:nvGrpSpPr>
        <p:grpSpPr>
          <a:xfrm>
            <a:off x="251520" y="0"/>
            <a:ext cx="8856270" cy="563239"/>
            <a:chOff x="251520" y="0"/>
            <a:chExt cx="8856270" cy="563239"/>
          </a:xfrm>
        </p:grpSpPr>
        <p:pic>
          <p:nvPicPr>
            <p:cNvPr id="28" name="Рисунок 27">
              <a:extLst>
                <a:ext uri="{FF2B5EF4-FFF2-40B4-BE49-F238E27FC236}">
                  <a16:creationId xmlns:a16="http://schemas.microsoft.com/office/drawing/2014/main" xmlns="" id="{599E0C4B-0717-439A-A4AF-422065C6AB0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29"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30" name="Прямая соединительная линия 29"/>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30369922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4067944" y="2132856"/>
            <a:ext cx="3672408" cy="369332"/>
          </a:xfrm>
          <a:prstGeom prst="rect">
            <a:avLst/>
          </a:prstGeom>
        </p:spPr>
        <p:txBody>
          <a:bodyPr wrap="square">
            <a:spAutoFit/>
          </a:bodyPr>
          <a:lstStyle/>
          <a:p>
            <a:pPr algn="ctr"/>
            <a:r>
              <a:rPr lang="ru-RU" dirty="0" smtClean="0"/>
              <a:t>Принципиальная схема КЭЭ</a:t>
            </a:r>
          </a:p>
        </p:txBody>
      </p:sp>
      <p:sp>
        <p:nvSpPr>
          <p:cNvPr id="20" name="TextBox 19"/>
          <p:cNvSpPr txBox="1"/>
          <p:nvPr/>
        </p:nvSpPr>
        <p:spPr>
          <a:xfrm>
            <a:off x="611560" y="1071546"/>
            <a:ext cx="7128792" cy="923330"/>
          </a:xfrm>
          <a:prstGeom prst="rect">
            <a:avLst/>
          </a:prstGeom>
          <a:solidFill>
            <a:schemeClr val="bg1"/>
          </a:solidFill>
        </p:spPr>
        <p:txBody>
          <a:bodyPr wrap="square" rtlCol="0">
            <a:spAutoFit/>
          </a:bodyPr>
          <a:lstStyle/>
          <a:p>
            <a:r>
              <a:rPr lang="ru-RU" b="1" dirty="0" smtClean="0"/>
              <a:t>Основные требования</a:t>
            </a:r>
            <a:r>
              <a:rPr lang="en-US" b="1" dirty="0" smtClean="0"/>
              <a:t>:</a:t>
            </a:r>
            <a:r>
              <a:rPr lang="en-US" dirty="0" smtClean="0"/>
              <a:t> 1) </a:t>
            </a:r>
            <a:r>
              <a:rPr lang="ru-RU" b="1" dirty="0" smtClean="0">
                <a:solidFill>
                  <a:srgbClr val="C00000"/>
                </a:solidFill>
              </a:rPr>
              <a:t>работа в статике</a:t>
            </a:r>
            <a:r>
              <a:rPr lang="en-US" b="1" dirty="0" smtClean="0">
                <a:solidFill>
                  <a:srgbClr val="C00000"/>
                </a:solidFill>
              </a:rPr>
              <a:t> </a:t>
            </a:r>
            <a:endParaRPr lang="ru-RU" b="1" dirty="0" smtClean="0">
              <a:solidFill>
                <a:srgbClr val="C00000"/>
              </a:solidFill>
            </a:endParaRPr>
          </a:p>
          <a:p>
            <a:r>
              <a:rPr lang="en-US" dirty="0" smtClean="0"/>
              <a:t>                                  </a:t>
            </a:r>
            <a:r>
              <a:rPr lang="ru-RU" dirty="0" smtClean="0"/>
              <a:t>           </a:t>
            </a:r>
            <a:r>
              <a:rPr lang="en-US" dirty="0" smtClean="0"/>
              <a:t>2) </a:t>
            </a:r>
            <a:r>
              <a:rPr lang="ru-RU" dirty="0" smtClean="0"/>
              <a:t>минимальные потери мощности</a:t>
            </a:r>
          </a:p>
          <a:p>
            <a:r>
              <a:rPr lang="en-US" dirty="0" smtClean="0"/>
              <a:t>                                 </a:t>
            </a:r>
            <a:r>
              <a:rPr lang="ru-RU" dirty="0" smtClean="0"/>
              <a:t>           </a:t>
            </a:r>
            <a:r>
              <a:rPr lang="en-US" dirty="0" smtClean="0"/>
              <a:t> 3) </a:t>
            </a:r>
            <a:r>
              <a:rPr lang="ru-RU" dirty="0" smtClean="0"/>
              <a:t>надежность.</a:t>
            </a:r>
            <a:endParaRPr lang="ru-RU" dirty="0"/>
          </a:p>
        </p:txBody>
      </p:sp>
      <p:pic>
        <p:nvPicPr>
          <p:cNvPr id="27" name="Рисунок 2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2852936"/>
            <a:ext cx="2384341" cy="2724109"/>
          </a:xfrm>
          <a:prstGeom prst="rect">
            <a:avLst/>
          </a:prstGeom>
          <a:ln>
            <a:noFill/>
          </a:ln>
          <a:effectLst>
            <a:outerShdw blurRad="190500" algn="tl" rotWithShape="0">
              <a:srgbClr val="000000">
                <a:alpha val="70000"/>
              </a:srgbClr>
            </a:outerShdw>
          </a:effectLst>
        </p:spPr>
      </p:pic>
      <p:sp>
        <p:nvSpPr>
          <p:cNvPr id="26" name="TextBox 25"/>
          <p:cNvSpPr txBox="1"/>
          <p:nvPr/>
        </p:nvSpPr>
        <p:spPr>
          <a:xfrm>
            <a:off x="251520" y="2132856"/>
            <a:ext cx="2952328" cy="584775"/>
          </a:xfrm>
          <a:prstGeom prst="rect">
            <a:avLst/>
          </a:prstGeom>
          <a:solidFill>
            <a:schemeClr val="bg1"/>
          </a:solidFill>
        </p:spPr>
        <p:txBody>
          <a:bodyPr wrap="square" rtlCol="0">
            <a:spAutoFit/>
          </a:bodyPr>
          <a:lstStyle/>
          <a:p>
            <a:pPr algn="ctr"/>
            <a:r>
              <a:rPr lang="ru-RU" sz="1600" dirty="0" smtClean="0"/>
              <a:t>Выключатель автоматический быстродействующий ВАБ49</a:t>
            </a:r>
            <a:endParaRPr lang="ru-RU" sz="1600" dirty="0"/>
          </a:p>
        </p:txBody>
      </p:sp>
      <p:sp>
        <p:nvSpPr>
          <p:cNvPr id="24"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200" b="1" dirty="0">
              <a:solidFill>
                <a:srgbClr val="C00000"/>
              </a:solidFill>
            </a:endParaRPr>
          </a:p>
        </p:txBody>
      </p:sp>
      <p:sp>
        <p:nvSpPr>
          <p:cNvPr id="5" name="Номер слайда 4"/>
          <p:cNvSpPr>
            <a:spLocks noGrp="1"/>
          </p:cNvSpPr>
          <p:nvPr>
            <p:ph type="sldNum" sz="quarter" idx="2"/>
          </p:nvPr>
        </p:nvSpPr>
        <p:spPr>
          <a:xfrm>
            <a:off x="4429124" y="6500834"/>
            <a:ext cx="357190" cy="268109"/>
          </a:xfrm>
        </p:spPr>
        <p:txBody>
          <a:bodyPr/>
          <a:lstStyle/>
          <a:p>
            <a:fld id="{86CB4B4D-7CA3-9044-876B-883B54F8677D}" type="slidenum">
              <a:rPr lang="ru-RU" smtClean="0"/>
              <a:pPr/>
              <a:t>9</a:t>
            </a:fld>
            <a:endParaRPr lang="ru-RU" dirty="0"/>
          </a:p>
        </p:txBody>
      </p:sp>
      <p:sp>
        <p:nvSpPr>
          <p:cNvPr id="22"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3" name="Прямоугольник 22"/>
          <p:cNvSpPr/>
          <p:nvPr/>
        </p:nvSpPr>
        <p:spPr>
          <a:xfrm>
            <a:off x="1403648" y="476672"/>
            <a:ext cx="6696744" cy="430887"/>
          </a:xfrm>
          <a:prstGeom prst="rect">
            <a:avLst/>
          </a:prstGeom>
        </p:spPr>
        <p:txBody>
          <a:bodyPr wrap="square">
            <a:spAutoFit/>
          </a:bodyPr>
          <a:lstStyle/>
          <a:p>
            <a:pPr algn="ctr"/>
            <a:r>
              <a:rPr lang="ru-RU" sz="2200" u="sng" dirty="0" smtClean="0"/>
              <a:t>Ключи эвакуации энергии</a:t>
            </a:r>
          </a:p>
        </p:txBody>
      </p:sp>
      <p:grpSp>
        <p:nvGrpSpPr>
          <p:cNvPr id="2" name="Группа 24"/>
          <p:cNvGrpSpPr/>
          <p:nvPr/>
        </p:nvGrpSpPr>
        <p:grpSpPr>
          <a:xfrm>
            <a:off x="251520" y="0"/>
            <a:ext cx="8856270" cy="563239"/>
            <a:chOff x="251520" y="0"/>
            <a:chExt cx="8856270" cy="563239"/>
          </a:xfrm>
        </p:grpSpPr>
        <p:pic>
          <p:nvPicPr>
            <p:cNvPr id="28" name="Рисунок 27">
              <a:extLst>
                <a:ext uri="{FF2B5EF4-FFF2-40B4-BE49-F238E27FC236}">
                  <a16:creationId xmlns:a16="http://schemas.microsoft.com/office/drawing/2014/main" xmlns="" id="{599E0C4B-0717-439A-A4AF-422065C6AB0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29" name="Заголовок 1"/>
            <p:cNvSpPr txBox="1">
              <a:spLocks/>
            </p:cNvSpPr>
            <p:nvPr/>
          </p:nvSpPr>
          <p:spPr>
            <a:xfrm>
              <a:off x="25152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Система питания</a:t>
              </a:r>
              <a:r>
                <a:rPr lang="en-US" sz="2200" b="1" dirty="0" smtClean="0">
                  <a:solidFill>
                    <a:srgbClr val="C00000"/>
                  </a:solidFill>
                </a:rPr>
                <a:t> </a:t>
              </a:r>
              <a:r>
                <a:rPr lang="ru-RU" sz="2200" b="1" dirty="0" smtClean="0">
                  <a:solidFill>
                    <a:srgbClr val="C00000"/>
                  </a:solidFill>
                </a:rPr>
                <a:t>структурных магнитов коллайдера </a:t>
              </a:r>
              <a:r>
                <a:rPr lang="en-US" sz="2200" b="1" dirty="0" smtClean="0">
                  <a:solidFill>
                    <a:srgbClr val="C00000"/>
                  </a:solidFill>
                </a:rPr>
                <a:t>NICA</a:t>
              </a:r>
              <a:endParaRPr lang="ru-RU" sz="2200" b="1" dirty="0">
                <a:solidFill>
                  <a:srgbClr val="C00000"/>
                </a:solidFill>
              </a:endParaRPr>
            </a:p>
          </p:txBody>
        </p:sp>
        <p:cxnSp>
          <p:nvCxnSpPr>
            <p:cNvPr id="30" name="Прямая соединительная линия 29"/>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32" name="Прямоугольник 31"/>
          <p:cNvSpPr/>
          <p:nvPr/>
        </p:nvSpPr>
        <p:spPr>
          <a:xfrm>
            <a:off x="323528" y="5661248"/>
            <a:ext cx="2571768" cy="923330"/>
          </a:xfrm>
          <a:prstGeom prst="rect">
            <a:avLst/>
          </a:prstGeom>
        </p:spPr>
        <p:txBody>
          <a:bodyPr wrap="square">
            <a:spAutoFit/>
          </a:bodyPr>
          <a:lstStyle/>
          <a:p>
            <a:r>
              <a:rPr lang="ru-RU" dirty="0" smtClean="0"/>
              <a:t>Ном. Ток </a:t>
            </a:r>
            <a:r>
              <a:rPr lang="en-US" dirty="0" smtClean="0"/>
              <a:t>- 6300A</a:t>
            </a:r>
            <a:endParaRPr lang="ru-RU" dirty="0" smtClean="0"/>
          </a:p>
          <a:p>
            <a:r>
              <a:rPr lang="ru-RU" dirty="0" smtClean="0"/>
              <a:t>Напряжение </a:t>
            </a:r>
            <a:r>
              <a:rPr lang="en-US" dirty="0" smtClean="0"/>
              <a:t>– 1050</a:t>
            </a:r>
            <a:r>
              <a:rPr lang="ru-RU" dirty="0" smtClean="0"/>
              <a:t>В</a:t>
            </a:r>
          </a:p>
          <a:p>
            <a:r>
              <a:rPr lang="ru-RU" dirty="0" smtClean="0"/>
              <a:t>Время </a:t>
            </a:r>
            <a:r>
              <a:rPr lang="ru-RU" dirty="0" err="1" smtClean="0"/>
              <a:t>выкл</a:t>
            </a:r>
            <a:r>
              <a:rPr lang="ru-RU" dirty="0" smtClean="0"/>
              <a:t> </a:t>
            </a:r>
            <a:r>
              <a:rPr lang="en-US" dirty="0" smtClean="0"/>
              <a:t>8</a:t>
            </a:r>
            <a:r>
              <a:rPr lang="ru-RU" dirty="0" smtClean="0"/>
              <a:t>мс</a:t>
            </a:r>
            <a:endParaRPr lang="en-US" dirty="0" smtClean="0"/>
          </a:p>
        </p:txBody>
      </p:sp>
      <p:pic>
        <p:nvPicPr>
          <p:cNvPr id="16" name="Picture 3" descr="структ-сх_КЭЭ_20мая22"/>
          <p:cNvPicPr>
            <a:picLocks noChangeAspect="1" noChangeArrowheads="1"/>
          </p:cNvPicPr>
          <p:nvPr/>
        </p:nvPicPr>
        <p:blipFill>
          <a:blip r:embed="rId5" cstate="print"/>
          <a:srcRect/>
          <a:stretch>
            <a:fillRect/>
          </a:stretch>
        </p:blipFill>
        <p:spPr bwMode="auto">
          <a:xfrm>
            <a:off x="3275856" y="2564904"/>
            <a:ext cx="5436689" cy="3456384"/>
          </a:xfrm>
          <a:prstGeom prst="rect">
            <a:avLst/>
          </a:prstGeom>
          <a:ln>
            <a:noFill/>
          </a:ln>
          <a:effectLst>
            <a:outerShdw blurRad="292100" dist="139700" dir="2700000" algn="tl" rotWithShape="0">
              <a:srgbClr val="333333">
                <a:alpha val="65000"/>
              </a:srgbClr>
            </a:outerShdw>
          </a:effectLst>
        </p:spPr>
      </p:pic>
      <p:grpSp>
        <p:nvGrpSpPr>
          <p:cNvPr id="17" name="Группа 16"/>
          <p:cNvGrpSpPr/>
          <p:nvPr/>
        </p:nvGrpSpPr>
        <p:grpSpPr>
          <a:xfrm>
            <a:off x="107504" y="3654222"/>
            <a:ext cx="9036496" cy="3203778"/>
            <a:chOff x="107504" y="3861048"/>
            <a:chExt cx="9036496" cy="3203778"/>
          </a:xfrm>
        </p:grpSpPr>
        <p:sp>
          <p:nvSpPr>
            <p:cNvPr id="18" name="Прямоугольник 17"/>
            <p:cNvSpPr/>
            <p:nvPr/>
          </p:nvSpPr>
          <p:spPr>
            <a:xfrm>
              <a:off x="3815408" y="4941168"/>
              <a:ext cx="5328592" cy="2123658"/>
            </a:xfrm>
            <a:prstGeom prst="rect">
              <a:avLst/>
            </a:prstGeom>
            <a:solidFill>
              <a:schemeClr val="bg1"/>
            </a:solidFill>
          </p:spPr>
          <p:txBody>
            <a:bodyPr wrap="square">
              <a:spAutoFit/>
            </a:bodyPr>
            <a:lstStyle/>
            <a:p>
              <a:r>
                <a:rPr lang="ru-RU" sz="2000" dirty="0" smtClean="0"/>
                <a:t>Тестирование КЭЭ. Рабочий ток - 8,0 кА.</a:t>
              </a:r>
            </a:p>
            <a:p>
              <a:r>
                <a:rPr lang="ru-RU" sz="1600" dirty="0" smtClean="0"/>
                <a:t> Лучи:</a:t>
              </a:r>
              <a:br>
                <a:rPr lang="ru-RU" sz="1600" dirty="0" smtClean="0"/>
              </a:br>
              <a:r>
                <a:rPr lang="ru-RU" sz="1600" dirty="0" smtClean="0"/>
                <a:t>-красный -напряжение между входом и выходом КЭЭ;</a:t>
              </a:r>
              <a:br>
                <a:rPr lang="ru-RU" sz="1600" dirty="0" smtClean="0"/>
              </a:br>
              <a:r>
                <a:rPr lang="ru-RU" sz="1600" dirty="0" smtClean="0"/>
                <a:t>-синий - напряжение на "Удерживающей Катушке" ВАБ-2;</a:t>
              </a:r>
              <a:br>
                <a:rPr lang="ru-RU" sz="1600" dirty="0" smtClean="0"/>
              </a:br>
              <a:r>
                <a:rPr lang="ru-RU" sz="1600" dirty="0" smtClean="0"/>
                <a:t>-чёрный - сигнал с ДТ-1  силовая ветвь КЭЭ;</a:t>
              </a:r>
              <a:br>
                <a:rPr lang="ru-RU" sz="1600" dirty="0" smtClean="0"/>
              </a:br>
              <a:r>
                <a:rPr lang="ru-RU" sz="1600" dirty="0" smtClean="0"/>
                <a:t>-зелёный - сигнал с ДТ-2 силовая ветвь КЭЭ.</a:t>
              </a:r>
              <a:br>
                <a:rPr lang="ru-RU" sz="1600" dirty="0" smtClean="0"/>
              </a:br>
              <a:r>
                <a:rPr lang="ru-RU" sz="1600" dirty="0" smtClean="0"/>
                <a:t/>
              </a:r>
              <a:br>
                <a:rPr lang="ru-RU" sz="1600" dirty="0" smtClean="0"/>
              </a:br>
              <a:endParaRPr lang="ru-RU" sz="1600" dirty="0"/>
            </a:p>
          </p:txBody>
        </p:sp>
        <p:grpSp>
          <p:nvGrpSpPr>
            <p:cNvPr id="19" name="Группа 34"/>
            <p:cNvGrpSpPr/>
            <p:nvPr/>
          </p:nvGrpSpPr>
          <p:grpSpPr>
            <a:xfrm>
              <a:off x="107504" y="3861048"/>
              <a:ext cx="3672408" cy="2736304"/>
              <a:chOff x="107504" y="3861048"/>
              <a:chExt cx="3672408" cy="2736304"/>
            </a:xfrm>
          </p:grpSpPr>
          <p:pic>
            <p:nvPicPr>
              <p:cNvPr id="21" name="Picture 3"/>
              <p:cNvPicPr>
                <a:picLocks noChangeAspect="1" noChangeArrowheads="1"/>
              </p:cNvPicPr>
              <p:nvPr/>
            </p:nvPicPr>
            <p:blipFill>
              <a:blip r:embed="rId6" cstate="print"/>
              <a:srcRect r="247" b="15346"/>
              <a:stretch>
                <a:fillRect/>
              </a:stretch>
            </p:blipFill>
            <p:spPr bwMode="auto">
              <a:xfrm>
                <a:off x="107504" y="4273992"/>
                <a:ext cx="3672408" cy="2323360"/>
              </a:xfrm>
              <a:prstGeom prst="rect">
                <a:avLst/>
              </a:prstGeom>
              <a:ln>
                <a:noFill/>
              </a:ln>
              <a:effectLst>
                <a:outerShdw blurRad="292100" dist="139700" dir="2700000" algn="tl" rotWithShape="0">
                  <a:srgbClr val="333333">
                    <a:alpha val="65000"/>
                  </a:srgbClr>
                </a:outerShdw>
              </a:effectLst>
            </p:spPr>
          </p:pic>
          <p:cxnSp>
            <p:nvCxnSpPr>
              <p:cNvPr id="31" name="Прямая со стрелкой 30"/>
              <p:cNvCxnSpPr/>
              <p:nvPr/>
            </p:nvCxnSpPr>
            <p:spPr>
              <a:xfrm>
                <a:off x="683568" y="4149080"/>
                <a:ext cx="1440160"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V="1">
                <a:off x="683568" y="4005064"/>
                <a:ext cx="0" cy="216024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2123728" y="4005064"/>
                <a:ext cx="0" cy="216024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1115616" y="3861048"/>
                <a:ext cx="720080" cy="338554"/>
              </a:xfrm>
              <a:prstGeom prst="rect">
                <a:avLst/>
              </a:prstGeom>
            </p:spPr>
            <p:txBody>
              <a:bodyPr wrap="square">
                <a:spAutoFit/>
              </a:bodyPr>
              <a:lstStyle/>
              <a:p>
                <a:pPr algn="ctr"/>
                <a:r>
                  <a:rPr lang="ru-RU" sz="1600" b="1" dirty="0" smtClean="0">
                    <a:solidFill>
                      <a:schemeClr val="bg1"/>
                    </a:solidFill>
                  </a:rPr>
                  <a:t>14мс</a:t>
                </a:r>
              </a:p>
            </p:txBody>
          </p:sp>
        </p:grpSp>
      </p:grpSp>
      <p:graphicFrame>
        <p:nvGraphicFramePr>
          <p:cNvPr id="25" name="Таблица 24"/>
          <p:cNvGraphicFramePr>
            <a:graphicFrameLocks noGrp="1"/>
          </p:cNvGraphicFramePr>
          <p:nvPr/>
        </p:nvGraphicFramePr>
        <p:xfrm>
          <a:off x="3275856" y="2204864"/>
          <a:ext cx="5688632" cy="3816425"/>
        </p:xfrm>
        <a:graphic>
          <a:graphicData uri="http://schemas.openxmlformats.org/drawingml/2006/table">
            <a:tbl>
              <a:tblPr>
                <a:tableStyleId>{3C2FFA5D-87B4-456A-9821-1D502468CF0F}</a:tableStyleId>
              </a:tblPr>
              <a:tblGrid>
                <a:gridCol w="4506579"/>
                <a:gridCol w="1182053"/>
              </a:tblGrid>
              <a:tr h="317583">
                <a:tc>
                  <a:txBody>
                    <a:bodyPr/>
                    <a:lstStyle/>
                    <a:p>
                      <a:pPr indent="8255" algn="ctr">
                        <a:spcAft>
                          <a:spcPts val="0"/>
                        </a:spcAft>
                      </a:pPr>
                      <a:r>
                        <a:rPr lang="ru-RU" sz="1600" kern="50" dirty="0"/>
                        <a:t>Наименование параметра</a:t>
                      </a:r>
                      <a:endParaRPr lang="ru-RU" sz="1600" kern="50" dirty="0">
                        <a:latin typeface="Times New Roman"/>
                        <a:ea typeface="Times New Roman"/>
                        <a:cs typeface="Times New Roman"/>
                      </a:endParaRPr>
                    </a:p>
                  </a:txBody>
                  <a:tcPr marL="68580" marR="68580" marT="0" marB="0" anchor="ctr"/>
                </a:tc>
                <a:tc>
                  <a:txBody>
                    <a:bodyPr/>
                    <a:lstStyle/>
                    <a:p>
                      <a:pPr indent="-9525" algn="ctr">
                        <a:spcAft>
                          <a:spcPts val="0"/>
                        </a:spcAft>
                      </a:pPr>
                      <a:r>
                        <a:rPr lang="ru-RU" sz="1600" kern="50"/>
                        <a:t>Значение</a:t>
                      </a:r>
                      <a:endParaRPr lang="ru-RU" sz="1600" kern="50">
                        <a:latin typeface="Times New Roman"/>
                        <a:ea typeface="Times New Roman"/>
                        <a:cs typeface="Times New Roman"/>
                      </a:endParaRPr>
                    </a:p>
                  </a:txBody>
                  <a:tcPr marL="68580" marR="68580" marT="0" marB="0" anchor="ctr"/>
                </a:tc>
              </a:tr>
              <a:tr h="259841">
                <a:tc>
                  <a:txBody>
                    <a:bodyPr/>
                    <a:lstStyle/>
                    <a:p>
                      <a:pPr indent="8255" algn="l">
                        <a:spcAft>
                          <a:spcPts val="0"/>
                        </a:spcAft>
                      </a:pPr>
                      <a:r>
                        <a:rPr lang="ru-RU" sz="1600" kern="50" dirty="0"/>
                        <a:t>Номинальный коммутируемый ток КЭЭ, кА</a:t>
                      </a:r>
                      <a:endParaRPr lang="ru-RU" sz="1600" kern="50" dirty="0">
                        <a:latin typeface="Times New Roman"/>
                        <a:ea typeface="Times New Roman"/>
                        <a:cs typeface="Times New Roman"/>
                      </a:endParaRPr>
                    </a:p>
                  </a:txBody>
                  <a:tcPr marL="68580" marR="68580" marT="0" marB="0" anchor="ctr"/>
                </a:tc>
                <a:tc>
                  <a:txBody>
                    <a:bodyPr/>
                    <a:lstStyle/>
                    <a:p>
                      <a:pPr indent="-9525" algn="ctr">
                        <a:spcAft>
                          <a:spcPts val="0"/>
                        </a:spcAft>
                      </a:pPr>
                      <a:r>
                        <a:rPr lang="ru-RU" sz="1600" kern="50"/>
                        <a:t>10,4 </a:t>
                      </a:r>
                      <a:endParaRPr lang="ru-RU" sz="1600" kern="50">
                        <a:latin typeface="Times New Roman"/>
                        <a:ea typeface="Times New Roman"/>
                        <a:cs typeface="Times New Roman"/>
                      </a:endParaRPr>
                    </a:p>
                  </a:txBody>
                  <a:tcPr marL="68580" marR="68580" marT="0" marB="0" anchor="ctr"/>
                </a:tc>
              </a:tr>
              <a:tr h="259841">
                <a:tc>
                  <a:txBody>
                    <a:bodyPr/>
                    <a:lstStyle/>
                    <a:p>
                      <a:pPr indent="8255" algn="l">
                        <a:spcAft>
                          <a:spcPts val="0"/>
                        </a:spcAft>
                      </a:pPr>
                      <a:r>
                        <a:rPr lang="ru-RU" sz="1600" kern="50" dirty="0"/>
                        <a:t>Максимальное напряжение, В</a:t>
                      </a:r>
                      <a:endParaRPr lang="ru-RU" sz="1600" kern="50" dirty="0">
                        <a:latin typeface="Times New Roman"/>
                        <a:ea typeface="Times New Roman"/>
                        <a:cs typeface="Times New Roman"/>
                      </a:endParaRPr>
                    </a:p>
                  </a:txBody>
                  <a:tcPr marL="68580" marR="68580" marT="0" marB="0" anchor="ctr"/>
                </a:tc>
                <a:tc>
                  <a:txBody>
                    <a:bodyPr/>
                    <a:lstStyle/>
                    <a:p>
                      <a:pPr indent="-9525" algn="ctr">
                        <a:spcAft>
                          <a:spcPts val="0"/>
                        </a:spcAft>
                      </a:pPr>
                      <a:r>
                        <a:rPr lang="ru-RU" sz="1600" kern="50"/>
                        <a:t>1000 </a:t>
                      </a:r>
                      <a:endParaRPr lang="ru-RU" sz="1600" kern="50">
                        <a:latin typeface="Times New Roman"/>
                        <a:ea typeface="Times New Roman"/>
                        <a:cs typeface="Times New Roman"/>
                      </a:endParaRPr>
                    </a:p>
                  </a:txBody>
                  <a:tcPr marL="68580" marR="68580" marT="0" marB="0" anchor="ctr"/>
                </a:tc>
              </a:tr>
              <a:tr h="519683">
                <a:tc>
                  <a:txBody>
                    <a:bodyPr/>
                    <a:lstStyle/>
                    <a:p>
                      <a:pPr indent="8255" algn="l">
                        <a:spcAft>
                          <a:spcPts val="0"/>
                        </a:spcAft>
                      </a:pPr>
                      <a:r>
                        <a:rPr lang="ru-RU" sz="1600" kern="50" dirty="0"/>
                        <a:t>Максимальное напряжение между токоведущими частями КЭЭ и «землей», В</a:t>
                      </a:r>
                      <a:endParaRPr lang="ru-RU" sz="1600" kern="50" dirty="0">
                        <a:latin typeface="Times New Roman"/>
                        <a:ea typeface="Times New Roman"/>
                        <a:cs typeface="Times New Roman"/>
                      </a:endParaRPr>
                    </a:p>
                  </a:txBody>
                  <a:tcPr marL="68580" marR="68580" marT="0" marB="0" anchor="ctr"/>
                </a:tc>
                <a:tc>
                  <a:txBody>
                    <a:bodyPr/>
                    <a:lstStyle/>
                    <a:p>
                      <a:pPr indent="-9525" algn="ctr">
                        <a:spcAft>
                          <a:spcPts val="0"/>
                        </a:spcAft>
                      </a:pPr>
                      <a:r>
                        <a:rPr lang="ru-RU" sz="1600" kern="50" dirty="0" smtClean="0"/>
                        <a:t>500</a:t>
                      </a:r>
                      <a:endParaRPr lang="ru-RU" sz="1600" kern="50" dirty="0">
                        <a:latin typeface="Times New Roman"/>
                        <a:ea typeface="Times New Roman"/>
                        <a:cs typeface="Times New Roman"/>
                      </a:endParaRPr>
                    </a:p>
                  </a:txBody>
                  <a:tcPr marL="68580" marR="68580" marT="0" marB="0" anchor="ctr"/>
                </a:tc>
              </a:tr>
              <a:tr h="778255">
                <a:tc>
                  <a:txBody>
                    <a:bodyPr/>
                    <a:lstStyle/>
                    <a:p>
                      <a:pPr indent="6985" algn="l">
                        <a:spcAft>
                          <a:spcPts val="0"/>
                        </a:spcAft>
                      </a:pPr>
                      <a:r>
                        <a:rPr lang="ru-RU" sz="1600" kern="50" dirty="0"/>
                        <a:t>Максимальное падение напряжения на силовых контактах ВАБ при номинальном токе, мВ не более</a:t>
                      </a:r>
                      <a:endParaRPr lang="ru-RU" sz="1600" b="1" kern="50" dirty="0">
                        <a:solidFill>
                          <a:srgbClr val="00B050"/>
                        </a:solidFill>
                        <a:latin typeface="Times New Roman"/>
                        <a:ea typeface="Times New Roman"/>
                        <a:cs typeface="Times New Roman"/>
                      </a:endParaRPr>
                    </a:p>
                  </a:txBody>
                  <a:tcPr marL="68580" marR="68580" marT="0" marB="0" anchor="ctr"/>
                </a:tc>
                <a:tc>
                  <a:txBody>
                    <a:bodyPr/>
                    <a:lstStyle/>
                    <a:p>
                      <a:pPr indent="-9525" algn="ctr">
                        <a:spcAft>
                          <a:spcPts val="0"/>
                        </a:spcAft>
                      </a:pPr>
                      <a:r>
                        <a:rPr lang="ru-RU" sz="2000" kern="50" dirty="0"/>
                        <a:t>40</a:t>
                      </a:r>
                      <a:endParaRPr lang="ru-RU" sz="2000" b="1" kern="50" dirty="0">
                        <a:solidFill>
                          <a:srgbClr val="00B050"/>
                        </a:solidFill>
                        <a:latin typeface="Times New Roman"/>
                        <a:ea typeface="Times New Roman"/>
                        <a:cs typeface="Times New Roman"/>
                      </a:endParaRPr>
                    </a:p>
                  </a:txBody>
                  <a:tcPr marL="68580" marR="68580" marT="0" marB="0" anchor="ctr"/>
                </a:tc>
              </a:tr>
              <a:tr h="324273">
                <a:tc>
                  <a:txBody>
                    <a:bodyPr/>
                    <a:lstStyle/>
                    <a:p>
                      <a:pPr indent="6985" algn="l">
                        <a:spcAft>
                          <a:spcPts val="0"/>
                        </a:spcAft>
                      </a:pPr>
                      <a:r>
                        <a:rPr lang="ru-RU" sz="1600" kern="50" dirty="0"/>
                        <a:t>Время отключения КЭЭ, мс</a:t>
                      </a:r>
                      <a:endParaRPr lang="ru-RU" sz="1600" b="1" kern="50" dirty="0">
                        <a:solidFill>
                          <a:srgbClr val="C00000"/>
                        </a:solidFill>
                        <a:latin typeface="Times New Roman"/>
                        <a:ea typeface="Times New Roman"/>
                        <a:cs typeface="Times New Roman"/>
                      </a:endParaRPr>
                    </a:p>
                  </a:txBody>
                  <a:tcPr marL="68580" marR="68580" marT="0" marB="0" anchor="ctr"/>
                </a:tc>
                <a:tc>
                  <a:txBody>
                    <a:bodyPr/>
                    <a:lstStyle/>
                    <a:p>
                      <a:pPr indent="-9525" algn="ctr">
                        <a:spcAft>
                          <a:spcPts val="0"/>
                        </a:spcAft>
                      </a:pPr>
                      <a:r>
                        <a:rPr lang="ru-RU" sz="2000" b="1" kern="50" dirty="0" smtClean="0">
                          <a:solidFill>
                            <a:srgbClr val="C00000"/>
                          </a:solidFill>
                        </a:rPr>
                        <a:t>14</a:t>
                      </a:r>
                      <a:endParaRPr lang="ru-RU" sz="2000" b="1" kern="50" dirty="0">
                        <a:solidFill>
                          <a:srgbClr val="C00000"/>
                        </a:solidFill>
                        <a:latin typeface="Times New Roman"/>
                        <a:ea typeface="Times New Roman"/>
                        <a:cs typeface="Times New Roman"/>
                      </a:endParaRPr>
                    </a:p>
                  </a:txBody>
                  <a:tcPr marL="68580" marR="68580" marT="0" marB="0" anchor="ctr"/>
                </a:tc>
              </a:tr>
              <a:tr h="519683">
                <a:tc>
                  <a:txBody>
                    <a:bodyPr/>
                    <a:lstStyle/>
                    <a:p>
                      <a:pPr indent="8255" algn="l">
                        <a:spcAft>
                          <a:spcPts val="0"/>
                        </a:spcAft>
                      </a:pPr>
                      <a:r>
                        <a:rPr lang="ru-RU" sz="1600" kern="50" dirty="0"/>
                        <a:t>Количество отключений тока в цепи без </a:t>
                      </a:r>
                      <a:r>
                        <a:rPr lang="ru-RU" sz="1600" kern="50" dirty="0" smtClean="0"/>
                        <a:t>ревизии контактов </a:t>
                      </a:r>
                      <a:r>
                        <a:rPr lang="ru-RU" sz="1600" kern="50" dirty="0"/>
                        <a:t>выключателя, не менее</a:t>
                      </a:r>
                      <a:endParaRPr lang="ru-RU" sz="1600" kern="50" dirty="0">
                        <a:latin typeface="Times New Roman"/>
                        <a:ea typeface="Times New Roman"/>
                        <a:cs typeface="Times New Roman"/>
                      </a:endParaRPr>
                    </a:p>
                  </a:txBody>
                  <a:tcPr marL="68580" marR="68580" marT="0" marB="0" anchor="ctr"/>
                </a:tc>
                <a:tc>
                  <a:txBody>
                    <a:bodyPr/>
                    <a:lstStyle/>
                    <a:p>
                      <a:pPr indent="-9525" algn="ctr">
                        <a:spcAft>
                          <a:spcPts val="0"/>
                        </a:spcAft>
                      </a:pPr>
                      <a:r>
                        <a:rPr lang="ru-RU" sz="2000" b="1" kern="50" dirty="0">
                          <a:solidFill>
                            <a:srgbClr val="C00000"/>
                          </a:solidFill>
                        </a:rPr>
                        <a:t>500</a:t>
                      </a:r>
                      <a:endParaRPr lang="ru-RU" sz="2000" b="1" kern="50" dirty="0">
                        <a:solidFill>
                          <a:srgbClr val="C00000"/>
                        </a:solidFill>
                        <a:latin typeface="Times New Roman"/>
                        <a:ea typeface="Times New Roman"/>
                        <a:cs typeface="Times New Roman"/>
                      </a:endParaRPr>
                    </a:p>
                  </a:txBody>
                  <a:tcPr marL="68580" marR="68580" marT="0" marB="0" anchor="ctr"/>
                </a:tc>
              </a:tr>
              <a:tr h="519683">
                <a:tc>
                  <a:txBody>
                    <a:bodyPr/>
                    <a:lstStyle/>
                    <a:p>
                      <a:pPr marL="68580" algn="l">
                        <a:spcAft>
                          <a:spcPts val="0"/>
                        </a:spcAft>
                      </a:pPr>
                      <a:r>
                        <a:rPr lang="ru-RU" sz="1600" kern="50" dirty="0" smtClean="0"/>
                        <a:t>Внешние </a:t>
                      </a:r>
                      <a:r>
                        <a:rPr lang="ru-RU" sz="1600" kern="50" dirty="0"/>
                        <a:t>габариты (ширина </a:t>
                      </a:r>
                      <a:r>
                        <a:rPr lang="ru-RU" sz="1600" kern="50" dirty="0" err="1"/>
                        <a:t>х</a:t>
                      </a:r>
                      <a:r>
                        <a:rPr lang="ru-RU" sz="1600" kern="50" dirty="0"/>
                        <a:t> глубина </a:t>
                      </a:r>
                      <a:r>
                        <a:rPr lang="ru-RU" sz="1600" kern="50" dirty="0" err="1"/>
                        <a:t>х</a:t>
                      </a:r>
                      <a:r>
                        <a:rPr lang="ru-RU" sz="1600" kern="50" dirty="0"/>
                        <a:t> высота</a:t>
                      </a:r>
                      <a:r>
                        <a:rPr lang="ru-RU" sz="1600" kern="50" dirty="0" smtClean="0"/>
                        <a:t>),</a:t>
                      </a:r>
                      <a:r>
                        <a:rPr lang="ru-RU" sz="1600" kern="50" baseline="0" dirty="0" smtClean="0"/>
                        <a:t> </a:t>
                      </a:r>
                      <a:r>
                        <a:rPr lang="ru-RU" sz="1600" kern="50" dirty="0" smtClean="0"/>
                        <a:t>м </a:t>
                      </a:r>
                      <a:r>
                        <a:rPr lang="ru-RU" sz="1600" kern="50" dirty="0"/>
                        <a:t>не более</a:t>
                      </a:r>
                      <a:endParaRPr lang="ru-RU" sz="1600" kern="50" dirty="0">
                        <a:latin typeface="Times New Roman"/>
                        <a:ea typeface="Times New Roman"/>
                        <a:cs typeface="Times New Roman"/>
                      </a:endParaRPr>
                    </a:p>
                  </a:txBody>
                  <a:tcPr marL="68580" marR="68580" marT="0" marB="0" anchor="ctr"/>
                </a:tc>
                <a:tc>
                  <a:txBody>
                    <a:bodyPr/>
                    <a:lstStyle/>
                    <a:p>
                      <a:pPr indent="-9525" algn="ctr">
                        <a:spcAft>
                          <a:spcPts val="0"/>
                        </a:spcAft>
                      </a:pPr>
                      <a:r>
                        <a:rPr lang="ru-RU" sz="1600" kern="50" dirty="0" smtClean="0"/>
                        <a:t>1,6х1,0х2,4</a:t>
                      </a:r>
                      <a:endParaRPr lang="ru-RU" sz="1600" kern="50" dirty="0">
                        <a:latin typeface="Times New Roman"/>
                        <a:ea typeface="Times New Roman"/>
                        <a:cs typeface="Times New Roman"/>
                      </a:endParaRPr>
                    </a:p>
                  </a:txBody>
                  <a:tcPr marL="68580" marR="68580" marT="0" marB="0" anchor="ctr"/>
                </a:tc>
              </a:tr>
              <a:tr h="317583">
                <a:tc>
                  <a:txBody>
                    <a:bodyPr/>
                    <a:lstStyle/>
                    <a:p>
                      <a:pPr indent="8255" algn="l">
                        <a:spcAft>
                          <a:spcPts val="0"/>
                        </a:spcAft>
                      </a:pPr>
                      <a:r>
                        <a:rPr lang="ru-RU" sz="1600" kern="50" dirty="0"/>
                        <a:t>Масса, кг не более</a:t>
                      </a:r>
                      <a:endParaRPr lang="ru-RU" sz="1600" kern="50" dirty="0">
                        <a:latin typeface="Times New Roman"/>
                        <a:ea typeface="Times New Roman"/>
                        <a:cs typeface="Times New Roman"/>
                      </a:endParaRPr>
                    </a:p>
                  </a:txBody>
                  <a:tcPr marL="68580" marR="68580" marT="0" marB="0" anchor="ctr"/>
                </a:tc>
                <a:tc>
                  <a:txBody>
                    <a:bodyPr/>
                    <a:lstStyle/>
                    <a:p>
                      <a:pPr indent="-9525" algn="ctr">
                        <a:spcAft>
                          <a:spcPts val="0"/>
                        </a:spcAft>
                      </a:pPr>
                      <a:r>
                        <a:rPr lang="ru-RU" sz="1600" kern="50" dirty="0"/>
                        <a:t>2500</a:t>
                      </a:r>
                      <a:endParaRPr lang="ru-RU" sz="1600" kern="50" dirty="0">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41538421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14170</TotalTime>
  <Words>1555</Words>
  <Application>Microsoft Office PowerPoint</Application>
  <PresentationFormat>Экран (4:3)</PresentationFormat>
  <Paragraphs>279</Paragraphs>
  <Slides>20</Slides>
  <Notes>7</Notes>
  <HiddenSlides>0</HiddenSlides>
  <MMClips>0</MMClips>
  <ScaleCrop>false</ScaleCrop>
  <HeadingPairs>
    <vt:vector size="4" baseType="variant">
      <vt:variant>
        <vt:lpstr>Тема</vt:lpstr>
      </vt:variant>
      <vt:variant>
        <vt:i4>5</vt:i4>
      </vt:variant>
      <vt:variant>
        <vt:lpstr>Заголовки слайдов</vt:lpstr>
      </vt:variant>
      <vt:variant>
        <vt:i4>20</vt:i4>
      </vt:variant>
    </vt:vector>
  </HeadingPairs>
  <TitlesOfParts>
    <vt:vector size="25" baseType="lpstr">
      <vt:lpstr>4_Специальное оформление</vt:lpstr>
      <vt:lpstr>3_Специальное оформление</vt:lpstr>
      <vt:lpstr>2_Специальное оформление</vt:lpstr>
      <vt:lpstr>1_Специальное оформление</vt:lpstr>
      <vt:lpstr>Специальное оформление</vt:lpstr>
      <vt:lpstr>Система питания структурных сверхпроводящих магнитов коллайдера NICA.</vt:lpstr>
      <vt:lpstr>Содержание</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Shurygin</dc:creator>
  <cp:lastModifiedBy>niosen</cp:lastModifiedBy>
  <cp:revision>799</cp:revision>
  <dcterms:created xsi:type="dcterms:W3CDTF">2016-03-09T06:12:25Z</dcterms:created>
  <dcterms:modified xsi:type="dcterms:W3CDTF">2023-03-30T06:52:02Z</dcterms:modified>
</cp:coreProperties>
</file>