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88" r:id="rId19"/>
    <p:sldId id="289" r:id="rId20"/>
    <p:sldId id="273" r:id="rId21"/>
    <p:sldId id="274" r:id="rId22"/>
    <p:sldId id="275" r:id="rId23"/>
    <p:sldId id="276" r:id="rId24"/>
    <p:sldId id="277" r:id="rId25"/>
    <p:sldId id="279" r:id="rId26"/>
    <p:sldId id="280" r:id="rId27"/>
    <p:sldId id="281" r:id="rId28"/>
    <p:sldId id="278" r:id="rId29"/>
    <p:sldId id="290" r:id="rId30"/>
    <p:sldId id="282" r:id="rId31"/>
    <p:sldId id="291" r:id="rId32"/>
    <p:sldId id="283" r:id="rId33"/>
    <p:sldId id="284" r:id="rId34"/>
    <p:sldId id="285" r:id="rId35"/>
    <p:sldId id="286" r:id="rId36"/>
    <p:sldId id="293" r:id="rId37"/>
    <p:sldId id="292" r:id="rId38"/>
    <p:sldId id="287" r:id="rId39"/>
    <p:sldId id="294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946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77DC8-D9B4-4073-8446-D3DCC8D2830E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22EE2-4A99-4C72-BEEE-CF809F0A11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793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22EE2-4A99-4C72-BEEE-CF809F0A11B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357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B9A1-D5FD-4C05-A18F-451175A4E901}" type="datetime1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152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5FA75-2868-4F53-816C-0F88CAEFD588}" type="datetime1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127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54C1-02B8-4BCE-9AF5-B10AE57046CA}" type="datetime1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468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286B-B80B-42D8-BBA7-40D5FDCB9217}" type="datetime1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629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F8337-8AF1-40DF-B398-A69F2E83FF7C}" type="datetime1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12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6EEB3-704B-4338-8E7E-5F9012EFF8EC}" type="datetime1">
              <a:rPr lang="ru-RU" smtClean="0"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07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2DA6A-AF15-4397-9B63-0CBB9ADF5FF2}" type="datetime1">
              <a:rPr lang="ru-RU" smtClean="0"/>
              <a:t>30.03.2023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246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68C8C-7605-4AA5-B7BB-5194ADCDE073}" type="datetime1">
              <a:rPr lang="ru-RU" smtClean="0"/>
              <a:t>30.03.2023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667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5D1F-11AE-49DF-8517-4F7542898530}" type="datetime1">
              <a:rPr lang="ru-RU" smtClean="0"/>
              <a:t>30.03.2023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001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7ECA-138E-4B97-A49E-7105A9178ED6}" type="datetime1">
              <a:rPr lang="ru-RU" smtClean="0"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159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B226-85E3-4AF4-96B3-631AB50AA722}" type="datetime1">
              <a:rPr lang="ru-RU" smtClean="0"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898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CBFE9-51B6-4E3D-A7DA-B9DACCE84B53}" type="datetime1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1F5AE-D91B-431B-AD01-1CFC7BCC2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627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Системы питания Бустера и </a:t>
            </a:r>
            <a:r>
              <a:rPr lang="ru-RU" dirty="0" err="1" smtClean="0"/>
              <a:t>Нуклотрона</a:t>
            </a:r>
            <a:r>
              <a:rPr lang="ru-RU" dirty="0" smtClean="0"/>
              <a:t> инжекционного комплекса </a:t>
            </a:r>
            <a:r>
              <a:rPr lang="en-US" dirty="0" smtClean="0"/>
              <a:t>NICA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207096"/>
          </a:xfrm>
        </p:spPr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Рабочее совещание «Ускорительный комплекс </a:t>
            </a:r>
            <a:r>
              <a:rPr lang="en-US" dirty="0" smtClean="0"/>
              <a:t>NICA</a:t>
            </a:r>
            <a:r>
              <a:rPr lang="ru-RU" dirty="0" smtClean="0"/>
              <a:t>: проблемы и перспективы 2023»</a:t>
            </a:r>
          </a:p>
          <a:p>
            <a:endParaRPr lang="ru-RU" dirty="0" smtClean="0"/>
          </a:p>
          <a:p>
            <a:r>
              <a:rPr lang="ru-RU" i="1" dirty="0" smtClean="0"/>
              <a:t>Альплагерь </a:t>
            </a:r>
            <a:r>
              <a:rPr lang="ru-RU" i="1" dirty="0" err="1" smtClean="0"/>
              <a:t>Цей</a:t>
            </a:r>
            <a:endParaRPr lang="ru-RU" i="1" dirty="0" smtClean="0"/>
          </a:p>
          <a:p>
            <a:r>
              <a:rPr lang="ru-RU" i="1" dirty="0" smtClean="0"/>
              <a:t>Апрель 2023</a:t>
            </a:r>
            <a:endParaRPr lang="ru-RU" i="1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563887" y="332656"/>
            <a:ext cx="2198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Шурыгин Александр</a:t>
            </a:r>
          </a:p>
          <a:p>
            <a:pPr algn="ctr"/>
            <a:r>
              <a:rPr lang="ru-RU" dirty="0" smtClean="0"/>
              <a:t> НИОСЭН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970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Мой диск\МОИ ПРЕЗЕНТАЦИИ\Владикавказ 2023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5" y="839828"/>
            <a:ext cx="913024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0727" y="445344"/>
            <a:ext cx="7096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u="sng" dirty="0" smtClean="0"/>
              <a:t>Принципиально-монтажная схема системы питания </a:t>
            </a:r>
            <a:r>
              <a:rPr lang="ru-RU" b="1" i="1" u="sng" dirty="0" err="1" smtClean="0"/>
              <a:t>Нуклотрона</a:t>
            </a:r>
            <a:endParaRPr lang="ru-RU" b="1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652132" y="6021288"/>
            <a:ext cx="4064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Индуктивность </a:t>
            </a:r>
            <a:r>
              <a:rPr lang="ru-RU" dirty="0" err="1" smtClean="0"/>
              <a:t>Нуклотрона</a:t>
            </a:r>
            <a:r>
              <a:rPr lang="ru-RU" dirty="0" smtClean="0"/>
              <a:t>     </a:t>
            </a:r>
            <a:r>
              <a:rPr lang="en-US" i="1" dirty="0" smtClean="0"/>
              <a:t>L=120</a:t>
            </a:r>
            <a:r>
              <a:rPr lang="ru-RU" i="1" dirty="0" err="1" smtClean="0"/>
              <a:t>мГн</a:t>
            </a:r>
            <a:endParaRPr lang="ru-RU" i="1" dirty="0" smtClean="0"/>
          </a:p>
          <a:p>
            <a:r>
              <a:rPr lang="ru-RU" dirty="0" smtClean="0"/>
              <a:t>Максимальный ток                    </a:t>
            </a:r>
            <a:r>
              <a:rPr lang="en-US" i="1" dirty="0" smtClean="0"/>
              <a:t>I=6000</a:t>
            </a:r>
            <a:r>
              <a:rPr lang="ru-RU" i="1" dirty="0" smtClean="0"/>
              <a:t>А</a:t>
            </a:r>
            <a:endParaRPr lang="ru-RU" i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072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Мой диск\МОИ ПРЕЗЕНТАЦИИ\Владикавказ 2023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5" y="839828"/>
            <a:ext cx="913024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0727" y="445344"/>
            <a:ext cx="7096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u="sng" dirty="0" smtClean="0"/>
              <a:t>Принципиально-монтажная схема системы питания </a:t>
            </a:r>
            <a:r>
              <a:rPr lang="ru-RU" b="1" i="1" u="sng" dirty="0" err="1" smtClean="0"/>
              <a:t>Нуклотрона</a:t>
            </a:r>
            <a:endParaRPr lang="ru-RU" b="1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652132" y="6021288"/>
            <a:ext cx="4064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Индуктивность </a:t>
            </a:r>
            <a:r>
              <a:rPr lang="ru-RU" dirty="0" err="1" smtClean="0"/>
              <a:t>Нуклотрона</a:t>
            </a:r>
            <a:r>
              <a:rPr lang="ru-RU" dirty="0" smtClean="0"/>
              <a:t>     </a:t>
            </a:r>
            <a:r>
              <a:rPr lang="en-US" i="1" dirty="0" smtClean="0"/>
              <a:t>L=120</a:t>
            </a:r>
            <a:r>
              <a:rPr lang="ru-RU" i="1" dirty="0" err="1" smtClean="0"/>
              <a:t>мГн</a:t>
            </a:r>
            <a:endParaRPr lang="ru-RU" i="1" dirty="0" smtClean="0"/>
          </a:p>
          <a:p>
            <a:r>
              <a:rPr lang="ru-RU" dirty="0" smtClean="0"/>
              <a:t>Максимальный ток                    </a:t>
            </a:r>
            <a:r>
              <a:rPr lang="en-US" i="1" dirty="0" smtClean="0"/>
              <a:t>I=6000</a:t>
            </a:r>
            <a:r>
              <a:rPr lang="ru-RU" i="1" dirty="0" smtClean="0"/>
              <a:t>А</a:t>
            </a:r>
            <a:endParaRPr lang="ru-RU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1700808"/>
            <a:ext cx="473789" cy="2960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07903" y="2276872"/>
            <a:ext cx="473789" cy="2960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07904" y="2852936"/>
            <a:ext cx="473789" cy="2960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07904" y="3429000"/>
            <a:ext cx="473789" cy="2960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707904" y="4077072"/>
            <a:ext cx="473789" cy="2960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707902" y="4581128"/>
            <a:ext cx="473789" cy="2960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dirty="0"/>
          </a:p>
        </p:txBody>
      </p:sp>
      <p:pic>
        <p:nvPicPr>
          <p:cNvPr id="1026" name="Picture 2" descr="G:\Мой диск\МОИ ПРЕЗЕНТАЦИИ\Владикавказ 2023\photo_2023-03-21_09-56-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715" y="3203002"/>
            <a:ext cx="4464496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600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Мой диск\МОИ ПРЕЗЕНТАЦИИ\Владикавказ 2023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5" y="839828"/>
            <a:ext cx="913024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0727" y="445344"/>
            <a:ext cx="7096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u="sng" dirty="0" smtClean="0"/>
              <a:t>Принципиально-монтажная схема системы питания </a:t>
            </a:r>
            <a:r>
              <a:rPr lang="ru-RU" b="1" i="1" u="sng" dirty="0" err="1" smtClean="0"/>
              <a:t>Нуклотрона</a:t>
            </a:r>
            <a:endParaRPr lang="ru-RU" b="1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652132" y="6021288"/>
            <a:ext cx="4064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Индуктивность </a:t>
            </a:r>
            <a:r>
              <a:rPr lang="ru-RU" dirty="0" err="1" smtClean="0"/>
              <a:t>Нуклотрона</a:t>
            </a:r>
            <a:r>
              <a:rPr lang="ru-RU" dirty="0" smtClean="0"/>
              <a:t>     </a:t>
            </a:r>
            <a:r>
              <a:rPr lang="en-US" i="1" dirty="0" smtClean="0"/>
              <a:t>L=120</a:t>
            </a:r>
            <a:r>
              <a:rPr lang="ru-RU" i="1" dirty="0" err="1" smtClean="0"/>
              <a:t>мГн</a:t>
            </a:r>
            <a:endParaRPr lang="ru-RU" i="1" dirty="0" smtClean="0"/>
          </a:p>
          <a:p>
            <a:r>
              <a:rPr lang="ru-RU" dirty="0" smtClean="0"/>
              <a:t>Максимальный ток                    </a:t>
            </a:r>
            <a:r>
              <a:rPr lang="en-US" i="1" dirty="0" smtClean="0"/>
              <a:t>I=6000</a:t>
            </a:r>
            <a:r>
              <a:rPr lang="ru-RU" i="1" dirty="0" smtClean="0"/>
              <a:t>А</a:t>
            </a:r>
            <a:endParaRPr lang="ru-RU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716963" y="1340768"/>
            <a:ext cx="375317" cy="5040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24129" y="4729158"/>
            <a:ext cx="288032" cy="4280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32041" y="2636912"/>
            <a:ext cx="288032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28318" y="3429000"/>
            <a:ext cx="291756" cy="5040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74197" y="3176074"/>
            <a:ext cx="236894" cy="1480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dirty="0"/>
          </a:p>
        </p:txBody>
      </p:sp>
      <p:pic>
        <p:nvPicPr>
          <p:cNvPr id="3074" name="Picture 2" descr="G:\Мой диск\МОИ ПРЕЗЕНТАЦИИ\Владикавказ 2023\photo_2023-03-20_15-42-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2" t="13564" r="18733"/>
          <a:stretch/>
        </p:blipFill>
        <p:spPr bwMode="auto">
          <a:xfrm>
            <a:off x="4327719" y="986588"/>
            <a:ext cx="1966744" cy="143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Мой диск\МОИ ПРЕЗЕНТАЦИИ\Владикавказ 2023\photo_2023-03-20_15-41-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r="16081"/>
          <a:stretch/>
        </p:blipFill>
        <p:spPr bwMode="auto">
          <a:xfrm>
            <a:off x="2488179" y="4293096"/>
            <a:ext cx="2587878" cy="199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173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Мой диск\МОИ ПРЕЗЕНТАЦИИ\Владикавказ 2023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5" y="839828"/>
            <a:ext cx="913024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0727" y="445344"/>
            <a:ext cx="7096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u="sng" dirty="0" smtClean="0"/>
              <a:t>Принципиально-монтажная схема системы питания </a:t>
            </a:r>
            <a:r>
              <a:rPr lang="ru-RU" b="1" i="1" u="sng" dirty="0" err="1" smtClean="0"/>
              <a:t>Нуклотрона</a:t>
            </a:r>
            <a:endParaRPr lang="ru-RU" b="1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67606" y="4725143"/>
            <a:ext cx="17796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19-20ТВ: </a:t>
            </a:r>
          </a:p>
          <a:p>
            <a:r>
              <a:rPr lang="en-US" i="1" dirty="0" smtClean="0"/>
              <a:t>U</a:t>
            </a:r>
            <a:r>
              <a:rPr lang="ru-RU" i="1" dirty="0" err="1" smtClean="0"/>
              <a:t>вых</a:t>
            </a:r>
            <a:r>
              <a:rPr lang="ru-RU" i="1" dirty="0" smtClean="0"/>
              <a:t> = 300В   </a:t>
            </a:r>
          </a:p>
          <a:p>
            <a:r>
              <a:rPr lang="en-US" i="1" dirty="0" smtClean="0"/>
              <a:t>Imax </a:t>
            </a:r>
            <a:r>
              <a:rPr lang="ru-RU" i="1" dirty="0" smtClean="0"/>
              <a:t> </a:t>
            </a:r>
            <a:r>
              <a:rPr lang="en-US" i="1" dirty="0" smtClean="0"/>
              <a:t>= 6000</a:t>
            </a:r>
            <a:r>
              <a:rPr lang="ru-RU" i="1" dirty="0" smtClean="0"/>
              <a:t>А    </a:t>
            </a:r>
          </a:p>
          <a:p>
            <a:r>
              <a:rPr lang="en-US" i="1" dirty="0" err="1" smtClean="0"/>
              <a:t>Pmax</a:t>
            </a:r>
            <a:r>
              <a:rPr lang="en-US" i="1" dirty="0" smtClean="0"/>
              <a:t> = 1</a:t>
            </a:r>
            <a:r>
              <a:rPr lang="ru-RU" i="1" dirty="0" smtClean="0"/>
              <a:t>.8МВт.</a:t>
            </a:r>
            <a:endParaRPr lang="ru-RU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5622" y="2998061"/>
            <a:ext cx="769994" cy="5040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412776"/>
            <a:ext cx="792088" cy="12961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7576" y="3789040"/>
            <a:ext cx="758040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218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Мой диск\МОИ ПРЕЗЕНТАЦИИ\Владикавказ 2023\photo_2023-03-17_10-02-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74"/>
          <a:stretch/>
        </p:blipFill>
        <p:spPr bwMode="auto">
          <a:xfrm>
            <a:off x="395536" y="836712"/>
            <a:ext cx="345608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738067"/>
            <a:ext cx="468711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ТПВ-3150/230</a:t>
            </a:r>
          </a:p>
          <a:p>
            <a:r>
              <a:rPr lang="ru-RU" i="1" dirty="0" smtClean="0"/>
              <a:t>Т – род тока питающей сети – трехфазный</a:t>
            </a:r>
          </a:p>
          <a:p>
            <a:r>
              <a:rPr lang="ru-RU" i="1" dirty="0" smtClean="0"/>
              <a:t>П – род тока на выходе – постоянный</a:t>
            </a:r>
          </a:p>
          <a:p>
            <a:r>
              <a:rPr lang="ru-RU" i="1" dirty="0" smtClean="0"/>
              <a:t>В – способ охлаждения – водяное</a:t>
            </a:r>
          </a:p>
          <a:p>
            <a:r>
              <a:rPr lang="ru-RU" i="1" dirty="0" smtClean="0"/>
              <a:t>3150 – номинальный выходной ток</a:t>
            </a:r>
          </a:p>
          <a:p>
            <a:r>
              <a:rPr lang="ru-RU" i="1" dirty="0" smtClean="0"/>
              <a:t>230 – номинальное выходное напряжение</a:t>
            </a:r>
            <a:endParaRPr lang="ru-RU" i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6773" y="2526673"/>
            <a:ext cx="4429683" cy="304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Мой диск\МОИ ПРЕЗЕНТАЦИИ\Владикавказ 2023\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661248"/>
            <a:ext cx="1808864" cy="95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177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:\Мой диск\МОИ ПРЕЗЕНТАЦИИ\Владикавказ 2023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7416824" cy="49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25740"/>
            <a:ext cx="53997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Параллельное соединение агрегатов ТПВ-3150/230:</a:t>
            </a:r>
            <a:endParaRPr lang="en-US" b="1" dirty="0" smtClean="0"/>
          </a:p>
          <a:p>
            <a:r>
              <a:rPr lang="en-US" b="1" dirty="0" smtClean="0"/>
              <a:t>6</a:t>
            </a:r>
            <a:r>
              <a:rPr lang="ru-RU" b="1" dirty="0" smtClean="0"/>
              <a:t>-фазная схема</a:t>
            </a:r>
          </a:p>
          <a:p>
            <a:r>
              <a:rPr lang="ru-RU" dirty="0" smtClean="0"/>
              <a:t>Максимальный выходной ток </a:t>
            </a:r>
            <a:r>
              <a:rPr lang="en-US" dirty="0" smtClean="0"/>
              <a:t>I=6300</a:t>
            </a:r>
            <a:r>
              <a:rPr lang="ru-RU" dirty="0" smtClean="0"/>
              <a:t>А</a:t>
            </a:r>
          </a:p>
          <a:p>
            <a:r>
              <a:rPr lang="ru-RU" dirty="0" smtClean="0"/>
              <a:t>Выходное напряжение </a:t>
            </a:r>
            <a:r>
              <a:rPr lang="en-US" dirty="0" smtClean="0"/>
              <a:t>U=230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313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1542888"/>
            <a:ext cx="7416824" cy="491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25740"/>
            <a:ext cx="539974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Параллельное соединение агрегатов ТПВ-3150/230:</a:t>
            </a:r>
            <a:endParaRPr lang="en-US" b="1" dirty="0" smtClean="0"/>
          </a:p>
          <a:p>
            <a:r>
              <a:rPr lang="ru-RU" sz="2400" b="1" dirty="0" smtClean="0">
                <a:solidFill>
                  <a:srgbClr val="FF0000"/>
                </a:solidFill>
              </a:rPr>
              <a:t>12-фазная схема</a:t>
            </a:r>
          </a:p>
          <a:p>
            <a:r>
              <a:rPr lang="ru-RU" dirty="0" smtClean="0"/>
              <a:t>Максимальный выходной ток </a:t>
            </a:r>
            <a:r>
              <a:rPr lang="en-US" dirty="0" smtClean="0"/>
              <a:t>I=6300</a:t>
            </a:r>
            <a:r>
              <a:rPr lang="ru-RU" dirty="0" smtClean="0"/>
              <a:t>А</a:t>
            </a:r>
          </a:p>
          <a:p>
            <a:r>
              <a:rPr lang="ru-RU" dirty="0" smtClean="0"/>
              <a:t>Выходное напряжение </a:t>
            </a:r>
            <a:r>
              <a:rPr lang="en-US" dirty="0" smtClean="0">
                <a:solidFill>
                  <a:srgbClr val="FF0000"/>
                </a:solidFill>
              </a:rPr>
              <a:t>U=</a:t>
            </a:r>
            <a:r>
              <a:rPr lang="ru-RU" dirty="0" smtClean="0">
                <a:solidFill>
                  <a:srgbClr val="FF0000"/>
                </a:solidFill>
              </a:rPr>
              <a:t>150В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89801" y="2276872"/>
            <a:ext cx="1053509" cy="12201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89800" y="4725144"/>
            <a:ext cx="1053509" cy="12201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336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404664"/>
            <a:ext cx="6054584" cy="620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9992" y="260647"/>
            <a:ext cx="4385688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Источник </a:t>
            </a:r>
            <a:r>
              <a:rPr lang="ru-RU" sz="2400" b="1" dirty="0"/>
              <a:t>19+20ТВ.</a:t>
            </a:r>
          </a:p>
          <a:p>
            <a:r>
              <a:rPr lang="ru-RU" sz="1600" dirty="0"/>
              <a:t>12-ти фазный управляемый </a:t>
            </a:r>
            <a:r>
              <a:rPr lang="ru-RU" sz="1600" dirty="0" err="1"/>
              <a:t>тиристорный</a:t>
            </a:r>
            <a:endParaRPr lang="ru-RU" sz="1600" dirty="0"/>
          </a:p>
          <a:p>
            <a:r>
              <a:rPr lang="ru-RU" sz="1600" dirty="0"/>
              <a:t>выпрямитель с L-С-R фильтром.</a:t>
            </a:r>
          </a:p>
          <a:p>
            <a:r>
              <a:rPr lang="ru-RU" sz="1600" dirty="0"/>
              <a:t>Состоит из 4-х 6-ти фазных выпрямителей</a:t>
            </a:r>
          </a:p>
          <a:p>
            <a:r>
              <a:rPr lang="ru-RU" sz="1600" dirty="0"/>
              <a:t>каждый с </a:t>
            </a:r>
            <a:r>
              <a:rPr lang="ru-RU" sz="1600" dirty="0" err="1"/>
              <a:t>Ud</a:t>
            </a:r>
            <a:r>
              <a:rPr lang="ru-RU" sz="1600" dirty="0"/>
              <a:t>=150В и </a:t>
            </a:r>
            <a:r>
              <a:rPr lang="ru-RU" sz="1600" dirty="0" err="1"/>
              <a:t>Iн</a:t>
            </a:r>
            <a:r>
              <a:rPr lang="ru-RU" sz="1600" dirty="0"/>
              <a:t>=3150А, включенных </a:t>
            </a:r>
          </a:p>
          <a:p>
            <a:r>
              <a:rPr lang="ru-RU" sz="1600" dirty="0"/>
              <a:t>параллельно-последовательно.</a:t>
            </a:r>
          </a:p>
          <a:p>
            <a:r>
              <a:rPr lang="ru-RU" sz="1600" dirty="0"/>
              <a:t>Первичные обмотки анодных трансформаторов</a:t>
            </a:r>
          </a:p>
          <a:p>
            <a:r>
              <a:rPr lang="ru-RU" sz="1600" dirty="0"/>
              <a:t>соединены по схеме "зигзаг" со сдвигом</a:t>
            </a:r>
          </a:p>
          <a:p>
            <a:r>
              <a:rPr lang="ru-RU" sz="1600" dirty="0"/>
              <a:t>20ТА-1, 19ТА-1 "+15 </a:t>
            </a:r>
            <a:r>
              <a:rPr lang="ru-RU" sz="1600" dirty="0" err="1"/>
              <a:t>эл.гр</a:t>
            </a:r>
            <a:r>
              <a:rPr lang="ru-RU" sz="1600" dirty="0"/>
              <a:t>."</a:t>
            </a:r>
          </a:p>
          <a:p>
            <a:r>
              <a:rPr lang="ru-RU" sz="1600" dirty="0"/>
              <a:t>20ТА-2, 19ТА-2 "-15 </a:t>
            </a:r>
            <a:r>
              <a:rPr lang="ru-RU" sz="1600" dirty="0" err="1"/>
              <a:t>эл.гр</a:t>
            </a:r>
            <a:r>
              <a:rPr lang="ru-RU" sz="1600" dirty="0"/>
              <a:t>."</a:t>
            </a:r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r>
              <a:rPr lang="ru-RU" sz="1600" dirty="0" smtClean="0"/>
              <a:t>Суммарная </a:t>
            </a:r>
            <a:r>
              <a:rPr lang="ru-RU" sz="1600" dirty="0"/>
              <a:t>индуктивность </a:t>
            </a:r>
          </a:p>
          <a:p>
            <a:r>
              <a:rPr lang="ru-RU" sz="1600" dirty="0"/>
              <a:t>силового фильтра                   ~ 12мГн</a:t>
            </a:r>
          </a:p>
          <a:p>
            <a:endParaRPr lang="ru-RU" sz="1600" dirty="0"/>
          </a:p>
          <a:p>
            <a:r>
              <a:rPr lang="ru-RU" sz="1600" b="1" dirty="0"/>
              <a:t>Выходные параметры  </a:t>
            </a:r>
            <a:r>
              <a:rPr lang="ru-RU" sz="1600" b="1" dirty="0" err="1"/>
              <a:t>Uвых</a:t>
            </a:r>
            <a:r>
              <a:rPr lang="ru-RU" sz="1600" b="1" dirty="0"/>
              <a:t> = 300В</a:t>
            </a:r>
          </a:p>
          <a:p>
            <a:r>
              <a:rPr lang="ru-RU" sz="1600" b="1" dirty="0"/>
              <a:t>                                       </a:t>
            </a:r>
            <a:r>
              <a:rPr lang="ru-RU" sz="1600" b="1" dirty="0" smtClean="0"/>
              <a:t>       </a:t>
            </a:r>
            <a:r>
              <a:rPr lang="ru-RU" sz="1600" b="1" dirty="0" err="1"/>
              <a:t>Iвых</a:t>
            </a:r>
            <a:r>
              <a:rPr lang="ru-RU" sz="1600" b="1" dirty="0"/>
              <a:t> = 6300кА</a:t>
            </a:r>
            <a:endParaRPr lang="ru-RU" sz="1600" b="1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093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404664"/>
            <a:ext cx="6054584" cy="620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9992" y="260647"/>
            <a:ext cx="4385688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Источник </a:t>
            </a:r>
            <a:r>
              <a:rPr lang="ru-RU" sz="2400" b="1" dirty="0"/>
              <a:t>19+20ТВ.</a:t>
            </a:r>
          </a:p>
          <a:p>
            <a:r>
              <a:rPr lang="ru-RU" sz="1600" dirty="0"/>
              <a:t>12-ти фазный управляемый </a:t>
            </a:r>
            <a:r>
              <a:rPr lang="ru-RU" sz="1600" dirty="0" err="1"/>
              <a:t>тиристорный</a:t>
            </a:r>
            <a:endParaRPr lang="ru-RU" sz="1600" dirty="0"/>
          </a:p>
          <a:p>
            <a:r>
              <a:rPr lang="ru-RU" sz="1600" dirty="0"/>
              <a:t>выпрямитель с L-С-R фильтром.</a:t>
            </a:r>
          </a:p>
          <a:p>
            <a:r>
              <a:rPr lang="ru-RU" sz="1600" dirty="0"/>
              <a:t>Состоит из 4-х 6-ти фазных выпрямителей</a:t>
            </a:r>
          </a:p>
          <a:p>
            <a:r>
              <a:rPr lang="ru-RU" sz="1600" dirty="0"/>
              <a:t>каждый с </a:t>
            </a:r>
            <a:r>
              <a:rPr lang="ru-RU" sz="1600" dirty="0" err="1"/>
              <a:t>Ud</a:t>
            </a:r>
            <a:r>
              <a:rPr lang="ru-RU" sz="1600" dirty="0"/>
              <a:t>=150В и </a:t>
            </a:r>
            <a:r>
              <a:rPr lang="ru-RU" sz="1600" dirty="0" err="1"/>
              <a:t>Iн</a:t>
            </a:r>
            <a:r>
              <a:rPr lang="ru-RU" sz="1600" dirty="0"/>
              <a:t>=3150А, включенных </a:t>
            </a:r>
          </a:p>
          <a:p>
            <a:r>
              <a:rPr lang="ru-RU" sz="1600" dirty="0"/>
              <a:t>параллельно-последовательно.</a:t>
            </a:r>
          </a:p>
          <a:p>
            <a:r>
              <a:rPr lang="ru-RU" sz="1600" dirty="0"/>
              <a:t>Первичные обмотки анодных трансформаторов</a:t>
            </a:r>
          </a:p>
          <a:p>
            <a:r>
              <a:rPr lang="ru-RU" sz="1600" dirty="0"/>
              <a:t>соединены по схеме "зигзаг" со сдвигом</a:t>
            </a:r>
          </a:p>
          <a:p>
            <a:r>
              <a:rPr lang="ru-RU" sz="1600" dirty="0"/>
              <a:t>20ТА-1, 19ТА-1 "+15 </a:t>
            </a:r>
            <a:r>
              <a:rPr lang="ru-RU" sz="1600" dirty="0" err="1"/>
              <a:t>эл.гр</a:t>
            </a:r>
            <a:r>
              <a:rPr lang="ru-RU" sz="1600" dirty="0"/>
              <a:t>."</a:t>
            </a:r>
          </a:p>
          <a:p>
            <a:r>
              <a:rPr lang="ru-RU" sz="1600" dirty="0"/>
              <a:t>20ТА-2, 19ТА-2 "-15 </a:t>
            </a:r>
            <a:r>
              <a:rPr lang="ru-RU" sz="1600" dirty="0" err="1"/>
              <a:t>эл.гр</a:t>
            </a:r>
            <a:r>
              <a:rPr lang="ru-RU" sz="1600" dirty="0"/>
              <a:t>."</a:t>
            </a:r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r>
              <a:rPr lang="ru-RU" sz="1600" dirty="0" smtClean="0"/>
              <a:t>Суммарная </a:t>
            </a:r>
            <a:r>
              <a:rPr lang="ru-RU" sz="1600" dirty="0"/>
              <a:t>индуктивность </a:t>
            </a:r>
          </a:p>
          <a:p>
            <a:r>
              <a:rPr lang="ru-RU" sz="1600" dirty="0"/>
              <a:t>силового фильтра                   ~ 12мГн</a:t>
            </a:r>
          </a:p>
          <a:p>
            <a:endParaRPr lang="ru-RU" sz="1600" dirty="0"/>
          </a:p>
          <a:p>
            <a:r>
              <a:rPr lang="ru-RU" sz="1600" b="1" dirty="0"/>
              <a:t>Выходные параметры  </a:t>
            </a:r>
            <a:r>
              <a:rPr lang="ru-RU" sz="1600" b="1" dirty="0" err="1"/>
              <a:t>Uвых</a:t>
            </a:r>
            <a:r>
              <a:rPr lang="ru-RU" sz="1600" b="1" dirty="0"/>
              <a:t> = 300В</a:t>
            </a:r>
          </a:p>
          <a:p>
            <a:r>
              <a:rPr lang="ru-RU" sz="1600" b="1" dirty="0"/>
              <a:t>                                       </a:t>
            </a:r>
            <a:r>
              <a:rPr lang="ru-RU" sz="1600" b="1" dirty="0" smtClean="0"/>
              <a:t>       </a:t>
            </a:r>
            <a:r>
              <a:rPr lang="ru-RU" sz="1600" b="1" dirty="0" err="1"/>
              <a:t>Iвых</a:t>
            </a:r>
            <a:r>
              <a:rPr lang="ru-RU" sz="1600" b="1" dirty="0"/>
              <a:t> = 6300кА</a:t>
            </a:r>
            <a:endParaRPr lang="ru-RU" sz="1600" b="1" dirty="0" smtClean="0"/>
          </a:p>
        </p:txBody>
      </p:sp>
      <p:pic>
        <p:nvPicPr>
          <p:cNvPr id="2050" name="Picture 2" descr="G:\Мой диск\МОИ ПРЕЗЕНТАЦИИ\Владикавказ 2023\photo_2023-03-21_10-14-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90"/>
          <a:stretch/>
        </p:blipFill>
        <p:spPr bwMode="auto">
          <a:xfrm>
            <a:off x="4559115" y="692695"/>
            <a:ext cx="3416980" cy="239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:\Мой диск\МОИ ПРЕЗЕНТАЦИИ\Владикавказ 2023\photo_2023-03-21_10-15-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6" b="11757"/>
          <a:stretch/>
        </p:blipFill>
        <p:spPr bwMode="auto">
          <a:xfrm>
            <a:off x="6472094" y="3342568"/>
            <a:ext cx="2236039" cy="320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Мой диск\МОИ ПРЕЗЕНТАЦИИ\Владикавказ 2023\photo_2023-03-21_10-15-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400" y="3323025"/>
            <a:ext cx="1813800" cy="322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499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Мой диск\МОИ ПРЕЗЕНТАЦИИ\Владикавказ 2023\photo_2023-03-21_10-14-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496944" cy="477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899592" y="1916832"/>
            <a:ext cx="1800200" cy="14401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345727">
            <a:off x="6180734" y="2811526"/>
            <a:ext cx="1396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19-20ТВ</a:t>
            </a:r>
            <a:endParaRPr lang="ru-RU" sz="2800" b="1" dirty="0">
              <a:solidFill>
                <a:srgbClr val="FF0000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771800" y="1665211"/>
            <a:ext cx="5832648" cy="219583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21238509">
            <a:off x="989155" y="1698952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37ТВ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21238509">
            <a:off x="2019876" y="1585767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22ТВ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87720" y="364014"/>
            <a:ext cx="5824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Общий вид источников питания </a:t>
            </a:r>
            <a:r>
              <a:rPr lang="ru-RU" b="1" dirty="0" err="1" smtClean="0"/>
              <a:t>Нуклотрона</a:t>
            </a:r>
            <a:r>
              <a:rPr lang="ru-RU" b="1" dirty="0" smtClean="0"/>
              <a:t>, корпус 1А.</a:t>
            </a:r>
            <a:endParaRPr lang="ru-RU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398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Мой диск\МОИ ПРЕЗЕНТАЦИИ\Владикавказ 2023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7263"/>
            <a:ext cx="7060381" cy="442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8056" y="4802652"/>
            <a:ext cx="79155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Источники питания: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Три семейства элементов: М, Ф, Д. Сверхпроводящая индуктивная нагрузка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Значения токов М, Ф и Д отличаются друг от друга не более 10</a:t>
            </a:r>
            <a:r>
              <a:rPr lang="en-US" dirty="0" smtClean="0"/>
              <a:t>%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Последовательное соединение всех элементов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Один мощный источник и два дополнительных 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Система питания Бустера аналогична по структуре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04142" y="1124744"/>
            <a:ext cx="947578" cy="33843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724128" y="2548848"/>
            <a:ext cx="473789" cy="5921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96336" y="2420888"/>
            <a:ext cx="577836" cy="7920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596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Мой диск\МОИ ПРЕЗЕНТАЦИИ\Владикавказ 2023\photo_2023-03-17_14-28-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5" b="12321"/>
          <a:stretch/>
        </p:blipFill>
        <p:spPr bwMode="auto">
          <a:xfrm>
            <a:off x="395536" y="1628800"/>
            <a:ext cx="370263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548680"/>
            <a:ext cx="5966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Источники 37ТВ и 22ТВ.</a:t>
            </a:r>
          </a:p>
          <a:p>
            <a:r>
              <a:rPr lang="ru-RU" b="1" dirty="0" smtClean="0"/>
              <a:t>Транзисторное регулирование тока в линейном режиме.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27983" y="2852936"/>
            <a:ext cx="44893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Блок РТ-01: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Изначально создавался для работы в </a:t>
            </a:r>
          </a:p>
          <a:p>
            <a:r>
              <a:rPr lang="ru-RU" dirty="0" smtClean="0"/>
              <a:t>источниках </a:t>
            </a:r>
            <a:r>
              <a:rPr lang="ru-RU" dirty="0" err="1" smtClean="0"/>
              <a:t>разбалланса</a:t>
            </a:r>
            <a:r>
              <a:rPr lang="ru-RU" dirty="0" smtClean="0"/>
              <a:t> </a:t>
            </a:r>
            <a:r>
              <a:rPr lang="ru-RU" dirty="0" err="1" smtClean="0"/>
              <a:t>Нуклотрона</a:t>
            </a:r>
            <a:r>
              <a:rPr lang="ru-RU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Составной транзистор на базе </a:t>
            </a:r>
            <a:r>
              <a:rPr lang="en-US" dirty="0" smtClean="0"/>
              <a:t>MJ15003G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Максимальный ток 50А.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Максимальное рабочее напряжение 50В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176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Мой диск\МОИ ПРЕЗЕНТАЦИИ\Владикавказ 2023\photo_2023-03-17_14-45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496944" cy="410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35503" y="404664"/>
            <a:ext cx="3672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Структурная схема источника 37ТВ</a:t>
            </a:r>
            <a:endParaRPr lang="ru-RU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920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Мой диск\МОИ ПРЕЗЕНТАЦИИ\Владикавказ 2023\photo_2023-03-17_14-29-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24"/>
          <a:stretch/>
        </p:blipFill>
        <p:spPr bwMode="auto">
          <a:xfrm>
            <a:off x="1511821" y="871761"/>
            <a:ext cx="6552728" cy="458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45743" y="219998"/>
            <a:ext cx="315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Внешний вид источника 37ТВ</a:t>
            </a:r>
            <a:endParaRPr lang="ru-RU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18329" y="5805264"/>
            <a:ext cx="8201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Слева направо: Шкаф </a:t>
            </a:r>
            <a:r>
              <a:rPr lang="ru-RU" i="1" dirty="0" err="1" smtClean="0"/>
              <a:t>тиристорного</a:t>
            </a:r>
            <a:r>
              <a:rPr lang="ru-RU" i="1" dirty="0" smtClean="0"/>
              <a:t> выпрямителя; Шкаф с блоками РТ-01, </a:t>
            </a:r>
          </a:p>
          <a:p>
            <a:r>
              <a:rPr lang="ru-RU" i="1" dirty="0" smtClean="0"/>
              <a:t>выходным фильтром, ключами гашения поля; Стойка СИФУ и системы защит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22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685363"/>
            <a:ext cx="7980837" cy="617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10752" y="316031"/>
            <a:ext cx="406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/>
              <a:t>Устройство </a:t>
            </a:r>
            <a:r>
              <a:rPr lang="ru-RU" b="1" dirty="0" smtClean="0"/>
              <a:t>ключей эвакуации энергии</a:t>
            </a:r>
            <a:endParaRPr lang="ru-RU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857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Мой диск\МОИ ПРЕЗЕНТАЦИИ\Владикавказ 2023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09" y="497914"/>
            <a:ext cx="8381663" cy="633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2323" y="115976"/>
            <a:ext cx="7243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u="sng" dirty="0" smtClean="0"/>
              <a:t>Принципиальная схема системы питания магнитов Бустера</a:t>
            </a:r>
            <a:endParaRPr lang="ru-RU" sz="2000" b="1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979712" y="1875362"/>
            <a:ext cx="38554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ПИТ11-260Д:</a:t>
            </a:r>
          </a:p>
          <a:p>
            <a:r>
              <a:rPr lang="ru-RU" i="1" dirty="0" smtClean="0">
                <a:solidFill>
                  <a:srgbClr val="00B050"/>
                </a:solidFill>
              </a:rPr>
              <a:t>ПИТ – прецизионный источник тока</a:t>
            </a:r>
          </a:p>
          <a:p>
            <a:r>
              <a:rPr lang="ru-RU" i="1" dirty="0" smtClean="0">
                <a:solidFill>
                  <a:srgbClr val="00B050"/>
                </a:solidFill>
              </a:rPr>
              <a:t>11 – ном. </a:t>
            </a:r>
            <a:r>
              <a:rPr lang="ru-RU" i="1" dirty="0" err="1">
                <a:solidFill>
                  <a:srgbClr val="00B050"/>
                </a:solidFill>
              </a:rPr>
              <a:t>в</a:t>
            </a:r>
            <a:r>
              <a:rPr lang="ru-RU" i="1" dirty="0" err="1" smtClean="0">
                <a:solidFill>
                  <a:srgbClr val="00B050"/>
                </a:solidFill>
              </a:rPr>
              <a:t>ых</a:t>
            </a:r>
            <a:r>
              <a:rPr lang="ru-RU" i="1" dirty="0" smtClean="0">
                <a:solidFill>
                  <a:srgbClr val="00B050"/>
                </a:solidFill>
              </a:rPr>
              <a:t> ток, кА</a:t>
            </a:r>
          </a:p>
          <a:p>
            <a:r>
              <a:rPr lang="ru-RU" i="1" dirty="0" smtClean="0">
                <a:solidFill>
                  <a:srgbClr val="00B050"/>
                </a:solidFill>
              </a:rPr>
              <a:t>260 – ном </a:t>
            </a:r>
            <a:r>
              <a:rPr lang="ru-RU" i="1" dirty="0" err="1" smtClean="0">
                <a:solidFill>
                  <a:srgbClr val="00B050"/>
                </a:solidFill>
              </a:rPr>
              <a:t>вых</a:t>
            </a:r>
            <a:r>
              <a:rPr lang="ru-RU" i="1" dirty="0" smtClean="0">
                <a:solidFill>
                  <a:srgbClr val="00B050"/>
                </a:solidFill>
              </a:rPr>
              <a:t>. напряжение</a:t>
            </a:r>
          </a:p>
          <a:p>
            <a:r>
              <a:rPr lang="ru-RU" i="1" dirty="0" smtClean="0">
                <a:solidFill>
                  <a:srgbClr val="00B050"/>
                </a:solidFill>
              </a:rPr>
              <a:t>Д – режим динамический.</a:t>
            </a:r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172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2323" y="508610"/>
            <a:ext cx="7243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u="sng" dirty="0" smtClean="0"/>
              <a:t>Принципиальная схема системы питания магнитов Бустера</a:t>
            </a:r>
            <a:endParaRPr lang="ru-RU" sz="2000" b="1" i="1" u="sng" dirty="0"/>
          </a:p>
        </p:txBody>
      </p:sp>
      <p:pic>
        <p:nvPicPr>
          <p:cNvPr id="1026" name="Picture 2" descr="C:\Users\shury\Google Диск\МОИ ПРЕЗЕНТАЦИИ\Владикавказ 2023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9" y="1196752"/>
            <a:ext cx="900633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822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hury\Google Диск\МОИ ПРЕЗЕНТАЦИИ\Владикавказ 2023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4" y="332656"/>
            <a:ext cx="905429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848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hury\Google Диск\МОИ ПРЕЗЕНТАЦИИ\Владикавказ 2023\photo_2023-03-18_12-21-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1700808"/>
            <a:ext cx="3069689" cy="409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hury\Google Диск\МОИ ПРЕЗЕНТАЦИИ\Владикавказ 2023\photo_2023-03-18_12-45-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00808"/>
            <a:ext cx="2302266" cy="409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hury\Google Диск\МОИ ПРЕЗЕНТАЦИИ\Владикавказ 2023\photo_2023-03-18_12-45-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04" y="1700808"/>
            <a:ext cx="2302267" cy="409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15616" y="508610"/>
            <a:ext cx="6736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u="sng" dirty="0" smtClean="0"/>
              <a:t>ПИТ11-260Д. Внешний вид. Преобразовательная часть и </a:t>
            </a:r>
          </a:p>
          <a:p>
            <a:pPr algn="ctr"/>
            <a:r>
              <a:rPr lang="ru-RU" sz="2000" b="1" i="1" u="sng" dirty="0" smtClean="0"/>
              <a:t>накопитель энергии. Корпус 1, цок. этаж.</a:t>
            </a:r>
            <a:endParaRPr lang="ru-RU" sz="2000" b="1" i="1" u="sng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014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596" y="855989"/>
            <a:ext cx="9004908" cy="5378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927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G:\Мой диск\МОИ ПРЕЗЕНТАЦИИ\Владикавказ 2023\photo_2023-03-21_13-45-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706"/>
            <a:ext cx="7965949" cy="448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:\Мой диск\МОИ ПРЕЗЕНТАЦИИ\Владикавказ 2023\photo_2023-03-21_13-45-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68" b="31873"/>
          <a:stretch/>
        </p:blipFill>
        <p:spPr bwMode="auto">
          <a:xfrm>
            <a:off x="5796136" y="316896"/>
            <a:ext cx="2637357" cy="16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688" y="316896"/>
            <a:ext cx="4470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27 июня 2021</a:t>
            </a:r>
          </a:p>
          <a:p>
            <a:r>
              <a:rPr lang="ru-RU" dirty="0" smtClean="0"/>
              <a:t>Цикл 9780А. </a:t>
            </a:r>
            <a:r>
              <a:rPr lang="en-US" dirty="0" smtClean="0"/>
              <a:t>U</a:t>
            </a:r>
            <a:r>
              <a:rPr lang="ru-RU" dirty="0" err="1" smtClean="0"/>
              <a:t>ист</a:t>
            </a:r>
            <a:r>
              <a:rPr lang="ru-RU" dirty="0" smtClean="0"/>
              <a:t> = 150В.</a:t>
            </a:r>
          </a:p>
          <a:p>
            <a:r>
              <a:rPr lang="en-US" dirty="0" err="1" smtClean="0"/>
              <a:t>Pmax</a:t>
            </a:r>
            <a:r>
              <a:rPr lang="en-US" dirty="0" smtClean="0"/>
              <a:t> = </a:t>
            </a:r>
            <a:r>
              <a:rPr lang="ru-RU" dirty="0" smtClean="0"/>
              <a:t>1,5МВт.</a:t>
            </a:r>
          </a:p>
          <a:p>
            <a:r>
              <a:rPr lang="ru-RU" dirty="0" smtClean="0"/>
              <a:t>Потребление из сети не превышает 130кВт.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055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Мой диск\МОИ ПРЕЗЕНТАЦИИ\Владикавказ 2023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7263"/>
            <a:ext cx="7060381" cy="442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0436" y="4777203"/>
            <a:ext cx="831073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Ключи эвакуации энергии: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В индуктивности запасается энергия магнитного поля, </a:t>
            </a:r>
          </a:p>
          <a:p>
            <a:r>
              <a:rPr lang="ru-RU" dirty="0" smtClean="0"/>
              <a:t>подобно запасанию механической энергии в крутящемся маховике.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При потере сверхпроводимости недостаточно просто отключить ИП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Максимальное выделение энергии на участках с наибольшим сопротивлением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При срыве сверхпроводимости тиристоры запираются, ток идет через </a:t>
            </a:r>
          </a:p>
          <a:p>
            <a:r>
              <a:rPr lang="ru-RU" dirty="0" smtClean="0"/>
              <a:t>резисторы гашения поля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99792" y="856660"/>
            <a:ext cx="473789" cy="6281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408911" y="856660"/>
            <a:ext cx="473789" cy="6281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97917" y="872078"/>
            <a:ext cx="473789" cy="6281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699791" y="4149080"/>
            <a:ext cx="473789" cy="6281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408911" y="4149080"/>
            <a:ext cx="473789" cy="6281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197917" y="4149080"/>
            <a:ext cx="473789" cy="6281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831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20612" y="508610"/>
            <a:ext cx="4286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u="sng" dirty="0" smtClean="0"/>
              <a:t>Источники ПИТ06-60Д и ПИТ03-40Д.</a:t>
            </a:r>
            <a:endParaRPr lang="ru-RU" sz="2000" b="1" i="1" u="sng" dirty="0"/>
          </a:p>
        </p:txBody>
      </p:sp>
      <p:pic>
        <p:nvPicPr>
          <p:cNvPr id="2050" name="Picture 2" descr="G:\Мой диск\МОИ ПРЕЗЕНТАЦИИ\Владикавказ 2023\photo_2023-03-20_15-32-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06"/>
          <a:stretch/>
        </p:blipFill>
        <p:spPr bwMode="auto">
          <a:xfrm>
            <a:off x="395536" y="1002431"/>
            <a:ext cx="8409580" cy="542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8517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Мой диск\МОИ ПРЕЗЕНТАЦИИ\Владикавказ 2023\photo_2023-03-21_14-07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36" y="1649636"/>
            <a:ext cx="8320925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260648"/>
            <a:ext cx="77768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Помещение местного пульта управления и настройки СЭП Бустера. Корпус 1, цокольный этаж.</a:t>
            </a:r>
          </a:p>
          <a:p>
            <a:r>
              <a:rPr lang="ru-RU" dirty="0" smtClean="0"/>
              <a:t> Слева направо: Шкаф управления преобразователями тока ПИТ11-06-03, Стойка управления и защит, Стойка системы АСУ, Стойка прецизионного измерения токов.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070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hury\Google Диск\МОИ ПРЕЗЕНТАЦИИ\Владикавказ 2023\photo_2023-03-18_14-11-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9"/>
          <a:stretch/>
        </p:blipFill>
        <p:spPr bwMode="auto">
          <a:xfrm>
            <a:off x="564930" y="1021688"/>
            <a:ext cx="8006631" cy="55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2393" y="307879"/>
            <a:ext cx="4111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u="sng" dirty="0" smtClean="0"/>
              <a:t>Ключи эвакуации энергии Бустера</a:t>
            </a:r>
            <a:endParaRPr lang="ru-RU" sz="2000" b="1" i="1" u="sng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244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2323" y="508610"/>
            <a:ext cx="7154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u="sng" dirty="0" smtClean="0"/>
              <a:t>Эквивалентная нагрузка источников Бустера и </a:t>
            </a:r>
            <a:r>
              <a:rPr lang="ru-RU" sz="2000" b="1" i="1" u="sng" dirty="0" err="1" smtClean="0"/>
              <a:t>Нуклотрона</a:t>
            </a:r>
            <a:endParaRPr lang="ru-RU" sz="2000" b="1" i="1" u="sng" dirty="0"/>
          </a:p>
        </p:txBody>
      </p:sp>
      <p:pic>
        <p:nvPicPr>
          <p:cNvPr id="1026" name="Picture 2" descr="C:\Users\shury\Google Диск\МОИ ПРЕЗЕНТАЦИИ\Владикавказ 2023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9" y="1196752"/>
            <a:ext cx="900633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2564904"/>
            <a:ext cx="2016224" cy="5040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dirty="0"/>
          </a:p>
        </p:txBody>
      </p:sp>
      <p:pic>
        <p:nvPicPr>
          <p:cNvPr id="6146" name="Picture 2" descr="C:\Users\shury\Google Диск\МОИ ПРЕЗЕНТАЦИИ\Владикавказ 2023\photo_2023-03-18_14-19-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37012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9316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hury\OneDrive\Рабочий стол\СЭП Би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0647"/>
            <a:ext cx="6696744" cy="652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67744" y="1268760"/>
            <a:ext cx="2016224" cy="50405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dirty="0">
              <a:solidFill>
                <a:srgbClr val="FFC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80184" y="3717032"/>
            <a:ext cx="639688" cy="7920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27784" y="1916832"/>
            <a:ext cx="1368152" cy="6480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6177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Shurygin\Dropbox\Созополь 2018\КАВ\АК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3506"/>
            <a:ext cx="6054123" cy="377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hury\Downloads\Telegram Desktop\photo_2023-03-19_09-38-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9" t="11421" b="7511"/>
          <a:stretch/>
        </p:blipFill>
        <p:spPr bwMode="auto">
          <a:xfrm>
            <a:off x="4499992" y="3507798"/>
            <a:ext cx="3765847" cy="298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shury\Downloads\Telegram Desktop\photo_2023-03-20_15-29-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7" r="10428"/>
          <a:stretch/>
        </p:blipFill>
        <p:spPr bwMode="auto">
          <a:xfrm>
            <a:off x="766458" y="3843614"/>
            <a:ext cx="3301485" cy="265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041" y="153506"/>
            <a:ext cx="3656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Автоматический коммутатор АК10</a:t>
            </a:r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2943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36</a:t>
            </a:fld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520" y="47667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300192" y="692696"/>
            <a:ext cx="27718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Датчик тока </a:t>
            </a:r>
            <a:r>
              <a:rPr lang="en-US" dirty="0" smtClean="0"/>
              <a:t>LEM ITZ-10000</a:t>
            </a:r>
          </a:p>
          <a:p>
            <a:pPr algn="ctr"/>
            <a:r>
              <a:rPr lang="en-US" dirty="0" smtClean="0"/>
              <a:t> </a:t>
            </a:r>
            <a:r>
              <a:rPr lang="ru-RU" dirty="0" smtClean="0"/>
              <a:t>точность 2*</a:t>
            </a:r>
            <a:r>
              <a:rPr lang="en-US" dirty="0" smtClean="0"/>
              <a:t>10</a:t>
            </a:r>
            <a:r>
              <a:rPr lang="en-US" baseline="30000" dirty="0" smtClean="0"/>
              <a:t>-5</a:t>
            </a:r>
            <a:endParaRPr lang="ru-RU" baseline="300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604867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221088"/>
            <a:ext cx="6048672" cy="249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5" r="12054"/>
          <a:stretch>
            <a:fillRect/>
          </a:stretch>
        </p:blipFill>
        <p:spPr bwMode="auto">
          <a:xfrm>
            <a:off x="6300192" y="1412776"/>
            <a:ext cx="2566941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83568" y="548680"/>
            <a:ext cx="5328592" cy="369332"/>
          </a:xfrm>
          <a:prstGeom prst="rect">
            <a:avLst/>
          </a:prstGeom>
          <a:noFill/>
          <a:ln>
            <a:solidFill>
              <a:schemeClr val="tx1">
                <a:alpha val="39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Блок схема измерительного контроллера тока (КИТ)</a:t>
            </a:r>
            <a:endParaRPr lang="ru-RU" dirty="0"/>
          </a:p>
        </p:txBody>
      </p:sp>
      <p:pic>
        <p:nvPicPr>
          <p:cNvPr id="11" name="Picture 7" descr="Transmille Многофункциональный калибратор 3010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4581128"/>
            <a:ext cx="2674267" cy="1412013"/>
          </a:xfrm>
          <a:prstGeom prst="rect">
            <a:avLst/>
          </a:prstGeom>
          <a:noFill/>
          <a:effectLst>
            <a:outerShdw blurRad="241300" dist="88900" dir="3240000" algn="ctr" rotWithShape="0">
              <a:schemeClr val="tx1">
                <a:lumMod val="50000"/>
                <a:lumOff val="50000"/>
              </a:scheme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300192" y="3717032"/>
            <a:ext cx="2736304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Калибровка системы измерения</a:t>
            </a:r>
          </a:p>
          <a:p>
            <a:pPr algn="ctr"/>
            <a:r>
              <a:rPr lang="ru-RU" sz="1200" dirty="0" smtClean="0"/>
              <a:t>Калибратор </a:t>
            </a:r>
            <a:r>
              <a:rPr lang="en-US" sz="1200" dirty="0" err="1" smtClean="0"/>
              <a:t>Transmille</a:t>
            </a:r>
            <a:r>
              <a:rPr lang="en-US" sz="1200" dirty="0" smtClean="0"/>
              <a:t> 3010R</a:t>
            </a:r>
            <a:endParaRPr lang="ru-RU" sz="1200" dirty="0" smtClean="0"/>
          </a:p>
          <a:p>
            <a:pPr algn="ctr"/>
            <a:r>
              <a:rPr lang="ru-RU" sz="1200" dirty="0" smtClean="0"/>
              <a:t>Точность калибровки ±1,5 *</a:t>
            </a:r>
            <a:r>
              <a:rPr lang="en-US" sz="1200" dirty="0" smtClean="0"/>
              <a:t>10</a:t>
            </a:r>
            <a:r>
              <a:rPr lang="en-US" sz="1200" baseline="30000" dirty="0" smtClean="0"/>
              <a:t>-5</a:t>
            </a:r>
            <a:endParaRPr lang="en-US" sz="1200" dirty="0" smtClean="0"/>
          </a:p>
          <a:p>
            <a:pPr algn="ctr"/>
            <a:endParaRPr lang="ru-RU" sz="1200" baseline="30000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587467" y="0"/>
            <a:ext cx="8229600" cy="605226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Измерения токов </a:t>
            </a:r>
            <a:r>
              <a:rPr lang="ru-RU" sz="2400" b="1" dirty="0" err="1" smtClean="0"/>
              <a:t>Бустера-Нуклотрона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3696002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5536" y="404665"/>
            <a:ext cx="8424936" cy="28083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2187" y="927678"/>
            <a:ext cx="4392488" cy="176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403648" y="144017"/>
            <a:ext cx="770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Стабильность работы ИП Бустера и </a:t>
            </a:r>
            <a:r>
              <a:rPr lang="ru-RU" sz="1600" b="1" dirty="0" err="1" smtClean="0"/>
              <a:t>Нуклотрона</a:t>
            </a:r>
            <a:r>
              <a:rPr lang="ru-RU" sz="1600" b="1" dirty="0" smtClean="0"/>
              <a:t>. 50 циклов 24 января 2023</a:t>
            </a:r>
            <a:endParaRPr lang="ru-RU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7544" y="476673"/>
            <a:ext cx="3816424" cy="2308324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Точка 1 </a:t>
            </a:r>
            <a:r>
              <a:rPr lang="ru-RU" sz="1200" dirty="0" smtClean="0"/>
              <a:t>— Максимальное отклонение тока от опоры при выходе на стол инжекции  источника PIT11 составляет -1.116067А (1.12*10-4 от 10000А)</a:t>
            </a:r>
          </a:p>
          <a:p>
            <a:r>
              <a:rPr lang="ru-RU" sz="1200" b="1" dirty="0" smtClean="0"/>
              <a:t>Точка 2 </a:t>
            </a:r>
            <a:r>
              <a:rPr lang="ru-RU" sz="1200" dirty="0" smtClean="0"/>
              <a:t>— Величина максимальной ошибки на столе инжекции источника PIT11 составляет 0.68045А (6.8*10-5 от 10000А).</a:t>
            </a:r>
          </a:p>
          <a:p>
            <a:r>
              <a:rPr lang="ru-RU" sz="1200" b="1" dirty="0" smtClean="0"/>
              <a:t>Точка 3 </a:t>
            </a:r>
            <a:r>
              <a:rPr lang="ru-RU" sz="1200" dirty="0" smtClean="0"/>
              <a:t>— Максимальное отклонение тока от опоры источника PIT11 при выходе на верхний стол составляет -1.46А (1.46*10-4 от 10000А)</a:t>
            </a:r>
          </a:p>
          <a:p>
            <a:r>
              <a:rPr lang="ru-RU" sz="1200" b="1" dirty="0" smtClean="0"/>
              <a:t>Точка 4 </a:t>
            </a:r>
            <a:r>
              <a:rPr lang="ru-RU" sz="1200" dirty="0" smtClean="0"/>
              <a:t>— Величина максимальной ошибки на верхнем столе рабочего цикла </a:t>
            </a:r>
            <a:r>
              <a:rPr lang="ru-RU" sz="1200" dirty="0" err="1" smtClean="0"/>
              <a:t>Нуклотрона</a:t>
            </a:r>
            <a:r>
              <a:rPr lang="ru-RU" sz="1200" dirty="0" smtClean="0"/>
              <a:t>  составляет -2.2А (2.2*10-4 от 10000А).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0" y="927678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ПИТ-11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5536" y="3368309"/>
            <a:ext cx="8424936" cy="33010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868594"/>
            <a:ext cx="4477623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4538336" y="3965467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19-20ТВ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523" y="3368310"/>
            <a:ext cx="3672408" cy="3231654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Точка 1 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 Максимальное отклонение тока от опоры при выходе на стол инжекции составляет -5.8626А (9.771*10-4 от 6000А)</a:t>
            </a:r>
          </a:p>
          <a:p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Точка 2 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 Величина максимальной ошибки на столе инжекции </a:t>
            </a:r>
            <a:r>
              <a:rPr lang="ru-RU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Нуклотрона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после окончания переходного процесса (т.е. за вычетом первых 20% стола) составляет 0.16315А (2.7*10-5 от 6000А). В точность 1*10-4 от 6кА значения тока на столе инжекции </a:t>
            </a:r>
            <a:r>
              <a:rPr lang="ru-RU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Нуклотрона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входят через примерно 6% от начала стола.</a:t>
            </a:r>
          </a:p>
          <a:p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Точка 3 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 Максимальное отклонение тока от опоры </a:t>
            </a:r>
            <a:r>
              <a:rPr lang="ru-RU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Нуклотрона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при выходе на верхний стол составляет 7.3226А (1.22*10-3 от 6000А)</a:t>
            </a:r>
          </a:p>
          <a:p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Точка 4 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 Величина максимальной ошибки на верхнем столе рабочего цикла </a:t>
            </a:r>
            <a:r>
              <a:rPr lang="ru-RU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Нуклотрона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после окончания переходного процесса (т.е. за вычетом первых 5% стола) </a:t>
            </a:r>
            <a:r>
              <a:rPr lang="ru-RU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состовляет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4А (6.7*10-4 от 6000А).</a:t>
            </a:r>
          </a:p>
        </p:txBody>
      </p:sp>
    </p:spTree>
    <p:extLst>
      <p:ext uri="{BB962C8B-B14F-4D97-AF65-F5344CB8AC3E}">
        <p14:creationId xmlns:p14="http://schemas.microsoft.com/office/powerpoint/2010/main" val="35986486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hury\Google Диск\МОИ ПРЕЗЕНТАЦИИ\Владикавказ 2023\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6408712" cy="65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79912" y="5065800"/>
            <a:ext cx="30243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Комплексная система питания Бустера и </a:t>
            </a:r>
            <a:r>
              <a:rPr lang="ru-RU" sz="2000" b="1" dirty="0" err="1" smtClean="0"/>
              <a:t>Нуклотрона</a:t>
            </a:r>
            <a:r>
              <a:rPr lang="ru-RU" sz="2000" b="1" dirty="0" smtClean="0"/>
              <a:t> с накопителями энергии (СПБН-НЭ)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553120" y="574305"/>
            <a:ext cx="241226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Инновационный основной источник </a:t>
            </a:r>
            <a:r>
              <a:rPr lang="ru-RU" dirty="0" err="1" smtClean="0"/>
              <a:t>Нуклотрона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err="1" smtClean="0"/>
              <a:t>Энергоэффективная</a:t>
            </a:r>
            <a:r>
              <a:rPr lang="ru-RU" dirty="0" smtClean="0"/>
              <a:t> система без импульсной нагрузки на питающую сеть 6кВ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Накопители энергии двух типов: емкостной и </a:t>
            </a:r>
            <a:r>
              <a:rPr lang="en-US" dirty="0" smtClean="0"/>
              <a:t>SMES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Действующие ИП </a:t>
            </a:r>
            <a:r>
              <a:rPr lang="ru-RU" dirty="0" err="1" smtClean="0"/>
              <a:t>Нуклотрона</a:t>
            </a:r>
            <a:r>
              <a:rPr lang="ru-RU" dirty="0" smtClean="0"/>
              <a:t> в качестве резервных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Стенд для тестирования высокотемпературных СП магнитов в корп. 1А.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699726" y="92640"/>
            <a:ext cx="3879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Следующий этап: СПБН-НЭ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0821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068960"/>
            <a:ext cx="8229600" cy="103671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328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8477" r="53646" b="10371"/>
          <a:stretch/>
        </p:blipFill>
        <p:spPr bwMode="auto">
          <a:xfrm>
            <a:off x="683568" y="1484784"/>
            <a:ext cx="3888432" cy="389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959046" y="4581128"/>
                <a:ext cx="1546385" cy="52322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𝑅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𝐿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𝜏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9046" y="4581128"/>
                <a:ext cx="1546385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716015" y="1048840"/>
                <a:ext cx="4032448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Вывод энергии по экспоненциальному закону; </a:t>
                </a:r>
              </a:p>
              <a:p>
                <a:endParaRPr lang="ru-RU" dirty="0" smtClean="0"/>
              </a:p>
              <a:p>
                <a:r>
                  <a:rPr lang="ru-RU" b="1" dirty="0"/>
                  <a:t>П</a:t>
                </a:r>
                <a:r>
                  <a:rPr lang="ru-RU" b="1" dirty="0" smtClean="0"/>
                  <a:t>остоянная времени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𝜏</m:t>
                    </m:r>
                  </m:oMath>
                </a14:m>
                <a:r>
                  <a:rPr lang="ru-RU" dirty="0" smtClean="0">
                    <a:solidFill>
                      <a:srgbClr val="FF0000"/>
                    </a:solidFill>
                  </a:rPr>
                  <a:t>=160мс </a:t>
                </a:r>
                <a:r>
                  <a:rPr lang="ru-RU" dirty="0" smtClean="0"/>
                  <a:t>для </a:t>
                </a:r>
                <a:r>
                  <a:rPr lang="ru-RU" dirty="0" err="1" smtClean="0"/>
                  <a:t>Нуклотрона</a:t>
                </a:r>
                <a:r>
                  <a:rPr lang="ru-RU" dirty="0" smtClean="0"/>
                  <a:t> и Бустера задана заранее.</a:t>
                </a:r>
              </a:p>
              <a:p>
                <a:endParaRPr lang="ru-RU" dirty="0"/>
              </a:p>
              <a:p>
                <a:r>
                  <a:rPr lang="ru-RU" b="1" dirty="0" smtClean="0"/>
                  <a:t>Индуктивность</a:t>
                </a:r>
                <a:r>
                  <a:rPr lang="ru-RU" dirty="0" smtClean="0"/>
                  <a:t>:</a:t>
                </a:r>
                <a:endParaRPr lang="en-US" dirty="0" smtClean="0"/>
              </a:p>
              <a:p>
                <a:r>
                  <a:rPr lang="ru-RU" dirty="0" err="1" smtClean="0"/>
                  <a:t>Нуклотрон</a:t>
                </a:r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</a:rPr>
                      <m:t>𝐿</m:t>
                    </m:r>
                  </m:oMath>
                </a14:m>
                <a:r>
                  <a:rPr lang="en-US" dirty="0" smtClean="0"/>
                  <a:t>=120</a:t>
                </a:r>
                <a:r>
                  <a:rPr lang="ru-RU" dirty="0" err="1" smtClean="0"/>
                  <a:t>мГн</a:t>
                </a:r>
                <a:endParaRPr lang="ru-RU" dirty="0" smtClean="0"/>
              </a:p>
              <a:p>
                <a:r>
                  <a:rPr lang="ru-RU" dirty="0" smtClean="0"/>
                  <a:t>Бустер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</a:rPr>
                      <m:t>𝐿</m:t>
                    </m:r>
                  </m:oMath>
                </a14:m>
                <a:r>
                  <a:rPr lang="ru-RU" dirty="0" smtClean="0"/>
                  <a:t>= 31 </a:t>
                </a:r>
                <a:r>
                  <a:rPr lang="ru-RU" dirty="0" err="1" smtClean="0"/>
                  <a:t>мГн</a:t>
                </a:r>
                <a:endParaRPr lang="ru-RU" dirty="0" smtClean="0"/>
              </a:p>
              <a:p>
                <a:endParaRPr lang="ru-RU" dirty="0" smtClean="0"/>
              </a:p>
              <a:p>
                <a:r>
                  <a:rPr lang="ru-RU" dirty="0" smtClean="0"/>
                  <a:t>Суммарное </a:t>
                </a:r>
                <a:r>
                  <a:rPr lang="ru-RU" b="1" dirty="0" smtClean="0"/>
                  <a:t>сопротивление</a:t>
                </a:r>
                <a:r>
                  <a:rPr lang="ru-RU" dirty="0" smtClean="0"/>
                  <a:t> резисторов гашения поля: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5" y="1048840"/>
                <a:ext cx="4032448" cy="3416320"/>
              </a:xfrm>
              <a:prstGeom prst="rect">
                <a:avLst/>
              </a:prstGeom>
              <a:blipFill rotWithShape="1">
                <a:blip r:embed="rId4"/>
                <a:stretch>
                  <a:fillRect l="-1362" t="-893" r="-2118" b="-19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рямоугольник 9"/>
          <p:cNvSpPr/>
          <p:nvPr/>
        </p:nvSpPr>
        <p:spPr>
          <a:xfrm>
            <a:off x="5385438" y="5301208"/>
            <a:ext cx="2717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Нуклотрон</a:t>
            </a:r>
            <a:r>
              <a:rPr lang="ru-RU" dirty="0" smtClean="0"/>
              <a:t>  </a:t>
            </a:r>
            <a:r>
              <a:rPr lang="en-US" dirty="0" smtClean="0"/>
              <a:t>R=0.75 </a:t>
            </a:r>
            <a:r>
              <a:rPr lang="ru-RU" dirty="0" smtClean="0"/>
              <a:t>Ом</a:t>
            </a:r>
          </a:p>
          <a:p>
            <a:r>
              <a:rPr lang="ru-RU" dirty="0" smtClean="0"/>
              <a:t>Бустер          </a:t>
            </a:r>
            <a:r>
              <a:rPr lang="en-US" dirty="0" smtClean="0"/>
              <a:t>R=0.19 </a:t>
            </a:r>
            <a:r>
              <a:rPr lang="ru-RU" dirty="0" smtClean="0"/>
              <a:t>Ом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4891" y="321031"/>
            <a:ext cx="8101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/>
              <a:t>Эвакуация энергии. Расчет резисторов гашения поля КЭЭ</a:t>
            </a:r>
            <a:endParaRPr lang="ru-RU" sz="2400" b="1" i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085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11560" y="321030"/>
            <a:ext cx="6790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/>
              <a:t>Эвакуация энергии. Потенциальная диаграмма.</a:t>
            </a:r>
            <a:endParaRPr lang="ru-RU" sz="2400" b="1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045" y="980728"/>
            <a:ext cx="3371915" cy="245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119" y="4014513"/>
            <a:ext cx="3780792" cy="260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6031" y="45185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7282" y="4846846"/>
            <a:ext cx="939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-0.5</a:t>
            </a:r>
            <a:r>
              <a:rPr lang="en-US" i="1" dirty="0" smtClean="0"/>
              <a:t>U</a:t>
            </a:r>
            <a:r>
              <a:rPr lang="ru-RU" i="1" dirty="0" err="1" smtClean="0"/>
              <a:t>ип</a:t>
            </a:r>
            <a:endParaRPr lang="ru-RU" i="1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22295" y="4230537"/>
            <a:ext cx="862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0.5</a:t>
            </a:r>
            <a:r>
              <a:rPr lang="en-US" i="1" dirty="0" smtClean="0"/>
              <a:t>U</a:t>
            </a:r>
            <a:r>
              <a:rPr lang="ru-RU" i="1" dirty="0" err="1" smtClean="0"/>
              <a:t>ип</a:t>
            </a:r>
            <a:endParaRPr lang="ru-RU" i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674357" y="3615037"/>
            <a:ext cx="3060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Потенциальная диаграмма</a:t>
            </a:r>
          </a:p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3929778" y="4369036"/>
                <a:ext cx="4582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𝑅</m:t>
                      </m:r>
                    </m:oMath>
                  </m:oMathPara>
                </a14:m>
                <a:endParaRPr lang="ru-RU" sz="2400" i="1" dirty="0"/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778" y="4369036"/>
                <a:ext cx="458202" cy="4616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79512" y="3911320"/>
                <a:ext cx="5177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𝜑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3911320"/>
                <a:ext cx="517770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1638667" y="3988264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(Без КШ)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18440" y="1352879"/>
            <a:ext cx="45857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Пример с одним КЭЭ:</a:t>
            </a:r>
          </a:p>
          <a:p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Замкнутый электрический контур </a:t>
            </a:r>
          </a:p>
          <a:p>
            <a:r>
              <a:rPr lang="ru-RU" dirty="0" smtClean="0"/>
              <a:t>ИП-резистор-магниты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ИП и магниты являются источниками ЭДС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Нормировка потенциала силовых цепей </a:t>
            </a:r>
          </a:p>
          <a:p>
            <a:r>
              <a:rPr lang="ru-RU" dirty="0" smtClean="0"/>
              <a:t>относительно земли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Второй закон Кирхгофа: </a:t>
            </a:r>
          </a:p>
          <a:p>
            <a:r>
              <a:rPr lang="ru-RU" i="1" dirty="0" smtClean="0"/>
              <a:t>Алгебраическая сумма падений напряжений </a:t>
            </a:r>
          </a:p>
          <a:p>
            <a:r>
              <a:rPr lang="ru-RU" i="1" dirty="0" smtClean="0"/>
              <a:t>в любом замкнутом контуре равна </a:t>
            </a:r>
          </a:p>
          <a:p>
            <a:r>
              <a:rPr lang="ru-RU" i="1" dirty="0" smtClean="0"/>
              <a:t>алгебраической сумме ЭДС вдоль того же </a:t>
            </a:r>
          </a:p>
          <a:p>
            <a:r>
              <a:rPr lang="ru-RU" i="1" dirty="0" smtClean="0"/>
              <a:t>контура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Потенциальная диаграмма – это график </a:t>
            </a:r>
          </a:p>
          <a:p>
            <a:r>
              <a:rPr lang="ru-RU" dirty="0" smtClean="0"/>
              <a:t>распределения потенциала вдоль </a:t>
            </a:r>
          </a:p>
          <a:p>
            <a:r>
              <a:rPr lang="ru-RU" dirty="0" smtClean="0"/>
              <a:t>замкнутого контура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801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11560" y="321030"/>
            <a:ext cx="6790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/>
              <a:t>Эвакуация энергии. Потенциальная диаграмма.</a:t>
            </a:r>
            <a:endParaRPr lang="ru-RU" sz="2400" b="1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045" y="980728"/>
            <a:ext cx="3371915" cy="245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119" y="4014513"/>
            <a:ext cx="3780792" cy="260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6031" y="45185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7282" y="4846846"/>
            <a:ext cx="939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-0.5</a:t>
            </a:r>
            <a:r>
              <a:rPr lang="en-US" i="1" dirty="0" smtClean="0"/>
              <a:t>U</a:t>
            </a:r>
            <a:r>
              <a:rPr lang="ru-RU" i="1" dirty="0" err="1" smtClean="0"/>
              <a:t>ип</a:t>
            </a:r>
            <a:endParaRPr lang="ru-RU" i="1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22295" y="4230537"/>
            <a:ext cx="862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0.5</a:t>
            </a:r>
            <a:r>
              <a:rPr lang="en-US" i="1" dirty="0" smtClean="0"/>
              <a:t>U</a:t>
            </a:r>
            <a:r>
              <a:rPr lang="ru-RU" i="1" dirty="0" err="1" smtClean="0"/>
              <a:t>ип</a:t>
            </a:r>
            <a:endParaRPr lang="ru-RU" i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674357" y="3615037"/>
            <a:ext cx="3060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Потенциальная диаграмма</a:t>
            </a:r>
          </a:p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3929778" y="4369036"/>
                <a:ext cx="4582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𝑅</m:t>
                      </m:r>
                    </m:oMath>
                  </m:oMathPara>
                </a14:m>
                <a:endParaRPr lang="ru-RU" sz="2400" i="1" dirty="0"/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778" y="4369036"/>
                <a:ext cx="458202" cy="4616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79512" y="3911320"/>
                <a:ext cx="5177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𝜑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3911320"/>
                <a:ext cx="517770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6515" y="980728"/>
            <a:ext cx="3358000" cy="245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5489" y="4014513"/>
            <a:ext cx="3639083" cy="260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994547" y="45185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22873" y="3615037"/>
            <a:ext cx="3060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Потенциальная диаграмма</a:t>
            </a:r>
          </a:p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/>
              <p:cNvSpPr/>
              <p:nvPr/>
            </p:nvSpPr>
            <p:spPr>
              <a:xfrm>
                <a:off x="8578294" y="4369036"/>
                <a:ext cx="4582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𝑅</m:t>
                      </m:r>
                    </m:oMath>
                  </m:oMathPara>
                </a14:m>
                <a:endParaRPr lang="ru-RU" sz="2400" i="1" dirty="0"/>
              </a:p>
            </p:txBody>
          </p:sp>
        </mc:Choice>
        <mc:Fallback xmlns="">
          <p:sp>
            <p:nvSpPr>
              <p:cNvPr id="23" name="Прямоугольник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8294" y="4369036"/>
                <a:ext cx="458202" cy="46166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828028" y="3911320"/>
                <a:ext cx="5177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𝜑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028" y="3911320"/>
                <a:ext cx="517770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138672" y="3967757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(КШ замкнут)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38667" y="3988264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(Без КШ)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755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11560" y="321030"/>
            <a:ext cx="6790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/>
              <a:t>Эвакуация энергии. Потенциальная диаграмма.</a:t>
            </a:r>
            <a:endParaRPr lang="ru-RU" sz="2400" b="1" i="1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6515" y="980728"/>
            <a:ext cx="3358000" cy="245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5489" y="4014513"/>
            <a:ext cx="3639083" cy="260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994547" y="45185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22873" y="3615037"/>
            <a:ext cx="3060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Потенциальная диаграмма</a:t>
            </a:r>
          </a:p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/>
              <p:cNvSpPr/>
              <p:nvPr/>
            </p:nvSpPr>
            <p:spPr>
              <a:xfrm>
                <a:off x="8578294" y="4369036"/>
                <a:ext cx="4582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𝑅</m:t>
                      </m:r>
                    </m:oMath>
                  </m:oMathPara>
                </a14:m>
                <a:endParaRPr lang="ru-RU" sz="2400" i="1" dirty="0"/>
              </a:p>
            </p:txBody>
          </p:sp>
        </mc:Choice>
        <mc:Fallback xmlns="">
          <p:sp>
            <p:nvSpPr>
              <p:cNvPr id="23" name="Прямоугольник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8294" y="4369036"/>
                <a:ext cx="458202" cy="4616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828028" y="3911320"/>
                <a:ext cx="5177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𝜑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028" y="3911320"/>
                <a:ext cx="517770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242238" y="2476603"/>
            <a:ext cx="45857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Требование, связанное с электробезопасностью и изоляционными характеристиками установки:</a:t>
            </a:r>
          </a:p>
          <a:p>
            <a:endParaRPr lang="ru-RU" dirty="0" smtClean="0"/>
          </a:p>
          <a:p>
            <a:r>
              <a:rPr lang="ru-RU" b="1" i="1" dirty="0" smtClean="0">
                <a:solidFill>
                  <a:srgbClr val="FF0000"/>
                </a:solidFill>
              </a:rPr>
              <a:t>Потенциал силовых цепей относительно земли не должен превышать 500В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464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11560" y="321030"/>
            <a:ext cx="6790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/>
              <a:t>Эвакуация энергии. Потенциальная диаграмма.</a:t>
            </a:r>
            <a:endParaRPr lang="ru-RU" sz="2400" b="1" i="1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6515" y="980728"/>
            <a:ext cx="3358000" cy="245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5489" y="4014513"/>
            <a:ext cx="3639083" cy="260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994547" y="45185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22873" y="3615037"/>
            <a:ext cx="3060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Потенциальная диаграмма</a:t>
            </a:r>
          </a:p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/>
              <p:cNvSpPr/>
              <p:nvPr/>
            </p:nvSpPr>
            <p:spPr>
              <a:xfrm>
                <a:off x="8578294" y="4369036"/>
                <a:ext cx="4582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𝑅</m:t>
                      </m:r>
                    </m:oMath>
                  </m:oMathPara>
                </a14:m>
                <a:endParaRPr lang="ru-RU" sz="2400" i="1" dirty="0"/>
              </a:p>
            </p:txBody>
          </p:sp>
        </mc:Choice>
        <mc:Fallback xmlns="">
          <p:sp>
            <p:nvSpPr>
              <p:cNvPr id="23" name="Прямоугольник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8294" y="4369036"/>
                <a:ext cx="458202" cy="4616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828028" y="3911320"/>
                <a:ext cx="5177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𝜑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028" y="3911320"/>
                <a:ext cx="517770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G:\Мой диск\МОИ ПРЕЗЕНТАЦИИ\Владикавказ 2023\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3709266" cy="263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Мой диск\МОИ ПРЕЗЕНТАЦИИ\Владикавказ 2023\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11" y="4014513"/>
            <a:ext cx="3639084" cy="260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80826" y="3615036"/>
            <a:ext cx="3060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Потенциальная диаграмма</a:t>
            </a:r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593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Мой диск\МОИ ПРЕЗЕНТАЦИИ\Владикавказ 2023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4" y="476672"/>
            <a:ext cx="9075794" cy="568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F5AE-D91B-431B-AD01-1CFC7BCC240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9620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1810</TotalTime>
  <Words>952</Words>
  <Application>Microsoft Office PowerPoint</Application>
  <PresentationFormat>Экран (4:3)</PresentationFormat>
  <Paragraphs>261</Paragraphs>
  <Slides>39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Системы питания Бустера и Нуклотрона инжекционного комплекса NICA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Измерения токов Бустера-Нуклотрона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Шурыгин</dc:creator>
  <cp:lastModifiedBy>Александр Шурыгин</cp:lastModifiedBy>
  <cp:revision>83</cp:revision>
  <dcterms:created xsi:type="dcterms:W3CDTF">2023-03-16T06:39:48Z</dcterms:created>
  <dcterms:modified xsi:type="dcterms:W3CDTF">2023-03-30T06:42:47Z</dcterms:modified>
</cp:coreProperties>
</file>