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9218-2552-4A25-BD93-F9A6948DA16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9FECD-D575-4A8F-A25E-41DF1853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408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B855-35C4-47BB-B143-F7BC53DD1D08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AEF4-53CF-4144-B3B4-B4A792FABA30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08CE-4049-4B3D-B29E-2A1BAF0C99B9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111-C479-423B-BA36-D2787AD07D25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E0F21C3-CCDD-4098-A7DD-9E41114262C7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7E02-7EDC-412A-ADDA-D4CB9B355049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AD48-4B8A-4739-8BC6-1836FAFDD7A8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D642-B81A-4096-91FF-9B582815D941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8ACE-5F23-4BE2-92B3-7C16CCB86FE1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187F-8E21-4053-8F9F-6ABC57028735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53D84-F718-4B68-BB1E-95AE131129E9}" type="datetime1">
              <a:rPr lang="en-US" smtClean="0"/>
              <a:t>3/30/2023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7F2E311-A6B3-4E14-A44E-ADFDD37CAA7C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ru-RU"/>
              <a:t>И. Николайчук и др.                                                 Цей, 2023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A5559-1C41-74B6-5A9F-91E92452A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6000" dirty="0"/>
              <a:t>Инструменты коррекции орбиты в Бустере и </a:t>
            </a:r>
            <a:r>
              <a:rPr lang="ru-RU" sz="6000" dirty="0" err="1"/>
              <a:t>Нуклотроне</a:t>
            </a:r>
            <a:endParaRPr lang="ru-RU" sz="6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0E5B54-4431-B2FA-31E4-949F491A6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Илья Николайчук и др.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082AD4-1656-FD7E-7C73-E16332774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51477" cy="12664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F1B5A3-2C1F-5C39-3430-E47A3199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"/>
          <a:stretch/>
        </p:blipFill>
        <p:spPr>
          <a:xfrm>
            <a:off x="9815803" y="17650"/>
            <a:ext cx="2353877" cy="1248805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FC4F7E3C-AAEB-30CC-C464-A5951578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9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Коррекция на энергии инжекции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28" y="2558267"/>
            <a:ext cx="11717943" cy="17414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Попытки итерационной коррекции также не привели к заметным успехам. В этом направлении требуются дополнительные экспериментальные исследования. Вероятно, сказываются постоянство частоты ВЧ на столе (отслеживание изменения только ведущего поля), отсутствие обратных связей по пучку и связанные с этим изменения длины орбиты и энергии пучка в результате коррекции.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1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Динамическая коррекция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1262992"/>
            <a:ext cx="11717943" cy="95769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Согласование частоты ВЧ и ведущего поля во всем диапазоне ускорения позволило применить метод динамической коррекции (с масштабированием сил корректоров в соответствии с законом цикла ведущего поля)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F33C07-CA80-967A-AF05-70E5E44BA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85" y="2101732"/>
            <a:ext cx="5411931" cy="27638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94FFD9-5744-641F-EC4D-4E84A02FE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946" y="2220686"/>
            <a:ext cx="5188169" cy="2625817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1D42779F-BB2E-CD94-FD8A-1E9ADAD74808}"/>
              </a:ext>
            </a:extLst>
          </p:cNvPr>
          <p:cNvSpPr txBox="1">
            <a:spLocks/>
          </p:cNvSpPr>
          <p:nvPr/>
        </p:nvSpPr>
        <p:spPr>
          <a:xfrm>
            <a:off x="691962" y="4906402"/>
            <a:ext cx="5026040" cy="451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r>
              <a:rPr lang="ru-RU" dirty="0"/>
              <a:t>Энергия инжекции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FE146940-1D3A-235E-81B0-3FEABF3D45B4}"/>
              </a:ext>
            </a:extLst>
          </p:cNvPr>
          <p:cNvSpPr txBox="1">
            <a:spLocks/>
          </p:cNvSpPr>
          <p:nvPr/>
        </p:nvSpPr>
        <p:spPr>
          <a:xfrm>
            <a:off x="6665010" y="4882228"/>
            <a:ext cx="5026040" cy="451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r>
              <a:rPr lang="ru-RU" dirty="0"/>
              <a:t>Энергия вывода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184E1E5-8261-8C5C-AD11-1D56DAD2332B}"/>
              </a:ext>
            </a:extLst>
          </p:cNvPr>
          <p:cNvSpPr txBox="1">
            <a:spLocks/>
          </p:cNvSpPr>
          <p:nvPr/>
        </p:nvSpPr>
        <p:spPr>
          <a:xfrm>
            <a:off x="240792" y="5398790"/>
            <a:ext cx="11717943" cy="95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ru-RU" dirty="0"/>
              <a:t>Скорректированная орбита ±5 мм на энергии инжекции и ±10 мм на энергии вывода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dirty="0"/>
              <a:t>Режим наблюдался </a:t>
            </a:r>
            <a:r>
              <a:rPr lang="ru-RU" b="1" dirty="0">
                <a:solidFill>
                  <a:srgbClr val="FF0000"/>
                </a:solidFill>
              </a:rPr>
              <a:t>однократно</a:t>
            </a:r>
          </a:p>
        </p:txBody>
      </p:sp>
    </p:spTree>
    <p:extLst>
      <p:ext uri="{BB962C8B-B14F-4D97-AF65-F5344CB8AC3E}">
        <p14:creationId xmlns:p14="http://schemas.microsoft.com/office/powerpoint/2010/main" val="178527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Коррекция на энергии вывода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1262992"/>
            <a:ext cx="11717943" cy="95769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Сравнение расчетных и измеренных результатов локальной коррекции вертикальной ЗО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184E1E5-8261-8C5C-AD11-1D56DAD2332B}"/>
              </a:ext>
            </a:extLst>
          </p:cNvPr>
          <p:cNvSpPr txBox="1">
            <a:spLocks/>
          </p:cNvSpPr>
          <p:nvPr/>
        </p:nvSpPr>
        <p:spPr>
          <a:xfrm>
            <a:off x="240792" y="5249494"/>
            <a:ext cx="11717943" cy="957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ru-RU" dirty="0"/>
              <a:t>Отличие расчетных и измеренных данных после коррекции составило 0,5−1,0 мм во всем диапазоне рабочих энергий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dirty="0"/>
              <a:t>Аналогичный результат получен для горизонтальной ЗО (кроме инжекции)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BAD2A6-EA32-E76B-08DE-449EA4CF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873" y="1690607"/>
            <a:ext cx="7652253" cy="34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52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2629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Ограничения на минимальные рабочие токи корректоров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1468576"/>
            <a:ext cx="11717943" cy="6316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Минимальные рабочие токи в ±0,3 А накладывают соответствующие ограничения на коррекцию ЗО на энергии инжекции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D42779F-BB2E-CD94-FD8A-1E9ADAD74808}"/>
              </a:ext>
            </a:extLst>
          </p:cNvPr>
          <p:cNvSpPr txBox="1">
            <a:spLocks/>
          </p:cNvSpPr>
          <p:nvPr/>
        </p:nvSpPr>
        <p:spPr>
          <a:xfrm>
            <a:off x="542672" y="4681964"/>
            <a:ext cx="5026040" cy="451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r>
              <a:rPr lang="ru-RU" dirty="0"/>
              <a:t>Без ограничений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FE146940-1D3A-235E-81B0-3FEABF3D45B4}"/>
              </a:ext>
            </a:extLst>
          </p:cNvPr>
          <p:cNvSpPr txBox="1">
            <a:spLocks/>
          </p:cNvSpPr>
          <p:nvPr/>
        </p:nvSpPr>
        <p:spPr>
          <a:xfrm>
            <a:off x="6462980" y="4681964"/>
            <a:ext cx="5026040" cy="451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r>
              <a:rPr lang="ru-RU" dirty="0"/>
              <a:t>Ограничение ±0,3 А 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184E1E5-8261-8C5C-AD11-1D56DAD2332B}"/>
              </a:ext>
            </a:extLst>
          </p:cNvPr>
          <p:cNvSpPr txBox="1">
            <a:spLocks/>
          </p:cNvSpPr>
          <p:nvPr/>
        </p:nvSpPr>
        <p:spPr>
          <a:xfrm>
            <a:off x="240792" y="5271142"/>
            <a:ext cx="11717943" cy="781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ru-RU" dirty="0"/>
              <a:t>Расчетные результаты показывают невозможность коррекции горизонтальной ЗО лучше ±10 мм при текущих ограничениях на минимальные рабочие токи корректоров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95BE4D-082E-B7DC-20E2-63839B032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789"/>
            <a:ext cx="5760000" cy="231968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49B9D3-3292-A5BC-226B-3CB16F764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19789"/>
            <a:ext cx="5760000" cy="23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13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 err="1"/>
              <a:t>Нуклотрон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65" y="2136430"/>
            <a:ext cx="11717943" cy="36092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Задачи диагностики и коррекции ЗО в </a:t>
            </a:r>
            <a:r>
              <a:rPr lang="ru-RU" dirty="0" err="1"/>
              <a:t>Нуклотроне</a:t>
            </a:r>
            <a:r>
              <a:rPr lang="ru-RU" dirty="0"/>
              <a:t> являлись гораздо более сложными</a:t>
            </a:r>
          </a:p>
          <a:p>
            <a:pPr algn="just"/>
            <a:r>
              <a:rPr lang="ru-RU" dirty="0"/>
              <a:t>в магнитооптической структуре </a:t>
            </a:r>
            <a:r>
              <a:rPr lang="ru-RU" dirty="0" err="1"/>
              <a:t>Нуклотрона</a:t>
            </a:r>
            <a:r>
              <a:rPr lang="ru-RU" dirty="0"/>
              <a:t> с расчетной точки зрения недостаточно пикапов и корректоров (из соотношения количества элементов на одно бетатронное колебание − 4 к 1</a:t>
            </a:r>
          </a:p>
          <a:p>
            <a:pPr algn="just"/>
            <a:r>
              <a:rPr lang="ru-RU" dirty="0"/>
              <a:t>низкое качество работы пикапов и корректоров</a:t>
            </a:r>
          </a:p>
          <a:p>
            <a:pPr marL="0" indent="0" algn="just">
              <a:buNone/>
            </a:pPr>
            <a:r>
              <a:rPr lang="ru-RU" dirty="0"/>
              <a:t>Для измерения орбиты в </a:t>
            </a:r>
            <a:r>
              <a:rPr lang="ru-RU" dirty="0" err="1"/>
              <a:t>Нуклотроне</a:t>
            </a:r>
            <a:r>
              <a:rPr lang="ru-RU" dirty="0"/>
              <a:t> использовались два метода:</a:t>
            </a:r>
          </a:p>
          <a:p>
            <a:pPr algn="just"/>
            <a:r>
              <a:rPr lang="ru-RU" dirty="0"/>
              <a:t>запись «сырых» сигналов с пластин МПП за требуемое количество оборотов пучка (несколько сотен) и вычисление положения орбиты с использованием внешнего алгоритма</a:t>
            </a:r>
          </a:p>
          <a:p>
            <a:pPr algn="just"/>
            <a:r>
              <a:rPr lang="en-US" dirty="0"/>
              <a:t>Tango-</a:t>
            </a:r>
            <a:r>
              <a:rPr lang="ru-RU" dirty="0"/>
              <a:t>устройства, позволяющие считывать положения ЗО пучка после обработки устройствами </a:t>
            </a:r>
            <a:r>
              <a:rPr lang="en-US" dirty="0"/>
              <a:t>Libera (</a:t>
            </a:r>
            <a:r>
              <a:rPr lang="ru-RU" dirty="0"/>
              <a:t>используется встроенный алгоритм по аналогии с Бустером)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78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Методы измерения ЗО </a:t>
            </a:r>
            <a:r>
              <a:rPr lang="ru-RU" dirty="0" err="1"/>
              <a:t>Нуклотрона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2555014"/>
            <a:ext cx="4599132" cy="260921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Сравнение результатов, полученных разными методами, показывают расхождение на некоторых МПП 5−7 мм. Результаты для вертикальной плоскости менее схожи. Горизонтальная и вертикальная ЗО, полученные обработкой «сырых» данных МПП (сплошная линия) и данных с </a:t>
            </a:r>
            <a:r>
              <a:rPr lang="en-US" dirty="0"/>
              <a:t>Tango-</a:t>
            </a:r>
            <a:r>
              <a:rPr lang="ru-RU" dirty="0"/>
              <a:t>устройства (пунктирная линия).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7303D4-601A-68B2-1A39-2914EED5C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924" y="1741838"/>
            <a:ext cx="7235444" cy="42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9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Проблемы МПП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1262992"/>
            <a:ext cx="11717943" cy="95769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Для части МПП причина некорректных значений связана с техническими проблемами (отсутствие пластин, подключения, наводки и т.п.)	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889CAB-4FA7-7123-75B0-E4181BD35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624" y="1910373"/>
            <a:ext cx="8854751" cy="445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Коррекция ЗО </a:t>
            </a:r>
            <a:r>
              <a:rPr lang="ru-RU" dirty="0" err="1"/>
              <a:t>Нуклотрона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1262992"/>
            <a:ext cx="11717943" cy="95769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Учитывая результаты измерений полярности подключения корректоров проведена оценка локальной коррекции ЗО и сравнение с расчетной моделью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D42779F-BB2E-CD94-FD8A-1E9ADAD74808}"/>
              </a:ext>
            </a:extLst>
          </p:cNvPr>
          <p:cNvSpPr txBox="1">
            <a:spLocks/>
          </p:cNvSpPr>
          <p:nvPr/>
        </p:nvSpPr>
        <p:spPr>
          <a:xfrm>
            <a:off x="691962" y="4645139"/>
            <a:ext cx="5026040" cy="451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r>
              <a:rPr lang="ru-RU" dirty="0"/>
              <a:t>Энергия инжекции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FE146940-1D3A-235E-81B0-3FEABF3D45B4}"/>
              </a:ext>
            </a:extLst>
          </p:cNvPr>
          <p:cNvSpPr txBox="1">
            <a:spLocks/>
          </p:cNvSpPr>
          <p:nvPr/>
        </p:nvSpPr>
        <p:spPr>
          <a:xfrm>
            <a:off x="6665010" y="4620965"/>
            <a:ext cx="5026040" cy="451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r>
              <a:rPr lang="ru-RU" dirty="0"/>
              <a:t>Энергия вывода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184E1E5-8261-8C5C-AD11-1D56DAD2332B}"/>
              </a:ext>
            </a:extLst>
          </p:cNvPr>
          <p:cNvSpPr txBox="1">
            <a:spLocks/>
          </p:cNvSpPr>
          <p:nvPr/>
        </p:nvSpPr>
        <p:spPr>
          <a:xfrm>
            <a:off x="240792" y="5398790"/>
            <a:ext cx="11717943" cy="95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ru-RU" dirty="0"/>
              <a:t>Локальная коррекция горизонтальной ЗО приводит к уменьшению интенсивности ускоренного пучка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4B7049-CD68-FE40-0035-FBC88FEEF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1" y="2003177"/>
            <a:ext cx="5760000" cy="26110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7B39E3-03CD-5A5E-4E54-5EE728F6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030" y="1987559"/>
            <a:ext cx="5760000" cy="26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6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Достижения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28" y="1166327"/>
            <a:ext cx="11717943" cy="47306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Бустер</a:t>
            </a:r>
          </a:p>
          <a:p>
            <a:pPr algn="just"/>
            <a:r>
              <a:rPr lang="ru-RU" dirty="0"/>
              <a:t>ПО работает довольно стабильно</a:t>
            </a:r>
          </a:p>
          <a:p>
            <a:pPr algn="just"/>
            <a:r>
              <a:rPr lang="ru-RU" dirty="0"/>
              <a:t>Повторяемость показаний МПП в пределах ±0,2 мм</a:t>
            </a:r>
          </a:p>
          <a:p>
            <a:pPr algn="just"/>
            <a:r>
              <a:rPr lang="en-US" dirty="0"/>
              <a:t>Tango-</a:t>
            </a:r>
            <a:r>
              <a:rPr lang="ru-RU" dirty="0"/>
              <a:t>устройства адаптированы для работы с мониторингом ЗО на протяжении всего цикла ускорения и для коррекции ЗО во всех требуемых режимах</a:t>
            </a:r>
          </a:p>
          <a:p>
            <a:pPr algn="just"/>
            <a:r>
              <a:rPr lang="ru-RU" dirty="0"/>
              <a:t>Выполнены измерения и сравнения с расчетами всех режимов коррекции, показана возможность коррекции орбиты до значений ±5−10 мм</a:t>
            </a:r>
          </a:p>
          <a:p>
            <a:pPr algn="just"/>
            <a:r>
              <a:rPr lang="ru-RU" dirty="0"/>
              <a:t>Экспериментально показана возможность локальной коррекции. Проведена пробная коррекция вертикального угла влета пучка в канал Бустер-</a:t>
            </a:r>
            <a:r>
              <a:rPr lang="ru-RU" dirty="0" err="1"/>
              <a:t>Нуклотрон</a:t>
            </a:r>
            <a:r>
              <a:rPr lang="ru-RU" dirty="0"/>
              <a:t>, что позволило улучшить качество прохождения и незначительно увеличить интенсивность циркулирующего пучка в </a:t>
            </a:r>
            <a:r>
              <a:rPr lang="ru-RU" dirty="0" err="1"/>
              <a:t>Нуклотроне</a:t>
            </a:r>
            <a:endParaRPr lang="ru-RU" dirty="0"/>
          </a:p>
          <a:p>
            <a:pPr algn="just"/>
            <a:r>
              <a:rPr lang="ru-RU" dirty="0"/>
              <a:t>Экспериментально показана возможность коррекции ЗО при включении корректоров электронного пучка СЭО с токами, влияющими на ионный пучок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22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Достижения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68" y="2297663"/>
            <a:ext cx="11717943" cy="22626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err="1">
                <a:solidFill>
                  <a:srgbClr val="FF0000"/>
                </a:solidFill>
              </a:rPr>
              <a:t>Нуклотрон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dirty="0"/>
              <a:t>Экспериментально показана возможность локальной коррекции на энергии инжекции</a:t>
            </a:r>
          </a:p>
          <a:p>
            <a:pPr algn="just"/>
            <a:r>
              <a:rPr lang="ru-RU" dirty="0"/>
              <a:t>ПО подготовлено и успешно протестировано на нескольких корректорах в динамическом режиме</a:t>
            </a:r>
          </a:p>
          <a:p>
            <a:pPr marL="0" indent="0" algn="just">
              <a:buNone/>
            </a:pPr>
            <a:r>
              <a:rPr lang="ru-RU" dirty="0"/>
              <a:t>Техническая возможность коррекции для всех корректоров отсутствовала (архитектура сети, максимальный рабочий ток корректоров и др.)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5CD9D-D466-3DFF-AC85-2134581A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8106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12E739-3C7B-4FEA-B261-1766D7E28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08215"/>
            <a:ext cx="10058400" cy="4050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Цель: тестирование программно-аппаратного комплекса коррекции орбиты в инжекционном комплексе </a:t>
            </a:r>
            <a:r>
              <a:rPr lang="en-US" dirty="0"/>
              <a:t>NICA </a:t>
            </a:r>
            <a:r>
              <a:rPr lang="ru-RU" dirty="0"/>
              <a:t>в период ПНР 3-4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Задачи:</a:t>
            </a:r>
          </a:p>
          <a:p>
            <a:r>
              <a:rPr lang="ru-RU" dirty="0"/>
              <a:t>Отладка ПО и оборудования</a:t>
            </a:r>
          </a:p>
          <a:p>
            <a:r>
              <a:rPr lang="ru-RU" dirty="0"/>
              <a:t>Измерение орбит в поперечных плоскостях</a:t>
            </a:r>
          </a:p>
          <a:p>
            <a:r>
              <a:rPr lang="ru-RU" dirty="0"/>
              <a:t>Сравнение расчетных и экспериментальных данных</a:t>
            </a:r>
          </a:p>
          <a:p>
            <a:r>
              <a:rPr lang="ru-RU" dirty="0"/>
              <a:t>Апробация методик коррекции орбиты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Увеличение интенсивности </a:t>
            </a:r>
            <a:r>
              <a:rPr lang="ru-RU" dirty="0" err="1"/>
              <a:t>циркулируемого</a:t>
            </a:r>
            <a:r>
              <a:rPr lang="ru-RU" dirty="0"/>
              <a:t> пучка в задачи </a:t>
            </a:r>
            <a:r>
              <a:rPr lang="ru-RU" b="1" dirty="0">
                <a:solidFill>
                  <a:srgbClr val="FF0000"/>
                </a:solidFill>
              </a:rPr>
              <a:t>не входило</a:t>
            </a:r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E050F729-4B82-6045-C8B7-27266801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198CCB-BE69-E44D-3FA3-DF68212A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969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ПО Бустер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83" y="1713490"/>
            <a:ext cx="4599132" cy="39796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Достижения</a:t>
            </a:r>
          </a:p>
          <a:p>
            <a:pPr algn="just"/>
            <a:r>
              <a:rPr lang="ru-RU" dirty="0"/>
              <a:t>Управление корректорами в 3 режимах (статический и 2 динамических)</a:t>
            </a:r>
          </a:p>
          <a:p>
            <a:pPr algn="just"/>
            <a:r>
              <a:rPr lang="ru-RU" dirty="0"/>
              <a:t>Измерение положения орбиты во всем цикле ускорения</a:t>
            </a:r>
          </a:p>
          <a:p>
            <a:pPr marL="0" indent="0" algn="just">
              <a:buNone/>
            </a:pPr>
            <a:r>
              <a:rPr lang="ru-RU" dirty="0"/>
              <a:t>Проблемы</a:t>
            </a:r>
          </a:p>
          <a:p>
            <a:pPr algn="just"/>
            <a:r>
              <a:rPr lang="ru-RU" dirty="0"/>
              <a:t>Ограничения на максимальный и минимальный токи корректоров</a:t>
            </a:r>
          </a:p>
          <a:p>
            <a:pPr algn="just"/>
            <a:r>
              <a:rPr lang="ru-RU" dirty="0"/>
              <a:t>Нестабильная работа ИП корректоров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A94147-4753-E1D5-E727-8F407413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4" y="1259238"/>
            <a:ext cx="6431353" cy="488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9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ПО </a:t>
            </a:r>
            <a:r>
              <a:rPr lang="ru-RU" dirty="0" err="1"/>
              <a:t>Нуклотрон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83" y="1713490"/>
            <a:ext cx="4599132" cy="39796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Достижения</a:t>
            </a:r>
          </a:p>
          <a:p>
            <a:pPr algn="just"/>
            <a:r>
              <a:rPr lang="ru-RU" dirty="0"/>
              <a:t>Управление корректорами в 3 режимах (статический и 2 динамических)</a:t>
            </a:r>
          </a:p>
          <a:p>
            <a:pPr algn="just"/>
            <a:r>
              <a:rPr lang="ru-RU" dirty="0"/>
              <a:t>Измерение положения орбиты во всем цикле ускорения</a:t>
            </a:r>
          </a:p>
          <a:p>
            <a:pPr marL="0" indent="0" algn="just">
              <a:buNone/>
            </a:pPr>
            <a:r>
              <a:rPr lang="ru-RU" dirty="0"/>
              <a:t>Проблемы</a:t>
            </a:r>
          </a:p>
          <a:p>
            <a:pPr algn="just"/>
            <a:r>
              <a:rPr lang="ru-RU" dirty="0"/>
              <a:t>Ограничения на максимальный ток корректоров</a:t>
            </a:r>
          </a:p>
          <a:p>
            <a:pPr algn="just"/>
            <a:r>
              <a:rPr lang="ru-RU" dirty="0"/>
              <a:t>Помехи на сигнале магнитного поля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0457C3-0131-E770-3120-075D57310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948" y="1261603"/>
            <a:ext cx="6026270" cy="490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74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Автоматическая коррекция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19" y="2258341"/>
            <a:ext cx="4599132" cy="28585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Во время сеанса в тестовом режиме была реализована функция автоматического расчета токов корректоров для коррекции орбиты. Расчет производится методом обратной матрицы с учетом ограничений на максимальные/минимальные рабочие токи и неработающие корректора.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783AD8-5D7B-DD62-DDE3-4521473FE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180914"/>
            <a:ext cx="5855208" cy="50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64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46236"/>
            <a:ext cx="12192000" cy="811763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763764-F188-73BA-9DDD-31A9C334C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524" y="0"/>
            <a:ext cx="8168951" cy="612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7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24C10-8220-3BA7-4CBE-C966AAF5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7429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Программное обеспечение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439598-5006-79E0-CE93-3A8FE872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635" y="2356256"/>
            <a:ext cx="4015336" cy="2469253"/>
          </a:xfrm>
        </p:spPr>
        <p:txBody>
          <a:bodyPr/>
          <a:lstStyle/>
          <a:p>
            <a:r>
              <a:rPr lang="ru-RU" dirty="0"/>
              <a:t>Одно ПО для всех установок</a:t>
            </a:r>
          </a:p>
          <a:p>
            <a:r>
              <a:rPr lang="ru-RU" dirty="0"/>
              <a:t>Измерение во всем цикле (усреднение 100 мс)</a:t>
            </a:r>
          </a:p>
          <a:p>
            <a:r>
              <a:rPr lang="ru-RU" dirty="0"/>
              <a:t>Несколько режимов отображения МПП</a:t>
            </a:r>
          </a:p>
          <a:p>
            <a:r>
              <a:rPr lang="ru-RU" u="sng" dirty="0"/>
              <a:t>Динамический режим работы корректоров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988360-AC57-E724-CC36-7E3FCEC8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32D1FEC6-0A0C-8A7B-A10F-BABE14512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DAFC89-3087-5FA7-BBA9-0C0A51216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71" y="1290681"/>
            <a:ext cx="6120794" cy="46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3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B514C-14B2-7678-8424-38728968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7425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Испытания динамического  режима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A14EF-A4E5-7A5F-5928-92323B526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95652"/>
            <a:ext cx="10058400" cy="7659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Программно-аппаратная часть системы была протестирована в работе с динамическим режимом на стенде испытаний сверхпроводящих магнитов.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CCE3C2-87E3-83FF-1C45-A6377774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9B8B7E-F7C0-2F96-D83D-3CCB30DC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13" y="2861612"/>
            <a:ext cx="4123904" cy="19996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61E332-B548-00A8-420F-44D450AEC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641" y="2861611"/>
            <a:ext cx="3024031" cy="19996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BB630F-4AEE-11F3-7121-225232EB2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581" y="2861611"/>
            <a:ext cx="4067066" cy="1999641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95A3A3B6-2F49-78D9-231D-137BE1177C0A}"/>
              </a:ext>
            </a:extLst>
          </p:cNvPr>
          <p:cNvSpPr txBox="1">
            <a:spLocks/>
          </p:cNvSpPr>
          <p:nvPr/>
        </p:nvSpPr>
        <p:spPr>
          <a:xfrm>
            <a:off x="206413" y="4944596"/>
            <a:ext cx="4123904" cy="672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ru-RU" dirty="0"/>
              <a:t>Форма импульса тока в основной обмотке магнита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A2279EB5-8E5F-A20B-8828-4A4707C7D714}"/>
              </a:ext>
            </a:extLst>
          </p:cNvPr>
          <p:cNvSpPr txBox="1">
            <a:spLocks/>
          </p:cNvSpPr>
          <p:nvPr/>
        </p:nvSpPr>
        <p:spPr>
          <a:xfrm>
            <a:off x="4672641" y="4936257"/>
            <a:ext cx="3024031" cy="672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ru-RU" dirty="0"/>
              <a:t>Задающий импульс тока в корректоре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55373DEA-C70D-8B61-A99F-CD740B4FF952}"/>
              </a:ext>
            </a:extLst>
          </p:cNvPr>
          <p:cNvSpPr txBox="1">
            <a:spLocks/>
          </p:cNvSpPr>
          <p:nvPr/>
        </p:nvSpPr>
        <p:spPr>
          <a:xfrm>
            <a:off x="7920581" y="4936256"/>
            <a:ext cx="4030627" cy="672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ru-RU" dirty="0"/>
              <a:t>Сигнал датчика Холла в корректоре</a:t>
            </a:r>
          </a:p>
        </p:txBody>
      </p:sp>
      <p:sp>
        <p:nvSpPr>
          <p:cNvPr id="15" name="Нижний колонтитул 8">
            <a:extLst>
              <a:ext uri="{FF2B5EF4-FFF2-40B4-BE49-F238E27FC236}">
                <a16:creationId xmlns:a16="http://schemas.microsoft.com/office/drawing/2014/main" id="{FC035E34-5E39-FB1E-F6F1-FA524ED9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17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6E476-5500-128B-27EC-DDCF0221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8767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Динамическая коррекция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9A5459-D5C8-2DBA-E574-096BC6776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192" y="2399644"/>
            <a:ext cx="3638413" cy="2058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Динамический режим коррекции – задание рабочего тока на плато инжекции с дальнейшим масштабированием согласно закону цикла ведущего поля.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71207D-6186-9CCB-0E87-C650CB33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04B612-AD08-A7D0-AFF0-4C31B396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605" y="1135640"/>
            <a:ext cx="7698281" cy="5090489"/>
          </a:xfrm>
          <a:prstGeom prst="rect">
            <a:avLst/>
          </a:prstGeom>
        </p:spPr>
      </p:pic>
      <p:sp>
        <p:nvSpPr>
          <p:cNvPr id="8" name="Нижний колонтитул 8">
            <a:extLst>
              <a:ext uri="{FF2B5EF4-FFF2-40B4-BE49-F238E27FC236}">
                <a16:creationId xmlns:a16="http://schemas.microsoft.com/office/drawing/2014/main" id="{46B24E16-7D65-5F41-C2D9-59760B67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6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A5CC5-E12A-555B-1F4F-D371F002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8767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Бустер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8CF1B9-B60E-94C7-5012-51C8F5673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244330"/>
            <a:ext cx="6982470" cy="920372"/>
          </a:xfrm>
        </p:spPr>
        <p:txBody>
          <a:bodyPr/>
          <a:lstStyle/>
          <a:p>
            <a:r>
              <a:rPr lang="ru-RU" dirty="0"/>
              <a:t>Записи 24 МПП в каждой из плоскостей</a:t>
            </a:r>
          </a:p>
          <a:p>
            <a:r>
              <a:rPr lang="ru-RU" dirty="0"/>
              <a:t>Запись данных каждые 100мс во время рабочего цикла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205028-F0B7-F5DE-5FAB-D421459A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683412-E2FA-EA04-3795-E12BA5BB6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96" y="1977171"/>
            <a:ext cx="8292008" cy="4171703"/>
          </a:xfrm>
          <a:prstGeom prst="rect">
            <a:avLst/>
          </a:prstGeom>
        </p:spPr>
      </p:pic>
      <p:sp>
        <p:nvSpPr>
          <p:cNvPr id="8" name="Нижний колонтитул 8">
            <a:extLst>
              <a:ext uri="{FF2B5EF4-FFF2-40B4-BE49-F238E27FC236}">
                <a16:creationId xmlns:a16="http://schemas.microsoft.com/office/drawing/2014/main" id="{D916B4C7-F925-EAEF-6794-795D0235F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65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ABD41-00B9-C299-157E-30FDB006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10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Повторяемость показаний МПП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CA86C-0410-79EE-8056-8CE056D9E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88" y="1281653"/>
            <a:ext cx="11532636" cy="66844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Стабильность замкнутой орбиты (ЗО) на энергии инжекции для 9000 последовательных циклов ускорения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2DE417-B434-A2AB-9036-CAF4DBC4B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25714E-19CB-F919-5822-586D0575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62" y="1950099"/>
            <a:ext cx="5026040" cy="25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305C9A-28EF-C91B-8D5B-C9EB06A7E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038" y="1950098"/>
            <a:ext cx="5040000" cy="252000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8C049411-8921-01BE-DCF9-163FD3EBEBE1}"/>
              </a:ext>
            </a:extLst>
          </p:cNvPr>
          <p:cNvSpPr txBox="1">
            <a:spLocks/>
          </p:cNvSpPr>
          <p:nvPr/>
        </p:nvSpPr>
        <p:spPr>
          <a:xfrm>
            <a:off x="691962" y="4458530"/>
            <a:ext cx="5026040" cy="7946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r>
              <a:rPr lang="ru-RU" dirty="0"/>
              <a:t>Горизонтальная плоскость.</a:t>
            </a:r>
          </a:p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r>
              <a:rPr lang="ru-RU" dirty="0"/>
              <a:t>СКО = 0,4 − 1,0 мм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F3615CB2-655C-D6D6-426B-FDCCCF65DCBD}"/>
              </a:ext>
            </a:extLst>
          </p:cNvPr>
          <p:cNvSpPr txBox="1">
            <a:spLocks/>
          </p:cNvSpPr>
          <p:nvPr/>
        </p:nvSpPr>
        <p:spPr>
          <a:xfrm>
            <a:off x="6605128" y="4458530"/>
            <a:ext cx="5026040" cy="7946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Wingdings" pitchFamily="2" charset="2"/>
              <a:buNone/>
            </a:pPr>
            <a:r>
              <a:rPr lang="ru-RU" dirty="0"/>
              <a:t>Вертикальная плоскость.</a:t>
            </a:r>
          </a:p>
          <a:p>
            <a:pPr marL="0" indent="0" algn="ctr">
              <a:lnSpc>
                <a:spcPct val="100000"/>
              </a:lnSpc>
              <a:buFont typeface="Wingdings" pitchFamily="2" charset="2"/>
              <a:buNone/>
            </a:pPr>
            <a:r>
              <a:rPr lang="ru-RU" dirty="0"/>
              <a:t>СКО ≤ 0,2 мм*</a:t>
            </a:r>
          </a:p>
        </p:txBody>
      </p:sp>
      <p:sp>
        <p:nvSpPr>
          <p:cNvPr id="12" name="Нижний колонтитул 8">
            <a:extLst>
              <a:ext uri="{FF2B5EF4-FFF2-40B4-BE49-F238E27FC236}">
                <a16:creationId xmlns:a16="http://schemas.microsoft.com/office/drawing/2014/main" id="{5BC8D359-2232-63E0-18C1-56EA23B2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F99E8BA2-3E67-0E57-6D4F-87700CAEFB2D}"/>
              </a:ext>
            </a:extLst>
          </p:cNvPr>
          <p:cNvSpPr txBox="1">
            <a:spLocks/>
          </p:cNvSpPr>
          <p:nvPr/>
        </p:nvSpPr>
        <p:spPr>
          <a:xfrm>
            <a:off x="0" y="5514950"/>
            <a:ext cx="12192000" cy="584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Wingdings" pitchFamily="2" charset="2"/>
              <a:buNone/>
            </a:pPr>
            <a:r>
              <a:rPr lang="ru-RU" sz="1600" dirty="0"/>
              <a:t>* МПП №4 показал большой разброс поскольку частично использовался для исследований по другим направлениям. До начала этих работ наблюдался схожий результат со всеми остальными МПП.</a:t>
            </a:r>
          </a:p>
        </p:txBody>
      </p:sp>
    </p:spTree>
    <p:extLst>
      <p:ext uri="{BB962C8B-B14F-4D97-AF65-F5344CB8AC3E}">
        <p14:creationId xmlns:p14="http://schemas.microsoft.com/office/powerpoint/2010/main" val="2591145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AA08400-E828-712E-BC94-68A31EDB5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49" y="1297887"/>
            <a:ext cx="11308702" cy="65911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Повторяемость показаний горизонтальных МПП определяется, в основном, нестабильностью орбиты в течение суток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6F7306-1712-1E14-0438-CA62C41D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BAC71543-5E28-9D9F-3FD0-7F84367F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67DEAFA-59AB-8EDA-9C49-D5BA0FB88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10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Повторяемость показаний МПП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254B70-876F-4D0C-4865-95D86EB55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038" y="1955588"/>
            <a:ext cx="8767603" cy="43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8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A93C4-0C7D-0793-9328-5B7237D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/>
          <a:lstStyle/>
          <a:p>
            <a:pPr algn="ctr"/>
            <a:r>
              <a:rPr lang="ru-RU" dirty="0"/>
              <a:t>Коррекция на энергии инжекции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0565D-BB12-8861-100F-6F5228C2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1262992"/>
            <a:ext cx="11717943" cy="95769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Сравнение расчетных и измеренных результатов коррекции горизонтальной ЗО с учётом неработающих корректоров и невозможностью задания малых рабочих токов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7D4F96-BFCD-5583-379E-2BC9E1B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Нижний колонтитул 8">
            <a:extLst>
              <a:ext uri="{FF2B5EF4-FFF2-40B4-BE49-F238E27FC236}">
                <a16:creationId xmlns:a16="http://schemas.microsoft.com/office/drawing/2014/main" id="{AF1D29D4-3DFA-7BDA-BDFF-6D2B5CC3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72784"/>
            <a:ext cx="12169680" cy="58521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И. Николайчук и др.                                                 </a:t>
            </a:r>
            <a:r>
              <a:rPr lang="ru-RU" sz="1800" dirty="0" err="1">
                <a:solidFill>
                  <a:schemeClr val="tx1"/>
                </a:solidFill>
              </a:rPr>
              <a:t>Цей</a:t>
            </a:r>
            <a:r>
              <a:rPr lang="ru-RU" sz="1800" dirty="0">
                <a:solidFill>
                  <a:schemeClr val="tx1"/>
                </a:solidFill>
              </a:rPr>
              <a:t>, 2023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184E1E5-8261-8C5C-AD11-1D56DAD2332B}"/>
              </a:ext>
            </a:extLst>
          </p:cNvPr>
          <p:cNvSpPr txBox="1">
            <a:spLocks/>
          </p:cNvSpPr>
          <p:nvPr/>
        </p:nvSpPr>
        <p:spPr>
          <a:xfrm>
            <a:off x="240792" y="5398790"/>
            <a:ext cx="11717943" cy="95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ru-RU" dirty="0"/>
              <a:t>Отличие расчетных и измеренных данных после коррекции горизонтальной ЗО в несколько мм наблюдается только на энергии инжекции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FD4B94-5850-80E5-09A9-4AA6DBFD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073" y="1827471"/>
            <a:ext cx="8165853" cy="33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405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194</TotalTime>
  <Words>1143</Words>
  <Application>Microsoft Office PowerPoint</Application>
  <PresentationFormat>Широкоэкранный</PresentationFormat>
  <Paragraphs>145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</vt:lpstr>
      <vt:lpstr>Georgia</vt:lpstr>
      <vt:lpstr>Trebuchet MS</vt:lpstr>
      <vt:lpstr>Wingdings</vt:lpstr>
      <vt:lpstr>Дерево</vt:lpstr>
      <vt:lpstr>Инструменты коррекции орбиты в Бустере и Нуклотроне</vt:lpstr>
      <vt:lpstr>Введение</vt:lpstr>
      <vt:lpstr>Программное обеспечение</vt:lpstr>
      <vt:lpstr>Испытания динамического  режима</vt:lpstr>
      <vt:lpstr>Динамическая коррекция</vt:lpstr>
      <vt:lpstr>Бустер</vt:lpstr>
      <vt:lpstr>Повторяемость показаний МПП</vt:lpstr>
      <vt:lpstr>Повторяемость показаний МПП</vt:lpstr>
      <vt:lpstr>Коррекция на энергии инжекции</vt:lpstr>
      <vt:lpstr>Коррекция на энергии инжекции</vt:lpstr>
      <vt:lpstr>Динамическая коррекция</vt:lpstr>
      <vt:lpstr>Коррекция на энергии вывода</vt:lpstr>
      <vt:lpstr>Ограничения на минимальные рабочие токи корректоров</vt:lpstr>
      <vt:lpstr>Нуклотрон</vt:lpstr>
      <vt:lpstr>Методы измерения ЗО Нуклотрона</vt:lpstr>
      <vt:lpstr>Проблемы МПП</vt:lpstr>
      <vt:lpstr>Коррекция ЗО Нуклотрона</vt:lpstr>
      <vt:lpstr>Достижения</vt:lpstr>
      <vt:lpstr>Достижения</vt:lpstr>
      <vt:lpstr>ПО Бустер</vt:lpstr>
      <vt:lpstr>ПО Нуклотрон</vt:lpstr>
      <vt:lpstr>Автоматическая коррекция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Инструменты коррекции орбиты в Бустере и Нуклотроне</dc:title>
  <dc:creator>Илья Николайчук</dc:creator>
  <cp:lastModifiedBy>Илья Николайчук</cp:lastModifiedBy>
  <cp:revision>36</cp:revision>
  <dcterms:created xsi:type="dcterms:W3CDTF">2023-03-29T17:20:34Z</dcterms:created>
  <dcterms:modified xsi:type="dcterms:W3CDTF">2023-03-30T12:52:21Z</dcterms:modified>
</cp:coreProperties>
</file>