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10" r:id="rId2"/>
    <p:sldId id="952" r:id="rId3"/>
    <p:sldId id="955" r:id="rId4"/>
    <p:sldId id="956" r:id="rId5"/>
    <p:sldId id="958" r:id="rId6"/>
    <p:sldId id="962" r:id="rId7"/>
    <p:sldId id="963" r:id="rId8"/>
    <p:sldId id="965" r:id="rId9"/>
    <p:sldId id="964" r:id="rId10"/>
    <p:sldId id="969" r:id="rId11"/>
    <p:sldId id="967" r:id="rId12"/>
    <p:sldId id="9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920"/>
    <a:srgbClr val="5C1CA2"/>
    <a:srgbClr val="39C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3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4DC60-6F3E-493D-9F94-30C61C4B67F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5C84-685C-4612-912A-826A1C349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0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C7F74-3606-9D17-32C5-BBA557F5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DA6EA6-D48F-DB52-E67F-310F27950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9AAF92-3FB7-58BE-ABFA-2A8073D2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1844D-1104-D5DE-8710-0872070C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C368A-EC16-E615-0BC3-8128A192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7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054E7-780E-6C50-7147-2F3975C8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E1122-0468-C38C-22F8-A522FCFFB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82838-FC7F-E902-F692-D0525136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BC79F-7B02-8409-A7F6-818D08DD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9BDB99-F013-8AE6-D73A-B50377C9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1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658D6B-562D-2194-D199-DFBDE757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4F114D-C511-6A0D-E6F0-4DAE8C5C9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921DD-23CE-4727-035C-37DC82B8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CF970-9E11-8E24-AE3E-91FCDF6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F86D6-6F7E-D166-891C-7A74142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5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4AD66-31AB-641B-70C1-B152888D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363D4-FB25-1FEA-1E30-257B8752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38EFD-39D7-14B9-2B5E-4584990A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96D09-60E3-CCD9-1EA8-B78E7B68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76B4E-36F0-5231-A950-39FE16B9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99BDE-DB44-9DD3-F8DC-92EEF909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0F8CC-95ED-0880-B572-AAAAEA53C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28759-8C96-2388-93D1-522BC8AF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3F79D-E696-8F4F-BB89-54607A15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6EE1D-1056-55E0-C5E1-3CFF6948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62909-9021-3157-219B-E7E34F6B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436B6-CD70-C86E-CB87-ABC17F3F0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F8592B-85E7-B9B5-7BC5-209C0CD9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3CC56-B111-DE3D-C0B5-D54C0397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AF93A2-2B3F-C194-2266-AF5B34E5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E3956-CBB7-5C35-6C25-4ACC6EC2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3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F0787-A2C8-17A1-451C-C8C31148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E0131-0D4F-0485-33E3-7C3AA02CD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EA5B09-0F23-7224-50A6-9B7605A02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551EB-1FB3-E866-CF64-D2C6A184D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3B0B8-1989-5F94-6AB7-3630F8B30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8992FD-B89D-7FDD-FACF-97A5E122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9DC5C5-DAA7-67A6-1A3C-D8432F9A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12A026-7AA7-928F-5385-7A349955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6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09A5B-1D07-444E-9BE1-00C4B458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A4C610-BAF0-41E6-08DD-00EB9608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8359D1-4950-E78C-1543-50311436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DF24BF-E20C-234E-2BF1-657BCDA0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6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7324BD-099A-8408-1362-35AA44D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EDA4F8-6AE1-E4C2-8F6F-AE2EE4F7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6D55D-61E0-B1B5-79D1-3A62D6E9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5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E8F98-F306-64B7-E2BD-32334E6B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526D3-F87C-136B-7CFB-A5A0FF71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D924D-C8C9-BAEA-2993-ED893491B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C4134-4B2B-2C95-D262-F0371CA8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06D0B4-AA95-EB27-3F52-05F54C4A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3C4CC-E1EB-C108-CA72-3661155E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9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B7114-D580-096C-F5DD-61490C7E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979C4-6D42-3BA0-2DF2-88AA6B71E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595FC-027A-D948-EEE3-B9D4ACDD2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EE9869-65C2-B96A-D5DC-5B870B24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BB71C-AD47-929D-98CF-9FB930D3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F723F-B871-B98A-B290-0A5DA336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8BEAB-100C-837A-1E32-1C06BBD4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E411A-5A19-A708-18F4-D8F98905E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BB2D0-44C5-4883-A8B9-BD61BEAE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8A52-9BFA-49B4-9864-AD4C9D252A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407B9-E982-8A59-D6BD-AB86647D9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92008-01DF-CD23-6DC0-5311EB7D6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DED2-9021-45C4-BD29-5047E71A6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4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524000" y="1"/>
            <a:ext cx="9144000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ru-RU" sz="2400" dirty="0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184168" y="6298312"/>
            <a:ext cx="3893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0" y="2164329"/>
            <a:ext cx="12192000" cy="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0" y="6251787"/>
            <a:ext cx="12192000" cy="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67" y="265193"/>
            <a:ext cx="2087757" cy="1512000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3C7DAD72-A507-E493-B831-C07C37FC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32166"/>
            <a:ext cx="9144000" cy="4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altLang="ja-JP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Проект Нового </a:t>
            </a:r>
            <a:r>
              <a:rPr lang="ru-RU" altLang="ja-JP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Нуклотрона</a:t>
            </a:r>
            <a:br>
              <a:rPr lang="en-US" altLang="ja-JP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ja-JP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altLang="ja-JP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Цыплаков Е.Д. Филатов Ю.Н. Кондратенко А.М. Кондратенко М.А.</a:t>
            </a:r>
            <a:endParaRPr lang="en-US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b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ru-RU" altLang="ja-JP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0453"/>
      </p:ext>
    </p:extLst>
  </p:cSld>
  <p:clrMapOvr>
    <a:masterClrMapping/>
  </p:clrMapOvr>
  <p:transition advTm="28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42757270-97FC-D0A3-7B54-4344BCF0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0" y="482065"/>
            <a:ext cx="5985329" cy="30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-130105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4434C6E-3716-536B-0E54-18A1D911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7" y="-176739"/>
            <a:ext cx="12066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3200" b="1" dirty="0"/>
              <a:t>Вариант с распределенным полем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D716BEF-A622-6001-8B28-134CBCE9EA7F}"/>
              </a:ext>
            </a:extLst>
          </p:cNvPr>
          <p:cNvGrpSpPr/>
          <p:nvPr/>
        </p:nvGrpSpPr>
        <p:grpSpPr>
          <a:xfrm>
            <a:off x="379544" y="470221"/>
            <a:ext cx="3171136" cy="2849432"/>
            <a:chOff x="382351" y="1034902"/>
            <a:chExt cx="3903356" cy="349997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3E8F070-5522-8CA1-68DB-46EB021C6A4A}"/>
                </a:ext>
              </a:extLst>
            </p:cNvPr>
            <p:cNvGrpSpPr/>
            <p:nvPr/>
          </p:nvGrpSpPr>
          <p:grpSpPr>
            <a:xfrm>
              <a:off x="648148" y="1034902"/>
              <a:ext cx="3371760" cy="3499973"/>
              <a:chOff x="934037" y="1108952"/>
              <a:chExt cx="2055498" cy="20938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3DE574EE-B35A-B82F-2D89-23B3A23CEBB9}"/>
                  </a:ext>
                </a:extLst>
              </p:cNvPr>
              <p:cNvSpPr/>
              <p:nvPr/>
            </p:nvSpPr>
            <p:spPr>
              <a:xfrm>
                <a:off x="934037" y="1228402"/>
                <a:ext cx="2055498" cy="179950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6956248-A23F-B85E-B7D2-451646A70C09}"/>
                  </a:ext>
                </a:extLst>
              </p:cNvPr>
              <p:cNvSpPr/>
              <p:nvPr/>
            </p:nvSpPr>
            <p:spPr>
              <a:xfrm>
                <a:off x="1711635" y="2884735"/>
                <a:ext cx="531144" cy="3180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sol</a:t>
                </a:r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FD6D3F5-0463-CAFB-4066-F56795D93635}"/>
                  </a:ext>
                </a:extLst>
              </p:cNvPr>
              <p:cNvSpPr/>
              <p:nvPr/>
            </p:nvSpPr>
            <p:spPr>
              <a:xfrm>
                <a:off x="1711635" y="1108952"/>
                <a:ext cx="531144" cy="3180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sol</a:t>
                </a:r>
                <a:endParaRPr lang="ru-RU" dirty="0"/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6F32874-6938-C6E2-A3C3-49E9F0780F96}"/>
                </a:ext>
              </a:extLst>
            </p:cNvPr>
            <p:cNvSpPr/>
            <p:nvPr/>
          </p:nvSpPr>
          <p:spPr>
            <a:xfrm rot="16200000">
              <a:off x="212514" y="2472794"/>
              <a:ext cx="871268" cy="5315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sol</a:t>
              </a:r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98808DE-3EE4-473B-FAD3-1D25ACE0A68E}"/>
                </a:ext>
              </a:extLst>
            </p:cNvPr>
            <p:cNvSpPr/>
            <p:nvPr/>
          </p:nvSpPr>
          <p:spPr>
            <a:xfrm rot="5400000">
              <a:off x="3584276" y="2467370"/>
              <a:ext cx="871268" cy="5315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sol</a:t>
              </a:r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5445C9C-6854-1790-BB8A-C2B980C147A8}"/>
              </a:ext>
            </a:extLst>
          </p:cNvPr>
          <p:cNvGrpSpPr/>
          <p:nvPr/>
        </p:nvGrpSpPr>
        <p:grpSpPr>
          <a:xfrm>
            <a:off x="379544" y="3375881"/>
            <a:ext cx="3170581" cy="2847822"/>
            <a:chOff x="6860074" y="1034902"/>
            <a:chExt cx="3903354" cy="3499973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E24F03C1-BC38-CAEB-1D00-384CB89B67E3}"/>
                </a:ext>
              </a:extLst>
            </p:cNvPr>
            <p:cNvGrpSpPr/>
            <p:nvPr/>
          </p:nvGrpSpPr>
          <p:grpSpPr>
            <a:xfrm>
              <a:off x="6860074" y="1034902"/>
              <a:ext cx="3903354" cy="3499973"/>
              <a:chOff x="382351" y="1034902"/>
              <a:chExt cx="3903354" cy="3499973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96CC4342-E38C-EB2E-8C16-0F56C0DD0D17}"/>
                  </a:ext>
                </a:extLst>
              </p:cNvPr>
              <p:cNvGrpSpPr/>
              <p:nvPr/>
            </p:nvGrpSpPr>
            <p:grpSpPr>
              <a:xfrm>
                <a:off x="648148" y="1034902"/>
                <a:ext cx="3371760" cy="3499973"/>
                <a:chOff x="934037" y="1108952"/>
                <a:chExt cx="2055498" cy="20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id="{46EBC278-B79A-7987-09D8-776B7BF6C7CC}"/>
                    </a:ext>
                  </a:extLst>
                </p:cNvPr>
                <p:cNvSpPr/>
                <p:nvPr/>
              </p:nvSpPr>
              <p:spPr>
                <a:xfrm>
                  <a:off x="934037" y="1228402"/>
                  <a:ext cx="2055498" cy="1799507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8250DAC3-E003-396F-DFAC-61E42FF1D26F}"/>
                    </a:ext>
                  </a:extLst>
                </p:cNvPr>
                <p:cNvSpPr/>
                <p:nvPr/>
              </p:nvSpPr>
              <p:spPr>
                <a:xfrm>
                  <a:off x="1711635" y="2884735"/>
                  <a:ext cx="531144" cy="31801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sol</a:t>
                  </a:r>
                  <a:endParaRPr lang="ru-RU" dirty="0"/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9053DE66-2837-895B-88F1-114360AADC4B}"/>
                    </a:ext>
                  </a:extLst>
                </p:cNvPr>
                <p:cNvSpPr/>
                <p:nvPr/>
              </p:nvSpPr>
              <p:spPr>
                <a:xfrm>
                  <a:off x="1711635" y="1108952"/>
                  <a:ext cx="531144" cy="31801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sol</a:t>
                  </a:r>
                  <a:endParaRPr lang="ru-RU" dirty="0"/>
                </a:p>
              </p:txBody>
            </p:sp>
          </p:grp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F01AD9E-B3AB-3097-D474-DBADBE2A4022}"/>
                  </a:ext>
                </a:extLst>
              </p:cNvPr>
              <p:cNvSpPr/>
              <p:nvPr/>
            </p:nvSpPr>
            <p:spPr>
              <a:xfrm rot="16200000">
                <a:off x="212514" y="2472794"/>
                <a:ext cx="871268" cy="5315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sol</a:t>
                </a:r>
                <a:endParaRPr lang="ru-RU" dirty="0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B00764E-1DC0-ED3F-8FDB-99E215D93A27}"/>
                  </a:ext>
                </a:extLst>
              </p:cNvPr>
              <p:cNvSpPr/>
              <p:nvPr/>
            </p:nvSpPr>
            <p:spPr>
              <a:xfrm rot="5400000">
                <a:off x="3584274" y="2467370"/>
                <a:ext cx="871268" cy="5315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sol</a:t>
                </a:r>
                <a:endParaRPr lang="ru-RU" dirty="0"/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51AA022-4599-AABC-0054-DC55AF9094FD}"/>
                </a:ext>
              </a:extLst>
            </p:cNvPr>
            <p:cNvSpPr/>
            <p:nvPr/>
          </p:nvSpPr>
          <p:spPr>
            <a:xfrm rot="19496866">
              <a:off x="7250105" y="1388804"/>
              <a:ext cx="871268" cy="5315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sol</a:t>
              </a:r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C8D80E4-0282-A70B-C836-FD129F93D595}"/>
                </a:ext>
              </a:extLst>
            </p:cNvPr>
            <p:cNvSpPr/>
            <p:nvPr/>
          </p:nvSpPr>
          <p:spPr>
            <a:xfrm rot="19496866">
              <a:off x="9546566" y="3556782"/>
              <a:ext cx="871268" cy="5315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sol</a:t>
              </a:r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E6F00B0-AFB0-82BD-C721-C01914A8993E}"/>
                </a:ext>
              </a:extLst>
            </p:cNvPr>
            <p:cNvSpPr/>
            <p:nvPr/>
          </p:nvSpPr>
          <p:spPr>
            <a:xfrm rot="13219458" flipV="1">
              <a:off x="9546566" y="1388804"/>
              <a:ext cx="871268" cy="5315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sol</a:t>
              </a:r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48FB91E-AED9-B4D1-2AAC-6B182C2DBF81}"/>
                </a:ext>
              </a:extLst>
            </p:cNvPr>
            <p:cNvSpPr/>
            <p:nvPr/>
          </p:nvSpPr>
          <p:spPr>
            <a:xfrm rot="13118837" flipV="1">
              <a:off x="7261200" y="3593183"/>
              <a:ext cx="871268" cy="5315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sol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B36C5-2EDC-37B4-2ACA-DDAA3D0AF022}"/>
                  </a:ext>
                </a:extLst>
              </p:cNvPr>
              <p:cNvSpPr txBox="1"/>
              <p:nvPr/>
            </p:nvSpPr>
            <p:spPr>
              <a:xfrm>
                <a:off x="1529380" y="4391283"/>
                <a:ext cx="972292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𝝂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B36C5-2EDC-37B4-2ACA-DDAA3D0AF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80" y="4391283"/>
                <a:ext cx="972292" cy="624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B29D581-0B20-6B24-3F81-E035366BC7C5}"/>
                  </a:ext>
                </a:extLst>
              </p:cNvPr>
              <p:cNvSpPr txBox="1"/>
              <p:nvPr/>
            </p:nvSpPr>
            <p:spPr>
              <a:xfrm>
                <a:off x="1531671" y="1435027"/>
                <a:ext cx="972292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𝝂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B29D581-0B20-6B24-3F81-E035366B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71" y="1435027"/>
                <a:ext cx="972292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4101AD-96D5-433F-EE11-44A8BAB9D20F}"/>
                  </a:ext>
                </a:extLst>
              </p:cNvPr>
              <p:cNvSpPr txBox="1"/>
              <p:nvPr/>
            </p:nvSpPr>
            <p:spPr>
              <a:xfrm>
                <a:off x="1504973" y="3788717"/>
                <a:ext cx="1188977" cy="3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12 </m:t>
                    </m:r>
                    <m:r>
                      <a:rPr lang="ru-RU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Т⋅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4101AD-96D5-433F-EE11-44A8BAB9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73" y="3788717"/>
                <a:ext cx="1188977" cy="34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D4AF79-B94D-D549-34DC-6BF43CD07993}"/>
                  </a:ext>
                </a:extLst>
              </p:cNvPr>
              <p:cNvSpPr txBox="1"/>
              <p:nvPr/>
            </p:nvSpPr>
            <p:spPr>
              <a:xfrm>
                <a:off x="1589509" y="861099"/>
                <a:ext cx="852034" cy="3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6 </m:t>
                    </m:r>
                    <m:r>
                      <a:rPr lang="ru-RU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Т⋅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D4AF79-B94D-D549-34DC-6BF43CD07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09" y="861099"/>
                <a:ext cx="852034" cy="342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>
            <a:extLst>
              <a:ext uri="{FF2B5EF4-FFF2-40B4-BE49-F238E27FC236}">
                <a16:creationId xmlns:a16="http://schemas.microsoft.com/office/drawing/2014/main" id="{F6970D61-9DE7-5B60-3AAD-4A991CA0D75C}"/>
              </a:ext>
            </a:extLst>
          </p:cNvPr>
          <p:cNvSpPr/>
          <p:nvPr/>
        </p:nvSpPr>
        <p:spPr>
          <a:xfrm>
            <a:off x="4882716" y="486003"/>
            <a:ext cx="3218332" cy="328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3681EB5-0B37-9F5A-9F65-1BE5CDE38EA3}"/>
              </a:ext>
            </a:extLst>
          </p:cNvPr>
          <p:cNvSpPr/>
          <p:nvPr/>
        </p:nvSpPr>
        <p:spPr>
          <a:xfrm>
            <a:off x="8296179" y="486003"/>
            <a:ext cx="1007616" cy="328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D6AA5A8-C50C-9AE8-F538-7C1DD34925AE}"/>
              </a:ext>
            </a:extLst>
          </p:cNvPr>
          <p:cNvSpPr/>
          <p:nvPr/>
        </p:nvSpPr>
        <p:spPr>
          <a:xfrm>
            <a:off x="9498926" y="486003"/>
            <a:ext cx="405098" cy="328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133E718-A15B-F7A2-916E-609E731EF734}"/>
              </a:ext>
            </a:extLst>
          </p:cNvPr>
          <p:cNvSpPr/>
          <p:nvPr/>
        </p:nvSpPr>
        <p:spPr>
          <a:xfrm>
            <a:off x="5640396" y="2558426"/>
            <a:ext cx="2739261" cy="328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островки устойчивости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B1BA97-BC4F-9E6C-C395-4F991371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09" y="3289625"/>
            <a:ext cx="5955340" cy="30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1DADD51C-3F4C-0DAE-628B-9E1AC6F94ED7}"/>
              </a:ext>
            </a:extLst>
          </p:cNvPr>
          <p:cNvSpPr/>
          <p:nvPr/>
        </p:nvSpPr>
        <p:spPr>
          <a:xfrm>
            <a:off x="8379657" y="3282107"/>
            <a:ext cx="826487" cy="328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1A125B9-47A3-9672-BEDE-3FEB66E0C413}"/>
              </a:ext>
            </a:extLst>
          </p:cNvPr>
          <p:cNvSpPr/>
          <p:nvPr/>
        </p:nvSpPr>
        <p:spPr>
          <a:xfrm>
            <a:off x="7604894" y="3289625"/>
            <a:ext cx="496154" cy="328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D1D6A25-65A9-7F09-E82E-F05E6FD7F6F1}"/>
              </a:ext>
            </a:extLst>
          </p:cNvPr>
          <p:cNvSpPr/>
          <p:nvPr/>
        </p:nvSpPr>
        <p:spPr>
          <a:xfrm>
            <a:off x="4893049" y="3282107"/>
            <a:ext cx="2711845" cy="328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605A32C-2C56-3E26-9C4F-D88743479752}"/>
              </a:ext>
            </a:extLst>
          </p:cNvPr>
          <p:cNvCxnSpPr/>
          <p:nvPr/>
        </p:nvCxnSpPr>
        <p:spPr>
          <a:xfrm flipV="1">
            <a:off x="7439728" y="821962"/>
            <a:ext cx="2105540" cy="1688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30A2C78-FC31-0A44-53BB-6BFD72B6B444}"/>
              </a:ext>
            </a:extLst>
          </p:cNvPr>
          <p:cNvCxnSpPr/>
          <p:nvPr/>
        </p:nvCxnSpPr>
        <p:spPr>
          <a:xfrm flipV="1">
            <a:off x="7010026" y="885502"/>
            <a:ext cx="1600574" cy="16654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05B286F-7CCD-E010-0875-98449896B8AA}"/>
              </a:ext>
            </a:extLst>
          </p:cNvPr>
          <p:cNvCxnSpPr/>
          <p:nvPr/>
        </p:nvCxnSpPr>
        <p:spPr>
          <a:xfrm flipH="1" flipV="1">
            <a:off x="5956917" y="888473"/>
            <a:ext cx="878889" cy="1616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3BB65FC-75AB-F980-D772-2859A60D7104}"/>
              </a:ext>
            </a:extLst>
          </p:cNvPr>
          <p:cNvCxnSpPr/>
          <p:nvPr/>
        </p:nvCxnSpPr>
        <p:spPr>
          <a:xfrm flipH="1">
            <a:off x="6491882" y="2894385"/>
            <a:ext cx="158932" cy="3877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398DE5D-9D51-F7F7-83A1-7E997FEFD951}"/>
              </a:ext>
            </a:extLst>
          </p:cNvPr>
          <p:cNvCxnSpPr>
            <a:endCxn id="8" idx="0"/>
          </p:cNvCxnSpPr>
          <p:nvPr/>
        </p:nvCxnSpPr>
        <p:spPr>
          <a:xfrm>
            <a:off x="7010026" y="2907367"/>
            <a:ext cx="842945" cy="382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0DD4334-4B30-F57C-E75F-4D03D43E3C03}"/>
              </a:ext>
            </a:extLst>
          </p:cNvPr>
          <p:cNvCxnSpPr/>
          <p:nvPr/>
        </p:nvCxnSpPr>
        <p:spPr>
          <a:xfrm>
            <a:off x="7481022" y="2905911"/>
            <a:ext cx="1177078" cy="3686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1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-12742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118745" algn="ctr">
              <a:spcBef>
                <a:spcPts val="600"/>
              </a:spcBef>
              <a:spcAft>
                <a:spcPts val="6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AEA2FEE-400F-96D1-E780-D69591BC6EA1}"/>
              </a:ext>
            </a:extLst>
          </p:cNvPr>
          <p:cNvSpPr/>
          <p:nvPr/>
        </p:nvSpPr>
        <p:spPr>
          <a:xfrm>
            <a:off x="415255" y="2563240"/>
            <a:ext cx="1199627" cy="2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18E9D51-184A-1F6B-E35C-4E8F2841D446}"/>
              </a:ext>
            </a:extLst>
          </p:cNvPr>
          <p:cNvSpPr/>
          <p:nvPr/>
        </p:nvSpPr>
        <p:spPr>
          <a:xfrm>
            <a:off x="2013357" y="2116373"/>
            <a:ext cx="2634144" cy="1246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Радиальный спиновый ротатор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8ADE949-ADCF-146B-B184-C16662F371B4}"/>
              </a:ext>
            </a:extLst>
          </p:cNvPr>
          <p:cNvSpPr/>
          <p:nvPr/>
        </p:nvSpPr>
        <p:spPr>
          <a:xfrm>
            <a:off x="6972649" y="2116373"/>
            <a:ext cx="2634144" cy="1246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Вертикальный спиновый ротатор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C218258-6D31-F7B7-F7E4-F0376067AE1D}"/>
              </a:ext>
            </a:extLst>
          </p:cNvPr>
          <p:cNvSpPr/>
          <p:nvPr/>
        </p:nvSpPr>
        <p:spPr>
          <a:xfrm>
            <a:off x="10154173" y="2563240"/>
            <a:ext cx="1199627" cy="2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36C654F-7AB2-BF85-6B4D-4D7AFFDE9DC7}"/>
              </a:ext>
            </a:extLst>
          </p:cNvPr>
          <p:cNvSpPr/>
          <p:nvPr/>
        </p:nvSpPr>
        <p:spPr>
          <a:xfrm>
            <a:off x="5194881" y="2563240"/>
            <a:ext cx="1199627" cy="2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861F611-6EDF-448B-B8D0-07006B05F4BD}"/>
              </a:ext>
            </a:extLst>
          </p:cNvPr>
          <p:cNvGrpSpPr/>
          <p:nvPr/>
        </p:nvGrpSpPr>
        <p:grpSpPr>
          <a:xfrm>
            <a:off x="384099" y="3831360"/>
            <a:ext cx="5711190" cy="1092251"/>
            <a:chOff x="575344" y="3834770"/>
            <a:chExt cx="6104863" cy="1092251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B1F451FE-EBE2-292C-6CA1-566D30C12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986" y="4093540"/>
              <a:ext cx="1266331" cy="5747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7D66CE9-2D14-477B-9BB8-2D40E622EED2}"/>
                </a:ext>
              </a:extLst>
            </p:cNvPr>
            <p:cNvCxnSpPr/>
            <p:nvPr/>
          </p:nvCxnSpPr>
          <p:spPr>
            <a:xfrm flipH="1" flipV="1">
              <a:off x="3740572" y="3941895"/>
              <a:ext cx="1451596" cy="743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B16ED1C-5B32-FEA1-E80A-91BDA7FBA23A}"/>
                </a:ext>
              </a:extLst>
            </p:cNvPr>
            <p:cNvCxnSpPr/>
            <p:nvPr/>
          </p:nvCxnSpPr>
          <p:spPr>
            <a:xfrm flipH="1">
              <a:off x="5193613" y="4731773"/>
              <a:ext cx="1486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BFEBE83-495E-6FA2-F6DD-A2A42A31396F}"/>
                </a:ext>
              </a:extLst>
            </p:cNvPr>
            <p:cNvCxnSpPr/>
            <p:nvPr/>
          </p:nvCxnSpPr>
          <p:spPr>
            <a:xfrm>
              <a:off x="575344" y="4752889"/>
              <a:ext cx="1191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3068D00-D10E-E48A-4B1B-AB93E1F6BE23}"/>
                </a:ext>
              </a:extLst>
            </p:cNvPr>
            <p:cNvSpPr/>
            <p:nvPr/>
          </p:nvSpPr>
          <p:spPr>
            <a:xfrm>
              <a:off x="746618" y="4614582"/>
              <a:ext cx="629174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Трапеция 11">
              <a:extLst>
                <a:ext uri="{FF2B5EF4-FFF2-40B4-BE49-F238E27FC236}">
                  <a16:creationId xmlns:a16="http://schemas.microsoft.com/office/drawing/2014/main" id="{4941ADED-6C20-37A1-D795-355908EDEB2F}"/>
                </a:ext>
              </a:extLst>
            </p:cNvPr>
            <p:cNvSpPr/>
            <p:nvPr/>
          </p:nvSpPr>
          <p:spPr>
            <a:xfrm rot="20213492">
              <a:off x="1452111" y="4409482"/>
              <a:ext cx="629174" cy="51753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5A4F021-CFF1-7AE7-0DEF-8B8AD3305951}"/>
                </a:ext>
              </a:extLst>
            </p:cNvPr>
            <p:cNvSpPr/>
            <p:nvPr/>
          </p:nvSpPr>
          <p:spPr>
            <a:xfrm rot="20003809">
              <a:off x="2118834" y="4158772"/>
              <a:ext cx="820728" cy="276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Трапеция 13">
              <a:extLst>
                <a:ext uri="{FF2B5EF4-FFF2-40B4-BE49-F238E27FC236}">
                  <a16:creationId xmlns:a16="http://schemas.microsoft.com/office/drawing/2014/main" id="{4618214D-9BA4-314C-F6C9-44F070F70614}"/>
                </a:ext>
              </a:extLst>
            </p:cNvPr>
            <p:cNvSpPr/>
            <p:nvPr/>
          </p:nvSpPr>
          <p:spPr>
            <a:xfrm flipV="1">
              <a:off x="2969843" y="3834770"/>
              <a:ext cx="1066767" cy="517538"/>
            </a:xfrm>
            <a:prstGeom prst="trapezoid">
              <a:avLst/>
            </a:prstGeom>
            <a:solidFill>
              <a:srgbClr val="39CF60"/>
            </a:solidFill>
            <a:ln>
              <a:solidFill>
                <a:srgbClr val="39C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Трапеция 15">
              <a:extLst>
                <a:ext uri="{FF2B5EF4-FFF2-40B4-BE49-F238E27FC236}">
                  <a16:creationId xmlns:a16="http://schemas.microsoft.com/office/drawing/2014/main" id="{76F568B9-6E7F-7CF4-2AD4-9D92713A14C9}"/>
                </a:ext>
              </a:extLst>
            </p:cNvPr>
            <p:cNvSpPr/>
            <p:nvPr/>
          </p:nvSpPr>
          <p:spPr>
            <a:xfrm rot="20213492">
              <a:off x="1452111" y="4409483"/>
              <a:ext cx="629174" cy="517538"/>
            </a:xfrm>
            <a:prstGeom prst="trapezoid">
              <a:avLst/>
            </a:prstGeom>
            <a:solidFill>
              <a:srgbClr val="39CF60"/>
            </a:solidFill>
            <a:ln>
              <a:solidFill>
                <a:srgbClr val="39C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DF49F1A-C893-F0BF-9180-9EDC4E53A7F1}"/>
                </a:ext>
              </a:extLst>
            </p:cNvPr>
            <p:cNvSpPr/>
            <p:nvPr/>
          </p:nvSpPr>
          <p:spPr>
            <a:xfrm rot="20003809">
              <a:off x="2118834" y="4158773"/>
              <a:ext cx="820728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Трапеция 17">
              <a:extLst>
                <a:ext uri="{FF2B5EF4-FFF2-40B4-BE49-F238E27FC236}">
                  <a16:creationId xmlns:a16="http://schemas.microsoft.com/office/drawing/2014/main" id="{8421B983-F9B7-B403-2041-4C4B977DFF98}"/>
                </a:ext>
              </a:extLst>
            </p:cNvPr>
            <p:cNvSpPr/>
            <p:nvPr/>
          </p:nvSpPr>
          <p:spPr>
            <a:xfrm rot="1386508" flipH="1">
              <a:off x="4880293" y="4409483"/>
              <a:ext cx="629174" cy="517538"/>
            </a:xfrm>
            <a:prstGeom prst="trapezoid">
              <a:avLst/>
            </a:prstGeom>
            <a:solidFill>
              <a:srgbClr val="39CF60"/>
            </a:solidFill>
            <a:ln>
              <a:solidFill>
                <a:srgbClr val="39C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485E289-3117-1828-A268-26D85A233559}"/>
                </a:ext>
              </a:extLst>
            </p:cNvPr>
            <p:cNvSpPr/>
            <p:nvPr/>
          </p:nvSpPr>
          <p:spPr>
            <a:xfrm rot="1596191" flipH="1">
              <a:off x="4063878" y="4168846"/>
              <a:ext cx="820728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5202A19-DC79-C4D0-627D-C1DB24790494}"/>
                </a:ext>
              </a:extLst>
            </p:cNvPr>
            <p:cNvSpPr/>
            <p:nvPr/>
          </p:nvSpPr>
          <p:spPr>
            <a:xfrm>
              <a:off x="5604422" y="4604508"/>
              <a:ext cx="629174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84311CB-C541-FABD-2F20-AE808936ECF9}"/>
              </a:ext>
            </a:extLst>
          </p:cNvPr>
          <p:cNvGrpSpPr/>
          <p:nvPr/>
        </p:nvGrpSpPr>
        <p:grpSpPr>
          <a:xfrm>
            <a:off x="5818327" y="3813878"/>
            <a:ext cx="5535473" cy="1092250"/>
            <a:chOff x="575344" y="3834771"/>
            <a:chExt cx="5917034" cy="1092250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65671A98-1FE6-818D-6E4D-D802D7B35A38}"/>
                </a:ext>
              </a:extLst>
            </p:cNvPr>
            <p:cNvCxnSpPr/>
            <p:nvPr/>
          </p:nvCxnSpPr>
          <p:spPr>
            <a:xfrm>
              <a:off x="575344" y="4752889"/>
              <a:ext cx="1191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5BF3F133-A83A-9D3E-4FD7-1D4D0C93293E}"/>
                </a:ext>
              </a:extLst>
            </p:cNvPr>
            <p:cNvCxnSpPr>
              <a:endCxn id="34" idx="1"/>
            </p:cNvCxnSpPr>
            <p:nvPr/>
          </p:nvCxnSpPr>
          <p:spPr>
            <a:xfrm flipV="1">
              <a:off x="1766698" y="4093540"/>
              <a:ext cx="1266331" cy="5747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AF91A5EB-5B12-CAC6-5E80-CDAB24DCE9F1}"/>
                </a:ext>
              </a:extLst>
            </p:cNvPr>
            <p:cNvCxnSpPr/>
            <p:nvPr/>
          </p:nvCxnSpPr>
          <p:spPr>
            <a:xfrm flipH="1" flipV="1">
              <a:off x="3743283" y="3942774"/>
              <a:ext cx="1451596" cy="743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80F34271-7563-4DF0-E8F7-BC723ABD5D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94880" y="4731773"/>
              <a:ext cx="1297498" cy="110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FECFAD2-F943-B756-73A3-B130EAA22E65}"/>
                </a:ext>
              </a:extLst>
            </p:cNvPr>
            <p:cNvSpPr/>
            <p:nvPr/>
          </p:nvSpPr>
          <p:spPr>
            <a:xfrm>
              <a:off x="746618" y="4614582"/>
              <a:ext cx="629174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Трапеция 31">
              <a:extLst>
                <a:ext uri="{FF2B5EF4-FFF2-40B4-BE49-F238E27FC236}">
                  <a16:creationId xmlns:a16="http://schemas.microsoft.com/office/drawing/2014/main" id="{B5BF29BC-8838-57CF-7280-DB0FC1356F52}"/>
                </a:ext>
              </a:extLst>
            </p:cNvPr>
            <p:cNvSpPr/>
            <p:nvPr/>
          </p:nvSpPr>
          <p:spPr>
            <a:xfrm rot="20213492">
              <a:off x="1452111" y="4409482"/>
              <a:ext cx="629174" cy="51753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DBB7A07-D204-4910-9E7E-523ADDEF2256}"/>
                </a:ext>
              </a:extLst>
            </p:cNvPr>
            <p:cNvSpPr/>
            <p:nvPr/>
          </p:nvSpPr>
          <p:spPr>
            <a:xfrm rot="20003809">
              <a:off x="2118834" y="4158772"/>
              <a:ext cx="820728" cy="276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Трапеция 33">
              <a:extLst>
                <a:ext uri="{FF2B5EF4-FFF2-40B4-BE49-F238E27FC236}">
                  <a16:creationId xmlns:a16="http://schemas.microsoft.com/office/drawing/2014/main" id="{17C8871D-134F-E835-FB12-6AFFA3A2E833}"/>
                </a:ext>
              </a:extLst>
            </p:cNvPr>
            <p:cNvSpPr/>
            <p:nvPr/>
          </p:nvSpPr>
          <p:spPr>
            <a:xfrm flipV="1">
              <a:off x="2968337" y="3834771"/>
              <a:ext cx="1066767" cy="517538"/>
            </a:xfrm>
            <a:prstGeom prst="trapezoid">
              <a:avLst/>
            </a:prstGeom>
            <a:solidFill>
              <a:srgbClr val="39CF60"/>
            </a:solidFill>
            <a:ln>
              <a:solidFill>
                <a:srgbClr val="39C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Трапеция 34">
              <a:extLst>
                <a:ext uri="{FF2B5EF4-FFF2-40B4-BE49-F238E27FC236}">
                  <a16:creationId xmlns:a16="http://schemas.microsoft.com/office/drawing/2014/main" id="{388E0ECA-86BF-77DC-04A3-2EF9A31FA455}"/>
                </a:ext>
              </a:extLst>
            </p:cNvPr>
            <p:cNvSpPr/>
            <p:nvPr/>
          </p:nvSpPr>
          <p:spPr>
            <a:xfrm rot="20213492">
              <a:off x="1452111" y="4409483"/>
              <a:ext cx="629174" cy="517538"/>
            </a:xfrm>
            <a:prstGeom prst="trapezoid">
              <a:avLst/>
            </a:prstGeom>
            <a:solidFill>
              <a:srgbClr val="39CF60"/>
            </a:solidFill>
            <a:ln>
              <a:solidFill>
                <a:srgbClr val="39C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EE2C82E-64BA-62C0-DDEE-F050346CBE43}"/>
                </a:ext>
              </a:extLst>
            </p:cNvPr>
            <p:cNvSpPr/>
            <p:nvPr/>
          </p:nvSpPr>
          <p:spPr>
            <a:xfrm rot="20003809">
              <a:off x="2118834" y="4158773"/>
              <a:ext cx="820728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Трапеция 36">
              <a:extLst>
                <a:ext uri="{FF2B5EF4-FFF2-40B4-BE49-F238E27FC236}">
                  <a16:creationId xmlns:a16="http://schemas.microsoft.com/office/drawing/2014/main" id="{19DF89FE-CFC8-9D44-6972-5CADBF11C587}"/>
                </a:ext>
              </a:extLst>
            </p:cNvPr>
            <p:cNvSpPr/>
            <p:nvPr/>
          </p:nvSpPr>
          <p:spPr>
            <a:xfrm rot="1386508" flipH="1">
              <a:off x="4880293" y="4409483"/>
              <a:ext cx="629174" cy="517538"/>
            </a:xfrm>
            <a:prstGeom prst="trapezoid">
              <a:avLst/>
            </a:prstGeom>
            <a:solidFill>
              <a:srgbClr val="39CF60"/>
            </a:solidFill>
            <a:ln>
              <a:solidFill>
                <a:srgbClr val="39CF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62E0796B-554A-DBAA-FED2-EA8BFE7360A3}"/>
                </a:ext>
              </a:extLst>
            </p:cNvPr>
            <p:cNvSpPr/>
            <p:nvPr/>
          </p:nvSpPr>
          <p:spPr>
            <a:xfrm rot="1596191" flipH="1">
              <a:off x="4063878" y="4168846"/>
              <a:ext cx="820728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D2EDC36-E081-942F-B99E-19D76B843869}"/>
                </a:ext>
              </a:extLst>
            </p:cNvPr>
            <p:cNvSpPr/>
            <p:nvPr/>
          </p:nvSpPr>
          <p:spPr>
            <a:xfrm>
              <a:off x="5604422" y="4604508"/>
              <a:ext cx="629174" cy="2766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9BE3BBE-1CA8-32BD-9274-602CF22C7EFC}"/>
              </a:ext>
            </a:extLst>
          </p:cNvPr>
          <p:cNvGrpSpPr/>
          <p:nvPr/>
        </p:nvGrpSpPr>
        <p:grpSpPr>
          <a:xfrm>
            <a:off x="8330009" y="4377485"/>
            <a:ext cx="695419" cy="754783"/>
            <a:chOff x="3030323" y="4579528"/>
            <a:chExt cx="695419" cy="754783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88306E3-5436-601C-1E9C-D24A32C89C7F}"/>
                </a:ext>
              </a:extLst>
            </p:cNvPr>
            <p:cNvGrpSpPr/>
            <p:nvPr/>
          </p:nvGrpSpPr>
          <p:grpSpPr>
            <a:xfrm>
              <a:off x="3030323" y="4711575"/>
              <a:ext cx="695419" cy="595618"/>
              <a:chOff x="3030323" y="4488107"/>
              <a:chExt cx="904114" cy="819086"/>
            </a:xfrm>
          </p:grpSpPr>
          <p:cxnSp>
            <p:nvCxnSpPr>
              <p:cNvPr id="45" name="Прямая со стрелкой 44">
                <a:extLst>
                  <a:ext uri="{FF2B5EF4-FFF2-40B4-BE49-F238E27FC236}">
                    <a16:creationId xmlns:a16="http://schemas.microsoft.com/office/drawing/2014/main" id="{05411562-04F0-7464-2C50-98C5F862FF5B}"/>
                  </a:ext>
                </a:extLst>
              </p:cNvPr>
              <p:cNvCxnSpPr/>
              <p:nvPr/>
            </p:nvCxnSpPr>
            <p:spPr>
              <a:xfrm>
                <a:off x="3030323" y="5301842"/>
                <a:ext cx="90411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>
                <a:extLst>
                  <a:ext uri="{FF2B5EF4-FFF2-40B4-BE49-F238E27FC236}">
                    <a16:creationId xmlns:a16="http://schemas.microsoft.com/office/drawing/2014/main" id="{2308DAFC-3C78-D80E-8933-F05CE4B48F4F}"/>
                  </a:ext>
                </a:extLst>
              </p:cNvPr>
              <p:cNvCxnSpPr/>
              <p:nvPr/>
            </p:nvCxnSpPr>
            <p:spPr>
              <a:xfrm flipV="1">
                <a:off x="3030323" y="4488107"/>
                <a:ext cx="0" cy="8190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4C6E66-7329-766F-EFE8-D47B91E74B2E}"/>
                </a:ext>
              </a:extLst>
            </p:cNvPr>
            <p:cNvSpPr txBox="1"/>
            <p:nvPr/>
          </p:nvSpPr>
          <p:spPr>
            <a:xfrm>
              <a:off x="3054440" y="4579528"/>
              <a:ext cx="570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ru-RU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4CC2445-58CD-2767-A45F-5F4F21A2AC22}"/>
                </a:ext>
              </a:extLst>
            </p:cNvPr>
            <p:cNvSpPr txBox="1"/>
            <p:nvPr/>
          </p:nvSpPr>
          <p:spPr>
            <a:xfrm>
              <a:off x="3635952" y="496497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6B8A998-A9A4-B20C-837B-38F41213FFEC}"/>
              </a:ext>
            </a:extLst>
          </p:cNvPr>
          <p:cNvGrpSpPr/>
          <p:nvPr/>
        </p:nvGrpSpPr>
        <p:grpSpPr>
          <a:xfrm>
            <a:off x="2829978" y="4406445"/>
            <a:ext cx="695419" cy="754783"/>
            <a:chOff x="3030323" y="4579528"/>
            <a:chExt cx="695419" cy="754783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53DC5C7-DFA6-9BBE-FA12-87EEB5B77080}"/>
                </a:ext>
              </a:extLst>
            </p:cNvPr>
            <p:cNvGrpSpPr/>
            <p:nvPr/>
          </p:nvGrpSpPr>
          <p:grpSpPr>
            <a:xfrm>
              <a:off x="3030323" y="4711575"/>
              <a:ext cx="695419" cy="595618"/>
              <a:chOff x="3030323" y="4488107"/>
              <a:chExt cx="904114" cy="819086"/>
            </a:xfrm>
          </p:grpSpPr>
          <p:cxnSp>
            <p:nvCxnSpPr>
              <p:cNvPr id="56" name="Прямая со стрелкой 55">
                <a:extLst>
                  <a:ext uri="{FF2B5EF4-FFF2-40B4-BE49-F238E27FC236}">
                    <a16:creationId xmlns:a16="http://schemas.microsoft.com/office/drawing/2014/main" id="{9D9020E8-70AC-EFCD-70A6-5E88F89737DB}"/>
                  </a:ext>
                </a:extLst>
              </p:cNvPr>
              <p:cNvCxnSpPr/>
              <p:nvPr/>
            </p:nvCxnSpPr>
            <p:spPr>
              <a:xfrm>
                <a:off x="3030323" y="5301842"/>
                <a:ext cx="90411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>
                <a:extLst>
                  <a:ext uri="{FF2B5EF4-FFF2-40B4-BE49-F238E27FC236}">
                    <a16:creationId xmlns:a16="http://schemas.microsoft.com/office/drawing/2014/main" id="{D03AF541-9174-B589-1295-441F1520C6EC}"/>
                  </a:ext>
                </a:extLst>
              </p:cNvPr>
              <p:cNvCxnSpPr/>
              <p:nvPr/>
            </p:nvCxnSpPr>
            <p:spPr>
              <a:xfrm flipV="1">
                <a:off x="3030323" y="4488107"/>
                <a:ext cx="0" cy="8190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D02A84-1467-5810-EB22-4A32D91ACD76}"/>
                </a:ext>
              </a:extLst>
            </p:cNvPr>
            <p:cNvSpPr txBox="1"/>
            <p:nvPr/>
          </p:nvSpPr>
          <p:spPr>
            <a:xfrm>
              <a:off x="3054440" y="4579528"/>
              <a:ext cx="570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ru-RU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685B43-C17A-1D36-5A46-8923C638E9F5}"/>
                </a:ext>
              </a:extLst>
            </p:cNvPr>
            <p:cNvSpPr txBox="1"/>
            <p:nvPr/>
          </p:nvSpPr>
          <p:spPr>
            <a:xfrm>
              <a:off x="3635952" y="496497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03530E5C-0499-F84F-441F-89FEE3F11AAB}"/>
                  </a:ext>
                </a:extLst>
              </p:cNvPr>
              <p:cNvSpPr txBox="1"/>
              <p:nvPr/>
            </p:nvSpPr>
            <p:spPr>
              <a:xfrm>
                <a:off x="108605" y="2905491"/>
                <a:ext cx="1904752" cy="3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03530E5C-0499-F84F-441F-89FEE3F1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5" y="2905491"/>
                <a:ext cx="1904752" cy="340734"/>
              </a:xfrm>
              <a:prstGeom prst="rect">
                <a:avLst/>
              </a:prstGeom>
              <a:blipFill>
                <a:blip r:embed="rId3"/>
                <a:stretch>
                  <a:fillRect l="-2564" r="-448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7" name="TextBox 4096">
                <a:extLst>
                  <a:ext uri="{FF2B5EF4-FFF2-40B4-BE49-F238E27FC236}">
                    <a16:creationId xmlns:a16="http://schemas.microsoft.com/office/drawing/2014/main" id="{EDC7A4F6-8C7E-4D41-3AB3-C55A794E3BDC}"/>
                  </a:ext>
                </a:extLst>
              </p:cNvPr>
              <p:cNvSpPr txBox="1"/>
              <p:nvPr/>
            </p:nvSpPr>
            <p:spPr>
              <a:xfrm>
                <a:off x="9870997" y="2955468"/>
                <a:ext cx="1904752" cy="3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97" name="TextBox 4096">
                <a:extLst>
                  <a:ext uri="{FF2B5EF4-FFF2-40B4-BE49-F238E27FC236}">
                    <a16:creationId xmlns:a16="http://schemas.microsoft.com/office/drawing/2014/main" id="{EDC7A4F6-8C7E-4D41-3AB3-C55A794E3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997" y="2955468"/>
                <a:ext cx="1904752" cy="340734"/>
              </a:xfrm>
              <a:prstGeom prst="rect">
                <a:avLst/>
              </a:prstGeom>
              <a:blipFill>
                <a:blip r:embed="rId4"/>
                <a:stretch>
                  <a:fillRect l="-2236" r="-415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Box 4098">
                <a:extLst>
                  <a:ext uri="{FF2B5EF4-FFF2-40B4-BE49-F238E27FC236}">
                    <a16:creationId xmlns:a16="http://schemas.microsoft.com/office/drawing/2014/main" id="{84EFC9B4-50A2-C667-82CE-79E4D92FCD44}"/>
                  </a:ext>
                </a:extLst>
              </p:cNvPr>
              <p:cNvSpPr txBox="1"/>
              <p:nvPr/>
            </p:nvSpPr>
            <p:spPr>
              <a:xfrm>
                <a:off x="4900547" y="2997454"/>
                <a:ext cx="1904752" cy="3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99" name="TextBox 4098">
                <a:extLst>
                  <a:ext uri="{FF2B5EF4-FFF2-40B4-BE49-F238E27FC236}">
                    <a16:creationId xmlns:a16="http://schemas.microsoft.com/office/drawing/2014/main" id="{84EFC9B4-50A2-C667-82CE-79E4D92F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47" y="2997454"/>
                <a:ext cx="1904752" cy="340734"/>
              </a:xfrm>
              <a:prstGeom prst="rect">
                <a:avLst/>
              </a:prstGeom>
              <a:blipFill>
                <a:blip r:embed="rId5"/>
                <a:stretch>
                  <a:fillRect l="-2564" r="-416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1" name="Прямая соединительная линия 4100">
            <a:extLst>
              <a:ext uri="{FF2B5EF4-FFF2-40B4-BE49-F238E27FC236}">
                <a16:creationId xmlns:a16="http://schemas.microsoft.com/office/drawing/2014/main" id="{6460DE22-A5E8-C79A-C847-D14BF2B20E96}"/>
              </a:ext>
            </a:extLst>
          </p:cNvPr>
          <p:cNvCxnSpPr/>
          <p:nvPr/>
        </p:nvCxnSpPr>
        <p:spPr>
          <a:xfrm flipV="1">
            <a:off x="5818327" y="3676882"/>
            <a:ext cx="0" cy="1942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2" name="TextBox 4101">
            <a:extLst>
              <a:ext uri="{FF2B5EF4-FFF2-40B4-BE49-F238E27FC236}">
                <a16:creationId xmlns:a16="http://schemas.microsoft.com/office/drawing/2014/main" id="{E497D582-9751-3695-F9ED-8F36FAD37FE7}"/>
              </a:ext>
            </a:extLst>
          </p:cNvPr>
          <p:cNvSpPr txBox="1"/>
          <p:nvPr/>
        </p:nvSpPr>
        <p:spPr>
          <a:xfrm>
            <a:off x="108605" y="382423"/>
            <a:ext cx="120833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8745" algn="just">
              <a:spcBef>
                <a:spcPts val="600"/>
              </a:spcBef>
              <a:spcAft>
                <a:spcPts val="600"/>
              </a:spcAft>
            </a:pP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проведения экспериментов с поляризованными частицами на внешней мишени, кроме сохранения поляризации при ускорении пучка до энергии эксперимента, необходимо обеспечить требуемое направление поляризации на мишени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Нуклотрон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способен только к сохранению спина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выводе частиц из промежутка, поляризация будет направлена вдоль </a:t>
            </a:r>
            <a:r>
              <a:rPr lang="en-US" i="1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-оси и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иметь любую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компоненту спина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обеспечения продольной или поперечной поляризации пучка на мишени необходимо довернуть спины</a:t>
            </a:r>
            <a:r>
              <a:rPr lang="en-US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требуемого направления в канале транспортировки частиц из </a:t>
            </a:r>
            <a:r>
              <a:rPr lang="ru-RU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Нуклотрона</a:t>
            </a:r>
            <a:r>
              <a:rPr lang="ru-RU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мишени.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04" name="Прямая со стрелкой 4103">
            <a:extLst>
              <a:ext uri="{FF2B5EF4-FFF2-40B4-BE49-F238E27FC236}">
                <a16:creationId xmlns:a16="http://schemas.microsoft.com/office/drawing/2014/main" id="{62F2A5F5-391D-5D1F-492A-BF312AD00DC2}"/>
              </a:ext>
            </a:extLst>
          </p:cNvPr>
          <p:cNvCxnSpPr>
            <a:cxnSpLocks/>
          </p:cNvCxnSpPr>
          <p:nvPr/>
        </p:nvCxnSpPr>
        <p:spPr>
          <a:xfrm>
            <a:off x="415255" y="5665521"/>
            <a:ext cx="109385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TextBox 4106">
                <a:extLst>
                  <a:ext uri="{FF2B5EF4-FFF2-40B4-BE49-F238E27FC236}">
                    <a16:creationId xmlns:a16="http://schemas.microsoft.com/office/drawing/2014/main" id="{23F2D53F-1CFC-2A4A-6D0E-78ABD04A8A05}"/>
                  </a:ext>
                </a:extLst>
              </p:cNvPr>
              <p:cNvSpPr txBox="1"/>
              <p:nvPr/>
            </p:nvSpPr>
            <p:spPr>
              <a:xfrm>
                <a:off x="5043014" y="5725296"/>
                <a:ext cx="1714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𝑠𝑢𝑚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07" name="TextBox 4106">
                <a:extLst>
                  <a:ext uri="{FF2B5EF4-FFF2-40B4-BE49-F238E27FC236}">
                    <a16:creationId xmlns:a16="http://schemas.microsoft.com/office/drawing/2014/main" id="{23F2D53F-1CFC-2A4A-6D0E-78ABD04A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4" y="5725296"/>
                <a:ext cx="1714059" cy="369332"/>
              </a:xfrm>
              <a:prstGeom prst="rect">
                <a:avLst/>
              </a:prstGeom>
              <a:blipFill>
                <a:blip r:embed="rId6"/>
                <a:stretch>
                  <a:fillRect l="-3559" r="-391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7">
            <a:extLst>
              <a:ext uri="{FF2B5EF4-FFF2-40B4-BE49-F238E27FC236}">
                <a16:creationId xmlns:a16="http://schemas.microsoft.com/office/drawing/2014/main" id="{968DA456-1C33-D170-19BB-E65C989E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6027" y="-165874"/>
            <a:ext cx="1283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b="1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поляризацией в канале вывода на внешнюю мишень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-130105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E9A0B9-F832-D965-6312-54AA7D41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92" y="1136633"/>
            <a:ext cx="6932016" cy="38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893A3D-BB57-12AE-0E4A-8B0CD348136A}"/>
              </a:ext>
            </a:extLst>
          </p:cNvPr>
          <p:cNvSpPr txBox="1"/>
          <p:nvPr/>
        </p:nvSpPr>
        <p:spPr>
          <a:xfrm>
            <a:off x="146659" y="643177"/>
            <a:ext cx="4768741" cy="4758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Линейный ускоритель должен ускорять частицы до 100-200 МэВ. Тогда будет возможно производить многооборотную инжекцию и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банче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иметь большую интенсивность, тем самым скорость поднятия поля может быть понижена.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J-PARC – 400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МэВ,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BNL (RHIC) – 200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МэВ.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поляризованной программы требуют создания: относительного поляриметра (быстрого поляриметра), абсолютного поляриметра.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возможность расширить арсенал экспериментов на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MPD,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совместив ее с поляризованной программой. Существующие техники производства поляризованных частиц могут быть обобщены на следующие элементы: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Li, Na, Mg (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щелочная группа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Kr (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благородных металлов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6BBC6B3-C2AC-3F44-F054-6EBF3FE2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11" y="-181621"/>
            <a:ext cx="11293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требования на инжекционный комплекс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EB05E6-5499-1C83-E2AF-E97122137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3" y="5401916"/>
            <a:ext cx="780495" cy="78049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5CFE4D8-8C6A-B6B3-8527-A6B40CAA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70" y="5374675"/>
            <a:ext cx="840148" cy="8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880FBD1-117D-40B2-FFFC-BFF376FA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00" y="5401916"/>
            <a:ext cx="840147" cy="8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72E3575-04B9-57FD-F31D-9298A15B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41" y="5374674"/>
            <a:ext cx="886635" cy="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89EDBF0-0370-2E91-7456-F5D05B83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27" y="5348821"/>
            <a:ext cx="886636" cy="8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4FB9FF7F-6AF7-56C9-4A5C-B0282666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17" y="5348820"/>
            <a:ext cx="886637" cy="8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10F9030-3551-1462-8749-BDE42FC9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71" y="5340303"/>
            <a:ext cx="886637" cy="8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2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-41945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6" name="Text Box 186">
            <a:extLst>
              <a:ext uri="{FF2B5EF4-FFF2-40B4-BE49-F238E27FC236}">
                <a16:creationId xmlns:a16="http://schemas.microsoft.com/office/drawing/2014/main" id="{A418093B-B1B2-88A2-6386-30FB8351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19" y="606029"/>
            <a:ext cx="11314519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aseline="0" dirty="0">
                <a:latin typeface="Times New Roman" panose="02020603050405020304" pitchFamily="18" charset="0"/>
              </a:rPr>
              <a:t>Основные</a:t>
            </a:r>
            <a:r>
              <a:rPr lang="ru-RU" altLang="ru-RU" sz="2200" dirty="0">
                <a:latin typeface="Times New Roman" panose="02020603050405020304" pitchFamily="18" charset="0"/>
              </a:rPr>
              <a:t> задачи Нового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Нуклотрона</a:t>
            </a:r>
            <a:r>
              <a:rPr lang="ru-RU" altLang="ru-RU" sz="2200" dirty="0">
                <a:latin typeface="Times New Roman" panose="02020603050405020304" pitchFamily="18" charset="0"/>
              </a:rPr>
              <a:t>,  нацеленные на ускорение частиц в поляризованной моде: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</a:rPr>
              <a:t>Использование Нового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Нуклотрона</a:t>
            </a:r>
            <a:r>
              <a:rPr lang="ru-RU" altLang="ru-RU" sz="2200" dirty="0">
                <a:latin typeface="Times New Roman" panose="02020603050405020304" pitchFamily="18" charset="0"/>
              </a:rPr>
              <a:t> в качестве инжектора тяжелых ионов в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коллайдер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>
                <a:latin typeface="Times New Roman" panose="02020603050405020304" pitchFamily="18" charset="0"/>
              </a:rPr>
              <a:t>NICA, </a:t>
            </a:r>
            <a:r>
              <a:rPr lang="ru-RU" altLang="ru-RU" sz="2200" dirty="0">
                <a:latin typeface="Times New Roman" panose="02020603050405020304" pitchFamily="18" charset="0"/>
              </a:rPr>
              <a:t>выведенных из бустера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altLang="ru-RU" sz="2200" baseline="0" dirty="0">
                <a:latin typeface="Times New Roman" panose="02020603050405020304" pitchFamily="18" charset="0"/>
              </a:rPr>
              <a:t>Использование Нового </a:t>
            </a:r>
            <a:r>
              <a:rPr lang="ru-RU" altLang="ru-RU" sz="2200" baseline="0" dirty="0" err="1">
                <a:latin typeface="Times New Roman" panose="02020603050405020304" pitchFamily="18" charset="0"/>
              </a:rPr>
              <a:t>Нуклотрона</a:t>
            </a:r>
            <a:r>
              <a:rPr lang="ru-RU" altLang="ru-RU" sz="2200" dirty="0">
                <a:latin typeface="Times New Roman" panose="02020603050405020304" pitchFamily="18" charset="0"/>
              </a:rPr>
              <a:t> в качестве инжектора поляризованных протонов в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коллайдер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>
                <a:latin typeface="Times New Roman" panose="02020603050405020304" pitchFamily="18" charset="0"/>
              </a:rPr>
              <a:t>NICA</a:t>
            </a:r>
            <a:endParaRPr lang="ru-RU" altLang="ru-RU" sz="22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</a:rPr>
              <a:t>Доставка тяжелых ионов на внешнюю мишень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</a:rPr>
              <a:t>Доставка поляризованных частиц с поперечной и продольной поляризацией на внешнюю мишень во всем диапазоне работы Нового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Нуклотрона</a:t>
            </a:r>
            <a:endParaRPr lang="ru-RU" altLang="ru-RU" sz="22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</a:rPr>
              <a:t>Проведение прецизионных экспериментов с поляризованными частицами на внутренней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мишене</a:t>
            </a:r>
            <a:r>
              <a:rPr lang="ru-RU" altLang="ru-RU" sz="2200" dirty="0">
                <a:latin typeface="Times New Roman" panose="02020603050405020304" pitchFamily="18" charset="0"/>
              </a:rPr>
              <a:t> в накопительной моде Нового </a:t>
            </a:r>
            <a:r>
              <a:rPr lang="ru-RU" altLang="ru-RU" sz="2200" dirty="0" err="1">
                <a:latin typeface="Times New Roman" panose="02020603050405020304" pitchFamily="18" charset="0"/>
              </a:rPr>
              <a:t>Нуклотрона</a:t>
            </a:r>
            <a:r>
              <a:rPr lang="ru-RU" altLang="ru-RU" sz="22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186">
            <a:extLst>
              <a:ext uri="{FF2B5EF4-FFF2-40B4-BE49-F238E27FC236}">
                <a16:creationId xmlns:a16="http://schemas.microsoft.com/office/drawing/2014/main" id="{E0BF9745-81CA-2CDA-6075-585FD955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09" y="5255538"/>
            <a:ext cx="118708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aseline="0" dirty="0">
                <a:latin typeface="Times New Roman" panose="02020603050405020304" pitchFamily="18" charset="0"/>
              </a:rPr>
              <a:t>Чтобы иметь физическое обоснование возможности выполнения проекта, реализующего все изложенные задачи, требовалось представить варианты магнитно-оптических структур, вписывающихся в текущие размеры канала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Нуклотрона</a:t>
            </a:r>
            <a:r>
              <a:rPr lang="ru-RU" altLang="ru-RU" baseline="0" dirty="0">
                <a:latin typeface="Times New Roman" panose="02020603050405020304" pitchFamily="18" charset="0"/>
              </a:rPr>
              <a:t>.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Поэтому в последующих рассуждениях будут представлены варианты реализации структур синхротрона.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5ACBDFB-A192-CE39-A971-811158318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4270"/>
            <a:ext cx="12066161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предъявляемые ускорителю проекта Новый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3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6" name="Text Box 186">
            <a:extLst>
              <a:ext uri="{FF2B5EF4-FFF2-40B4-BE49-F238E27FC236}">
                <a16:creationId xmlns:a16="http://schemas.microsoft.com/office/drawing/2014/main" id="{A418093B-B1B2-88A2-6386-30FB8351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38" y="582959"/>
            <a:ext cx="113145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aseline="0" dirty="0">
                <a:latin typeface="Times New Roman" panose="02020603050405020304" pitchFamily="18" charset="0"/>
              </a:rPr>
              <a:t>Согласование параметров </a:t>
            </a:r>
            <a:r>
              <a:rPr lang="ru-RU" altLang="ru-RU" dirty="0" err="1">
                <a:latin typeface="Times New Roman" panose="02020603050405020304" pitchFamily="18" charset="0"/>
              </a:rPr>
              <a:t>тяжелоионных</a:t>
            </a:r>
            <a:r>
              <a:rPr lang="ru-RU" altLang="ru-RU" dirty="0">
                <a:latin typeface="Times New Roman" panose="02020603050405020304" pitchFamily="18" charset="0"/>
              </a:rPr>
              <a:t>  и поляризованных пучков будут производится на стадии эскизного проекта, до того предлагается рассмотреть варианты реализации магнитно-оптической системы, заточенной на успешное ускорение частиц, способной реализовывать задачи сохранения и управления поляризацией</a:t>
            </a:r>
            <a:r>
              <a:rPr lang="en-US" altLang="ru-RU" dirty="0">
                <a:latin typeface="Times New Roman" panose="02020603050405020304" pitchFamily="18" charset="0"/>
              </a:rPr>
              <a:t>.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5083E8C-780C-52F9-F2CB-13C63A178A63}"/>
              </a:ext>
            </a:extLst>
          </p:cNvPr>
          <p:cNvSpPr/>
          <p:nvPr/>
        </p:nvSpPr>
        <p:spPr>
          <a:xfrm>
            <a:off x="4437775" y="1633173"/>
            <a:ext cx="2432807" cy="92333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 создания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91925B-BBA5-B0F4-18E7-D0C810B8D1A2}"/>
              </a:ext>
            </a:extLst>
          </p:cNvPr>
          <p:cNvSpPr/>
          <p:nvPr/>
        </p:nvSpPr>
        <p:spPr>
          <a:xfrm>
            <a:off x="1711354" y="2222816"/>
            <a:ext cx="1728132" cy="717884"/>
          </a:xfrm>
          <a:prstGeom prst="rect">
            <a:avLst/>
          </a:prstGeom>
          <a:solidFill>
            <a:srgbClr val="5C1CA2"/>
          </a:solidFill>
          <a:ln>
            <a:solidFill>
              <a:srgbClr val="5C1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Оптической структуры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214032-1249-912E-B741-148EC14A184E}"/>
              </a:ext>
            </a:extLst>
          </p:cNvPr>
          <p:cNvSpPr/>
          <p:nvPr/>
        </p:nvSpPr>
        <p:spPr>
          <a:xfrm>
            <a:off x="7991077" y="2224606"/>
            <a:ext cx="3565321" cy="717884"/>
          </a:xfrm>
          <a:prstGeom prst="rect">
            <a:avLst/>
          </a:prstGeom>
          <a:solidFill>
            <a:srgbClr val="5C1CA2"/>
          </a:solidFill>
          <a:ln>
            <a:solidFill>
              <a:srgbClr val="5C1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Системы управления поляризации в участке вывода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CB1BDCC-99AD-18BE-FDDC-EB7D0EA9EC1C}"/>
              </a:ext>
            </a:extLst>
          </p:cNvPr>
          <p:cNvSpPr/>
          <p:nvPr/>
        </p:nvSpPr>
        <p:spPr>
          <a:xfrm>
            <a:off x="8037216" y="4183124"/>
            <a:ext cx="3565321" cy="11541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Спиновый ротатор 3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B8D4014E-E0AA-5986-AB93-4C4E16F97DE1}"/>
              </a:ext>
            </a:extLst>
          </p:cNvPr>
          <p:cNvSpPr/>
          <p:nvPr/>
        </p:nvSpPr>
        <p:spPr>
          <a:xfrm>
            <a:off x="176169" y="3211984"/>
            <a:ext cx="2281805" cy="923330"/>
          </a:xfrm>
          <a:prstGeom prst="round2DiagRect">
            <a:avLst/>
          </a:prstGeom>
          <a:solidFill>
            <a:srgbClr val="E88920"/>
          </a:solidFill>
          <a:ln>
            <a:solidFill>
              <a:srgbClr val="E88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Распределенная змейка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F4DA794F-6CCF-105E-6553-BEB4B7A1AE65}"/>
              </a:ext>
            </a:extLst>
          </p:cNvPr>
          <p:cNvSpPr/>
          <p:nvPr/>
        </p:nvSpPr>
        <p:spPr>
          <a:xfrm>
            <a:off x="2869035" y="3196382"/>
            <a:ext cx="2281805" cy="923330"/>
          </a:xfrm>
          <a:prstGeom prst="round2DiagRect">
            <a:avLst/>
          </a:prstGeom>
          <a:solidFill>
            <a:srgbClr val="E88920"/>
          </a:solidFill>
          <a:ln>
            <a:solidFill>
              <a:srgbClr val="E88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Режим спиновой прозрачности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C1C02888-7ABE-A11E-4F4F-18CCEA4016A1}"/>
              </a:ext>
            </a:extLst>
          </p:cNvPr>
          <p:cNvSpPr/>
          <p:nvPr/>
        </p:nvSpPr>
        <p:spPr>
          <a:xfrm>
            <a:off x="1377612" y="4850428"/>
            <a:ext cx="2021746" cy="825854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Cosine-Theta magnets</a:t>
            </a:r>
            <a:endParaRPr lang="ru-RU" dirty="0"/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BF841B3A-7DE3-A59C-9E52-BB90C97C1FBA}"/>
              </a:ext>
            </a:extLst>
          </p:cNvPr>
          <p:cNvSpPr/>
          <p:nvPr/>
        </p:nvSpPr>
        <p:spPr>
          <a:xfrm>
            <a:off x="4639108" y="4850428"/>
            <a:ext cx="2021746" cy="833646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Nuclotron</a:t>
            </a:r>
            <a:r>
              <a:rPr lang="en-US" dirty="0"/>
              <a:t> type magnets</a:t>
            </a:r>
            <a:endParaRPr lang="ru-RU" dirty="0"/>
          </a:p>
        </p:txBody>
      </p:sp>
      <p:sp>
        <p:nvSpPr>
          <p:cNvPr id="18" name="Стрелка: изогнутая 17">
            <a:extLst>
              <a:ext uri="{FF2B5EF4-FFF2-40B4-BE49-F238E27FC236}">
                <a16:creationId xmlns:a16="http://schemas.microsoft.com/office/drawing/2014/main" id="{E52A0BC1-EBC6-B4A4-7077-20BE4F0C4C77}"/>
              </a:ext>
            </a:extLst>
          </p:cNvPr>
          <p:cNvSpPr/>
          <p:nvPr/>
        </p:nvSpPr>
        <p:spPr>
          <a:xfrm rot="5400000">
            <a:off x="3607201" y="2634084"/>
            <a:ext cx="568529" cy="33761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изогнутая 18">
            <a:extLst>
              <a:ext uri="{FF2B5EF4-FFF2-40B4-BE49-F238E27FC236}">
                <a16:creationId xmlns:a16="http://schemas.microsoft.com/office/drawing/2014/main" id="{4E38D018-926D-4A0E-ECDE-C0D0D6DC13DB}"/>
              </a:ext>
            </a:extLst>
          </p:cNvPr>
          <p:cNvSpPr/>
          <p:nvPr/>
        </p:nvSpPr>
        <p:spPr>
          <a:xfrm rot="16200000" flipH="1">
            <a:off x="975112" y="2671964"/>
            <a:ext cx="568529" cy="33761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EC2F4690-9594-105F-2EA1-4D3FEAD5821C}"/>
              </a:ext>
            </a:extLst>
          </p:cNvPr>
          <p:cNvSpPr/>
          <p:nvPr/>
        </p:nvSpPr>
        <p:spPr>
          <a:xfrm rot="1249564">
            <a:off x="7114002" y="1895138"/>
            <a:ext cx="645953" cy="4010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FF0E23A9-DF8E-105D-3FF5-3ECBDD2684AC}"/>
              </a:ext>
            </a:extLst>
          </p:cNvPr>
          <p:cNvSpPr/>
          <p:nvPr/>
        </p:nvSpPr>
        <p:spPr>
          <a:xfrm rot="20350436" flipH="1">
            <a:off x="3548399" y="1924266"/>
            <a:ext cx="645953" cy="4010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47DE79E-3ECD-4D09-B4E9-6AAB4B55C1CD}"/>
              </a:ext>
            </a:extLst>
          </p:cNvPr>
          <p:cNvSpPr/>
          <p:nvPr/>
        </p:nvSpPr>
        <p:spPr>
          <a:xfrm>
            <a:off x="4622332" y="4210377"/>
            <a:ext cx="528508" cy="5493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DB48F8C-0521-AFC6-891F-36006E1A7F83}"/>
              </a:ext>
            </a:extLst>
          </p:cNvPr>
          <p:cNvSpPr/>
          <p:nvPr/>
        </p:nvSpPr>
        <p:spPr>
          <a:xfrm>
            <a:off x="2870850" y="4218179"/>
            <a:ext cx="528508" cy="5493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3ABCE24-86EF-E409-87CA-7ED7CF34D6F5}"/>
              </a:ext>
            </a:extLst>
          </p:cNvPr>
          <p:cNvSpPr/>
          <p:nvPr/>
        </p:nvSpPr>
        <p:spPr>
          <a:xfrm>
            <a:off x="9555622" y="3158295"/>
            <a:ext cx="528508" cy="809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458930C9-FD75-1B3B-DBCE-B41F7DE3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8" y="58001"/>
            <a:ext cx="12066161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решения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3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5837" y="91168"/>
            <a:ext cx="12066161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Распределенная змейка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045E13-8899-E47F-441B-41EB62609FC1}"/>
              </a:ext>
            </a:extLst>
          </p:cNvPr>
          <p:cNvCxnSpPr>
            <a:cxnSpLocks/>
          </p:cNvCxnSpPr>
          <p:nvPr/>
        </p:nvCxnSpPr>
        <p:spPr>
          <a:xfrm>
            <a:off x="5276278" y="2856485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12A0603-1889-FC74-D8E5-F3D95081116A}"/>
              </a:ext>
            </a:extLst>
          </p:cNvPr>
          <p:cNvCxnSpPr>
            <a:cxnSpLocks/>
          </p:cNvCxnSpPr>
          <p:nvPr/>
        </p:nvCxnSpPr>
        <p:spPr>
          <a:xfrm>
            <a:off x="369116" y="2856485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0956D9A-690E-4F0D-8216-9BFF0B0A6D20}"/>
              </a:ext>
            </a:extLst>
          </p:cNvPr>
          <p:cNvCxnSpPr>
            <a:cxnSpLocks/>
          </p:cNvCxnSpPr>
          <p:nvPr/>
        </p:nvCxnSpPr>
        <p:spPr>
          <a:xfrm>
            <a:off x="369116" y="2856485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93168B8-59FC-B7BD-B850-A932ECF2C026}"/>
              </a:ext>
            </a:extLst>
          </p:cNvPr>
          <p:cNvCxnSpPr>
            <a:cxnSpLocks/>
          </p:cNvCxnSpPr>
          <p:nvPr/>
        </p:nvCxnSpPr>
        <p:spPr>
          <a:xfrm>
            <a:off x="369116" y="6149130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424AAE-D08C-A89F-65C4-37221350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68" y="858588"/>
            <a:ext cx="6844130" cy="793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95E20-A049-B31A-4032-E9EE7227B300}"/>
              </a:ext>
            </a:extLst>
          </p:cNvPr>
          <p:cNvSpPr txBox="1"/>
          <p:nvPr/>
        </p:nvSpPr>
        <p:spPr>
          <a:xfrm>
            <a:off x="315613" y="2796959"/>
            <a:ext cx="49671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структуры: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использовать отработанную технологию изготовления магнитных элементов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система согласования суперпериодов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Свободные промежутки имеют длину 6 метров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управления поляризацией встроена в ячейки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8 прямолинейных промежутка оказываются свободными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структуры: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энергия может быть не достигнута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вопрос в разработке 1м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6T-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соленоидов с быстрым поднятием поля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режим спиновой прозрачности во всем диапазоне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299608-3C0C-0E9B-D55C-15D71D8B3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26" y="2494896"/>
            <a:ext cx="6598780" cy="3292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6188B9-7474-3CAF-C5CB-C4F119752A38}"/>
              </a:ext>
            </a:extLst>
          </p:cNvPr>
          <p:cNvSpPr txBox="1"/>
          <p:nvPr/>
        </p:nvSpPr>
        <p:spPr>
          <a:xfrm>
            <a:off x="365610" y="562422"/>
            <a:ext cx="4768741" cy="222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оптики: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Магнитные элементы сделаны по технологии магнитов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Нуклотроновского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типа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ускорять до энергий 1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ГэВ по протонам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периметру расставлены соленоиды обеспечивающие стабилизацию поляризации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соленоидов не приводит к искажению оптики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EB364-8209-83B3-D23D-E2F82530F90D}"/>
              </a:ext>
            </a:extLst>
          </p:cNvPr>
          <p:cNvSpPr txBox="1"/>
          <p:nvPr/>
        </p:nvSpPr>
        <p:spPr>
          <a:xfrm>
            <a:off x="5641644" y="5738485"/>
            <a:ext cx="6234744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Структурные функции (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Ripken function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синхротрона с соленоидами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D8231-A23D-EBBB-AE8C-44242C0D7779}"/>
              </a:ext>
            </a:extLst>
          </p:cNvPr>
          <p:cNvSpPr txBox="1"/>
          <p:nvPr/>
        </p:nvSpPr>
        <p:spPr>
          <a:xfrm>
            <a:off x="6588157" y="1559003"/>
            <a:ext cx="404488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уперпериодическая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ячейка с соленоидом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A7FDD6D-5105-ED89-35FD-686F621E1E25}"/>
              </a:ext>
            </a:extLst>
          </p:cNvPr>
          <p:cNvCxnSpPr>
            <a:cxnSpLocks/>
          </p:cNvCxnSpPr>
          <p:nvPr/>
        </p:nvCxnSpPr>
        <p:spPr>
          <a:xfrm>
            <a:off x="369116" y="597934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E23CE34-A8C7-0160-74EC-25A6D0C6C318}"/>
              </a:ext>
            </a:extLst>
          </p:cNvPr>
          <p:cNvCxnSpPr>
            <a:cxnSpLocks/>
          </p:cNvCxnSpPr>
          <p:nvPr/>
        </p:nvCxnSpPr>
        <p:spPr>
          <a:xfrm>
            <a:off x="5276278" y="604383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3022BD8-580B-B322-CD82-B108B6BE2FE8}"/>
              </a:ext>
            </a:extLst>
          </p:cNvPr>
          <p:cNvCxnSpPr>
            <a:cxnSpLocks/>
          </p:cNvCxnSpPr>
          <p:nvPr/>
        </p:nvCxnSpPr>
        <p:spPr>
          <a:xfrm>
            <a:off x="370031" y="588725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8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C90C6-34E3-B84E-DA91-5A5232B0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3" y="3314926"/>
            <a:ext cx="5962405" cy="29751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1060F-D09E-5641-D924-BB8476CC8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17" y="3314926"/>
            <a:ext cx="5962405" cy="2975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06520C-844E-CA13-0450-4726ACBD9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443" y="2298519"/>
            <a:ext cx="6224555" cy="7437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8B09CC-5DA1-A4F0-84FC-8DD8C861B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20" y="1066468"/>
            <a:ext cx="6181880" cy="7193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87B1BB-C2C6-472C-8117-903532085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584" y="634853"/>
            <a:ext cx="1633750" cy="1637488"/>
          </a:xfrm>
          <a:prstGeom prst="rect">
            <a:avLst/>
          </a:prstGeom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A4290104-C049-D783-BF72-17A88F18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7" y="-27878"/>
            <a:ext cx="12066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режим, магниты типа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136E0A-4E77-D215-CFA4-48DAB614F4AC}"/>
              </a:ext>
            </a:extLst>
          </p:cNvPr>
          <p:cNvSpPr/>
          <p:nvPr/>
        </p:nvSpPr>
        <p:spPr>
          <a:xfrm>
            <a:off x="8060037" y="5918037"/>
            <a:ext cx="310718" cy="8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5F889C-BEF4-E293-A675-11849A4D759F}"/>
              </a:ext>
            </a:extLst>
          </p:cNvPr>
          <p:cNvSpPr/>
          <p:nvPr/>
        </p:nvSpPr>
        <p:spPr>
          <a:xfrm>
            <a:off x="10500977" y="5918038"/>
            <a:ext cx="310718" cy="8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FE73A0-2276-B5CF-B8C1-221D8BA5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42" y="640327"/>
            <a:ext cx="1607052" cy="16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4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045E13-8899-E47F-441B-41EB62609FC1}"/>
              </a:ext>
            </a:extLst>
          </p:cNvPr>
          <p:cNvCxnSpPr>
            <a:cxnSpLocks/>
          </p:cNvCxnSpPr>
          <p:nvPr/>
        </p:nvCxnSpPr>
        <p:spPr>
          <a:xfrm>
            <a:off x="5276278" y="2856485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12A0603-1889-FC74-D8E5-F3D95081116A}"/>
              </a:ext>
            </a:extLst>
          </p:cNvPr>
          <p:cNvCxnSpPr>
            <a:cxnSpLocks/>
          </p:cNvCxnSpPr>
          <p:nvPr/>
        </p:nvCxnSpPr>
        <p:spPr>
          <a:xfrm>
            <a:off x="369116" y="2856485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0956D9A-690E-4F0D-8216-9BFF0B0A6D20}"/>
              </a:ext>
            </a:extLst>
          </p:cNvPr>
          <p:cNvCxnSpPr>
            <a:cxnSpLocks/>
          </p:cNvCxnSpPr>
          <p:nvPr/>
        </p:nvCxnSpPr>
        <p:spPr>
          <a:xfrm>
            <a:off x="369116" y="2856485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93168B8-59FC-B7BD-B850-A932ECF2C026}"/>
              </a:ext>
            </a:extLst>
          </p:cNvPr>
          <p:cNvCxnSpPr>
            <a:cxnSpLocks/>
          </p:cNvCxnSpPr>
          <p:nvPr/>
        </p:nvCxnSpPr>
        <p:spPr>
          <a:xfrm>
            <a:off x="369116" y="6149130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595E20-A049-B31A-4032-E9EE7227B300}"/>
              </a:ext>
            </a:extLst>
          </p:cNvPr>
          <p:cNvSpPr txBox="1"/>
          <p:nvPr/>
        </p:nvSpPr>
        <p:spPr>
          <a:xfrm>
            <a:off x="369116" y="2794429"/>
            <a:ext cx="4832057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структуры: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отработанная, известная технология изготовления магнитов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Обеспечивается режим спиновой прозрачности для протонов и легких элементов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Понятная система согласования суперпериодов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Свободные промежутки имеют длину 6.5 метров за счет применения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триплетовой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фокусировки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структуры: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энергия может быть не достигнута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Ограничено место для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секступолей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skew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квадруполей, всей диагностики и корректоров внутри арок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вопрос в разработке соленоидов с быстрым поднятием поля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188B9-7474-3CAF-C5CB-C4F119752A38}"/>
              </a:ext>
            </a:extLst>
          </p:cNvPr>
          <p:cNvSpPr txBox="1"/>
          <p:nvPr/>
        </p:nvSpPr>
        <p:spPr>
          <a:xfrm>
            <a:off x="401232" y="674701"/>
            <a:ext cx="4768741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оптики: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Суперпериоды неравнозначны друг относительно друга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из-за наличия соленоидов, поэтому 6 суперпериодов без соленоидов запитываются в соответствии с разделением по семействам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оставшиеся два суперпериода имеют отличные градиенты, отличающиеся на малую величину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потребуется разместить пару соленоидов длиной в 1 м для управления поляризацией частиц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EB364-8209-83B3-D23D-E2F82530F90D}"/>
              </a:ext>
            </a:extLst>
          </p:cNvPr>
          <p:cNvSpPr txBox="1"/>
          <p:nvPr/>
        </p:nvSpPr>
        <p:spPr>
          <a:xfrm>
            <a:off x="5641644" y="5738485"/>
            <a:ext cx="6234744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Структурные функции (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Ripken function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синхротрона с соленоидами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D8231-A23D-EBBB-AE8C-44242C0D7779}"/>
              </a:ext>
            </a:extLst>
          </p:cNvPr>
          <p:cNvSpPr txBox="1"/>
          <p:nvPr/>
        </p:nvSpPr>
        <p:spPr>
          <a:xfrm>
            <a:off x="6588157" y="1668179"/>
            <a:ext cx="404488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уперпериодическая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ячейка с соленоидом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D8604-E7B3-8DDB-C808-B3CFEE1D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844" y="863233"/>
            <a:ext cx="6224555" cy="743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69203-43F2-5CD6-7B97-FA9ED0644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918" y="2543440"/>
            <a:ext cx="5962405" cy="297510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148A878-F678-C16A-8A93-92FDC84E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3200" b="1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3D29ECED-A153-95A5-E463-902DE218C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7" y="-27878"/>
            <a:ext cx="12066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режим, магниты типа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26117C4-8DC5-7453-C928-1A93DCF9429A}"/>
              </a:ext>
            </a:extLst>
          </p:cNvPr>
          <p:cNvCxnSpPr>
            <a:cxnSpLocks/>
          </p:cNvCxnSpPr>
          <p:nvPr/>
        </p:nvCxnSpPr>
        <p:spPr>
          <a:xfrm>
            <a:off x="370031" y="588725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E0B355E-1D96-A389-C88B-7A0EA7962D61}"/>
              </a:ext>
            </a:extLst>
          </p:cNvPr>
          <p:cNvCxnSpPr>
            <a:cxnSpLocks/>
          </p:cNvCxnSpPr>
          <p:nvPr/>
        </p:nvCxnSpPr>
        <p:spPr>
          <a:xfrm>
            <a:off x="5276278" y="607956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0226E7A-7A5B-D7EA-16F7-5B23D82ACC99}"/>
              </a:ext>
            </a:extLst>
          </p:cNvPr>
          <p:cNvCxnSpPr>
            <a:cxnSpLocks/>
          </p:cNvCxnSpPr>
          <p:nvPr/>
        </p:nvCxnSpPr>
        <p:spPr>
          <a:xfrm>
            <a:off x="369116" y="597934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5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0405D3-BC56-3A8E-A912-0A155EB3B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32" y="581015"/>
            <a:ext cx="3403023" cy="1905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C306E-D81E-636D-FDC7-23BCB86A5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732" y="2565180"/>
            <a:ext cx="6163590" cy="725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6641C9-646D-9D0A-E4C5-C6EEC93DB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3" y="1804131"/>
            <a:ext cx="6163590" cy="713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08BC84-E390-54EB-D948-4CCA5FB2F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113" y="715129"/>
            <a:ext cx="3605714" cy="1041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321F09-A658-90F4-04F2-3A04A0DFD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732" y="3324071"/>
            <a:ext cx="5962405" cy="29568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3863E9-8D87-136B-ED64-77E194B0F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42360"/>
            <a:ext cx="5962405" cy="293852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3780C360-1862-D719-FA84-F2C58881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3200" b="1" dirty="0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196FC3E-1FC7-994E-EC61-8C73A081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7" y="-4213"/>
            <a:ext cx="12066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режим, 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Cosine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Theta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8A2BAA-68A9-69B2-4F9D-49FEC8CCFD5B}"/>
              </a:ext>
            </a:extLst>
          </p:cNvPr>
          <p:cNvSpPr/>
          <p:nvPr/>
        </p:nvSpPr>
        <p:spPr>
          <a:xfrm>
            <a:off x="7851757" y="5918039"/>
            <a:ext cx="310718" cy="8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EF6D14-1363-C2F1-B43A-CE11DEF27146}"/>
              </a:ext>
            </a:extLst>
          </p:cNvPr>
          <p:cNvSpPr/>
          <p:nvPr/>
        </p:nvSpPr>
        <p:spPr>
          <a:xfrm>
            <a:off x="10269837" y="5918038"/>
            <a:ext cx="310718" cy="8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8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045E13-8899-E47F-441B-41EB62609FC1}"/>
              </a:ext>
            </a:extLst>
          </p:cNvPr>
          <p:cNvCxnSpPr>
            <a:cxnSpLocks/>
          </p:cNvCxnSpPr>
          <p:nvPr/>
        </p:nvCxnSpPr>
        <p:spPr>
          <a:xfrm>
            <a:off x="5276278" y="2931986"/>
            <a:ext cx="0" cy="32171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12A0603-1889-FC74-D8E5-F3D95081116A}"/>
              </a:ext>
            </a:extLst>
          </p:cNvPr>
          <p:cNvCxnSpPr>
            <a:cxnSpLocks/>
          </p:cNvCxnSpPr>
          <p:nvPr/>
        </p:nvCxnSpPr>
        <p:spPr>
          <a:xfrm>
            <a:off x="369116" y="2931986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0956D9A-690E-4F0D-8216-9BFF0B0A6D20}"/>
              </a:ext>
            </a:extLst>
          </p:cNvPr>
          <p:cNvCxnSpPr>
            <a:cxnSpLocks/>
          </p:cNvCxnSpPr>
          <p:nvPr/>
        </p:nvCxnSpPr>
        <p:spPr>
          <a:xfrm>
            <a:off x="369115" y="2931986"/>
            <a:ext cx="1" cy="32171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93168B8-59FC-B7BD-B850-A932ECF2C026}"/>
              </a:ext>
            </a:extLst>
          </p:cNvPr>
          <p:cNvCxnSpPr>
            <a:cxnSpLocks/>
          </p:cNvCxnSpPr>
          <p:nvPr/>
        </p:nvCxnSpPr>
        <p:spPr>
          <a:xfrm>
            <a:off x="369116" y="6149130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595E20-A049-B31A-4032-E9EE7227B300}"/>
              </a:ext>
            </a:extLst>
          </p:cNvPr>
          <p:cNvSpPr txBox="1"/>
          <p:nvPr/>
        </p:nvSpPr>
        <p:spPr>
          <a:xfrm>
            <a:off x="406668" y="2922645"/>
            <a:ext cx="4832057" cy="3252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структуры: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Обеспечивается режим спиновой прозрачности для протонов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Понятная система согласования суперпериодов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Свободные промежутки имеют длину 6.9 метров за счет применения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триплетовой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фокусировки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место в арках для всей диагностики, корректоров и дополнительных элементов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уйти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тяжелоионной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 за границу ныне технически реализуемой магнитной жесткости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сравнение с предыдущими вариантами меньший градиент в квадруполях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структуры: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вопрос в разработке соленоидов с быстрым поднятием поля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Неотработанная технология изготовления магнитов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188B9-7474-3CAF-C5CB-C4F119752A38}"/>
              </a:ext>
            </a:extLst>
          </p:cNvPr>
          <p:cNvSpPr txBox="1"/>
          <p:nvPr/>
        </p:nvSpPr>
        <p:spPr>
          <a:xfrm>
            <a:off x="432431" y="597934"/>
            <a:ext cx="4768741" cy="2632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оптики: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дипольного поля достигает величины 4Т для ускорения до энергий 13 ГэВ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/c.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Суперпериоды неравнозначны друг относительно друга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из-за наличия соленоидов, поэтому 6 суперпериодов без соленоидов запитываются в соответствии с разделением по семействам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оставшиеся два суперпериода имеют отличные градиенты, отличающиеся на малую величину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потребуется разместить пару соленоидов длиной в 1 м для управления поляризацией частиц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EB364-8209-83B3-D23D-E2F82530F90D}"/>
              </a:ext>
            </a:extLst>
          </p:cNvPr>
          <p:cNvSpPr txBox="1"/>
          <p:nvPr/>
        </p:nvSpPr>
        <p:spPr>
          <a:xfrm>
            <a:off x="5641644" y="5738485"/>
            <a:ext cx="6234744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Структурные функции (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Ripken function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синхротрона с соленоидами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D8231-A23D-EBBB-AE8C-44242C0D7779}"/>
              </a:ext>
            </a:extLst>
          </p:cNvPr>
          <p:cNvSpPr txBox="1"/>
          <p:nvPr/>
        </p:nvSpPr>
        <p:spPr>
          <a:xfrm>
            <a:off x="6588157" y="1668179"/>
            <a:ext cx="404488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уперпериодическая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ячейка с соленоидом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5A87DD-9649-6549-3635-3EBE39C6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21" y="807370"/>
            <a:ext cx="6163590" cy="725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FFB258-C91C-5F19-B1AA-278021500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813" y="2598557"/>
            <a:ext cx="5962405" cy="2956816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A485AFE1-8060-8EF7-BF53-A538ABD77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3200" b="1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9D352C2D-D94E-D21E-0E78-90718818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7" y="-4213"/>
            <a:ext cx="12066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режим, 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Cosine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Theta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F58B63F-1A2E-CF8E-FAD1-290E1535707D}"/>
              </a:ext>
            </a:extLst>
          </p:cNvPr>
          <p:cNvCxnSpPr>
            <a:cxnSpLocks/>
          </p:cNvCxnSpPr>
          <p:nvPr/>
        </p:nvCxnSpPr>
        <p:spPr>
          <a:xfrm>
            <a:off x="369116" y="597934"/>
            <a:ext cx="49071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61623B6-394F-E41F-5522-459A649E3169}"/>
              </a:ext>
            </a:extLst>
          </p:cNvPr>
          <p:cNvCxnSpPr>
            <a:cxnSpLocks/>
          </p:cNvCxnSpPr>
          <p:nvPr/>
        </p:nvCxnSpPr>
        <p:spPr>
          <a:xfrm>
            <a:off x="5276278" y="607956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3035E8D-700E-FEB7-C585-3E92F34170F2}"/>
              </a:ext>
            </a:extLst>
          </p:cNvPr>
          <p:cNvCxnSpPr>
            <a:cxnSpLocks/>
          </p:cNvCxnSpPr>
          <p:nvPr/>
        </p:nvCxnSpPr>
        <p:spPr>
          <a:xfrm>
            <a:off x="369115" y="589440"/>
            <a:ext cx="0" cy="329264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6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-1" y="6271470"/>
            <a:ext cx="12191999" cy="37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596"/>
            <a:ext cx="1015068" cy="53492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-42783"/>
            <a:ext cx="12192001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19E8C-D0C7-34A7-8CB7-48B108C198A1}"/>
              </a:ext>
            </a:extLst>
          </p:cNvPr>
          <p:cNvSpPr txBox="1"/>
          <p:nvPr/>
        </p:nvSpPr>
        <p:spPr>
          <a:xfrm>
            <a:off x="2255414" y="3573569"/>
            <a:ext cx="8061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Частичная 5%-змейка в диапазоне энергий до 3 ГэВ/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быстрой инжекции в коллайдер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NICA</a:t>
            </a:r>
            <a:endParaRPr lang="ru-RU" alt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52D64-ED43-FC73-A794-37D5B47F2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38" y="4433629"/>
            <a:ext cx="3627434" cy="1213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7B7AE0-D9C8-961E-C9F1-C5BCF8824EC0}"/>
              </a:ext>
            </a:extLst>
          </p:cNvPr>
          <p:cNvSpPr txBox="1"/>
          <p:nvPr/>
        </p:nvSpPr>
        <p:spPr>
          <a:xfrm>
            <a:off x="6175764" y="700974"/>
            <a:ext cx="2782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Частичная 50%-змейка во всем диапазоне энергий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Нуклотрона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экспериментов на внешнюю мишени</a:t>
            </a:r>
            <a:endParaRPr lang="ru-RU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2FCE5B-3A54-AD30-0617-11BBBC91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93" y="2040833"/>
            <a:ext cx="3163032" cy="12226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0A04F7-35AD-E70E-6FD9-8CB437879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332" y="739180"/>
            <a:ext cx="2962310" cy="10604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90A720-C6C0-9B6A-1FD9-E600C5CC5FF0}"/>
              </a:ext>
            </a:extLst>
          </p:cNvPr>
          <p:cNvSpPr txBox="1"/>
          <p:nvPr/>
        </p:nvSpPr>
        <p:spPr>
          <a:xfrm>
            <a:off x="-1" y="588516"/>
            <a:ext cx="6175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 для экспериментов на внешней и внутренней мишени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C0D29F-08B2-0AAD-5736-6C053F4585F7}"/>
              </a:ext>
            </a:extLst>
          </p:cNvPr>
          <p:cNvGrpSpPr/>
          <p:nvPr/>
        </p:nvGrpSpPr>
        <p:grpSpPr>
          <a:xfrm>
            <a:off x="79854" y="601096"/>
            <a:ext cx="5972643" cy="2780296"/>
            <a:chOff x="38893" y="586812"/>
            <a:chExt cx="5972643" cy="2780296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FAE17B5F-8A01-F3EC-2CFE-F324D59B5BDE}"/>
                </a:ext>
              </a:extLst>
            </p:cNvPr>
            <p:cNvCxnSpPr>
              <a:cxnSpLocks/>
            </p:cNvCxnSpPr>
            <p:nvPr/>
          </p:nvCxnSpPr>
          <p:spPr>
            <a:xfrm>
              <a:off x="42451" y="3324537"/>
              <a:ext cx="5969085" cy="42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1DF31F5-EF3A-D66A-1968-E56600331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11" y="605241"/>
              <a:ext cx="0" cy="2719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DEB6AB4F-BA4C-5554-4933-9AFA6AC177B3}"/>
                </a:ext>
              </a:extLst>
            </p:cNvPr>
            <p:cNvCxnSpPr>
              <a:cxnSpLocks/>
            </p:cNvCxnSpPr>
            <p:nvPr/>
          </p:nvCxnSpPr>
          <p:spPr>
            <a:xfrm>
              <a:off x="38893" y="586812"/>
              <a:ext cx="5972643" cy="373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8D701854-E280-6CA3-1F01-0A7A8E35C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1536" y="624200"/>
              <a:ext cx="0" cy="2737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36EE22E-8C81-5B85-86A6-BFBC657B88F2}"/>
              </a:ext>
            </a:extLst>
          </p:cNvPr>
          <p:cNvGrpSpPr/>
          <p:nvPr/>
        </p:nvGrpSpPr>
        <p:grpSpPr>
          <a:xfrm>
            <a:off x="2115340" y="3451469"/>
            <a:ext cx="8271147" cy="2768047"/>
            <a:chOff x="39911" y="599061"/>
            <a:chExt cx="5971625" cy="2768047"/>
          </a:xfrm>
        </p:grpSpPr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A98A3C1E-62EA-A9E3-9778-C1BCC0EA5D59}"/>
                </a:ext>
              </a:extLst>
            </p:cNvPr>
            <p:cNvCxnSpPr>
              <a:cxnSpLocks/>
            </p:cNvCxnSpPr>
            <p:nvPr/>
          </p:nvCxnSpPr>
          <p:spPr>
            <a:xfrm>
              <a:off x="42451" y="3324537"/>
              <a:ext cx="5969085" cy="42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1EB9450E-75A8-D572-7D05-657F46717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11" y="605241"/>
              <a:ext cx="0" cy="2719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B18A8A4D-C07D-60E1-1D28-B247CC6BA0BF}"/>
                </a:ext>
              </a:extLst>
            </p:cNvPr>
            <p:cNvCxnSpPr>
              <a:cxnSpLocks/>
            </p:cNvCxnSpPr>
            <p:nvPr/>
          </p:nvCxnSpPr>
          <p:spPr>
            <a:xfrm>
              <a:off x="39911" y="599061"/>
              <a:ext cx="5971625" cy="251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284AFFF0-97BD-C7B0-61FF-D5658F77F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1536" y="624200"/>
              <a:ext cx="0" cy="2737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9473AB4-B664-F753-97D6-E84AA37D985E}"/>
              </a:ext>
            </a:extLst>
          </p:cNvPr>
          <p:cNvGrpSpPr/>
          <p:nvPr/>
        </p:nvGrpSpPr>
        <p:grpSpPr>
          <a:xfrm>
            <a:off x="6128794" y="645154"/>
            <a:ext cx="5972643" cy="2780296"/>
            <a:chOff x="38893" y="586812"/>
            <a:chExt cx="5972643" cy="2780296"/>
          </a:xfrm>
        </p:grpSpPr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D5B821E-AEED-5028-91DB-BDF53057E8DF}"/>
                </a:ext>
              </a:extLst>
            </p:cNvPr>
            <p:cNvCxnSpPr>
              <a:cxnSpLocks/>
            </p:cNvCxnSpPr>
            <p:nvPr/>
          </p:nvCxnSpPr>
          <p:spPr>
            <a:xfrm>
              <a:off x="42451" y="3324537"/>
              <a:ext cx="5969085" cy="42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AEAEB67A-54DF-88B9-9E18-1404F51EE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11" y="605241"/>
              <a:ext cx="0" cy="2719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DDF0A427-9B3E-197A-C63E-350E7C5CE3C9}"/>
                </a:ext>
              </a:extLst>
            </p:cNvPr>
            <p:cNvCxnSpPr>
              <a:cxnSpLocks/>
            </p:cNvCxnSpPr>
            <p:nvPr/>
          </p:nvCxnSpPr>
          <p:spPr>
            <a:xfrm>
              <a:off x="38893" y="586812"/>
              <a:ext cx="5972643" cy="373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71D04D80-4F30-92AD-308F-2C5A338D5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1536" y="624200"/>
              <a:ext cx="0" cy="2737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26F6143-75F0-C50F-D297-909D8A025801}"/>
              </a:ext>
            </a:extLst>
          </p:cNvPr>
          <p:cNvSpPr txBox="1"/>
          <p:nvPr/>
        </p:nvSpPr>
        <p:spPr>
          <a:xfrm>
            <a:off x="2725663" y="881875"/>
            <a:ext cx="18075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поля частичной змейки 50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Т·м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протонов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ускорителя во всем диапазоне энергий. Уменьшение поля приводит к ограничению диапазона работы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режима.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E23EF868-19B6-3EDE-E625-761321A05333}"/>
              </a:ext>
            </a:extLst>
          </p:cNvPr>
          <p:cNvSpPr txBox="1"/>
          <p:nvPr/>
        </p:nvSpPr>
        <p:spPr>
          <a:xfrm>
            <a:off x="8115462" y="3842530"/>
            <a:ext cx="22995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сохранения поляризации протонов достаточно использовать 5%-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соленоидальную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змейку, которая обеспечивает адиабатические перевороты спинов при пересечении каждого целого резонанса.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id="{C80A7363-CADD-0040-1925-86863BB4B87D}"/>
              </a:ext>
            </a:extLst>
          </p:cNvPr>
          <p:cNvSpPr txBox="1"/>
          <p:nvPr/>
        </p:nvSpPr>
        <p:spPr>
          <a:xfrm>
            <a:off x="4446273" y="1085740"/>
            <a:ext cx="15928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Манипуляцию направлением поляризации можно осуществлять с помощью слабых соленоидов в режиме спиновой прозрачности.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TextBox 4107">
                <a:extLst>
                  <a:ext uri="{FF2B5EF4-FFF2-40B4-BE49-F238E27FC236}">
                    <a16:creationId xmlns:a16="http://schemas.microsoft.com/office/drawing/2014/main" id="{2BCEE5FE-74AF-9F09-4160-CD5FD01DA387}"/>
                  </a:ext>
                </a:extLst>
              </p:cNvPr>
              <p:cNvSpPr txBox="1"/>
              <p:nvPr/>
            </p:nvSpPr>
            <p:spPr>
              <a:xfrm>
                <a:off x="9387330" y="3025062"/>
                <a:ext cx="1507039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</a:rPr>
                      <m:t>.75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8" name="TextBox 4107">
                <a:extLst>
                  <a:ext uri="{FF2B5EF4-FFF2-40B4-BE49-F238E27FC236}">
                    <a16:creationId xmlns:a16="http://schemas.microsoft.com/office/drawing/2014/main" id="{2BCEE5FE-74AF-9F09-4160-CD5FD01D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330" y="3025062"/>
                <a:ext cx="1507039" cy="391261"/>
              </a:xfrm>
              <a:prstGeom prst="rect">
                <a:avLst/>
              </a:prstGeom>
              <a:blipFill>
                <a:blip r:embed="rId6"/>
                <a:stretch>
                  <a:fillRect l="-3644" t="-7813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0" name="TextBox 4109">
            <a:extLst>
              <a:ext uri="{FF2B5EF4-FFF2-40B4-BE49-F238E27FC236}">
                <a16:creationId xmlns:a16="http://schemas.microsoft.com/office/drawing/2014/main" id="{6548E34F-095A-9BAB-DE24-3319FA8B5F3B}"/>
              </a:ext>
            </a:extLst>
          </p:cNvPr>
          <p:cNvSpPr txBox="1"/>
          <p:nvPr/>
        </p:nvSpPr>
        <p:spPr>
          <a:xfrm>
            <a:off x="9414997" y="1755187"/>
            <a:ext cx="26632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8745" algn="just">
              <a:spcBef>
                <a:spcPts val="600"/>
              </a:spcBef>
              <a:spcAft>
                <a:spcPts val="600"/>
              </a:spcAft>
            </a:pPr>
            <a:r>
              <a:rPr lang="ru-RU" sz="14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исключения пересечения внутренних резонансов </a:t>
            </a:r>
            <a:r>
              <a:rPr lang="ru-RU" sz="1400" kern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ускорении во всем диапазоне энергий с 50% </a:t>
            </a:r>
            <a:r>
              <a:rPr lang="ru-RU" sz="1400" kern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соленоидальной</a:t>
            </a:r>
            <a:r>
              <a:rPr lang="ru-RU" sz="1400" kern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змейкой </a:t>
            </a:r>
            <a:r>
              <a:rPr lang="ru-RU" sz="14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бетатронные частоты должны лежать в диапазоне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Text Box 7">
            <a:extLst>
              <a:ext uri="{FF2B5EF4-FFF2-40B4-BE49-F238E27FC236}">
                <a16:creationId xmlns:a16="http://schemas.microsoft.com/office/drawing/2014/main" id="{577BA0DE-AD0C-B3DC-E2A6-9B8599E7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" y="-47701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Моды оперирования с поляризованными пучками в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Нуклотроне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75A6D74-166C-F016-68AA-ACD6CEC966FC}"/>
              </a:ext>
            </a:extLst>
          </p:cNvPr>
          <p:cNvGrpSpPr/>
          <p:nvPr/>
        </p:nvGrpSpPr>
        <p:grpSpPr>
          <a:xfrm>
            <a:off x="629608" y="1034903"/>
            <a:ext cx="2066801" cy="2093800"/>
            <a:chOff x="922734" y="1108952"/>
            <a:chExt cx="2066801" cy="20938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3B4EA866-F862-9BB5-A3FE-293A40A75DC1}"/>
                </a:ext>
              </a:extLst>
            </p:cNvPr>
            <p:cNvSpPr/>
            <p:nvPr/>
          </p:nvSpPr>
          <p:spPr>
            <a:xfrm>
              <a:off x="934037" y="1228402"/>
              <a:ext cx="2055498" cy="179950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D0FF196-954E-7A66-E20A-B3EFD5097BF0}"/>
                </a:ext>
              </a:extLst>
            </p:cNvPr>
            <p:cNvSpPr/>
            <p:nvPr/>
          </p:nvSpPr>
          <p:spPr>
            <a:xfrm>
              <a:off x="1590752" y="2884735"/>
              <a:ext cx="742068" cy="3180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EF002F7-D846-1075-751E-50CFBA825EAB}"/>
                </a:ext>
              </a:extLst>
            </p:cNvPr>
            <p:cNvSpPr/>
            <p:nvPr/>
          </p:nvSpPr>
          <p:spPr>
            <a:xfrm rot="18020128">
              <a:off x="876572" y="1707302"/>
              <a:ext cx="276995" cy="18467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E43B02C-C38A-1F27-614B-B94457C9F80E}"/>
                </a:ext>
              </a:extLst>
            </p:cNvPr>
            <p:cNvSpPr/>
            <p:nvPr/>
          </p:nvSpPr>
          <p:spPr>
            <a:xfrm>
              <a:off x="1590753" y="1108952"/>
              <a:ext cx="742068" cy="3180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93DA607-F825-BDFB-549C-3A996D87BE73}"/>
                </a:ext>
              </a:extLst>
            </p:cNvPr>
            <p:cNvSpPr/>
            <p:nvPr/>
          </p:nvSpPr>
          <p:spPr>
            <a:xfrm rot="19773492">
              <a:off x="1261927" y="1275659"/>
              <a:ext cx="276995" cy="18467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059829-68D6-1655-243F-FF8F14038B8A}"/>
              </a:ext>
            </a:extLst>
          </p:cNvPr>
          <p:cNvGrpSpPr/>
          <p:nvPr/>
        </p:nvGrpSpPr>
        <p:grpSpPr>
          <a:xfrm>
            <a:off x="6286293" y="4087187"/>
            <a:ext cx="1693242" cy="2047936"/>
            <a:chOff x="1191498" y="1890731"/>
            <a:chExt cx="1693242" cy="2047936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48E10714-9924-BACA-CDA8-F7F7C14B5E23}"/>
                </a:ext>
              </a:extLst>
            </p:cNvPr>
            <p:cNvCxnSpPr/>
            <p:nvPr/>
          </p:nvCxnSpPr>
          <p:spPr bwMode="auto">
            <a:xfrm flipH="1" flipV="1">
              <a:off x="1202912" y="2637594"/>
              <a:ext cx="3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F7ABD3C8-A16D-A9E8-3EC5-A191B50902B9}"/>
                </a:ext>
              </a:extLst>
            </p:cNvPr>
            <p:cNvCxnSpPr/>
            <p:nvPr/>
          </p:nvCxnSpPr>
          <p:spPr bwMode="auto">
            <a:xfrm flipH="1" flipV="1">
              <a:off x="1191498" y="3109496"/>
              <a:ext cx="1044000" cy="4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58DD0A50-494B-8033-0F79-454E53334A8D}"/>
                </a:ext>
              </a:extLst>
            </p:cNvPr>
            <p:cNvCxnSpPr/>
            <p:nvPr/>
          </p:nvCxnSpPr>
          <p:spPr bwMode="auto">
            <a:xfrm flipV="1">
              <a:off x="1422422" y="1974979"/>
              <a:ext cx="0" cy="1763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62C02BC7-1969-E025-A9C8-BCD16F7909DD}"/>
                </a:ext>
              </a:extLst>
            </p:cNvPr>
            <p:cNvCxnSpPr/>
            <p:nvPr/>
          </p:nvCxnSpPr>
          <p:spPr bwMode="auto">
            <a:xfrm>
              <a:off x="1382785" y="3660925"/>
              <a:ext cx="1215326" cy="7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95B3073-0AC9-8EEE-DC59-564A7ABB8954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57651" y="3290692"/>
              <a:ext cx="527089" cy="370232"/>
            </a:xfrm>
            <a:prstGeom prst="rect">
              <a:avLst/>
            </a:prstGeom>
            <a:blipFill rotWithShape="0">
              <a:blip r:embed="rId7"/>
              <a:stretch>
                <a:fillRect t="-18333" r="-17241" b="-11667"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38C6B4C2-772E-AAE6-A58D-51872CA88D1E}"/>
                </a:ext>
              </a:extLst>
            </p:cNvPr>
            <p:cNvCxnSpPr/>
            <p:nvPr/>
          </p:nvCxnSpPr>
          <p:spPr bwMode="auto">
            <a:xfrm flipV="1">
              <a:off x="1422422" y="2109814"/>
              <a:ext cx="921370" cy="1551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E279277-A126-987A-B260-83ED56E15A81}"/>
                </a:ext>
              </a:extLst>
            </p:cNvPr>
            <p:cNvCxnSpPr/>
            <p:nvPr/>
          </p:nvCxnSpPr>
          <p:spPr bwMode="auto">
            <a:xfrm flipH="1">
              <a:off x="1422421" y="2093308"/>
              <a:ext cx="929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7BAAE34-7C60-B5C0-D470-396E2F07267F}"/>
                </a:ext>
              </a:extLst>
            </p:cNvPr>
            <p:cNvCxnSpPr/>
            <p:nvPr/>
          </p:nvCxnSpPr>
          <p:spPr bwMode="auto">
            <a:xfrm flipH="1" flipV="1">
              <a:off x="2343525" y="2093308"/>
              <a:ext cx="0" cy="15870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75FFB61-B923-6F9A-7D92-A418ABB5EF8F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35159" y="2716141"/>
              <a:ext cx="350608" cy="370232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B631F33-B5A4-F100-1F16-438E5F44142A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24755" y="3568435"/>
              <a:ext cx="576110" cy="370232"/>
            </a:xfrm>
            <a:prstGeom prst="rect">
              <a:avLst/>
            </a:prstGeom>
            <a:blipFill rotWithShape="0">
              <a:blip r:embed="rId9"/>
              <a:stretch>
                <a:fillRect b="-11475"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2F499DD-F0AC-D3C7-CD84-FFA9E7BE3F24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64172" y="1890731"/>
              <a:ext cx="372317" cy="419826"/>
            </a:xfrm>
            <a:prstGeom prst="rect">
              <a:avLst/>
            </a:prstGeom>
            <a:blipFill rotWithShape="0">
              <a:blip r:embed="rId10"/>
              <a:stretch>
                <a:fillRect b="-1449"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85E486C-5C55-8007-4A74-080712AFD83E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2460" y="2392524"/>
              <a:ext cx="391863" cy="370232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B55E0E31-B350-5492-FE94-272A080E3137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29743" y="2197543"/>
              <a:ext cx="371171" cy="414026"/>
            </a:xfrm>
            <a:prstGeom prst="rect">
              <a:avLst/>
            </a:prstGeom>
            <a:blipFill rotWithShape="0">
              <a:blip r:embed="rId12"/>
              <a:stretch>
                <a:fillRect b="-1471"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65FFAD6-0708-61C1-6E30-9B0526C7D60E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0138" y="3184746"/>
              <a:ext cx="341760" cy="392993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300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ru-RU">
                  <a:noFill/>
                </a:rPr>
                <a:t> </a:t>
              </a:r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B768E75F-438B-4675-7FDD-7E1B7B22A330}"/>
                </a:ext>
              </a:extLst>
            </p:cNvPr>
            <p:cNvCxnSpPr/>
            <p:nvPr/>
          </p:nvCxnSpPr>
          <p:spPr bwMode="auto">
            <a:xfrm>
              <a:off x="1300715" y="2639448"/>
              <a:ext cx="0" cy="4401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58EF1D18-80DC-F8E8-7052-CDF8331E3579}"/>
                </a:ext>
              </a:extLst>
            </p:cNvPr>
            <p:cNvGrpSpPr/>
            <p:nvPr/>
          </p:nvGrpSpPr>
          <p:grpSpPr>
            <a:xfrm rot="1809442" flipH="1">
              <a:off x="1380679" y="2676649"/>
              <a:ext cx="507734" cy="1120847"/>
              <a:chOff x="5988340" y="2563287"/>
              <a:chExt cx="507734" cy="896407"/>
            </a:xfrm>
          </p:grpSpPr>
          <p:cxnSp>
            <p:nvCxnSpPr>
              <p:cNvPr id="42" name="Прямая со стрелкой 41">
                <a:extLst>
                  <a:ext uri="{FF2B5EF4-FFF2-40B4-BE49-F238E27FC236}">
                    <a16:creationId xmlns:a16="http://schemas.microsoft.com/office/drawing/2014/main" id="{D91D9165-CCBA-2751-E8F0-EDA43CE58C64}"/>
                  </a:ext>
                </a:extLst>
              </p:cNvPr>
              <p:cNvCxnSpPr/>
              <p:nvPr/>
            </p:nvCxnSpPr>
            <p:spPr bwMode="auto">
              <a:xfrm flipH="1" flipV="1">
                <a:off x="6237115" y="2597185"/>
                <a:ext cx="0" cy="83495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F22F574D-9939-F264-4C8D-B7EAEACF61F7}"/>
                  </a:ext>
                </a:extLst>
              </p:cNvPr>
              <p:cNvSpPr/>
              <p:nvPr/>
            </p:nvSpPr>
            <p:spPr bwMode="auto">
              <a:xfrm>
                <a:off x="5988340" y="2563287"/>
                <a:ext cx="507734" cy="216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59" name="Прямая со стрелкой 58">
                <a:extLst>
                  <a:ext uri="{FF2B5EF4-FFF2-40B4-BE49-F238E27FC236}">
                    <a16:creationId xmlns:a16="http://schemas.microsoft.com/office/drawing/2014/main" id="{AB2CE0A8-64F7-17D5-CE75-AA2A0267D643}"/>
                  </a:ext>
                </a:extLst>
              </p:cNvPr>
              <p:cNvCxnSpPr/>
              <p:nvPr/>
            </p:nvCxnSpPr>
            <p:spPr bwMode="auto">
              <a:xfrm rot="1449442" flipH="1" flipV="1">
                <a:off x="6356852" y="2624744"/>
                <a:ext cx="0" cy="83495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7391A5-F264-A21D-3C6E-BB0D6D9EDF0E}"/>
                  </a:ext>
                </a:extLst>
              </p:cNvPr>
              <p:cNvSpPr txBox="1"/>
              <p:nvPr/>
            </p:nvSpPr>
            <p:spPr>
              <a:xfrm rot="18943244">
                <a:off x="183689" y="1075244"/>
                <a:ext cx="1223205" cy="3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0.6 </m:t>
                    </m:r>
                    <m:r>
                      <a:rPr lang="ru-RU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Т⋅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7391A5-F264-A21D-3C6E-BB0D6D9ED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43244">
                <a:off x="183689" y="1075244"/>
                <a:ext cx="1223205" cy="3427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5" name="Прямая соединительная линия 4104">
            <a:extLst>
              <a:ext uri="{FF2B5EF4-FFF2-40B4-BE49-F238E27FC236}">
                <a16:creationId xmlns:a16="http://schemas.microsoft.com/office/drawing/2014/main" id="{0835C390-92BE-70E5-C10C-2C4D12B31646}"/>
              </a:ext>
            </a:extLst>
          </p:cNvPr>
          <p:cNvCxnSpPr>
            <a:cxnSpLocks/>
          </p:cNvCxnSpPr>
          <p:nvPr/>
        </p:nvCxnSpPr>
        <p:spPr>
          <a:xfrm>
            <a:off x="2773723" y="929958"/>
            <a:ext cx="11324" cy="2414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9" name="Прямая соединительная линия 4108">
            <a:extLst>
              <a:ext uri="{FF2B5EF4-FFF2-40B4-BE49-F238E27FC236}">
                <a16:creationId xmlns:a16="http://schemas.microsoft.com/office/drawing/2014/main" id="{9E61257E-F4F6-E593-0C76-EAFC2DC837BF}"/>
              </a:ext>
            </a:extLst>
          </p:cNvPr>
          <p:cNvCxnSpPr>
            <a:cxnSpLocks/>
          </p:cNvCxnSpPr>
          <p:nvPr/>
        </p:nvCxnSpPr>
        <p:spPr>
          <a:xfrm>
            <a:off x="4491433" y="919759"/>
            <a:ext cx="17780" cy="2439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6" name="Прямая соединительная линия 4115">
            <a:extLst>
              <a:ext uri="{FF2B5EF4-FFF2-40B4-BE49-F238E27FC236}">
                <a16:creationId xmlns:a16="http://schemas.microsoft.com/office/drawing/2014/main" id="{B75936EB-A26F-24C0-9E24-478C00D5726F}"/>
              </a:ext>
            </a:extLst>
          </p:cNvPr>
          <p:cNvCxnSpPr>
            <a:cxnSpLocks/>
          </p:cNvCxnSpPr>
          <p:nvPr/>
        </p:nvCxnSpPr>
        <p:spPr>
          <a:xfrm flipH="1">
            <a:off x="2767313" y="929958"/>
            <a:ext cx="3271771" cy="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2" name="TextBox 4121">
                <a:extLst>
                  <a:ext uri="{FF2B5EF4-FFF2-40B4-BE49-F238E27FC236}">
                    <a16:creationId xmlns:a16="http://schemas.microsoft.com/office/drawing/2014/main" id="{7286F3C8-61ED-E7B9-95DC-74883462AB54}"/>
                  </a:ext>
                </a:extLst>
              </p:cNvPr>
              <p:cNvSpPr txBox="1"/>
              <p:nvPr/>
            </p:nvSpPr>
            <p:spPr>
              <a:xfrm>
                <a:off x="10693941" y="3010163"/>
                <a:ext cx="1487883" cy="41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&lt;0.25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2" name="TextBox 4121">
                <a:extLst>
                  <a:ext uri="{FF2B5EF4-FFF2-40B4-BE49-F238E27FC236}">
                    <a16:creationId xmlns:a16="http://schemas.microsoft.com/office/drawing/2014/main" id="{7286F3C8-61ED-E7B9-95DC-74883462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941" y="3010163"/>
                <a:ext cx="1487883" cy="410369"/>
              </a:xfrm>
              <a:prstGeom prst="rect">
                <a:avLst/>
              </a:prstGeom>
              <a:blipFill>
                <a:blip r:embed="rId1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18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1067</Words>
  <Application>Microsoft Office PowerPoint</Application>
  <PresentationFormat>Широкоэкранный</PresentationFormat>
  <Paragraphs>137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Цыплаков</dc:creator>
  <cp:lastModifiedBy>Евгений Цыплаков</cp:lastModifiedBy>
  <cp:revision>22</cp:revision>
  <dcterms:created xsi:type="dcterms:W3CDTF">2022-09-09T14:38:35Z</dcterms:created>
  <dcterms:modified xsi:type="dcterms:W3CDTF">2023-03-31T07:24:48Z</dcterms:modified>
</cp:coreProperties>
</file>