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3" r:id="rId4"/>
    <p:sldId id="260" r:id="rId5"/>
    <p:sldId id="257" r:id="rId6"/>
    <p:sldId id="258" r:id="rId7"/>
    <p:sldId id="264" r:id="rId8"/>
    <p:sldId id="259" r:id="rId9"/>
    <p:sldId id="267" r:id="rId10"/>
    <p:sldId id="274" r:id="rId11"/>
    <p:sldId id="270" r:id="rId12"/>
    <p:sldId id="268" r:id="rId13"/>
    <p:sldId id="269" r:id="rId14"/>
    <p:sldId id="276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" initials="А" lastIdx="1" clrIdx="0">
    <p:extLst>
      <p:ext uri="{19B8F6BF-5375-455C-9EA6-DF929625EA0E}">
        <p15:presenceInfo xmlns:p15="http://schemas.microsoft.com/office/powerpoint/2012/main" userId="434169bb1b492f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D6CC-575C-4AA6-8069-6F8C219EA97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C70FC-3B1A-4C14-9278-04FD3348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32874-F614-4D45-9B81-77D12C54F7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6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32874-F614-4D45-9B81-77D12C54F7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7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7E622-A6EC-BFA4-1C22-BC877BF63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811842-F4D0-B6DC-A936-BF29A1694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E2D9A-5F70-E425-B862-EAF0FA78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C9D51C-A3B7-AA70-347A-C5788A43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6DBC66-4301-C322-16E2-A9489013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4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F05AC-6BDA-1E94-E5F9-E49231DA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874CB3-7715-B021-A8E1-25711A68D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F878A-DCF6-0399-0363-8C386B26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30A58-988F-3682-9580-9B01D9D2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3F796-BB0C-54A4-973F-81078427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4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E51867-2E43-B679-2609-002CD7EA9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1D377-E96B-EB9E-D997-56669E0A3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FE51D-D8C9-D8BD-8B60-28C0C8D2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34844-AA4F-30B1-D5FA-DFA4A252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95D9E9-1B4D-A86C-C236-435A00AC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4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72380-60AF-AECF-064F-C6D7184B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9482E-8470-1533-4F0C-690D2BA0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B13BB-6FB0-B367-92D8-8C6395D6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23006-FBE3-EC2D-DF2E-F9653E56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A2510-1380-B78E-7259-C6FEC5C3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D4199-6D2A-80CD-3132-9478C619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2C5B9C-5FBB-B770-C2CC-692FA327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43E34-F88B-DBF6-131C-B1D224ED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F57DE-9432-2275-033D-B75BD00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E67A5-B945-3CB8-D61B-556F288C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5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BC3EA-ABAA-8084-A9A3-3265A44C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9087A-2F20-FE4D-EFAD-D2E0DFCF5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C56775-7DC7-FC51-5783-6F7184FF8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AF799A-0A83-E141-70A3-CFF075B8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AF6E9F-706F-7B2F-0C74-0FEA852C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1E0DF-D3E3-04F0-77C1-686D7AD7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9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D00F-EFAB-1AA9-F466-F132DD4E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639ACE-0AE8-401A-EF21-A82D301D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54B5D1-CD14-D726-CF75-71F16EA63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1F1EC7-EA6F-F5B6-B929-B9F92DAC3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3C8053-70EB-C377-7769-53805C5B6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C75074-62F3-8C89-0808-BBFFE52D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478BBB-3E41-FC4B-50B0-7D6B54C0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B56AFC-AD1E-0FB7-9A5C-9B0F1F99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1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3E5DF-B0C8-4933-617E-52D055F3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AA2E5A-6E3C-39B4-46C3-2937610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F47E0B-3B4B-0DDC-F010-5D0EEF26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751BE-FDF6-7E8F-3051-40264E7C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2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418C10-F926-8142-EF85-1F23E252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5A7B9C-AB0B-A520-250C-23E1370A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3FC00F-6723-EF56-2878-5CD0399E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2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3671-6F38-136B-EACE-3F110027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65BE-27DA-AA89-332C-9BAD3B0B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E0863-88F2-C0A2-DCD5-62FD1EBDF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4F680F-66D0-B34D-FA56-89F3C1D4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F96DFF-07B1-72A8-8831-5001AF8C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090593-F4EF-4765-CAD0-56F5BC8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5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F3615-8211-FA3F-C9EF-5F2B65A4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C8F75D-7E3A-BC03-CEF7-2806B4F22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8BAE48-1DEB-E31E-40FF-3965D909A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672220-00CD-8011-8A33-340D8E08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D9EAB-65A5-F447-18C3-FD2F5524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B0843-7B92-728E-C3D4-7DF6AF92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807E2-AB8F-BF7F-168D-2B23F683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3D0DC1-4A00-2991-59B8-4E735BF9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17723-F3B8-1FDC-88CB-A4FCB216C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1796-4A5E-44EB-B2F8-C61CE0FB69E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BB5AF-B0D8-6B0E-012C-8AB229906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54BFC-0EA4-8ED2-75B8-C51AF9D0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4757-AE3D-4DBA-9E5D-DA75D22A1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809BF-A2AF-ABC5-71EB-28C106375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0942"/>
            <a:ext cx="9144000" cy="131717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Бустер – Нуклотрон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методы оценки параметров ВЧ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D79E4E-E561-BEE7-C2F8-6D4CC4C54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4597"/>
            <a:ext cx="9144000" cy="517201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ОИЯИ, Ускорительное отделение, НЭОРС</a:t>
            </a:r>
          </a:p>
          <a:p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4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1636F04-3E9E-4942-897B-790C69E93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30251"/>
                <a:ext cx="12192000" cy="61277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𝑞𝑍𝑒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Процедура измерения: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Для измерения синхротронной частоты в  бустере необходимо оцифровать сигнал пучка с быстрого трансформатора тока. Время оцифровки и частота выборки ацп зависит от конкретных аппаратных решений, применяемых при данной процедуре.</a:t>
                </a:r>
              </a:p>
              <a:p>
                <a:pPr algn="just"/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Одновременно с оцифровкой сигнала с быстрого трансформатора тока желательно выполнять оцифровку ВЧ сигнала. Это позволит правильно определить продольную положение банча. </a:t>
                </a:r>
              </a:p>
              <a:p>
                <a:pPr algn="just"/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Для возмущения синхротронных колебаний необходимо изменить фазу ВЧ сигнала приблизительно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Средняя продольная протяженность банча может быть посчитан как: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𝑡𝑑𝑡</m:t>
                          </m:r>
                        </m:e>
                      </m:nary>
                    </m:oMath>
                  </m:oMathPara>
                </a14:m>
                <a:endParaRPr lang="ru-R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1636F04-3E9E-4942-897B-790C69E93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30251"/>
                <a:ext cx="12192000" cy="6127750"/>
              </a:xfrm>
              <a:blipFill>
                <a:blip r:embed="rId2"/>
                <a:stretch>
                  <a:fillRect l="-500" r="-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436D0F-2F36-476A-8E00-CB7932A1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025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Калибровка ВЧ бустера с помощью измерения синхротронной частоты </a:t>
            </a:r>
          </a:p>
        </p:txBody>
      </p:sp>
    </p:spTree>
    <p:extLst>
      <p:ext uri="{BB962C8B-B14F-4D97-AF65-F5344CB8AC3E}">
        <p14:creationId xmlns:p14="http://schemas.microsoft.com/office/powerpoint/2010/main" val="6341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FB361-6B14-4A73-9209-E2D17949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85"/>
            <a:ext cx="12192000" cy="94053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Датчик положения пучка и устройство возмущения фазы ВЧ напряжения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045C09-3E0D-41CE-BE43-345915F2EE6D}"/>
              </a:ext>
            </a:extLst>
          </p:cNvPr>
          <p:cNvSpPr/>
          <p:nvPr/>
        </p:nvSpPr>
        <p:spPr>
          <a:xfrm>
            <a:off x="3237688" y="1455011"/>
            <a:ext cx="1984898" cy="992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FF59F-D8E9-4284-80B6-FDCF991D82B1}"/>
              </a:ext>
            </a:extLst>
          </p:cNvPr>
          <p:cNvSpPr txBox="1"/>
          <p:nvPr/>
        </p:nvSpPr>
        <p:spPr>
          <a:xfrm>
            <a:off x="3270041" y="1599717"/>
            <a:ext cx="192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Два плеча обработки </a:t>
            </a:r>
            <a:b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входных сигналов</a:t>
            </a:r>
          </a:p>
          <a:p>
            <a:pPr algn="ctr"/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(фильтры и детекторы)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EC8E6AD-54BA-44E8-B149-6ED2DF4374E0}"/>
              </a:ext>
            </a:extLst>
          </p:cNvPr>
          <p:cNvSpPr/>
          <p:nvPr/>
        </p:nvSpPr>
        <p:spPr>
          <a:xfrm>
            <a:off x="2857501" y="1282894"/>
            <a:ext cx="5780472" cy="2789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EDA90A-8258-45CA-96B8-4B79E228C942}"/>
              </a:ext>
            </a:extLst>
          </p:cNvPr>
          <p:cNvSpPr txBox="1"/>
          <p:nvPr/>
        </p:nvSpPr>
        <p:spPr>
          <a:xfrm>
            <a:off x="8637973" y="1251526"/>
            <a:ext cx="2329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Датчик положения пучка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E544304-0753-44DB-940A-46F48079C532}"/>
              </a:ext>
            </a:extLst>
          </p:cNvPr>
          <p:cNvSpPr/>
          <p:nvPr/>
        </p:nvSpPr>
        <p:spPr>
          <a:xfrm>
            <a:off x="0" y="2896007"/>
            <a:ext cx="1828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1B9257-D2CA-45CD-AD7E-306EC0CDD56C}"/>
              </a:ext>
            </a:extLst>
          </p:cNvPr>
          <p:cNvSpPr txBox="1"/>
          <p:nvPr/>
        </p:nvSpPr>
        <p:spPr>
          <a:xfrm>
            <a:off x="23775" y="3129697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Сигналы с пикапов </a:t>
            </a:r>
            <a:b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(+х, -х, </a:t>
            </a:r>
            <a:r>
              <a:rPr lang="el-G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4637425-87BB-4199-9C5B-6FE52D93CC5A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1828800" y="3391307"/>
            <a:ext cx="590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3A0BED5A-39BC-48F7-B484-EBBA565F843B}"/>
              </a:ext>
            </a:extLst>
          </p:cNvPr>
          <p:cNvCxnSpPr>
            <a:cxnSpLocks/>
          </p:cNvCxnSpPr>
          <p:nvPr/>
        </p:nvCxnSpPr>
        <p:spPr>
          <a:xfrm flipV="1">
            <a:off x="2419350" y="1946678"/>
            <a:ext cx="0" cy="1444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7CC0A99C-7A4A-49BE-92D3-2B65D74DCC96}"/>
              </a:ext>
            </a:extLst>
          </p:cNvPr>
          <p:cNvCxnSpPr>
            <a:cxnSpLocks/>
          </p:cNvCxnSpPr>
          <p:nvPr/>
        </p:nvCxnSpPr>
        <p:spPr>
          <a:xfrm>
            <a:off x="2419350" y="1946678"/>
            <a:ext cx="8183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21DFCDA-C95D-43B2-9285-5DFE99E26423}"/>
              </a:ext>
            </a:extLst>
          </p:cNvPr>
          <p:cNvSpPr txBox="1"/>
          <p:nvPr/>
        </p:nvSpPr>
        <p:spPr>
          <a:xfrm>
            <a:off x="2124075" y="1661273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(+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-X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14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6F76884-49C3-4DAD-A43E-98C28E2F0B62}"/>
              </a:ext>
            </a:extLst>
          </p:cNvPr>
          <p:cNvSpPr/>
          <p:nvPr/>
        </p:nvSpPr>
        <p:spPr>
          <a:xfrm>
            <a:off x="6298402" y="1445723"/>
            <a:ext cx="1984898" cy="992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64ABFF-D3DF-41FB-B7FE-8D464328DA7D}"/>
              </a:ext>
            </a:extLst>
          </p:cNvPr>
          <p:cNvSpPr txBox="1"/>
          <p:nvPr/>
        </p:nvSpPr>
        <p:spPr>
          <a:xfrm>
            <a:off x="6391822" y="166127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Схема сравнения</a:t>
            </a:r>
          </a:p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и усиления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FC570E-8DEB-4C51-9A47-862019DC101E}"/>
              </a:ext>
            </a:extLst>
          </p:cNvPr>
          <p:cNvSpPr txBox="1"/>
          <p:nvPr/>
        </p:nvSpPr>
        <p:spPr>
          <a:xfrm>
            <a:off x="5254939" y="1405806"/>
            <a:ext cx="81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DC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сост.</a:t>
            </a:r>
          </a:p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и -Х</a:t>
            </a:r>
            <a:endParaRPr lang="ru-RU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B18C2D-3411-48C1-9289-C4A83075D9BB}"/>
              </a:ext>
            </a:extLst>
          </p:cNvPr>
          <p:cNvSpPr txBox="1"/>
          <p:nvPr/>
        </p:nvSpPr>
        <p:spPr>
          <a:xfrm>
            <a:off x="8577219" y="2856016"/>
            <a:ext cx="119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Положение пучка</a:t>
            </a:r>
            <a:endParaRPr lang="ru-RU" sz="1400" dirty="0"/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C872FCD6-30BA-4A8E-92B4-DCADE2711DA9}"/>
              </a:ext>
            </a:extLst>
          </p:cNvPr>
          <p:cNvCxnSpPr>
            <a:cxnSpLocks/>
          </p:cNvCxnSpPr>
          <p:nvPr/>
        </p:nvCxnSpPr>
        <p:spPr>
          <a:xfrm>
            <a:off x="8283300" y="3469190"/>
            <a:ext cx="939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85D1FF8-FAD7-49C3-B785-FECACCD71B35}"/>
              </a:ext>
            </a:extLst>
          </p:cNvPr>
          <p:cNvSpPr/>
          <p:nvPr/>
        </p:nvSpPr>
        <p:spPr>
          <a:xfrm>
            <a:off x="3237688" y="2892227"/>
            <a:ext cx="1984898" cy="992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D75CDA7-986F-4D86-9A0A-BBA9DE39EC1B}"/>
              </a:ext>
            </a:extLst>
          </p:cNvPr>
          <p:cNvSpPr txBox="1"/>
          <p:nvPr/>
        </p:nvSpPr>
        <p:spPr>
          <a:xfrm>
            <a:off x="3323863" y="3103865"/>
            <a:ext cx="181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Схема определения </a:t>
            </a:r>
          </a:p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интенсивности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4DD94F0F-81D6-4881-8EE3-C40B1915CE7C}"/>
              </a:ext>
            </a:extLst>
          </p:cNvPr>
          <p:cNvCxnSpPr>
            <a:cxnSpLocks/>
          </p:cNvCxnSpPr>
          <p:nvPr/>
        </p:nvCxnSpPr>
        <p:spPr>
          <a:xfrm>
            <a:off x="2419350" y="3391307"/>
            <a:ext cx="818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0C74418-1997-47CA-AC2D-02E185C52985}"/>
              </a:ext>
            </a:extLst>
          </p:cNvPr>
          <p:cNvSpPr/>
          <p:nvPr/>
        </p:nvSpPr>
        <p:spPr>
          <a:xfrm>
            <a:off x="6298402" y="2862622"/>
            <a:ext cx="1984898" cy="992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167963A-0D38-4F59-A8D1-F53AB9E2192A}"/>
              </a:ext>
            </a:extLst>
          </p:cNvPr>
          <p:cNvSpPr txBox="1"/>
          <p:nvPr/>
        </p:nvSpPr>
        <p:spPr>
          <a:xfrm>
            <a:off x="6547752" y="3096767"/>
            <a:ext cx="1591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Схема коррекции</a:t>
            </a:r>
            <a:b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(нормирования)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F84FDB8-B573-4B46-8BBD-F08AEF567FD7}"/>
              </a:ext>
            </a:extLst>
          </p:cNvPr>
          <p:cNvSpPr/>
          <p:nvPr/>
        </p:nvSpPr>
        <p:spPr>
          <a:xfrm>
            <a:off x="2457896" y="3135535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l-G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ru-RU" sz="1400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DCAB6897-C100-423C-985B-3BA3B9DE3417}"/>
              </a:ext>
            </a:extLst>
          </p:cNvPr>
          <p:cNvSpPr/>
          <p:nvPr/>
        </p:nvSpPr>
        <p:spPr>
          <a:xfrm>
            <a:off x="5471936" y="3092334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DC </a:t>
            </a:r>
            <a:r>
              <a:rPr lang="el-G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ru-RU" sz="1400" dirty="0"/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6FC046CE-A495-41FD-BD00-F344034BDBCC}"/>
              </a:ext>
            </a:extLst>
          </p:cNvPr>
          <p:cNvCxnSpPr/>
          <p:nvPr/>
        </p:nvCxnSpPr>
        <p:spPr>
          <a:xfrm>
            <a:off x="5222586" y="3387802"/>
            <a:ext cx="1075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2284A040-0E1E-442A-A498-1B3317D635A4}"/>
              </a:ext>
            </a:extLst>
          </p:cNvPr>
          <p:cNvCxnSpPr>
            <a:cxnSpLocks/>
            <a:stCxn id="4" idx="3"/>
            <a:endCxn id="64" idx="1"/>
          </p:cNvCxnSpPr>
          <p:nvPr/>
        </p:nvCxnSpPr>
        <p:spPr>
          <a:xfrm flipV="1">
            <a:off x="5222586" y="1941773"/>
            <a:ext cx="1075816" cy="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id="{B8801932-8C71-4485-B0E4-4C7FD2118ABD}"/>
              </a:ext>
            </a:extLst>
          </p:cNvPr>
          <p:cNvCxnSpPr>
            <a:stCxn id="64" idx="2"/>
            <a:endCxn id="84" idx="0"/>
          </p:cNvCxnSpPr>
          <p:nvPr/>
        </p:nvCxnSpPr>
        <p:spPr>
          <a:xfrm>
            <a:off x="7290851" y="2437822"/>
            <a:ext cx="0" cy="42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FECDF92B-756E-47B6-BC90-2C36CED34D43}"/>
              </a:ext>
            </a:extLst>
          </p:cNvPr>
          <p:cNvSpPr/>
          <p:nvPr/>
        </p:nvSpPr>
        <p:spPr>
          <a:xfrm>
            <a:off x="3205335" y="5607231"/>
            <a:ext cx="1984898" cy="992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D07277-4008-4EB4-A0B8-4A31D9A1BFAD}"/>
              </a:ext>
            </a:extLst>
          </p:cNvPr>
          <p:cNvSpPr txBox="1"/>
          <p:nvPr/>
        </p:nvSpPr>
        <p:spPr>
          <a:xfrm>
            <a:off x="3660903" y="5807577"/>
            <a:ext cx="1056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Генератор</a:t>
            </a:r>
            <a:b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импульсов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5BC0B98-C80E-42F4-B3A8-8D2DEE44DB5F}"/>
              </a:ext>
            </a:extLst>
          </p:cNvPr>
          <p:cNvSpPr/>
          <p:nvPr/>
        </p:nvSpPr>
        <p:spPr>
          <a:xfrm>
            <a:off x="3205335" y="4455317"/>
            <a:ext cx="1984898" cy="992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F557819-6A2F-4E6D-B887-4FE422627A49}"/>
              </a:ext>
            </a:extLst>
          </p:cNvPr>
          <p:cNvSpPr txBox="1"/>
          <p:nvPr/>
        </p:nvSpPr>
        <p:spPr>
          <a:xfrm>
            <a:off x="3392002" y="4705501"/>
            <a:ext cx="161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Схема выделения</a:t>
            </a:r>
            <a:b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модуля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DDE1189-087F-4C1F-B18A-920CE526E851}"/>
              </a:ext>
            </a:extLst>
          </p:cNvPr>
          <p:cNvSpPr txBox="1"/>
          <p:nvPr/>
        </p:nvSpPr>
        <p:spPr>
          <a:xfrm>
            <a:off x="5925043" y="2511722"/>
            <a:ext cx="141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Смещение пучка</a:t>
            </a:r>
            <a:endParaRPr lang="ru-RU" sz="1200" dirty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6899ECC2-F5D3-43B9-8125-26206169065F}"/>
              </a:ext>
            </a:extLst>
          </p:cNvPr>
          <p:cNvSpPr/>
          <p:nvPr/>
        </p:nvSpPr>
        <p:spPr>
          <a:xfrm>
            <a:off x="6350969" y="5587143"/>
            <a:ext cx="1984898" cy="992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72F46A1-7CCC-420F-96A9-D7D0D1B17A59}"/>
              </a:ext>
            </a:extLst>
          </p:cNvPr>
          <p:cNvSpPr txBox="1"/>
          <p:nvPr/>
        </p:nvSpPr>
        <p:spPr>
          <a:xfrm>
            <a:off x="6615656" y="5796794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Развязывающий</a:t>
            </a:r>
            <a:br>
              <a:rPr lang="ru-RU" sz="1400" dirty="0">
                <a:latin typeface="Georgia" panose="02040502050405020303" pitchFamily="18" charset="0"/>
              </a:rPr>
            </a:br>
            <a:r>
              <a:rPr lang="ru-RU" sz="1400" dirty="0">
                <a:latin typeface="Georgia" panose="02040502050405020303" pitchFamily="18" charset="0"/>
              </a:rPr>
              <a:t>трансформатор 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34E99FFD-71C0-4CE7-ADD4-503FD98C9FC7}"/>
              </a:ext>
            </a:extLst>
          </p:cNvPr>
          <p:cNvSpPr/>
          <p:nvPr/>
        </p:nvSpPr>
        <p:spPr>
          <a:xfrm>
            <a:off x="2868586" y="4317281"/>
            <a:ext cx="5780472" cy="2369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EA4DEAF-C533-4989-801D-573A98700B4B}"/>
              </a:ext>
            </a:extLst>
          </p:cNvPr>
          <p:cNvCxnSpPr>
            <a:cxnSpLocks/>
          </p:cNvCxnSpPr>
          <p:nvPr/>
        </p:nvCxnSpPr>
        <p:spPr>
          <a:xfrm>
            <a:off x="1869595" y="5013111"/>
            <a:ext cx="987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7270718-6D17-4D40-BFB6-BE60AC88B724}"/>
              </a:ext>
            </a:extLst>
          </p:cNvPr>
          <p:cNvSpPr/>
          <p:nvPr/>
        </p:nvSpPr>
        <p:spPr>
          <a:xfrm>
            <a:off x="1828800" y="4643590"/>
            <a:ext cx="861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Сиг. упр.</a:t>
            </a:r>
            <a:endParaRPr lang="ru-RU" sz="1400" dirty="0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FD554B25-7260-4CDB-979B-FBFEDB2DE69B}"/>
              </a:ext>
            </a:extLst>
          </p:cNvPr>
          <p:cNvCxnSpPr>
            <a:cxnSpLocks/>
          </p:cNvCxnSpPr>
          <p:nvPr/>
        </p:nvCxnSpPr>
        <p:spPr>
          <a:xfrm>
            <a:off x="1869595" y="5523426"/>
            <a:ext cx="987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055C8914-9684-41B7-9996-4E263A8D349A}"/>
              </a:ext>
            </a:extLst>
          </p:cNvPr>
          <p:cNvCxnSpPr>
            <a:cxnSpLocks/>
          </p:cNvCxnSpPr>
          <p:nvPr/>
        </p:nvCxnSpPr>
        <p:spPr>
          <a:xfrm>
            <a:off x="1840613" y="6095065"/>
            <a:ext cx="987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06CB342-9063-4834-8B0D-57B22DD2E540}"/>
              </a:ext>
            </a:extLst>
          </p:cNvPr>
          <p:cNvSpPr/>
          <p:nvPr/>
        </p:nvSpPr>
        <p:spPr>
          <a:xfrm>
            <a:off x="1805032" y="5240774"/>
            <a:ext cx="942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Сиг.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усил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14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F825BCA-6258-4601-96C3-5A197402C419}"/>
              </a:ext>
            </a:extLst>
          </p:cNvPr>
          <p:cNvSpPr/>
          <p:nvPr/>
        </p:nvSpPr>
        <p:spPr>
          <a:xfrm>
            <a:off x="1801737" y="5745982"/>
            <a:ext cx="1002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Сиг. смещ.</a:t>
            </a:r>
            <a:endParaRPr lang="ru-RU" sz="14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DAF4D86-3AC6-491E-81C5-6873CF0D47B8}"/>
              </a:ext>
            </a:extLst>
          </p:cNvPr>
          <p:cNvSpPr/>
          <p:nvPr/>
        </p:nvSpPr>
        <p:spPr>
          <a:xfrm>
            <a:off x="6350969" y="4452467"/>
            <a:ext cx="1984898" cy="992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728FE0-7ABE-49EB-87E4-96DBEBB082A4}"/>
              </a:ext>
            </a:extLst>
          </p:cNvPr>
          <p:cNvSpPr txBox="1"/>
          <p:nvPr/>
        </p:nvSpPr>
        <p:spPr>
          <a:xfrm>
            <a:off x="6468181" y="4634111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Формирования амп.</a:t>
            </a:r>
          </a:p>
          <a:p>
            <a:pPr algn="ctr"/>
            <a:r>
              <a:rPr lang="ru-RU" sz="1400" dirty="0">
                <a:latin typeface="Georgia" panose="02040502050405020303" pitchFamily="18" charset="0"/>
              </a:rPr>
              <a:t>упр. имп.</a:t>
            </a:r>
            <a:endParaRPr lang="en-US" sz="1400" dirty="0">
              <a:latin typeface="Georgia" panose="02040502050405020303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51787A6-EECC-4D0A-B484-B3F44DD16C7F}"/>
              </a:ext>
            </a:extLst>
          </p:cNvPr>
          <p:cNvCxnSpPr/>
          <p:nvPr/>
        </p:nvCxnSpPr>
        <p:spPr>
          <a:xfrm>
            <a:off x="2868586" y="5013111"/>
            <a:ext cx="401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D0BC228-9D25-43AD-B4DD-C7F71C5F265F}"/>
              </a:ext>
            </a:extLst>
          </p:cNvPr>
          <p:cNvCxnSpPr>
            <a:stCxn id="120" idx="3"/>
            <a:endCxn id="47" idx="1"/>
          </p:cNvCxnSpPr>
          <p:nvPr/>
        </p:nvCxnSpPr>
        <p:spPr>
          <a:xfrm flipV="1">
            <a:off x="5190233" y="4948517"/>
            <a:ext cx="1160736" cy="2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54120F9-1FED-4B9D-AA06-41C4B87EC793}"/>
              </a:ext>
            </a:extLst>
          </p:cNvPr>
          <p:cNvCxnSpPr>
            <a:stCxn id="116" idx="3"/>
          </p:cNvCxnSpPr>
          <p:nvPr/>
        </p:nvCxnSpPr>
        <p:spPr>
          <a:xfrm flipV="1">
            <a:off x="5190233" y="6103280"/>
            <a:ext cx="5527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9731884-C991-4262-A69C-3896AF0C90FE}"/>
              </a:ext>
            </a:extLst>
          </p:cNvPr>
          <p:cNvCxnSpPr>
            <a:cxnSpLocks/>
          </p:cNvCxnSpPr>
          <p:nvPr/>
        </p:nvCxnSpPr>
        <p:spPr>
          <a:xfrm flipH="1" flipV="1">
            <a:off x="5733280" y="5240776"/>
            <a:ext cx="9724" cy="862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E5D83B4-E87B-442B-B12D-1DFD433724BD}"/>
              </a:ext>
            </a:extLst>
          </p:cNvPr>
          <p:cNvCxnSpPr>
            <a:cxnSpLocks/>
          </p:cNvCxnSpPr>
          <p:nvPr/>
        </p:nvCxnSpPr>
        <p:spPr>
          <a:xfrm>
            <a:off x="5733280" y="5240774"/>
            <a:ext cx="617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E6B2A58-8339-4A72-B746-03820896D27D}"/>
              </a:ext>
            </a:extLst>
          </p:cNvPr>
          <p:cNvCxnSpPr>
            <a:stCxn id="47" idx="2"/>
            <a:endCxn id="124" idx="0"/>
          </p:cNvCxnSpPr>
          <p:nvPr/>
        </p:nvCxnSpPr>
        <p:spPr>
          <a:xfrm>
            <a:off x="7343418" y="5444566"/>
            <a:ext cx="0" cy="142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0143F0-8FDE-472B-8398-5362CC35B670}"/>
              </a:ext>
            </a:extLst>
          </p:cNvPr>
          <p:cNvCxnSpPr>
            <a:stCxn id="124" idx="3"/>
          </p:cNvCxnSpPr>
          <p:nvPr/>
        </p:nvCxnSpPr>
        <p:spPr>
          <a:xfrm>
            <a:off x="8335867" y="6083193"/>
            <a:ext cx="1012319" cy="1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9334B65-AEF9-430F-A49F-F62D392C9D33}"/>
              </a:ext>
            </a:extLst>
          </p:cNvPr>
          <p:cNvSpPr txBox="1"/>
          <p:nvPr/>
        </p:nvSpPr>
        <p:spPr>
          <a:xfrm>
            <a:off x="8623859" y="5685461"/>
            <a:ext cx="119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Упр. имп.</a:t>
            </a:r>
            <a:endParaRPr lang="ru-RU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DE3867-380F-4980-B7BC-C8F055A23284}"/>
              </a:ext>
            </a:extLst>
          </p:cNvPr>
          <p:cNvSpPr txBox="1"/>
          <p:nvPr/>
        </p:nvSpPr>
        <p:spPr>
          <a:xfrm>
            <a:off x="8668712" y="4298578"/>
            <a:ext cx="135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Транслятор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DE38DB7F-1333-44F2-BE1F-271FD783B0B2}"/>
                  </a:ext>
                </a:extLst>
              </p:cNvPr>
              <p:cNvSpPr/>
              <p:nvPr/>
            </p:nvSpPr>
            <p:spPr>
              <a:xfrm>
                <a:off x="5417422" y="4617176"/>
                <a:ext cx="6285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DE38DB7F-1333-44F2-BE1F-271FD783B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422" y="4617176"/>
                <a:ext cx="628505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AFB28F5-63AB-40E0-8004-03A95224187F}"/>
              </a:ext>
            </a:extLst>
          </p:cNvPr>
          <p:cNvSpPr/>
          <p:nvPr/>
        </p:nvSpPr>
        <p:spPr>
          <a:xfrm>
            <a:off x="5469053" y="3089758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DC </a:t>
            </a:r>
            <a:r>
              <a:rPr lang="el-G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ru-RU" sz="14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0DDA039-F39D-4C69-9301-8DD4B2B19B6E}"/>
              </a:ext>
            </a:extLst>
          </p:cNvPr>
          <p:cNvSpPr/>
          <p:nvPr/>
        </p:nvSpPr>
        <p:spPr>
          <a:xfrm>
            <a:off x="5257339" y="6095065"/>
            <a:ext cx="941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Такт. имп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997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4C369-ECB3-1F99-37FD-D8C86C5E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961"/>
            <a:ext cx="6040922" cy="36802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8EAEB-8BB6-1021-0738-091CF6AC4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20" y="1738961"/>
            <a:ext cx="6151080" cy="36802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F05C00-5CBE-46DE-96F8-9DF08E3749A5}"/>
              </a:ext>
            </a:extLst>
          </p:cNvPr>
          <p:cNvSpPr txBox="1"/>
          <p:nvPr/>
        </p:nvSpPr>
        <p:spPr>
          <a:xfrm flipH="1">
            <a:off x="0" y="342900"/>
            <a:ext cx="11974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На рисунке 3 изображена орбита без влияние добавочной производной магнитного поля и </a:t>
            </a:r>
            <a:r>
              <a:rPr lang="ru-RU" sz="2000">
                <a:latin typeface="Cambria Math" panose="02040503050406030204" pitchFamily="18" charset="0"/>
                <a:ea typeface="Cambria Math" panose="02040503050406030204" pitchFamily="18" charset="0"/>
              </a:rPr>
              <a:t>с влиянием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соответственно. Замешивание производной  происходило за счет транслятора. Добавка была постоянной по времени.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16030E-917F-4EF9-B87B-28B03015AD23}"/>
              </a:ext>
            </a:extLst>
          </p:cNvPr>
          <p:cNvSpPr/>
          <p:nvPr/>
        </p:nvSpPr>
        <p:spPr>
          <a:xfrm>
            <a:off x="2126933" y="5419255"/>
            <a:ext cx="7938134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Рис.3. Зависимость положения пучка от времени в миллисекундах</a:t>
            </a:r>
          </a:p>
        </p:txBody>
      </p:sp>
    </p:spTree>
    <p:extLst>
      <p:ext uri="{BB962C8B-B14F-4D97-AF65-F5344CB8AC3E}">
        <p14:creationId xmlns:p14="http://schemas.microsoft.com/office/powerpoint/2010/main" val="292894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BF63E6-41D4-2A52-7144-C8CDDF87E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0217"/>
            <a:ext cx="5495278" cy="41214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BE70C6-8BE9-3253-0296-6CAB3385C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79" y="1660217"/>
            <a:ext cx="6696721" cy="4122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20324-29CB-4153-8B9C-6A740AC0E673}"/>
              </a:ext>
            </a:extLst>
          </p:cNvPr>
          <p:cNvSpPr txBox="1"/>
          <p:nvPr/>
        </p:nvSpPr>
        <p:spPr>
          <a:xfrm flipH="1">
            <a:off x="0" y="382628"/>
            <a:ext cx="1197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На рисунке 4 изображена орбита при влияние пилообразного управляющего сигнала. Замешивание производной  происходило за счет токовой петли транслятора.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9B7329-3B53-4776-A482-AC266E16587C}"/>
              </a:ext>
            </a:extLst>
          </p:cNvPr>
          <p:cNvSpPr/>
          <p:nvPr/>
        </p:nvSpPr>
        <p:spPr>
          <a:xfrm>
            <a:off x="2018349" y="5815320"/>
            <a:ext cx="7938134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Рис.4. Зависимость положения пучка от времени в миллисекундах</a:t>
            </a:r>
          </a:p>
        </p:txBody>
      </p:sp>
    </p:spTree>
    <p:extLst>
      <p:ext uri="{BB962C8B-B14F-4D97-AF65-F5344CB8AC3E}">
        <p14:creationId xmlns:p14="http://schemas.microsoft.com/office/powerpoint/2010/main" val="45722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0975B-2BA7-446C-893C-FC0507F5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3525" cy="9628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F23ED-21C7-44CC-BC46-626A3242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1"/>
            <a:ext cx="12192000" cy="198119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Ведутся разработки аппаратных решений, которые позволят не только повысить надежность и удобства работы с  ВЧ станциями бустера и Нуклотрона, но и предположительно улучшить захват и ускорение.</a:t>
            </a: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Планируется разработка программы, позволяющая каждому правильно настроить параметры ВЧ напряжения. </a:t>
            </a:r>
          </a:p>
          <a:p>
            <a:pPr marL="0" indent="0" algn="just">
              <a:buNone/>
            </a:pP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4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54E1C-A86B-41E1-B1A1-736D7FFA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325" y="2766218"/>
            <a:ext cx="546735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324623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Бустер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Для минимизации вероятности выхода из строя предусилителя бустера требуются следующие модернизации:</a:t>
            </a: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разработать устройство защиты по начальной  частоте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обеспечить защиту по превышению напряжения на выходном каскаде предусилителя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Для повышения удобства работы требуется разработать новое ПО: </a:t>
            </a: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оптимизировать процедуру выставления токов в лампах станций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обеспечить централизованность управляющих программ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добавить возможность изменять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K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не снимаю цикла.</a:t>
            </a:r>
          </a:p>
          <a:p>
            <a:pPr marL="0" indent="0" algn="just">
              <a:buNone/>
            </a:pP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Предстоящие модернизации существующей электроники: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имитатор магнитного поля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 определения положения пучка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9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0B52F7-BC13-3F4C-9692-2048B0FC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Нуклотрон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sz="33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Предстоящие разработки и модернизации: </a:t>
            </a:r>
          </a:p>
          <a:p>
            <a:pPr algn="just"/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фазовый детектор</a:t>
            </a:r>
            <a:r>
              <a:rPr lang="en-U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усилитель подмагничивания феррита</a:t>
            </a:r>
            <a:r>
              <a:rPr lang="en-U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/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  для генерации формы и амплитуды ускоряющего напряжения (</a:t>
            </a:r>
            <a:r>
              <a:rPr lang="en-U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AWG</a:t>
            </a:r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</a:p>
          <a:p>
            <a:pPr algn="just"/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блок, позволяющий регулировать токи в лампах станций Нуклотрона раздельно</a:t>
            </a:r>
            <a:r>
              <a:rPr lang="en-U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 определения положения пучка (аналогичное бустеру)  </a:t>
            </a:r>
            <a:endParaRPr lang="en-US" sz="2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модернизация ускорительного тракта, переход к новым компонентам и стандартам</a:t>
            </a:r>
            <a:r>
              <a:rPr lang="en-U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/>
            <a:endParaRPr lang="en-US" sz="2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en-US" sz="33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2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en-US" sz="2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7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FF5C1-EC81-4AD3-A941-44201178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828800" cy="81624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D2C86-D3DA-4E0C-995F-EA881B12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4502"/>
            <a:ext cx="12192000" cy="293850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Оптимизация параметров ВЧ напряжения станций бустера и Нуклотрона является ключевой задачей, решение которой позволит снизить потери ионов при захвате и ускорении. Анализ и расчет синхронной фазы, напряжения отсечки, темпа роста магнитного поля, размера ВЧ акцептанса, метода оценки синхротронной частоты и прочего поможет разработать методику наиболее эффективной работы ВЧ станций.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	Итог такой работы должна стать программа, позволяющая каждому правильно настроить параметры ускоряющего напряжения. Также на основе измеряемых величин необходимо сделать диагностику.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F72BC8-4382-4559-BFEA-8D832707BF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55085"/>
            <a:ext cx="6109970" cy="30029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E0DAA9-4CDE-4BAF-A7D2-1306703C58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085"/>
            <a:ext cx="6096000" cy="30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3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BA4D6-B30C-2F26-8DCB-2F0D46DF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1137777" cy="88692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Оценка равновесной фазы в зависимости от темпа роста магнитного поля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6F1BB-A19A-D6BE-DD56-5F2CC01D8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4601"/>
            <a:ext cx="12192000" cy="61033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D38C09-2F96-B1A3-6F27-5E3A634F3B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9" y="965201"/>
            <a:ext cx="8396418" cy="5030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EBFA7C-BA41-C65E-62B0-381C0B9B93EB}"/>
                  </a:ext>
                </a:extLst>
              </p:cNvPr>
              <p:cNvSpPr txBox="1"/>
              <p:nvPr/>
            </p:nvSpPr>
            <p:spPr>
              <a:xfrm>
                <a:off x="8389759" y="1185948"/>
                <a:ext cx="3535539" cy="91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прирост импульса за оборот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EBFA7C-BA41-C65E-62B0-381C0B9B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759" y="1185948"/>
                <a:ext cx="3535539" cy="911147"/>
              </a:xfrm>
              <a:prstGeom prst="rect">
                <a:avLst/>
              </a:prstGeom>
              <a:blipFill>
                <a:blip r:embed="rId3"/>
                <a:stretch>
                  <a:fillRect l="-862" b="-7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034F36-D1AC-8232-0F16-2C3997360DEC}"/>
              </a:ext>
            </a:extLst>
          </p:cNvPr>
          <p:cNvSpPr txBox="1"/>
          <p:nvPr/>
        </p:nvSpPr>
        <p:spPr>
          <a:xfrm>
            <a:off x="596094" y="6074151"/>
            <a:ext cx="7190912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Рис.1. Зависимость ускоряющего напряжения и магнитного поля от времени в миллисекундах, импульсы синхронизации </a:t>
            </a:r>
            <a:endParaRPr lang="ru-RU" sz="14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D371AC-7051-7E25-7E69-722D2DB4BFEE}"/>
                  </a:ext>
                </a:extLst>
              </p:cNvPr>
              <p:cNvSpPr txBox="1"/>
              <p:nvPr/>
            </p:nvSpPr>
            <p:spPr>
              <a:xfrm>
                <a:off x="8358136" y="2395351"/>
                <a:ext cx="3852914" cy="116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Ze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прирост энергии за оборот</a:t>
                </a:r>
              </a:p>
              <a:p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D371AC-7051-7E25-7E69-722D2DB4B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36" y="2395351"/>
                <a:ext cx="3852914" cy="1163075"/>
              </a:xfrm>
              <a:prstGeom prst="rect">
                <a:avLst/>
              </a:prstGeom>
              <a:blipFill>
                <a:blip r:embed="rId4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23285B-6D2E-C505-9464-FAE5F68C8B03}"/>
                  </a:ext>
                </a:extLst>
              </p:cNvPr>
              <p:cNvSpPr txBox="1"/>
              <p:nvPr/>
            </p:nvSpPr>
            <p:spPr>
              <a:xfrm>
                <a:off x="8708302" y="3479936"/>
                <a:ext cx="2898462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23285B-6D2E-C505-9464-FAE5F68C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302" y="3479936"/>
                <a:ext cx="2898462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4A3124-A5AE-4457-8BC1-837783D2A013}"/>
                  </a:ext>
                </a:extLst>
              </p:cNvPr>
              <p:cNvSpPr txBox="1"/>
              <p:nvPr/>
            </p:nvSpPr>
            <p:spPr>
              <a:xfrm>
                <a:off x="8510722" y="4272371"/>
                <a:ext cx="3293615" cy="663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4A3124-A5AE-4457-8BC1-837783D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722" y="4272371"/>
                <a:ext cx="3293615" cy="663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52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544FE-D5D3-1E42-43DE-8137FD6D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98454" cy="90502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Оценка темпа роста магнитного поля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ED5BE3-26FE-466A-AE9C-2F8AC8B68A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127"/>
            <a:ext cx="4820575" cy="27025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33E9F-DC8C-8FEA-75E4-5C93D861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575" y="694127"/>
            <a:ext cx="7371426" cy="2702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C0152E-9BA2-EDBA-0A78-A140F0348ABF}"/>
                  </a:ext>
                </a:extLst>
              </p:cNvPr>
              <p:cNvSpPr txBox="1"/>
              <p:nvPr/>
            </p:nvSpPr>
            <p:spPr>
              <a:xfrm>
                <a:off x="-2019760" y="3752188"/>
                <a:ext cx="61566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ru-RU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C0152E-9BA2-EDBA-0A78-A140F0348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9760" y="3752188"/>
                <a:ext cx="615666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785E600-1514-0792-E387-1657D9297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615" y="3396638"/>
            <a:ext cx="4546385" cy="3461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FE2F19-49FA-D463-2E5A-AC047FCB849F}"/>
                  </a:ext>
                </a:extLst>
              </p:cNvPr>
              <p:cNvSpPr txBox="1"/>
              <p:nvPr/>
            </p:nvSpPr>
            <p:spPr>
              <a:xfrm>
                <a:off x="230222" y="4356318"/>
                <a:ext cx="36867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eV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FE2F19-49FA-D463-2E5A-AC047FCB8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2" y="4356318"/>
                <a:ext cx="368676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2">
            <a:extLst>
              <a:ext uri="{FF2B5EF4-FFF2-40B4-BE49-F238E27FC236}">
                <a16:creationId xmlns:a16="http://schemas.microsoft.com/office/drawing/2014/main" id="{96C8CE7B-B2F0-1673-60DB-25B8DB09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F6815F0-9C29-ACF6-0907-1E3251D778AB}"/>
                  </a:ext>
                </a:extLst>
              </p:cNvPr>
              <p:cNvSpPr txBox="1"/>
              <p:nvPr/>
            </p:nvSpPr>
            <p:spPr>
              <a:xfrm>
                <a:off x="3817398" y="3628434"/>
                <a:ext cx="3436282" cy="61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мэ</m:t>
                              </m:r>
                            </m:sub>
                          </m:sSub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F6815F0-9C29-ACF6-0907-1E3251D77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398" y="3628434"/>
                <a:ext cx="3436282" cy="616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7E3609-49C3-F204-7435-52D94C713ABC}"/>
                  </a:ext>
                </a:extLst>
              </p:cNvPr>
              <p:cNvSpPr txBox="1"/>
              <p:nvPr/>
            </p:nvSpPr>
            <p:spPr>
              <a:xfrm>
                <a:off x="4209332" y="4238604"/>
                <a:ext cx="343628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мэ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=0,0824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7E3609-49C3-F204-7435-52D94C713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32" y="4238604"/>
                <a:ext cx="3436282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7F8E9C-BB58-6414-2A65-92058FEE946B}"/>
                  </a:ext>
                </a:extLst>
              </p:cNvPr>
              <p:cNvSpPr txBox="1"/>
              <p:nvPr/>
            </p:nvSpPr>
            <p:spPr>
              <a:xfrm>
                <a:off x="1048029" y="5028685"/>
                <a:ext cx="4961137" cy="852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7F8E9C-BB58-6414-2A65-92058FEE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29" y="5028685"/>
                <a:ext cx="4961137" cy="852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3D4BC3-2C3C-276C-4202-FD38C464F712}"/>
                  </a:ext>
                </a:extLst>
              </p:cNvPr>
              <p:cNvSpPr txBox="1"/>
              <p:nvPr/>
            </p:nvSpPr>
            <p:spPr>
              <a:xfrm>
                <a:off x="1527670" y="5794541"/>
                <a:ext cx="4970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инхронная фаза в Нуклотроне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градусов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3D4BC3-2C3C-276C-4202-FD38C464F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70" y="5794541"/>
                <a:ext cx="4970784" cy="369332"/>
              </a:xfrm>
              <a:prstGeom prst="rect">
                <a:avLst/>
              </a:prstGeom>
              <a:blipFill>
                <a:blip r:embed="rId10"/>
                <a:stretch>
                  <a:fillRect l="-1104" t="-11667" r="-859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57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F8DC57-51EA-069B-AD19-6A4C69F2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Необходимый набор энергии за оборот:</a:t>
            </a:r>
          </a:p>
          <a:p>
            <a:pPr algn="ctr"/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09C550-3C37-A49E-060A-795DDEBBCA76}"/>
                  </a:ext>
                </a:extLst>
              </p:cNvPr>
              <p:cNvSpPr txBox="1"/>
              <p:nvPr/>
            </p:nvSpPr>
            <p:spPr>
              <a:xfrm>
                <a:off x="4087416" y="342241"/>
                <a:ext cx="4015435" cy="886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𝑍𝑒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09C550-3C37-A49E-060A-795DDEBB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416" y="342241"/>
                <a:ext cx="4015435" cy="8860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B75962-8E4A-4472-64B0-7330436036A4}"/>
                  </a:ext>
                </a:extLst>
              </p:cNvPr>
              <p:cNvSpPr txBox="1"/>
              <p:nvPr/>
            </p:nvSpPr>
            <p:spPr>
              <a:xfrm>
                <a:off x="5070005" y="1033416"/>
                <a:ext cx="2050256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B75962-8E4A-4472-64B0-73304360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05" y="1033416"/>
                <a:ext cx="2050256" cy="39158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08D44-00E6-7AAF-2254-A9FDFC191022}"/>
                  </a:ext>
                </a:extLst>
              </p:cNvPr>
              <p:cNvSpPr txBox="1"/>
              <p:nvPr/>
            </p:nvSpPr>
            <p:spPr>
              <a:xfrm>
                <a:off x="2833687" y="1529467"/>
                <a:ext cx="6524625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𝑍𝑒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𝑅𝑃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∗251,5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∗1,5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=8,3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кэВ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08D44-00E6-7AAF-2254-A9FDFC191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7" y="1529467"/>
                <a:ext cx="6524625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DA9D83-7F37-42D7-E8FB-E56349EBEA17}"/>
                  </a:ext>
                </a:extLst>
              </p:cNvPr>
              <p:cNvSpPr txBox="1"/>
              <p:nvPr/>
            </p:nvSpPr>
            <p:spPr>
              <a:xfrm>
                <a:off x="3810000" y="2326438"/>
                <a:ext cx="516255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DA9D83-7F37-42D7-E8FB-E56349EBE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326438"/>
                <a:ext cx="5162550" cy="609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ABAA19-D6E4-9B50-EC55-663983A4F96E}"/>
                  </a:ext>
                </a:extLst>
              </p:cNvPr>
              <p:cNvSpPr txBox="1"/>
              <p:nvPr/>
            </p:nvSpPr>
            <p:spPr>
              <a:xfrm>
                <a:off x="3514725" y="2986647"/>
                <a:ext cx="5162550" cy="484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𝑟𝑓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=8,3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кэВ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ABAA19-D6E4-9B50-EC55-663983A4F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986647"/>
                <a:ext cx="5162550" cy="484172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3769C-2746-B156-DA7C-86DA5641A93A}"/>
                  </a:ext>
                </a:extLst>
              </p:cNvPr>
              <p:cNvSpPr txBox="1"/>
              <p:nvPr/>
            </p:nvSpPr>
            <p:spPr>
              <a:xfrm>
                <a:off x="3514725" y="3629267"/>
                <a:ext cx="5162550" cy="544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8,3 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кэВ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𝑍𝑒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кВ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3769C-2746-B156-DA7C-86DA5641A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3629267"/>
                <a:ext cx="516255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67300BD-D5AF-4E6A-F578-AA01D86517F7}"/>
              </a:ext>
            </a:extLst>
          </p:cNvPr>
          <p:cNvSpPr txBox="1"/>
          <p:nvPr/>
        </p:nvSpPr>
        <p:spPr>
          <a:xfrm flipH="1">
            <a:off x="0" y="4252147"/>
            <a:ext cx="472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При настоящей амплитуде 8 кВ, имеем: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57591D-F7C3-B6EF-2E7E-026FB78FBC02}"/>
                  </a:ext>
                </a:extLst>
              </p:cNvPr>
              <p:cNvSpPr txBox="1"/>
              <p:nvPr/>
            </p:nvSpPr>
            <p:spPr>
              <a:xfrm>
                <a:off x="3810000" y="4689130"/>
                <a:ext cx="5162550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𝑅𝑃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57591D-F7C3-B6EF-2E7E-026FB78FB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689130"/>
                <a:ext cx="5162550" cy="616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C2D97D-7E2A-F0BA-3323-6101BC9464E2}"/>
                  </a:ext>
                </a:extLst>
              </p:cNvPr>
              <p:cNvSpPr txBox="1"/>
              <p:nvPr/>
            </p:nvSpPr>
            <p:spPr>
              <a:xfrm>
                <a:off x="3228976" y="5532949"/>
                <a:ext cx="6129336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=0,36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C2D97D-7E2A-F0BA-3323-6101BC946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76" y="5532949"/>
                <a:ext cx="6129336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3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5BDB6-77D6-443E-9C74-14FD386D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6220"/>
            <a:ext cx="8984202" cy="8636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ВЧ Акцептанс, продольный фазовый объем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26592E01-9C1B-44AA-8F36-8F285B212014}"/>
                  </a:ext>
                </a:extLst>
              </p:cNvPr>
              <p:cNvSpPr/>
              <p:nvPr/>
            </p:nvSpPr>
            <p:spPr>
              <a:xfrm>
                <a:off x="126749" y="3834599"/>
                <a:ext cx="2931828" cy="752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26592E01-9C1B-44AA-8F36-8F285B212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9" y="3834599"/>
                <a:ext cx="2931828" cy="7522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8B0EF542-2B5C-4519-ABC6-4A2AB1205227}"/>
                  </a:ext>
                </a:extLst>
              </p:cNvPr>
              <p:cNvSpPr/>
              <p:nvPr/>
            </p:nvSpPr>
            <p:spPr>
              <a:xfrm>
                <a:off x="0" y="4786205"/>
                <a:ext cx="5637527" cy="752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8B0EF542-2B5C-4519-ABC6-4A2AB1205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6205"/>
                <a:ext cx="5637527" cy="752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E6A409-72DF-43A5-958A-C3A9CAA3D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7117"/>
            <a:ext cx="7324077" cy="28169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AD2D9-F8AE-43F3-86F2-D0969D2B1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078" y="689397"/>
            <a:ext cx="4867922" cy="282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E28ADC9-7F4C-4C1C-892F-B313FDFEFD38}"/>
                  </a:ext>
                </a:extLst>
              </p:cNvPr>
              <p:cNvSpPr/>
              <p:nvPr/>
            </p:nvSpPr>
            <p:spPr>
              <a:xfrm>
                <a:off x="6808207" y="3590623"/>
                <a:ext cx="3612508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ctg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E28ADC9-7F4C-4C1C-892F-B313FDFEF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207" y="3590623"/>
                <a:ext cx="3612508" cy="659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626C10F-D18B-4757-8F86-28C62D93F99A}"/>
                  </a:ext>
                </a:extLst>
              </p:cNvPr>
              <p:cNvSpPr/>
              <p:nvPr/>
            </p:nvSpPr>
            <p:spPr>
              <a:xfrm>
                <a:off x="6554476" y="4173458"/>
                <a:ext cx="540515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→продольный фазовый объем 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626C10F-D18B-4757-8F86-28C62D93F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476" y="4173458"/>
                <a:ext cx="5405152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A0D91EF-4EF4-4A71-9C08-0D484CF245F6}"/>
              </a:ext>
            </a:extLst>
          </p:cNvPr>
          <p:cNvSpPr txBox="1"/>
          <p:nvPr/>
        </p:nvSpPr>
        <p:spPr>
          <a:xfrm>
            <a:off x="5778484" y="4977668"/>
            <a:ext cx="653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Тогда наибольшее значение продольного фазового объема: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11A4F1C-8165-4942-AB55-0B60BE1C0C6E}"/>
                  </a:ext>
                </a:extLst>
              </p:cNvPr>
              <p:cNvSpPr/>
              <p:nvPr/>
            </p:nvSpPr>
            <p:spPr>
              <a:xfrm>
                <a:off x="6808207" y="5341197"/>
                <a:ext cx="3730000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11A4F1C-8165-4942-AB55-0B60BE1C0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207" y="5341197"/>
                <a:ext cx="3730000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72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D42FD7-F028-4FB5-9C18-25188C47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0125" cy="440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DAE08-C9D9-43DA-8780-C1C00518C86C}"/>
              </a:ext>
            </a:extLst>
          </p:cNvPr>
          <p:cNvSpPr txBox="1"/>
          <p:nvPr/>
        </p:nvSpPr>
        <p:spPr>
          <a:xfrm>
            <a:off x="4810125" y="226336"/>
            <a:ext cx="683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где функция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изменяется от 0 до 1 и имеет вид (рисунок 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53D887C-2B1C-4DEC-8688-6435176E6C8F}"/>
                  </a:ext>
                </a:extLst>
              </p:cNvPr>
              <p:cNvSpPr/>
              <p:nvPr/>
            </p:nvSpPr>
            <p:spPr>
              <a:xfrm>
                <a:off x="979141" y="4400550"/>
                <a:ext cx="2851841" cy="306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Рис.2.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53D887C-2B1C-4DEC-8688-6435176E6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41" y="4400550"/>
                <a:ext cx="2851841" cy="306109"/>
              </a:xfrm>
              <a:prstGeom prst="rect">
                <a:avLst/>
              </a:prstGeom>
              <a:blipFill>
                <a:blip r:embed="rId3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36EDA1-E5D2-4C8D-8140-B91A63809408}"/>
                  </a:ext>
                </a:extLst>
              </p:cNvPr>
              <p:cNvSpPr txBox="1"/>
              <p:nvPr/>
            </p:nvSpPr>
            <p:spPr>
              <a:xfrm>
                <a:off x="5885255" y="754829"/>
                <a:ext cx="468711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36EDA1-E5D2-4C8D-8140-B91A63809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255" y="754829"/>
                <a:ext cx="4687117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6AA425-F95D-409E-8D7C-81A5BFD33581}"/>
              </a:ext>
            </a:extLst>
          </p:cNvPr>
          <p:cNvSpPr txBox="1"/>
          <p:nvPr/>
        </p:nvSpPr>
        <p:spPr>
          <a:xfrm>
            <a:off x="4890209" y="1571594"/>
            <a:ext cx="683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Рассмотрим изменение продольного фазового объема при смене кратности в Нуклотроне: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308CCF1-D5A6-4923-BB21-D3348F11B62A}"/>
                  </a:ext>
                </a:extLst>
              </p:cNvPr>
              <p:cNvSpPr/>
              <p:nvPr/>
            </p:nvSpPr>
            <p:spPr>
              <a:xfrm>
                <a:off x="5757318" y="2457152"/>
                <a:ext cx="4342022" cy="1109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0,53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где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308CCF1-D5A6-4923-BB21-D3348F11B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18" y="2457152"/>
                <a:ext cx="4342022" cy="1109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D8E5F7B-0821-4CD4-848C-8AC73B5D774A}"/>
                  </a:ext>
                </a:extLst>
              </p:cNvPr>
              <p:cNvSpPr/>
              <p:nvPr/>
            </p:nvSpPr>
            <p:spPr>
              <a:xfrm>
                <a:off x="5757318" y="3429000"/>
                <a:ext cx="4676986" cy="942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D8E5F7B-0821-4CD4-848C-8AC73B5D7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18" y="3429000"/>
                <a:ext cx="4676986" cy="942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112A13-3CC3-422C-AFD0-32914FD3FFCF}"/>
                  </a:ext>
                </a:extLst>
              </p:cNvPr>
              <p:cNvSpPr/>
              <p:nvPr/>
            </p:nvSpPr>
            <p:spPr>
              <a:xfrm>
                <a:off x="5885255" y="4371309"/>
                <a:ext cx="28590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𝑐𝑒𝑛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112A13-3CC3-422C-AFD0-32914FD3F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255" y="4371309"/>
                <a:ext cx="285905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04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866</Words>
  <Application>Microsoft Office PowerPoint</Application>
  <PresentationFormat>Широкоэкранный</PresentationFormat>
  <Paragraphs>129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Georgia</vt:lpstr>
      <vt:lpstr>Тема Office</vt:lpstr>
      <vt:lpstr>Бустер – Нуклотрон, методы оценки параметров ВЧ </vt:lpstr>
      <vt:lpstr>Презентация PowerPoint</vt:lpstr>
      <vt:lpstr>Презентация PowerPoint</vt:lpstr>
      <vt:lpstr>Введение</vt:lpstr>
      <vt:lpstr>Оценка равновесной фазы в зависимости от темпа роста магнитного поля </vt:lpstr>
      <vt:lpstr>Оценка темпа роста магнитного поля </vt:lpstr>
      <vt:lpstr>Презентация PowerPoint</vt:lpstr>
      <vt:lpstr>ВЧ Акцептанс, продольный фазовый объем</vt:lpstr>
      <vt:lpstr>Презентация PowerPoint</vt:lpstr>
      <vt:lpstr>Калибровка ВЧ бустера с помощью измерения синхротронной частоты </vt:lpstr>
      <vt:lpstr>Датчик положения пучка и устройство возмущения фазы ВЧ напряжения </vt:lpstr>
      <vt:lpstr>Презентация PowerPoint</vt:lpstr>
      <vt:lpstr>Презентация PowerPoint</vt:lpstr>
      <vt:lpstr>Итоги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 Володин</cp:lastModifiedBy>
  <cp:revision>130</cp:revision>
  <dcterms:created xsi:type="dcterms:W3CDTF">2023-03-22T06:38:10Z</dcterms:created>
  <dcterms:modified xsi:type="dcterms:W3CDTF">2023-03-30T21:17:11Z</dcterms:modified>
</cp:coreProperties>
</file>