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72" r:id="rId2"/>
    <p:sldId id="287" r:id="rId3"/>
    <p:sldId id="285" r:id="rId4"/>
    <p:sldId id="284" r:id="rId5"/>
    <p:sldId id="277" r:id="rId6"/>
    <p:sldId id="279" r:id="rId7"/>
    <p:sldId id="258" r:id="rId8"/>
    <p:sldId id="288" r:id="rId9"/>
    <p:sldId id="271" r:id="rId10"/>
    <p:sldId id="268" r:id="rId11"/>
    <p:sldId id="278" r:id="rId12"/>
    <p:sldId id="262" r:id="rId13"/>
    <p:sldId id="282" r:id="rId14"/>
    <p:sldId id="266" r:id="rId15"/>
    <p:sldId id="289" r:id="rId16"/>
    <p:sldId id="275" r:id="rId17"/>
    <p:sldId id="274" r:id="rId18"/>
    <p:sldId id="280" r:id="rId19"/>
    <p:sldId id="257" r:id="rId2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072" autoAdjust="0"/>
    <p:restoredTop sz="94660"/>
  </p:normalViewPr>
  <p:slideViewPr>
    <p:cSldViewPr snapToGrid="0">
      <p:cViewPr varScale="1">
        <p:scale>
          <a:sx n="90" d="100"/>
          <a:sy n="90" d="100"/>
        </p:scale>
        <p:origin x="378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151816-AE8F-4FA7-9D3A-7DA485F0BF5C}" type="datetimeFigureOut">
              <a:rPr lang="ru-RU" smtClean="0"/>
              <a:t>30.03.2023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B859B4-DD02-4048-9246-3F0EC57804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35342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Её функция состоит в накоплении нужного количества частиц и формировании сгустков с параметрами, необходимыми для проведения эксперимента. </a:t>
            </a:r>
          </a:p>
          <a:p>
            <a:r>
              <a:rPr lang="ru-RU" dirty="0"/>
              <a:t>параметры коллайдера, показаны В таблице. </a:t>
            </a:r>
          </a:p>
          <a:p>
            <a:r>
              <a:rPr lang="ru-RU" dirty="0"/>
              <a:t>ВЧ система коллайдера</a:t>
            </a:r>
            <a:r>
              <a:rPr lang="ru-RU" baseline="0" dirty="0"/>
              <a:t> состоит из барьерной ВЧ1 и  гармонических ВЧ2, ВЧ3.</a:t>
            </a:r>
            <a:endParaRPr lang="en-US" dirty="0"/>
          </a:p>
          <a:p>
            <a:r>
              <a:rPr lang="ru-RU" dirty="0"/>
              <a:t>Вч1 - предназначена</a:t>
            </a:r>
            <a:r>
              <a:rPr lang="ru-RU" baseline="0" dirty="0"/>
              <a:t> для накопления частиц</a:t>
            </a:r>
            <a:r>
              <a:rPr lang="ru-RU" dirty="0"/>
              <a:t>,</a:t>
            </a:r>
            <a:r>
              <a:rPr lang="ru-RU" baseline="0" dirty="0"/>
              <a:t> устанавливается 1 станция в  1 кольцо.</a:t>
            </a:r>
            <a:r>
              <a:rPr lang="en-US" baseline="0" dirty="0"/>
              <a:t> </a:t>
            </a:r>
            <a:r>
              <a:rPr lang="ru-RU" baseline="0" dirty="0"/>
              <a:t>Максимальное напряжение 5кВ</a:t>
            </a:r>
            <a:endParaRPr lang="ru-RU" dirty="0"/>
          </a:p>
          <a:p>
            <a:r>
              <a:rPr lang="ru-RU" dirty="0"/>
              <a:t>Вч2 формирует сгустки, работает на частоте 22 гармонике  их 4 в одном кольце, с максимальным напряжением 100кВ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вч3 сжимает их до проектной длины, работает</a:t>
            </a:r>
            <a:r>
              <a:rPr lang="ru-RU" baseline="0" dirty="0"/>
              <a:t> на 66 гармонике</a:t>
            </a:r>
            <a:r>
              <a:rPr lang="ru-RU" dirty="0"/>
              <a:t>, таких станций 8 на одно кольцо. </a:t>
            </a:r>
            <a:r>
              <a:rPr lang="ru-RU" baseline="0" dirty="0"/>
              <a:t>Максимальное напряжение 1 МВ</a:t>
            </a:r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FF4656-17FE-4563-BBD3-9CADD25751B3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83154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ru-RU"/>
              <a:t>Барьерная ускоряющая система </a:t>
            </a:r>
            <a:r>
              <a:rPr lang="en-US"/>
              <a:t>RF</a:t>
            </a:r>
            <a:r>
              <a:rPr lang="ru-RU"/>
              <a:t>1 представляет собой индукционный ускоритель.</a:t>
            </a:r>
          </a:p>
          <a:p>
            <a:pPr>
              <a:spcBef>
                <a:spcPct val="0"/>
              </a:spcBef>
            </a:pPr>
            <a:endParaRPr lang="en-US"/>
          </a:p>
          <a:p>
            <a:pPr>
              <a:spcBef>
                <a:spcPct val="0"/>
              </a:spcBef>
            </a:pPr>
            <a:r>
              <a:rPr lang="ru-RU"/>
              <a:t> Станция состоит из набора секций, надетых  на вакуумную камеру. Разрыв вакуумной камеры образует ускоряющий зазор.</a:t>
            </a:r>
          </a:p>
          <a:p>
            <a:pPr>
              <a:spcBef>
                <a:spcPct val="0"/>
              </a:spcBef>
            </a:pPr>
            <a:r>
              <a:rPr lang="ru-RU"/>
              <a:t> </a:t>
            </a:r>
          </a:p>
          <a:p>
            <a:pPr>
              <a:spcBef>
                <a:spcPct val="0"/>
              </a:spcBef>
            </a:pPr>
            <a:r>
              <a:rPr lang="ru-RU"/>
              <a:t>На слайде приведены варианты форм импульсов станции </a:t>
            </a:r>
            <a:r>
              <a:rPr lang="en-US"/>
              <a:t>RF</a:t>
            </a:r>
            <a:r>
              <a:rPr lang="ru-RU"/>
              <a:t>1. </a:t>
            </a:r>
            <a:r>
              <a:rPr lang="en-US"/>
              <a:t> </a:t>
            </a:r>
            <a:r>
              <a:rPr lang="ru-RU"/>
              <a:t>барьерное  и ускоряющее напряжение.</a:t>
            </a:r>
          </a:p>
          <a:p>
            <a:pPr>
              <a:spcBef>
                <a:spcPct val="0"/>
              </a:spcBef>
            </a:pPr>
            <a:endParaRPr lang="ru-RU"/>
          </a:p>
        </p:txBody>
      </p:sp>
      <p:sp>
        <p:nvSpPr>
          <p:cNvPr id="21507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F0B0D44-8B2F-46EA-9F2F-3511A0902B1C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ru-RU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00584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332404-46A0-4D24-AA4A-3D2D296A325C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85637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332404-46A0-4D24-AA4A-3D2D296A325C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10157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04848-2E09-471F-A86B-B10E74D2669A}" type="datetimeFigureOut">
              <a:rPr lang="ru-RU" smtClean="0"/>
              <a:t>30.03.2023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EABB0-1253-4F88-B0E1-CC25648DA9F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98531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04848-2E09-471F-A86B-B10E74D2669A}" type="datetimeFigureOut">
              <a:rPr lang="ru-RU" smtClean="0"/>
              <a:t>30.03.2023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EABB0-1253-4F88-B0E1-CC25648DA9F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0716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04848-2E09-471F-A86B-B10E74D2669A}" type="datetimeFigureOut">
              <a:rPr lang="ru-RU" smtClean="0"/>
              <a:t>30.03.2023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EABB0-1253-4F88-B0E1-CC25648DA9F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53676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04848-2E09-471F-A86B-B10E74D2669A}" type="datetimeFigureOut">
              <a:rPr lang="ru-RU" smtClean="0"/>
              <a:t>30.03.2023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EABB0-1253-4F88-B0E1-CC25648DA9F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53835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04848-2E09-471F-A86B-B10E74D2669A}" type="datetimeFigureOut">
              <a:rPr lang="ru-RU" smtClean="0"/>
              <a:t>30.03.2023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EABB0-1253-4F88-B0E1-CC25648DA9F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13375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04848-2E09-471F-A86B-B10E74D2669A}" type="datetimeFigureOut">
              <a:rPr lang="ru-RU" smtClean="0"/>
              <a:t>30.03.2023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EABB0-1253-4F88-B0E1-CC25648DA9F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35202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04848-2E09-471F-A86B-B10E74D2669A}" type="datetimeFigureOut">
              <a:rPr lang="ru-RU" smtClean="0"/>
              <a:t>30.03.2023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EABB0-1253-4F88-B0E1-CC25648DA9F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76851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04848-2E09-471F-A86B-B10E74D2669A}" type="datetimeFigureOut">
              <a:rPr lang="ru-RU" smtClean="0"/>
              <a:t>30.03.2023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EABB0-1253-4F88-B0E1-CC25648DA9F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0521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04848-2E09-471F-A86B-B10E74D2669A}" type="datetimeFigureOut">
              <a:rPr lang="ru-RU" smtClean="0"/>
              <a:t>30.03.2023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EABB0-1253-4F88-B0E1-CC25648DA9F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53788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04848-2E09-471F-A86B-B10E74D2669A}" type="datetimeFigureOut">
              <a:rPr lang="ru-RU" smtClean="0"/>
              <a:t>30.03.2023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EABB0-1253-4F88-B0E1-CC25648DA9F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09744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04848-2E09-471F-A86B-B10E74D2669A}" type="datetimeFigureOut">
              <a:rPr lang="ru-RU" smtClean="0"/>
              <a:t>30.03.2023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EABB0-1253-4F88-B0E1-CC25648DA9F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2135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404848-2E09-471F-A86B-B10E74D2669A}" type="datetimeFigureOut">
              <a:rPr lang="ru-RU" smtClean="0"/>
              <a:t>30.03.2023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EABB0-1253-4F88-B0E1-CC25648DA9F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11069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pn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2491834"/>
            <a:ext cx="9144000" cy="878184"/>
          </a:xfrm>
        </p:spPr>
        <p:txBody>
          <a:bodyPr>
            <a:noAutofit/>
          </a:bodyPr>
          <a:lstStyle/>
          <a:p>
            <a:br>
              <a:rPr lang="ru-RU" sz="4000" dirty="0">
                <a:latin typeface="+mn-lt"/>
                <a:cs typeface="Times New Roman" panose="02020603050405020304" pitchFamily="18" charset="0"/>
              </a:rPr>
            </a:br>
            <a:br>
              <a:rPr lang="ru-RU" sz="4000" dirty="0">
                <a:latin typeface="+mn-lt"/>
                <a:cs typeface="Times New Roman" panose="02020603050405020304" pitchFamily="18" charset="0"/>
              </a:rPr>
            </a:br>
            <a:br>
              <a:rPr lang="ru-RU" sz="4000" dirty="0">
                <a:latin typeface="+mn-lt"/>
                <a:cs typeface="Times New Roman" panose="02020603050405020304" pitchFamily="18" charset="0"/>
              </a:rPr>
            </a:br>
            <a:r>
              <a:rPr lang="ru-RU" sz="4000" dirty="0">
                <a:latin typeface="+mn-lt"/>
                <a:cs typeface="Times New Roman" panose="02020603050405020304" pitchFamily="18" charset="0"/>
              </a:rPr>
              <a:t>Статус и план работ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4764502"/>
            <a:ext cx="9144000" cy="1655762"/>
          </a:xfrm>
        </p:spPr>
        <p:txBody>
          <a:bodyPr/>
          <a:lstStyle/>
          <a:p>
            <a:r>
              <a:rPr lang="ru-RU" dirty="0">
                <a:cs typeface="Times New Roman" panose="02020603050405020304" pitchFamily="18" charset="0"/>
              </a:rPr>
              <a:t>НЭОРС </a:t>
            </a:r>
          </a:p>
          <a:p>
            <a:r>
              <a:rPr lang="ru-RU" sz="1800" dirty="0">
                <a:cs typeface="Times New Roman" panose="02020603050405020304" pitchFamily="18" charset="0"/>
              </a:rPr>
              <a:t>Сектор №2, Группа №2 ускоряющих и формирующих ВЧ систем Коллайдера</a:t>
            </a:r>
          </a:p>
          <a:p>
            <a:r>
              <a:rPr lang="ru-RU" sz="1800" dirty="0">
                <a:cs typeface="Times New Roman" panose="02020603050405020304" pitchFamily="18" charset="0"/>
              </a:rPr>
              <a:t>Малышев А. М.</a:t>
            </a:r>
            <a:br>
              <a:rPr lang="ru-RU" dirty="0">
                <a:cs typeface="Times New Roman" panose="02020603050405020304" pitchFamily="18" charset="0"/>
              </a:rPr>
            </a:br>
            <a:endParaRPr lang="ru-RU" dirty="0"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876202" y="656705"/>
            <a:ext cx="66272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Ускорительный комплекс NICA: проблемы и перспективы — 2023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374197" y="1460287"/>
            <a:ext cx="544360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000" dirty="0">
                <a:ea typeface="Calibri" panose="020F0502020204030204" pitchFamily="34" charset="0"/>
                <a:cs typeface="Times New Roman" panose="02020603050405020304" pitchFamily="18" charset="0"/>
              </a:rPr>
              <a:t>ВЧ системы Коллайдера</a:t>
            </a:r>
          </a:p>
        </p:txBody>
      </p:sp>
    </p:spTree>
    <p:extLst>
      <p:ext uri="{BB962C8B-B14F-4D97-AF65-F5344CB8AC3E}">
        <p14:creationId xmlns:p14="http://schemas.microsoft.com/office/powerpoint/2010/main" val="2917566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38831" t="35582" b="1"/>
          <a:stretch/>
        </p:blipFill>
        <p:spPr>
          <a:xfrm>
            <a:off x="864473" y="3278144"/>
            <a:ext cx="11327527" cy="315904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68" t="12500" r="26092" b="973"/>
          <a:stretch/>
        </p:blipFill>
        <p:spPr>
          <a:xfrm>
            <a:off x="5989557" y="883714"/>
            <a:ext cx="2639053" cy="352817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3985" y="898163"/>
            <a:ext cx="3997447" cy="2998085"/>
          </a:xfrm>
          <a:prstGeom prst="rect">
            <a:avLst/>
          </a:prstGeom>
        </p:spPr>
      </p:pic>
      <p:sp>
        <p:nvSpPr>
          <p:cNvPr id="13" name="Стрелка влево 12"/>
          <p:cNvSpPr/>
          <p:nvPr/>
        </p:nvSpPr>
        <p:spPr>
          <a:xfrm rot="15720781">
            <a:off x="3894036" y="4556847"/>
            <a:ext cx="1436454" cy="299215"/>
          </a:xfrm>
          <a:prstGeom prst="leftArrow">
            <a:avLst>
              <a:gd name="adj1" fmla="val 32906"/>
              <a:gd name="adj2" fmla="val 88512"/>
            </a:avLst>
          </a:prstGeom>
          <a:solidFill>
            <a:srgbClr val="EF41B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4640183" y="5395886"/>
            <a:ext cx="136525" cy="257175"/>
          </a:xfrm>
          <a:prstGeom prst="rect">
            <a:avLst/>
          </a:prstGeom>
          <a:noFill/>
          <a:ln w="28575">
            <a:solidFill>
              <a:srgbClr val="EF41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4924129" y="5395886"/>
            <a:ext cx="542684" cy="257175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6352143" y="5395886"/>
            <a:ext cx="563826" cy="257175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трелка влево 13"/>
          <p:cNvSpPr/>
          <p:nvPr/>
        </p:nvSpPr>
        <p:spPr>
          <a:xfrm rot="14768289">
            <a:off x="5629893" y="4611334"/>
            <a:ext cx="1538707" cy="299215"/>
          </a:xfrm>
          <a:prstGeom prst="leftArrow">
            <a:avLst>
              <a:gd name="adj1" fmla="val 32906"/>
              <a:gd name="adj2" fmla="val 88512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трелка влево 11"/>
          <p:cNvSpPr/>
          <p:nvPr/>
        </p:nvSpPr>
        <p:spPr>
          <a:xfrm rot="17863387">
            <a:off x="4968427" y="4551188"/>
            <a:ext cx="1589751" cy="299215"/>
          </a:xfrm>
          <a:prstGeom prst="leftArrow">
            <a:avLst>
              <a:gd name="adj1" fmla="val 32906"/>
              <a:gd name="adj2" fmla="val 88512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TextBox 17"/>
          <p:cNvSpPr txBox="1"/>
          <p:nvPr/>
        </p:nvSpPr>
        <p:spPr>
          <a:xfrm>
            <a:off x="8283949" y="5842337"/>
            <a:ext cx="1210588" cy="1015663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lat" dir="tl"/>
            </a:scene3d>
            <a:sp3d contourW="19050" prstMaterial="clear">
              <a:bevelT w="50800" h="50800"/>
              <a:contourClr>
                <a:schemeClr val="accent5">
                  <a:tint val="70000"/>
                  <a:satMod val="180000"/>
                  <a:alpha val="70000"/>
                </a:schemeClr>
              </a:contourClr>
            </a:sp3d>
          </a:bodyPr>
          <a:lstStyle/>
          <a:p>
            <a:pPr algn="ctr"/>
            <a:r>
              <a:rPr lang="en-US" sz="6000" b="1" dirty="0">
                <a:ln/>
                <a:solidFill>
                  <a:schemeClr val="accent5">
                    <a:tint val="50000"/>
                    <a:satMod val="180000"/>
                  </a:schemeClr>
                </a:solidFill>
                <a:latin typeface="Arial" pitchFamily="34" charset="0"/>
                <a:cs typeface="Arial" pitchFamily="34" charset="0"/>
              </a:rPr>
              <a:t>SE</a:t>
            </a:r>
            <a:endParaRPr lang="ru-RU" sz="6000" b="1" dirty="0">
              <a:ln/>
              <a:solidFill>
                <a:schemeClr val="accent5">
                  <a:tint val="50000"/>
                  <a:satMod val="18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86A7CBB-CC85-4791-AE06-B24AE914AD59}"/>
              </a:ext>
            </a:extLst>
          </p:cNvPr>
          <p:cNvSpPr txBox="1"/>
          <p:nvPr/>
        </p:nvSpPr>
        <p:spPr>
          <a:xfrm>
            <a:off x="280209" y="221499"/>
            <a:ext cx="1113915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/>
              <a:t>В первый заезд будут проводиться работы с резонаторами нижнего кольца коллайдера (</a:t>
            </a:r>
            <a:r>
              <a:rPr lang="en-US" sz="2000" dirty="0"/>
              <a:t>SE</a:t>
            </a:r>
            <a:r>
              <a:rPr lang="ru-RU" sz="20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144914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9214" t="12402" r="27196"/>
          <a:stretch/>
        </p:blipFill>
        <p:spPr>
          <a:xfrm>
            <a:off x="5951477" y="756304"/>
            <a:ext cx="6060416" cy="4755034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8443" y="260498"/>
            <a:ext cx="5407428" cy="6337004"/>
          </a:xfrm>
        </p:spPr>
        <p:txBody>
          <a:bodyPr>
            <a:normAutofit/>
          </a:bodyPr>
          <a:lstStyle/>
          <a:p>
            <a:endParaRPr lang="ru-RU" sz="2000" dirty="0"/>
          </a:p>
          <a:p>
            <a:r>
              <a:rPr lang="ru-RU" sz="2000" dirty="0"/>
              <a:t>Резонаторы расположены двумя группами: первая группа в составе 1 шт. ВЧ1 + 2 шт. ВЧ2 и вторая группа в составе 2 шт. ВЧ2</a:t>
            </a:r>
          </a:p>
          <a:p>
            <a:endParaRPr lang="ru-RU" sz="2000" dirty="0"/>
          </a:p>
          <a:p>
            <a:r>
              <a:rPr lang="ru-RU" sz="2000" dirty="0"/>
              <a:t>Планируется последовательный прогрев двух групп ВЧ станций: ВЧ1+2ВЧ2 и 2ВЧ2</a:t>
            </a:r>
          </a:p>
          <a:p>
            <a:endParaRPr lang="ru-RU" sz="2000" dirty="0"/>
          </a:p>
          <a:p>
            <a:r>
              <a:rPr lang="ru-RU" sz="2000" dirty="0"/>
              <a:t>Например: Первую неделю собираем и готовим к прогреву секцию ВЧ1+2ВЧ2, включаем прогрев и со второй недели начинаем готовить секцию 2ВЧ2. На третьей неделе включаем прогрев второй секции, а прогрев первой заканчиваем, производим демонтаж теплоизоляции и проверку на герметичность, на четвертой неделе после прогрева проверяем вторую секцию</a:t>
            </a:r>
          </a:p>
        </p:txBody>
      </p:sp>
    </p:spTree>
    <p:extLst>
      <p:ext uri="{BB962C8B-B14F-4D97-AF65-F5344CB8AC3E}">
        <p14:creationId xmlns:p14="http://schemas.microsoft.com/office/powerpoint/2010/main" val="451381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970131" y="890269"/>
            <a:ext cx="4314601" cy="196206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982821" y="3668908"/>
            <a:ext cx="4301911" cy="269664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90984" y="4065435"/>
            <a:ext cx="4130850" cy="1977706"/>
          </a:xfrm>
          <a:prstGeom prst="rect">
            <a:avLst/>
          </a:prstGeom>
        </p:spPr>
      </p:pic>
      <p:cxnSp>
        <p:nvCxnSpPr>
          <p:cNvPr id="38" name="Прямая соединительная линия 37"/>
          <p:cNvCxnSpPr/>
          <p:nvPr/>
        </p:nvCxnSpPr>
        <p:spPr>
          <a:xfrm flipV="1">
            <a:off x="1997498" y="5361580"/>
            <a:ext cx="0" cy="936087"/>
          </a:xfrm>
          <a:prstGeom prst="line">
            <a:avLst/>
          </a:prstGeom>
          <a:ln w="38100">
            <a:solidFill>
              <a:srgbClr val="FF0000"/>
            </a:solidFill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единительная линия 39"/>
          <p:cNvCxnSpPr/>
          <p:nvPr/>
        </p:nvCxnSpPr>
        <p:spPr>
          <a:xfrm flipV="1">
            <a:off x="4373762" y="5361580"/>
            <a:ext cx="0" cy="936087"/>
          </a:xfrm>
          <a:prstGeom prst="line">
            <a:avLst/>
          </a:prstGeom>
          <a:ln w="38100">
            <a:solidFill>
              <a:srgbClr val="FF0000"/>
            </a:solidFill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Прямоугольник 26"/>
          <p:cNvSpPr/>
          <p:nvPr/>
        </p:nvSpPr>
        <p:spPr>
          <a:xfrm>
            <a:off x="6799131" y="6297683"/>
            <a:ext cx="864000" cy="360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00B050"/>
                </a:solidFill>
              </a:rPr>
              <a:t>1</a:t>
            </a:r>
            <a:r>
              <a:rPr lang="ru-RU" dirty="0">
                <a:solidFill>
                  <a:srgbClr val="00B050"/>
                </a:solidFill>
                <a:sym typeface="Symbol" panose="05050102010706020507" pitchFamily="18" charset="2"/>
              </a:rPr>
              <a:t>ВЧ1</a:t>
            </a:r>
            <a:endParaRPr lang="ru-RU" dirty="0">
              <a:solidFill>
                <a:srgbClr val="00B050"/>
              </a:solidFill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1565546" y="6297683"/>
            <a:ext cx="864000" cy="360000"/>
          </a:xfrm>
          <a:prstGeom prst="rect">
            <a:avLst/>
          </a:prstGeom>
          <a:solidFill>
            <a:srgbClr val="FFFF00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6">
                    <a:lumMod val="75000"/>
                  </a:schemeClr>
                </a:solidFill>
                <a:sym typeface="Symbol" panose="05050102010706020507" pitchFamily="18" charset="2"/>
              </a:rPr>
              <a:t>2</a:t>
            </a:r>
            <a:r>
              <a:rPr lang="ru-RU" dirty="0">
                <a:solidFill>
                  <a:schemeClr val="accent6">
                    <a:lumMod val="75000"/>
                  </a:schemeClr>
                </a:solidFill>
                <a:sym typeface="Symbol" panose="05050102010706020507" pitchFamily="18" charset="2"/>
              </a:rPr>
              <a:t>ВЧ3</a:t>
            </a:r>
            <a:endParaRPr lang="ru-RU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6799131" y="5865635"/>
            <a:ext cx="864000" cy="360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C00000"/>
                </a:solidFill>
              </a:rPr>
              <a:t>2</a:t>
            </a:r>
            <a:r>
              <a:rPr lang="ru-RU">
                <a:solidFill>
                  <a:srgbClr val="C00000"/>
                </a:solidFill>
                <a:sym typeface="Symbol" panose="05050102010706020507" pitchFamily="18" charset="2"/>
              </a:rPr>
              <a:t>ВЧ2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1781570" y="4065475"/>
            <a:ext cx="864000" cy="360000"/>
          </a:xfrm>
          <a:prstGeom prst="rect">
            <a:avLst/>
          </a:prstGeom>
          <a:solidFill>
            <a:srgbClr val="FFFF00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6">
                    <a:lumMod val="75000"/>
                  </a:schemeClr>
                </a:solidFill>
                <a:sym typeface="Symbol" panose="05050102010706020507" pitchFamily="18" charset="2"/>
              </a:rPr>
              <a:t>2</a:t>
            </a:r>
            <a:r>
              <a:rPr lang="ru-RU" dirty="0">
                <a:solidFill>
                  <a:schemeClr val="accent6">
                    <a:lumMod val="75000"/>
                  </a:schemeClr>
                </a:solidFill>
                <a:sym typeface="Symbol" panose="05050102010706020507" pitchFamily="18" charset="2"/>
              </a:rPr>
              <a:t>ВЧ3</a:t>
            </a:r>
            <a:endParaRPr lang="ru-RU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3941810" y="6297683"/>
            <a:ext cx="864000" cy="360000"/>
          </a:xfrm>
          <a:prstGeom prst="rect">
            <a:avLst/>
          </a:prstGeom>
          <a:solidFill>
            <a:srgbClr val="FFFF00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6">
                    <a:lumMod val="75000"/>
                  </a:schemeClr>
                </a:solidFill>
                <a:sym typeface="Symbol" panose="05050102010706020507" pitchFamily="18" charset="2"/>
              </a:rPr>
              <a:t>1</a:t>
            </a:r>
            <a:r>
              <a:rPr lang="ru-RU" dirty="0">
                <a:solidFill>
                  <a:schemeClr val="accent6">
                    <a:lumMod val="75000"/>
                  </a:schemeClr>
                </a:solidFill>
                <a:sym typeface="Symbol" panose="05050102010706020507" pitchFamily="18" charset="2"/>
              </a:rPr>
              <a:t>ВЧ3</a:t>
            </a:r>
            <a:endParaRPr lang="ru-RU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4157738" y="4065475"/>
            <a:ext cx="864000" cy="360000"/>
          </a:xfrm>
          <a:prstGeom prst="rect">
            <a:avLst/>
          </a:prstGeom>
          <a:solidFill>
            <a:srgbClr val="FFFF00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6">
                    <a:lumMod val="75000"/>
                  </a:schemeClr>
                </a:solidFill>
                <a:sym typeface="Symbol" panose="05050102010706020507" pitchFamily="18" charset="2"/>
              </a:rPr>
              <a:t>1</a:t>
            </a:r>
            <a:r>
              <a:rPr lang="ru-RU" dirty="0">
                <a:solidFill>
                  <a:schemeClr val="accent6">
                    <a:lumMod val="75000"/>
                  </a:schemeClr>
                </a:solidFill>
                <a:sym typeface="Symbol" panose="05050102010706020507" pitchFamily="18" charset="2"/>
              </a:rPr>
              <a:t>ВЧ3</a:t>
            </a:r>
            <a:endParaRPr lang="ru-RU" dirty="0">
              <a:solidFill>
                <a:schemeClr val="accent6">
                  <a:lumMod val="75000"/>
                </a:schemeClr>
              </a:solidFill>
            </a:endParaRPr>
          </a:p>
        </p:txBody>
      </p:sp>
      <p:cxnSp>
        <p:nvCxnSpPr>
          <p:cNvPr id="42" name="Прямая соединительная линия 41"/>
          <p:cNvCxnSpPr/>
          <p:nvPr/>
        </p:nvCxnSpPr>
        <p:spPr>
          <a:xfrm flipV="1">
            <a:off x="8239291" y="4929492"/>
            <a:ext cx="0" cy="936087"/>
          </a:xfrm>
          <a:prstGeom prst="line">
            <a:avLst/>
          </a:prstGeom>
          <a:ln w="38100">
            <a:solidFill>
              <a:srgbClr val="FF0000"/>
            </a:solidFill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Прямоугольник 42"/>
          <p:cNvSpPr/>
          <p:nvPr/>
        </p:nvSpPr>
        <p:spPr>
          <a:xfrm>
            <a:off x="7807339" y="5865595"/>
            <a:ext cx="864000" cy="360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C00000"/>
                </a:solidFill>
              </a:rPr>
              <a:t>2</a:t>
            </a:r>
            <a:r>
              <a:rPr lang="ru-RU" dirty="0">
                <a:solidFill>
                  <a:srgbClr val="C00000"/>
                </a:solidFill>
                <a:sym typeface="Symbol" panose="05050102010706020507" pitchFamily="18" charset="2"/>
              </a:rPr>
              <a:t>ВЧ2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45" name="Прямоугольник 44"/>
          <p:cNvSpPr/>
          <p:nvPr/>
        </p:nvSpPr>
        <p:spPr>
          <a:xfrm>
            <a:off x="9679451" y="5865595"/>
            <a:ext cx="864000" cy="360000"/>
          </a:xfrm>
          <a:prstGeom prst="rect">
            <a:avLst/>
          </a:prstGeom>
          <a:solidFill>
            <a:srgbClr val="FFFF00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6">
                    <a:lumMod val="75000"/>
                  </a:schemeClr>
                </a:solidFill>
                <a:sym typeface="Symbol" panose="05050102010706020507" pitchFamily="18" charset="2"/>
              </a:rPr>
              <a:t>5</a:t>
            </a:r>
            <a:r>
              <a:rPr lang="ru-RU" dirty="0">
                <a:solidFill>
                  <a:schemeClr val="accent6">
                    <a:lumMod val="75000"/>
                  </a:schemeClr>
                </a:solidFill>
                <a:sym typeface="Symbol" panose="05050102010706020507" pitchFamily="18" charset="2"/>
              </a:rPr>
              <a:t>ВЧ3</a:t>
            </a:r>
            <a:endParaRPr lang="ru-RU" dirty="0">
              <a:solidFill>
                <a:schemeClr val="accent6">
                  <a:lumMod val="75000"/>
                </a:schemeClr>
              </a:solidFill>
            </a:endParaRPr>
          </a:p>
        </p:txBody>
      </p:sp>
      <p:cxnSp>
        <p:nvCxnSpPr>
          <p:cNvPr id="46" name="Прямая соединительная линия 45"/>
          <p:cNvCxnSpPr/>
          <p:nvPr/>
        </p:nvCxnSpPr>
        <p:spPr>
          <a:xfrm>
            <a:off x="2213522" y="4425476"/>
            <a:ext cx="0" cy="936087"/>
          </a:xfrm>
          <a:prstGeom prst="line">
            <a:avLst/>
          </a:prstGeom>
          <a:ln w="38100">
            <a:solidFill>
              <a:srgbClr val="0000FF"/>
            </a:solidFill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Прямая соединительная линия 46"/>
          <p:cNvCxnSpPr/>
          <p:nvPr/>
        </p:nvCxnSpPr>
        <p:spPr>
          <a:xfrm>
            <a:off x="4589786" y="4425476"/>
            <a:ext cx="0" cy="936087"/>
          </a:xfrm>
          <a:prstGeom prst="line">
            <a:avLst/>
          </a:prstGeom>
          <a:ln w="38100">
            <a:solidFill>
              <a:srgbClr val="0000FF"/>
            </a:solidFill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я соединительная линия 47"/>
          <p:cNvCxnSpPr/>
          <p:nvPr/>
        </p:nvCxnSpPr>
        <p:spPr>
          <a:xfrm flipV="1">
            <a:off x="7231179" y="4929492"/>
            <a:ext cx="0" cy="936087"/>
          </a:xfrm>
          <a:prstGeom prst="line">
            <a:avLst/>
          </a:prstGeom>
          <a:ln w="38100">
            <a:solidFill>
              <a:srgbClr val="FF0000"/>
            </a:solidFill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Прямая соединительная линия 48"/>
          <p:cNvCxnSpPr/>
          <p:nvPr/>
        </p:nvCxnSpPr>
        <p:spPr>
          <a:xfrm flipV="1">
            <a:off x="10111499" y="4929492"/>
            <a:ext cx="0" cy="936087"/>
          </a:xfrm>
          <a:prstGeom prst="line">
            <a:avLst/>
          </a:prstGeom>
          <a:ln w="38100">
            <a:solidFill>
              <a:srgbClr val="FF0000"/>
            </a:solidFill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Прямая соединительная линия 49"/>
          <p:cNvCxnSpPr/>
          <p:nvPr/>
        </p:nvCxnSpPr>
        <p:spPr>
          <a:xfrm flipV="1">
            <a:off x="7231179" y="1366942"/>
            <a:ext cx="0" cy="936087"/>
          </a:xfrm>
          <a:prstGeom prst="line">
            <a:avLst/>
          </a:prstGeom>
          <a:ln w="38100">
            <a:solidFill>
              <a:srgbClr val="0000FF"/>
            </a:solidFill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Прямая соединительная линия 50"/>
          <p:cNvCxnSpPr/>
          <p:nvPr/>
        </p:nvCxnSpPr>
        <p:spPr>
          <a:xfrm flipV="1">
            <a:off x="10111499" y="1366942"/>
            <a:ext cx="0" cy="936087"/>
          </a:xfrm>
          <a:prstGeom prst="line">
            <a:avLst/>
          </a:prstGeom>
          <a:ln w="38100">
            <a:solidFill>
              <a:srgbClr val="0000FF"/>
            </a:solidFill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Прямая соединительная линия 51"/>
          <p:cNvCxnSpPr/>
          <p:nvPr/>
        </p:nvCxnSpPr>
        <p:spPr>
          <a:xfrm flipV="1">
            <a:off x="8239291" y="1366942"/>
            <a:ext cx="0" cy="936087"/>
          </a:xfrm>
          <a:prstGeom prst="line">
            <a:avLst/>
          </a:prstGeom>
          <a:ln w="38100">
            <a:solidFill>
              <a:srgbClr val="0000FF"/>
            </a:solidFill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Прямоугольник 52"/>
          <p:cNvSpPr/>
          <p:nvPr/>
        </p:nvSpPr>
        <p:spPr>
          <a:xfrm>
            <a:off x="6799131" y="2735133"/>
            <a:ext cx="864000" cy="360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00B050"/>
                </a:solidFill>
              </a:rPr>
              <a:t>1</a:t>
            </a:r>
            <a:r>
              <a:rPr lang="ru-RU" dirty="0">
                <a:solidFill>
                  <a:srgbClr val="00B050"/>
                </a:solidFill>
                <a:sym typeface="Symbol" panose="05050102010706020507" pitchFamily="18" charset="2"/>
              </a:rPr>
              <a:t>ВЧ1</a:t>
            </a:r>
            <a:endParaRPr lang="ru-RU" dirty="0">
              <a:solidFill>
                <a:srgbClr val="00B050"/>
              </a:solidFill>
            </a:endParaRPr>
          </a:p>
        </p:txBody>
      </p:sp>
      <p:sp>
        <p:nvSpPr>
          <p:cNvPr id="54" name="Прямоугольник 53"/>
          <p:cNvSpPr/>
          <p:nvPr/>
        </p:nvSpPr>
        <p:spPr>
          <a:xfrm>
            <a:off x="6799131" y="2303085"/>
            <a:ext cx="864000" cy="360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C00000"/>
                </a:solidFill>
              </a:rPr>
              <a:t>2</a:t>
            </a:r>
            <a:r>
              <a:rPr lang="ru-RU" dirty="0">
                <a:solidFill>
                  <a:srgbClr val="C00000"/>
                </a:solidFill>
                <a:sym typeface="Symbol" panose="05050102010706020507" pitchFamily="18" charset="2"/>
              </a:rPr>
              <a:t>ВЧ2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55" name="Прямоугольник 54"/>
          <p:cNvSpPr/>
          <p:nvPr/>
        </p:nvSpPr>
        <p:spPr>
          <a:xfrm>
            <a:off x="7807339" y="2303045"/>
            <a:ext cx="864000" cy="360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C00000"/>
                </a:solidFill>
              </a:rPr>
              <a:t>2</a:t>
            </a:r>
            <a:r>
              <a:rPr lang="ru-RU" dirty="0">
                <a:solidFill>
                  <a:srgbClr val="C00000"/>
                </a:solidFill>
                <a:sym typeface="Symbol" panose="05050102010706020507" pitchFamily="18" charset="2"/>
              </a:rPr>
              <a:t>ВЧ2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56" name="Прямоугольник 55"/>
          <p:cNvSpPr/>
          <p:nvPr/>
        </p:nvSpPr>
        <p:spPr>
          <a:xfrm>
            <a:off x="9679451" y="2303045"/>
            <a:ext cx="864000" cy="360000"/>
          </a:xfrm>
          <a:prstGeom prst="rect">
            <a:avLst/>
          </a:prstGeom>
          <a:solidFill>
            <a:srgbClr val="FFFF00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6">
                    <a:lumMod val="75000"/>
                  </a:schemeClr>
                </a:solidFill>
                <a:sym typeface="Symbol" panose="05050102010706020507" pitchFamily="18" charset="2"/>
              </a:rPr>
              <a:t>5</a:t>
            </a:r>
            <a:r>
              <a:rPr lang="ru-RU" dirty="0">
                <a:solidFill>
                  <a:schemeClr val="accent6">
                    <a:lumMod val="75000"/>
                  </a:schemeClr>
                </a:solidFill>
                <a:sym typeface="Symbol" panose="05050102010706020507" pitchFamily="18" charset="2"/>
              </a:rPr>
              <a:t>ВЧ3</a:t>
            </a:r>
            <a:endParaRPr lang="ru-RU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555322" y="3293631"/>
            <a:ext cx="326507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SE   </a:t>
            </a:r>
            <a:r>
              <a:rPr lang="ru-RU" dirty="0"/>
              <a:t>Комнаты   </a:t>
            </a:r>
            <a:r>
              <a:rPr lang="en-US" dirty="0">
                <a:solidFill>
                  <a:srgbClr val="00B050"/>
                </a:solidFill>
              </a:rPr>
              <a:t>141</a:t>
            </a:r>
            <a:r>
              <a:rPr lang="ru-RU" dirty="0"/>
              <a:t>    и   </a:t>
            </a:r>
            <a:r>
              <a:rPr lang="en-US" dirty="0"/>
              <a:t>145, 152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7442089" y="359671"/>
            <a:ext cx="31013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NE  </a:t>
            </a:r>
            <a:r>
              <a:rPr lang="ru-RU" dirty="0"/>
              <a:t>Комнаты   </a:t>
            </a:r>
            <a:r>
              <a:rPr lang="en-US" dirty="0">
                <a:solidFill>
                  <a:srgbClr val="00B050"/>
                </a:solidFill>
              </a:rPr>
              <a:t>182</a:t>
            </a:r>
            <a:r>
              <a:rPr lang="en-US" dirty="0"/>
              <a:t> </a:t>
            </a:r>
            <a:r>
              <a:rPr lang="ru-RU" dirty="0"/>
              <a:t>     и     </a:t>
            </a:r>
            <a:r>
              <a:rPr lang="en-US" dirty="0"/>
              <a:t>  180</a:t>
            </a:r>
            <a:endParaRPr lang="ru-RU" dirty="0"/>
          </a:p>
        </p:txBody>
      </p:sp>
      <p:sp>
        <p:nvSpPr>
          <p:cNvPr id="30" name="Прямоугольник 29"/>
          <p:cNvSpPr/>
          <p:nvPr/>
        </p:nvSpPr>
        <p:spPr>
          <a:xfrm>
            <a:off x="1445520" y="3568832"/>
            <a:ext cx="314421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SW   </a:t>
            </a:r>
            <a:r>
              <a:rPr lang="ru-RU" dirty="0"/>
              <a:t>Комнаты   129    и</a:t>
            </a:r>
            <a:r>
              <a:rPr lang="en-US" dirty="0"/>
              <a:t>  </a:t>
            </a:r>
            <a:r>
              <a:rPr lang="ru-RU" dirty="0"/>
              <a:t>  133/1</a:t>
            </a:r>
          </a:p>
        </p:txBody>
      </p:sp>
      <p:pic>
        <p:nvPicPr>
          <p:cNvPr id="31" name="Рисунок 30" descr="D:\your_files\Murasev\work\письмо в Дубну\rf_system_rmo_sync.pn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623" y="234341"/>
            <a:ext cx="4693912" cy="302128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50609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684"/>
          <a:stretch/>
        </p:blipFill>
        <p:spPr>
          <a:xfrm>
            <a:off x="4283248" y="2415775"/>
            <a:ext cx="3750707" cy="4213192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4320" y="0"/>
            <a:ext cx="10853496" cy="1325563"/>
          </a:xfrm>
        </p:spPr>
        <p:txBody>
          <a:bodyPr/>
          <a:lstStyle/>
          <a:p>
            <a:r>
              <a:rPr lang="ru-RU" dirty="0"/>
              <a:t>Стойка генератора ВЧ2   			 ВЧ3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0952" y="1017876"/>
            <a:ext cx="4208318" cy="561109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89" y="1210435"/>
            <a:ext cx="4150245" cy="5533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08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0575" y="123825"/>
            <a:ext cx="10515600" cy="1325563"/>
          </a:xfrm>
        </p:spPr>
        <p:txBody>
          <a:bodyPr/>
          <a:lstStyle/>
          <a:p>
            <a:pPr algn="ctr"/>
            <a:r>
              <a:rPr lang="ru-RU" dirty="0"/>
              <a:t>План 2023</a:t>
            </a:r>
          </a:p>
        </p:txBody>
      </p:sp>
      <p:pic>
        <p:nvPicPr>
          <p:cNvPr id="33" name="Рисунок 3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225" y="1324677"/>
            <a:ext cx="11639550" cy="5022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103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8B2E037-A11D-47CD-8DCF-9E5964694FC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21" t="392" r="22425" b="-392"/>
          <a:stretch/>
        </p:blipFill>
        <p:spPr>
          <a:xfrm rot="5400000">
            <a:off x="2667000" y="-643200"/>
            <a:ext cx="6858000" cy="81444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2B1F198-7391-4A83-B33D-259CEE89BB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72168" y="524614"/>
            <a:ext cx="6795977" cy="1325563"/>
          </a:xfrm>
        </p:spPr>
        <p:txBody>
          <a:bodyPr/>
          <a:lstStyle/>
          <a:p>
            <a:r>
              <a:rPr lang="ru-RU" dirty="0"/>
              <a:t>Спасибо за внимание!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29926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1703512" y="4315099"/>
          <a:ext cx="7956000" cy="1828800"/>
        </p:xfrm>
        <a:graphic>
          <a:graphicData uri="http://schemas.openxmlformats.org/drawingml/2006/table">
            <a:tbl>
              <a:tblPr bandRow="1">
                <a:tableStyleId>{7DF18680-E054-41AD-8BC1-D1AEF772440D}</a:tableStyleId>
              </a:tblPr>
              <a:tblGrid>
                <a:gridCol w="4140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84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84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52028">
                <a:tc>
                  <a:txBody>
                    <a:bodyPr/>
                    <a:lstStyle/>
                    <a:p>
                      <a:r>
                        <a:rPr lang="en-US" sz="1800" i="1" dirty="0"/>
                        <a:t>Harmonic number</a:t>
                      </a:r>
                      <a:endParaRPr lang="ru-RU" sz="18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8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/>
                        <a:t>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/>
                        <a:t>66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2028">
                <a:tc>
                  <a:txBody>
                    <a:bodyPr/>
                    <a:lstStyle/>
                    <a:p>
                      <a:r>
                        <a:rPr lang="en-US" sz="1800" i="1" dirty="0"/>
                        <a:t>Frequency</a:t>
                      </a:r>
                      <a:endParaRPr lang="ru-RU" sz="18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i="1" dirty="0"/>
                        <a:t>MHz</a:t>
                      </a:r>
                      <a:endParaRPr lang="ru-RU" sz="18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11.5</a:t>
                      </a:r>
                      <a:r>
                        <a:rPr lang="en-US" dirty="0">
                          <a:sym typeface="Symbol" panose="05050102010706020507" pitchFamily="18" charset="2"/>
                        </a:rPr>
                        <a:t>13.2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34.4</a:t>
                      </a:r>
                      <a:r>
                        <a:rPr lang="en-US" dirty="0">
                          <a:sym typeface="Symbol" panose="05050102010706020507" pitchFamily="18" charset="2"/>
                        </a:rPr>
                        <a:t>38.7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28">
                <a:tc>
                  <a:txBody>
                    <a:bodyPr/>
                    <a:lstStyle/>
                    <a:p>
                      <a:r>
                        <a:rPr lang="en-US" sz="1800" i="1" dirty="0"/>
                        <a:t>Accelerating voltage (amplitude)</a:t>
                      </a:r>
                      <a:r>
                        <a:rPr lang="ru-RU" sz="1800" i="1" dirty="0"/>
                        <a:t> </a:t>
                      </a:r>
                      <a:r>
                        <a:rPr lang="en-US" sz="1800" i="0" dirty="0"/>
                        <a:t>/</a:t>
                      </a:r>
                      <a:r>
                        <a:rPr lang="en-US" sz="1800" i="1" baseline="0" dirty="0"/>
                        <a:t> ring</a:t>
                      </a:r>
                      <a:endParaRPr lang="ru-RU" sz="18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i="1" dirty="0"/>
                        <a:t>kV</a:t>
                      </a:r>
                      <a:endParaRPr lang="ru-RU" sz="18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/>
                        <a:t>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/>
                        <a:t>1000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2028">
                <a:tc>
                  <a:txBody>
                    <a:bodyPr/>
                    <a:lstStyle/>
                    <a:p>
                      <a:r>
                        <a:rPr lang="en-US" sz="1800" i="1" dirty="0"/>
                        <a:t>Cavities</a:t>
                      </a:r>
                      <a:r>
                        <a:rPr lang="en-US" sz="1800" i="0" dirty="0"/>
                        <a:t> / </a:t>
                      </a:r>
                      <a:r>
                        <a:rPr lang="en-US" sz="1800" i="1" dirty="0"/>
                        <a:t>ring</a:t>
                      </a:r>
                      <a:endParaRPr lang="ru-RU" sz="18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8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4</a:t>
                      </a:r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8</a:t>
                      </a:r>
                      <a:endParaRPr lang="ru-RU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8584327"/>
                  </a:ext>
                </a:extLst>
              </a:tr>
              <a:tr h="252028">
                <a:tc>
                  <a:txBody>
                    <a:bodyPr/>
                    <a:lstStyle/>
                    <a:p>
                      <a:r>
                        <a:rPr lang="en-US" sz="1800" i="1" dirty="0"/>
                        <a:t>Cavities, total</a:t>
                      </a:r>
                      <a:endParaRPr lang="ru-RU" sz="18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8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8</a:t>
                      </a:r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16</a:t>
                      </a:r>
                      <a:endParaRPr lang="ru-RU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81329597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4916416" y="927303"/>
            <a:ext cx="26559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Barrier bucket system: RF1</a:t>
            </a:r>
            <a:endParaRPr lang="ru-RU" i="1" dirty="0"/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1703512" y="1287517"/>
          <a:ext cx="6372000" cy="2377440"/>
        </p:xfrm>
        <a:graphic>
          <a:graphicData uri="http://schemas.openxmlformats.org/drawingml/2006/table">
            <a:tbl>
              <a:tblPr bandRow="1">
                <a:tableStyleId>{7DF18680-E054-41AD-8BC1-D1AEF772440D}</a:tableStyleId>
              </a:tblPr>
              <a:tblGrid>
                <a:gridCol w="4140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84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52028">
                <a:tc>
                  <a:txBody>
                    <a:bodyPr/>
                    <a:lstStyle/>
                    <a:p>
                      <a:r>
                        <a:rPr lang="en-US" sz="1800" i="1" dirty="0"/>
                        <a:t>Frequency</a:t>
                      </a:r>
                      <a:endParaRPr lang="ru-RU" sz="18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i="1" dirty="0"/>
                        <a:t>kHz</a:t>
                      </a:r>
                      <a:endParaRPr lang="ru-RU" sz="18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522÷587</a:t>
                      </a:r>
                      <a:endParaRPr lang="ru-RU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202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i="1" dirty="0"/>
                        <a:t>Barrier voltage (amplitude)</a:t>
                      </a:r>
                      <a:endParaRPr lang="ru-RU" sz="1800" i="1" dirty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i="1" dirty="0"/>
                        <a:t>Pulse</a:t>
                      </a:r>
                      <a:r>
                        <a:rPr lang="ru-RU" sz="1800" i="1" dirty="0"/>
                        <a:t> </a:t>
                      </a:r>
                      <a:r>
                        <a:rPr lang="en-US" sz="1800" i="1" dirty="0"/>
                        <a:t>width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i="1" dirty="0"/>
                        <a:t>Number of pulses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i="1" dirty="0"/>
                        <a:t>kV</a:t>
                      </a:r>
                      <a:endParaRPr lang="ru-RU" sz="1800" i="1" dirty="0"/>
                    </a:p>
                    <a:p>
                      <a:pPr algn="ctr"/>
                      <a:r>
                        <a:rPr lang="en-US" sz="1800" i="1" dirty="0"/>
                        <a:t>ns</a:t>
                      </a:r>
                      <a:endParaRPr lang="ru-RU" sz="18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/>
                        <a:t>5</a:t>
                      </a:r>
                    </a:p>
                    <a:p>
                      <a:pPr algn="ctr"/>
                      <a:r>
                        <a:rPr lang="en-US" sz="1800" dirty="0" err="1"/>
                        <a:t>var</a:t>
                      </a:r>
                      <a:r>
                        <a:rPr lang="en-US" sz="1800" dirty="0"/>
                        <a:t>, 80 max</a:t>
                      </a:r>
                    </a:p>
                    <a:p>
                      <a:pPr algn="ctr"/>
                      <a:r>
                        <a:rPr lang="en-US" sz="1800" dirty="0"/>
                        <a:t>4</a:t>
                      </a:r>
                      <a:endParaRPr lang="ru-RU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2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i="1" dirty="0"/>
                        <a:t>Accelerating voltage </a:t>
                      </a:r>
                      <a:r>
                        <a:rPr lang="ru-RU" sz="1800" i="1" dirty="0"/>
                        <a:t>(</a:t>
                      </a:r>
                      <a:r>
                        <a:rPr lang="en-US" sz="1800" i="1" dirty="0"/>
                        <a:t>meander,</a:t>
                      </a:r>
                      <a:r>
                        <a:rPr lang="en-US" sz="1800" i="1" baseline="0" dirty="0"/>
                        <a:t> </a:t>
                      </a:r>
                      <a:r>
                        <a:rPr lang="en-US" sz="1800" i="1" dirty="0"/>
                        <a:t>amplitude</a:t>
                      </a:r>
                      <a:r>
                        <a:rPr lang="ru-RU" sz="1800" i="1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i="1" dirty="0"/>
                        <a:t>kV</a:t>
                      </a:r>
                      <a:endParaRPr lang="ru-RU" sz="18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err="1"/>
                        <a:t>var</a:t>
                      </a:r>
                      <a:r>
                        <a:rPr lang="en-US" sz="1800" dirty="0"/>
                        <a:t>, </a:t>
                      </a:r>
                      <a:r>
                        <a:rPr lang="ru-RU" sz="1800" dirty="0"/>
                        <a:t>0.3</a:t>
                      </a:r>
                      <a:r>
                        <a:rPr lang="en-US" sz="1800" dirty="0"/>
                        <a:t> max</a:t>
                      </a:r>
                      <a:endParaRPr lang="ru-RU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202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i="1" dirty="0"/>
                        <a:t>Stations</a:t>
                      </a:r>
                      <a:r>
                        <a:rPr lang="en-US" sz="1800" i="0" baseline="0" dirty="0"/>
                        <a:t> / </a:t>
                      </a:r>
                      <a:r>
                        <a:rPr lang="en-US" sz="1800" i="1" baseline="0" dirty="0"/>
                        <a:t>ring</a:t>
                      </a:r>
                      <a:endParaRPr lang="ru-RU" sz="18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8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</a:t>
                      </a:r>
                      <a:endParaRPr lang="ru-RU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7243729"/>
                  </a:ext>
                </a:extLst>
              </a:tr>
              <a:tr h="25202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i="1" dirty="0"/>
                        <a:t>Stations, total</a:t>
                      </a:r>
                      <a:endParaRPr lang="ru-RU" sz="18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8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</a:t>
                      </a:r>
                      <a:endParaRPr lang="ru-RU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40992062"/>
                  </a:ext>
                </a:extLst>
              </a:tr>
            </a:tbl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1524000" y="88672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000000"/>
                </a:solidFill>
                <a:latin typeface="Calibri" panose="020F0502020204030204" pitchFamily="34" charset="0"/>
              </a:rPr>
              <a:t>3 RF systems of the NICA Collider:</a:t>
            </a:r>
            <a:endParaRPr lang="ru-RU" sz="2400" b="1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687992" y="3981347"/>
            <a:ext cx="202638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u="sng" dirty="0">
                <a:solidFill>
                  <a:srgbClr val="000000"/>
                </a:solidFill>
                <a:latin typeface="Calibri" panose="020F0502020204030204" pitchFamily="34" charset="0"/>
              </a:rPr>
              <a:t>Bunch formation</a:t>
            </a:r>
            <a:endParaRPr lang="ru-RU" sz="2000" b="1" u="sng" dirty="0"/>
          </a:p>
        </p:txBody>
      </p:sp>
      <p:sp>
        <p:nvSpPr>
          <p:cNvPr id="10" name="TextBox 9"/>
          <p:cNvSpPr txBox="1"/>
          <p:nvPr/>
        </p:nvSpPr>
        <p:spPr>
          <a:xfrm>
            <a:off x="5231896" y="3961064"/>
            <a:ext cx="39088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Harmonic systems: RF2                       RF3</a:t>
            </a:r>
            <a:endParaRPr lang="ru-RU" i="1" dirty="0"/>
          </a:p>
        </p:txBody>
      </p:sp>
      <p:grpSp>
        <p:nvGrpSpPr>
          <p:cNvPr id="3" name="Группа 2"/>
          <p:cNvGrpSpPr/>
          <p:nvPr/>
        </p:nvGrpSpPr>
        <p:grpSpPr>
          <a:xfrm>
            <a:off x="8228708" y="1007196"/>
            <a:ext cx="2423253" cy="2312796"/>
            <a:chOff x="6704707" y="1378499"/>
            <a:chExt cx="2423253" cy="2312796"/>
          </a:xfrm>
        </p:grpSpPr>
        <p:grpSp>
          <p:nvGrpSpPr>
            <p:cNvPr id="76" name="Группа 75"/>
            <p:cNvGrpSpPr/>
            <p:nvPr/>
          </p:nvGrpSpPr>
          <p:grpSpPr>
            <a:xfrm flipV="1">
              <a:off x="8657866" y="3146788"/>
              <a:ext cx="129960" cy="260793"/>
              <a:chOff x="6676616" y="1419283"/>
              <a:chExt cx="129960" cy="260793"/>
            </a:xfrm>
          </p:grpSpPr>
          <p:cxnSp>
            <p:nvCxnSpPr>
              <p:cNvPr id="77" name="Прямая соединительная линия 76"/>
              <p:cNvCxnSpPr/>
              <p:nvPr/>
            </p:nvCxnSpPr>
            <p:spPr>
              <a:xfrm flipV="1">
                <a:off x="6676616" y="1419283"/>
                <a:ext cx="0" cy="260793"/>
              </a:xfrm>
              <a:prstGeom prst="line">
                <a:avLst/>
              </a:prstGeom>
              <a:ln w="28575" cap="rnd">
                <a:solidFill>
                  <a:schemeClr val="bg1">
                    <a:lumMod val="65000"/>
                  </a:schemeClr>
                </a:solidFill>
                <a:headEnd type="none"/>
                <a:tailEnd type="non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Прямая соединительная линия 77"/>
              <p:cNvCxnSpPr/>
              <p:nvPr/>
            </p:nvCxnSpPr>
            <p:spPr>
              <a:xfrm flipV="1">
                <a:off x="6806576" y="1419283"/>
                <a:ext cx="0" cy="260793"/>
              </a:xfrm>
              <a:prstGeom prst="line">
                <a:avLst/>
              </a:prstGeom>
              <a:ln w="28575" cap="rnd">
                <a:solidFill>
                  <a:schemeClr val="bg1">
                    <a:lumMod val="65000"/>
                  </a:schemeClr>
                </a:solidFill>
                <a:headEnd type="none"/>
                <a:tailEnd type="non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Прямая соединительная линия 78"/>
              <p:cNvCxnSpPr/>
              <p:nvPr/>
            </p:nvCxnSpPr>
            <p:spPr>
              <a:xfrm flipH="1">
                <a:off x="6676616" y="1419283"/>
                <a:ext cx="125105" cy="0"/>
              </a:xfrm>
              <a:prstGeom prst="line">
                <a:avLst/>
              </a:prstGeom>
              <a:ln w="28575" cap="rnd">
                <a:solidFill>
                  <a:schemeClr val="bg1">
                    <a:lumMod val="65000"/>
                  </a:schemeClr>
                </a:solidFill>
                <a:headEnd type="none"/>
                <a:tailEnd type="non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4" name="Группа 63"/>
            <p:cNvGrpSpPr/>
            <p:nvPr/>
          </p:nvGrpSpPr>
          <p:grpSpPr>
            <a:xfrm flipV="1">
              <a:off x="8659160" y="2186785"/>
              <a:ext cx="129960" cy="260793"/>
              <a:chOff x="6676616" y="1419283"/>
              <a:chExt cx="129960" cy="260793"/>
            </a:xfrm>
          </p:grpSpPr>
          <p:cxnSp>
            <p:nvCxnSpPr>
              <p:cNvPr id="65" name="Прямая соединительная линия 64"/>
              <p:cNvCxnSpPr/>
              <p:nvPr/>
            </p:nvCxnSpPr>
            <p:spPr>
              <a:xfrm flipV="1">
                <a:off x="6676616" y="1419283"/>
                <a:ext cx="0" cy="260793"/>
              </a:xfrm>
              <a:prstGeom prst="line">
                <a:avLst/>
              </a:prstGeom>
              <a:ln w="28575" cap="rnd">
                <a:solidFill>
                  <a:schemeClr val="bg1">
                    <a:lumMod val="65000"/>
                  </a:schemeClr>
                </a:solidFill>
                <a:headEnd type="none"/>
                <a:tailEnd type="non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Прямая соединительная линия 67"/>
              <p:cNvCxnSpPr/>
              <p:nvPr/>
            </p:nvCxnSpPr>
            <p:spPr>
              <a:xfrm flipV="1">
                <a:off x="6806576" y="1419283"/>
                <a:ext cx="0" cy="260793"/>
              </a:xfrm>
              <a:prstGeom prst="line">
                <a:avLst/>
              </a:prstGeom>
              <a:ln w="28575" cap="rnd">
                <a:solidFill>
                  <a:schemeClr val="bg1">
                    <a:lumMod val="65000"/>
                  </a:schemeClr>
                </a:solidFill>
                <a:headEnd type="none"/>
                <a:tailEnd type="non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Прямая соединительная линия 68"/>
              <p:cNvCxnSpPr/>
              <p:nvPr/>
            </p:nvCxnSpPr>
            <p:spPr>
              <a:xfrm flipH="1">
                <a:off x="6676616" y="1419283"/>
                <a:ext cx="125105" cy="0"/>
              </a:xfrm>
              <a:prstGeom prst="line">
                <a:avLst/>
              </a:prstGeom>
              <a:ln w="28575" cap="rnd">
                <a:solidFill>
                  <a:schemeClr val="bg1">
                    <a:lumMod val="65000"/>
                  </a:schemeClr>
                </a:solidFill>
                <a:headEnd type="none"/>
                <a:tailEnd type="non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5" name="Прямая соединительная линия 4"/>
            <p:cNvCxnSpPr/>
            <p:nvPr/>
          </p:nvCxnSpPr>
          <p:spPr>
            <a:xfrm>
              <a:off x="6852741" y="2175247"/>
              <a:ext cx="2066469" cy="0"/>
            </a:xfrm>
            <a:prstGeom prst="line">
              <a:avLst/>
            </a:prstGeom>
            <a:ln w="12700">
              <a:solidFill>
                <a:schemeClr val="tx1"/>
              </a:solidFill>
              <a:headEnd type="none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Прямая соединительная линия 10"/>
            <p:cNvCxnSpPr/>
            <p:nvPr/>
          </p:nvCxnSpPr>
          <p:spPr>
            <a:xfrm flipV="1">
              <a:off x="6852741" y="1723721"/>
              <a:ext cx="0" cy="914401"/>
            </a:xfrm>
            <a:prstGeom prst="line">
              <a:avLst/>
            </a:prstGeom>
            <a:ln w="12700">
              <a:solidFill>
                <a:schemeClr val="tx1"/>
              </a:solidFill>
              <a:headEnd type="none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1" name="Группа 20"/>
            <p:cNvGrpSpPr/>
            <p:nvPr/>
          </p:nvGrpSpPr>
          <p:grpSpPr>
            <a:xfrm flipV="1">
              <a:off x="6852561" y="2182858"/>
              <a:ext cx="129960" cy="260793"/>
              <a:chOff x="6676616" y="1419283"/>
              <a:chExt cx="129960" cy="260793"/>
            </a:xfrm>
          </p:grpSpPr>
          <p:cxnSp>
            <p:nvCxnSpPr>
              <p:cNvPr id="14" name="Прямая соединительная линия 13"/>
              <p:cNvCxnSpPr/>
              <p:nvPr/>
            </p:nvCxnSpPr>
            <p:spPr>
              <a:xfrm flipV="1">
                <a:off x="6676616" y="1419283"/>
                <a:ext cx="0" cy="260793"/>
              </a:xfrm>
              <a:prstGeom prst="line">
                <a:avLst/>
              </a:prstGeom>
              <a:ln w="28575" cap="rnd">
                <a:solidFill>
                  <a:schemeClr val="tx1"/>
                </a:solidFill>
                <a:headEnd type="none"/>
                <a:tailEnd type="non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Прямая соединительная линия 16"/>
              <p:cNvCxnSpPr/>
              <p:nvPr/>
            </p:nvCxnSpPr>
            <p:spPr>
              <a:xfrm flipV="1">
                <a:off x="6806576" y="1419283"/>
                <a:ext cx="0" cy="260793"/>
              </a:xfrm>
              <a:prstGeom prst="line">
                <a:avLst/>
              </a:prstGeom>
              <a:ln w="28575" cap="rnd">
                <a:solidFill>
                  <a:schemeClr val="tx1"/>
                </a:solidFill>
                <a:headEnd type="none"/>
                <a:tailEnd type="non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Прямая соединительная линия 17"/>
              <p:cNvCxnSpPr/>
              <p:nvPr/>
            </p:nvCxnSpPr>
            <p:spPr>
              <a:xfrm flipH="1">
                <a:off x="6676616" y="1419283"/>
                <a:ext cx="125105" cy="0"/>
              </a:xfrm>
              <a:prstGeom prst="line">
                <a:avLst/>
              </a:prstGeom>
              <a:ln w="28575" cap="rnd">
                <a:solidFill>
                  <a:schemeClr val="tx1"/>
                </a:solidFill>
                <a:headEnd type="none"/>
                <a:tailEnd type="non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2" name="Группа 21"/>
            <p:cNvGrpSpPr/>
            <p:nvPr/>
          </p:nvGrpSpPr>
          <p:grpSpPr>
            <a:xfrm>
              <a:off x="7274786" y="1902659"/>
              <a:ext cx="129960" cy="260793"/>
              <a:chOff x="6676616" y="1419283"/>
              <a:chExt cx="129960" cy="260793"/>
            </a:xfrm>
          </p:grpSpPr>
          <p:cxnSp>
            <p:nvCxnSpPr>
              <p:cNvPr id="23" name="Прямая соединительная линия 22"/>
              <p:cNvCxnSpPr/>
              <p:nvPr/>
            </p:nvCxnSpPr>
            <p:spPr>
              <a:xfrm flipV="1">
                <a:off x="6676616" y="1419283"/>
                <a:ext cx="0" cy="260793"/>
              </a:xfrm>
              <a:prstGeom prst="line">
                <a:avLst/>
              </a:prstGeom>
              <a:ln w="28575" cap="rnd">
                <a:solidFill>
                  <a:schemeClr val="tx1"/>
                </a:solidFill>
                <a:headEnd type="none"/>
                <a:tailEnd type="non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Прямая соединительная линия 23"/>
              <p:cNvCxnSpPr/>
              <p:nvPr/>
            </p:nvCxnSpPr>
            <p:spPr>
              <a:xfrm flipV="1">
                <a:off x="6806576" y="1419283"/>
                <a:ext cx="0" cy="260793"/>
              </a:xfrm>
              <a:prstGeom prst="line">
                <a:avLst/>
              </a:prstGeom>
              <a:ln w="28575" cap="rnd">
                <a:solidFill>
                  <a:schemeClr val="tx1"/>
                </a:solidFill>
                <a:headEnd type="none"/>
                <a:tailEnd type="non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Прямая соединительная линия 24"/>
              <p:cNvCxnSpPr/>
              <p:nvPr/>
            </p:nvCxnSpPr>
            <p:spPr>
              <a:xfrm flipH="1">
                <a:off x="6676616" y="1419283"/>
                <a:ext cx="125105" cy="0"/>
              </a:xfrm>
              <a:prstGeom prst="line">
                <a:avLst/>
              </a:prstGeom>
              <a:ln w="28575" cap="rnd">
                <a:solidFill>
                  <a:schemeClr val="tx1"/>
                </a:solidFill>
                <a:headEnd type="none"/>
                <a:tailEnd type="non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6" name="Группа 25"/>
            <p:cNvGrpSpPr/>
            <p:nvPr/>
          </p:nvGrpSpPr>
          <p:grpSpPr>
            <a:xfrm flipV="1">
              <a:off x="8031121" y="2182858"/>
              <a:ext cx="129960" cy="260793"/>
              <a:chOff x="6676616" y="1419283"/>
              <a:chExt cx="129960" cy="260793"/>
            </a:xfrm>
          </p:grpSpPr>
          <p:cxnSp>
            <p:nvCxnSpPr>
              <p:cNvPr id="27" name="Прямая соединительная линия 26"/>
              <p:cNvCxnSpPr/>
              <p:nvPr/>
            </p:nvCxnSpPr>
            <p:spPr>
              <a:xfrm flipV="1">
                <a:off x="6676616" y="1419283"/>
                <a:ext cx="0" cy="260793"/>
              </a:xfrm>
              <a:prstGeom prst="line">
                <a:avLst/>
              </a:prstGeom>
              <a:ln w="28575" cap="rnd">
                <a:solidFill>
                  <a:schemeClr val="tx1"/>
                </a:solidFill>
                <a:headEnd type="none"/>
                <a:tailEnd type="non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Прямая соединительная линия 27"/>
              <p:cNvCxnSpPr/>
              <p:nvPr/>
            </p:nvCxnSpPr>
            <p:spPr>
              <a:xfrm flipV="1">
                <a:off x="6806576" y="1419283"/>
                <a:ext cx="0" cy="260793"/>
              </a:xfrm>
              <a:prstGeom prst="line">
                <a:avLst/>
              </a:prstGeom>
              <a:ln w="28575" cap="rnd">
                <a:solidFill>
                  <a:schemeClr val="tx1"/>
                </a:solidFill>
                <a:headEnd type="none"/>
                <a:tailEnd type="non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Прямая соединительная линия 28"/>
              <p:cNvCxnSpPr/>
              <p:nvPr/>
            </p:nvCxnSpPr>
            <p:spPr>
              <a:xfrm flipH="1">
                <a:off x="6676616" y="1419283"/>
                <a:ext cx="125105" cy="0"/>
              </a:xfrm>
              <a:prstGeom prst="line">
                <a:avLst/>
              </a:prstGeom>
              <a:ln w="28575" cap="rnd">
                <a:solidFill>
                  <a:schemeClr val="tx1"/>
                </a:solidFill>
                <a:headEnd type="none"/>
                <a:tailEnd type="non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0" name="Группа 29"/>
            <p:cNvGrpSpPr/>
            <p:nvPr/>
          </p:nvGrpSpPr>
          <p:grpSpPr>
            <a:xfrm>
              <a:off x="8448266" y="1902659"/>
              <a:ext cx="129960" cy="260793"/>
              <a:chOff x="6676616" y="1419283"/>
              <a:chExt cx="129960" cy="260793"/>
            </a:xfrm>
          </p:grpSpPr>
          <p:cxnSp>
            <p:nvCxnSpPr>
              <p:cNvPr id="31" name="Прямая соединительная линия 30"/>
              <p:cNvCxnSpPr/>
              <p:nvPr/>
            </p:nvCxnSpPr>
            <p:spPr>
              <a:xfrm flipV="1">
                <a:off x="6676616" y="1419283"/>
                <a:ext cx="0" cy="260793"/>
              </a:xfrm>
              <a:prstGeom prst="line">
                <a:avLst/>
              </a:prstGeom>
              <a:ln w="28575" cap="rnd">
                <a:solidFill>
                  <a:schemeClr val="tx1"/>
                </a:solidFill>
                <a:headEnd type="none"/>
                <a:tailEnd type="non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Прямая соединительная линия 31"/>
              <p:cNvCxnSpPr/>
              <p:nvPr/>
            </p:nvCxnSpPr>
            <p:spPr>
              <a:xfrm flipV="1">
                <a:off x="6806576" y="1419283"/>
                <a:ext cx="0" cy="260793"/>
              </a:xfrm>
              <a:prstGeom prst="line">
                <a:avLst/>
              </a:prstGeom>
              <a:ln w="28575" cap="rnd">
                <a:solidFill>
                  <a:schemeClr val="tx1"/>
                </a:solidFill>
                <a:headEnd type="none"/>
                <a:tailEnd type="non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Прямая соединительная линия 32"/>
              <p:cNvCxnSpPr/>
              <p:nvPr/>
            </p:nvCxnSpPr>
            <p:spPr>
              <a:xfrm flipH="1">
                <a:off x="6676616" y="1419283"/>
                <a:ext cx="125105" cy="0"/>
              </a:xfrm>
              <a:prstGeom prst="line">
                <a:avLst/>
              </a:prstGeom>
              <a:ln w="28575" cap="rnd">
                <a:solidFill>
                  <a:schemeClr val="tx1"/>
                </a:solidFill>
                <a:headEnd type="none"/>
                <a:tailEnd type="non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4" name="TextBox 33"/>
            <p:cNvSpPr txBox="1"/>
            <p:nvPr/>
          </p:nvSpPr>
          <p:spPr>
            <a:xfrm>
              <a:off x="8515527" y="1833952"/>
              <a:ext cx="28405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1" dirty="0"/>
                <a:t>T</a:t>
              </a:r>
              <a:endParaRPr lang="ru-RU" sz="1600" i="1" dirty="0"/>
            </a:p>
          </p:txBody>
        </p:sp>
        <p:cxnSp>
          <p:nvCxnSpPr>
            <p:cNvPr id="36" name="Прямая соединительная линия 35"/>
            <p:cNvCxnSpPr/>
            <p:nvPr/>
          </p:nvCxnSpPr>
          <p:spPr>
            <a:xfrm flipV="1">
              <a:off x="8659731" y="2127756"/>
              <a:ext cx="0" cy="92911"/>
            </a:xfrm>
            <a:prstGeom prst="line">
              <a:avLst/>
            </a:prstGeom>
            <a:ln w="12700" cap="rnd">
              <a:solidFill>
                <a:schemeClr val="tx1"/>
              </a:solidFill>
              <a:headEnd type="none"/>
              <a:tailEnd type="non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Овал 38"/>
            <p:cNvSpPr/>
            <p:nvPr/>
          </p:nvSpPr>
          <p:spPr>
            <a:xfrm>
              <a:off x="6987317" y="2122041"/>
              <a:ext cx="287289" cy="104790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0" name="Овал 39"/>
            <p:cNvSpPr/>
            <p:nvPr/>
          </p:nvSpPr>
          <p:spPr>
            <a:xfrm>
              <a:off x="8162127" y="2121592"/>
              <a:ext cx="287289" cy="10479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6704707" y="1378499"/>
              <a:ext cx="30168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1" dirty="0"/>
                <a:t>V</a:t>
              </a:r>
              <a:endParaRPr lang="ru-RU" sz="1600" i="1" dirty="0"/>
            </a:p>
          </p:txBody>
        </p:sp>
        <p:cxnSp>
          <p:nvCxnSpPr>
            <p:cNvPr id="42" name="Прямая соединительная линия 41"/>
            <p:cNvCxnSpPr/>
            <p:nvPr/>
          </p:nvCxnSpPr>
          <p:spPr>
            <a:xfrm flipH="1">
              <a:off x="8167524" y="1908817"/>
              <a:ext cx="278314" cy="0"/>
            </a:xfrm>
            <a:prstGeom prst="line">
              <a:avLst/>
            </a:prstGeom>
            <a:ln w="12700">
              <a:solidFill>
                <a:srgbClr val="C00000"/>
              </a:solidFill>
              <a:headEnd type="none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Прямая соединительная линия 43"/>
            <p:cNvCxnSpPr/>
            <p:nvPr/>
          </p:nvCxnSpPr>
          <p:spPr>
            <a:xfrm flipH="1">
              <a:off x="7748097" y="2443651"/>
              <a:ext cx="278314" cy="0"/>
            </a:xfrm>
            <a:prstGeom prst="line">
              <a:avLst/>
            </a:prstGeom>
            <a:ln w="12700">
              <a:solidFill>
                <a:srgbClr val="C00000"/>
              </a:solidFill>
              <a:headEnd type="none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TextBox 44"/>
            <p:cNvSpPr txBox="1"/>
            <p:nvPr/>
          </p:nvSpPr>
          <p:spPr>
            <a:xfrm>
              <a:off x="8128884" y="2405752"/>
              <a:ext cx="36580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i="1" dirty="0" err="1">
                  <a:solidFill>
                    <a:srgbClr val="C00000"/>
                  </a:solidFill>
                </a:rPr>
                <a:t>Inj</a:t>
              </a:r>
              <a:endParaRPr lang="ru-RU" sz="1400" i="1" dirty="0">
                <a:solidFill>
                  <a:srgbClr val="C00000"/>
                </a:solidFill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6825523" y="2414075"/>
              <a:ext cx="57496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i="1" dirty="0">
                  <a:solidFill>
                    <a:srgbClr val="C00000"/>
                  </a:solidFill>
                </a:rPr>
                <a:t>Stack</a:t>
              </a:r>
              <a:endParaRPr lang="ru-RU" sz="1400" i="1" dirty="0">
                <a:solidFill>
                  <a:srgbClr val="C00000"/>
                </a:solidFill>
              </a:endParaRPr>
            </a:p>
          </p:txBody>
        </p:sp>
        <p:cxnSp>
          <p:nvCxnSpPr>
            <p:cNvPr id="47" name="Прямая соединительная линия 46"/>
            <p:cNvCxnSpPr/>
            <p:nvPr/>
          </p:nvCxnSpPr>
          <p:spPr>
            <a:xfrm>
              <a:off x="6852741" y="3139177"/>
              <a:ext cx="2066469" cy="0"/>
            </a:xfrm>
            <a:prstGeom prst="line">
              <a:avLst/>
            </a:prstGeom>
            <a:ln w="12700">
              <a:solidFill>
                <a:schemeClr val="tx1"/>
              </a:solidFill>
              <a:headEnd type="none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Прямая соединительная линия 47"/>
            <p:cNvCxnSpPr/>
            <p:nvPr/>
          </p:nvCxnSpPr>
          <p:spPr>
            <a:xfrm flipV="1">
              <a:off x="6852741" y="2687651"/>
              <a:ext cx="0" cy="914401"/>
            </a:xfrm>
            <a:prstGeom prst="line">
              <a:avLst/>
            </a:prstGeom>
            <a:ln w="12700">
              <a:solidFill>
                <a:schemeClr val="tx1"/>
              </a:solidFill>
              <a:headEnd type="none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9" name="Группа 48"/>
            <p:cNvGrpSpPr/>
            <p:nvPr/>
          </p:nvGrpSpPr>
          <p:grpSpPr>
            <a:xfrm flipV="1">
              <a:off x="6851926" y="3146788"/>
              <a:ext cx="129960" cy="260793"/>
              <a:chOff x="6676616" y="1419283"/>
              <a:chExt cx="129960" cy="260793"/>
            </a:xfrm>
          </p:grpSpPr>
          <p:cxnSp>
            <p:nvCxnSpPr>
              <p:cNvPr id="50" name="Прямая соединительная линия 49"/>
              <p:cNvCxnSpPr/>
              <p:nvPr/>
            </p:nvCxnSpPr>
            <p:spPr>
              <a:xfrm flipV="1">
                <a:off x="6676616" y="1419283"/>
                <a:ext cx="0" cy="260793"/>
              </a:xfrm>
              <a:prstGeom prst="line">
                <a:avLst/>
              </a:prstGeom>
              <a:ln w="28575" cap="rnd">
                <a:solidFill>
                  <a:schemeClr val="tx1"/>
                </a:solidFill>
                <a:headEnd type="none"/>
                <a:tailEnd type="non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Прямая соединительная линия 50"/>
              <p:cNvCxnSpPr/>
              <p:nvPr/>
            </p:nvCxnSpPr>
            <p:spPr>
              <a:xfrm flipV="1">
                <a:off x="6806576" y="1419283"/>
                <a:ext cx="0" cy="260793"/>
              </a:xfrm>
              <a:prstGeom prst="line">
                <a:avLst/>
              </a:prstGeom>
              <a:ln w="28575" cap="rnd">
                <a:solidFill>
                  <a:schemeClr val="tx1"/>
                </a:solidFill>
                <a:headEnd type="none"/>
                <a:tailEnd type="non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Прямая соединительная линия 51"/>
              <p:cNvCxnSpPr/>
              <p:nvPr/>
            </p:nvCxnSpPr>
            <p:spPr>
              <a:xfrm flipH="1">
                <a:off x="6676616" y="1419283"/>
                <a:ext cx="125105" cy="0"/>
              </a:xfrm>
              <a:prstGeom prst="line">
                <a:avLst/>
              </a:prstGeom>
              <a:ln w="28575" cap="rnd">
                <a:solidFill>
                  <a:schemeClr val="tx1"/>
                </a:solidFill>
                <a:headEnd type="none"/>
                <a:tailEnd type="non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3" name="Группа 52"/>
            <p:cNvGrpSpPr/>
            <p:nvPr/>
          </p:nvGrpSpPr>
          <p:grpSpPr>
            <a:xfrm>
              <a:off x="7688149" y="2878384"/>
              <a:ext cx="129960" cy="260793"/>
              <a:chOff x="6606744" y="1431078"/>
              <a:chExt cx="129960" cy="260793"/>
            </a:xfrm>
          </p:grpSpPr>
          <p:cxnSp>
            <p:nvCxnSpPr>
              <p:cNvPr id="54" name="Прямая соединительная линия 53"/>
              <p:cNvCxnSpPr/>
              <p:nvPr/>
            </p:nvCxnSpPr>
            <p:spPr>
              <a:xfrm flipV="1">
                <a:off x="6606744" y="1431078"/>
                <a:ext cx="0" cy="260793"/>
              </a:xfrm>
              <a:prstGeom prst="line">
                <a:avLst/>
              </a:prstGeom>
              <a:ln w="28575" cap="rnd">
                <a:solidFill>
                  <a:schemeClr val="tx1"/>
                </a:solidFill>
                <a:headEnd type="none"/>
                <a:tailEnd type="non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Прямая соединительная линия 54"/>
              <p:cNvCxnSpPr/>
              <p:nvPr/>
            </p:nvCxnSpPr>
            <p:spPr>
              <a:xfrm flipV="1">
                <a:off x="6736704" y="1431078"/>
                <a:ext cx="0" cy="260793"/>
              </a:xfrm>
              <a:prstGeom prst="line">
                <a:avLst/>
              </a:prstGeom>
              <a:ln w="28575" cap="rnd">
                <a:solidFill>
                  <a:schemeClr val="tx1"/>
                </a:solidFill>
                <a:headEnd type="none"/>
                <a:tailEnd type="non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Прямая соединительная линия 55"/>
              <p:cNvCxnSpPr/>
              <p:nvPr/>
            </p:nvCxnSpPr>
            <p:spPr>
              <a:xfrm flipH="1">
                <a:off x="6606744" y="1431078"/>
                <a:ext cx="125105" cy="0"/>
              </a:xfrm>
              <a:prstGeom prst="line">
                <a:avLst/>
              </a:prstGeom>
              <a:ln w="28575" cap="rnd">
                <a:solidFill>
                  <a:schemeClr val="tx1"/>
                </a:solidFill>
                <a:headEnd type="none"/>
                <a:tailEnd type="non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7" name="Овал 66"/>
            <p:cNvSpPr/>
            <p:nvPr/>
          </p:nvSpPr>
          <p:spPr>
            <a:xfrm>
              <a:off x="6980836" y="3085971"/>
              <a:ext cx="708752" cy="98626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8874364" y="1997297"/>
              <a:ext cx="25359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1" dirty="0"/>
                <a:t>t</a:t>
              </a:r>
              <a:endParaRPr lang="ru-RU" sz="1600" i="1" dirty="0"/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8518494" y="2765549"/>
              <a:ext cx="28405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1" dirty="0"/>
                <a:t>T</a:t>
              </a:r>
              <a:endParaRPr lang="ru-RU" sz="1600" i="1" dirty="0"/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8874364" y="2960728"/>
              <a:ext cx="25359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1" dirty="0"/>
                <a:t>t</a:t>
              </a:r>
              <a:endParaRPr lang="ru-RU" sz="1600" i="1" dirty="0"/>
            </a:p>
          </p:txBody>
        </p:sp>
        <p:cxnSp>
          <p:nvCxnSpPr>
            <p:cNvPr id="89" name="Прямая соединительная линия 88"/>
            <p:cNvCxnSpPr/>
            <p:nvPr/>
          </p:nvCxnSpPr>
          <p:spPr>
            <a:xfrm>
              <a:off x="6851926" y="3053600"/>
              <a:ext cx="966183" cy="0"/>
            </a:xfrm>
            <a:prstGeom prst="line">
              <a:avLst/>
            </a:prstGeom>
            <a:ln w="28575" cap="rnd">
              <a:solidFill>
                <a:schemeClr val="accent1"/>
              </a:solidFill>
              <a:headEnd type="none"/>
              <a:tailEnd type="non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Прямая соединительная линия 91"/>
            <p:cNvCxnSpPr/>
            <p:nvPr/>
          </p:nvCxnSpPr>
          <p:spPr>
            <a:xfrm>
              <a:off x="7818109" y="3263616"/>
              <a:ext cx="839757" cy="0"/>
            </a:xfrm>
            <a:prstGeom prst="line">
              <a:avLst/>
            </a:prstGeom>
            <a:ln w="28575" cap="rnd">
              <a:solidFill>
                <a:schemeClr val="accent1"/>
              </a:solidFill>
              <a:headEnd type="none"/>
              <a:tailEnd type="non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Прямая соединительная линия 92"/>
            <p:cNvCxnSpPr/>
            <p:nvPr/>
          </p:nvCxnSpPr>
          <p:spPr>
            <a:xfrm flipV="1">
              <a:off x="6852369" y="3053600"/>
              <a:ext cx="0" cy="190059"/>
            </a:xfrm>
            <a:prstGeom prst="line">
              <a:avLst/>
            </a:prstGeom>
            <a:ln w="28575" cap="rnd">
              <a:solidFill>
                <a:schemeClr val="accent1"/>
              </a:solidFill>
              <a:headEnd type="none"/>
              <a:tailEnd type="non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Прямая соединительная линия 95"/>
            <p:cNvCxnSpPr/>
            <p:nvPr/>
          </p:nvCxnSpPr>
          <p:spPr>
            <a:xfrm flipV="1">
              <a:off x="7818733" y="3069216"/>
              <a:ext cx="0" cy="194400"/>
            </a:xfrm>
            <a:prstGeom prst="line">
              <a:avLst/>
            </a:prstGeom>
            <a:ln w="28575" cap="rnd">
              <a:solidFill>
                <a:schemeClr val="accent1"/>
              </a:solidFill>
              <a:headEnd type="none"/>
              <a:tailEnd type="non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Прямая соединительная линия 98"/>
            <p:cNvCxnSpPr/>
            <p:nvPr/>
          </p:nvCxnSpPr>
          <p:spPr>
            <a:xfrm flipV="1">
              <a:off x="8656002" y="3059112"/>
              <a:ext cx="1551" cy="202772"/>
            </a:xfrm>
            <a:prstGeom prst="line">
              <a:avLst/>
            </a:prstGeom>
            <a:ln w="28575" cap="rnd">
              <a:solidFill>
                <a:schemeClr val="accent1"/>
              </a:solidFill>
              <a:headEnd type="none"/>
              <a:tailEnd type="non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Прямая соединительная линия 65"/>
            <p:cNvCxnSpPr/>
            <p:nvPr/>
          </p:nvCxnSpPr>
          <p:spPr>
            <a:xfrm flipV="1">
              <a:off x="8659731" y="3091686"/>
              <a:ext cx="0" cy="92911"/>
            </a:xfrm>
            <a:prstGeom prst="line">
              <a:avLst/>
            </a:prstGeom>
            <a:ln w="12700" cap="rnd">
              <a:solidFill>
                <a:schemeClr val="tx1"/>
              </a:solidFill>
              <a:headEnd type="none"/>
              <a:tailEnd type="non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0" name="TextBox 99"/>
            <p:cNvSpPr txBox="1"/>
            <p:nvPr/>
          </p:nvSpPr>
          <p:spPr>
            <a:xfrm>
              <a:off x="6825373" y="3383518"/>
              <a:ext cx="108920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i="1" dirty="0">
                  <a:solidFill>
                    <a:srgbClr val="C00000"/>
                  </a:solidFill>
                </a:rPr>
                <a:t>Acceleration</a:t>
              </a:r>
              <a:endParaRPr lang="ru-RU" sz="1400" i="1" dirty="0">
                <a:solidFill>
                  <a:srgbClr val="C00000"/>
                </a:solidFill>
              </a:endParaRPr>
            </a:p>
          </p:txBody>
        </p:sp>
        <p:cxnSp>
          <p:nvCxnSpPr>
            <p:cNvPr id="71" name="Прямая соединительная линия 70"/>
            <p:cNvCxnSpPr/>
            <p:nvPr/>
          </p:nvCxnSpPr>
          <p:spPr>
            <a:xfrm>
              <a:off x="8657803" y="3059113"/>
              <a:ext cx="129296" cy="0"/>
            </a:xfrm>
            <a:prstGeom prst="line">
              <a:avLst/>
            </a:prstGeom>
            <a:ln w="28575" cap="rnd">
              <a:solidFill>
                <a:schemeClr val="tx2">
                  <a:lumMod val="20000"/>
                  <a:lumOff val="80000"/>
                </a:schemeClr>
              </a:solidFill>
              <a:headEnd type="none"/>
              <a:tailEnd type="non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0" name="Прямоугольник 69"/>
          <p:cNvSpPr/>
          <p:nvPr/>
        </p:nvSpPr>
        <p:spPr>
          <a:xfrm>
            <a:off x="1687991" y="643407"/>
            <a:ext cx="63643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u="sng" dirty="0">
                <a:solidFill>
                  <a:srgbClr val="000000"/>
                </a:solidFill>
                <a:latin typeface="Calibri" panose="020F0502020204030204" pitchFamily="34" charset="0"/>
              </a:rPr>
              <a:t>Injection, accumulation and acceleration</a:t>
            </a:r>
            <a:endParaRPr lang="ru-RU" sz="2000" b="1" u="sng" dirty="0"/>
          </a:p>
        </p:txBody>
      </p:sp>
    </p:spTree>
    <p:extLst>
      <p:ext uri="{BB962C8B-B14F-4D97-AF65-F5344CB8AC3E}">
        <p14:creationId xmlns:p14="http://schemas.microsoft.com/office/powerpoint/2010/main" val="235848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65" t="574" r="193" b="-288"/>
          <a:stretch/>
        </p:blipFill>
        <p:spPr>
          <a:xfrm>
            <a:off x="282038" y="1468371"/>
            <a:ext cx="11846479" cy="3219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686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1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51384" y="764704"/>
            <a:ext cx="2915816" cy="2915816"/>
          </a:xfrm>
          <a:prstGeom prst="rect">
            <a:avLst/>
          </a:prstGeom>
        </p:spPr>
      </p:pic>
      <p:pic>
        <p:nvPicPr>
          <p:cNvPr id="5" name="Рисунок 4" descr="2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67201" y="764705"/>
            <a:ext cx="3237699" cy="3237699"/>
          </a:xfrm>
          <a:prstGeom prst="rect">
            <a:avLst/>
          </a:prstGeom>
        </p:spPr>
      </p:pic>
      <p:pic>
        <p:nvPicPr>
          <p:cNvPr id="6" name="Рисунок 5" descr="3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707560" y="764704"/>
            <a:ext cx="2924944" cy="292494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066084" y="0"/>
            <a:ext cx="62614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i="1" dirty="0"/>
              <a:t>Продольные габаритные размеры ВЧ станций, </a:t>
            </a:r>
            <a:r>
              <a:rPr lang="en-US" i="1" dirty="0"/>
              <a:t>v.19/0</a:t>
            </a:r>
            <a:r>
              <a:rPr lang="ru-RU" i="1" dirty="0"/>
              <a:t>3</a:t>
            </a:r>
            <a:r>
              <a:rPr lang="en-US" i="1" dirty="0"/>
              <a:t>/201</a:t>
            </a:r>
            <a:r>
              <a:rPr lang="ru-RU" i="1" dirty="0"/>
              <a:t>8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091264" y="404664"/>
            <a:ext cx="1790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i="1" dirty="0">
                <a:solidFill>
                  <a:srgbClr val="00B050"/>
                </a:solidFill>
              </a:rPr>
              <a:t>ВЧ1 (барьерная)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805421" y="404664"/>
            <a:ext cx="24111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i="1" dirty="0">
                <a:solidFill>
                  <a:srgbClr val="C00000"/>
                </a:solidFill>
              </a:rPr>
              <a:t>ВЧ2 (22-ой гармоники)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045781" y="404664"/>
            <a:ext cx="24111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i="1" dirty="0">
                <a:solidFill>
                  <a:schemeClr val="accent6">
                    <a:lumMod val="75000"/>
                  </a:schemeClr>
                </a:solidFill>
              </a:rPr>
              <a:t>ВЧ3 (66-ой гармоники)</a:t>
            </a:r>
          </a:p>
        </p:txBody>
      </p:sp>
      <p:pic>
        <p:nvPicPr>
          <p:cNvPr id="42" name="Рисунок 41" descr="Сборка контактная задняя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775520" y="4509121"/>
            <a:ext cx="360040" cy="412325"/>
          </a:xfrm>
          <a:prstGeom prst="rect">
            <a:avLst/>
          </a:prstGeom>
        </p:spPr>
      </p:pic>
      <p:pic>
        <p:nvPicPr>
          <p:cNvPr id="43" name="Рисунок 42" descr="Сборка контактная задняя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flipH="1">
            <a:off x="3863752" y="4509121"/>
            <a:ext cx="360040" cy="412325"/>
          </a:xfrm>
          <a:prstGeom prst="rect">
            <a:avLst/>
          </a:prstGeom>
        </p:spPr>
      </p:pic>
      <p:sp>
        <p:nvSpPr>
          <p:cNvPr id="44" name="Прямоугольник 43"/>
          <p:cNvSpPr/>
          <p:nvPr/>
        </p:nvSpPr>
        <p:spPr>
          <a:xfrm>
            <a:off x="2135560" y="4149080"/>
            <a:ext cx="1728192" cy="1080120"/>
          </a:xfrm>
          <a:prstGeom prst="rect">
            <a:avLst/>
          </a:prstGeom>
          <a:ln>
            <a:solidFill>
              <a:srgbClr val="00B05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00B050"/>
                </a:solidFill>
              </a:rPr>
              <a:t>Станция ВЧ1</a:t>
            </a:r>
          </a:p>
          <a:p>
            <a:pPr algn="ctr"/>
            <a:r>
              <a:rPr lang="ru-RU" dirty="0">
                <a:solidFill>
                  <a:srgbClr val="00B050"/>
                </a:solidFill>
              </a:rPr>
              <a:t>с </a:t>
            </a:r>
            <a:r>
              <a:rPr lang="ru-RU" dirty="0" err="1">
                <a:solidFill>
                  <a:srgbClr val="00B050"/>
                </a:solidFill>
              </a:rPr>
              <a:t>КЗ-телем</a:t>
            </a:r>
            <a:endParaRPr lang="ru-RU" dirty="0">
              <a:solidFill>
                <a:srgbClr val="00B050"/>
              </a:solidFill>
            </a:endParaRPr>
          </a:p>
        </p:txBody>
      </p:sp>
      <p:pic>
        <p:nvPicPr>
          <p:cNvPr id="46" name="Рисунок 45" descr="Сборка контактная задняя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flipH="1">
            <a:off x="6960096" y="4509121"/>
            <a:ext cx="360040" cy="412325"/>
          </a:xfrm>
          <a:prstGeom prst="rect">
            <a:avLst/>
          </a:prstGeom>
        </p:spPr>
      </p:pic>
      <p:sp>
        <p:nvSpPr>
          <p:cNvPr id="47" name="Прямоугольник 46"/>
          <p:cNvSpPr/>
          <p:nvPr/>
        </p:nvSpPr>
        <p:spPr>
          <a:xfrm>
            <a:off x="5231904" y="4149080"/>
            <a:ext cx="1728192" cy="1080120"/>
          </a:xfrm>
          <a:prstGeom prst="rect">
            <a:avLst/>
          </a:prstGeom>
          <a:ln>
            <a:solidFill>
              <a:schemeClr val="accent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C00000"/>
                </a:solidFill>
              </a:rPr>
              <a:t>Станция ВЧ2</a:t>
            </a:r>
          </a:p>
          <a:p>
            <a:pPr algn="ctr"/>
            <a:r>
              <a:rPr lang="ru-RU" dirty="0">
                <a:solidFill>
                  <a:srgbClr val="C00000"/>
                </a:solidFill>
              </a:rPr>
              <a:t>с </a:t>
            </a:r>
            <a:r>
              <a:rPr lang="ru-RU" dirty="0" err="1">
                <a:solidFill>
                  <a:srgbClr val="C00000"/>
                </a:solidFill>
              </a:rPr>
              <a:t>КЗ-телем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49" name="Рисунок 48" descr="Сборка контактная задняя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flipH="1">
            <a:off x="9984432" y="4509121"/>
            <a:ext cx="360040" cy="412325"/>
          </a:xfrm>
          <a:prstGeom prst="rect">
            <a:avLst/>
          </a:prstGeom>
        </p:spPr>
      </p:pic>
      <p:sp>
        <p:nvSpPr>
          <p:cNvPr id="50" name="Прямоугольник 49"/>
          <p:cNvSpPr/>
          <p:nvPr/>
        </p:nvSpPr>
        <p:spPr>
          <a:xfrm>
            <a:off x="8256240" y="4149080"/>
            <a:ext cx="1728192" cy="108012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accent6">
                    <a:lumMod val="75000"/>
                  </a:schemeClr>
                </a:solidFill>
              </a:rPr>
              <a:t>Станция ВЧ3</a:t>
            </a:r>
          </a:p>
          <a:p>
            <a:pPr algn="ctr"/>
            <a:r>
              <a:rPr lang="ru-RU" dirty="0">
                <a:solidFill>
                  <a:schemeClr val="accent6">
                    <a:lumMod val="75000"/>
                  </a:schemeClr>
                </a:solidFill>
              </a:rPr>
              <a:t>с </a:t>
            </a:r>
            <a:r>
              <a:rPr lang="ru-RU" dirty="0" err="1">
                <a:solidFill>
                  <a:schemeClr val="accent6">
                    <a:lumMod val="75000"/>
                  </a:schemeClr>
                </a:solidFill>
              </a:rPr>
              <a:t>КЗ-телем</a:t>
            </a:r>
            <a:endParaRPr lang="ru-RU" dirty="0">
              <a:solidFill>
                <a:schemeClr val="accent6">
                  <a:lumMod val="75000"/>
                </a:schemeClr>
              </a:solidFill>
            </a:endParaRPr>
          </a:p>
        </p:txBody>
      </p:sp>
      <p:cxnSp>
        <p:nvCxnSpPr>
          <p:cNvPr id="52" name="Прямая соединительная линия 51"/>
          <p:cNvCxnSpPr>
            <a:stCxn id="42" idx="1"/>
          </p:cNvCxnSpPr>
          <p:nvPr/>
        </p:nvCxnSpPr>
        <p:spPr>
          <a:xfrm>
            <a:off x="1775520" y="4715284"/>
            <a:ext cx="0" cy="108998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Прямая соединительная линия 52"/>
          <p:cNvCxnSpPr/>
          <p:nvPr/>
        </p:nvCxnSpPr>
        <p:spPr>
          <a:xfrm>
            <a:off x="4223792" y="4725145"/>
            <a:ext cx="0" cy="108998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Прямая соединительная линия 53"/>
          <p:cNvCxnSpPr/>
          <p:nvPr/>
        </p:nvCxnSpPr>
        <p:spPr>
          <a:xfrm>
            <a:off x="1775520" y="5805264"/>
            <a:ext cx="2448272" cy="0"/>
          </a:xfrm>
          <a:prstGeom prst="line">
            <a:avLst/>
          </a:prstGeom>
          <a:ln w="12700">
            <a:solidFill>
              <a:schemeClr val="tx1"/>
            </a:solidFill>
            <a:headEnd type="triangle" w="med" len="lg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/>
          <p:cNvSpPr txBox="1"/>
          <p:nvPr/>
        </p:nvSpPr>
        <p:spPr>
          <a:xfrm>
            <a:off x="2634946" y="5589240"/>
            <a:ext cx="65274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ru-RU" dirty="0">
                <a:solidFill>
                  <a:srgbClr val="00B050"/>
                </a:solidFill>
              </a:rPr>
              <a:t>1400</a:t>
            </a:r>
          </a:p>
        </p:txBody>
      </p:sp>
      <p:cxnSp>
        <p:nvCxnSpPr>
          <p:cNvPr id="58" name="Прямая соединительная линия 57"/>
          <p:cNvCxnSpPr/>
          <p:nvPr/>
        </p:nvCxnSpPr>
        <p:spPr>
          <a:xfrm>
            <a:off x="5231904" y="5229200"/>
            <a:ext cx="0" cy="57606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Прямая соединительная линия 58"/>
          <p:cNvCxnSpPr/>
          <p:nvPr/>
        </p:nvCxnSpPr>
        <p:spPr>
          <a:xfrm>
            <a:off x="7320136" y="4725145"/>
            <a:ext cx="0" cy="108998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Прямая соединительная линия 59"/>
          <p:cNvCxnSpPr/>
          <p:nvPr/>
        </p:nvCxnSpPr>
        <p:spPr>
          <a:xfrm>
            <a:off x="5231904" y="5805264"/>
            <a:ext cx="2088232" cy="0"/>
          </a:xfrm>
          <a:prstGeom prst="line">
            <a:avLst/>
          </a:prstGeom>
          <a:ln w="12700">
            <a:solidFill>
              <a:schemeClr val="tx1"/>
            </a:solidFill>
            <a:headEnd type="triangle" w="med" len="lg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/>
          <p:cNvSpPr txBox="1"/>
          <p:nvPr/>
        </p:nvSpPr>
        <p:spPr>
          <a:xfrm>
            <a:off x="6019320" y="5589240"/>
            <a:ext cx="65274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ru-RU" dirty="0">
                <a:solidFill>
                  <a:srgbClr val="C00000"/>
                </a:solidFill>
              </a:rPr>
              <a:t>1838</a:t>
            </a:r>
          </a:p>
        </p:txBody>
      </p:sp>
      <p:cxnSp>
        <p:nvCxnSpPr>
          <p:cNvPr id="63" name="Прямая соединительная линия 62"/>
          <p:cNvCxnSpPr/>
          <p:nvPr/>
        </p:nvCxnSpPr>
        <p:spPr>
          <a:xfrm>
            <a:off x="8256240" y="5229201"/>
            <a:ext cx="0" cy="58592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Прямая соединительная линия 63"/>
          <p:cNvCxnSpPr/>
          <p:nvPr/>
        </p:nvCxnSpPr>
        <p:spPr>
          <a:xfrm>
            <a:off x="10344472" y="4735006"/>
            <a:ext cx="0" cy="108998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Прямая соединительная линия 64"/>
          <p:cNvCxnSpPr/>
          <p:nvPr/>
        </p:nvCxnSpPr>
        <p:spPr>
          <a:xfrm>
            <a:off x="8256240" y="5815125"/>
            <a:ext cx="2088232" cy="0"/>
          </a:xfrm>
          <a:prstGeom prst="line">
            <a:avLst/>
          </a:prstGeom>
          <a:ln w="12700">
            <a:solidFill>
              <a:schemeClr val="tx1"/>
            </a:solidFill>
            <a:headEnd type="triangle" w="med" len="lg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extBox 65"/>
          <p:cNvSpPr txBox="1"/>
          <p:nvPr/>
        </p:nvSpPr>
        <p:spPr>
          <a:xfrm>
            <a:off x="9043657" y="5599101"/>
            <a:ext cx="65274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ru-RU" dirty="0">
                <a:solidFill>
                  <a:schemeClr val="accent6">
                    <a:lumMod val="75000"/>
                  </a:schemeClr>
                </a:solidFill>
              </a:rPr>
              <a:t>1800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1775520" y="6021288"/>
            <a:ext cx="244827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i="1" dirty="0">
                <a:solidFill>
                  <a:srgbClr val="00B050"/>
                </a:solidFill>
              </a:rPr>
              <a:t>Сильфоны для мех. развязки встроены в станцию с обеих сторон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5015880" y="6021288"/>
            <a:ext cx="244827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i="1" dirty="0">
                <a:solidFill>
                  <a:srgbClr val="C00000"/>
                </a:solidFill>
              </a:rPr>
              <a:t>Сильфон для мех. развязки встроен в станцию с </a:t>
            </a:r>
            <a:r>
              <a:rPr lang="ru-RU" sz="1400" i="1" u="sng" dirty="0">
                <a:solidFill>
                  <a:srgbClr val="C00000"/>
                </a:solidFill>
              </a:rPr>
              <a:t>одной</a:t>
            </a:r>
            <a:r>
              <a:rPr lang="ru-RU" sz="1400" i="1" dirty="0">
                <a:solidFill>
                  <a:srgbClr val="C00000"/>
                </a:solidFill>
              </a:rPr>
              <a:t> стороны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8040216" y="6021288"/>
            <a:ext cx="244827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i="1" dirty="0">
                <a:solidFill>
                  <a:schemeClr val="accent6">
                    <a:lumMod val="75000"/>
                  </a:schemeClr>
                </a:solidFill>
              </a:rPr>
              <a:t>Сильфон для мех. развязки встроен в станцию с </a:t>
            </a:r>
            <a:r>
              <a:rPr lang="ru-RU" sz="1400" i="1" u="sng" dirty="0">
                <a:solidFill>
                  <a:schemeClr val="accent6">
                    <a:lumMod val="75000"/>
                  </a:schemeClr>
                </a:solidFill>
              </a:rPr>
              <a:t>одной</a:t>
            </a:r>
            <a:r>
              <a:rPr lang="ru-RU" sz="1400" i="1" dirty="0">
                <a:solidFill>
                  <a:schemeClr val="accent6">
                    <a:lumMod val="75000"/>
                  </a:schemeClr>
                </a:solidFill>
              </a:rPr>
              <a:t> стороны</a:t>
            </a:r>
          </a:p>
        </p:txBody>
      </p:sp>
    </p:spTree>
    <p:extLst>
      <p:ext uri="{BB962C8B-B14F-4D97-AF65-F5344CB8AC3E}">
        <p14:creationId xmlns:p14="http://schemas.microsoft.com/office/powerpoint/2010/main" val="642494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7250" y="83127"/>
            <a:ext cx="10515600" cy="1084494"/>
          </a:xfrm>
        </p:spPr>
        <p:txBody>
          <a:bodyPr/>
          <a:lstStyle/>
          <a:p>
            <a:pPr algn="ctr"/>
            <a:r>
              <a:rPr lang="ru-RU" dirty="0"/>
              <a:t>План работ по ВЧ NICA на 2023 г.</a:t>
            </a:r>
          </a:p>
        </p:txBody>
      </p:sp>
      <p:graphicFrame>
        <p:nvGraphicFramePr>
          <p:cNvPr id="10" name="Объект 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33450100"/>
              </p:ext>
            </p:extLst>
          </p:nvPr>
        </p:nvGraphicFramePr>
        <p:xfrm>
          <a:off x="2974933" y="952503"/>
          <a:ext cx="6454817" cy="5811836"/>
        </p:xfrm>
        <a:graphic>
          <a:graphicData uri="http://schemas.openxmlformats.org/drawingml/2006/table">
            <a:tbl>
              <a:tblPr firstRow="1" firstCol="1" bandRow="1"/>
              <a:tblGrid>
                <a:gridCol w="990085">
                  <a:extLst>
                    <a:ext uri="{9D8B030D-6E8A-4147-A177-3AD203B41FA5}">
                      <a16:colId xmlns:a16="http://schemas.microsoft.com/office/drawing/2014/main" val="1758261579"/>
                    </a:ext>
                  </a:extLst>
                </a:gridCol>
                <a:gridCol w="4072448">
                  <a:extLst>
                    <a:ext uri="{9D8B030D-6E8A-4147-A177-3AD203B41FA5}">
                      <a16:colId xmlns:a16="http://schemas.microsoft.com/office/drawing/2014/main" val="2463445548"/>
                    </a:ext>
                  </a:extLst>
                </a:gridCol>
                <a:gridCol w="992887">
                  <a:extLst>
                    <a:ext uri="{9D8B030D-6E8A-4147-A177-3AD203B41FA5}">
                      <a16:colId xmlns:a16="http://schemas.microsoft.com/office/drawing/2014/main" val="1640884951"/>
                    </a:ext>
                  </a:extLst>
                </a:gridCol>
                <a:gridCol w="399397">
                  <a:extLst>
                    <a:ext uri="{9D8B030D-6E8A-4147-A177-3AD203B41FA5}">
                      <a16:colId xmlns:a16="http://schemas.microsoft.com/office/drawing/2014/main" val="2187128186"/>
                    </a:ext>
                  </a:extLst>
                </a:gridCol>
              </a:tblGrid>
              <a:tr h="27732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Янв.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24" marR="567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24" marR="567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24" marR="567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24" marR="567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65160221"/>
                  </a:ext>
                </a:extLst>
              </a:tr>
              <a:tr h="27732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Февр.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24" marR="567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6724" marR="567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24" marR="567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24" marR="567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91625242"/>
                  </a:ext>
                </a:extLst>
              </a:tr>
              <a:tr h="46221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Март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24" marR="567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Готовность вакуумного оборудования и силового питания  для прогрева, сжатого воздуха (</a:t>
                      </a:r>
                      <a:r>
                        <a:rPr lang="en-US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SE</a:t>
                      </a: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56724" marR="567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Коровкин</a:t>
                      </a:r>
                      <a:b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Галимов</a:t>
                      </a:r>
                    </a:p>
                  </a:txBody>
                  <a:tcPr marL="56724" marR="567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24" marR="567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19013445"/>
                  </a:ext>
                </a:extLst>
              </a:tr>
              <a:tr h="60288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Апр.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24" marR="567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Сборка и вакуумные испытания резонаторов нижнего кольца коллайдера (два комплекта)</a:t>
                      </a:r>
                    </a:p>
                  </a:txBody>
                  <a:tcPr marL="56724" marR="567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ИЯФ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Тюлькин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(Галимов)</a:t>
                      </a:r>
                    </a:p>
                  </a:txBody>
                  <a:tcPr marL="56724" marR="567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24" marR="567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35032826"/>
                  </a:ext>
                </a:extLst>
              </a:tr>
              <a:tr h="27732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Май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24" marR="567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Ожидаемая поставка 4шт ВЧ2 верхнего кольца</a:t>
                      </a:r>
                    </a:p>
                  </a:txBody>
                  <a:tcPr marL="56724" marR="567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ИЯФ</a:t>
                      </a:r>
                    </a:p>
                  </a:txBody>
                  <a:tcPr marL="56724" marR="567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24" marR="567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49521896"/>
                  </a:ext>
                </a:extLst>
              </a:tr>
              <a:tr h="46221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Июнь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24" marR="567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Готовность вакуумного оборудования и силового питания  для прогрева, сжатого воздуха (</a:t>
                      </a:r>
                      <a:r>
                        <a:rPr lang="en-US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NE</a:t>
                      </a: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56724" marR="567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Коровкин</a:t>
                      </a:r>
                      <a:b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Галимов</a:t>
                      </a:r>
                    </a:p>
                  </a:txBody>
                  <a:tcPr marL="56724" marR="567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24" marR="567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06581560"/>
                  </a:ext>
                </a:extLst>
              </a:tr>
              <a:tr h="69332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Июль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24" marR="567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Сборка и вакуумные испытания резонаторов верхнего кольца коллайдера (два комплекта)</a:t>
                      </a:r>
                      <a:b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*При поставке 4-х резонаторов ВЧ2 в мае</a:t>
                      </a:r>
                    </a:p>
                  </a:txBody>
                  <a:tcPr marL="56724" marR="567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ИЯФ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Тюлькин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(Галимов)</a:t>
                      </a:r>
                    </a:p>
                  </a:txBody>
                  <a:tcPr marL="56724" marR="567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24" marR="567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57163443"/>
                  </a:ext>
                </a:extLst>
              </a:tr>
              <a:tr h="69332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Авг.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24" marR="567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Готовность генераторных залов </a:t>
                      </a:r>
                      <a:r>
                        <a:rPr lang="en-US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SE</a:t>
                      </a: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NE</a:t>
                      </a: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b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(Вентиляции в помещении, ввода силового питания, дистиллята)</a:t>
                      </a:r>
                    </a:p>
                  </a:txBody>
                  <a:tcPr marL="56724" marR="567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Негей</a:t>
                      </a:r>
                      <a:b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Коровкин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24" marR="567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24" marR="567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79620012"/>
                  </a:ext>
                </a:extLst>
              </a:tr>
              <a:tr h="92442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Сент.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24" marR="567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Коммутация систем управления. Монтаж фидеров. ВЧ испытания систем ВЧ1 и ВЧ2. </a:t>
                      </a:r>
                      <a:b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*При готовности генераторных залов участков </a:t>
                      </a:r>
                      <a:r>
                        <a:rPr lang="en-US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SE</a:t>
                      </a: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NE</a:t>
                      </a: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</a:p>
                  </a:txBody>
                  <a:tcPr marL="56724" marR="567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ИЯФ</a:t>
                      </a:r>
                    </a:p>
                  </a:txBody>
                  <a:tcPr marL="56724" marR="567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24" marR="567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76778205"/>
                  </a:ext>
                </a:extLst>
              </a:tr>
              <a:tr h="27732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Окт.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24" marR="567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Ожидаемая поставка секций-вставок в места ВЧ3</a:t>
                      </a:r>
                    </a:p>
                  </a:txBody>
                  <a:tcPr marL="56724" marR="567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ИЯФ</a:t>
                      </a:r>
                    </a:p>
                  </a:txBody>
                  <a:tcPr marL="56724" marR="567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24" marR="567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94358112"/>
                  </a:ext>
                </a:extLst>
              </a:tr>
              <a:tr h="46221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Нояб.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24" marR="567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Готовность вакуумных камер всего периметра коллайдера </a:t>
                      </a:r>
                      <a:r>
                        <a:rPr lang="en-US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NICA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24" marR="567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ИЯФ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Коровкин</a:t>
                      </a:r>
                    </a:p>
                  </a:txBody>
                  <a:tcPr marL="56724" marR="567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24" marR="567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366916"/>
                  </a:ext>
                </a:extLst>
              </a:tr>
              <a:tr h="40192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Дек.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24" marR="567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Вакуумные испытания колец коллайдера </a:t>
                      </a:r>
                      <a:r>
                        <a:rPr lang="en-US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NICA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24" marR="567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Галимов</a:t>
                      </a:r>
                      <a:b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Тюлькин</a:t>
                      </a:r>
                    </a:p>
                  </a:txBody>
                  <a:tcPr marL="56724" marR="567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24" marR="567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6520878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00163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1239" y="549346"/>
            <a:ext cx="3481372" cy="293612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Рисунок 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1522" y="488763"/>
            <a:ext cx="2300775" cy="356171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5139" y="715601"/>
            <a:ext cx="3460612" cy="26289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0" name="Объект 4">
            <a:extLst>
              <a:ext uri="{FF2B5EF4-FFF2-40B4-BE49-F238E27FC236}">
                <a16:creationId xmlns:a16="http://schemas.microsoft.com/office/drawing/2014/main" id="{51200B03-105F-4EAC-A124-1A663070A44A}"/>
              </a:ext>
            </a:extLst>
          </p:cNvPr>
          <p:cNvSpPr txBox="1">
            <a:spLocks/>
          </p:cNvSpPr>
          <p:nvPr/>
        </p:nvSpPr>
        <p:spPr>
          <a:xfrm>
            <a:off x="578160" y="83481"/>
            <a:ext cx="3649574" cy="5493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dirty="0">
                <a:latin typeface="+mj-lt"/>
              </a:rPr>
              <a:t>Макс:    5 кВ</a:t>
            </a:r>
          </a:p>
        </p:txBody>
      </p:sp>
      <p:sp>
        <p:nvSpPr>
          <p:cNvPr id="11" name="Объект 4">
            <a:extLst>
              <a:ext uri="{FF2B5EF4-FFF2-40B4-BE49-F238E27FC236}">
                <a16:creationId xmlns:a16="http://schemas.microsoft.com/office/drawing/2014/main" id="{51200B03-105F-4EAC-A124-1A663070A44A}"/>
              </a:ext>
            </a:extLst>
          </p:cNvPr>
          <p:cNvSpPr txBox="1">
            <a:spLocks/>
          </p:cNvSpPr>
          <p:nvPr/>
        </p:nvSpPr>
        <p:spPr>
          <a:xfrm>
            <a:off x="5223464" y="0"/>
            <a:ext cx="1518672" cy="5493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dirty="0">
                <a:latin typeface="+mj-lt"/>
              </a:rPr>
              <a:t>100 кВ</a:t>
            </a:r>
          </a:p>
        </p:txBody>
      </p:sp>
      <p:sp>
        <p:nvSpPr>
          <p:cNvPr id="12" name="Объект 4">
            <a:extLst>
              <a:ext uri="{FF2B5EF4-FFF2-40B4-BE49-F238E27FC236}">
                <a16:creationId xmlns:a16="http://schemas.microsoft.com/office/drawing/2014/main" id="{51200B03-105F-4EAC-A124-1A663070A44A}"/>
              </a:ext>
            </a:extLst>
          </p:cNvPr>
          <p:cNvSpPr txBox="1">
            <a:spLocks/>
          </p:cNvSpPr>
          <p:nvPr/>
        </p:nvSpPr>
        <p:spPr>
          <a:xfrm>
            <a:off x="9033758" y="83481"/>
            <a:ext cx="2054336" cy="5493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dirty="0">
                <a:latin typeface="+mj-lt"/>
              </a:rPr>
              <a:t>1 МВ</a:t>
            </a:r>
          </a:p>
        </p:txBody>
      </p:sp>
      <p:pic>
        <p:nvPicPr>
          <p:cNvPr id="13" name="Рисунок 12" descr="1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25158" y="3568106"/>
            <a:ext cx="3137422" cy="3137422"/>
          </a:xfrm>
          <a:prstGeom prst="rect">
            <a:avLst/>
          </a:prstGeom>
        </p:spPr>
      </p:pic>
      <p:pic>
        <p:nvPicPr>
          <p:cNvPr id="14" name="Рисунок 13" descr="21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516972" y="3667633"/>
            <a:ext cx="2931656" cy="2931656"/>
          </a:xfrm>
          <a:prstGeom prst="rect">
            <a:avLst/>
          </a:prstGeom>
        </p:spPr>
      </p:pic>
      <p:pic>
        <p:nvPicPr>
          <p:cNvPr id="15" name="Рисунок 14" descr="31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299453" y="3674345"/>
            <a:ext cx="2924944" cy="2924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173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Рисунок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64241" y="2645479"/>
            <a:ext cx="6555293" cy="2335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2" name="Заголовок 1"/>
          <p:cNvSpPr>
            <a:spLocks noGrp="1"/>
          </p:cNvSpPr>
          <p:nvPr>
            <p:ph type="title"/>
          </p:nvPr>
        </p:nvSpPr>
        <p:spPr>
          <a:xfrm>
            <a:off x="2841625" y="15875"/>
            <a:ext cx="6027738" cy="892175"/>
          </a:xfrm>
        </p:spPr>
        <p:txBody>
          <a:bodyPr/>
          <a:lstStyle/>
          <a:p>
            <a:r>
              <a:rPr lang="ru-RU" dirty="0"/>
              <a:t>Барьерная станция ВЧ1</a:t>
            </a:r>
          </a:p>
        </p:txBody>
      </p:sp>
      <p:sp>
        <p:nvSpPr>
          <p:cNvPr id="20483" name="Объект 2"/>
          <p:cNvSpPr>
            <a:spLocks noGrp="1"/>
          </p:cNvSpPr>
          <p:nvPr>
            <p:ph idx="1"/>
          </p:nvPr>
        </p:nvSpPr>
        <p:spPr>
          <a:xfrm>
            <a:off x="319088" y="758825"/>
            <a:ext cx="11522075" cy="2176463"/>
          </a:xfrm>
        </p:spPr>
        <p:txBody>
          <a:bodyPr/>
          <a:lstStyle/>
          <a:p>
            <a:pPr marL="0" indent="0">
              <a:buFont typeface="Arial" charset="0"/>
              <a:buNone/>
            </a:pPr>
            <a:r>
              <a:rPr lang="ru-RU" sz="2400" dirty="0"/>
              <a:t>Барьерная ускоряющая система ВЧ1 представляет собой индукционный ускоритель (станцию). Ускоритель состоит из набора секций, надетых снаружи на вакуумную камеру, в разрыв которой впаян цилиндрический керамический изолятор. Разрыв вакуумной камеры образует ускоряющий зазор</a:t>
            </a:r>
          </a:p>
        </p:txBody>
      </p:sp>
      <p:sp>
        <p:nvSpPr>
          <p:cNvPr id="20485" name="Прямоугольник 6"/>
          <p:cNvSpPr>
            <a:spLocks noChangeArrowheads="1"/>
          </p:cNvSpPr>
          <p:nvPr/>
        </p:nvSpPr>
        <p:spPr bwMode="auto">
          <a:xfrm>
            <a:off x="5923534" y="5073072"/>
            <a:ext cx="60960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dirty="0">
                <a:latin typeface="Calibri" pitchFamily="34" charset="0"/>
              </a:rPr>
              <a:t>Формы импульсов станции ВЧ</a:t>
            </a:r>
            <a:r>
              <a:rPr lang="en-US" sz="2000" dirty="0">
                <a:latin typeface="Calibri" pitchFamily="34" charset="0"/>
              </a:rPr>
              <a:t>1</a:t>
            </a:r>
            <a:r>
              <a:rPr lang="ru-RU" sz="2000" dirty="0">
                <a:latin typeface="Calibri" pitchFamily="34" charset="0"/>
              </a:rPr>
              <a:t>.  E1 – барьерное напряжение, E2 – ускоряющее напряжение.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8189" y="2465439"/>
            <a:ext cx="4676906" cy="3552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64477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34019" y="3176866"/>
            <a:ext cx="3719365" cy="3197349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0209" y="286756"/>
            <a:ext cx="11283175" cy="4351338"/>
          </a:xfrm>
        </p:spPr>
        <p:txBody>
          <a:bodyPr/>
          <a:lstStyle/>
          <a:p>
            <a:r>
              <a:rPr lang="ru-RU" dirty="0"/>
              <a:t>Система ВЧ2 предназначена для группировки (</a:t>
            </a:r>
            <a:r>
              <a:rPr lang="ru-RU" dirty="0" err="1"/>
              <a:t>банчировки</a:t>
            </a:r>
            <a:r>
              <a:rPr lang="ru-RU" dirty="0"/>
              <a:t>) пучка и сжатия сгустков. Система работает на частоте 22-ой гармоники частоты обращения. В каждом кольце коллайдера расположены 4 станции ВЧ2</a:t>
            </a:r>
            <a:endParaRPr lang="en-US" dirty="0"/>
          </a:p>
          <a:p>
            <a:r>
              <a:rPr lang="ru-RU" dirty="0"/>
              <a:t>Система ВЧ3 предназначена для сжатия сгустков до проектной длины. Система работает на частоте 66-ой гармоники частоты обращения. В каждом кольце коллайдера расположены 8 станции ВЧ3</a:t>
            </a:r>
          </a:p>
          <a:p>
            <a:endParaRPr lang="ru-RU" dirty="0"/>
          </a:p>
        </p:txBody>
      </p:sp>
      <p:pic>
        <p:nvPicPr>
          <p:cNvPr id="8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840" y="3326519"/>
            <a:ext cx="2215856" cy="288915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51" t="14978" r="23432" b="4453"/>
          <a:stretch/>
        </p:blipFill>
        <p:spPr>
          <a:xfrm>
            <a:off x="2543696" y="3167977"/>
            <a:ext cx="3247609" cy="3206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015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24000" y="548681"/>
            <a:ext cx="9144000" cy="5776619"/>
          </a:xfrm>
          <a:prstGeom prst="rect">
            <a:avLst/>
          </a:prstGeom>
        </p:spPr>
      </p:pic>
      <p:sp>
        <p:nvSpPr>
          <p:cNvPr id="63" name="TextBox 62"/>
          <p:cNvSpPr txBox="1"/>
          <p:nvPr/>
        </p:nvSpPr>
        <p:spPr>
          <a:xfrm>
            <a:off x="8915598" y="0"/>
            <a:ext cx="1752403" cy="1446550"/>
          </a:xfrm>
          <a:prstGeom prst="rect">
            <a:avLst/>
          </a:prstGeom>
          <a:solidFill>
            <a:srgbClr val="FFFFFF">
              <a:alpha val="74902"/>
            </a:srgbClr>
          </a:solidFill>
        </p:spPr>
        <p:txBody>
          <a:bodyPr wrap="none" rtlCol="0">
            <a:spAutoFit/>
            <a:scene3d>
              <a:camera prst="orthographicFront"/>
              <a:lightRig rig="flat" dir="tl"/>
            </a:scene3d>
            <a:sp3d contourW="19050" prstMaterial="clear">
              <a:bevelT w="50800" h="50800"/>
              <a:contourClr>
                <a:schemeClr val="accent5">
                  <a:tint val="70000"/>
                  <a:satMod val="180000"/>
                  <a:alpha val="70000"/>
                </a:schemeClr>
              </a:contourClr>
            </a:sp3d>
          </a:bodyPr>
          <a:lstStyle/>
          <a:p>
            <a:pPr algn="ctr"/>
            <a:r>
              <a:rPr lang="en-US" sz="8800" b="1" dirty="0">
                <a:ln/>
                <a:solidFill>
                  <a:schemeClr val="accent5">
                    <a:tint val="50000"/>
                    <a:satMod val="180000"/>
                  </a:schemeClr>
                </a:solidFill>
                <a:latin typeface="Arial" pitchFamily="34" charset="0"/>
                <a:cs typeface="Arial" pitchFamily="34" charset="0"/>
              </a:rPr>
              <a:t>NE</a:t>
            </a:r>
            <a:endParaRPr lang="ru-RU" sz="8800" b="1" dirty="0">
              <a:ln/>
              <a:solidFill>
                <a:schemeClr val="accent5">
                  <a:tint val="50000"/>
                  <a:satMod val="18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1524001" y="0"/>
            <a:ext cx="2063385" cy="1446550"/>
          </a:xfrm>
          <a:prstGeom prst="rect">
            <a:avLst/>
          </a:prstGeom>
          <a:solidFill>
            <a:srgbClr val="FFFFFF">
              <a:alpha val="74902"/>
            </a:srgbClr>
          </a:solidFill>
        </p:spPr>
        <p:txBody>
          <a:bodyPr wrap="none" rtlCol="0">
            <a:spAutoFit/>
            <a:scene3d>
              <a:camera prst="orthographicFront"/>
              <a:lightRig rig="flat" dir="tl"/>
            </a:scene3d>
            <a:sp3d contourW="19050" prstMaterial="clear">
              <a:bevelT w="50800" h="50800"/>
              <a:contourClr>
                <a:schemeClr val="accent5">
                  <a:tint val="70000"/>
                  <a:satMod val="180000"/>
                  <a:alpha val="70000"/>
                </a:schemeClr>
              </a:contourClr>
            </a:sp3d>
          </a:bodyPr>
          <a:lstStyle/>
          <a:p>
            <a:pPr algn="ctr"/>
            <a:r>
              <a:rPr lang="en-US" sz="8800" b="1" dirty="0">
                <a:ln/>
                <a:solidFill>
                  <a:schemeClr val="accent5">
                    <a:tint val="50000"/>
                    <a:satMod val="180000"/>
                  </a:schemeClr>
                </a:solidFill>
                <a:latin typeface="Arial" pitchFamily="34" charset="0"/>
                <a:cs typeface="Arial" pitchFamily="34" charset="0"/>
              </a:rPr>
              <a:t>NW</a:t>
            </a:r>
            <a:endParaRPr lang="ru-RU" sz="8800" b="1" dirty="0">
              <a:ln/>
              <a:solidFill>
                <a:schemeClr val="accent5">
                  <a:tint val="50000"/>
                  <a:satMod val="18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1524001" y="5411450"/>
            <a:ext cx="2002471" cy="1446550"/>
          </a:xfrm>
          <a:prstGeom prst="rect">
            <a:avLst/>
          </a:prstGeom>
          <a:solidFill>
            <a:srgbClr val="FFFFFF">
              <a:alpha val="74902"/>
            </a:srgbClr>
          </a:solidFill>
        </p:spPr>
        <p:txBody>
          <a:bodyPr wrap="none" rtlCol="0">
            <a:spAutoFit/>
            <a:scene3d>
              <a:camera prst="orthographicFront"/>
              <a:lightRig rig="flat" dir="tl"/>
            </a:scene3d>
            <a:sp3d contourW="19050" prstMaterial="clear">
              <a:bevelT w="50800" h="50800"/>
              <a:contourClr>
                <a:schemeClr val="accent5">
                  <a:tint val="70000"/>
                  <a:satMod val="180000"/>
                  <a:alpha val="70000"/>
                </a:schemeClr>
              </a:contourClr>
            </a:sp3d>
          </a:bodyPr>
          <a:lstStyle/>
          <a:p>
            <a:pPr algn="ctr"/>
            <a:r>
              <a:rPr lang="en-US" sz="8800" b="1" dirty="0">
                <a:ln/>
                <a:solidFill>
                  <a:schemeClr val="accent5">
                    <a:tint val="50000"/>
                    <a:satMod val="180000"/>
                  </a:schemeClr>
                </a:solidFill>
                <a:latin typeface="Arial" pitchFamily="34" charset="0"/>
                <a:cs typeface="Arial" pitchFamily="34" charset="0"/>
              </a:rPr>
              <a:t>SW</a:t>
            </a:r>
            <a:endParaRPr lang="ru-RU" sz="8800" b="1" dirty="0">
              <a:ln/>
              <a:solidFill>
                <a:schemeClr val="accent5">
                  <a:tint val="50000"/>
                  <a:satMod val="18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8976512" y="5411450"/>
            <a:ext cx="1691489" cy="1446550"/>
          </a:xfrm>
          <a:prstGeom prst="rect">
            <a:avLst/>
          </a:prstGeom>
          <a:solidFill>
            <a:srgbClr val="FFFFFF">
              <a:alpha val="74902"/>
            </a:srgbClr>
          </a:solidFill>
        </p:spPr>
        <p:txBody>
          <a:bodyPr wrap="none" rtlCol="0">
            <a:spAutoFit/>
            <a:scene3d>
              <a:camera prst="orthographicFront"/>
              <a:lightRig rig="flat" dir="tl"/>
            </a:scene3d>
            <a:sp3d contourW="19050" prstMaterial="clear">
              <a:bevelT w="50800" h="50800"/>
              <a:contourClr>
                <a:schemeClr val="accent5">
                  <a:tint val="70000"/>
                  <a:satMod val="180000"/>
                  <a:alpha val="70000"/>
                </a:schemeClr>
              </a:contourClr>
            </a:sp3d>
          </a:bodyPr>
          <a:lstStyle/>
          <a:p>
            <a:pPr algn="ctr"/>
            <a:r>
              <a:rPr lang="en-US" sz="8800" b="1" dirty="0">
                <a:ln/>
                <a:solidFill>
                  <a:schemeClr val="accent5">
                    <a:tint val="50000"/>
                    <a:satMod val="180000"/>
                  </a:schemeClr>
                </a:solidFill>
                <a:latin typeface="Arial" pitchFamily="34" charset="0"/>
                <a:cs typeface="Arial" pitchFamily="34" charset="0"/>
              </a:rPr>
              <a:t>SE</a:t>
            </a:r>
            <a:endParaRPr lang="ru-RU" sz="8800" b="1" dirty="0">
              <a:ln/>
              <a:solidFill>
                <a:schemeClr val="accent5">
                  <a:tint val="50000"/>
                  <a:satMod val="18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0" name="Скругленный прямоугольник 69"/>
          <p:cNvSpPr/>
          <p:nvPr/>
        </p:nvSpPr>
        <p:spPr>
          <a:xfrm>
            <a:off x="2188650" y="1988840"/>
            <a:ext cx="8083814" cy="3024336"/>
          </a:xfrm>
          <a:prstGeom prst="roundRect">
            <a:avLst>
              <a:gd name="adj" fmla="val 50000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71" name="Скругленный прямоугольник 70"/>
          <p:cNvSpPr/>
          <p:nvPr/>
        </p:nvSpPr>
        <p:spPr>
          <a:xfrm>
            <a:off x="2188650" y="1916832"/>
            <a:ext cx="8083814" cy="3024336"/>
          </a:xfrm>
          <a:prstGeom prst="roundRect">
            <a:avLst>
              <a:gd name="adj" fmla="val 50000"/>
            </a:avLst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73" name="Прямая со стрелкой 72"/>
          <p:cNvCxnSpPr/>
          <p:nvPr/>
        </p:nvCxnSpPr>
        <p:spPr>
          <a:xfrm flipH="1" flipV="1">
            <a:off x="9696401" y="2132856"/>
            <a:ext cx="647733" cy="14401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Прямая со стрелкой 74"/>
          <p:cNvCxnSpPr/>
          <p:nvPr/>
        </p:nvCxnSpPr>
        <p:spPr>
          <a:xfrm flipH="1">
            <a:off x="9768408" y="4837630"/>
            <a:ext cx="719742" cy="72008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 flipV="1">
            <a:off x="6916663" y="1916832"/>
            <a:ext cx="0" cy="792088"/>
          </a:xfrm>
          <a:prstGeom prst="line">
            <a:avLst/>
          </a:prstGeom>
          <a:ln w="38100">
            <a:solidFill>
              <a:srgbClr val="0000FF"/>
            </a:solidFill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 flipV="1">
            <a:off x="7104112" y="1916832"/>
            <a:ext cx="0" cy="1224136"/>
          </a:xfrm>
          <a:prstGeom prst="line">
            <a:avLst/>
          </a:prstGeom>
          <a:ln w="38100">
            <a:solidFill>
              <a:srgbClr val="0000FF"/>
            </a:solidFill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 flipV="1">
            <a:off x="7010896" y="1916832"/>
            <a:ext cx="0" cy="1224136"/>
          </a:xfrm>
          <a:prstGeom prst="line">
            <a:avLst/>
          </a:prstGeom>
          <a:ln w="38100">
            <a:solidFill>
              <a:srgbClr val="0000FF"/>
            </a:solidFill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>
            <a:off x="7526635" y="1268760"/>
            <a:ext cx="0" cy="648073"/>
          </a:xfrm>
          <a:prstGeom prst="line">
            <a:avLst/>
          </a:prstGeom>
          <a:ln w="38100">
            <a:solidFill>
              <a:srgbClr val="0000FF"/>
            </a:solidFill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>
            <a:off x="7433419" y="1268760"/>
            <a:ext cx="0" cy="648073"/>
          </a:xfrm>
          <a:prstGeom prst="line">
            <a:avLst/>
          </a:prstGeom>
          <a:ln w="38100">
            <a:solidFill>
              <a:srgbClr val="0000FF"/>
            </a:solidFill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5" name="Группа 84"/>
          <p:cNvGrpSpPr/>
          <p:nvPr/>
        </p:nvGrpSpPr>
        <p:grpSpPr>
          <a:xfrm>
            <a:off x="7894083" y="1916832"/>
            <a:ext cx="279564" cy="760338"/>
            <a:chOff x="6370083" y="1988840"/>
            <a:chExt cx="279564" cy="688330"/>
          </a:xfrm>
        </p:grpSpPr>
        <p:cxnSp>
          <p:nvCxnSpPr>
            <p:cNvPr id="24" name="Прямая соединительная линия 23"/>
            <p:cNvCxnSpPr/>
            <p:nvPr/>
          </p:nvCxnSpPr>
          <p:spPr>
            <a:xfrm flipV="1">
              <a:off x="6370083" y="1988840"/>
              <a:ext cx="0" cy="688330"/>
            </a:xfrm>
            <a:prstGeom prst="line">
              <a:avLst/>
            </a:prstGeom>
            <a:ln w="38100">
              <a:solidFill>
                <a:srgbClr val="0000FF"/>
              </a:solidFill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Прямая соединительная линия 24"/>
            <p:cNvCxnSpPr/>
            <p:nvPr/>
          </p:nvCxnSpPr>
          <p:spPr>
            <a:xfrm flipV="1">
              <a:off x="6649647" y="1988840"/>
              <a:ext cx="0" cy="688330"/>
            </a:xfrm>
            <a:prstGeom prst="line">
              <a:avLst/>
            </a:prstGeom>
            <a:ln w="38100">
              <a:solidFill>
                <a:srgbClr val="0000FF"/>
              </a:solidFill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Прямая соединительная линия 25"/>
            <p:cNvCxnSpPr/>
            <p:nvPr/>
          </p:nvCxnSpPr>
          <p:spPr>
            <a:xfrm flipV="1">
              <a:off x="6438914" y="1988840"/>
              <a:ext cx="0" cy="688330"/>
            </a:xfrm>
            <a:prstGeom prst="line">
              <a:avLst/>
            </a:prstGeom>
            <a:ln w="38100">
              <a:solidFill>
                <a:srgbClr val="0000FF"/>
              </a:solidFill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Прямая соединительная линия 26"/>
            <p:cNvCxnSpPr/>
            <p:nvPr/>
          </p:nvCxnSpPr>
          <p:spPr>
            <a:xfrm flipV="1">
              <a:off x="6581873" y="1988840"/>
              <a:ext cx="0" cy="688330"/>
            </a:xfrm>
            <a:prstGeom prst="line">
              <a:avLst/>
            </a:prstGeom>
            <a:ln w="38100">
              <a:solidFill>
                <a:srgbClr val="0000FF"/>
              </a:solidFill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Прямая соединительная линия 27"/>
            <p:cNvCxnSpPr/>
            <p:nvPr/>
          </p:nvCxnSpPr>
          <p:spPr>
            <a:xfrm flipV="1">
              <a:off x="6511982" y="1988840"/>
              <a:ext cx="0" cy="688330"/>
            </a:xfrm>
            <a:prstGeom prst="line">
              <a:avLst/>
            </a:prstGeom>
            <a:ln w="38100">
              <a:solidFill>
                <a:srgbClr val="0000FF"/>
              </a:solidFill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Прямоугольник 28"/>
          <p:cNvSpPr/>
          <p:nvPr/>
        </p:nvSpPr>
        <p:spPr>
          <a:xfrm>
            <a:off x="6053765" y="2683396"/>
            <a:ext cx="864000" cy="360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00B050"/>
                </a:solidFill>
              </a:rPr>
              <a:t>1</a:t>
            </a:r>
            <a:r>
              <a:rPr lang="ru-RU" dirty="0">
                <a:solidFill>
                  <a:srgbClr val="00B050"/>
                </a:solidFill>
                <a:sym typeface="Symbol" panose="05050102010706020507" pitchFamily="18" charset="2"/>
              </a:rPr>
              <a:t></a:t>
            </a:r>
            <a:r>
              <a:rPr lang="ru-RU" dirty="0">
                <a:solidFill>
                  <a:srgbClr val="00B050"/>
                </a:solidFill>
              </a:rPr>
              <a:t>ВЧ1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6625458" y="3141008"/>
            <a:ext cx="864000" cy="360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C00000"/>
                </a:solidFill>
              </a:rPr>
              <a:t>2</a:t>
            </a:r>
            <a:r>
              <a:rPr lang="ru-RU" dirty="0">
                <a:solidFill>
                  <a:srgbClr val="C00000"/>
                </a:solidFill>
                <a:sym typeface="Symbol" panose="05050102010706020507" pitchFamily="18" charset="2"/>
              </a:rPr>
              <a:t></a:t>
            </a:r>
            <a:r>
              <a:rPr lang="ru-RU" dirty="0">
                <a:solidFill>
                  <a:srgbClr val="C00000"/>
                </a:solidFill>
              </a:rPr>
              <a:t>ВЧ2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7044759" y="908760"/>
            <a:ext cx="864000" cy="360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C00000"/>
                </a:solidFill>
              </a:rPr>
              <a:t>2</a:t>
            </a:r>
            <a:r>
              <a:rPr lang="ru-RU" dirty="0">
                <a:solidFill>
                  <a:srgbClr val="C00000"/>
                </a:solidFill>
                <a:sym typeface="Symbol" panose="05050102010706020507" pitchFamily="18" charset="2"/>
              </a:rPr>
              <a:t>ВЧ</a:t>
            </a:r>
            <a:r>
              <a:rPr lang="ru-RU" dirty="0">
                <a:solidFill>
                  <a:srgbClr val="C00000"/>
                </a:solidFill>
              </a:rPr>
              <a:t>2</a:t>
            </a:r>
          </a:p>
        </p:txBody>
      </p:sp>
      <p:sp>
        <p:nvSpPr>
          <p:cNvPr id="32" name="Прямоугольник 31"/>
          <p:cNvSpPr/>
          <p:nvPr/>
        </p:nvSpPr>
        <p:spPr>
          <a:xfrm>
            <a:off x="7603982" y="2683396"/>
            <a:ext cx="864000" cy="360000"/>
          </a:xfrm>
          <a:prstGeom prst="rect">
            <a:avLst/>
          </a:prstGeom>
          <a:solidFill>
            <a:srgbClr val="FFFF00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accent6">
                    <a:lumMod val="75000"/>
                  </a:schemeClr>
                </a:solidFill>
              </a:rPr>
              <a:t>5</a:t>
            </a:r>
            <a:r>
              <a:rPr lang="ru-RU" dirty="0">
                <a:solidFill>
                  <a:schemeClr val="accent6">
                    <a:lumMod val="75000"/>
                  </a:schemeClr>
                </a:solidFill>
                <a:sym typeface="Symbol" panose="05050102010706020507" pitchFamily="18" charset="2"/>
              </a:rPr>
              <a:t>ВЧ3</a:t>
            </a:r>
            <a:endParaRPr lang="ru-RU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5038111" y="3961099"/>
            <a:ext cx="864000" cy="360000"/>
          </a:xfrm>
          <a:prstGeom prst="rect">
            <a:avLst/>
          </a:prstGeom>
          <a:solidFill>
            <a:srgbClr val="FFFF00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accent6">
                    <a:lumMod val="75000"/>
                  </a:schemeClr>
                </a:solidFill>
              </a:rPr>
              <a:t>2</a:t>
            </a:r>
            <a:r>
              <a:rPr lang="ru-RU" dirty="0">
                <a:solidFill>
                  <a:schemeClr val="accent6">
                    <a:lumMod val="75000"/>
                  </a:schemeClr>
                </a:solidFill>
                <a:sym typeface="Symbol" panose="05050102010706020507" pitchFamily="18" charset="2"/>
              </a:rPr>
              <a:t>ВЧ3</a:t>
            </a:r>
            <a:endParaRPr lang="ru-RU" dirty="0">
              <a:solidFill>
                <a:schemeClr val="accent6">
                  <a:lumMod val="75000"/>
                </a:schemeClr>
              </a:solidFill>
            </a:endParaRPr>
          </a:p>
        </p:txBody>
      </p:sp>
      <p:cxnSp>
        <p:nvCxnSpPr>
          <p:cNvPr id="34" name="Прямая соединительная линия 33"/>
          <p:cNvCxnSpPr/>
          <p:nvPr/>
        </p:nvCxnSpPr>
        <p:spPr>
          <a:xfrm>
            <a:off x="5519936" y="4315882"/>
            <a:ext cx="0" cy="625287"/>
          </a:xfrm>
          <a:prstGeom prst="line">
            <a:avLst/>
          </a:prstGeom>
          <a:ln w="38100">
            <a:solidFill>
              <a:srgbClr val="0000FF"/>
            </a:solidFill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/>
          <p:nvPr/>
        </p:nvCxnSpPr>
        <p:spPr>
          <a:xfrm>
            <a:off x="5426720" y="4315882"/>
            <a:ext cx="0" cy="697295"/>
          </a:xfrm>
          <a:prstGeom prst="line">
            <a:avLst/>
          </a:prstGeom>
          <a:ln w="38100">
            <a:solidFill>
              <a:srgbClr val="FF0000"/>
            </a:solidFill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единительная линия 35"/>
          <p:cNvCxnSpPr/>
          <p:nvPr/>
        </p:nvCxnSpPr>
        <p:spPr>
          <a:xfrm>
            <a:off x="4398544" y="4315882"/>
            <a:ext cx="0" cy="697295"/>
          </a:xfrm>
          <a:prstGeom prst="line">
            <a:avLst/>
          </a:prstGeom>
          <a:ln w="38100">
            <a:solidFill>
              <a:srgbClr val="FF0000"/>
            </a:solidFill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единительная линия 36"/>
          <p:cNvCxnSpPr/>
          <p:nvPr/>
        </p:nvCxnSpPr>
        <p:spPr>
          <a:xfrm>
            <a:off x="4305328" y="4315882"/>
            <a:ext cx="0" cy="697295"/>
          </a:xfrm>
          <a:prstGeom prst="line">
            <a:avLst/>
          </a:prstGeom>
          <a:ln w="38100">
            <a:solidFill>
              <a:srgbClr val="FF0000"/>
            </a:solidFill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единительная линия 37"/>
          <p:cNvCxnSpPr/>
          <p:nvPr/>
        </p:nvCxnSpPr>
        <p:spPr>
          <a:xfrm>
            <a:off x="4588596" y="4315882"/>
            <a:ext cx="0" cy="625287"/>
          </a:xfrm>
          <a:prstGeom prst="line">
            <a:avLst/>
          </a:prstGeom>
          <a:ln w="38100">
            <a:solidFill>
              <a:srgbClr val="0000FF"/>
            </a:solidFill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/>
          <p:cNvCxnSpPr/>
          <p:nvPr/>
        </p:nvCxnSpPr>
        <p:spPr>
          <a:xfrm>
            <a:off x="4495380" y="4315882"/>
            <a:ext cx="0" cy="625287"/>
          </a:xfrm>
          <a:prstGeom prst="line">
            <a:avLst/>
          </a:prstGeom>
          <a:ln w="38100">
            <a:solidFill>
              <a:srgbClr val="0000FF"/>
            </a:solidFill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Прямоугольник 39"/>
          <p:cNvSpPr/>
          <p:nvPr/>
        </p:nvSpPr>
        <p:spPr>
          <a:xfrm>
            <a:off x="4015708" y="3961099"/>
            <a:ext cx="864000" cy="360000"/>
          </a:xfrm>
          <a:prstGeom prst="rect">
            <a:avLst/>
          </a:prstGeom>
          <a:solidFill>
            <a:srgbClr val="FFFF00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accent6">
                    <a:lumMod val="75000"/>
                  </a:schemeClr>
                </a:solidFill>
              </a:rPr>
              <a:t>4</a:t>
            </a:r>
            <a:r>
              <a:rPr lang="ru-RU" dirty="0">
                <a:solidFill>
                  <a:schemeClr val="accent6">
                    <a:lumMod val="75000"/>
                  </a:schemeClr>
                </a:solidFill>
                <a:sym typeface="Symbol" panose="05050102010706020507" pitchFamily="18" charset="2"/>
              </a:rPr>
              <a:t>ВЧ3</a:t>
            </a:r>
            <a:endParaRPr lang="ru-RU" dirty="0">
              <a:solidFill>
                <a:schemeClr val="accent6">
                  <a:lumMod val="75000"/>
                </a:schemeClr>
              </a:solidFill>
            </a:endParaRPr>
          </a:p>
        </p:txBody>
      </p:sp>
      <p:cxnSp>
        <p:nvCxnSpPr>
          <p:cNvPr id="41" name="Прямая соединительная линия 40"/>
          <p:cNvCxnSpPr/>
          <p:nvPr/>
        </p:nvCxnSpPr>
        <p:spPr>
          <a:xfrm>
            <a:off x="7022579" y="3861049"/>
            <a:ext cx="0" cy="1152129"/>
          </a:xfrm>
          <a:prstGeom prst="line">
            <a:avLst/>
          </a:prstGeom>
          <a:ln w="38100">
            <a:solidFill>
              <a:srgbClr val="FF0000"/>
            </a:solidFill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единительная линия 41"/>
          <p:cNvCxnSpPr/>
          <p:nvPr/>
        </p:nvCxnSpPr>
        <p:spPr>
          <a:xfrm>
            <a:off x="6938888" y="4307061"/>
            <a:ext cx="0" cy="706116"/>
          </a:xfrm>
          <a:prstGeom prst="line">
            <a:avLst/>
          </a:prstGeom>
          <a:ln w="38100">
            <a:solidFill>
              <a:srgbClr val="FF0000"/>
            </a:solidFill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единительная линия 42"/>
          <p:cNvCxnSpPr/>
          <p:nvPr/>
        </p:nvCxnSpPr>
        <p:spPr>
          <a:xfrm>
            <a:off x="7104112" y="3861009"/>
            <a:ext cx="0" cy="1152168"/>
          </a:xfrm>
          <a:prstGeom prst="line">
            <a:avLst/>
          </a:prstGeom>
          <a:ln w="38100">
            <a:solidFill>
              <a:srgbClr val="FF0000"/>
            </a:solidFill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Прямоугольник 43"/>
          <p:cNvSpPr/>
          <p:nvPr/>
        </p:nvSpPr>
        <p:spPr>
          <a:xfrm>
            <a:off x="6625456" y="3501008"/>
            <a:ext cx="864000" cy="360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C00000"/>
                </a:solidFill>
              </a:rPr>
              <a:t>2</a:t>
            </a:r>
            <a:r>
              <a:rPr lang="ru-RU" dirty="0">
                <a:solidFill>
                  <a:srgbClr val="C00000"/>
                </a:solidFill>
                <a:sym typeface="Symbol" panose="05050102010706020507" pitchFamily="18" charset="2"/>
              </a:rPr>
              <a:t>ВЧ2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45" name="Прямоугольник 44"/>
          <p:cNvSpPr/>
          <p:nvPr/>
        </p:nvSpPr>
        <p:spPr>
          <a:xfrm>
            <a:off x="6077046" y="3961099"/>
            <a:ext cx="864000" cy="360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00B050"/>
                </a:solidFill>
              </a:rPr>
              <a:t>1</a:t>
            </a:r>
            <a:r>
              <a:rPr lang="ru-RU" dirty="0">
                <a:solidFill>
                  <a:srgbClr val="00B050"/>
                </a:solidFill>
                <a:sym typeface="Symbol" panose="05050102010706020507" pitchFamily="18" charset="2"/>
              </a:rPr>
              <a:t>ВЧ1</a:t>
            </a:r>
            <a:endParaRPr lang="ru-RU" dirty="0">
              <a:solidFill>
                <a:srgbClr val="00B050"/>
              </a:solidFill>
            </a:endParaRPr>
          </a:p>
        </p:txBody>
      </p:sp>
      <p:sp>
        <p:nvSpPr>
          <p:cNvPr id="46" name="Прямоугольник 45"/>
          <p:cNvSpPr/>
          <p:nvPr/>
        </p:nvSpPr>
        <p:spPr>
          <a:xfrm>
            <a:off x="7608168" y="3963068"/>
            <a:ext cx="864000" cy="360000"/>
          </a:xfrm>
          <a:prstGeom prst="rect">
            <a:avLst/>
          </a:prstGeom>
          <a:solidFill>
            <a:srgbClr val="FFFF00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accent6">
                    <a:lumMod val="75000"/>
                  </a:schemeClr>
                </a:solidFill>
              </a:rPr>
              <a:t>5</a:t>
            </a:r>
            <a:r>
              <a:rPr lang="ru-RU" dirty="0">
                <a:solidFill>
                  <a:schemeClr val="accent6">
                    <a:lumMod val="75000"/>
                  </a:schemeClr>
                </a:solidFill>
                <a:sym typeface="Symbol" panose="05050102010706020507" pitchFamily="18" charset="2"/>
              </a:rPr>
              <a:t>ВЧ3</a:t>
            </a:r>
            <a:endParaRPr lang="ru-RU" dirty="0">
              <a:solidFill>
                <a:schemeClr val="accent6">
                  <a:lumMod val="75000"/>
                </a:schemeClr>
              </a:solidFill>
            </a:endParaRPr>
          </a:p>
        </p:txBody>
      </p:sp>
      <p:cxnSp>
        <p:nvCxnSpPr>
          <p:cNvPr id="47" name="Прямая соединительная линия 46"/>
          <p:cNvCxnSpPr/>
          <p:nvPr/>
        </p:nvCxnSpPr>
        <p:spPr>
          <a:xfrm>
            <a:off x="7896200" y="4315882"/>
            <a:ext cx="0" cy="697295"/>
          </a:xfrm>
          <a:prstGeom prst="line">
            <a:avLst/>
          </a:prstGeom>
          <a:ln w="38100">
            <a:solidFill>
              <a:srgbClr val="FF0000"/>
            </a:solidFill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я соединительная линия 47"/>
          <p:cNvCxnSpPr/>
          <p:nvPr/>
        </p:nvCxnSpPr>
        <p:spPr>
          <a:xfrm>
            <a:off x="8175764" y="4315882"/>
            <a:ext cx="0" cy="697295"/>
          </a:xfrm>
          <a:prstGeom prst="line">
            <a:avLst/>
          </a:prstGeom>
          <a:ln w="38100">
            <a:solidFill>
              <a:srgbClr val="FF0000"/>
            </a:solidFill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Прямая соединительная линия 48"/>
          <p:cNvCxnSpPr/>
          <p:nvPr/>
        </p:nvCxnSpPr>
        <p:spPr>
          <a:xfrm>
            <a:off x="7965031" y="4315882"/>
            <a:ext cx="0" cy="697295"/>
          </a:xfrm>
          <a:prstGeom prst="line">
            <a:avLst/>
          </a:prstGeom>
          <a:ln w="38100">
            <a:solidFill>
              <a:srgbClr val="FF0000"/>
            </a:solidFill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Прямая соединительная линия 49"/>
          <p:cNvCxnSpPr/>
          <p:nvPr/>
        </p:nvCxnSpPr>
        <p:spPr>
          <a:xfrm>
            <a:off x="8107990" y="4315882"/>
            <a:ext cx="0" cy="697295"/>
          </a:xfrm>
          <a:prstGeom prst="line">
            <a:avLst/>
          </a:prstGeom>
          <a:ln w="38100">
            <a:solidFill>
              <a:srgbClr val="FF0000"/>
            </a:solidFill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Прямая соединительная линия 50"/>
          <p:cNvCxnSpPr/>
          <p:nvPr/>
        </p:nvCxnSpPr>
        <p:spPr>
          <a:xfrm>
            <a:off x="8038099" y="4315882"/>
            <a:ext cx="0" cy="697295"/>
          </a:xfrm>
          <a:prstGeom prst="line">
            <a:avLst/>
          </a:prstGeom>
          <a:ln w="38100">
            <a:solidFill>
              <a:srgbClr val="FF0000"/>
            </a:solidFill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Прямая соединительная линия 51"/>
          <p:cNvCxnSpPr/>
          <p:nvPr/>
        </p:nvCxnSpPr>
        <p:spPr>
          <a:xfrm flipV="1">
            <a:off x="7520280" y="5013176"/>
            <a:ext cx="0" cy="720080"/>
          </a:xfrm>
          <a:prstGeom prst="line">
            <a:avLst/>
          </a:prstGeom>
          <a:ln w="38100">
            <a:solidFill>
              <a:srgbClr val="FF0000"/>
            </a:solidFill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Прямая соединительная линия 52"/>
          <p:cNvCxnSpPr/>
          <p:nvPr/>
        </p:nvCxnSpPr>
        <p:spPr>
          <a:xfrm flipV="1">
            <a:off x="7427064" y="5013176"/>
            <a:ext cx="0" cy="720080"/>
          </a:xfrm>
          <a:prstGeom prst="line">
            <a:avLst/>
          </a:prstGeom>
          <a:ln w="38100">
            <a:solidFill>
              <a:srgbClr val="FF0000"/>
            </a:solidFill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Прямоугольник 53"/>
          <p:cNvSpPr/>
          <p:nvPr/>
        </p:nvSpPr>
        <p:spPr>
          <a:xfrm>
            <a:off x="7044759" y="5733256"/>
            <a:ext cx="864000" cy="360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C00000"/>
                </a:solidFill>
              </a:rPr>
              <a:t>2</a:t>
            </a:r>
            <a:r>
              <a:rPr lang="ru-RU" dirty="0">
                <a:solidFill>
                  <a:srgbClr val="C00000"/>
                </a:solidFill>
                <a:sym typeface="Symbol" panose="05050102010706020507" pitchFamily="18" charset="2"/>
              </a:rPr>
              <a:t>ВЧ</a:t>
            </a:r>
            <a:r>
              <a:rPr lang="ru-RU" dirty="0">
                <a:solidFill>
                  <a:srgbClr val="C00000"/>
                </a:solidFill>
              </a:rPr>
              <a:t>2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2783781" y="3082491"/>
            <a:ext cx="2645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0000FF"/>
                </a:solidFill>
                <a:cs typeface="Arial" pitchFamily="34" charset="0"/>
              </a:rPr>
              <a:t>Верхнее кольцо</a:t>
            </a:r>
            <a:r>
              <a:rPr lang="en-US" b="1" dirty="0">
                <a:solidFill>
                  <a:srgbClr val="0000FF"/>
                </a:solidFill>
                <a:cs typeface="Arial" pitchFamily="34" charset="0"/>
              </a:rPr>
              <a:t> – </a:t>
            </a:r>
            <a:r>
              <a:rPr lang="ru-RU" b="1" dirty="0">
                <a:solidFill>
                  <a:srgbClr val="0000FF"/>
                </a:solidFill>
                <a:cs typeface="Arial" pitchFamily="34" charset="0"/>
              </a:rPr>
              <a:t>синее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2635535" y="3485042"/>
            <a:ext cx="28611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  <a:cs typeface="Arial" pitchFamily="34" charset="0"/>
              </a:rPr>
              <a:t>Нижнее кольцо – красное</a:t>
            </a:r>
          </a:p>
        </p:txBody>
      </p:sp>
    </p:spTree>
    <p:extLst>
      <p:ext uri="{BB962C8B-B14F-4D97-AF65-F5344CB8AC3E}">
        <p14:creationId xmlns:p14="http://schemas.microsoft.com/office/powerpoint/2010/main" val="2640765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60398" y="2566884"/>
            <a:ext cx="4716635" cy="3537475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762221" y="2566883"/>
            <a:ext cx="4716635" cy="353747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89086" y="2566883"/>
            <a:ext cx="4716635" cy="3537477"/>
          </a:xfrm>
          <a:prstGeom prst="rect">
            <a:avLst/>
          </a:prstGeom>
        </p:spPr>
      </p:pic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200493" y="268579"/>
            <a:ext cx="10515600" cy="1000731"/>
          </a:xfrm>
        </p:spPr>
        <p:txBody>
          <a:bodyPr/>
          <a:lstStyle/>
          <a:p>
            <a:r>
              <a:rPr lang="ru-RU" dirty="0"/>
              <a:t>Готовность ВЧ оборудования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971203" y="1146307"/>
            <a:ext cx="991846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ВЧ1 – в ОИЯИ, кроме  новой версии </a:t>
            </a:r>
            <a:r>
              <a:rPr lang="ru-RU" sz="2400" dirty="0" err="1"/>
              <a:t>размножителей</a:t>
            </a:r>
            <a:r>
              <a:rPr lang="ru-RU" sz="2400" dirty="0"/>
              <a:t> и одного источника питания из стойки</a:t>
            </a:r>
          </a:p>
        </p:txBody>
      </p:sp>
    </p:spTree>
    <p:extLst>
      <p:ext uri="{BB962C8B-B14F-4D97-AF65-F5344CB8AC3E}">
        <p14:creationId xmlns:p14="http://schemas.microsoft.com/office/powerpoint/2010/main" val="1144646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Объект 1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5365" y="1579433"/>
            <a:ext cx="3754961" cy="5006615"/>
          </a:xfr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/>
          <a:srcRect l="16814" t="4725" r="16493" b="-102"/>
          <a:stretch/>
        </p:blipFill>
        <p:spPr>
          <a:xfrm rot="5400000">
            <a:off x="2094331" y="152509"/>
            <a:ext cx="3882043" cy="7860465"/>
          </a:xfrm>
          <a:prstGeom prst="rect">
            <a:avLst/>
          </a:prstGeom>
        </p:spPr>
      </p:pic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214745" y="681219"/>
            <a:ext cx="10515600" cy="1460500"/>
          </a:xfrm>
        </p:spPr>
        <p:txBody>
          <a:bodyPr>
            <a:normAutofit fontScale="90000"/>
          </a:bodyPr>
          <a:lstStyle/>
          <a:p>
            <a:r>
              <a:rPr lang="ru-RU" dirty="0"/>
              <a:t>ВЧ2 – 4 резонатора нижнего кольца в ОИЯИ, остальные 4шт (на14.03.23) проходят тренировку и вакуумные испытания</a:t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00377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3349" y="129670"/>
            <a:ext cx="11680769" cy="1325563"/>
          </a:xfrm>
        </p:spPr>
        <p:txBody>
          <a:bodyPr/>
          <a:lstStyle/>
          <a:p>
            <a:r>
              <a:rPr lang="ru-RU" dirty="0"/>
              <a:t>Подставки ВЧ резонаторов. Шкафы генераторов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43811" y="2229905"/>
            <a:ext cx="5199846" cy="3899884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449692" y="2229905"/>
            <a:ext cx="5199845" cy="389988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62068" y="2229906"/>
            <a:ext cx="5199844" cy="3899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279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18358" y="3912119"/>
            <a:ext cx="10275916" cy="160753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4000" dirty="0">
                <a:latin typeface="+mj-lt"/>
                <a:ea typeface="+mj-ea"/>
                <a:cs typeface="+mj-cs"/>
              </a:rPr>
              <a:t>Вставки вместо ВЧ3 – планируемая поставка в ОИЯИ октябрь-ноябрь 2023</a:t>
            </a: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01485" y="1039091"/>
            <a:ext cx="10515600" cy="1368425"/>
          </a:xfrm>
        </p:spPr>
        <p:txBody>
          <a:bodyPr>
            <a:normAutofit fontScale="90000"/>
          </a:bodyPr>
          <a:lstStyle/>
          <a:p>
            <a:r>
              <a:rPr lang="ru-RU" dirty="0"/>
              <a:t>ВЧ3 – 2 резонатора поставлены из цеха в ИЯФ для испытаний, остальные в производстве</a:t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90897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1125</TotalTime>
  <Words>976</Words>
  <Application>Microsoft Office PowerPoint</Application>
  <PresentationFormat>Widescreen</PresentationFormat>
  <Paragraphs>195</Paragraphs>
  <Slides>19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Arial</vt:lpstr>
      <vt:lpstr>Calibri</vt:lpstr>
      <vt:lpstr>Calibri Light</vt:lpstr>
      <vt:lpstr>Symbol</vt:lpstr>
      <vt:lpstr>Times New Roman</vt:lpstr>
      <vt:lpstr>Тема Office</vt:lpstr>
      <vt:lpstr>   Статус и план работ</vt:lpstr>
      <vt:lpstr>PowerPoint Presentation</vt:lpstr>
      <vt:lpstr>Барьерная станция ВЧ1</vt:lpstr>
      <vt:lpstr>PowerPoint Presentation</vt:lpstr>
      <vt:lpstr>PowerPoint Presentation</vt:lpstr>
      <vt:lpstr>Готовность ВЧ оборудования </vt:lpstr>
      <vt:lpstr>ВЧ2 – 4 резонатора нижнего кольца в ОИЯИ, остальные 4шт (на14.03.23) проходят тренировку и вакуумные испытания </vt:lpstr>
      <vt:lpstr>Подставки ВЧ резонаторов. Шкафы генераторов</vt:lpstr>
      <vt:lpstr>ВЧ3 – 2 резонатора поставлены из цеха в ИЯФ для испытаний, остальные в производстве </vt:lpstr>
      <vt:lpstr>PowerPoint Presentation</vt:lpstr>
      <vt:lpstr>PowerPoint Presentation</vt:lpstr>
      <vt:lpstr>PowerPoint Presentation</vt:lpstr>
      <vt:lpstr>Стойка генератора ВЧ2       ВЧ3</vt:lpstr>
      <vt:lpstr>План 2023</vt:lpstr>
      <vt:lpstr>Спасибо за внимание! </vt:lpstr>
      <vt:lpstr>PowerPoint Presentation</vt:lpstr>
      <vt:lpstr>PowerPoint Presentation</vt:lpstr>
      <vt:lpstr>PowerPoint Presentation</vt:lpstr>
      <vt:lpstr>План работ по ВЧ NICA на 2023 г.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Статус ВЧ NICA</dc:title>
  <dc:creator>work-PC1</dc:creator>
  <cp:lastModifiedBy>Alexandr</cp:lastModifiedBy>
  <cp:revision>93</cp:revision>
  <dcterms:created xsi:type="dcterms:W3CDTF">2023-02-16T10:18:46Z</dcterms:created>
  <dcterms:modified xsi:type="dcterms:W3CDTF">2023-03-30T20:22:31Z</dcterms:modified>
</cp:coreProperties>
</file>