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89" r:id="rId3"/>
    <p:sldId id="292" r:id="rId4"/>
    <p:sldId id="291" r:id="rId5"/>
    <p:sldId id="302" r:id="rId6"/>
    <p:sldId id="303" r:id="rId7"/>
    <p:sldId id="288" r:id="rId8"/>
    <p:sldId id="290" r:id="rId9"/>
    <p:sldId id="266" r:id="rId10"/>
    <p:sldId id="264" r:id="rId11"/>
    <p:sldId id="261" r:id="rId12"/>
    <p:sldId id="263" r:id="rId13"/>
    <p:sldId id="265" r:id="rId14"/>
    <p:sldId id="271" r:id="rId15"/>
    <p:sldId id="269" r:id="rId16"/>
    <p:sldId id="267" r:id="rId17"/>
    <p:sldId id="268" r:id="rId18"/>
    <p:sldId id="270" r:id="rId19"/>
    <p:sldId id="273" r:id="rId20"/>
    <p:sldId id="272" r:id="rId21"/>
    <p:sldId id="280" r:id="rId22"/>
    <p:sldId id="275" r:id="rId23"/>
    <p:sldId id="276" r:id="rId24"/>
    <p:sldId id="277" r:id="rId25"/>
    <p:sldId id="278" r:id="rId26"/>
    <p:sldId id="279" r:id="rId27"/>
    <p:sldId id="281" r:id="rId28"/>
    <p:sldId id="283" r:id="rId29"/>
    <p:sldId id="282" r:id="rId30"/>
    <p:sldId id="284" r:id="rId31"/>
    <p:sldId id="285" r:id="rId32"/>
    <p:sldId id="287" r:id="rId33"/>
    <p:sldId id="286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10" autoAdjust="0"/>
    <p:restoredTop sz="94713" autoAdjust="0"/>
  </p:normalViewPr>
  <p:slideViewPr>
    <p:cSldViewPr>
      <p:cViewPr>
        <p:scale>
          <a:sx n="125" d="100"/>
          <a:sy n="125" d="100"/>
        </p:scale>
        <p:origin x="-72" y="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B7F3-982E-4D0D-94E3-E6E5BDD1B86E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01D3-F940-43FB-A298-569AB9BC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DEE2-B1B5-4B58-85D8-5679C893DF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4C1C-1F03-4917-81E7-F9B7151F9A59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7E2D-5711-449E-BD1A-35D84CE0C1F3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0ECB-6FCB-4179-B9CE-642E11D1FB7A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F895-0450-438F-B3DE-B28FD9112E8A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EEA5-7E82-4CB7-A4D3-0C559EBA8ABD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ECB1-C4A2-4414-ABE8-E38FD94D0C1C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4A3F-EA30-430E-9BFE-B33FB8119F27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4CC3-6698-4EE7-843F-93510A121C6C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54DB-CD27-4387-91D4-E37D1DB7AFD8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A7B9-83C0-4A67-ACA0-D403DC7A723F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AEA4-1533-4688-8DEC-A9F6FED4946E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D9D4-4429-4798-A33D-C26CA8D40CBD}" type="datetime1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81336"/>
            <a:ext cx="7848872" cy="13144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Система стохастического охлаждения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 комплексе </a:t>
            </a:r>
            <a:r>
              <a:rPr lang="en-US" sz="2800" dirty="0" smtClean="0">
                <a:solidFill>
                  <a:schemeClr val="tx1"/>
                </a:solidFill>
              </a:rPr>
              <a:t>NICA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670" y="3867894"/>
            <a:ext cx="587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Горелышев</a:t>
            </a:r>
            <a:r>
              <a:rPr lang="ru-RU" dirty="0" smtClean="0"/>
              <a:t> И.В. Осипов К.Г. Сидорин А.О. Филимонов В.В.</a:t>
            </a:r>
            <a:endParaRPr lang="en-US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5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r>
              <a:rPr lang="ru-RU" dirty="0" smtClean="0"/>
              <a:t>/</a:t>
            </a:r>
            <a:r>
              <a:rPr lang="ru-RU" dirty="0" err="1" smtClean="0"/>
              <a:t>кикер</a:t>
            </a:r>
            <a:endParaRPr lang="ru-RU" dirty="0"/>
          </a:p>
        </p:txBody>
      </p:sp>
      <p:pic>
        <p:nvPicPr>
          <p:cNvPr id="8" name="Рисунок 7" descr="Arg_Corr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044" y="1548008"/>
            <a:ext cx="3657143" cy="2253969"/>
          </a:xfrm>
          <a:prstGeom prst="rect">
            <a:avLst/>
          </a:prstGeom>
        </p:spPr>
      </p:pic>
      <p:pic>
        <p:nvPicPr>
          <p:cNvPr id="9" name="Рисунок 8" descr="Abs_Corru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548008"/>
            <a:ext cx="4419048" cy="230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792" y="4056915"/>
            <a:ext cx="6895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Для предложенной структуры показано сходство моделирования</a:t>
            </a:r>
          </a:p>
          <a:p>
            <a:pPr algn="ctr"/>
            <a:r>
              <a:rPr lang="ru-RU" dirty="0" smtClean="0"/>
              <a:t>с измерениями проволочным методом на стенде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5" name="Заголовок 5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endParaRPr lang="ru-RU" dirty="0"/>
          </a:p>
        </p:txBody>
      </p:sp>
      <p:pic>
        <p:nvPicPr>
          <p:cNvPr id="46" name="Рисунок 45" descr="-5265202285523352905_121.jpg"/>
          <p:cNvPicPr>
            <a:picLocks noChangeAspect="1"/>
          </p:cNvPicPr>
          <p:nvPr/>
        </p:nvPicPr>
        <p:blipFill>
          <a:blip r:embed="rId2" cstate="print"/>
          <a:srcRect t="37400" r="27551" b="1001"/>
          <a:stretch>
            <a:fillRect/>
          </a:stretch>
        </p:blipFill>
        <p:spPr>
          <a:xfrm>
            <a:off x="1259632" y="987574"/>
            <a:ext cx="4968552" cy="3168352"/>
          </a:xfrm>
          <a:prstGeom prst="rect">
            <a:avLst/>
          </a:prstGeom>
        </p:spPr>
      </p:pic>
      <p:pic>
        <p:nvPicPr>
          <p:cNvPr id="47" name="Picture 2" descr="https://disk.jinr.ru/index.php/apps/files_sharing/publicpreview/txY9abw4dHyco4J?file=/%D0%9F%D0%B8%D0%BA%D0%B0%D0%BF%20%D0%A4%D0%BE%D1%82%D0%BE/20220525_152725.jpg&amp;fileId=5408952&amp;x=1920&amp;y=1080&amp;a=true"/>
          <p:cNvPicPr>
            <a:picLocks noChangeAspect="1" noChangeArrowheads="1"/>
          </p:cNvPicPr>
          <p:nvPr/>
        </p:nvPicPr>
        <p:blipFill>
          <a:blip r:embed="rId3" cstate="print"/>
          <a:srcRect l="15855" t="27852" r="50923" b="13087"/>
          <a:stretch>
            <a:fillRect/>
          </a:stretch>
        </p:blipFill>
        <p:spPr bwMode="auto">
          <a:xfrm>
            <a:off x="6588224" y="555526"/>
            <a:ext cx="1296136" cy="1728172"/>
          </a:xfrm>
          <a:prstGeom prst="rect">
            <a:avLst/>
          </a:prstGeom>
          <a:noFill/>
        </p:spPr>
      </p:pic>
      <p:pic>
        <p:nvPicPr>
          <p:cNvPr id="48" name="Picture 2" descr="https://disk.jinr.ru/index.php/apps/files_sharing/publicpreview/txY9abw4dHyco4J?file=/%D0%9F%D0%B8%D0%BA%D0%B0%D0%BF%20%D0%A4%D0%BE%D1%82%D0%BE/20220525_152725.jpg&amp;fileId=5408952&amp;x=1920&amp;y=1080&amp;a=true"/>
          <p:cNvPicPr>
            <a:picLocks noChangeAspect="1" noChangeArrowheads="1"/>
          </p:cNvPicPr>
          <p:nvPr/>
        </p:nvPicPr>
        <p:blipFill>
          <a:blip r:embed="rId3" cstate="print"/>
          <a:srcRect l="52769" t="15547" r="4411" b="20470"/>
          <a:stretch>
            <a:fillRect/>
          </a:stretch>
        </p:blipFill>
        <p:spPr bwMode="auto">
          <a:xfrm>
            <a:off x="6516216" y="2427734"/>
            <a:ext cx="1670597" cy="187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5" name="Заголовок 59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r>
              <a:rPr lang="ru-RU" dirty="0" smtClean="0"/>
              <a:t>/</a:t>
            </a:r>
            <a:r>
              <a:rPr lang="ru-RU" dirty="0" err="1" smtClean="0"/>
              <a:t>кикер</a:t>
            </a:r>
            <a:endParaRPr lang="ru-RU" dirty="0"/>
          </a:p>
        </p:txBody>
      </p:sp>
      <p:pic>
        <p:nvPicPr>
          <p:cNvPr id="7" name="Рисунок 6" descr="20220915_160437.jpg"/>
          <p:cNvPicPr>
            <a:picLocks noChangeAspect="1"/>
          </p:cNvPicPr>
          <p:nvPr/>
        </p:nvPicPr>
        <p:blipFill>
          <a:blip r:embed="rId2" cstate="print"/>
          <a:srcRect t="18103" b="10499"/>
          <a:stretch>
            <a:fillRect/>
          </a:stretch>
        </p:blipFill>
        <p:spPr>
          <a:xfrm>
            <a:off x="1143000" y="915566"/>
            <a:ext cx="685800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Заголовок 5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r>
              <a:rPr lang="en-US" dirty="0" smtClean="0"/>
              <a:t> (</a:t>
            </a:r>
            <a:r>
              <a:rPr lang="ru-RU" dirty="0" smtClean="0"/>
              <a:t>помехи без пучка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6" name="Рисунок 5" descr="Помехи с Гофропикапа.png"/>
          <p:cNvPicPr>
            <a:picLocks noChangeAspect="1"/>
          </p:cNvPicPr>
          <p:nvPr/>
        </p:nvPicPr>
        <p:blipFill>
          <a:blip r:embed="rId2" cstate="print"/>
          <a:srcRect l="240" t="12669" r="6612" b="845"/>
          <a:stretch>
            <a:fillRect/>
          </a:stretch>
        </p:blipFill>
        <p:spPr>
          <a:xfrm>
            <a:off x="1085168" y="973619"/>
            <a:ext cx="6973665" cy="3686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r>
              <a:rPr lang="ru-RU" dirty="0" smtClean="0"/>
              <a:t> (схема измерений)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13832">
            <a:off x="4811804" y="1924469"/>
            <a:ext cx="3773329" cy="19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13832">
            <a:off x="626342" y="1283804"/>
            <a:ext cx="3773329" cy="19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526995" y="3516855"/>
            <a:ext cx="1035115" cy="58506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387847" y="1764000"/>
            <a:ext cx="540000" cy="28672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1530" y="2886785"/>
            <a:ext cx="1035115" cy="58506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02382" y="1133930"/>
            <a:ext cx="540000" cy="28672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100000">
            <a:off x="2119713" y="2241581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 rot="20100000">
            <a:off x="1966563" y="3560076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 rot="20100000">
            <a:off x="957782" y="1545677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 rot="20100000">
            <a:off x="6917113" y="1309826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 rot="20100000">
            <a:off x="7753537" y="2130742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 rot="20100000">
            <a:off x="7933557" y="3300872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Ω</a:t>
            </a:r>
            <a:endParaRPr lang="ru-RU" sz="1400" dirty="0"/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 flipV="1">
            <a:off x="3851920" y="1671650"/>
            <a:ext cx="1035115" cy="99011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87035" y="1401620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Σ</a:t>
            </a:r>
            <a:endParaRPr lang="ru-RU" sz="1400" dirty="0"/>
          </a:p>
        </p:txBody>
      </p:sp>
      <p:cxnSp>
        <p:nvCxnSpPr>
          <p:cNvPr id="48" name="Прямая со стрелкой 47"/>
          <p:cNvCxnSpPr>
            <a:endCxn id="46" idx="1"/>
          </p:cNvCxnSpPr>
          <p:nvPr/>
        </p:nvCxnSpPr>
        <p:spPr>
          <a:xfrm flipV="1">
            <a:off x="3941930" y="1555509"/>
            <a:ext cx="945105" cy="261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endCxn id="46" idx="0"/>
          </p:cNvCxnSpPr>
          <p:nvPr/>
        </p:nvCxnSpPr>
        <p:spPr>
          <a:xfrm>
            <a:off x="2951820" y="951570"/>
            <a:ext cx="2097215" cy="4500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46" idx="2"/>
          </p:cNvCxnSpPr>
          <p:nvPr/>
        </p:nvCxnSpPr>
        <p:spPr>
          <a:xfrm flipV="1">
            <a:off x="4301970" y="1709397"/>
            <a:ext cx="747065" cy="232283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>
            <a:off x="4662012" y="3651870"/>
            <a:ext cx="630068" cy="45005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46975" y="3381840"/>
            <a:ext cx="324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alibri"/>
                <a:cs typeface="Calibri"/>
              </a:rPr>
              <a:t>Σ</a:t>
            </a:r>
            <a:endParaRPr lang="ru-RU" sz="1400" dirty="0"/>
          </a:p>
        </p:txBody>
      </p:sp>
      <p:cxnSp>
        <p:nvCxnSpPr>
          <p:cNvPr id="60" name="Прямая со стрелкой 59"/>
          <p:cNvCxnSpPr>
            <a:endCxn id="59" idx="3"/>
          </p:cNvCxnSpPr>
          <p:nvPr/>
        </p:nvCxnSpPr>
        <p:spPr>
          <a:xfrm flipH="1">
            <a:off x="4670975" y="3111810"/>
            <a:ext cx="1566211" cy="4239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>
            <a:endCxn id="59" idx="0"/>
          </p:cNvCxnSpPr>
          <p:nvPr/>
        </p:nvCxnSpPr>
        <p:spPr>
          <a:xfrm rot="10800000" flipV="1">
            <a:off x="4508976" y="2526744"/>
            <a:ext cx="873115" cy="85509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52"/>
          <p:cNvCxnSpPr>
            <a:endCxn id="59" idx="2"/>
          </p:cNvCxnSpPr>
          <p:nvPr/>
        </p:nvCxnSpPr>
        <p:spPr>
          <a:xfrm rot="10800000">
            <a:off x="4508975" y="3689617"/>
            <a:ext cx="1728210" cy="54731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6" idx="3"/>
            <a:endCxn id="83" idx="2"/>
          </p:cNvCxnSpPr>
          <p:nvPr/>
        </p:nvCxnSpPr>
        <p:spPr>
          <a:xfrm flipV="1">
            <a:off x="5211035" y="1545640"/>
            <a:ext cx="774130" cy="98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5427095" y="1221650"/>
            <a:ext cx="720000" cy="450000"/>
            <a:chOff x="5427095" y="1221650"/>
            <a:chExt cx="720000" cy="4500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427095" y="1221650"/>
              <a:ext cx="720000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472101" y="1266655"/>
              <a:ext cx="288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985165" y="1509640"/>
              <a:ext cx="7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356945" y="3211200"/>
            <a:ext cx="720000" cy="450000"/>
            <a:chOff x="3356945" y="3201820"/>
            <a:chExt cx="720000" cy="45000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356945" y="3201820"/>
              <a:ext cx="720000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401951" y="3246825"/>
              <a:ext cx="288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915015" y="3489810"/>
              <a:ext cx="7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4" name="Прямая со стрелкой 93"/>
          <p:cNvCxnSpPr>
            <a:stCxn id="59" idx="1"/>
            <a:endCxn id="88" idx="6"/>
          </p:cNvCxnSpPr>
          <p:nvPr/>
        </p:nvCxnSpPr>
        <p:spPr>
          <a:xfrm flipH="1" flipV="1">
            <a:off x="3987015" y="3535190"/>
            <a:ext cx="359960" cy="5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Номер слайда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 rot="19783650">
            <a:off x="249745" y="337106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Пучок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783650">
            <a:off x="8167895" y="148085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Пучок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Гофропикап</a:t>
            </a:r>
            <a:r>
              <a:rPr lang="en-US" dirty="0" smtClean="0"/>
              <a:t> (</a:t>
            </a:r>
            <a:r>
              <a:rPr lang="el-GR" dirty="0" smtClean="0"/>
              <a:t>Σ</a:t>
            </a:r>
            <a:r>
              <a:rPr lang="ru-RU" dirty="0" smtClean="0"/>
              <a:t> спектр,</a:t>
            </a:r>
            <a:r>
              <a:rPr lang="en-US" dirty="0" smtClean="0"/>
              <a:t> </a:t>
            </a:r>
            <a:r>
              <a:rPr lang="ru-RU" dirty="0" smtClean="0"/>
              <a:t>огибающая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IMG_20230316_114932_668.jpg"/>
          <p:cNvPicPr>
            <a:picLocks noChangeAspect="1"/>
          </p:cNvPicPr>
          <p:nvPr/>
        </p:nvPicPr>
        <p:blipFill>
          <a:blip r:embed="rId2" cstate="print"/>
          <a:srcRect l="2362" t="9733" r="11220"/>
          <a:stretch>
            <a:fillRect/>
          </a:stretch>
        </p:blipFill>
        <p:spPr>
          <a:xfrm>
            <a:off x="1411175" y="810983"/>
            <a:ext cx="6321650" cy="360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572" y="4506965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1200 МГц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12260" y="4506965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2400 МГц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2G_Сонаправленно.png"/>
          <p:cNvPicPr>
            <a:picLocks noChangeAspect="1"/>
          </p:cNvPicPr>
          <p:nvPr/>
        </p:nvPicPr>
        <p:blipFill>
          <a:blip r:embed="rId2" cstate="print"/>
          <a:srcRect t="3865" r="6762" b="3435"/>
          <a:stretch>
            <a:fillRect/>
          </a:stretch>
        </p:blipFill>
        <p:spPr>
          <a:xfrm>
            <a:off x="1221205" y="846390"/>
            <a:ext cx="6701590" cy="3885600"/>
          </a:xfrm>
          <a:prstGeom prst="rect">
            <a:avLst/>
          </a:prstGeom>
        </p:spPr>
      </p:pic>
      <p:sp>
        <p:nvSpPr>
          <p:cNvPr id="6" name="Заголовок 59"/>
          <p:cNvSpPr>
            <a:spLocks noGrp="1"/>
          </p:cNvSpPr>
          <p:nvPr>
            <p:ph type="title"/>
          </p:nvPr>
        </p:nvSpPr>
        <p:spPr>
          <a:xfrm>
            <a:off x="457200" y="43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Гофропикап</a:t>
            </a:r>
            <a:r>
              <a:rPr lang="en-US" dirty="0" smtClean="0"/>
              <a:t> (</a:t>
            </a:r>
            <a:r>
              <a:rPr lang="el-GR" dirty="0" smtClean="0"/>
              <a:t>Σ</a:t>
            </a:r>
            <a:r>
              <a:rPr lang="ru-RU" dirty="0" smtClean="0"/>
              <a:t> спектр,</a:t>
            </a:r>
            <a:r>
              <a:rPr lang="en-US" dirty="0" smtClean="0"/>
              <a:t>1 </a:t>
            </a:r>
            <a:r>
              <a:rPr lang="ru-RU" dirty="0" smtClean="0"/>
              <a:t>гармоника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9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ru-RU" dirty="0" err="1" smtClean="0"/>
              <a:t>Гофропикап</a:t>
            </a:r>
            <a:r>
              <a:rPr lang="en-US" dirty="0" smtClean="0"/>
              <a:t> (</a:t>
            </a:r>
            <a:r>
              <a:rPr lang="ru-RU" dirty="0" smtClean="0"/>
              <a:t>импеданс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 descr="Toget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86" y="949991"/>
            <a:ext cx="5851429" cy="364698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07215" y="2076695"/>
          <a:ext cx="2438400" cy="79057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f,GHz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P,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nW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N, 10</a:t>
                      </a:r>
                      <a:r>
                        <a:rPr lang="en-US" sz="1100" b="0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Z, </a:t>
                      </a:r>
                      <a:r>
                        <a:rPr lang="el-G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047275" y="1041580"/>
          <a:ext cx="1424000" cy="720000"/>
        </p:xfrm>
        <a:graphic>
          <a:graphicData uri="http://schemas.openxmlformats.org/presentationml/2006/ole">
            <p:oleObj spid="_x0000_s2049" name="Формула" r:id="rId4" imgW="1130040" imgH="571320" progId="Equation.3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77680"/>
            <a:ext cx="1644116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372200" y="3291830"/>
            <a:ext cx="2681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Показано сходство моделирования</a:t>
            </a:r>
          </a:p>
          <a:p>
            <a:pPr algn="ctr"/>
            <a:r>
              <a:rPr lang="ru-RU" dirty="0" smtClean="0"/>
              <a:t>с измерениями на пучке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omatic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926" y="861560"/>
            <a:ext cx="5471239" cy="3600000"/>
          </a:xfrm>
          <a:prstGeom prst="rect">
            <a:avLst/>
          </a:prstGeom>
        </p:spPr>
      </p:pic>
      <p:sp>
        <p:nvSpPr>
          <p:cNvPr id="5" name="Заголовок 59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Измерения дробового шума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2406" y="104158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Рабочая точка</a:t>
            </a:r>
            <a:endParaRPr lang="en-US" dirty="0" smtClean="0"/>
          </a:p>
          <a:p>
            <a:pPr algn="ctr"/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=0.34,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=0.45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603430" y="2056845"/>
          <a:ext cx="1841500" cy="469900"/>
        </p:xfrm>
        <a:graphic>
          <a:graphicData uri="http://schemas.openxmlformats.org/presentationml/2006/ole">
            <p:oleObj spid="_x0000_s1026" name="Формула" r:id="rId4" imgW="184140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84399" y="1716655"/>
            <a:ext cx="167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Хроматичность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46637" y="2616755"/>
            <a:ext cx="195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 </a:t>
            </a:r>
            <a:r>
              <a:rPr lang="ru-RU" sz="1600" dirty="0" smtClean="0"/>
              <a:t>=2995</a:t>
            </a:r>
            <a:r>
              <a:rPr lang="en-US" sz="1600" dirty="0" smtClean="0"/>
              <a:t> </a:t>
            </a:r>
            <a:r>
              <a:rPr lang="ru-RU" sz="1600" dirty="0" smtClean="0"/>
              <a:t>гармоника</a:t>
            </a:r>
          </a:p>
          <a:p>
            <a:pPr algn="ctr"/>
            <a:r>
              <a:rPr lang="ru-RU" sz="1600" dirty="0" smtClean="0"/>
              <a:t>частоты обращения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26316" y="3201820"/>
            <a:ext cx="2195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η</a:t>
            </a:r>
            <a:r>
              <a:rPr lang="en-US" sz="1600" dirty="0" smtClean="0"/>
              <a:t> </a:t>
            </a:r>
            <a:r>
              <a:rPr lang="ru-RU" sz="1600" dirty="0" smtClean="0"/>
              <a:t>= 0,03</a:t>
            </a:r>
            <a:r>
              <a:rPr lang="en-US" sz="1600" dirty="0" smtClean="0"/>
              <a:t>3</a:t>
            </a:r>
            <a:r>
              <a:rPr lang="ru-RU" sz="1600" dirty="0" smtClean="0"/>
              <a:t>7</a:t>
            </a:r>
            <a:r>
              <a:rPr lang="en-US" sz="1600" dirty="0" smtClean="0"/>
              <a:t> </a:t>
            </a:r>
            <a:r>
              <a:rPr lang="ru-RU" sz="1600" dirty="0" smtClean="0"/>
              <a:t>слип-фактор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93465" y="3651870"/>
          <a:ext cx="2889025" cy="630936"/>
        </p:xfrm>
        <a:graphic>
          <a:graphicData uri="http://schemas.openxmlformats.org/drawingml/2006/table">
            <a:tbl>
              <a:tblPr/>
              <a:tblGrid>
                <a:gridCol w="1327390"/>
                <a:gridCol w="741777"/>
                <a:gridCol w="819858"/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Горизонт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Вертикаль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Среднее,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Calibri"/>
                        </a:rPr>
                        <a:t>ξ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&gt;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-10,42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-12,37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Ср.квадр.откл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en-US" sz="1200" baseline="-25000" dirty="0" err="1">
                          <a:latin typeface="Calibri"/>
                          <a:ea typeface="Calibri"/>
                          <a:cs typeface="Calibri"/>
                        </a:rPr>
                        <a:t>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8,43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Дробовый шум(медленный вывод)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 descr="SlowExtractionWaterf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96976"/>
            <a:ext cx="3606260" cy="3599999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r="4438"/>
          <a:stretch>
            <a:fillRect/>
          </a:stretch>
        </p:blipFill>
        <p:spPr bwMode="auto">
          <a:xfrm>
            <a:off x="3851920" y="1176955"/>
            <a:ext cx="49955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5" name="Содержимое 4" descr="Scheme_e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49259" y="1200150"/>
            <a:ext cx="3471213" cy="33940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5" y="117136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Стохастическое охлаждение</a:t>
            </a:r>
          </a:p>
          <a:p>
            <a:pPr algn="ctr"/>
            <a:endParaRPr lang="en-US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Физически</a:t>
            </a:r>
            <a:r>
              <a:rPr lang="en-US" dirty="0" smtClean="0"/>
              <a:t>: </a:t>
            </a:r>
            <a:r>
              <a:rPr lang="ru-RU" dirty="0" smtClean="0"/>
              <a:t>уменьшение</a:t>
            </a:r>
            <a:r>
              <a:rPr lang="en-US" dirty="0" smtClean="0"/>
              <a:t> </a:t>
            </a:r>
            <a:r>
              <a:rPr lang="ru-RU" dirty="0" smtClean="0"/>
              <a:t>фазового объема</a:t>
            </a:r>
            <a:r>
              <a:rPr lang="en-US" dirty="0" smtClean="0"/>
              <a:t> </a:t>
            </a:r>
            <a:r>
              <a:rPr lang="ru-RU" dirty="0" smtClean="0"/>
              <a:t>пучка при подаче на частицы их собственного шумового сигнала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algn="just"/>
            <a:r>
              <a:rPr lang="ru-RU" dirty="0" smtClean="0"/>
              <a:t>Технически</a:t>
            </a:r>
            <a:r>
              <a:rPr lang="en-US" dirty="0" smtClean="0"/>
              <a:t>: </a:t>
            </a:r>
            <a:r>
              <a:rPr lang="ru-RU" dirty="0" smtClean="0"/>
              <a:t>широкополосная система обратной связи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Дробовый шум(внутренняя мишень)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InternalTargetWaterf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78488"/>
            <a:ext cx="3657143" cy="3663492"/>
          </a:xfrm>
          <a:prstGeom prst="rect">
            <a:avLst/>
          </a:prstGeom>
        </p:spPr>
      </p:pic>
      <p:pic>
        <p:nvPicPr>
          <p:cNvPr id="7" name="Рисунок 6" descr="InternalTarget2Spect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541" y="1190234"/>
            <a:ext cx="4989944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Измерение </a:t>
            </a:r>
            <a:r>
              <a:rPr lang="en-US" dirty="0" smtClean="0"/>
              <a:t>OLM (HTF, BTF)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759" t="2885" r="5711" b="3846"/>
          <a:stretch>
            <a:fillRect/>
          </a:stretch>
        </p:blipFill>
        <p:spPr bwMode="auto">
          <a:xfrm>
            <a:off x="806584" y="861560"/>
            <a:ext cx="3630401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57065" y="1311610"/>
            <a:ext cx="27328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OLM = HTF × BTF</a:t>
            </a:r>
          </a:p>
          <a:p>
            <a:endParaRPr lang="en-US" dirty="0" smtClean="0"/>
          </a:p>
          <a:p>
            <a:r>
              <a:rPr lang="en-US" dirty="0" smtClean="0"/>
              <a:t>1. Amplifier ON, Beam 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Amplifier ON, Beam OFF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Amplifier OFF, Beam 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Измерение </a:t>
            </a:r>
            <a:r>
              <a:rPr lang="en-US" dirty="0" smtClean="0"/>
              <a:t>OLM (HTF,</a:t>
            </a:r>
            <a:r>
              <a:rPr lang="ru-RU" dirty="0" smtClean="0"/>
              <a:t> </a:t>
            </a:r>
            <a:r>
              <a:rPr lang="en-US" dirty="0" smtClean="0"/>
              <a:t>BTF)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3" name="Рисунок 12" descr="IMG_20230317_174939_708.jpg"/>
          <p:cNvPicPr>
            <a:picLocks noChangeAspect="1"/>
          </p:cNvPicPr>
          <p:nvPr/>
        </p:nvPicPr>
        <p:blipFill>
          <a:blip r:embed="rId2" cstate="print"/>
          <a:srcRect l="9149" t="7126" r="12102" b="8876"/>
          <a:stretch>
            <a:fillRect/>
          </a:stretch>
        </p:blipFill>
        <p:spPr>
          <a:xfrm>
            <a:off x="1376645" y="726545"/>
            <a:ext cx="6600000" cy="39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525" y="41469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526 MHz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05547" y="419193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4385 MHz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79" y="342684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1950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099" y="3417553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591" y="3417553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3950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35" y="3336835"/>
            <a:ext cx="9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АЧХ, дБ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6565" y="1491630"/>
            <a:ext cx="5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ФЧХ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Измерение </a:t>
            </a:r>
            <a:r>
              <a:rPr lang="en-US" dirty="0" smtClean="0"/>
              <a:t>OLM (HTF, BTF)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759" t="2885" r="5711" b="3846"/>
          <a:stretch>
            <a:fillRect/>
          </a:stretch>
        </p:blipFill>
        <p:spPr bwMode="auto">
          <a:xfrm>
            <a:off x="806584" y="861560"/>
            <a:ext cx="3630401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57065" y="1311610"/>
            <a:ext cx="27328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Amplifier ON, Beam ON</a:t>
            </a:r>
          </a:p>
          <a:p>
            <a:r>
              <a:rPr lang="ru-RU" dirty="0" smtClean="0"/>
              <a:t>∃</a:t>
            </a:r>
            <a:r>
              <a:rPr lang="en-US" dirty="0" smtClean="0"/>
              <a:t>:</a:t>
            </a:r>
            <a:r>
              <a:rPr lang="ru-RU" dirty="0" smtClean="0"/>
              <a:t> 1950</a:t>
            </a:r>
            <a:r>
              <a:rPr lang="en-US" dirty="0" smtClean="0"/>
              <a:t>, 3200, </a:t>
            </a:r>
            <a:r>
              <a:rPr lang="ru-RU" dirty="0" smtClean="0"/>
              <a:t>395</a:t>
            </a:r>
            <a:r>
              <a:rPr lang="en-US" dirty="0" smtClean="0"/>
              <a:t>0 MHz</a:t>
            </a:r>
          </a:p>
          <a:p>
            <a:endParaRPr lang="en-US" dirty="0" smtClean="0"/>
          </a:p>
          <a:p>
            <a:r>
              <a:rPr lang="en-US" dirty="0" smtClean="0"/>
              <a:t>2. Amplifier ON, Beam OFF</a:t>
            </a:r>
          </a:p>
          <a:p>
            <a:r>
              <a:rPr lang="ru-RU" dirty="0" smtClean="0"/>
              <a:t>∃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3200, </a:t>
            </a:r>
            <a:r>
              <a:rPr lang="ru-RU" dirty="0" smtClean="0"/>
              <a:t>395</a:t>
            </a:r>
            <a:r>
              <a:rPr lang="en-US" dirty="0" smtClean="0"/>
              <a:t>0 MHz (</a:t>
            </a:r>
            <a:r>
              <a:rPr lang="en-US" strike="sngStrike" dirty="0" smtClean="0"/>
              <a:t>HOM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3. Amplifier OFF, Beam OFF</a:t>
            </a:r>
          </a:p>
          <a:p>
            <a:r>
              <a:rPr lang="ru-RU" dirty="0" smtClean="0"/>
              <a:t>∃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395</a:t>
            </a:r>
            <a:r>
              <a:rPr lang="en-US" dirty="0" smtClean="0"/>
              <a:t>0 MHz (</a:t>
            </a:r>
            <a:r>
              <a:rPr lang="en-US" dirty="0" smtClean="0">
                <a:solidFill>
                  <a:srgbClr val="FF0000"/>
                </a:solidFill>
              </a:rPr>
              <a:t>EMI???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4" name="Рисунок 13" descr="IMG_20230317_18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000" y="2515495"/>
            <a:ext cx="2052000" cy="153900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626895" y="2031690"/>
            <a:ext cx="405045" cy="4950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21950" y="1941680"/>
            <a:ext cx="1080120" cy="3150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Измерение </a:t>
            </a:r>
            <a:r>
              <a:rPr lang="en-US" dirty="0" smtClean="0"/>
              <a:t>OLM (HTF, BTF)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 descr="AbsBT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590" y="1590905"/>
            <a:ext cx="3678968" cy="2376000"/>
          </a:xfrm>
          <a:prstGeom prst="rect">
            <a:avLst/>
          </a:prstGeom>
        </p:spPr>
      </p:pic>
      <p:pic>
        <p:nvPicPr>
          <p:cNvPr id="7" name="Рисунок 6" descr="ArgBT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7016" y="1587747"/>
            <a:ext cx="3780597" cy="237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6776" y="1230866"/>
            <a:ext cx="5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АЧХ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62211" y="1221574"/>
            <a:ext cx="5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ФЧХ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5301" y="4191930"/>
            <a:ext cx="421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Полоса 2000-4000 МГц –</a:t>
            </a:r>
            <a:r>
              <a:rPr lang="en-US" dirty="0" smtClean="0"/>
              <a:t>&gt; 16</a:t>
            </a:r>
            <a:r>
              <a:rPr lang="ru-RU" dirty="0" smtClean="0"/>
              <a:t>00-</a:t>
            </a:r>
            <a:r>
              <a:rPr lang="en-US" dirty="0" smtClean="0"/>
              <a:t>23</a:t>
            </a:r>
            <a:r>
              <a:rPr lang="ru-RU" dirty="0" smtClean="0"/>
              <a:t>00 МГц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Измерение</a:t>
            </a:r>
            <a:r>
              <a:rPr lang="en-US" dirty="0" smtClean="0"/>
              <a:t> OLM (</a:t>
            </a:r>
            <a:r>
              <a:rPr lang="ru-RU" dirty="0" smtClean="0"/>
              <a:t>сила трения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585" y="951570"/>
            <a:ext cx="3314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670" y="3605665"/>
            <a:ext cx="607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36685" y="4272648"/>
            <a:ext cx="586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N.Shurkhno</a:t>
            </a:r>
            <a:r>
              <a:rPr lang="en-US" dirty="0" smtClean="0"/>
              <a:t> “Control of stochastic cooling systems”, COOL’19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328" y="906565"/>
            <a:ext cx="408610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2062" t="1303" r="516" b="1303"/>
          <a:stretch>
            <a:fillRect/>
          </a:stretch>
        </p:blipFill>
        <p:spPr bwMode="auto">
          <a:xfrm>
            <a:off x="4617485" y="1176595"/>
            <a:ext cx="4320000" cy="17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" y="131161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2953435"/>
            <a:ext cx="4343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" y="681540"/>
            <a:ext cx="45624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70" y="4146925"/>
            <a:ext cx="2243451" cy="5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авая фигурная скобка 12"/>
          <p:cNvSpPr/>
          <p:nvPr/>
        </p:nvSpPr>
        <p:spPr>
          <a:xfrm>
            <a:off x="4617005" y="4101920"/>
            <a:ext cx="270030" cy="76508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050" y="3256037"/>
            <a:ext cx="2500662" cy="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авая фигурная скобка 14"/>
          <p:cNvSpPr/>
          <p:nvPr/>
        </p:nvSpPr>
        <p:spPr>
          <a:xfrm>
            <a:off x="4617005" y="3021801"/>
            <a:ext cx="270030" cy="99011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617005" y="2211709"/>
            <a:ext cx="270030" cy="76508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617005" y="1176595"/>
            <a:ext cx="270030" cy="99011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859" y="2443163"/>
            <a:ext cx="2243451" cy="3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7055" y="1401620"/>
            <a:ext cx="2343477" cy="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632340" y="1446625"/>
            <a:ext cx="8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ExTOF2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32340" y="4272648"/>
            <a:ext cx="8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ExTOF1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659139" y="2427443"/>
            <a:ext cx="7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632340" y="3336835"/>
            <a:ext cx="7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496982" y="1131590"/>
            <a:ext cx="6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27095" y="3012508"/>
            <a:ext cx="6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804777" y="3966905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Трапеция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652120" y="2121700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Трапеция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674" y="4423383"/>
            <a:ext cx="2243451" cy="3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671900" y="4101920"/>
            <a:ext cx="18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Трапеция</a:t>
            </a:r>
            <a:r>
              <a:rPr lang="en-US" dirty="0" smtClean="0"/>
              <a:t> Filter 2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1650" y="3620430"/>
          <a:ext cx="1575176" cy="841530"/>
        </p:xfrm>
        <a:graphic>
          <a:graphicData uri="http://schemas.openxmlformats.org/drawingml/2006/table">
            <a:tbl>
              <a:tblPr/>
              <a:tblGrid>
                <a:gridCol w="787588"/>
                <a:gridCol w="787588"/>
              </a:tblGrid>
              <a:tr h="28051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2154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1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1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τσ,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134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945" y="816555"/>
            <a:ext cx="4847949" cy="32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25" y="816555"/>
            <a:ext cx="3643822" cy="23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6655" y="3209078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r>
              <a:rPr lang="ru-RU" sz="1400" dirty="0" smtClean="0"/>
              <a:t>,</a:t>
            </a:r>
            <a:r>
              <a:rPr lang="en-US" sz="1400" dirty="0" smtClean="0"/>
              <a:t>055</a:t>
            </a:r>
            <a:r>
              <a:rPr lang="ru-RU" sz="1400" dirty="0" smtClean="0"/>
              <a:t>,</a:t>
            </a:r>
            <a:r>
              <a:rPr lang="en-US" sz="1400" dirty="0" smtClean="0"/>
              <a:t>899</a:t>
            </a:r>
            <a:r>
              <a:rPr lang="ru-RU" sz="1400" dirty="0" smtClean="0"/>
              <a:t>±</a:t>
            </a:r>
            <a:r>
              <a:rPr lang="en-US" sz="1400" dirty="0" smtClean="0"/>
              <a:t>250kHz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75" y="4606187"/>
            <a:ext cx="2343477" cy="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041523" y="4291152"/>
            <a:ext cx="13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 </a:t>
            </a:r>
            <a:r>
              <a:rPr lang="en-US" dirty="0" smtClean="0"/>
              <a:t>ExTOF2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551" y="951570"/>
            <a:ext cx="4787934" cy="320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14" y="951569"/>
            <a:ext cx="3668114" cy="23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639" y="3921902"/>
          <a:ext cx="1755196" cy="855093"/>
        </p:xfrm>
        <a:graphic>
          <a:graphicData uri="http://schemas.openxmlformats.org/drawingml/2006/table">
            <a:tbl>
              <a:tblPr/>
              <a:tblGrid>
                <a:gridCol w="877598"/>
                <a:gridCol w="877598"/>
              </a:tblGrid>
              <a:tr h="285031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1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M1,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1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τσ,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1650" y="3344093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r>
              <a:rPr lang="ru-RU" sz="1400" dirty="0" smtClean="0"/>
              <a:t>,</a:t>
            </a:r>
            <a:r>
              <a:rPr lang="en-US" sz="1400" dirty="0" smtClean="0"/>
              <a:t>055</a:t>
            </a:r>
            <a:r>
              <a:rPr lang="ru-RU" sz="1400" dirty="0" smtClean="0"/>
              <a:t>,</a:t>
            </a:r>
            <a:r>
              <a:rPr lang="en-US" sz="1400" dirty="0" smtClean="0"/>
              <a:t>899</a:t>
            </a:r>
            <a:r>
              <a:rPr lang="ru-RU" sz="1400" dirty="0" smtClean="0"/>
              <a:t>±</a:t>
            </a:r>
            <a:r>
              <a:rPr lang="en-US" sz="1400" dirty="0" smtClean="0"/>
              <a:t>250kHz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ССО в проекте</a:t>
            </a:r>
            <a:r>
              <a:rPr lang="en-US" dirty="0" smtClean="0"/>
              <a:t> NICA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9822"/>
            <a:ext cx="7283152" cy="13681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Накопление пучка (при низких интенсивностях)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Уменьшение продольного </a:t>
            </a:r>
            <a:r>
              <a:rPr lang="ru-RU" sz="2400" dirty="0" err="1" smtClean="0"/>
              <a:t>эмиттанса</a:t>
            </a:r>
            <a:r>
              <a:rPr lang="ru-RU" sz="2400" dirty="0" smtClean="0"/>
              <a:t> при группировке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Поддержание светимости</a:t>
            </a:r>
            <a:r>
              <a:rPr lang="en-US" sz="2400" dirty="0" smtClean="0"/>
              <a:t> (</a:t>
            </a:r>
            <a:r>
              <a:rPr lang="ru-RU" sz="2400" dirty="0" smtClean="0"/>
              <a:t>противодействие процессу </a:t>
            </a:r>
            <a:r>
              <a:rPr lang="ru-RU" sz="2400" dirty="0" err="1" smtClean="0"/>
              <a:t>внутрипучкового</a:t>
            </a:r>
            <a:r>
              <a:rPr lang="ru-RU" sz="2400" dirty="0" smtClean="0"/>
              <a:t> рассеяния</a:t>
            </a:r>
            <a:r>
              <a:rPr lang="en-US" sz="2400" dirty="0" smtClean="0"/>
              <a:t>)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9582"/>
            <a:ext cx="67576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75" y="4506965"/>
            <a:ext cx="2500662" cy="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851920" y="426343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</a:t>
            </a:r>
            <a:r>
              <a:rPr lang="en-US" dirty="0" smtClean="0"/>
              <a:t> Filter 1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11660" y="3748300"/>
          <a:ext cx="1219200" cy="66865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M1,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τσ,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556" y="854394"/>
            <a:ext cx="4787934" cy="324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103" y="861560"/>
            <a:ext cx="3643822" cy="234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6655" y="3209078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r>
              <a:rPr lang="ru-RU" sz="1400" dirty="0" smtClean="0"/>
              <a:t>,</a:t>
            </a:r>
            <a:r>
              <a:rPr lang="en-US" sz="1400" dirty="0" smtClean="0"/>
              <a:t>055</a:t>
            </a:r>
            <a:r>
              <a:rPr lang="ru-RU" sz="1400" dirty="0" smtClean="0"/>
              <a:t>,</a:t>
            </a:r>
            <a:r>
              <a:rPr lang="en-US" sz="1400" dirty="0" smtClean="0"/>
              <a:t>899</a:t>
            </a:r>
            <a:r>
              <a:rPr lang="ru-RU" sz="1400" dirty="0" smtClean="0"/>
              <a:t>±</a:t>
            </a:r>
            <a:r>
              <a:rPr lang="en-US" sz="1400" dirty="0" smtClean="0"/>
              <a:t>250kHz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ru-RU" dirty="0" smtClean="0"/>
              <a:t>Отклик, охлаждение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430440"/>
            <a:ext cx="2243451" cy="5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716905" y="4250420"/>
            <a:ext cx="18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Трапеция</a:t>
            </a:r>
            <a:r>
              <a:rPr lang="en-US" dirty="0" smtClean="0"/>
              <a:t> ExTOF1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01670" y="3838310"/>
          <a:ext cx="1219200" cy="66865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M1,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τσ,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945" y="944404"/>
            <a:ext cx="4847949" cy="324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43589"/>
            <a:ext cx="3676211" cy="234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6655" y="3344093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r>
              <a:rPr lang="ru-RU" sz="1400" dirty="0" smtClean="0"/>
              <a:t>,</a:t>
            </a:r>
            <a:r>
              <a:rPr lang="en-US" sz="1400" dirty="0" smtClean="0"/>
              <a:t>055</a:t>
            </a:r>
            <a:r>
              <a:rPr lang="ru-RU" sz="1400" dirty="0" smtClean="0"/>
              <a:t>,</a:t>
            </a:r>
            <a:r>
              <a:rPr lang="en-US" sz="1400" dirty="0" smtClean="0"/>
              <a:t>899</a:t>
            </a:r>
            <a:r>
              <a:rPr lang="ru-RU" sz="1400" dirty="0" smtClean="0"/>
              <a:t>±</a:t>
            </a:r>
            <a:r>
              <a:rPr lang="en-US" sz="1400" dirty="0" smtClean="0"/>
              <a:t>250kHz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6716" y="1645905"/>
          <a:ext cx="5265584" cy="2228850"/>
        </p:xfrm>
        <a:graphic>
          <a:graphicData uri="http://schemas.openxmlformats.org/drawingml/2006/table">
            <a:tbl>
              <a:tblPr/>
              <a:tblGrid>
                <a:gridCol w="1307561"/>
                <a:gridCol w="1519598"/>
                <a:gridCol w="1272221"/>
                <a:gridCol w="1166204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Ионы {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Z,A}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Xe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{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54,128}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E,</a:t>
                      </a:r>
                      <a:r>
                        <a:rPr lang="en-US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ГэВ/</a:t>
                      </a:r>
                      <a:r>
                        <a:rPr lang="ru-RU" sz="1400" b="1" i="1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  <a:endParaRPr lang="ru-RU" sz="1400" b="1" i="1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1,0*10</a:t>
                      </a:r>
                      <a:r>
                        <a:rPr lang="ru-RU" sz="1400" b="1" i="1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400" b="1" i="1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4,12*10</a:t>
                      </a:r>
                      <a:r>
                        <a:rPr lang="ru-RU" sz="1400" b="1" i="1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  <a:endParaRPr lang="ru-RU" sz="1400" b="1" i="1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2*10</a:t>
                      </a:r>
                      <a:r>
                        <a:rPr lang="ru-RU" sz="1400" b="1" i="1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-4</a:t>
                      </a:r>
                      <a:endParaRPr lang="ru-RU" sz="1400" b="1" i="1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W, </a:t>
                      </a: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МГц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Zk, </a:t>
                      </a:r>
                      <a:r>
                        <a:rPr lang="el-GR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Фильтр_</a:t>
                      </a:r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Pk, </a:t>
                      </a: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TOF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(+1)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_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Pk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Теор_</a:t>
                      </a:r>
                      <a:r>
                        <a:rPr lang="el-GR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Охл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Теор_</a:t>
                      </a:r>
                      <a:r>
                        <a:rPr lang="el-GR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Охл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Измер_</a:t>
                      </a:r>
                      <a:r>
                        <a:rPr lang="el-GR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τ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c</a:t>
                      </a:r>
                      <a:endParaRPr lang="el-GR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Измер_</a:t>
                      </a:r>
                      <a:r>
                        <a:rPr lang="el-GR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τ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c</a:t>
                      </a:r>
                      <a:endParaRPr lang="el-GR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сеанса ПНР4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1570" y="1221600"/>
            <a:ext cx="78778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Протестирован пикап на основе керамической камеры</a:t>
            </a:r>
          </a:p>
          <a:p>
            <a:r>
              <a:rPr lang="ru-RU" dirty="0" smtClean="0"/>
              <a:t>с обвесом в виде гофрированной структуры</a:t>
            </a:r>
          </a:p>
          <a:p>
            <a:endParaRPr lang="ru-RU" dirty="0" smtClean="0"/>
          </a:p>
          <a:p>
            <a:r>
              <a:rPr lang="ru-RU" dirty="0" smtClean="0"/>
              <a:t>2. При измерениях дробового шума произведены оценки бетатронных частот</a:t>
            </a:r>
          </a:p>
          <a:p>
            <a:r>
              <a:rPr lang="ru-RU" dirty="0" smtClean="0"/>
              <a:t>при настройке медленного вывода и </a:t>
            </a:r>
            <a:r>
              <a:rPr lang="ru-RU" dirty="0" err="1" smtClean="0"/>
              <a:t>хроматичности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Дальнейшей проработки требует устранение электромагнитных помех</a:t>
            </a:r>
          </a:p>
          <a:p>
            <a:r>
              <a:rPr lang="ru-RU" dirty="0" smtClean="0"/>
              <a:t>и цифровая обработка экспериментальных данных.</a:t>
            </a:r>
          </a:p>
          <a:p>
            <a:endParaRPr lang="ru-RU" dirty="0" smtClean="0"/>
          </a:p>
          <a:p>
            <a:r>
              <a:rPr lang="ru-RU" dirty="0" smtClean="0"/>
              <a:t>4. Опробован метод времяпролетного охлаждения</a:t>
            </a:r>
          </a:p>
          <a:p>
            <a:r>
              <a:rPr lang="ru-RU" dirty="0" smtClean="0"/>
              <a:t>с дополнительной задержкой на 1 оборот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6925" t="9401" r="15780" b="5600"/>
          <a:stretch>
            <a:fillRect/>
          </a:stretch>
        </p:blipFill>
        <p:spPr bwMode="auto">
          <a:xfrm>
            <a:off x="1802945" y="699542"/>
            <a:ext cx="5538110" cy="39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870" y="81147"/>
            <a:ext cx="826027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3300" dirty="0" smtClean="0"/>
              <a:t>Керамическое основание для пикапа/</a:t>
            </a:r>
            <a:r>
              <a:rPr lang="ru-RU" sz="3300" dirty="0" err="1" smtClean="0"/>
              <a:t>кикера</a:t>
            </a:r>
            <a:endParaRPr lang="ru-RU" sz="3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458797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Конструкторская документация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на основание готова</a:t>
            </a:r>
            <a:r>
              <a:rPr lang="en-US" sz="1600" b="1" dirty="0" smtClean="0">
                <a:solidFill>
                  <a:srgbClr val="00B050"/>
                </a:solidFill>
              </a:rPr>
              <a:t>. </a:t>
            </a:r>
            <a:r>
              <a:rPr lang="ru-RU" sz="1600" b="1" dirty="0" smtClean="0">
                <a:solidFill>
                  <a:srgbClr val="00B050"/>
                </a:solidFill>
              </a:rPr>
              <a:t>Проходит тендерная процедура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563638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600000">
            <a:off x="4896000" y="1548000"/>
            <a:ext cx="180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600000">
            <a:off x="5004000" y="1562622"/>
            <a:ext cx="180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Распределение каналов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r="4841"/>
          <a:stretch>
            <a:fillRect/>
          </a:stretch>
        </p:blipFill>
        <p:spPr bwMode="auto">
          <a:xfrm>
            <a:off x="1879209" y="3472022"/>
            <a:ext cx="5645119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7534"/>
            <a:ext cx="593471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052000"/>
            <a:ext cx="593471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34978" y="1153076"/>
            <a:ext cx="6607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34978" y="2593236"/>
            <a:ext cx="6607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153076"/>
            <a:ext cx="10743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Upper ring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2593236"/>
            <a:ext cx="10684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Lower ring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1275606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715766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591"/>
            <a:ext cx="7886700" cy="994172"/>
          </a:xfrm>
        </p:spPr>
        <p:txBody>
          <a:bodyPr/>
          <a:lstStyle/>
          <a:p>
            <a:r>
              <a:rPr lang="ru-RU" dirty="0" smtClean="0"/>
              <a:t>Гребенчатый</a:t>
            </a:r>
            <a:r>
              <a:rPr lang="en-US" dirty="0" smtClean="0"/>
              <a:t> </a:t>
            </a:r>
            <a:r>
              <a:rPr lang="ru-RU" dirty="0" smtClean="0"/>
              <a:t>Фильтр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7" y="2286279"/>
            <a:ext cx="3240000" cy="2081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484" y="2246562"/>
            <a:ext cx="3240000" cy="2161061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8129670"/>
              </p:ext>
            </p:extLst>
          </p:nvPr>
        </p:nvGraphicFramePr>
        <p:xfrm>
          <a:off x="3985618" y="3151592"/>
          <a:ext cx="1070389" cy="351000"/>
        </p:xfrm>
        <a:graphic>
          <a:graphicData uri="http://schemas.openxmlformats.org/presentationml/2006/ole">
            <p:oleObj spid="_x0000_s29698" name="Формула" r:id="rId5" imgW="69840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788591"/>
              </p:ext>
            </p:extLst>
          </p:nvPr>
        </p:nvGraphicFramePr>
        <p:xfrm>
          <a:off x="6345479" y="1302773"/>
          <a:ext cx="1981577" cy="594000"/>
        </p:xfrm>
        <a:graphic>
          <a:graphicData uri="http://schemas.openxmlformats.org/presentationml/2006/ole">
            <p:oleObj spid="_x0000_s29699" name="Уравнение" r:id="rId6" imgW="1485720" imgH="444240" progId="Equation.3">
              <p:embed/>
            </p:oleObj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495" y="1059897"/>
            <a:ext cx="5426579" cy="108108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0E2-9A72-4D9E-B05C-03370394DBE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057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Технические требования к фильтру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10954" t="32884" r="10954" b="12854"/>
          <a:stretch>
            <a:fillRect/>
          </a:stretch>
        </p:blipFill>
        <p:spPr bwMode="auto">
          <a:xfrm>
            <a:off x="2033693" y="915566"/>
            <a:ext cx="5076614" cy="37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95736" y="3003798"/>
            <a:ext cx="374441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21982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1457992"/>
            <a:ext cx="374441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736" y="2211710"/>
            <a:ext cx="374441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ru-RU" dirty="0" smtClean="0"/>
              <a:t>Гребенчатый</a:t>
            </a:r>
            <a:r>
              <a:rPr lang="en-US" dirty="0" smtClean="0"/>
              <a:t> </a:t>
            </a:r>
            <a:r>
              <a:rPr lang="ru-RU" dirty="0" smtClean="0"/>
              <a:t>фильтр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grpSp>
        <p:nvGrpSpPr>
          <p:cNvPr id="3" name="Группа 16"/>
          <p:cNvGrpSpPr/>
          <p:nvPr/>
        </p:nvGrpSpPr>
        <p:grpSpPr>
          <a:xfrm>
            <a:off x="825909" y="915566"/>
            <a:ext cx="5068724" cy="3608796"/>
            <a:chOff x="825909" y="1110666"/>
            <a:chExt cx="5068724" cy="3608796"/>
          </a:xfrm>
        </p:grpSpPr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1197" y="1419622"/>
              <a:ext cx="4614862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 rot="21240000">
              <a:off x="986969" y="1275566"/>
              <a:ext cx="3056679" cy="517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3722608">
              <a:off x="4819477" y="1615336"/>
              <a:ext cx="1579826" cy="570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20823940">
              <a:off x="3910932" y="4228869"/>
              <a:ext cx="1975475" cy="44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21030342">
              <a:off x="825909" y="4166175"/>
              <a:ext cx="25452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09507">
              <a:off x="3083932" y="4335364"/>
              <a:ext cx="1556946" cy="384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3722608">
              <a:off x="5434227" y="3267622"/>
              <a:ext cx="544698" cy="323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20220907_1439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918135" y="1488473"/>
            <a:ext cx="2782402" cy="2306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366" y="4290650"/>
            <a:ext cx="876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Комплект для 2х фильтров в наличии и принципиально работает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Необходима сборка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мощным усилителям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90467" y="843558"/>
          <a:ext cx="7163066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000"/>
                <a:gridCol w="1079066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полосы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IV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Полоса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ГГц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 – 1.0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 – 1.5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– 2.2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 – 3.2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Рабочая точка</a:t>
                      </a:r>
                      <a:r>
                        <a:rPr lang="en-US" sz="1400" dirty="0" smtClean="0"/>
                        <a:t>, </a:t>
                      </a:r>
                      <a:r>
                        <a:rPr lang="ru-RU" sz="1400" dirty="0" smtClean="0"/>
                        <a:t>Вт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Вх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err="1" smtClean="0"/>
                        <a:t>Вых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Сопротивление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 </a:t>
                      </a:r>
                      <a:r>
                        <a:rPr lang="el-GR" sz="1400" dirty="0" smtClean="0">
                          <a:latin typeface="Calibri"/>
                          <a:cs typeface="Calibri"/>
                        </a:rPr>
                        <a:t>Ω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Макс.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err="1" smtClean="0"/>
                        <a:t>вх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err="1" smtClean="0"/>
                        <a:t>вых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КСВН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Неравномерность АЧХ</a:t>
                      </a:r>
                      <a:r>
                        <a:rPr lang="en-US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±1.5 </a:t>
                      </a:r>
                      <a:r>
                        <a:rPr lang="ru-RU" sz="1400" dirty="0" smtClean="0"/>
                        <a:t>дБ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Отклонение от линейной фазы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±10°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Точка компрессии </a:t>
                      </a:r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дБ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P1</a:t>
                      </a:r>
                      <a:r>
                        <a:rPr lang="ru-RU" sz="1400" dirty="0" smtClean="0"/>
                        <a:t>дБ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6 </a:t>
                      </a:r>
                      <a:r>
                        <a:rPr lang="ru-RU" sz="1400" dirty="0" smtClean="0"/>
                        <a:t>дБ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выше рабочей точки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Пересечение с продуктами </a:t>
                      </a:r>
                      <a:r>
                        <a:rPr lang="ru-RU" sz="1400" dirty="0" err="1" smtClean="0"/>
                        <a:t>интермодуляций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нечетн</a:t>
                      </a:r>
                      <a:r>
                        <a:rPr lang="ru-RU" sz="1400" dirty="0" smtClean="0"/>
                        <a:t>. порядков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6 </a:t>
                      </a:r>
                      <a:r>
                        <a:rPr lang="ru-RU" sz="1400" dirty="0" smtClean="0"/>
                        <a:t>дБ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выше</a:t>
                      </a:r>
                      <a:r>
                        <a:rPr lang="en-US" sz="1400" baseline="0" dirty="0" smtClean="0"/>
                        <a:t> P1</a:t>
                      </a:r>
                      <a:r>
                        <a:rPr lang="ru-RU" sz="1400" baseline="0" dirty="0" smtClean="0"/>
                        <a:t>дБ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880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продольной ССО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40000" y="1059582"/>
          <a:ext cx="4662270" cy="3291840"/>
        </p:xfrm>
        <a:graphic>
          <a:graphicData uri="http://schemas.openxmlformats.org/drawingml/2006/table">
            <a:tbl>
              <a:tblPr/>
              <a:tblGrid>
                <a:gridCol w="3130202"/>
                <a:gridCol w="780089"/>
                <a:gridCol w="751979"/>
              </a:tblGrid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 охлаждения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Фильтр/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TOF(0,+1,+2)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Полоса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пропускания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ГГц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0,7 – 3,2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Пучковое расстояние от пикапа до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кикера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Энергия ионов </a:t>
                      </a:r>
                      <a:r>
                        <a:rPr lang="ru-RU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Au</a:t>
                      </a:r>
                      <a:r>
                        <a:rPr lang="ru-RU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79+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ГэВ/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Слип-фактор от пикапа до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кикера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0.0294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0.0027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Полный слип-фактор кольца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0.0362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0.0095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Шунтовое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сопротивление пикапа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кикера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200/800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Коэффициент усиления, дБ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79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Неравномерность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АЧХ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≤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±2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Отклонение от линейной фазы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градусов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≤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±15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Пиковая мощность на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кикере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Вт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 пикапа/шума,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0/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dirty="0" smtClean="0"/>
              <a:t>Усилители мощности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2"/>
          <a:stretch>
            <a:fillRect/>
          </a:stretch>
        </p:blipFill>
        <p:spPr>
          <a:xfrm>
            <a:off x="156001" y="2175990"/>
            <a:ext cx="4415999" cy="25560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348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00" y="2210400"/>
            <a:ext cx="38016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ae25c7e-d5b7-470e-9629-76f8ba3d3c37.png"/>
          <p:cNvPicPr>
            <a:picLocks noChangeAspect="1"/>
          </p:cNvPicPr>
          <p:nvPr/>
        </p:nvPicPr>
        <p:blipFill>
          <a:blip r:embed="rId4" cstate="print"/>
          <a:srcRect l="12175" t="23400" r="12175" b="17801"/>
          <a:stretch>
            <a:fillRect/>
          </a:stretch>
        </p:blipFill>
        <p:spPr>
          <a:xfrm>
            <a:off x="5304503" y="842400"/>
            <a:ext cx="2400016" cy="12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81" y="843558"/>
            <a:ext cx="2425541" cy="1296000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12" idx="3"/>
            <a:endCxn id="11" idx="1"/>
          </p:cNvCxnSpPr>
          <p:nvPr/>
        </p:nvCxnSpPr>
        <p:spPr>
          <a:xfrm flipV="1">
            <a:off x="3865022" y="1472400"/>
            <a:ext cx="1439481" cy="1915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79712" y="192367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Одна полоса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57165" y="1941680"/>
            <a:ext cx="26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Распределенные полосы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365732" y="627534"/>
            <a:ext cx="25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Коммерчески доступны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??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801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6685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dirty="0" smtClean="0"/>
              <a:t>Общая</a:t>
            </a:r>
            <a:r>
              <a:rPr lang="en-US" dirty="0" smtClean="0"/>
              <a:t> </a:t>
            </a:r>
            <a:r>
              <a:rPr lang="ru-RU" dirty="0" smtClean="0"/>
              <a:t>схема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469" y="1131590"/>
            <a:ext cx="8113062" cy="1746907"/>
          </a:xfrm>
          <a:prstGeom prst="rect">
            <a:avLst/>
          </a:prstGeo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785" t="8447" r="11785" b="65539"/>
          <a:stretch>
            <a:fillRect/>
          </a:stretch>
        </p:blipFill>
        <p:spPr bwMode="auto">
          <a:xfrm>
            <a:off x="2087715" y="2931790"/>
            <a:ext cx="4968571" cy="178218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5436096" y="206769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995936" y="206769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771550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level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771550"/>
            <a:ext cx="126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power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997" y="3003798"/>
            <a:ext cx="1865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RF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 → 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Calibri"/>
              </a:rPr>
              <a:t>Optics → RF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Calibri"/>
                <a:cs typeface="Calibri"/>
              </a:rPr>
              <a:t>+ adjustment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Пикап/</a:t>
            </a:r>
            <a:r>
              <a:rPr lang="ru-RU" dirty="0" err="1" smtClean="0"/>
              <a:t>кикер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Grafik 4" descr="CIMG11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75" y="1626645"/>
            <a:ext cx="266091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41" r="26386" b="24813"/>
          <a:stretch>
            <a:fillRect/>
          </a:stretch>
        </p:blipFill>
        <p:spPr bwMode="auto">
          <a:xfrm>
            <a:off x="4752020" y="1626505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407491" y="2886645"/>
            <a:ext cx="134452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8962" y="4146925"/>
            <a:ext cx="29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Снаружи вакуумной камеры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6565" y="4146925"/>
            <a:ext cx="280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Внутри вакуумной камеры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9325"/>
            <a:ext cx="8229600" cy="857250"/>
          </a:xfrm>
        </p:spPr>
        <p:txBody>
          <a:bodyPr/>
          <a:lstStyle/>
          <a:p>
            <a:r>
              <a:rPr lang="ru-RU" dirty="0" err="1" smtClean="0"/>
              <a:t>Шоттки</a:t>
            </a:r>
            <a:r>
              <a:rPr lang="ru-RU" dirty="0" smtClean="0"/>
              <a:t> пикап бустера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13828" t="13757" r="17656" b="25699"/>
          <a:stretch>
            <a:fillRect/>
          </a:stretch>
        </p:blipFill>
        <p:spPr bwMode="auto">
          <a:xfrm>
            <a:off x="5472099" y="1266782"/>
            <a:ext cx="3125156" cy="16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7560360" y="1941860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0" idx="6"/>
          </p:cNvCxnSpPr>
          <p:nvPr/>
        </p:nvCxnSpPr>
        <p:spPr>
          <a:xfrm>
            <a:off x="7812360" y="2067860"/>
            <a:ext cx="792000" cy="909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545" y="1056760"/>
            <a:ext cx="22955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55" y="1041580"/>
            <a:ext cx="2343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210705_123445.jpg"/>
          <p:cNvPicPr>
            <a:picLocks noChangeAspect="1"/>
          </p:cNvPicPr>
          <p:nvPr/>
        </p:nvPicPr>
        <p:blipFill>
          <a:blip r:embed="rId5" cstate="print"/>
          <a:srcRect t="34600" b="5201"/>
          <a:stretch>
            <a:fillRect/>
          </a:stretch>
        </p:blipFill>
        <p:spPr>
          <a:xfrm>
            <a:off x="5022050" y="2976975"/>
            <a:ext cx="3588095" cy="1620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stCxn id="10" idx="2"/>
          </p:cNvCxnSpPr>
          <p:nvPr/>
        </p:nvCxnSpPr>
        <p:spPr>
          <a:xfrm flipH="1">
            <a:off x="5022050" y="2067860"/>
            <a:ext cx="2538310" cy="909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6625" y="4011910"/>
            <a:ext cx="36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процессе изготовления (1 месяц)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06815" y="3246825"/>
            <a:ext cx="193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β=0.4</a:t>
            </a:r>
            <a:endParaRPr lang="ru-RU" dirty="0" smtClean="0"/>
          </a:p>
          <a:p>
            <a:pPr algn="ctr"/>
            <a:r>
              <a:rPr lang="ru-RU" dirty="0" smtClean="0"/>
              <a:t>400±10 МГц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119" y="735808"/>
            <a:ext cx="2295525" cy="2240756"/>
          </a:xfrm>
          <a:prstGeom prst="rect">
            <a:avLst/>
          </a:prstGeom>
          <a:noFill/>
          <a:ln w="0" cap="sq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80900" name="Picture 40" descr="Stochasic cooling scheme 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3" y="789385"/>
            <a:ext cx="40528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02780"/>
              </p:ext>
            </p:extLst>
          </p:nvPr>
        </p:nvGraphicFramePr>
        <p:xfrm>
          <a:off x="881589" y="3303983"/>
          <a:ext cx="2839709" cy="1463280"/>
        </p:xfrm>
        <a:graphic>
          <a:graphicData uri="http://schemas.openxmlformats.org/drawingml/2006/table">
            <a:tbl>
              <a:tblPr/>
              <a:tblGrid>
                <a:gridCol w="1639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0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251.52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Сорта ионов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p, d, C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ГэВ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3.0(d) 2.5(C)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МГц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Вакуум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(d)-10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Слип-фактор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/p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E626A6-08CE-4B9E-9900-BE87642593A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0932" name="TextBox 14"/>
          <p:cNvSpPr txBox="1">
            <a:spLocks noChangeArrowheads="1"/>
          </p:cNvSpPr>
          <p:nvPr/>
        </p:nvSpPr>
        <p:spPr bwMode="auto">
          <a:xfrm>
            <a:off x="3779911" y="3659983"/>
            <a:ext cx="520257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/>
              <a:t>Полоса</a:t>
            </a:r>
            <a:r>
              <a:rPr lang="en-US" altLang="ru-RU" b="1" dirty="0" smtClean="0"/>
              <a:t> </a:t>
            </a:r>
            <a:r>
              <a:rPr lang="en-US" altLang="ru-RU" b="1" dirty="0"/>
              <a:t>2 – 4 </a:t>
            </a:r>
            <a:r>
              <a:rPr lang="ru-RU" altLang="ru-RU" b="1" dirty="0" smtClean="0"/>
              <a:t>ГГц</a:t>
            </a:r>
            <a:endParaRPr lang="en-US" altLang="ru-RU" b="1" dirty="0"/>
          </a:p>
          <a:p>
            <a:pPr eaLnBrk="1" hangingPunct="1"/>
            <a:r>
              <a:rPr lang="ru-RU" altLang="ru-RU" b="1" dirty="0" smtClean="0"/>
              <a:t>Выходная мощность до</a:t>
            </a:r>
            <a:r>
              <a:rPr lang="en-US" altLang="ru-RU" b="1" dirty="0" smtClean="0"/>
              <a:t> </a:t>
            </a:r>
            <a:r>
              <a:rPr lang="en-US" altLang="ru-RU" b="1" dirty="0"/>
              <a:t>60 </a:t>
            </a:r>
            <a:r>
              <a:rPr lang="ru-RU" altLang="ru-RU" b="1" dirty="0" smtClean="0"/>
              <a:t>Вт</a:t>
            </a:r>
            <a:endParaRPr lang="en-US" altLang="ru-RU" b="1" dirty="0"/>
          </a:p>
          <a:p>
            <a:pPr eaLnBrk="1" hangingPunct="1"/>
            <a:r>
              <a:rPr lang="ru-RU" altLang="ru-RU" dirty="0" smtClean="0"/>
              <a:t>Исследование различных методов охлаждения Тесты оборудования для </a:t>
            </a:r>
            <a:r>
              <a:rPr lang="ru-RU" altLang="ru-RU" dirty="0" err="1" smtClean="0"/>
              <a:t>Коллайдера</a:t>
            </a:r>
            <a:endParaRPr lang="ru-RU" alt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4400" dirty="0" smtClean="0"/>
              <a:t>Прототип </a:t>
            </a:r>
            <a:r>
              <a:rPr lang="ru-RU" altLang="ru-RU" sz="4400" dirty="0" smtClean="0">
                <a:latin typeface="+mj-lt"/>
                <a:ea typeface="+mj-ea"/>
                <a:cs typeface="+mj-cs"/>
              </a:rPr>
              <a:t>ССО на </a:t>
            </a:r>
            <a:r>
              <a:rPr lang="ru-RU" altLang="ru-RU" sz="4400" dirty="0" err="1" smtClean="0">
                <a:latin typeface="+mj-lt"/>
                <a:ea typeface="+mj-ea"/>
                <a:cs typeface="+mj-cs"/>
              </a:rPr>
              <a:t>Нуклотроне</a:t>
            </a:r>
            <a:endParaRPr kumimoji="0" lang="ru-RU" alt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3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0112_165851.jpg"/>
          <p:cNvPicPr>
            <a:picLocks/>
          </p:cNvPicPr>
          <p:nvPr/>
        </p:nvPicPr>
        <p:blipFill>
          <a:blip r:embed="rId2" cstate="print"/>
          <a:srcRect l="2473" t="13037" r="4946" b="4889"/>
          <a:stretch>
            <a:fillRect/>
          </a:stretch>
        </p:blipFill>
        <p:spPr>
          <a:xfrm>
            <a:off x="1540435" y="969504"/>
            <a:ext cx="6063130" cy="3627471"/>
          </a:xfrm>
          <a:prstGeom prst="rect">
            <a:avLst/>
          </a:prstGeom>
        </p:spPr>
      </p:pic>
      <p:sp>
        <p:nvSpPr>
          <p:cNvPr id="5" name="Заголовок 59"/>
          <p:cNvSpPr>
            <a:spLocks noGrp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Гофропикап</a:t>
            </a:r>
            <a:r>
              <a:rPr lang="en-US" dirty="0" smtClean="0"/>
              <a:t>/</a:t>
            </a:r>
            <a:r>
              <a:rPr lang="ru-RU" dirty="0" err="1" smtClean="0"/>
              <a:t>кикер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8917</TotalTime>
  <Words>979</Words>
  <Application>Microsoft Office PowerPoint</Application>
  <PresentationFormat>Экран (16:9)</PresentationFormat>
  <Paragraphs>354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Формула</vt:lpstr>
      <vt:lpstr>Уравнение</vt:lpstr>
      <vt:lpstr>Слайд 1</vt:lpstr>
      <vt:lpstr>Введение</vt:lpstr>
      <vt:lpstr>Задачи ССО в проекте NICA</vt:lpstr>
      <vt:lpstr>Параметры продольной ССО</vt:lpstr>
      <vt:lpstr>Общая схема</vt:lpstr>
      <vt:lpstr>Пикап/кикер</vt:lpstr>
      <vt:lpstr>Шоттки пикап бустера</vt:lpstr>
      <vt:lpstr>Слайд 8</vt:lpstr>
      <vt:lpstr>Гофропикап/кикер</vt:lpstr>
      <vt:lpstr>Гофропикап/кикер</vt:lpstr>
      <vt:lpstr>Гофропикап</vt:lpstr>
      <vt:lpstr>Гофропикап/кикер</vt:lpstr>
      <vt:lpstr>Гофропикап (помехи без пучка)</vt:lpstr>
      <vt:lpstr>Гофропикап (схема измерений)</vt:lpstr>
      <vt:lpstr>Гофропикап (Σ спектр, огибающая)</vt:lpstr>
      <vt:lpstr>Гофропикап (Σ спектр,1 гармоника)</vt:lpstr>
      <vt:lpstr>Гофропикап (импеданс)</vt:lpstr>
      <vt:lpstr>Измерения дробового шума</vt:lpstr>
      <vt:lpstr>Дробовый шум(медленный вывод)</vt:lpstr>
      <vt:lpstr>Дробовый шум(внутренняя мишень)</vt:lpstr>
      <vt:lpstr>Измерение OLM (HTF, BTF)</vt:lpstr>
      <vt:lpstr>Измерение OLM (HTF, BTF)</vt:lpstr>
      <vt:lpstr>Измерение OLM (HTF, BTF)</vt:lpstr>
      <vt:lpstr>Измерение OLM (HTF, BTF)</vt:lpstr>
      <vt:lpstr>Измерение OLM (сила трения)</vt:lpstr>
      <vt:lpstr>Отклик, охлаждение</vt:lpstr>
      <vt:lpstr>Отклик, охлаждение</vt:lpstr>
      <vt:lpstr>Отклик, охлаждение</vt:lpstr>
      <vt:lpstr>Отклик, охлаждение</vt:lpstr>
      <vt:lpstr>Отклик, охлаждение</vt:lpstr>
      <vt:lpstr>Отклик, охлаждение</vt:lpstr>
      <vt:lpstr>Теория vs практика</vt:lpstr>
      <vt:lpstr>Итоги сеанса ПНР4</vt:lpstr>
      <vt:lpstr>Слайд 34</vt:lpstr>
      <vt:lpstr>Распределение каналов</vt:lpstr>
      <vt:lpstr>Гребенчатый Фильтр</vt:lpstr>
      <vt:lpstr>Технические требования к фильтру</vt:lpstr>
      <vt:lpstr>Гребенчатый фильтр</vt:lpstr>
      <vt:lpstr>Требования к мощным усилителям</vt:lpstr>
      <vt:lpstr>Усилители мощности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221</cp:revision>
  <dcterms:created xsi:type="dcterms:W3CDTF">2023-02-13T13:57:00Z</dcterms:created>
  <dcterms:modified xsi:type="dcterms:W3CDTF">2023-03-26T17:37:23Z</dcterms:modified>
</cp:coreProperties>
</file>