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1"/>
  </p:notesMasterIdLst>
  <p:sldIdLst>
    <p:sldId id="257" r:id="rId3"/>
    <p:sldId id="259" r:id="rId4"/>
    <p:sldId id="260" r:id="rId5"/>
    <p:sldId id="284" r:id="rId6"/>
    <p:sldId id="285" r:id="rId7"/>
    <p:sldId id="311" r:id="rId8"/>
    <p:sldId id="312" r:id="rId9"/>
    <p:sldId id="313" r:id="rId10"/>
    <p:sldId id="314" r:id="rId11"/>
    <p:sldId id="273" r:id="rId12"/>
    <p:sldId id="276" r:id="rId13"/>
    <p:sldId id="278" r:id="rId14"/>
    <p:sldId id="280" r:id="rId15"/>
    <p:sldId id="282" r:id="rId16"/>
    <p:sldId id="283" r:id="rId17"/>
    <p:sldId id="320" r:id="rId18"/>
    <p:sldId id="264" r:id="rId19"/>
    <p:sldId id="321" r:id="rId20"/>
    <p:sldId id="315" r:id="rId21"/>
    <p:sldId id="316" r:id="rId22"/>
    <p:sldId id="317" r:id="rId23"/>
    <p:sldId id="318" r:id="rId24"/>
    <p:sldId id="304" r:id="rId25"/>
    <p:sldId id="267" r:id="rId26"/>
    <p:sldId id="268" r:id="rId27"/>
    <p:sldId id="305" r:id="rId28"/>
    <p:sldId id="306" r:id="rId29"/>
    <p:sldId id="307" r:id="rId30"/>
    <p:sldId id="309" r:id="rId31"/>
    <p:sldId id="310" r:id="rId32"/>
    <p:sldId id="308" r:id="rId33"/>
    <p:sldId id="319" r:id="rId34"/>
    <p:sldId id="329" r:id="rId35"/>
    <p:sldId id="324" r:id="rId36"/>
    <p:sldId id="258" r:id="rId37"/>
    <p:sldId id="323" r:id="rId38"/>
    <p:sldId id="325" r:id="rId39"/>
    <p:sldId id="326" r:id="rId40"/>
    <p:sldId id="292" r:id="rId41"/>
    <p:sldId id="327" r:id="rId42"/>
    <p:sldId id="328" r:id="rId43"/>
    <p:sldId id="293" r:id="rId44"/>
    <p:sldId id="295" r:id="rId45"/>
    <p:sldId id="296" r:id="rId46"/>
    <p:sldId id="297" r:id="rId47"/>
    <p:sldId id="298" r:id="rId48"/>
    <p:sldId id="299" r:id="rId49"/>
    <p:sldId id="302" r:id="rId50"/>
  </p:sldIdLst>
  <p:sldSz cx="12190413" cy="6859588"/>
  <p:notesSz cx="6858000" cy="9144000"/>
  <p:defaultTextStyle>
    <a:defPPr>
      <a:defRPr lang="ru-RU"/>
    </a:defPPr>
    <a:lvl1pPr marL="0" algn="l" defTabSz="116782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3907" algn="l" defTabSz="116782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67820" algn="l" defTabSz="116782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51728" algn="l" defTabSz="116782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35638" algn="l" defTabSz="116782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19544" algn="l" defTabSz="116782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03451" algn="l" defTabSz="116782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87360" algn="l" defTabSz="116782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71269" algn="l" defTabSz="1167820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вгений горбачев" initials="ег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72" y="1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55.81395" units="1/cm"/>
          <inkml:channelProperty channel="Y" name="resolution" value="55.95855" units="1/cm"/>
        </inkml:channelProperties>
      </inkml:inkSource>
      <inkml:timestamp xml:id="ts0" timeString="2023-03-30T21:06:08.70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0771D37-70DD-4787-A3AB-0E8F28D0CC0C}" emma:medium="tactile" emma:mode="ink">
          <msink:context xmlns:msink="http://schemas.microsoft.com/ink/2010/main" type="writingRegion" rotatedBoundingBox="13322,12252 13337,12252 13337,12267 13322,12267"/>
        </emma:interpretation>
      </emma:emma>
    </inkml:annotationXML>
    <inkml:traceGroup>
      <inkml:annotationXML>
        <emma:emma xmlns:emma="http://www.w3.org/2003/04/emma" version="1.0">
          <emma:interpretation id="{4F09BD86-11FC-413A-84B8-57E936BC1CF0}" emma:medium="tactile" emma:mode="ink">
            <msink:context xmlns:msink="http://schemas.microsoft.com/ink/2010/main" type="paragraph" rotatedBoundingBox="13322,12252 13337,12252 13337,12267 13322,122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1D6478-31B4-4AAD-9C81-8F923C87E5B6}" emma:medium="tactile" emma:mode="ink">
              <msink:context xmlns:msink="http://schemas.microsoft.com/ink/2010/main" type="line" rotatedBoundingBox="13322,12252 13337,12252 13337,12267 13322,12267"/>
            </emma:interpretation>
          </emma:emma>
        </inkml:annotationXML>
        <inkml:traceGroup>
          <inkml:annotationXML>
            <emma:emma xmlns:emma="http://www.w3.org/2003/04/emma" version="1.0">
              <emma:interpretation id="{DCF5836B-A1F8-4D35-BD41-09415DDC4BF0}" emma:medium="tactile" emma:mode="ink">
                <msink:context xmlns:msink="http://schemas.microsoft.com/ink/2010/main" type="inkWord" rotatedBoundingBox="13322,12252 13337,12252 13337,12267 13322,12267"/>
              </emma:interpretation>
              <emma:one-of disjunction-type="recognition" id="oneOf0">
                <emma:interpretation id="interp0" emma:lang="ru-RU" emma:confidence="0">
                  <emma:literal>.</emma:literal>
                </emma:interpretation>
                <emma:interpretation id="interp1" emma:lang="ru-RU" emma:confidence="0">
                  <emma:literal>:</emma:literal>
                </emma:interpretation>
                <emma:interpretation id="interp2" emma:lang="ru-RU" emma:confidence="0">
                  <emma:literal>'</emma:literal>
                </emma:interpretation>
                <emma:interpretation id="interp3" emma:lang="ru-RU" emma:confidence="0">
                  <emma:literal>,</emma:literal>
                </emma:interpretation>
                <emma:interpretation id="interp4" emma:lang="ru-RU" emma:confidence="0">
                  <emma:literal>1</emma:literal>
                </emma:interpretation>
              </emma:one-of>
            </emma:emma>
          </inkml:annotationXML>
          <inkml:trace contextRef="#ctx0" brushRef="#br0">0 0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55.81395" units="1/cm"/>
          <inkml:channelProperty channel="Y" name="resolution" value="55.95855" units="1/cm"/>
        </inkml:channelProperties>
      </inkml:inkSource>
      <inkml:timestamp xml:id="ts0" timeString="2023-03-30T21:19:03.51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9195103-0C6D-4436-BBDC-9E31C225751F}" emma:medium="tactile" emma:mode="ink">
          <msink:context xmlns:msink="http://schemas.microsoft.com/ink/2010/main" type="writingRegion" rotatedBoundingBox="7769,11629 8008,11629 8008,11868 7769,11868"/>
        </emma:interpretation>
      </emma:emma>
    </inkml:annotationXML>
    <inkml:traceGroup>
      <inkml:annotationXML>
        <emma:emma xmlns:emma="http://www.w3.org/2003/04/emma" version="1.0">
          <emma:interpretation id="{511E1374-56E9-469C-A17C-D20702B227C4}" emma:medium="tactile" emma:mode="ink">
            <msink:context xmlns:msink="http://schemas.microsoft.com/ink/2010/main" type="paragraph" rotatedBoundingBox="7769,11629 8008,11629 8008,11868 7769,118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96BF64-20D1-4A60-B153-342D866A7E4A}" emma:medium="tactile" emma:mode="ink">
              <msink:context xmlns:msink="http://schemas.microsoft.com/ink/2010/main" type="line" rotatedBoundingBox="7769,11629 8008,11629 8008,11868 7769,11868"/>
            </emma:interpretation>
          </emma:emma>
        </inkml:annotationXML>
        <inkml:traceGroup>
          <inkml:annotationXML>
            <emma:emma xmlns:emma="http://www.w3.org/2003/04/emma" version="1.0">
              <emma:interpretation id="{FEAE5C1D-ECC6-4DA5-93B5-C71BCBC04A42}" emma:medium="tactile" emma:mode="ink">
                <msink:context xmlns:msink="http://schemas.microsoft.com/ink/2010/main" type="inkWord" rotatedBoundingBox="7993,11853 8008,11853 8008,11868 7993,11868"/>
              </emma:interpretation>
              <emma:one-of disjunction-type="recognition" id="oneOf0">
                <emma:interpretation id="interp0" emma:lang="en-US" emma:confidence="0.5">
                  <emma:literal>:</emma:literal>
                </emma:interpretation>
                <emma:interpretation id="interp1" emma:lang="en-US" emma:confidence="0.5">
                  <emma:literal>: .</emma:literal>
                </emma:interpretation>
                <emma:interpretation id="interp2" emma:lang="en-US" emma:confidence="0">
                  <emma:literal>.</emma:literal>
                </emma:interpretation>
                <emma:interpretation id="interp3" emma:lang="en-US" emma:confidence="0">
                  <emma:literal>"</emma:literal>
                </emma:interpretation>
                <emma:interpretation id="interp4" emma:lang="en-US" emma:confidence="0">
                  <emma:literal>;</emma:literal>
                </emma:interpretation>
              </emma:one-of>
            </emma:emma>
          </inkml:annotationXML>
          <inkml:trace contextRef="#ctx0" brushRef="#br0">224 224</inkml:trace>
          <inkml:trace contextRef="#ctx0" brushRef="#br0" timeOffset="-234.4158">224 224</inkml:trace>
          <inkml:trace contextRef="#ctx0" brushRef="#br0" timeOffset="-675.8843">0 0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092F4-0093-41F3-8F97-79AB8783D705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CB875-66C7-414E-A730-F414C4A41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512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678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83907" algn="l" defTabSz="11678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67820" algn="l" defTabSz="11678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51728" algn="l" defTabSz="11678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35638" algn="l" defTabSz="11678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919544" algn="l" defTabSz="11678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503451" algn="l" defTabSz="11678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87360" algn="l" defTabSz="11678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71269" algn="l" defTabSz="116782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2" y="2130931"/>
            <a:ext cx="10361851" cy="14703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90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3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7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35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19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03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8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71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093D-D0AD-4B78-A441-8CDAADF6FFF6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65CD-6FE5-4183-A429-485EF6249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38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093D-D0AD-4B78-A441-8CDAADF6FFF6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65CD-6FE5-4183-A429-485EF6249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46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50" y="274707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74707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093D-D0AD-4B78-A441-8CDAADF6FFF6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65CD-6FE5-4183-A429-485EF6249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589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3F1BA4-1D2C-E03D-FA76-A1F5AA004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8C11371-53E0-B071-7F67-EC4B4BAC9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1"/>
            <a:ext cx="9142810" cy="1656146"/>
          </a:xfrm>
        </p:spPr>
        <p:txBody>
          <a:bodyPr/>
          <a:lstStyle>
            <a:lvl1pPr marL="0" indent="0" algn="ctr">
              <a:buNone/>
              <a:defRPr sz="2300"/>
            </a:lvl1pPr>
            <a:lvl2pPr marL="437943" indent="0" algn="ctr">
              <a:buNone/>
              <a:defRPr sz="1900"/>
            </a:lvl2pPr>
            <a:lvl3pPr marL="875885" indent="0" algn="ctr">
              <a:buNone/>
              <a:defRPr sz="1800"/>
            </a:lvl3pPr>
            <a:lvl4pPr marL="1313828" indent="0" algn="ctr">
              <a:buNone/>
              <a:defRPr sz="1500"/>
            </a:lvl4pPr>
            <a:lvl5pPr marL="1751771" indent="0" algn="ctr">
              <a:buNone/>
              <a:defRPr sz="1500"/>
            </a:lvl5pPr>
            <a:lvl6pPr marL="2189715" indent="0" algn="ctr">
              <a:buNone/>
              <a:defRPr sz="1500"/>
            </a:lvl6pPr>
            <a:lvl7pPr marL="2627655" indent="0" algn="ctr">
              <a:buNone/>
              <a:defRPr sz="1500"/>
            </a:lvl7pPr>
            <a:lvl8pPr marL="3065597" indent="0" algn="ctr">
              <a:buNone/>
              <a:defRPr sz="1500"/>
            </a:lvl8pPr>
            <a:lvl9pPr marL="3503539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085534-F53F-7C11-CE09-1933A62FD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ACA4E-6411-4A61-BB4E-10B3F7A79C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AF38AE-D6C1-8DA5-DFF7-FA9BB9C8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707C04-EE8B-5D0C-971B-C83EBA2C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1C2A0-EA93-432E-96A2-37E1C59D5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99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0EE11F-587B-8CC8-828E-2536EBB77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41DA4D8-5E0E-03ED-22B9-8EB59034E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34FE87-0C75-192A-06D7-9CBA63F6A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ACA4E-6411-4A61-BB4E-10B3F7A79C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4ADF9F-89B3-0D80-FDB7-32C00CEB8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61BBF96-A4FF-88BF-D783-737087D7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1C2A0-EA93-432E-96A2-37E1C59D5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92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4F5B04-476F-1D8A-8F68-65EA674C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9"/>
            <a:ext cx="10514231" cy="2853398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416A0E7-7820-6103-0C3F-5341C2945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8"/>
            <a:ext cx="10514231" cy="1500534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379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758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138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517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897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6276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65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5035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53EB08C-9D75-2825-E3B3-9740B56DA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ACA4E-6411-4A61-BB4E-10B3F7A79C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366F5AF-FC2D-2D19-6A28-7975B498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07108F9-844A-2001-96D2-B615F6E3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1C2A0-EA93-432E-96A2-37E1C59D5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21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AE225B-83A8-FE98-2C3D-B1D17F0E2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A5BFC9D-5563-623D-6F1E-293DFF3B3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7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AE9E5D6-D502-15E3-CBFD-642613FF1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7"/>
            <a:ext cx="5180926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9D8573E-6E53-C947-8B1E-C7E7895E0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ACA4E-6411-4A61-BB4E-10B3F7A79C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696ED24-B6F0-4622-7F20-25F3B33F7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CD6F08E-DFF1-32C5-DE81-02E081C3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1C2A0-EA93-432E-96A2-37E1C59D5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48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D67B9C-773F-6CE5-AD46-5008119E5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6181576-B333-3F67-02AC-8B585CEFF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7943" indent="0">
              <a:buNone/>
              <a:defRPr sz="1900" b="1"/>
            </a:lvl2pPr>
            <a:lvl3pPr marL="875885" indent="0">
              <a:buNone/>
              <a:defRPr sz="1800" b="1"/>
            </a:lvl3pPr>
            <a:lvl4pPr marL="1313828" indent="0">
              <a:buNone/>
              <a:defRPr sz="1500" b="1"/>
            </a:lvl4pPr>
            <a:lvl5pPr marL="1751771" indent="0">
              <a:buNone/>
              <a:defRPr sz="1500" b="1"/>
            </a:lvl5pPr>
            <a:lvl6pPr marL="2189715" indent="0">
              <a:buNone/>
              <a:defRPr sz="1500" b="1"/>
            </a:lvl6pPr>
            <a:lvl7pPr marL="2627655" indent="0">
              <a:buNone/>
              <a:defRPr sz="1500" b="1"/>
            </a:lvl7pPr>
            <a:lvl8pPr marL="3065597" indent="0">
              <a:buNone/>
              <a:defRPr sz="1500" b="1"/>
            </a:lvl8pPr>
            <a:lvl9pPr marL="3503539" indent="0">
              <a:buNone/>
              <a:defRPr sz="1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1E019ED-9320-D01C-FEDA-03B590023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1026F1B-5A10-0631-1CDD-B898D9629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400" y="1681553"/>
            <a:ext cx="5182513" cy="82410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7943" indent="0">
              <a:buNone/>
              <a:defRPr sz="1900" b="1"/>
            </a:lvl2pPr>
            <a:lvl3pPr marL="875885" indent="0">
              <a:buNone/>
              <a:defRPr sz="1800" b="1"/>
            </a:lvl3pPr>
            <a:lvl4pPr marL="1313828" indent="0">
              <a:buNone/>
              <a:defRPr sz="1500" b="1"/>
            </a:lvl4pPr>
            <a:lvl5pPr marL="1751771" indent="0">
              <a:buNone/>
              <a:defRPr sz="1500" b="1"/>
            </a:lvl5pPr>
            <a:lvl6pPr marL="2189715" indent="0">
              <a:buNone/>
              <a:defRPr sz="1500" b="1"/>
            </a:lvl6pPr>
            <a:lvl7pPr marL="2627655" indent="0">
              <a:buNone/>
              <a:defRPr sz="1500" b="1"/>
            </a:lvl7pPr>
            <a:lvl8pPr marL="3065597" indent="0">
              <a:buNone/>
              <a:defRPr sz="1500" b="1"/>
            </a:lvl8pPr>
            <a:lvl9pPr marL="3503539" indent="0">
              <a:buNone/>
              <a:defRPr sz="1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AE95952-626C-57AE-A903-7C36B5325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400" y="2505656"/>
            <a:ext cx="5182513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515D83E-647E-3335-24AB-D887B0167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ACA4E-6411-4A61-BB4E-10B3F7A79C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E407CE1-5F4A-2664-5BA8-9A80A719D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B4477C3-F724-0FA8-AD5E-2F62D845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1C2A0-EA93-432E-96A2-37E1C59D5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86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D82105-ECD2-A3C1-52F0-BB549418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1C2387-8D66-2B00-F9EE-23E395086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ACA4E-6411-4A61-BB4E-10B3F7A79C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49FFCB1-A230-EB30-ECB9-60B09283B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BE4993E-717D-FD50-7F5F-5C14CA04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1C2A0-EA93-432E-96A2-37E1C59D5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6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BC6AA94-30F3-9896-9E5D-B2AAF31F2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ACA4E-6411-4A61-BB4E-10B3F7A79C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315C1BC-44DB-AB52-1127-4557FD7CB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1DDA0DB-BBE6-8EAD-36A5-F7E148271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1C2A0-EA93-432E-96A2-37E1C59D5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52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F10EAE-EBAF-0A7B-8D5D-C09F8179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8" y="457306"/>
            <a:ext cx="3931726" cy="160057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3D3698-02C1-2071-B469-4A7F45397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7"/>
            <a:ext cx="6171396" cy="487475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1D0F4D0-E450-263F-7E4D-83C975DB3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8" y="2057878"/>
            <a:ext cx="3931726" cy="3812471"/>
          </a:xfrm>
        </p:spPr>
        <p:txBody>
          <a:bodyPr/>
          <a:lstStyle>
            <a:lvl1pPr marL="0" indent="0">
              <a:buNone/>
              <a:defRPr sz="1500"/>
            </a:lvl1pPr>
            <a:lvl2pPr marL="437943" indent="0">
              <a:buNone/>
              <a:defRPr sz="1400"/>
            </a:lvl2pPr>
            <a:lvl3pPr marL="875885" indent="0">
              <a:buNone/>
              <a:defRPr sz="1100"/>
            </a:lvl3pPr>
            <a:lvl4pPr marL="1313828" indent="0">
              <a:buNone/>
              <a:defRPr sz="1000"/>
            </a:lvl4pPr>
            <a:lvl5pPr marL="1751771" indent="0">
              <a:buNone/>
              <a:defRPr sz="1000"/>
            </a:lvl5pPr>
            <a:lvl6pPr marL="2189715" indent="0">
              <a:buNone/>
              <a:defRPr sz="1000"/>
            </a:lvl6pPr>
            <a:lvl7pPr marL="2627655" indent="0">
              <a:buNone/>
              <a:defRPr sz="1000"/>
            </a:lvl7pPr>
            <a:lvl8pPr marL="3065597" indent="0">
              <a:buNone/>
              <a:defRPr sz="1000"/>
            </a:lvl8pPr>
            <a:lvl9pPr marL="350353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4C2A166-0B2B-425E-7980-CFE077EFF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ACA4E-6411-4A61-BB4E-10B3F7A79C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7E2FDF2-2EE4-178A-7E78-730B2DC20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62AFB20-AC8C-4E60-26B3-C437DA72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1C2A0-EA93-432E-96A2-37E1C59D5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4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093D-D0AD-4B78-A441-8CDAADF6FFF6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65CD-6FE5-4183-A429-485EF6249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42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1A8474-C41B-3A09-6500-C35453853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8" y="457306"/>
            <a:ext cx="3931726" cy="160057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3DDA848-5F46-80F9-C346-C7CB06FA3B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7"/>
            <a:ext cx="6171396" cy="4874753"/>
          </a:xfrm>
        </p:spPr>
        <p:txBody>
          <a:bodyPr/>
          <a:lstStyle>
            <a:lvl1pPr marL="0" indent="0">
              <a:buNone/>
              <a:defRPr sz="3100"/>
            </a:lvl1pPr>
            <a:lvl2pPr marL="437943" indent="0">
              <a:buNone/>
              <a:defRPr sz="2700"/>
            </a:lvl2pPr>
            <a:lvl3pPr marL="875885" indent="0">
              <a:buNone/>
              <a:defRPr sz="2300"/>
            </a:lvl3pPr>
            <a:lvl4pPr marL="1313828" indent="0">
              <a:buNone/>
              <a:defRPr sz="1900"/>
            </a:lvl4pPr>
            <a:lvl5pPr marL="1751771" indent="0">
              <a:buNone/>
              <a:defRPr sz="1900"/>
            </a:lvl5pPr>
            <a:lvl6pPr marL="2189715" indent="0">
              <a:buNone/>
              <a:defRPr sz="1900"/>
            </a:lvl6pPr>
            <a:lvl7pPr marL="2627655" indent="0">
              <a:buNone/>
              <a:defRPr sz="1900"/>
            </a:lvl7pPr>
            <a:lvl8pPr marL="3065597" indent="0">
              <a:buNone/>
              <a:defRPr sz="1900"/>
            </a:lvl8pPr>
            <a:lvl9pPr marL="3503539" indent="0">
              <a:buNone/>
              <a:defRPr sz="19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1EAB353-5B8F-6718-F2DE-DEFCEABBB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8" y="2057878"/>
            <a:ext cx="3931726" cy="3812471"/>
          </a:xfrm>
        </p:spPr>
        <p:txBody>
          <a:bodyPr/>
          <a:lstStyle>
            <a:lvl1pPr marL="0" indent="0">
              <a:buNone/>
              <a:defRPr sz="1500"/>
            </a:lvl1pPr>
            <a:lvl2pPr marL="437943" indent="0">
              <a:buNone/>
              <a:defRPr sz="1400"/>
            </a:lvl2pPr>
            <a:lvl3pPr marL="875885" indent="0">
              <a:buNone/>
              <a:defRPr sz="1100"/>
            </a:lvl3pPr>
            <a:lvl4pPr marL="1313828" indent="0">
              <a:buNone/>
              <a:defRPr sz="1000"/>
            </a:lvl4pPr>
            <a:lvl5pPr marL="1751771" indent="0">
              <a:buNone/>
              <a:defRPr sz="1000"/>
            </a:lvl5pPr>
            <a:lvl6pPr marL="2189715" indent="0">
              <a:buNone/>
              <a:defRPr sz="1000"/>
            </a:lvl6pPr>
            <a:lvl7pPr marL="2627655" indent="0">
              <a:buNone/>
              <a:defRPr sz="1000"/>
            </a:lvl7pPr>
            <a:lvl8pPr marL="3065597" indent="0">
              <a:buNone/>
              <a:defRPr sz="1000"/>
            </a:lvl8pPr>
            <a:lvl9pPr marL="350353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EF2C721-4FCB-82D2-3AA9-4E273BD1F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ACA4E-6411-4A61-BB4E-10B3F7A79C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3B1483B-0318-013A-6F1D-F1B8F6ACC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863088F-CEC5-F5DD-FBF5-A9BB8280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1C2A0-EA93-432E-96A2-37E1C59D5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88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074A84-EE1C-1068-6B01-4DD06018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7FC5F50-9E1C-C262-0991-D1B7FAECA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3F1DE0-B506-CCAA-8C72-24448A3D0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ACA4E-6411-4A61-BB4E-10B3F7A79C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3BC150-9800-9257-B3E9-546C3DEDD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31BCEEE-9A27-18DD-A195-5271947B1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1C2A0-EA93-432E-96A2-37E1C59D5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65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701BEF3-D082-D46F-5B47-FF3CDDAFCC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6" y="365209"/>
            <a:ext cx="2628558" cy="58131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B831606-55B1-7459-CC3B-D867B324A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5" y="365209"/>
            <a:ext cx="7733293" cy="581318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9EA15CA-E36B-337B-E88D-5945A190E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ACA4E-6411-4A61-BB4E-10B3F7A79C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4EF9F2-0F28-3830-D6FF-DECF66CAB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535304B-98E1-7C05-4610-B092DD9F5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1C2A0-EA93-432E-96A2-37E1C59D5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4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6"/>
            <a:ext cx="10361851" cy="1362390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6"/>
            <a:ext cx="10361851" cy="1500534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390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678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517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356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195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034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873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712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093D-D0AD-4B78-A441-8CDAADF6FFF6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65CD-6FE5-4183-A429-485EF6249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99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20" y="1600576"/>
            <a:ext cx="5384099" cy="452701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794" y="1600576"/>
            <a:ext cx="5384099" cy="452701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093D-D0AD-4B78-A441-8CDAADF6FFF6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65CD-6FE5-4183-A429-485EF6249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43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7" cy="6399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3907" indent="0">
              <a:buNone/>
              <a:defRPr sz="2600" b="1"/>
            </a:lvl2pPr>
            <a:lvl3pPr marL="1167820" indent="0">
              <a:buNone/>
              <a:defRPr sz="2300" b="1"/>
            </a:lvl3pPr>
            <a:lvl4pPr marL="1751728" indent="0">
              <a:buNone/>
              <a:defRPr sz="2000" b="1"/>
            </a:lvl4pPr>
            <a:lvl5pPr marL="2335638" indent="0">
              <a:buNone/>
              <a:defRPr sz="2000" b="1"/>
            </a:lvl5pPr>
            <a:lvl6pPr marL="2919544" indent="0">
              <a:buNone/>
              <a:defRPr sz="2000" b="1"/>
            </a:lvl6pPr>
            <a:lvl7pPr marL="3503451" indent="0">
              <a:buNone/>
              <a:defRPr sz="2000" b="1"/>
            </a:lvl7pPr>
            <a:lvl8pPr marL="4087360" indent="0">
              <a:buNone/>
              <a:defRPr sz="2000" b="1"/>
            </a:lvl8pPr>
            <a:lvl9pPr marL="4671269" indent="0">
              <a:buNone/>
              <a:defRPr sz="2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7" cy="395220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72" y="1535469"/>
            <a:ext cx="5388332" cy="6399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3907" indent="0">
              <a:buNone/>
              <a:defRPr sz="2600" b="1"/>
            </a:lvl2pPr>
            <a:lvl3pPr marL="1167820" indent="0">
              <a:buNone/>
              <a:defRPr sz="2300" b="1"/>
            </a:lvl3pPr>
            <a:lvl4pPr marL="1751728" indent="0">
              <a:buNone/>
              <a:defRPr sz="2000" b="1"/>
            </a:lvl4pPr>
            <a:lvl5pPr marL="2335638" indent="0">
              <a:buNone/>
              <a:defRPr sz="2000" b="1"/>
            </a:lvl5pPr>
            <a:lvl6pPr marL="2919544" indent="0">
              <a:buNone/>
              <a:defRPr sz="2000" b="1"/>
            </a:lvl6pPr>
            <a:lvl7pPr marL="3503451" indent="0">
              <a:buNone/>
              <a:defRPr sz="2000" b="1"/>
            </a:lvl7pPr>
            <a:lvl8pPr marL="4087360" indent="0">
              <a:buNone/>
              <a:defRPr sz="2000" b="1"/>
            </a:lvl8pPr>
            <a:lvl9pPr marL="4671269" indent="0">
              <a:buNone/>
              <a:defRPr sz="2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572" y="2175379"/>
            <a:ext cx="5388332" cy="395220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093D-D0AD-4B78-A441-8CDAADF6FFF6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65CD-6FE5-4183-A429-485EF6249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99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093D-D0AD-4B78-A441-8CDAADF6FFF6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65CD-6FE5-4183-A429-485EF6249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69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093D-D0AD-4B78-A441-8CDAADF6FFF6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65CD-6FE5-4183-A429-485EF6249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246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9" y="273112"/>
            <a:ext cx="4010561" cy="116232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113" y="273125"/>
            <a:ext cx="6814780" cy="5854469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9" y="1435437"/>
            <a:ext cx="4010561" cy="4692149"/>
          </a:xfrm>
        </p:spPr>
        <p:txBody>
          <a:bodyPr/>
          <a:lstStyle>
            <a:lvl1pPr marL="0" indent="0">
              <a:buNone/>
              <a:defRPr sz="1800"/>
            </a:lvl1pPr>
            <a:lvl2pPr marL="583907" indent="0">
              <a:buNone/>
              <a:defRPr sz="1500"/>
            </a:lvl2pPr>
            <a:lvl3pPr marL="1167820" indent="0">
              <a:buNone/>
              <a:defRPr sz="1300"/>
            </a:lvl3pPr>
            <a:lvl4pPr marL="1751728" indent="0">
              <a:buNone/>
              <a:defRPr sz="1100"/>
            </a:lvl4pPr>
            <a:lvl5pPr marL="2335638" indent="0">
              <a:buNone/>
              <a:defRPr sz="1100"/>
            </a:lvl5pPr>
            <a:lvl6pPr marL="2919544" indent="0">
              <a:buNone/>
              <a:defRPr sz="1100"/>
            </a:lvl6pPr>
            <a:lvl7pPr marL="3503451" indent="0">
              <a:buNone/>
              <a:defRPr sz="1100"/>
            </a:lvl7pPr>
            <a:lvl8pPr marL="4087360" indent="0">
              <a:buNone/>
              <a:defRPr sz="1100"/>
            </a:lvl8pPr>
            <a:lvl9pPr marL="467126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093D-D0AD-4B78-A441-8CDAADF6FFF6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65CD-6FE5-4183-A429-485EF6249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3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7" y="4801713"/>
            <a:ext cx="7314248" cy="56687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7" y="612917"/>
            <a:ext cx="7314248" cy="4115753"/>
          </a:xfrm>
        </p:spPr>
        <p:txBody>
          <a:bodyPr/>
          <a:lstStyle>
            <a:lvl1pPr marL="0" indent="0">
              <a:buNone/>
              <a:defRPr sz="4100"/>
            </a:lvl1pPr>
            <a:lvl2pPr marL="583907" indent="0">
              <a:buNone/>
              <a:defRPr sz="3600"/>
            </a:lvl2pPr>
            <a:lvl3pPr marL="1167820" indent="0">
              <a:buNone/>
              <a:defRPr sz="3100"/>
            </a:lvl3pPr>
            <a:lvl4pPr marL="1751728" indent="0">
              <a:buNone/>
              <a:defRPr sz="2600"/>
            </a:lvl4pPr>
            <a:lvl5pPr marL="2335638" indent="0">
              <a:buNone/>
              <a:defRPr sz="2600"/>
            </a:lvl5pPr>
            <a:lvl6pPr marL="2919544" indent="0">
              <a:buNone/>
              <a:defRPr sz="2600"/>
            </a:lvl6pPr>
            <a:lvl7pPr marL="3503451" indent="0">
              <a:buNone/>
              <a:defRPr sz="2600"/>
            </a:lvl7pPr>
            <a:lvl8pPr marL="4087360" indent="0">
              <a:buNone/>
              <a:defRPr sz="2600"/>
            </a:lvl8pPr>
            <a:lvl9pPr marL="4671269" indent="0">
              <a:buNone/>
              <a:defRPr sz="2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7" y="5368588"/>
            <a:ext cx="7314248" cy="805049"/>
          </a:xfrm>
        </p:spPr>
        <p:txBody>
          <a:bodyPr/>
          <a:lstStyle>
            <a:lvl1pPr marL="0" indent="0">
              <a:buNone/>
              <a:defRPr sz="1800"/>
            </a:lvl1pPr>
            <a:lvl2pPr marL="583907" indent="0">
              <a:buNone/>
              <a:defRPr sz="1500"/>
            </a:lvl2pPr>
            <a:lvl3pPr marL="1167820" indent="0">
              <a:buNone/>
              <a:defRPr sz="1300"/>
            </a:lvl3pPr>
            <a:lvl4pPr marL="1751728" indent="0">
              <a:buNone/>
              <a:defRPr sz="1100"/>
            </a:lvl4pPr>
            <a:lvl5pPr marL="2335638" indent="0">
              <a:buNone/>
              <a:defRPr sz="1100"/>
            </a:lvl5pPr>
            <a:lvl6pPr marL="2919544" indent="0">
              <a:buNone/>
              <a:defRPr sz="1100"/>
            </a:lvl6pPr>
            <a:lvl7pPr marL="3503451" indent="0">
              <a:buNone/>
              <a:defRPr sz="1100"/>
            </a:lvl7pPr>
            <a:lvl8pPr marL="4087360" indent="0">
              <a:buNone/>
              <a:defRPr sz="1100"/>
            </a:lvl8pPr>
            <a:lvl9pPr marL="467126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093D-D0AD-4B78-A441-8CDAADF6FFF6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765CD-6FE5-4183-A429-485EF6249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664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314" y="68643"/>
            <a:ext cx="10971372" cy="3701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6"/>
            <a:ext cx="10971372" cy="4527011"/>
          </a:xfrm>
          <a:prstGeom prst="rect">
            <a:avLst/>
          </a:prstGeom>
        </p:spPr>
        <p:txBody>
          <a:bodyPr vert="horz" lIns="116784" tIns="58392" rIns="116784" bIns="5839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7828"/>
            <a:ext cx="2844430" cy="365210"/>
          </a:xfrm>
          <a:prstGeom prst="rect">
            <a:avLst/>
          </a:prstGeom>
        </p:spPr>
        <p:txBody>
          <a:bodyPr vert="horz" lIns="116784" tIns="58392" rIns="116784" bIns="58392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9093D-D0AD-4B78-A441-8CDAADF6FFF6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7828"/>
            <a:ext cx="3860298" cy="365210"/>
          </a:xfrm>
          <a:prstGeom prst="rect">
            <a:avLst/>
          </a:prstGeom>
        </p:spPr>
        <p:txBody>
          <a:bodyPr vert="horz" lIns="116784" tIns="58392" rIns="116784" bIns="58392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8"/>
            <a:ext cx="2844430" cy="365210"/>
          </a:xfrm>
          <a:prstGeom prst="rect">
            <a:avLst/>
          </a:prstGeom>
        </p:spPr>
        <p:txBody>
          <a:bodyPr vert="horz" lIns="116784" tIns="58392" rIns="116784" bIns="58392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765CD-6FE5-4183-A429-485EF6249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66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67820" rtl="0" eaLnBrk="1" latinLnBrk="0" hangingPunct="1">
        <a:spcBef>
          <a:spcPct val="0"/>
        </a:spcBef>
        <a:buNone/>
        <a:defRPr sz="31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7931" indent="-437931" algn="l" defTabSz="116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8854" indent="-364944" algn="l" defTabSz="1167820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59773" indent="-291952" algn="l" defTabSz="116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43680" indent="-291952" algn="l" defTabSz="11678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7590" indent="-291952" algn="l" defTabSz="1167820" rtl="0" eaLnBrk="1" latinLnBrk="0" hangingPunct="1">
        <a:spcBef>
          <a:spcPct val="20000"/>
        </a:spcBef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11496" indent="-291952" algn="l" defTabSz="116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795408" indent="-291952" algn="l" defTabSz="116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79316" indent="-291952" algn="l" defTabSz="116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63224" indent="-291952" algn="l" defTabSz="116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678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3907" algn="l" defTabSz="11678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67820" algn="l" defTabSz="11678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1728" algn="l" defTabSz="11678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35638" algn="l" defTabSz="11678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19544" algn="l" defTabSz="11678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03451" algn="l" defTabSz="11678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7360" algn="l" defTabSz="11678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71269" algn="l" defTabSz="116782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D4C135-1C52-F2F1-DBB7-D1179B4DE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2" y="365210"/>
            <a:ext cx="10514231" cy="1325869"/>
          </a:xfrm>
          <a:prstGeom prst="rect">
            <a:avLst/>
          </a:prstGeom>
        </p:spPr>
        <p:txBody>
          <a:bodyPr vert="horz" lIns="87590" tIns="43797" rIns="87590" bIns="4379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68E4E91-7FA6-F422-AFFF-B8DBFE613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2" y="1826047"/>
            <a:ext cx="10514231" cy="4352346"/>
          </a:xfrm>
          <a:prstGeom prst="rect">
            <a:avLst/>
          </a:prstGeom>
        </p:spPr>
        <p:txBody>
          <a:bodyPr vert="horz" lIns="87590" tIns="43797" rIns="87590" bIns="4379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54774E-F375-3BF4-F817-51BD20562B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2" y="6357824"/>
            <a:ext cx="2742843" cy="365210"/>
          </a:xfrm>
          <a:prstGeom prst="rect">
            <a:avLst/>
          </a:prstGeom>
        </p:spPr>
        <p:txBody>
          <a:bodyPr vert="horz" lIns="87590" tIns="43797" rIns="87590" bIns="4379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5885"/>
            <a:fld id="{CBAACA4E-6411-4A61-BB4E-10B3F7A79C3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75885"/>
              <a:t>31.03.2023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12C3B73-5ABC-6EBF-6C2D-8A2576E67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7824"/>
            <a:ext cx="4114264" cy="365210"/>
          </a:xfrm>
          <a:prstGeom prst="rect">
            <a:avLst/>
          </a:prstGeom>
        </p:spPr>
        <p:txBody>
          <a:bodyPr vert="horz" lIns="87590" tIns="43797" rIns="87590" bIns="4379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5885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4773CF9-BF0F-485F-A24E-32446411B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7824"/>
            <a:ext cx="2742843" cy="365210"/>
          </a:xfrm>
          <a:prstGeom prst="rect">
            <a:avLst/>
          </a:prstGeom>
        </p:spPr>
        <p:txBody>
          <a:bodyPr vert="horz" lIns="87590" tIns="43797" rIns="87590" bIns="4379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5885"/>
            <a:fld id="{C181C2A0-EA93-432E-96A2-37E1C59D5F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75885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1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75885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8973" indent="-218973" algn="l" defTabSz="875885" rtl="0" eaLnBrk="1" latinLnBrk="0" hangingPunct="1">
        <a:lnSpc>
          <a:spcPct val="90000"/>
        </a:lnSpc>
        <a:spcBef>
          <a:spcPts val="95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6917" indent="-218973" algn="l" defTabSz="875885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94857" indent="-218973" algn="l" defTabSz="875885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32798" indent="-218973" algn="l" defTabSz="875885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0741" indent="-218973" algn="l" defTabSz="875885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08684" indent="-218973" algn="l" defTabSz="875885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46627" indent="-218973" algn="l" defTabSz="875885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84569" indent="-218973" algn="l" defTabSz="875885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22513" indent="-218973" algn="l" defTabSz="875885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75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7943" algn="l" defTabSz="875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5885" algn="l" defTabSz="875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13828" algn="l" defTabSz="875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51771" algn="l" defTabSz="875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9715" algn="l" defTabSz="875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27655" algn="l" defTabSz="875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5597" algn="l" defTabSz="875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03539" algn="l" defTabSz="8758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customXml" Target="../ink/ink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"/><Relationship Id="rId2" Type="http://schemas.openxmlformats.org/officeDocument/2006/relationships/image" Target="../media/image81.T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TIF"/><Relationship Id="rId4" Type="http://schemas.openxmlformats.org/officeDocument/2006/relationships/image" Target="../media/image83.T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Система диагностики пучков ускорительного комплекса </a:t>
            </a:r>
            <a:r>
              <a:rPr lang="en-US" dirty="0" smtClean="0"/>
              <a:t>NICA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ru-RU" dirty="0" smtClean="0"/>
              <a:t>системы измерения положения пучка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967285" y="5302436"/>
            <a:ext cx="8533290" cy="69508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Горбачев Е. от коллектива НТОП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911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6E4D2D-8006-1EA3-004D-1C4DF7757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" y="3"/>
            <a:ext cx="12190408" cy="47746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Установка оборудования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Libera Hadron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Нуклотроне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8">
            <a:extLst>
              <a:ext uri="{FF2B5EF4-FFF2-40B4-BE49-F238E27FC236}">
                <a16:creationId xmlns:a16="http://schemas.microsoft.com/office/drawing/2014/main" xmlns="" id="{03753563-C938-49EE-02C8-377FDEF2D2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801" y="1938580"/>
            <a:ext cx="4957140" cy="485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4D22135-6E54-8F74-E88B-ACDF161B6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618" y="1938581"/>
            <a:ext cx="3646744" cy="48793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9B241A-F2C3-93C3-E70F-094E5E50314E}"/>
              </a:ext>
            </a:extLst>
          </p:cNvPr>
          <p:cNvSpPr txBox="1"/>
          <p:nvPr/>
        </p:nvSpPr>
        <p:spPr>
          <a:xfrm>
            <a:off x="0" y="477466"/>
            <a:ext cx="11170129" cy="1319556"/>
          </a:xfrm>
          <a:prstGeom prst="rect">
            <a:avLst/>
          </a:prstGeom>
          <a:noFill/>
        </p:spPr>
        <p:txBody>
          <a:bodyPr wrap="square" lIns="87588" tIns="43797" rIns="87588" bIns="43797" rtlCol="0">
            <a:spAutoFit/>
          </a:bodyPr>
          <a:lstStyle/>
          <a:p>
            <a:pPr defTabSz="875864"/>
            <a:r>
              <a:rPr lang="ru-RU" sz="2000" dirty="0">
                <a:solidFill>
                  <a:prstClr val="black"/>
                </a:solidFill>
              </a:rPr>
              <a:t>Июнь-сентябрь</a:t>
            </a:r>
            <a:r>
              <a:rPr lang="en-US" sz="2000" dirty="0">
                <a:solidFill>
                  <a:prstClr val="black"/>
                </a:solidFill>
              </a:rPr>
              <a:t>: </a:t>
            </a:r>
            <a:r>
              <a:rPr lang="ru-RU" sz="2000" dirty="0">
                <a:solidFill>
                  <a:prstClr val="black"/>
                </a:solidFill>
              </a:rPr>
              <a:t>установка 6 устройств </a:t>
            </a:r>
            <a:r>
              <a:rPr lang="en-US" sz="2000" dirty="0">
                <a:solidFill>
                  <a:prstClr val="black"/>
                </a:solidFill>
              </a:rPr>
              <a:t>Libera Hadron (24 </a:t>
            </a:r>
            <a:r>
              <a:rPr lang="ru-RU" sz="2000" dirty="0">
                <a:solidFill>
                  <a:prstClr val="black"/>
                </a:solidFill>
              </a:rPr>
              <a:t>пикапа</a:t>
            </a:r>
            <a:r>
              <a:rPr lang="en-US" sz="2000" dirty="0">
                <a:solidFill>
                  <a:prstClr val="black"/>
                </a:solidFill>
              </a:rPr>
              <a:t>)</a:t>
            </a:r>
            <a:r>
              <a:rPr lang="ru-RU" sz="2000" dirty="0">
                <a:solidFill>
                  <a:prstClr val="black"/>
                </a:solidFill>
              </a:rPr>
              <a:t> в дополнительные шкафы на внешнем периметре </a:t>
            </a:r>
            <a:r>
              <a:rPr lang="ru-RU" sz="2000" dirty="0" err="1">
                <a:solidFill>
                  <a:prstClr val="black"/>
                </a:solidFill>
              </a:rPr>
              <a:t>Нуклотрона</a:t>
            </a:r>
            <a:r>
              <a:rPr lang="ru-RU" sz="2000" dirty="0">
                <a:solidFill>
                  <a:prstClr val="black"/>
                </a:solidFill>
              </a:rPr>
              <a:t>, 24 усилителя </a:t>
            </a:r>
            <a:r>
              <a:rPr lang="en-US" sz="2000" dirty="0">
                <a:solidFill>
                  <a:prstClr val="black"/>
                </a:solidFill>
              </a:rPr>
              <a:t>Amplifier110</a:t>
            </a:r>
            <a:r>
              <a:rPr lang="ru-RU" sz="2000" dirty="0">
                <a:solidFill>
                  <a:prstClr val="black"/>
                </a:solidFill>
              </a:rPr>
              <a:t> на кольце</a:t>
            </a:r>
            <a:r>
              <a:rPr lang="en-US" sz="2000" dirty="0">
                <a:solidFill>
                  <a:prstClr val="black"/>
                </a:solidFill>
              </a:rPr>
              <a:t>,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прокладка согласованных по длине кабелей ВЧ, сигналов запуска, </a:t>
            </a:r>
            <a:r>
              <a:rPr lang="en-US" sz="2000" dirty="0">
                <a:solidFill>
                  <a:prstClr val="black"/>
                </a:solidFill>
              </a:rPr>
              <a:t>machine clock</a:t>
            </a:r>
            <a:r>
              <a:rPr lang="ru-RU" sz="2000" dirty="0">
                <a:solidFill>
                  <a:prstClr val="black"/>
                </a:solidFill>
              </a:rPr>
              <a:t> 10Мгц, сигнала ВЧ </a:t>
            </a:r>
            <a:r>
              <a:rPr lang="ru-RU" sz="2000" dirty="0" err="1">
                <a:solidFill>
                  <a:prstClr val="black"/>
                </a:solidFill>
              </a:rPr>
              <a:t>Нуклотрона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</a:p>
          <a:p>
            <a:pPr defTabSz="875864"/>
            <a:r>
              <a:rPr lang="ru-RU" sz="2000" dirty="0" smtClean="0">
                <a:solidFill>
                  <a:prstClr val="black"/>
                </a:solidFill>
              </a:rPr>
              <a:t>Борьба с наводками ВЧ.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A966F7-DA9F-528D-086D-79732DDB3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0412" cy="54947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+mn-lt"/>
              </a:rPr>
              <a:t>Измерения положение пучка</a:t>
            </a:r>
            <a:r>
              <a:rPr lang="en-US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Нуклотрона</a:t>
            </a:r>
            <a:r>
              <a:rPr lang="ru-RU" sz="2400" dirty="0">
                <a:latin typeface="+mn-lt"/>
              </a:rPr>
              <a:t> на </a:t>
            </a:r>
            <a:r>
              <a:rPr lang="en-US" sz="2400" dirty="0">
                <a:latin typeface="+mn-lt"/>
              </a:rPr>
              <a:t>BPM19 </a:t>
            </a:r>
            <a:r>
              <a:rPr lang="ru-RU" sz="2400" dirty="0">
                <a:latin typeface="+mn-lt"/>
              </a:rPr>
              <a:t>в течении цикла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7203A09-945E-B134-B4C4-5A12DAD59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22" y="695901"/>
            <a:ext cx="10598103" cy="517396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67F065-51D1-8EBA-9846-8545384F2D91}"/>
              </a:ext>
            </a:extLst>
          </p:cNvPr>
          <p:cNvSpPr txBox="1"/>
          <p:nvPr/>
        </p:nvSpPr>
        <p:spPr>
          <a:xfrm>
            <a:off x="0" y="6084451"/>
            <a:ext cx="11766399" cy="673225"/>
          </a:xfrm>
          <a:prstGeom prst="rect">
            <a:avLst/>
          </a:prstGeom>
          <a:noFill/>
        </p:spPr>
        <p:txBody>
          <a:bodyPr wrap="square" lIns="87588" tIns="43797" rIns="87588" bIns="43797" rtlCol="0">
            <a:spAutoFit/>
          </a:bodyPr>
          <a:lstStyle/>
          <a:p>
            <a:pPr defTabSz="875864"/>
            <a:r>
              <a:rPr lang="ru-RU" sz="1900" dirty="0">
                <a:solidFill>
                  <a:prstClr val="black"/>
                </a:solidFill>
              </a:rPr>
              <a:t>Большие ошибки в измерении положения пучка методом </a:t>
            </a:r>
            <a:r>
              <a:rPr lang="en-US" sz="1900" dirty="0">
                <a:solidFill>
                  <a:prstClr val="black"/>
                </a:solidFill>
              </a:rPr>
              <a:t>NBA </a:t>
            </a:r>
            <a:r>
              <a:rPr lang="ru-RU" sz="1900" dirty="0">
                <a:solidFill>
                  <a:prstClr val="black"/>
                </a:solidFill>
              </a:rPr>
              <a:t>на </a:t>
            </a:r>
            <a:r>
              <a:rPr lang="ru-RU" sz="1900" dirty="0" err="1">
                <a:solidFill>
                  <a:prstClr val="black"/>
                </a:solidFill>
              </a:rPr>
              <a:t>Нуклотроне</a:t>
            </a:r>
            <a:r>
              <a:rPr lang="ru-RU" sz="1900" dirty="0">
                <a:solidFill>
                  <a:prstClr val="black"/>
                </a:solidFill>
              </a:rPr>
              <a:t> на пикапах, расположенных рядом с ускоряющими станциями.  Причина – высокий уровень помех на частоте ВЧ.</a:t>
            </a:r>
          </a:p>
        </p:txBody>
      </p:sp>
    </p:spTree>
    <p:extLst>
      <p:ext uri="{BB962C8B-B14F-4D97-AF65-F5344CB8AC3E}">
        <p14:creationId xmlns:p14="http://schemas.microsoft.com/office/powerpoint/2010/main" val="410902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7EE90F1-175D-8478-B7B0-B85843B93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1238" y="876649"/>
            <a:ext cx="8439784" cy="4632787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7B4A91CD-AA87-F967-9D0B-38C6D985A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59" y="0"/>
            <a:ext cx="11389969" cy="695900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Сигнал с пластин пикапа 19 после инжекции и в начале подъема поля.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4D0695-E16A-7A9F-473D-D7681836EA95}"/>
              </a:ext>
            </a:extLst>
          </p:cNvPr>
          <p:cNvSpPr txBox="1"/>
          <p:nvPr/>
        </p:nvSpPr>
        <p:spPr>
          <a:xfrm>
            <a:off x="0" y="5662042"/>
            <a:ext cx="12190413" cy="704003"/>
          </a:xfrm>
          <a:prstGeom prst="rect">
            <a:avLst/>
          </a:prstGeom>
          <a:noFill/>
        </p:spPr>
        <p:txBody>
          <a:bodyPr wrap="square" lIns="87588" tIns="43797" rIns="87588" bIns="43797" rtlCol="0">
            <a:spAutoFit/>
          </a:bodyPr>
          <a:lstStyle/>
          <a:p>
            <a:pPr defTabSz="875864"/>
            <a:r>
              <a:rPr lang="ru-RU" sz="2000" dirty="0">
                <a:solidFill>
                  <a:prstClr val="black"/>
                </a:solidFill>
              </a:rPr>
              <a:t>При масштабировании видно, что наводка от ВЧ (к которой чувствителен алгоритм </a:t>
            </a:r>
            <a:r>
              <a:rPr lang="en-US" sz="2000" dirty="0">
                <a:solidFill>
                  <a:prstClr val="black"/>
                </a:solidFill>
              </a:rPr>
              <a:t>NBA</a:t>
            </a:r>
            <a:r>
              <a:rPr lang="ru-RU" sz="2000" dirty="0">
                <a:solidFill>
                  <a:prstClr val="black"/>
                </a:solidFill>
              </a:rPr>
              <a:t>) составляет треть от амплитуды сигнала.  Возможные варианты решения – использование 2 гармоники ВЧ.</a:t>
            </a:r>
          </a:p>
        </p:txBody>
      </p:sp>
    </p:spTree>
    <p:extLst>
      <p:ext uri="{BB962C8B-B14F-4D97-AF65-F5344CB8AC3E}">
        <p14:creationId xmlns:p14="http://schemas.microsoft.com/office/powerpoint/2010/main" val="251353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1F0D9DD-899D-6F9B-4188-F8A496AA0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6" y="672980"/>
            <a:ext cx="10244556" cy="5641882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9CED2502-75C2-9D2D-1D6D-80AD81B84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0412" cy="54947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Сигнал с пластин пикапа 19</a:t>
            </a:r>
            <a:r>
              <a:rPr lang="en-US" sz="2400" dirty="0"/>
              <a:t> </a:t>
            </a:r>
            <a:r>
              <a:rPr lang="ru-RU" sz="2400" dirty="0"/>
              <a:t>на столе вывода (01.02.23, работает СЭО)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D5AB59-E3F7-00C5-5A60-9749B86D11CE}"/>
              </a:ext>
            </a:extLst>
          </p:cNvPr>
          <p:cNvSpPr txBox="1"/>
          <p:nvPr/>
        </p:nvSpPr>
        <p:spPr>
          <a:xfrm>
            <a:off x="185031" y="6253161"/>
            <a:ext cx="12005391" cy="642447"/>
          </a:xfrm>
          <a:prstGeom prst="rect">
            <a:avLst/>
          </a:prstGeom>
          <a:noFill/>
        </p:spPr>
        <p:txBody>
          <a:bodyPr wrap="square" lIns="87588" tIns="43797" rIns="87588" bIns="43797" rtlCol="0">
            <a:spAutoFit/>
          </a:bodyPr>
          <a:lstStyle/>
          <a:p>
            <a:pPr defTabSz="875864"/>
            <a:r>
              <a:rPr lang="ru-RU" sz="1800" dirty="0">
                <a:solidFill>
                  <a:prstClr val="black"/>
                </a:solidFill>
              </a:rPr>
              <a:t>При работающей СЭО, соотношение сигнала к наводке ВЧ сильно (около 8-10 раз) увеличилось - меньше потери, выше линейная плотность заряда.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904F8C-C740-390D-894A-24D7B38268E9}"/>
              </a:ext>
            </a:extLst>
          </p:cNvPr>
          <p:cNvSpPr txBox="1"/>
          <p:nvPr/>
        </p:nvSpPr>
        <p:spPr>
          <a:xfrm>
            <a:off x="10806663" y="2236829"/>
            <a:ext cx="997111" cy="365448"/>
          </a:xfrm>
          <a:prstGeom prst="rect">
            <a:avLst/>
          </a:prstGeom>
          <a:noFill/>
        </p:spPr>
        <p:txBody>
          <a:bodyPr wrap="none" lIns="87588" tIns="43797" rIns="87588" bIns="43797" rtlCol="0">
            <a:spAutoFit/>
          </a:bodyPr>
          <a:lstStyle/>
          <a:p>
            <a:pPr defTabSz="875864"/>
            <a:r>
              <a:rPr lang="ru-RU" sz="1800" dirty="0">
                <a:solidFill>
                  <a:prstClr val="black"/>
                </a:solidFill>
              </a:rPr>
              <a:t>Ку=50</a:t>
            </a:r>
            <a:r>
              <a:rPr lang="en-US" sz="1800" dirty="0">
                <a:solidFill>
                  <a:prstClr val="black"/>
                </a:solidFill>
              </a:rPr>
              <a:t>dB</a:t>
            </a:r>
            <a:endParaRPr 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8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050DF03-29C1-8E44-C8D5-14D8A4301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4" y="661635"/>
            <a:ext cx="10153128" cy="5591532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924F198-C36B-7771-EDAC-B7BDED9D3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0412" cy="62148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+mn-lt"/>
              </a:rPr>
              <a:t>Положение пучка, алгоритм </a:t>
            </a:r>
            <a:r>
              <a:rPr lang="en-US" sz="2400" dirty="0">
                <a:latin typeface="+mn-lt"/>
              </a:rPr>
              <a:t>BBB, </a:t>
            </a:r>
            <a:r>
              <a:rPr lang="ru-RU" sz="2400" dirty="0">
                <a:latin typeface="+mn-lt"/>
              </a:rPr>
              <a:t>пикап 19</a:t>
            </a:r>
            <a:r>
              <a:rPr lang="en-US" sz="2400" dirty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 (01.02.23, работает СЭО)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22AE19-C4A0-8875-620F-2B0485BB9C5A}"/>
              </a:ext>
            </a:extLst>
          </p:cNvPr>
          <p:cNvSpPr txBox="1"/>
          <p:nvPr/>
        </p:nvSpPr>
        <p:spPr>
          <a:xfrm>
            <a:off x="185031" y="6301735"/>
            <a:ext cx="12005391" cy="396226"/>
          </a:xfrm>
          <a:prstGeom prst="rect">
            <a:avLst/>
          </a:prstGeom>
          <a:noFill/>
        </p:spPr>
        <p:txBody>
          <a:bodyPr wrap="square" lIns="87588" tIns="43797" rIns="87588" bIns="43797" rtlCol="0">
            <a:spAutoFit/>
          </a:bodyPr>
          <a:lstStyle/>
          <a:p>
            <a:pPr defTabSz="875864"/>
            <a:r>
              <a:rPr lang="ru-RU" sz="2000" dirty="0">
                <a:solidFill>
                  <a:prstClr val="black"/>
                </a:solidFill>
              </a:rPr>
              <a:t>При работающей СЭО, алгоритм 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bunch-by-bunch </a:t>
            </a:r>
            <a:r>
              <a:rPr lang="ru-RU" sz="2000" dirty="0" smtClean="0">
                <a:solidFill>
                  <a:prstClr val="black"/>
                </a:solidFill>
              </a:rPr>
              <a:t>показывает </a:t>
            </a:r>
            <a:r>
              <a:rPr lang="ru-RU" sz="2000" dirty="0">
                <a:solidFill>
                  <a:prstClr val="black"/>
                </a:solidFill>
              </a:rPr>
              <a:t>хорошие результаты.</a:t>
            </a:r>
          </a:p>
        </p:txBody>
      </p:sp>
    </p:spTree>
    <p:extLst>
      <p:ext uri="{BB962C8B-B14F-4D97-AF65-F5344CB8AC3E}">
        <p14:creationId xmlns:p14="http://schemas.microsoft.com/office/powerpoint/2010/main" val="379253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444186-BFBA-5DF9-7A0F-6F9B49344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429" y="1125004"/>
            <a:ext cx="10989904" cy="49426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1) Большая наводка на пикапах около </a:t>
            </a:r>
            <a:r>
              <a:rPr lang="ru-RU" sz="2000" dirty="0" smtClean="0"/>
              <a:t>ускоряющих станций </a:t>
            </a:r>
            <a:r>
              <a:rPr lang="ru-RU" sz="2000" dirty="0"/>
              <a:t>(на Бустере отсутствует). При интенсивности порядка 8</a:t>
            </a:r>
            <a:r>
              <a:rPr lang="en-US" sz="2000" dirty="0"/>
              <a:t>e6 Xe</a:t>
            </a:r>
            <a:r>
              <a:rPr lang="ru-RU" sz="2000" dirty="0"/>
              <a:t> и существующем уровне потерь в процессе ускорения</a:t>
            </a:r>
            <a:r>
              <a:rPr lang="en-US" sz="2000" dirty="0"/>
              <a:t>, </a:t>
            </a:r>
            <a:r>
              <a:rPr lang="ru-RU" sz="2000" dirty="0"/>
              <a:t>адекватные измерения положения пучка (а значит и динамической коррекции орбиты) в </a:t>
            </a:r>
            <a:r>
              <a:rPr lang="ru-RU" sz="2000" dirty="0" err="1"/>
              <a:t>Нуклотроне</a:t>
            </a:r>
            <a:r>
              <a:rPr lang="ru-RU" sz="2000" dirty="0"/>
              <a:t> возможны только при включенной СЭО</a:t>
            </a:r>
            <a:r>
              <a:rPr lang="en-US" sz="2000" dirty="0"/>
              <a:t> </a:t>
            </a:r>
            <a:r>
              <a:rPr lang="ru-RU" sz="2000" dirty="0"/>
              <a:t>с помощью </a:t>
            </a:r>
            <a:r>
              <a:rPr lang="en-US" sz="2000" dirty="0"/>
              <a:t>bunch-by-bunch </a:t>
            </a:r>
            <a:r>
              <a:rPr lang="ru-RU" sz="2000" dirty="0"/>
              <a:t>алгоритма.  Для работы узкополосного алгоритма </a:t>
            </a:r>
            <a:r>
              <a:rPr lang="ru-RU" sz="2000" dirty="0" smtClean="0"/>
              <a:t>необходимо использовать вторую гармонику </a:t>
            </a:r>
            <a:r>
              <a:rPr lang="ru-RU" sz="2000" dirty="0"/>
              <a:t>ВЧ. </a:t>
            </a:r>
          </a:p>
          <a:p>
            <a:pPr marL="0" indent="0">
              <a:buNone/>
            </a:pPr>
            <a:r>
              <a:rPr lang="ru-RU" sz="2000" dirty="0"/>
              <a:t>2) Несколько пикапов имеют существенно больший уровень наводок</a:t>
            </a:r>
            <a:r>
              <a:rPr lang="ru-RU" sz="2000" dirty="0" smtClean="0"/>
              <a:t>, чем остальные.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Часть пикапов необходимо вскрывать для проверки соединения экранов с землей. Возможно довести число полностью рабочих пикапов до 23 по Х, и до 20 по </a:t>
            </a:r>
            <a:r>
              <a:rPr lang="en-US" sz="2000" dirty="0">
                <a:solidFill>
                  <a:prstClr val="black"/>
                </a:solidFill>
              </a:rPr>
              <a:t>Y</a:t>
            </a:r>
            <a:r>
              <a:rPr lang="ru-RU" sz="2000" dirty="0">
                <a:solidFill>
                  <a:prstClr val="black"/>
                </a:solidFill>
              </a:rPr>
              <a:t>.</a:t>
            </a:r>
            <a:endParaRPr lang="ru-RU" sz="2000" dirty="0"/>
          </a:p>
          <a:p>
            <a:pPr marL="0" indent="0">
              <a:buNone/>
            </a:pPr>
            <a:r>
              <a:rPr lang="ru-RU" sz="2000" dirty="0">
                <a:solidFill>
                  <a:prstClr val="black"/>
                </a:solidFill>
              </a:rPr>
              <a:t>3) Для измерения бетатронных частот </a:t>
            </a:r>
            <a:r>
              <a:rPr lang="ru-RU" sz="2000" dirty="0" smtClean="0">
                <a:solidFill>
                  <a:prstClr val="black"/>
                </a:solidFill>
              </a:rPr>
              <a:t>необходим </a:t>
            </a:r>
            <a:r>
              <a:rPr lang="ru-RU" sz="2000" dirty="0">
                <a:solidFill>
                  <a:prstClr val="black"/>
                </a:solidFill>
              </a:rPr>
              <a:t>более сильный удар, чем у имеющейся системы</a:t>
            </a:r>
            <a:r>
              <a:rPr lang="ru-RU" sz="2000" dirty="0" smtClean="0">
                <a:solidFill>
                  <a:prstClr val="black"/>
                </a:solidFill>
              </a:rPr>
              <a:t>. В сеансе на столе вывода были проведены измерения с помощью однократного удара инжекционным </a:t>
            </a:r>
            <a:r>
              <a:rPr lang="ru-RU" sz="2000" dirty="0" err="1" smtClean="0">
                <a:solidFill>
                  <a:prstClr val="black"/>
                </a:solidFill>
              </a:rPr>
              <a:t>кикером</a:t>
            </a:r>
            <a:r>
              <a:rPr lang="ru-RU" sz="2000" dirty="0" smtClean="0">
                <a:solidFill>
                  <a:prstClr val="black"/>
                </a:solidFill>
              </a:rPr>
              <a:t>. Возможно надо предусмотреть систему подобную системе Бустера.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AD60DF1-AB51-4D99-94FC-118A60E8E7EA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0412" cy="479791"/>
          </a:xfrm>
          <a:prstGeom prst="rect">
            <a:avLst/>
          </a:prstGeom>
        </p:spPr>
        <p:txBody>
          <a:bodyPr vert="horz" lIns="87588" tIns="43797" rIns="87588" bIns="4379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Проблемы измерения положения пучка на </a:t>
            </a:r>
            <a:r>
              <a:rPr lang="ru-RU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Нуклотроне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2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9A277A-1C28-481C-ABA1-9AE40B7C33AA}"/>
              </a:ext>
            </a:extLst>
          </p:cNvPr>
          <p:cNvSpPr txBox="1">
            <a:spLocks/>
          </p:cNvSpPr>
          <p:nvPr/>
        </p:nvSpPr>
        <p:spPr>
          <a:xfrm>
            <a:off x="22665" y="4"/>
            <a:ext cx="12167747" cy="549470"/>
          </a:xfrm>
          <a:prstGeom prst="rect">
            <a:avLst/>
          </a:prstGeom>
        </p:spPr>
        <p:txBody>
          <a:bodyPr lIns="116796" tIns="58398" rIns="116796" bIns="58398">
            <a:normAutofit/>
          </a:bodyPr>
          <a:lstStyle>
            <a:lvl1pPr algn="ctr" defTabSz="914288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Измерения положения пучков </a:t>
            </a:r>
            <a:r>
              <a:rPr lang="ru-RU" dirty="0" err="1" smtClean="0"/>
              <a:t>коллайдера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9" y="3519398"/>
            <a:ext cx="12190413" cy="334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F82D90A1-F36C-4372-8C8A-19D67DF40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796322"/>
              </p:ext>
            </p:extLst>
          </p:nvPr>
        </p:nvGraphicFramePr>
        <p:xfrm>
          <a:off x="240526" y="649865"/>
          <a:ext cx="5062593" cy="17204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587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38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6475">
                <a:tc>
                  <a:txBody>
                    <a:bodyPr/>
                    <a:lstStyle/>
                    <a:p>
                      <a:r>
                        <a:rPr lang="en-US" sz="1900" dirty="0"/>
                        <a:t>Diagonal-cut BPM near</a:t>
                      </a:r>
                      <a:r>
                        <a:rPr lang="en-US" sz="1900" baseline="0" dirty="0"/>
                        <a:t> F lenses </a:t>
                      </a:r>
                      <a:r>
                        <a:rPr lang="en-US" sz="1900" dirty="0"/>
                        <a:t>(X)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24 + 24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6475">
                <a:tc>
                  <a:txBody>
                    <a:bodyPr/>
                    <a:lstStyle/>
                    <a:p>
                      <a:r>
                        <a:rPr lang="en-US" sz="1900" dirty="0"/>
                        <a:t>Diagonal-cut BPM near D</a:t>
                      </a:r>
                      <a:r>
                        <a:rPr lang="en-US" sz="1900" baseline="0" dirty="0"/>
                        <a:t> lenses </a:t>
                      </a:r>
                      <a:r>
                        <a:rPr lang="en-US" sz="1900" dirty="0"/>
                        <a:t>(Y)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22 + 22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6475">
                <a:tc>
                  <a:txBody>
                    <a:bodyPr/>
                    <a:lstStyle/>
                    <a:p>
                      <a:r>
                        <a:rPr lang="en-US" sz="1900" dirty="0"/>
                        <a:t>Pick-up in straight sections (X/Z)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20 + 20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3608">
                <a:tc>
                  <a:txBody>
                    <a:bodyPr/>
                    <a:lstStyle/>
                    <a:p>
                      <a:r>
                        <a:rPr lang="en-US" sz="1900" dirty="0"/>
                        <a:t>Strip Line Monitors (X/Y)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8A0A56A3-0FA2-4255-8B13-39CACF508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798545"/>
              </p:ext>
            </p:extLst>
          </p:nvPr>
        </p:nvGraphicFramePr>
        <p:xfrm>
          <a:off x="5591150" y="621482"/>
          <a:ext cx="6408711" cy="2634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37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0738">
                <a:tc>
                  <a:txBody>
                    <a:bodyPr/>
                    <a:lstStyle/>
                    <a:p>
                      <a:r>
                        <a:rPr lang="en-US" sz="1900" dirty="0"/>
                        <a:t>Total number of 2-channel preamplifiers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92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283199763"/>
                  </a:ext>
                </a:extLst>
              </a:tr>
              <a:tr h="450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Total number of 4-channel preamplifiers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40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2651526895"/>
                  </a:ext>
                </a:extLst>
              </a:tr>
              <a:tr h="450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Total number of Amplifier110 devices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96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4166171077"/>
                  </a:ext>
                </a:extLst>
              </a:tr>
              <a:tr h="450738">
                <a:tc>
                  <a:txBody>
                    <a:bodyPr/>
                    <a:lstStyle/>
                    <a:p>
                      <a:r>
                        <a:rPr lang="en-US" sz="1900" dirty="0"/>
                        <a:t>Total number of Libera Hadron devices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22 + 2(SLM)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0738">
                <a:tc>
                  <a:txBody>
                    <a:bodyPr/>
                    <a:lstStyle/>
                    <a:p>
                      <a:r>
                        <a:rPr lang="en-US" sz="1900" dirty="0"/>
                        <a:t>Total number of </a:t>
                      </a:r>
                      <a:r>
                        <a:rPr lang="en-US" sz="1900" dirty="0" smtClean="0"/>
                        <a:t>racks (2 </a:t>
                      </a:r>
                      <a:r>
                        <a:rPr lang="en-US" sz="1900" dirty="0" err="1" smtClean="0"/>
                        <a:t>Libera</a:t>
                      </a:r>
                      <a:r>
                        <a:rPr lang="en-US" sz="1900" dirty="0" smtClean="0"/>
                        <a:t> devices in </a:t>
                      </a:r>
                      <a:r>
                        <a:rPr lang="en-US" sz="1900" dirty="0"/>
                        <a:t>rack)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12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6107">
                <a:tc>
                  <a:txBody>
                    <a:bodyPr/>
                    <a:lstStyle/>
                    <a:p>
                      <a:r>
                        <a:rPr lang="en-US" sz="1900" dirty="0"/>
                        <a:t>Estimated RG223 cable length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20 km</a:t>
                      </a:r>
                      <a:endParaRPr lang="ru-RU" sz="1900" dirty="0"/>
                    </a:p>
                  </a:txBody>
                  <a:tcPr marL="91428" marR="91428" marT="45731" marB="4573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8542" y="2349674"/>
            <a:ext cx="5256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X </a:t>
            </a:r>
            <a:r>
              <a:rPr lang="en-US" sz="1800" dirty="0"/>
              <a:t>and Y arc BPMs have to be combined together to be used in </a:t>
            </a:r>
            <a:r>
              <a:rPr lang="en-US" sz="1800" dirty="0" err="1"/>
              <a:t>Libera</a:t>
            </a:r>
            <a:r>
              <a:rPr lang="en-US" sz="1800" dirty="0"/>
              <a:t> Hadron BPM module.</a:t>
            </a:r>
          </a:p>
          <a:p>
            <a:r>
              <a:rPr lang="en-US" sz="1800" dirty="0"/>
              <a:t>Cable lengths have to be adjusted to take into account beam flight time between pickups.</a:t>
            </a:r>
          </a:p>
        </p:txBody>
      </p:sp>
    </p:spTree>
    <p:extLst>
      <p:ext uri="{BB962C8B-B14F-4D97-AF65-F5344CB8AC3E}">
        <p14:creationId xmlns:p14="http://schemas.microsoft.com/office/powerpoint/2010/main" val="397316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C129B8-C1FF-4E09-88DD-5876BF58044A}"/>
              </a:ext>
            </a:extLst>
          </p:cNvPr>
          <p:cNvSpPr txBox="1"/>
          <p:nvPr/>
        </p:nvSpPr>
        <p:spPr>
          <a:xfrm>
            <a:off x="485097" y="765498"/>
            <a:ext cx="8274405" cy="1842776"/>
          </a:xfrm>
          <a:prstGeom prst="rect">
            <a:avLst/>
          </a:prstGeom>
          <a:noFill/>
        </p:spPr>
        <p:txBody>
          <a:bodyPr wrap="square" lIns="87588" tIns="43797" rIns="87588" bIns="43797" rtlCol="0">
            <a:spAutoFit/>
          </a:bodyPr>
          <a:lstStyle/>
          <a:p>
            <a:r>
              <a:rPr lang="ru-RU" sz="1900" dirty="0" smtClean="0"/>
              <a:t>Три различных режима работы </a:t>
            </a:r>
            <a:r>
              <a:rPr lang="ru-RU" sz="1900" dirty="0" err="1" smtClean="0"/>
              <a:t>коллайдера</a:t>
            </a:r>
            <a:r>
              <a:rPr lang="ru-RU" sz="1900" dirty="0" smtClean="0"/>
              <a:t> с существенно разными параметрами пучка</a:t>
            </a:r>
            <a:r>
              <a:rPr lang="en-US" sz="1900" dirty="0" smtClean="0"/>
              <a:t>:</a:t>
            </a:r>
            <a:endParaRPr lang="en-US" sz="1900" dirty="0"/>
          </a:p>
          <a:p>
            <a:pPr marL="328450" indent="-328450">
              <a:buFont typeface="Courier New" panose="02070309020205020404" pitchFamily="49" charset="0"/>
              <a:buChar char="o"/>
            </a:pPr>
            <a:r>
              <a:rPr lang="ru-RU" sz="1900" dirty="0" smtClean="0"/>
              <a:t>Накопление с барьерами</a:t>
            </a:r>
            <a:r>
              <a:rPr lang="en-US" sz="1900" dirty="0" smtClean="0"/>
              <a:t> </a:t>
            </a:r>
            <a:r>
              <a:rPr lang="en-US" sz="1900" dirty="0"/>
              <a:t>RF1, f=0.522-0.587 MHz,</a:t>
            </a:r>
            <a:r>
              <a:rPr lang="el-GR" sz="1900" dirty="0"/>
              <a:t>σ</a:t>
            </a:r>
            <a:r>
              <a:rPr lang="en-US" sz="1900" baseline="-25000" dirty="0"/>
              <a:t>t</a:t>
            </a:r>
            <a:r>
              <a:rPr lang="en-US" sz="1900" dirty="0"/>
              <a:t>=120ns </a:t>
            </a:r>
          </a:p>
          <a:p>
            <a:pPr marL="328450" indent="-328450">
              <a:buFont typeface="Courier New" panose="02070309020205020404" pitchFamily="49" charset="0"/>
              <a:buChar char="o"/>
            </a:pPr>
            <a:r>
              <a:rPr lang="ru-RU" sz="1900" dirty="0" smtClean="0"/>
              <a:t>Ускорение на частоте </a:t>
            </a:r>
            <a:r>
              <a:rPr lang="en-US" sz="1900" dirty="0" smtClean="0"/>
              <a:t>RF2</a:t>
            </a:r>
            <a:r>
              <a:rPr lang="en-US" sz="1900" dirty="0"/>
              <a:t>, f=</a:t>
            </a:r>
            <a:r>
              <a:rPr lang="ru-RU" sz="1900" dirty="0">
                <a:ea typeface="Proxima Nova"/>
              </a:rPr>
              <a:t>11.484 - 12.914</a:t>
            </a:r>
            <a:r>
              <a:rPr lang="en-US" sz="1900" dirty="0">
                <a:ea typeface="Proxima Nova"/>
              </a:rPr>
              <a:t> MHz, h=22, </a:t>
            </a:r>
            <a:r>
              <a:rPr lang="el-GR" sz="1900" dirty="0"/>
              <a:t>σ</a:t>
            </a:r>
            <a:r>
              <a:rPr lang="en-US" sz="1900" baseline="-25000" dirty="0"/>
              <a:t>t</a:t>
            </a:r>
            <a:r>
              <a:rPr lang="en-US" sz="1900" dirty="0"/>
              <a:t>=6ns </a:t>
            </a:r>
            <a:r>
              <a:rPr lang="en-US" sz="1900" dirty="0">
                <a:ea typeface="Proxima Nova"/>
              </a:rPr>
              <a:t> </a:t>
            </a:r>
            <a:endParaRPr lang="en-US" sz="1900" dirty="0"/>
          </a:p>
          <a:p>
            <a:pPr marL="328450" indent="-328450">
              <a:buFont typeface="Courier New" panose="02070309020205020404" pitchFamily="49" charset="0"/>
              <a:buChar char="o"/>
            </a:pPr>
            <a:r>
              <a:rPr lang="ru-RU" sz="1900" dirty="0" smtClean="0"/>
              <a:t>Столкновения на частоте </a:t>
            </a:r>
            <a:r>
              <a:rPr lang="en-US" sz="1900" dirty="0" smtClean="0"/>
              <a:t>RF3</a:t>
            </a:r>
            <a:r>
              <a:rPr lang="en-US" sz="1900" dirty="0"/>
              <a:t>, f=</a:t>
            </a:r>
            <a:r>
              <a:rPr lang="ru-RU" sz="1900" dirty="0">
                <a:ea typeface="Proxima Nova"/>
              </a:rPr>
              <a:t>34.452 - 38.742</a:t>
            </a:r>
            <a:r>
              <a:rPr lang="en-US" sz="1900" dirty="0">
                <a:ea typeface="Proxima Nova"/>
              </a:rPr>
              <a:t> MHz, h=66, </a:t>
            </a:r>
            <a:r>
              <a:rPr lang="el-GR" sz="1900" dirty="0"/>
              <a:t>σ</a:t>
            </a:r>
            <a:r>
              <a:rPr lang="en-US" sz="1900" baseline="-25000" dirty="0"/>
              <a:t>t</a:t>
            </a:r>
            <a:r>
              <a:rPr lang="en-US" sz="1900" dirty="0"/>
              <a:t>=2ns</a:t>
            </a:r>
          </a:p>
          <a:p>
            <a:pPr marL="328450" indent="-328450">
              <a:buFont typeface="Courier New" panose="02070309020205020404" pitchFamily="49" charset="0"/>
              <a:buChar char="o"/>
            </a:pPr>
            <a:r>
              <a:rPr lang="ru-RU" sz="1900" dirty="0" smtClean="0"/>
              <a:t>Начальный этап </a:t>
            </a:r>
            <a:r>
              <a:rPr lang="en-US" sz="1900" dirty="0" smtClean="0"/>
              <a:t>(commissioning) </a:t>
            </a:r>
            <a:r>
              <a:rPr lang="ru-RU" sz="1900" dirty="0" smtClean="0"/>
              <a:t>может быть с низкой интенсивностью.</a:t>
            </a:r>
            <a:endParaRPr lang="en-US" sz="19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9A729D2-409C-423A-BDEC-4B0834E38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525" y="3069754"/>
            <a:ext cx="4318887" cy="28621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40F8B2B-72DE-471B-BD38-76B193F10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807" y="3069754"/>
            <a:ext cx="3938290" cy="28621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90DE907-493A-4D88-96DC-A03C53B0A2FE}"/>
              </a:ext>
            </a:extLst>
          </p:cNvPr>
          <p:cNvSpPr txBox="1"/>
          <p:nvPr/>
        </p:nvSpPr>
        <p:spPr>
          <a:xfrm>
            <a:off x="10201720" y="4630536"/>
            <a:ext cx="1391963" cy="442392"/>
          </a:xfrm>
          <a:prstGeom prst="rect">
            <a:avLst/>
          </a:prstGeom>
          <a:noFill/>
        </p:spPr>
        <p:txBody>
          <a:bodyPr wrap="none" lIns="87588" tIns="43797" rIns="87588" bIns="43797" rtlCol="0">
            <a:spAutoFit/>
          </a:bodyPr>
          <a:lstStyle/>
          <a:p>
            <a:r>
              <a:rPr lang="el-GR" dirty="0"/>
              <a:t>σ</a:t>
            </a:r>
            <a:r>
              <a:rPr lang="en-US" baseline="-25000" dirty="0"/>
              <a:t>f</a:t>
            </a:r>
            <a:r>
              <a:rPr lang="en-US" dirty="0"/>
              <a:t>=80MHz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B64C98C-80BD-4A16-BB7B-C530C35B5FEE}"/>
              </a:ext>
            </a:extLst>
          </p:cNvPr>
          <p:cNvSpPr txBox="1"/>
          <p:nvPr/>
        </p:nvSpPr>
        <p:spPr>
          <a:xfrm>
            <a:off x="6080964" y="4630536"/>
            <a:ext cx="1391963" cy="442392"/>
          </a:xfrm>
          <a:prstGeom prst="rect">
            <a:avLst/>
          </a:prstGeom>
          <a:noFill/>
        </p:spPr>
        <p:txBody>
          <a:bodyPr wrap="none" lIns="87588" tIns="43797" rIns="87588" bIns="43797" rtlCol="0">
            <a:spAutoFit/>
          </a:bodyPr>
          <a:lstStyle/>
          <a:p>
            <a:r>
              <a:rPr lang="el-GR" dirty="0"/>
              <a:t>σ</a:t>
            </a:r>
            <a:r>
              <a:rPr lang="en-US" baseline="-25000" dirty="0"/>
              <a:t>f</a:t>
            </a:r>
            <a:r>
              <a:rPr lang="en-US" dirty="0"/>
              <a:t>=26MHz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268D1E3-86FC-47AA-9781-D5C07977C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73805"/>
            <a:ext cx="4124807" cy="28589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07FC3E-4288-4171-B241-AF9F64F2B89F}"/>
              </a:ext>
            </a:extLst>
          </p:cNvPr>
          <p:cNvSpPr txBox="1"/>
          <p:nvPr/>
        </p:nvSpPr>
        <p:spPr>
          <a:xfrm>
            <a:off x="1630710" y="4630536"/>
            <a:ext cx="1465701" cy="442392"/>
          </a:xfrm>
          <a:prstGeom prst="rect">
            <a:avLst/>
          </a:prstGeom>
          <a:noFill/>
        </p:spPr>
        <p:txBody>
          <a:bodyPr wrap="none" lIns="87588" tIns="43797" rIns="87588" bIns="43797" rtlCol="0">
            <a:spAutoFit/>
          </a:bodyPr>
          <a:lstStyle/>
          <a:p>
            <a:r>
              <a:rPr lang="el-GR" dirty="0"/>
              <a:t>σ</a:t>
            </a:r>
            <a:r>
              <a:rPr lang="en-US" baseline="-25000" dirty="0"/>
              <a:t>f</a:t>
            </a:r>
            <a:r>
              <a:rPr lang="en-US" dirty="0"/>
              <a:t>=1.3MHz</a:t>
            </a:r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C29A277A-1C28-481C-ABA1-9AE40B7C33AA}"/>
              </a:ext>
            </a:extLst>
          </p:cNvPr>
          <p:cNvSpPr txBox="1">
            <a:spLocks/>
          </p:cNvSpPr>
          <p:nvPr/>
        </p:nvSpPr>
        <p:spPr>
          <a:xfrm>
            <a:off x="22665" y="4"/>
            <a:ext cx="12167747" cy="477462"/>
          </a:xfrm>
          <a:prstGeom prst="rect">
            <a:avLst/>
          </a:prstGeom>
        </p:spPr>
        <p:txBody>
          <a:bodyPr lIns="116796" tIns="58398" rIns="116796" bIns="58398">
            <a:normAutofit lnSpcReduction="10000"/>
          </a:bodyPr>
          <a:lstStyle>
            <a:lvl1pPr algn="ctr" defTabSz="914288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Измерения положения пучков </a:t>
            </a:r>
            <a:r>
              <a:rPr lang="ru-RU" dirty="0" err="1" smtClean="0"/>
              <a:t>коллайдера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82122"/>
            <a:ext cx="12190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Частота оцифровки </a:t>
            </a:r>
            <a:r>
              <a:rPr lang="en-US" sz="2000" dirty="0" err="1" smtClean="0"/>
              <a:t>Libera</a:t>
            </a:r>
            <a:r>
              <a:rPr lang="en-US" sz="2000" dirty="0" smtClean="0"/>
              <a:t> Hadron Fs=250MHz.  Fs/2 </a:t>
            </a:r>
            <a:r>
              <a:rPr lang="ru-RU" sz="2000" dirty="0" smtClean="0"/>
              <a:t>обозначена красной чертой.</a:t>
            </a:r>
            <a:endParaRPr lang="ru-RU" sz="2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839622" y="3285778"/>
            <a:ext cx="0" cy="23762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933380" y="3285778"/>
            <a:ext cx="0" cy="23762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43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C29A277A-1C28-481C-ABA1-9AE40B7C33AA}"/>
              </a:ext>
            </a:extLst>
          </p:cNvPr>
          <p:cNvSpPr txBox="1">
            <a:spLocks/>
          </p:cNvSpPr>
          <p:nvPr/>
        </p:nvSpPr>
        <p:spPr>
          <a:xfrm>
            <a:off x="22665" y="4"/>
            <a:ext cx="12167747" cy="477462"/>
          </a:xfrm>
          <a:prstGeom prst="rect">
            <a:avLst/>
          </a:prstGeom>
        </p:spPr>
        <p:txBody>
          <a:bodyPr lIns="116796" tIns="58398" rIns="116796" bIns="58398">
            <a:normAutofit lnSpcReduction="10000"/>
          </a:bodyPr>
          <a:lstStyle>
            <a:lvl1pPr algn="ctr" defTabSz="914288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Измерения положения пучков </a:t>
            </a:r>
            <a:r>
              <a:rPr lang="ru-RU" dirty="0" err="1" smtClean="0"/>
              <a:t>коллайдера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263961-F0E3-494D-BC99-0D74D2347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19" y="477466"/>
            <a:ext cx="4409688" cy="330846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A096EA37-C8BA-42DB-8140-C1E16829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17" y="683770"/>
            <a:ext cx="5692721" cy="280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02918" y="3385818"/>
            <a:ext cx="2382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Полоса </a:t>
            </a:r>
            <a:r>
              <a:rPr lang="en-US" sz="2000" dirty="0" smtClean="0"/>
              <a:t>Amplifier110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676620" y="3411841"/>
            <a:ext cx="3684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Полоса </a:t>
            </a:r>
            <a:r>
              <a:rPr lang="en-US" sz="2000" dirty="0" smtClean="0"/>
              <a:t>Amplifier110 </a:t>
            </a:r>
            <a:r>
              <a:rPr lang="ru-RU" sz="2000" dirty="0" smtClean="0"/>
              <a:t>при </a:t>
            </a:r>
            <a:r>
              <a:rPr lang="en-US" sz="2000" dirty="0" smtClean="0"/>
              <a:t>K</a:t>
            </a:r>
            <a:r>
              <a:rPr lang="ru-RU" sz="2000" dirty="0" smtClean="0"/>
              <a:t>у=0</a:t>
            </a:r>
            <a:r>
              <a:rPr lang="en-US" sz="2000" dirty="0" smtClean="0"/>
              <a:t>dB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3959668"/>
            <a:ext cx="121677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режиме столкновений пикап должен быть нагружен на 50 Ом для уменьшения импеданса камеры. Разработан предусилитель с удаленным переключениям входного сопротивления  и включения интегратора.</a:t>
            </a:r>
            <a:endParaRPr lang="en-US" sz="2000" dirty="0" smtClean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3700681-E8E1-4438-8EDF-8984D1E0E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91" y="4754567"/>
            <a:ext cx="2800937" cy="203960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4CFB20A-87D8-4CEE-B475-F501BC5FE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086" y="4754567"/>
            <a:ext cx="2800936" cy="203960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4654593-C5A5-4A88-B47F-C05C4E4FE9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9502" y="4725939"/>
            <a:ext cx="3160977" cy="20396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78982" y="558176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*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58108" y="551276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=</a:t>
            </a:r>
            <a:endParaRPr lang="ru-RU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-92950" y="4776584"/>
            <a:ext cx="971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PU@50</a:t>
            </a:r>
            <a:endParaRPr lang="ru-RU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4043345" y="4757373"/>
            <a:ext cx="999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/>
              <a:t>Интегр</a:t>
            </a:r>
            <a:r>
              <a:rPr lang="ru-RU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342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05986C-F2C0-9299-28DC-87FA67F7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59" y="1"/>
            <a:ext cx="10562675" cy="40545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Выбор алгоритма вычисления </a:t>
            </a:r>
            <a:r>
              <a:rPr lang="ru-RU" sz="2400" dirty="0"/>
              <a:t>положения пучка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7C3EE4B-5976-28A4-4C1D-6844785B3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66" y="549474"/>
            <a:ext cx="3990042" cy="2019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874ACC-F0E7-86AD-8615-2234FBC52F39}"/>
              </a:ext>
            </a:extLst>
          </p:cNvPr>
          <p:cNvSpPr txBox="1"/>
          <p:nvPr/>
        </p:nvSpPr>
        <p:spPr>
          <a:xfrm>
            <a:off x="550590" y="3861842"/>
            <a:ext cx="11224417" cy="1319560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r>
              <a:rPr lang="ru-RU" sz="2000" dirty="0" smtClean="0"/>
              <a:t>В формулу можно подставлять различные величины</a:t>
            </a:r>
            <a:r>
              <a:rPr lang="en-US" sz="2000" dirty="0" smtClean="0"/>
              <a:t>: </a:t>
            </a:r>
            <a:r>
              <a:rPr lang="ru-RU" sz="2000" dirty="0" smtClean="0"/>
              <a:t>пиковые значения</a:t>
            </a:r>
            <a:r>
              <a:rPr lang="en-US" sz="2000" dirty="0" smtClean="0"/>
              <a:t> </a:t>
            </a:r>
            <a:r>
              <a:rPr lang="ru-RU" sz="2000" dirty="0" smtClean="0"/>
              <a:t>сигналов (</a:t>
            </a:r>
            <a:r>
              <a:rPr lang="en-US" sz="2000" dirty="0" smtClean="0"/>
              <a:t>JPARC, RHIC, FNAL, CERN SPS</a:t>
            </a:r>
            <a:r>
              <a:rPr lang="ru-RU" sz="2000" dirty="0" smtClean="0"/>
              <a:t>),</a:t>
            </a:r>
            <a:r>
              <a:rPr lang="en-US" sz="2000" dirty="0" smtClean="0"/>
              <a:t> </a:t>
            </a:r>
            <a:r>
              <a:rPr lang="ru-RU" sz="2000" dirty="0" smtClean="0"/>
              <a:t>интегралы после </a:t>
            </a:r>
            <a:r>
              <a:rPr lang="ru-RU" sz="2000" dirty="0"/>
              <a:t>восстановления базовой </a:t>
            </a:r>
            <a:r>
              <a:rPr lang="ru-RU" sz="2000" dirty="0" smtClean="0"/>
              <a:t>линии (</a:t>
            </a:r>
            <a:r>
              <a:rPr lang="en-US" sz="2000" dirty="0" smtClean="0"/>
              <a:t>CERN PS, GSI SIS-18</a:t>
            </a:r>
            <a:r>
              <a:rPr lang="ru-RU" sz="2000" dirty="0" smtClean="0"/>
              <a:t>), </a:t>
            </a:r>
            <a:r>
              <a:rPr lang="ru-RU" sz="2000" dirty="0"/>
              <a:t>интеграл от модуля </a:t>
            </a:r>
            <a:r>
              <a:rPr lang="ru-RU" sz="2000" dirty="0" smtClean="0"/>
              <a:t>сигнала</a:t>
            </a:r>
            <a:r>
              <a:rPr lang="en-US" sz="2000" dirty="0" smtClean="0"/>
              <a:t> (FNAL)</a:t>
            </a:r>
            <a:r>
              <a:rPr lang="ru-RU" sz="2000" dirty="0" smtClean="0"/>
              <a:t>,</a:t>
            </a:r>
            <a:r>
              <a:rPr lang="en-US" sz="2000" dirty="0" smtClean="0"/>
              <a:t>  </a:t>
            </a:r>
            <a:r>
              <a:rPr lang="ru-RU" sz="2000" dirty="0" smtClean="0"/>
              <a:t>корень из суммы квадратов (</a:t>
            </a:r>
            <a:r>
              <a:rPr lang="en-US" sz="2000" dirty="0" smtClean="0"/>
              <a:t>KEK, GSI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</a:rPr>
              <a:t>Libera</a:t>
            </a:r>
            <a:r>
              <a:rPr lang="en-US" sz="2000" dirty="0" smtClean="0">
                <a:solidFill>
                  <a:srgbClr val="0070C0"/>
                </a:solidFill>
              </a:rPr>
              <a:t> Hadron </a:t>
            </a:r>
            <a:r>
              <a:rPr lang="ru-RU" sz="2000" dirty="0" smtClean="0">
                <a:solidFill>
                  <a:srgbClr val="0070C0"/>
                </a:solidFill>
              </a:rPr>
              <a:t>алгоритмы </a:t>
            </a:r>
            <a:r>
              <a:rPr lang="en-US" sz="2000" dirty="0" err="1" smtClean="0">
                <a:solidFill>
                  <a:srgbClr val="0070C0"/>
                </a:solidFill>
              </a:rPr>
              <a:t>bbb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и </a:t>
            </a:r>
            <a:r>
              <a:rPr lang="en-US" sz="2000" dirty="0" err="1" smtClean="0">
                <a:solidFill>
                  <a:srgbClr val="0070C0"/>
                </a:solidFill>
              </a:rPr>
              <a:t>tbbb</a:t>
            </a:r>
            <a:r>
              <a:rPr lang="ru-RU" sz="2000" dirty="0" smtClean="0"/>
              <a:t>), </a:t>
            </a:r>
            <a:r>
              <a:rPr lang="ru-RU" sz="2000" dirty="0"/>
              <a:t>амплитуда на частоте ВЧ (или гармонике ВЧ) - </a:t>
            </a:r>
            <a:r>
              <a:rPr lang="en-US" sz="2000" dirty="0"/>
              <a:t>narrow-band</a:t>
            </a:r>
            <a:r>
              <a:rPr lang="ru-RU" sz="2000" dirty="0"/>
              <a:t> </a:t>
            </a:r>
            <a:r>
              <a:rPr lang="ru-RU" sz="2000" dirty="0" smtClean="0"/>
              <a:t>алгоритм</a:t>
            </a:r>
            <a:r>
              <a:rPr lang="en-US" sz="2000" dirty="0" smtClean="0"/>
              <a:t> (</a:t>
            </a:r>
            <a:r>
              <a:rPr lang="en-US" sz="2000" dirty="0" err="1" smtClean="0">
                <a:solidFill>
                  <a:srgbClr val="0070C0"/>
                </a:solidFill>
              </a:rPr>
              <a:t>Libera</a:t>
            </a:r>
            <a:r>
              <a:rPr lang="en-US" sz="2000" dirty="0" smtClean="0">
                <a:solidFill>
                  <a:srgbClr val="0070C0"/>
                </a:solidFill>
              </a:rPr>
              <a:t> Hadron </a:t>
            </a:r>
            <a:r>
              <a:rPr lang="en-US" sz="2000" dirty="0" err="1" smtClean="0">
                <a:solidFill>
                  <a:srgbClr val="0070C0"/>
                </a:solidFill>
              </a:rPr>
              <a:t>nba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алгоритм</a:t>
            </a:r>
            <a:r>
              <a:rPr lang="en-US" sz="2000" dirty="0" smtClean="0"/>
              <a:t>)</a:t>
            </a:r>
            <a:r>
              <a:rPr lang="ru-RU" sz="2000" dirty="0"/>
              <a:t> </a:t>
            </a:r>
            <a:r>
              <a:rPr lang="en-US" sz="2000" dirty="0" smtClean="0"/>
              <a:t>[1]. </a:t>
            </a:r>
            <a:endParaRPr lang="en-US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94606" y="2709714"/>
            <a:ext cx="110804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/>
              <a:t>Положение пучка вычисляется методом </a:t>
            </a:r>
            <a:r>
              <a:rPr lang="en-US" sz="2000" dirty="0" smtClean="0"/>
              <a:t>“</a:t>
            </a:r>
            <a:r>
              <a:rPr lang="en-US" sz="2000" dirty="0"/>
              <a:t>difference-over-sum</a:t>
            </a:r>
            <a:r>
              <a:rPr lang="en-US" sz="2000" dirty="0" smtClean="0"/>
              <a:t>” </a:t>
            </a:r>
            <a:r>
              <a:rPr lang="ru-RU" sz="2000" dirty="0" smtClean="0"/>
              <a:t>за некоторый интервал времени, например длительность сгустка (</a:t>
            </a:r>
            <a:r>
              <a:rPr lang="en-US" sz="2000" dirty="0" smtClean="0"/>
              <a:t>bunch-by-bunch</a:t>
            </a:r>
            <a:r>
              <a:rPr lang="ru-RU" sz="2000" dirty="0" smtClean="0"/>
              <a:t>), оборот (</a:t>
            </a:r>
            <a:r>
              <a:rPr lang="en-US" sz="2000" dirty="0" smtClean="0"/>
              <a:t>turn-by-turn</a:t>
            </a:r>
            <a:r>
              <a:rPr lang="ru-RU" sz="2000" dirty="0" smtClean="0"/>
              <a:t>)</a:t>
            </a:r>
            <a:r>
              <a:rPr lang="ru-RU" sz="2000" dirty="0"/>
              <a:t> </a:t>
            </a:r>
            <a:r>
              <a:rPr lang="ru-RU" sz="2000" dirty="0" smtClean="0"/>
              <a:t>либо некоторое число оборотов.</a:t>
            </a:r>
            <a:endParaRPr lang="en-US" sz="20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58142" y="5567641"/>
            <a:ext cx="1180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/>
              <a:t>[1] </a:t>
            </a:r>
            <a:r>
              <a:rPr lang="ru-RU" sz="1800" dirty="0"/>
              <a:t>A. </a:t>
            </a:r>
            <a:r>
              <a:rPr lang="ru-RU" sz="1800" dirty="0" err="1"/>
              <a:t>Reiter</a:t>
            </a:r>
            <a:r>
              <a:rPr lang="ru-RU" sz="1800" dirty="0"/>
              <a:t>, R. </a:t>
            </a:r>
            <a:r>
              <a:rPr lang="ru-RU" sz="1800" dirty="0" err="1"/>
              <a:t>Singh</a:t>
            </a:r>
            <a:r>
              <a:rPr lang="ru-RU" sz="1800" dirty="0"/>
              <a:t>. </a:t>
            </a:r>
            <a:r>
              <a:rPr lang="ru-RU" sz="1800" dirty="0" err="1"/>
              <a:t>Comparison</a:t>
            </a:r>
            <a:r>
              <a:rPr lang="ru-RU" sz="1800" dirty="0"/>
              <a:t> </a:t>
            </a:r>
            <a:r>
              <a:rPr lang="ru-RU" sz="1800" dirty="0" err="1"/>
              <a:t>of</a:t>
            </a:r>
            <a:r>
              <a:rPr lang="ru-RU" sz="1800" dirty="0"/>
              <a:t> </a:t>
            </a:r>
            <a:r>
              <a:rPr lang="ru-RU" sz="1800" dirty="0" err="1"/>
              <a:t>beam</a:t>
            </a:r>
            <a:r>
              <a:rPr lang="ru-RU" sz="1800" dirty="0"/>
              <a:t> </a:t>
            </a:r>
            <a:r>
              <a:rPr lang="ru-RU" sz="1800" dirty="0" err="1"/>
              <a:t>position</a:t>
            </a:r>
            <a:r>
              <a:rPr lang="ru-RU" sz="1800" dirty="0"/>
              <a:t> </a:t>
            </a:r>
            <a:r>
              <a:rPr lang="ru-RU" sz="1800" dirty="0" err="1"/>
              <a:t>calculation</a:t>
            </a:r>
            <a:r>
              <a:rPr lang="ru-RU" sz="1800" dirty="0"/>
              <a:t> </a:t>
            </a:r>
            <a:r>
              <a:rPr lang="ru-RU" sz="1800" dirty="0" err="1"/>
              <a:t>methods</a:t>
            </a:r>
            <a:r>
              <a:rPr lang="ru-RU" sz="1800" dirty="0"/>
              <a:t> </a:t>
            </a:r>
            <a:r>
              <a:rPr lang="ru-RU" sz="1800" dirty="0" err="1"/>
              <a:t>for</a:t>
            </a:r>
            <a:r>
              <a:rPr lang="ru-RU" sz="1800" dirty="0"/>
              <a:t> </a:t>
            </a:r>
            <a:r>
              <a:rPr lang="ru-RU" sz="1800" dirty="0" err="1"/>
              <a:t>application</a:t>
            </a:r>
            <a:r>
              <a:rPr lang="ru-RU" sz="1800" dirty="0"/>
              <a:t> </a:t>
            </a:r>
            <a:r>
              <a:rPr lang="ru-RU" sz="1800" dirty="0" err="1"/>
              <a:t>in</a:t>
            </a:r>
            <a:r>
              <a:rPr lang="ru-RU" sz="1800" dirty="0"/>
              <a:t> </a:t>
            </a:r>
            <a:r>
              <a:rPr lang="ru-RU" sz="1800" dirty="0" err="1"/>
              <a:t>digital</a:t>
            </a:r>
            <a:r>
              <a:rPr lang="ru-RU" sz="1800" dirty="0"/>
              <a:t> </a:t>
            </a:r>
            <a:r>
              <a:rPr lang="ru-RU" sz="1800" dirty="0" err="1"/>
              <a:t>acquisition</a:t>
            </a:r>
            <a:r>
              <a:rPr lang="ru-RU" sz="1800" dirty="0"/>
              <a:t> </a:t>
            </a:r>
            <a:r>
              <a:rPr lang="ru-RU" sz="1800" dirty="0" err="1"/>
              <a:t>systems</a:t>
            </a:r>
            <a:r>
              <a:rPr lang="ru-RU" sz="1800" dirty="0"/>
              <a:t>, 2018. </a:t>
            </a:r>
            <a:r>
              <a:rPr lang="ru-RU" sz="1800" dirty="0" err="1"/>
              <a:t>Nuclear</a:t>
            </a:r>
            <a:r>
              <a:rPr lang="ru-RU" sz="1800" dirty="0"/>
              <a:t> </a:t>
            </a:r>
            <a:r>
              <a:rPr lang="ru-RU" sz="1800" dirty="0" err="1"/>
              <a:t>Inst</a:t>
            </a:r>
            <a:r>
              <a:rPr lang="ru-RU" sz="1800" dirty="0"/>
              <a:t>. </a:t>
            </a:r>
            <a:r>
              <a:rPr lang="ru-RU" sz="1800" dirty="0" err="1"/>
              <a:t>and</a:t>
            </a:r>
            <a:r>
              <a:rPr lang="ru-RU" sz="1800" dirty="0"/>
              <a:t> </a:t>
            </a:r>
            <a:r>
              <a:rPr lang="ru-RU" sz="1800" dirty="0" err="1"/>
              <a:t>Methods</a:t>
            </a:r>
            <a:r>
              <a:rPr lang="ru-RU" sz="1800" dirty="0"/>
              <a:t> </a:t>
            </a:r>
            <a:r>
              <a:rPr lang="ru-RU" sz="1800" dirty="0" err="1"/>
              <a:t>in</a:t>
            </a:r>
            <a:r>
              <a:rPr lang="ru-RU" sz="1800" dirty="0"/>
              <a:t> </a:t>
            </a:r>
            <a:r>
              <a:rPr lang="ru-RU" sz="1800" dirty="0" err="1"/>
              <a:t>Physics</a:t>
            </a:r>
            <a:r>
              <a:rPr lang="ru-RU" sz="1800" dirty="0"/>
              <a:t> </a:t>
            </a:r>
            <a:r>
              <a:rPr lang="ru-RU" sz="1800" dirty="0" err="1"/>
              <a:t>Research</a:t>
            </a:r>
            <a:r>
              <a:rPr lang="ru-RU" sz="1800" dirty="0"/>
              <a:t>, A 890 (2018) 18–27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119" y="1269554"/>
            <a:ext cx="4752528" cy="86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38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23045C08-D264-4F7F-9320-9D9D8D19D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0413" cy="508554"/>
          </a:xfrm>
        </p:spPr>
        <p:txBody>
          <a:bodyPr>
            <a:noAutofit/>
          </a:bodyPr>
          <a:lstStyle/>
          <a:p>
            <a:r>
              <a:rPr lang="ru-RU" sz="2400" dirty="0"/>
              <a:t>Система измерения положения пучка бустера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4A5372D5-D359-49FD-9F4D-7F407A48F1E7}"/>
              </a:ext>
            </a:extLst>
          </p:cNvPr>
          <p:cNvGrpSpPr/>
          <p:nvPr/>
        </p:nvGrpSpPr>
        <p:grpSpPr>
          <a:xfrm>
            <a:off x="3668003" y="564921"/>
            <a:ext cx="8287754" cy="5923632"/>
            <a:chOff x="3300725" y="570614"/>
            <a:chExt cx="8288833" cy="592226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17DDBF13-4183-4BF6-9F96-0F11CDE96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725" y="570614"/>
              <a:ext cx="8288833" cy="5922261"/>
            </a:xfrm>
            <a:prstGeom prst="rect">
              <a:avLst/>
            </a:prstGeom>
          </p:spPr>
        </p:pic>
        <p:sp>
          <p:nvSpPr>
            <p:cNvPr id="16" name="Стрелка: вправо 15">
              <a:extLst>
                <a:ext uri="{FF2B5EF4-FFF2-40B4-BE49-F238E27FC236}">
                  <a16:creationId xmlns:a16="http://schemas.microsoft.com/office/drawing/2014/main" xmlns="" id="{91EFE147-8B34-429B-9959-5E0D77DE9D88}"/>
                </a:ext>
              </a:extLst>
            </p:cNvPr>
            <p:cNvSpPr/>
            <p:nvPr/>
          </p:nvSpPr>
          <p:spPr>
            <a:xfrm rot="16200000">
              <a:off x="6915753" y="2000178"/>
              <a:ext cx="308008" cy="2021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трелка: вправо 16">
              <a:extLst>
                <a:ext uri="{FF2B5EF4-FFF2-40B4-BE49-F238E27FC236}">
                  <a16:creationId xmlns:a16="http://schemas.microsoft.com/office/drawing/2014/main" xmlns="" id="{1A548876-56C9-44D8-8274-987CD89941FA}"/>
                </a:ext>
              </a:extLst>
            </p:cNvPr>
            <p:cNvSpPr/>
            <p:nvPr/>
          </p:nvSpPr>
          <p:spPr>
            <a:xfrm rot="17170118">
              <a:off x="7849404" y="2176234"/>
              <a:ext cx="308008" cy="2021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Стрелка: вправо 17">
              <a:extLst>
                <a:ext uri="{FF2B5EF4-FFF2-40B4-BE49-F238E27FC236}">
                  <a16:creationId xmlns:a16="http://schemas.microsoft.com/office/drawing/2014/main" xmlns="" id="{9D40A45E-2B5A-40FA-A3AB-5D59E6AD7612}"/>
                </a:ext>
              </a:extLst>
            </p:cNvPr>
            <p:cNvSpPr/>
            <p:nvPr/>
          </p:nvSpPr>
          <p:spPr>
            <a:xfrm rot="18130748">
              <a:off x="8657925" y="2625818"/>
              <a:ext cx="308008" cy="2021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трелка: вправо 18">
              <a:extLst>
                <a:ext uri="{FF2B5EF4-FFF2-40B4-BE49-F238E27FC236}">
                  <a16:creationId xmlns:a16="http://schemas.microsoft.com/office/drawing/2014/main" xmlns="" id="{CAB7C0B6-D921-40F2-9DC2-DBD441FFF4AF}"/>
                </a:ext>
              </a:extLst>
            </p:cNvPr>
            <p:cNvSpPr/>
            <p:nvPr/>
          </p:nvSpPr>
          <p:spPr>
            <a:xfrm rot="19430736">
              <a:off x="9370196" y="3236096"/>
              <a:ext cx="308008" cy="2021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трелка: вправо 19">
              <a:extLst>
                <a:ext uri="{FF2B5EF4-FFF2-40B4-BE49-F238E27FC236}">
                  <a16:creationId xmlns:a16="http://schemas.microsoft.com/office/drawing/2014/main" xmlns="" id="{E18B618B-F725-4902-B417-6FFD3B720D2D}"/>
                </a:ext>
              </a:extLst>
            </p:cNvPr>
            <p:cNvSpPr/>
            <p:nvPr/>
          </p:nvSpPr>
          <p:spPr>
            <a:xfrm rot="20437397">
              <a:off x="9785518" y="4073568"/>
              <a:ext cx="308008" cy="2021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Стрелка: вправо 20">
              <a:extLst>
                <a:ext uri="{FF2B5EF4-FFF2-40B4-BE49-F238E27FC236}">
                  <a16:creationId xmlns:a16="http://schemas.microsoft.com/office/drawing/2014/main" xmlns="" id="{8639E617-FC5F-4E79-BED2-EFB658C1A439}"/>
                </a:ext>
              </a:extLst>
            </p:cNvPr>
            <p:cNvSpPr/>
            <p:nvPr/>
          </p:nvSpPr>
          <p:spPr>
            <a:xfrm>
              <a:off x="9861832" y="5028349"/>
              <a:ext cx="308008" cy="2021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C1268615-752B-4AC5-8FFA-FA676900F6B2}"/>
                </a:ext>
              </a:extLst>
            </p:cNvPr>
            <p:cNvSpPr/>
            <p:nvPr/>
          </p:nvSpPr>
          <p:spPr>
            <a:xfrm>
              <a:off x="3300725" y="3811162"/>
              <a:ext cx="6236975" cy="2681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3" name="Picture 3" descr="pickup 3D1">
            <a:extLst>
              <a:ext uri="{FF2B5EF4-FFF2-40B4-BE49-F238E27FC236}">
                <a16:creationId xmlns:a16="http://schemas.microsoft.com/office/drawing/2014/main" xmlns="" id="{63BEEE22-48D1-4C00-9861-0F8DA2E4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069" y="4023323"/>
            <a:ext cx="3827854" cy="1937251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22" name="TextBox 21">
            <a:extLst>
              <a:ext uri="{FF2B5EF4-FFF2-40B4-BE49-F238E27FC236}">
                <a16:creationId xmlns:a16="http://schemas.microsoft.com/office/drawing/2014/main" xmlns="" id="{258F7EAE-89A1-4C5E-8F4F-4CDA3E767D9B}"/>
              </a:ext>
            </a:extLst>
          </p:cNvPr>
          <p:cNvSpPr txBox="1"/>
          <p:nvPr/>
        </p:nvSpPr>
        <p:spPr>
          <a:xfrm>
            <a:off x="132999" y="564921"/>
            <a:ext cx="7070008" cy="2581440"/>
          </a:xfrm>
          <a:prstGeom prst="rect">
            <a:avLst/>
          </a:prstGeom>
        </p:spPr>
        <p:txBody>
          <a:bodyPr wrap="square" lIns="87588" tIns="43797" rIns="87588" bIns="43797" rtlCol="0">
            <a:spAutoFit/>
          </a:bodyPr>
          <a:lstStyle/>
          <a:p>
            <a:pPr marL="328450" indent="-328450">
              <a:buFont typeface="Courier New" panose="02070309020205020404" pitchFamily="49" charset="0"/>
              <a:buChar char="o"/>
            </a:pPr>
            <a:r>
              <a:rPr lang="ru-RU" sz="1800" dirty="0"/>
              <a:t>24 электростатических пикапа (</a:t>
            </a:r>
            <a:r>
              <a:rPr lang="en-US" sz="1800" dirty="0"/>
              <a:t>6</a:t>
            </a:r>
            <a:r>
              <a:rPr lang="ru-RU" sz="1800" dirty="0"/>
              <a:t> на квадрант</a:t>
            </a:r>
            <a:r>
              <a:rPr lang="ru-RU" sz="1800" dirty="0" smtClean="0"/>
              <a:t>) с </a:t>
            </a:r>
            <a:r>
              <a:rPr lang="ru-RU" sz="1800" dirty="0"/>
              <a:t>диагональным разрезом.</a:t>
            </a:r>
            <a:endParaRPr lang="en-US" sz="1800" dirty="0"/>
          </a:p>
          <a:p>
            <a:pPr marL="328450" indent="-328450">
              <a:buFont typeface="Courier New" panose="02070309020205020404" pitchFamily="49" charset="0"/>
              <a:buChar char="o"/>
            </a:pPr>
            <a:r>
              <a:rPr lang="ru-RU" sz="1800" dirty="0" smtClean="0"/>
              <a:t>Предусилитель </a:t>
            </a:r>
            <a:r>
              <a:rPr lang="ru-RU" sz="1800" dirty="0"/>
              <a:t>с высоким импедансом на </a:t>
            </a:r>
            <a:r>
              <a:rPr lang="ru-RU" sz="1800" dirty="0" smtClean="0"/>
              <a:t>корпусе ускорителя.</a:t>
            </a:r>
            <a:endParaRPr lang="en-US" sz="1800" dirty="0"/>
          </a:p>
          <a:p>
            <a:pPr marL="328450" indent="-328450">
              <a:buFont typeface="Courier New" panose="02070309020205020404" pitchFamily="49" charset="0"/>
              <a:buChar char="o"/>
            </a:pPr>
            <a:r>
              <a:rPr lang="ru-RU" sz="1800" dirty="0"/>
              <a:t>Соединение через изоляционный вакуум при помощи коаксиального кабеля с низкой погонной емкостью для увеличения чувствительности</a:t>
            </a:r>
            <a:r>
              <a:rPr lang="ru-RU" sz="1800" dirty="0" smtClean="0"/>
              <a:t>.</a:t>
            </a:r>
          </a:p>
          <a:p>
            <a:pPr marL="328450" indent="-328450">
              <a:buFont typeface="Courier New" panose="02070309020205020404" pitchFamily="49" charset="0"/>
              <a:buChar char="o"/>
            </a:pPr>
            <a:r>
              <a:rPr lang="ru-RU" sz="1800" dirty="0" smtClean="0"/>
              <a:t>24 широкополосных усилителя</a:t>
            </a:r>
            <a:endParaRPr lang="en-US" sz="1800" dirty="0"/>
          </a:p>
          <a:p>
            <a:pPr marL="328481" indent="-328481">
              <a:buFont typeface="Courier New" panose="02070309020205020404" pitchFamily="49" charset="0"/>
              <a:buChar char="o"/>
            </a:pPr>
            <a:r>
              <a:rPr lang="en-US" sz="1800" dirty="0"/>
              <a:t>4 </a:t>
            </a:r>
            <a:r>
              <a:rPr lang="ru-RU" sz="1800" dirty="0" smtClean="0"/>
              <a:t>стойки по </a:t>
            </a:r>
            <a:r>
              <a:rPr lang="ru-RU" sz="1800" dirty="0"/>
              <a:t>2</a:t>
            </a:r>
            <a:r>
              <a:rPr lang="en-US" sz="1800" dirty="0" smtClean="0"/>
              <a:t> </a:t>
            </a:r>
            <a:r>
              <a:rPr lang="ru-RU" sz="1800" dirty="0" smtClean="0"/>
              <a:t>устройства </a:t>
            </a:r>
            <a:r>
              <a:rPr lang="en-US" sz="1800" dirty="0" err="1" smtClean="0"/>
              <a:t>Libera</a:t>
            </a:r>
            <a:r>
              <a:rPr lang="en-US" sz="1800" dirty="0" smtClean="0"/>
              <a:t> Hadron (</a:t>
            </a:r>
            <a:r>
              <a:rPr lang="ru-RU" sz="1800" dirty="0" smtClean="0"/>
              <a:t>всего 8 устройств, 32 </a:t>
            </a:r>
            <a:r>
              <a:rPr lang="en-US" sz="1800" dirty="0" smtClean="0"/>
              <a:t>bpm)</a:t>
            </a:r>
            <a:endParaRPr lang="ru-RU" sz="1800" dirty="0" smtClean="0"/>
          </a:p>
          <a:p>
            <a:pPr marL="328481" indent="-328481">
              <a:buFont typeface="Courier New" panose="02070309020205020404" pitchFamily="49" charset="0"/>
              <a:buChar char="o"/>
            </a:pPr>
            <a:r>
              <a:rPr lang="ru-RU" sz="1800" dirty="0" smtClean="0"/>
              <a:t>Выровненные по длине коаксиальные кабели с двойным экраном</a:t>
            </a:r>
            <a:r>
              <a:rPr lang="en-US" sz="1800" dirty="0" smtClean="0"/>
              <a:t> </a:t>
            </a:r>
            <a:endParaRPr lang="ru-RU" sz="1800" dirty="0" smtClean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328E383-8FBA-47ED-927B-9A0E4C20E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0" y="3215538"/>
            <a:ext cx="2575892" cy="344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0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20770" y="4797946"/>
            <a:ext cx="6364106" cy="1627336"/>
          </a:xfrm>
          <a:prstGeom prst="rect">
            <a:avLst/>
          </a:prstGeom>
        </p:spPr>
        <p:txBody>
          <a:bodyPr wrap="square" lIns="87597" tIns="43799" rIns="87597" bIns="43799">
            <a:spAutoFit/>
          </a:bodyPr>
          <a:lstStyle/>
          <a:p>
            <a:pPr marL="273742" indent="-273742">
              <a:buFont typeface="Arial" pitchFamily="34" charset="0"/>
              <a:buChar char="•"/>
            </a:pPr>
            <a:r>
              <a:rPr lang="ru-RU" sz="2000" dirty="0" smtClean="0"/>
              <a:t>Определение границ сгустка</a:t>
            </a:r>
            <a:endParaRPr lang="en-GB" sz="2000" dirty="0"/>
          </a:p>
          <a:p>
            <a:pPr marL="273742" indent="-273742">
              <a:buFont typeface="Arial" pitchFamily="34" charset="0"/>
              <a:buChar char="•"/>
            </a:pPr>
            <a:r>
              <a:rPr lang="ru-RU" sz="2000" dirty="0" smtClean="0"/>
              <a:t>Определение окна вычислений</a:t>
            </a:r>
            <a:endParaRPr lang="en-GB" sz="2000" dirty="0"/>
          </a:p>
          <a:p>
            <a:pPr marL="273742" indent="-273742">
              <a:buFont typeface="Arial" pitchFamily="34" charset="0"/>
              <a:buChar char="•"/>
            </a:pPr>
            <a:r>
              <a:rPr lang="ru-RU" sz="2000" dirty="0" smtClean="0"/>
              <a:t>Восстановление базовой линии</a:t>
            </a:r>
            <a:endParaRPr lang="en-GB" sz="2000" dirty="0"/>
          </a:p>
          <a:p>
            <a:pPr marL="273742" indent="-273742">
              <a:buFont typeface="Arial" pitchFamily="34" charset="0"/>
              <a:buChar char="•"/>
            </a:pPr>
            <a:r>
              <a:rPr lang="ru-RU" sz="2000" dirty="0" smtClean="0"/>
              <a:t>Вычисление энергии сигналов пластин в окне</a:t>
            </a:r>
            <a:endParaRPr lang="en-GB" sz="2000" dirty="0"/>
          </a:p>
          <a:p>
            <a:pPr marL="273742" indent="-273742">
              <a:buFont typeface="Arial" pitchFamily="34" charset="0"/>
              <a:buChar char="•"/>
            </a:pPr>
            <a:r>
              <a:rPr lang="ru-RU" sz="2000" dirty="0" smtClean="0"/>
              <a:t>Вычисление положения </a:t>
            </a:r>
            <a:r>
              <a:rPr lang="ru-RU" sz="2000" dirty="0" err="1" smtClean="0"/>
              <a:t>банча</a:t>
            </a:r>
            <a:endParaRPr lang="en-GB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904076E-3C74-093F-509A-60AE48A8C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31" y="1132699"/>
            <a:ext cx="3776091" cy="410926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61300A8F-E342-9222-8A3D-34CE766F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45"/>
            <a:ext cx="12190412" cy="401813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Libera</a:t>
            </a:r>
            <a:r>
              <a:rPr lang="en-US" sz="2400" dirty="0" smtClean="0"/>
              <a:t> Hadron bunch-by-bunch </a:t>
            </a:r>
            <a:r>
              <a:rPr lang="ru-RU" sz="2400" dirty="0" smtClean="0"/>
              <a:t>алгоритм (</a:t>
            </a:r>
            <a:r>
              <a:rPr lang="en-US" sz="2400" dirty="0" smtClean="0"/>
              <a:t>RSS, root-sum-square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B29592-A72F-A083-CD84-34C4578AA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962" y="1513758"/>
            <a:ext cx="4192560" cy="26696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C8A79F9-55E3-A0F0-12E1-52EF53CCB80D}"/>
              </a:ext>
            </a:extLst>
          </p:cNvPr>
          <p:cNvSpPr txBox="1"/>
          <p:nvPr/>
        </p:nvSpPr>
        <p:spPr>
          <a:xfrm>
            <a:off x="1128046" y="736469"/>
            <a:ext cx="3302248" cy="396230"/>
          </a:xfrm>
          <a:prstGeom prst="rect">
            <a:avLst/>
          </a:prstGeom>
          <a:noFill/>
        </p:spPr>
        <p:txBody>
          <a:bodyPr wrap="none" lIns="87597" tIns="43799" rIns="87597" bIns="43799" rtlCol="0">
            <a:spAutoFit/>
          </a:bodyPr>
          <a:lstStyle/>
          <a:p>
            <a:r>
              <a:rPr lang="ru-RU" sz="2000" dirty="0"/>
              <a:t>Определение границ сгустка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8CB4754-45F8-0D45-3042-1B7FDD28D715}"/>
              </a:ext>
            </a:extLst>
          </p:cNvPr>
          <p:cNvSpPr txBox="1"/>
          <p:nvPr/>
        </p:nvSpPr>
        <p:spPr>
          <a:xfrm>
            <a:off x="5447134" y="736469"/>
            <a:ext cx="3645418" cy="396230"/>
          </a:xfrm>
          <a:prstGeom prst="rect">
            <a:avLst/>
          </a:prstGeom>
          <a:noFill/>
        </p:spPr>
        <p:txBody>
          <a:bodyPr wrap="none" lIns="87597" tIns="43799" rIns="87597" bIns="43799" rtlCol="0">
            <a:spAutoFit/>
          </a:bodyPr>
          <a:lstStyle/>
          <a:p>
            <a:r>
              <a:rPr lang="ru-RU" sz="2000" dirty="0"/>
              <a:t>Восстановление базовой линии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3E6F729-6CCD-8A04-CFE7-783836B9AF77}"/>
              </a:ext>
            </a:extLst>
          </p:cNvPr>
          <p:cNvSpPr txBox="1"/>
          <p:nvPr/>
        </p:nvSpPr>
        <p:spPr>
          <a:xfrm>
            <a:off x="9551589" y="626807"/>
            <a:ext cx="2539413" cy="704007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r>
              <a:rPr lang="ru-RU" sz="2000" dirty="0"/>
              <a:t>Вычисление энергии </a:t>
            </a:r>
            <a:r>
              <a:rPr lang="ru-RU" sz="2000" dirty="0" smtClean="0"/>
              <a:t>сигналов в  </a:t>
            </a:r>
            <a:r>
              <a:rPr lang="ru-RU" sz="2000" dirty="0"/>
              <a:t>окне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2E515E6-5A54-5CC3-EFEC-E96181F7E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605" y="1773610"/>
            <a:ext cx="1910963" cy="107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2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B2507E9-C746-3BA4-09E8-24D7F6BAD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37" y="3285778"/>
            <a:ext cx="6645470" cy="586545"/>
          </a:xfrm>
        </p:spPr>
        <p:txBody>
          <a:bodyPr>
            <a:normAutofit/>
          </a:bodyPr>
          <a:lstStyle/>
          <a:p>
            <a:r>
              <a:rPr lang="ru-RU" sz="2300" dirty="0"/>
              <a:t>Метод наименьших квадратов</a:t>
            </a:r>
            <a:r>
              <a:rPr lang="en-US" sz="2300" dirty="0"/>
              <a:t> (</a:t>
            </a:r>
            <a:r>
              <a:rPr lang="ru-RU" sz="2300" dirty="0"/>
              <a:t>для </a:t>
            </a:r>
            <a:r>
              <a:rPr lang="en-US" sz="2300" dirty="0"/>
              <a:t>N </a:t>
            </a:r>
            <a:r>
              <a:rPr lang="ru-RU" sz="2300" dirty="0"/>
              <a:t>измерений</a:t>
            </a:r>
            <a:r>
              <a:rPr lang="en-US" sz="2300" dirty="0"/>
              <a:t>):</a:t>
            </a:r>
            <a:endParaRPr lang="ru-RU" sz="23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23EDB7-7B29-A835-5D50-7586B5F6E487}"/>
              </a:ext>
            </a:extLst>
          </p:cNvPr>
          <p:cNvSpPr txBox="1"/>
          <p:nvPr/>
        </p:nvSpPr>
        <p:spPr>
          <a:xfrm>
            <a:off x="486449" y="3861842"/>
            <a:ext cx="4456630" cy="380841"/>
          </a:xfrm>
          <a:prstGeom prst="rect">
            <a:avLst/>
          </a:prstGeom>
          <a:noFill/>
        </p:spPr>
        <p:txBody>
          <a:bodyPr wrap="square" lIns="87597" tIns="43799" rIns="87597" bIns="43799">
            <a:spAutoFit/>
          </a:bodyPr>
          <a:lstStyle/>
          <a:p>
            <a:r>
              <a:rPr lang="en-US" sz="1900" dirty="0">
                <a:solidFill>
                  <a:srgbClr val="000000"/>
                </a:solidFill>
              </a:rPr>
              <a:t>1)     </a:t>
            </a:r>
            <a:r>
              <a:rPr lang="ru-RU" sz="1900" dirty="0">
                <a:solidFill>
                  <a:srgbClr val="000000"/>
                </a:solidFill>
              </a:rPr>
              <a:t>𝛥 = ⟨𝑚⟩𝛴 = ⟨</a:t>
            </a:r>
            <a:r>
              <a:rPr lang="ru-RU" sz="1900" dirty="0" smtClean="0">
                <a:solidFill>
                  <a:srgbClr val="000000"/>
                </a:solidFill>
              </a:rPr>
              <a:t>𝑥⟩</a:t>
            </a:r>
            <a:r>
              <a:rPr lang="en-US" sz="1900" dirty="0" smtClean="0">
                <a:solidFill>
                  <a:srgbClr val="000000"/>
                </a:solidFill>
              </a:rPr>
              <a:t>/r</a:t>
            </a:r>
            <a:r>
              <a:rPr lang="ru-RU" sz="1900" dirty="0" smtClean="0">
                <a:solidFill>
                  <a:srgbClr val="000000"/>
                </a:solidFill>
              </a:rPr>
              <a:t>*𝛴 </a:t>
            </a:r>
            <a:r>
              <a:rPr lang="ru-RU" sz="1900" dirty="0">
                <a:solidFill>
                  <a:srgbClr val="000000"/>
                </a:solidFill>
              </a:rPr>
              <a:t>– </a:t>
            </a:r>
            <a:r>
              <a:rPr lang="ru-RU" sz="1900" dirty="0" smtClean="0">
                <a:solidFill>
                  <a:srgbClr val="000000"/>
                </a:solidFill>
              </a:rPr>
              <a:t>пропорция</a:t>
            </a:r>
            <a:r>
              <a:rPr lang="en-US" sz="1900" dirty="0" smtClean="0">
                <a:solidFill>
                  <a:srgbClr val="000000"/>
                </a:solidFill>
              </a:rPr>
              <a:t> </a:t>
            </a:r>
            <a:endParaRPr lang="ru-RU" sz="19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4D829613-5189-D65C-3B40-E99C34EA9B5D}"/>
              </a:ext>
            </a:extLst>
          </p:cNvPr>
          <p:cNvSpPr txBox="1">
            <a:spLocks/>
          </p:cNvSpPr>
          <p:nvPr/>
        </p:nvSpPr>
        <p:spPr>
          <a:xfrm>
            <a:off x="1" y="-50709"/>
            <a:ext cx="12190413" cy="586545"/>
          </a:xfrm>
          <a:prstGeom prst="rect">
            <a:avLst/>
          </a:prstGeom>
        </p:spPr>
        <p:txBody>
          <a:bodyPr vert="horz" lIns="87597" tIns="43799" rIns="87597" bIns="4379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Алгоритмы на основе метода наименьших квадратов (</a:t>
            </a:r>
            <a:r>
              <a:rPr lang="en-US" sz="2400" dirty="0" smtClean="0"/>
              <a:t>ordinary linear squares, OLS</a:t>
            </a:r>
            <a:r>
              <a:rPr lang="ru-RU" sz="2400" dirty="0" smtClean="0"/>
              <a:t>) </a:t>
            </a:r>
            <a:endParaRPr lang="ru-RU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315F88A-9D60-D099-AC03-B027A866F83B}"/>
              </a:ext>
            </a:extLst>
          </p:cNvPr>
          <p:cNvSpPr txBox="1"/>
          <p:nvPr/>
        </p:nvSpPr>
        <p:spPr>
          <a:xfrm>
            <a:off x="257149" y="5085978"/>
            <a:ext cx="11339071" cy="1011783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r>
              <a:rPr lang="ru-RU" sz="2000" dirty="0" err="1"/>
              <a:t>Фитирование</a:t>
            </a:r>
            <a:r>
              <a:rPr lang="ru-RU" sz="2000" dirty="0"/>
              <a:t> прямой линией дает </a:t>
            </a:r>
            <a:r>
              <a:rPr lang="ru-RU" sz="2000" dirty="0" smtClean="0"/>
              <a:t>более надежные </a:t>
            </a:r>
            <a:r>
              <a:rPr lang="ru-RU" sz="2000" dirty="0"/>
              <a:t>оценки</a:t>
            </a:r>
            <a:r>
              <a:rPr lang="en-US" sz="2000" dirty="0"/>
              <a:t> </a:t>
            </a:r>
            <a:r>
              <a:rPr lang="ru-RU" sz="2000" dirty="0"/>
              <a:t>положения пучка</a:t>
            </a:r>
            <a:r>
              <a:rPr lang="en-US" sz="2000" dirty="0"/>
              <a:t>: </a:t>
            </a:r>
            <a:r>
              <a:rPr lang="ru-RU" sz="2000" dirty="0"/>
              <a:t>не требует восстановления базовой линии, </a:t>
            </a:r>
            <a:r>
              <a:rPr lang="ru-RU" sz="2000" dirty="0" smtClean="0"/>
              <a:t>обладает иммунитетом </a:t>
            </a:r>
            <a:r>
              <a:rPr lang="ru-RU" sz="2000" dirty="0"/>
              <a:t>к </a:t>
            </a:r>
            <a:r>
              <a:rPr lang="ru-RU" sz="2000" dirty="0" smtClean="0"/>
              <a:t>смещениям АЦП и дрейфам усилителей, </a:t>
            </a:r>
            <a:r>
              <a:rPr lang="ru-RU" sz="2000" dirty="0"/>
              <a:t>а также хорошую устойчивость к </a:t>
            </a:r>
            <a:r>
              <a:rPr lang="ru-RU" sz="2000" dirty="0" smtClean="0"/>
              <a:t>низкочастотным помехам</a:t>
            </a:r>
            <a:r>
              <a:rPr lang="en-US" sz="2000" dirty="0" smtClean="0"/>
              <a:t>, </a:t>
            </a:r>
            <a:r>
              <a:rPr lang="ru-RU" sz="2000" dirty="0" smtClean="0"/>
              <a:t>но более громоздкие вычисления. </a:t>
            </a:r>
            <a:endParaRPr lang="ru-RU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050ABE-A82B-B6CD-EDE2-6BD950D055DD}"/>
              </a:ext>
            </a:extLst>
          </p:cNvPr>
          <p:cNvSpPr txBox="1"/>
          <p:nvPr/>
        </p:nvSpPr>
        <p:spPr>
          <a:xfrm>
            <a:off x="-17562" y="6382122"/>
            <a:ext cx="12190413" cy="365452"/>
          </a:xfrm>
          <a:prstGeom prst="rect">
            <a:avLst/>
          </a:prstGeom>
          <a:noFill/>
        </p:spPr>
        <p:txBody>
          <a:bodyPr wrap="square" lIns="87597" tIns="43799" rIns="87597" bIns="43799">
            <a:spAutoFit/>
          </a:bodyPr>
          <a:lstStyle/>
          <a:p>
            <a:r>
              <a:rPr lang="en-US" sz="1800" dirty="0"/>
              <a:t>[1] </a:t>
            </a:r>
            <a:r>
              <a:rPr lang="de-DE" sz="1800" dirty="0">
                <a:solidFill>
                  <a:srgbClr val="000000"/>
                </a:solidFill>
                <a:latin typeface="CMR12"/>
              </a:rPr>
              <a:t>A. Reiter, R. Singh, O. </a:t>
            </a:r>
            <a:r>
              <a:rPr lang="de-DE" sz="1800" dirty="0" err="1">
                <a:solidFill>
                  <a:srgbClr val="000000"/>
                </a:solidFill>
                <a:latin typeface="CMR12"/>
              </a:rPr>
              <a:t>Chorniy</a:t>
            </a:r>
            <a:r>
              <a:rPr lang="de-DE" sz="1800" dirty="0">
                <a:solidFill>
                  <a:srgbClr val="000000"/>
                </a:solidFill>
                <a:latin typeface="CMR12"/>
              </a:rPr>
              <a:t>. </a:t>
            </a:r>
            <a:r>
              <a:rPr lang="en-US" sz="1800" dirty="0">
                <a:solidFill>
                  <a:srgbClr val="000000"/>
                </a:solidFill>
                <a:latin typeface="CMR12"/>
              </a:rPr>
              <a:t>Statistical Treatment of Beam Position Monitor Data, 2016, arXiv:1609.01332.8</a:t>
            </a:r>
            <a:r>
              <a:rPr lang="de-DE" sz="1800" dirty="0"/>
              <a:t> </a:t>
            </a:r>
            <a:endParaRPr lang="ru-RU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1D8645-89BB-4A26-0EDC-868806CCAB9A}"/>
              </a:ext>
            </a:extLst>
          </p:cNvPr>
          <p:cNvSpPr txBox="1"/>
          <p:nvPr/>
        </p:nvSpPr>
        <p:spPr>
          <a:xfrm>
            <a:off x="486448" y="4435005"/>
            <a:ext cx="5104702" cy="380841"/>
          </a:xfrm>
          <a:prstGeom prst="rect">
            <a:avLst/>
          </a:prstGeom>
          <a:noFill/>
        </p:spPr>
        <p:txBody>
          <a:bodyPr wrap="square" lIns="87597" tIns="43799" rIns="87597" bIns="43799">
            <a:spAutoFit/>
          </a:bodyPr>
          <a:lstStyle/>
          <a:p>
            <a:r>
              <a:rPr lang="ru-RU" sz="1900" dirty="0">
                <a:solidFill>
                  <a:srgbClr val="000000"/>
                </a:solidFill>
              </a:rPr>
              <a:t>2)     𝛥 = ⟨𝑚⟩𝛴+</a:t>
            </a:r>
            <a:r>
              <a:rPr lang="ru-RU" sz="1900" i="1" dirty="0">
                <a:solidFill>
                  <a:srgbClr val="000000"/>
                </a:solidFill>
              </a:rPr>
              <a:t>с</a:t>
            </a:r>
            <a:r>
              <a:rPr lang="ru-RU" sz="1900" dirty="0">
                <a:solidFill>
                  <a:srgbClr val="000000"/>
                </a:solidFill>
              </a:rPr>
              <a:t> = ⟨</a:t>
            </a:r>
            <a:r>
              <a:rPr lang="ru-RU" sz="1900" dirty="0" smtClean="0">
                <a:solidFill>
                  <a:srgbClr val="000000"/>
                </a:solidFill>
              </a:rPr>
              <a:t>𝑥⟩</a:t>
            </a:r>
            <a:r>
              <a:rPr lang="en-US" sz="1900" i="1" dirty="0">
                <a:solidFill>
                  <a:srgbClr val="000000"/>
                </a:solidFill>
              </a:rPr>
              <a:t> / r </a:t>
            </a:r>
            <a:r>
              <a:rPr lang="ru-RU" sz="1900" dirty="0" smtClean="0">
                <a:solidFill>
                  <a:srgbClr val="000000"/>
                </a:solidFill>
              </a:rPr>
              <a:t>*𝛴</a:t>
            </a:r>
            <a:r>
              <a:rPr lang="ru-RU" sz="1900" dirty="0">
                <a:solidFill>
                  <a:srgbClr val="000000"/>
                </a:solidFill>
              </a:rPr>
              <a:t>+</a:t>
            </a:r>
            <a:r>
              <a:rPr lang="ru-RU" sz="1900" i="1" dirty="0">
                <a:solidFill>
                  <a:srgbClr val="000000"/>
                </a:solidFill>
              </a:rPr>
              <a:t>с</a:t>
            </a:r>
            <a:r>
              <a:rPr lang="ru-RU" sz="1900" dirty="0"/>
              <a:t> – прямая линия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47901A2-1B61-D158-DBCA-29DC55F83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74" y="414059"/>
            <a:ext cx="4176041" cy="3021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2DF738D-8C99-EBDC-D997-9C03DF6857D7}"/>
                  </a:ext>
                </a:extLst>
              </p:cNvPr>
              <p:cNvSpPr txBox="1"/>
              <p:nvPr/>
            </p:nvSpPr>
            <p:spPr>
              <a:xfrm>
                <a:off x="4727054" y="1167587"/>
                <a:ext cx="1994649" cy="7247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ru-RU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n-US" b="0" i="1" baseline="-25000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2DF738D-8C99-EBDC-D997-9C03DF685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054" y="1167587"/>
                <a:ext cx="1994649" cy="72475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8EF3AAA-27DE-387E-796A-821404006DCB}"/>
              </a:ext>
            </a:extLst>
          </p:cNvPr>
          <p:cNvSpPr txBox="1"/>
          <p:nvPr/>
        </p:nvSpPr>
        <p:spPr>
          <a:xfrm>
            <a:off x="4219245" y="1924656"/>
            <a:ext cx="3751923" cy="365452"/>
          </a:xfrm>
          <a:prstGeom prst="rect">
            <a:avLst/>
          </a:prstGeom>
          <a:noFill/>
        </p:spPr>
        <p:txBody>
          <a:bodyPr wrap="none" lIns="87597" tIns="43799" rIns="87597" bIns="43799" rtlCol="0">
            <a:spAutoFit/>
          </a:bodyPr>
          <a:lstStyle/>
          <a:p>
            <a:r>
              <a:rPr lang="ru-RU" sz="1800" dirty="0"/>
              <a:t>- одно измерение положения пучка.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257150" y="520631"/>
            <a:ext cx="3676644" cy="2744352"/>
            <a:chOff x="257150" y="520631"/>
            <a:chExt cx="3676644" cy="2744352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50" y="520631"/>
              <a:ext cx="3676644" cy="274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Прямая со стрелкой 5"/>
            <p:cNvCxnSpPr/>
            <p:nvPr/>
          </p:nvCxnSpPr>
          <p:spPr>
            <a:xfrm>
              <a:off x="1576054" y="1924656"/>
              <a:ext cx="491186" cy="6053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>
              <a:off x="1821647" y="945862"/>
              <a:ext cx="245593" cy="36004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Прямоугольник 10"/>
                <p:cNvSpPr/>
                <p:nvPr/>
              </p:nvSpPr>
              <p:spPr>
                <a:xfrm>
                  <a:off x="1121872" y="1645717"/>
                  <a:ext cx="523284" cy="4462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ru-RU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1" name="Прямоугольник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1872" y="1645717"/>
                  <a:ext cx="523284" cy="44627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274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Прямоугольник 11"/>
                <p:cNvSpPr/>
                <p:nvPr/>
              </p:nvSpPr>
              <p:spPr>
                <a:xfrm>
                  <a:off x="1419430" y="859626"/>
                  <a:ext cx="514372" cy="4462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>
                                <a:solidFill>
                                  <a:srgbClr val="836967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𝛴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2" name="Прямоугольник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9430" y="859626"/>
                  <a:ext cx="514372" cy="44627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274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255" y="3770078"/>
            <a:ext cx="1010767" cy="47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230" y="4242683"/>
            <a:ext cx="49911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03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050ABE-A82B-B6CD-EDE2-6BD950D055DD}"/>
              </a:ext>
            </a:extLst>
          </p:cNvPr>
          <p:cNvSpPr txBox="1"/>
          <p:nvPr/>
        </p:nvSpPr>
        <p:spPr>
          <a:xfrm>
            <a:off x="0" y="6166098"/>
            <a:ext cx="12190413" cy="642451"/>
          </a:xfrm>
          <a:prstGeom prst="rect">
            <a:avLst/>
          </a:prstGeom>
          <a:noFill/>
        </p:spPr>
        <p:txBody>
          <a:bodyPr wrap="square" lIns="87597" tIns="43799" rIns="87597" bIns="43799">
            <a:spAutoFit/>
          </a:bodyPr>
          <a:lstStyle/>
          <a:p>
            <a:r>
              <a:rPr lang="ru-RU" sz="1800" dirty="0" smtClean="0"/>
              <a:t>[</a:t>
            </a:r>
            <a:r>
              <a:rPr lang="ru-RU" sz="1800" dirty="0"/>
              <a:t>1</a:t>
            </a:r>
            <a:r>
              <a:rPr lang="ru-RU" sz="1800" dirty="0" smtClean="0"/>
              <a:t>] </a:t>
            </a:r>
            <a:r>
              <a:rPr lang="ru-RU" sz="1800" dirty="0" err="1"/>
              <a:t>Xiaojuan</a:t>
            </a:r>
            <a:r>
              <a:rPr lang="ru-RU" sz="1800" dirty="0"/>
              <a:t> </a:t>
            </a:r>
            <a:r>
              <a:rPr lang="ru-RU" sz="1800" dirty="0" err="1"/>
              <a:t>Wei</a:t>
            </a:r>
            <a:r>
              <a:rPr lang="ru-RU" sz="1800" dirty="0"/>
              <a:t>, </a:t>
            </a:r>
            <a:r>
              <a:rPr lang="ru-RU" sz="1800" dirty="0" err="1"/>
              <a:t>Min</a:t>
            </a:r>
            <a:r>
              <a:rPr lang="ru-RU" sz="1800" dirty="0"/>
              <a:t> Li </a:t>
            </a:r>
            <a:r>
              <a:rPr lang="ru-RU" sz="1800" dirty="0" err="1"/>
              <a:t>at</a:t>
            </a:r>
            <a:r>
              <a:rPr lang="ru-RU" sz="1800" dirty="0"/>
              <a:t> </a:t>
            </a:r>
            <a:r>
              <a:rPr lang="ru-RU" sz="1800" dirty="0" err="1"/>
              <a:t>al</a:t>
            </a:r>
            <a:r>
              <a:rPr lang="ru-RU" sz="1800" dirty="0"/>
              <a:t>. </a:t>
            </a:r>
            <a:r>
              <a:rPr lang="ru-RU" sz="1800" dirty="0" err="1"/>
              <a:t>An</a:t>
            </a:r>
            <a:r>
              <a:rPr lang="ru-RU" sz="1800" dirty="0"/>
              <a:t> </a:t>
            </a:r>
            <a:r>
              <a:rPr lang="ru-RU" sz="1800" dirty="0" err="1"/>
              <a:t>improved</a:t>
            </a:r>
            <a:r>
              <a:rPr lang="ru-RU" sz="1800" dirty="0"/>
              <a:t> </a:t>
            </a:r>
            <a:r>
              <a:rPr lang="ru-RU" sz="1800" dirty="0" err="1"/>
              <a:t>method</a:t>
            </a:r>
            <a:r>
              <a:rPr lang="ru-RU" sz="1800" dirty="0"/>
              <a:t> </a:t>
            </a:r>
            <a:r>
              <a:rPr lang="ru-RU" sz="1800" dirty="0" err="1"/>
              <a:t>of</a:t>
            </a:r>
            <a:r>
              <a:rPr lang="ru-RU" sz="1800" dirty="0"/>
              <a:t> </a:t>
            </a:r>
            <a:r>
              <a:rPr lang="ru-RU" sz="1800" dirty="0" err="1"/>
              <a:t>bunch-by-bunch</a:t>
            </a:r>
            <a:r>
              <a:rPr lang="ru-RU" sz="1800" dirty="0"/>
              <a:t> </a:t>
            </a:r>
            <a:r>
              <a:rPr lang="ru-RU" sz="1800" dirty="0" err="1"/>
              <a:t>beam</a:t>
            </a:r>
            <a:r>
              <a:rPr lang="ru-RU" sz="1800" dirty="0"/>
              <a:t> </a:t>
            </a:r>
            <a:r>
              <a:rPr lang="ru-RU" sz="1800" dirty="0" err="1"/>
              <a:t>position</a:t>
            </a:r>
            <a:r>
              <a:rPr lang="ru-RU" sz="1800" dirty="0"/>
              <a:t> </a:t>
            </a:r>
            <a:r>
              <a:rPr lang="ru-RU" sz="1800" dirty="0" err="1"/>
              <a:t>calculation</a:t>
            </a:r>
            <a:r>
              <a:rPr lang="ru-RU" sz="1800" dirty="0"/>
              <a:t> </a:t>
            </a:r>
            <a:r>
              <a:rPr lang="ru-RU" sz="1800" dirty="0" err="1"/>
              <a:t>in</a:t>
            </a:r>
            <a:r>
              <a:rPr lang="ru-RU" sz="1800" dirty="0"/>
              <a:t> a </a:t>
            </a:r>
            <a:r>
              <a:rPr lang="ru-RU" sz="1800" dirty="0" err="1"/>
              <a:t>heavy-ion</a:t>
            </a:r>
            <a:r>
              <a:rPr lang="ru-RU" sz="1800" dirty="0"/>
              <a:t> </a:t>
            </a:r>
            <a:r>
              <a:rPr lang="ru-RU" sz="1800" dirty="0" err="1"/>
              <a:t>synchrotron</a:t>
            </a:r>
            <a:r>
              <a:rPr lang="ru-RU" sz="1800" dirty="0"/>
              <a:t>, 2022. </a:t>
            </a:r>
            <a:r>
              <a:rPr lang="ru-RU" sz="1800" dirty="0" err="1"/>
              <a:t>Nuclear</a:t>
            </a:r>
            <a:r>
              <a:rPr lang="ru-RU" sz="1800" dirty="0"/>
              <a:t> </a:t>
            </a:r>
            <a:r>
              <a:rPr lang="ru-RU" sz="1800" dirty="0" err="1"/>
              <a:t>Inst</a:t>
            </a:r>
            <a:r>
              <a:rPr lang="ru-RU" sz="1800" dirty="0"/>
              <a:t>. </a:t>
            </a:r>
            <a:r>
              <a:rPr lang="ru-RU" sz="1800" dirty="0" err="1"/>
              <a:t>and</a:t>
            </a:r>
            <a:r>
              <a:rPr lang="ru-RU" sz="1800" dirty="0"/>
              <a:t> </a:t>
            </a:r>
            <a:r>
              <a:rPr lang="ru-RU" sz="1800" dirty="0" err="1"/>
              <a:t>Methods</a:t>
            </a:r>
            <a:r>
              <a:rPr lang="ru-RU" sz="1800" dirty="0"/>
              <a:t> </a:t>
            </a:r>
            <a:r>
              <a:rPr lang="ru-RU" sz="1800" dirty="0" err="1"/>
              <a:t>in</a:t>
            </a:r>
            <a:r>
              <a:rPr lang="ru-RU" sz="1800" dirty="0"/>
              <a:t> </a:t>
            </a:r>
            <a:r>
              <a:rPr lang="ru-RU" sz="1800" dirty="0" err="1"/>
              <a:t>Physics</a:t>
            </a:r>
            <a:r>
              <a:rPr lang="ru-RU" sz="1800" dirty="0"/>
              <a:t> Research, A 1021 (2022) 165947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4D829613-5189-D65C-3B40-E99C34EA9B5D}"/>
              </a:ext>
            </a:extLst>
          </p:cNvPr>
          <p:cNvSpPr txBox="1">
            <a:spLocks/>
          </p:cNvSpPr>
          <p:nvPr/>
        </p:nvSpPr>
        <p:spPr>
          <a:xfrm>
            <a:off x="1" y="-50709"/>
            <a:ext cx="12190413" cy="586545"/>
          </a:xfrm>
          <a:prstGeom prst="rect">
            <a:avLst/>
          </a:prstGeom>
        </p:spPr>
        <p:txBody>
          <a:bodyPr vert="horz" lIns="87597" tIns="43799" rIns="87597" bIns="4379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Алгоритмы на основе метода наименьших квадратов (</a:t>
            </a:r>
            <a:r>
              <a:rPr lang="en-US" sz="2400" dirty="0" smtClean="0"/>
              <a:t>total linear squares, TLS</a:t>
            </a:r>
            <a:r>
              <a:rPr lang="ru-RU" sz="2400" dirty="0" smtClean="0"/>
              <a:t>) </a:t>
            </a:r>
            <a:r>
              <a:rPr lang="en-US" sz="2400" dirty="0" smtClean="0"/>
              <a:t>[1]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90" y="693490"/>
            <a:ext cx="6188987" cy="270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519131" y="4573538"/>
            <a:ext cx="5785064" cy="828967"/>
            <a:chOff x="2284868" y="3819526"/>
            <a:chExt cx="5785064" cy="82896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868" y="3819526"/>
              <a:ext cx="2895600" cy="73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041814" y="4063405"/>
              <a:ext cx="723724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, где</a:t>
              </a:r>
              <a:endParaRPr lang="ru-RU" dirty="0"/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182" y="3924593"/>
              <a:ext cx="219075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990" y="648221"/>
            <a:ext cx="3227487" cy="279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890" y="3789834"/>
            <a:ext cx="11855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методе </a:t>
            </a:r>
            <a:r>
              <a:rPr lang="en-US" sz="2000" dirty="0" smtClean="0"/>
              <a:t>OLS </a:t>
            </a:r>
            <a:r>
              <a:rPr lang="ru-RU" sz="2000" dirty="0" smtClean="0"/>
              <a:t> учитываются только ошибки в разностном сигнале. В методе </a:t>
            </a:r>
            <a:r>
              <a:rPr lang="en-US" sz="2000" dirty="0" smtClean="0"/>
              <a:t>TLS </a:t>
            </a:r>
            <a:r>
              <a:rPr lang="ru-RU" sz="2000" dirty="0" smtClean="0"/>
              <a:t>учитываются ошибки и в разности и в сумме, что может улучшить результаты при плохом соотношении сигнал-шум.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889" y="5430103"/>
            <a:ext cx="12126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“In </a:t>
            </a:r>
            <a:r>
              <a:rPr lang="en-US" sz="1800" dirty="0"/>
              <a:t>some typical applications, the accuracy of the </a:t>
            </a:r>
            <a:r>
              <a:rPr lang="en-US" sz="1800" dirty="0" smtClean="0"/>
              <a:t>parameter</a:t>
            </a:r>
            <a:r>
              <a:rPr lang="ru-RU" sz="1800" dirty="0" smtClean="0"/>
              <a:t> </a:t>
            </a:r>
            <a:r>
              <a:rPr lang="en-US" sz="1800" dirty="0" smtClean="0"/>
              <a:t>estimation </a:t>
            </a:r>
            <a:r>
              <a:rPr lang="en-US" sz="1800" dirty="0"/>
              <a:t>applying the TLS algorithm improved up to 10–15 </a:t>
            </a:r>
            <a:r>
              <a:rPr lang="en-US" sz="1800" dirty="0" smtClean="0"/>
              <a:t>times</a:t>
            </a:r>
            <a:r>
              <a:rPr lang="ru-RU" sz="1800" dirty="0" smtClean="0"/>
              <a:t> </a:t>
            </a:r>
            <a:r>
              <a:rPr lang="en-US" sz="1800" dirty="0" smtClean="0"/>
              <a:t>compared </a:t>
            </a:r>
            <a:r>
              <a:rPr lang="en-US" sz="1800" dirty="0"/>
              <a:t>to the OLS method</a:t>
            </a:r>
            <a:r>
              <a:rPr lang="en-US" sz="1800" dirty="0" smtClean="0"/>
              <a:t>.”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289354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>
            <a:extLst>
              <a:ext uri="{FF2B5EF4-FFF2-40B4-BE49-F238E27FC236}">
                <a16:creationId xmlns:a16="http://schemas.microsoft.com/office/drawing/2014/main" xmlns="" id="{23045C08-D264-4F7F-9320-9D9D8D19D419}"/>
              </a:ext>
            </a:extLst>
          </p:cNvPr>
          <p:cNvSpPr txBox="1">
            <a:spLocks/>
          </p:cNvSpPr>
          <p:nvPr/>
        </p:nvSpPr>
        <p:spPr>
          <a:xfrm>
            <a:off x="2" y="-11863"/>
            <a:ext cx="12190413" cy="508554"/>
          </a:xfrm>
          <a:prstGeom prst="rect">
            <a:avLst/>
          </a:prstGeom>
        </p:spPr>
        <p:txBody>
          <a:bodyPr vert="horz" lIns="116784" tIns="58392" rIns="116784" bIns="5839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Симуляция</a:t>
            </a:r>
            <a:r>
              <a:rPr lang="en-US" sz="2400" dirty="0" smtClean="0"/>
              <a:t> </a:t>
            </a:r>
            <a:r>
              <a:rPr lang="ru-RU" sz="2400" dirty="0" smtClean="0"/>
              <a:t>и сравнение алгоритмов в </a:t>
            </a:r>
            <a:r>
              <a:rPr lang="en-US" sz="2400" dirty="0" smtClean="0"/>
              <a:t>Octave</a:t>
            </a:r>
            <a:endParaRPr lang="ru-RU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19309" y="1028973"/>
                <a:ext cx="2083174" cy="746442"/>
              </a:xfrm>
              <a:prstGeom prst="rect">
                <a:avLst/>
              </a:prstGeom>
              <a:noFill/>
            </p:spPr>
            <p:txBody>
              <a:bodyPr wrap="none" lIns="116796" tIns="58398" rIns="116796" bIns="5839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09" y="1028973"/>
                <a:ext cx="2083174" cy="74644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179406" y="1221504"/>
            <a:ext cx="5610101" cy="425713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ru-RU" sz="2000" dirty="0"/>
              <a:t>-</a:t>
            </a:r>
            <a:r>
              <a:rPr lang="ru-RU" sz="2000" dirty="0" smtClean="0"/>
              <a:t> где </a:t>
            </a:r>
            <a:r>
              <a:rPr lang="en-US" sz="2000" dirty="0" smtClean="0"/>
              <a:t>r- </a:t>
            </a:r>
            <a:r>
              <a:rPr lang="ru-RU" sz="2000" dirty="0" smtClean="0"/>
              <a:t>радиус камеры, </a:t>
            </a:r>
            <a:r>
              <a:rPr lang="en-US" sz="2000" dirty="0" smtClean="0"/>
              <a:t>S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, S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 –</a:t>
            </a:r>
            <a:r>
              <a:rPr lang="ru-RU" sz="2000" dirty="0" smtClean="0"/>
              <a:t> сигналы с пластин</a:t>
            </a:r>
            <a:r>
              <a:rPr lang="en-US" sz="2000" dirty="0" smtClean="0"/>
              <a:t> </a:t>
            </a:r>
            <a:endParaRPr lang="ru-RU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1870" y="2134294"/>
                <a:ext cx="1789760" cy="696172"/>
              </a:xfrm>
              <a:prstGeom prst="rect">
                <a:avLst/>
              </a:prstGeom>
              <a:noFill/>
            </p:spPr>
            <p:txBody>
              <a:bodyPr wrap="none" lIns="116796" tIns="58398" rIns="116796" bIns="5839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ru-RU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ru-RU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f>
                        <m:fPr>
                          <m:ctrlPr>
                            <a:rPr lang="ru-RU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1+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870" y="2134294"/>
                <a:ext cx="1789760" cy="69617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286894" y="2338676"/>
            <a:ext cx="4464595" cy="425713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2000" dirty="0" smtClean="0"/>
              <a:t>- </a:t>
            </a:r>
            <a:r>
              <a:rPr lang="ru-RU" sz="2000" dirty="0" smtClean="0"/>
              <a:t>сигналы с пластин пропорциональны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19082" y="2315594"/>
            <a:ext cx="444264" cy="425713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ru-RU" sz="2000" dirty="0" smtClean="0"/>
              <a:t>1)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19082" y="3634252"/>
            <a:ext cx="444264" cy="425713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ru-RU" sz="2000" dirty="0" smtClean="0"/>
              <a:t>2)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164126" y="3589739"/>
            <a:ext cx="7286201" cy="425713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2000" dirty="0" smtClean="0"/>
              <a:t>- </a:t>
            </a:r>
            <a:r>
              <a:rPr lang="ru-RU" sz="2000" dirty="0" smtClean="0"/>
              <a:t>Сигналы с пласти</a:t>
            </a:r>
            <a:r>
              <a:rPr lang="ru-RU" sz="2000" dirty="0"/>
              <a:t>н</a:t>
            </a:r>
            <a:r>
              <a:rPr lang="ru-RU" sz="2000" dirty="0" smtClean="0"/>
              <a:t> при заданной сумме </a:t>
            </a:r>
            <a:r>
              <a:rPr lang="en-US" sz="2000" dirty="0" smtClean="0"/>
              <a:t>S</a:t>
            </a:r>
            <a:r>
              <a:rPr lang="ru-RU" sz="2000" dirty="0" smtClean="0"/>
              <a:t> (Гаусс с заданной </a:t>
            </a:r>
            <a:r>
              <a:rPr lang="el-GR" sz="2000" dirty="0"/>
              <a:t>σ</a:t>
            </a:r>
            <a:r>
              <a:rPr lang="en-US" sz="2000" baseline="-25000" dirty="0"/>
              <a:t>t</a:t>
            </a:r>
            <a:r>
              <a:rPr lang="ru-RU" sz="2000" dirty="0" smtClean="0"/>
              <a:t>)</a:t>
            </a:r>
            <a:endParaRPr lang="ru-RU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60959" y="3226867"/>
                <a:ext cx="1666329" cy="694120"/>
              </a:xfrm>
              <a:prstGeom prst="rect">
                <a:avLst/>
              </a:prstGeom>
              <a:noFill/>
            </p:spPr>
            <p:txBody>
              <a:bodyPr wrap="none" lIns="116796" tIns="58398" rIns="116796" bIns="5839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𝑆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1+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59" y="3226867"/>
                <a:ext cx="1666329" cy="6941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34545" y="3909958"/>
                <a:ext cx="1687809" cy="694120"/>
              </a:xfrm>
              <a:prstGeom prst="rect">
                <a:avLst/>
              </a:prstGeom>
              <a:noFill/>
            </p:spPr>
            <p:txBody>
              <a:bodyPr wrap="none" lIns="116796" tIns="58398" rIns="116796" bIns="5839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𝑆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45" y="3909958"/>
                <a:ext cx="1687809" cy="6941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19082" y="5062353"/>
            <a:ext cx="444264" cy="425713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2000" dirty="0" smtClean="0"/>
              <a:t>3</a:t>
            </a:r>
            <a:r>
              <a:rPr lang="ru-RU" sz="2000" dirty="0" smtClean="0"/>
              <a:t>)</a:t>
            </a:r>
            <a:endParaRPr lang="ru-RU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81870" y="4966320"/>
                <a:ext cx="3477915" cy="758753"/>
              </a:xfrm>
              <a:prstGeom prst="rect">
                <a:avLst/>
              </a:prstGeom>
              <a:noFill/>
            </p:spPr>
            <p:txBody>
              <a:bodyPr wrap="none" lIns="116796" tIns="58398" rIns="116796" bIns="5839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𝑆𝑁𝑅</m:t>
                      </m:r>
                      <m:r>
                        <a:rPr lang="en-US" sz="2000" b="0" i="1" smtClean="0">
                          <a:latin typeface="Cambria Math"/>
                        </a:rPr>
                        <m:t>=20∗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log</m:t>
                      </m:r>
                      <m:r>
                        <a:rPr lang="en-US" sz="2000" b="0" i="1" smtClean="0">
                          <a:latin typeface="Cambria Math"/>
                        </a:rPr>
                        <m:t>⁡(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𝑟𝑚𝑠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𝑆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/2)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𝑟𝑚𝑠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𝑛𝑜𝑖𝑠𝑒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870" y="4966320"/>
                <a:ext cx="3477915" cy="75875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216781" y="5070515"/>
            <a:ext cx="5855889" cy="1179766"/>
          </a:xfrm>
          <a:prstGeom prst="rect">
            <a:avLst/>
          </a:prstGeom>
          <a:noFill/>
        </p:spPr>
        <p:txBody>
          <a:bodyPr wrap="square" lIns="116796" tIns="58398" rIns="116796" bIns="58398" rtlCol="0">
            <a:spAutoFit/>
          </a:bodyPr>
          <a:lstStyle/>
          <a:p>
            <a:r>
              <a:rPr lang="ru-RU" dirty="0" smtClean="0"/>
              <a:t>- К сигналам пластин добавляем белый шум с заданным отношением </a:t>
            </a:r>
            <a:r>
              <a:rPr lang="en-US" dirty="0" err="1" smtClean="0"/>
              <a:t>rms</a:t>
            </a:r>
            <a:r>
              <a:rPr lang="ru-RU" dirty="0" smtClean="0"/>
              <a:t> шума к </a:t>
            </a:r>
            <a:r>
              <a:rPr lang="en-US" dirty="0" err="1" smtClean="0"/>
              <a:t>rms</a:t>
            </a:r>
            <a:r>
              <a:rPr lang="en-US" dirty="0" smtClean="0"/>
              <a:t> </a:t>
            </a:r>
            <a:r>
              <a:rPr lang="ru-RU" dirty="0" smtClean="0"/>
              <a:t>половины суммы сигнала.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93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>
            <a:extLst>
              <a:ext uri="{FF2B5EF4-FFF2-40B4-BE49-F238E27FC236}">
                <a16:creationId xmlns:a16="http://schemas.microsoft.com/office/drawing/2014/main" xmlns="" id="{23045C08-D264-4F7F-9320-9D9D8D19D419}"/>
              </a:ext>
            </a:extLst>
          </p:cNvPr>
          <p:cNvSpPr txBox="1">
            <a:spLocks/>
          </p:cNvSpPr>
          <p:nvPr/>
        </p:nvSpPr>
        <p:spPr>
          <a:xfrm>
            <a:off x="2" y="-11863"/>
            <a:ext cx="12190413" cy="508554"/>
          </a:xfrm>
          <a:prstGeom prst="rect">
            <a:avLst/>
          </a:prstGeom>
        </p:spPr>
        <p:txBody>
          <a:bodyPr vert="horz" lIns="116784" tIns="58392" rIns="116784" bIns="5839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Сравнение эффективности алгоритмов при сдвиге сигнала</a:t>
            </a:r>
            <a:r>
              <a:rPr lang="en-US" sz="2400" dirty="0" smtClean="0"/>
              <a:t> </a:t>
            </a:r>
            <a:r>
              <a:rPr lang="ru-RU" sz="2400" dirty="0" smtClean="0"/>
              <a:t>одной пластины</a:t>
            </a:r>
            <a:endParaRPr lang="ru-RU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4" y="765498"/>
            <a:ext cx="10790237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229" y="5734050"/>
            <a:ext cx="119736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Сдвиг на одной пластине от 0 до 2% от амплитуды сигнала. Заданное положение пучка 5мм.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42678" y="605662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мм</a:t>
            </a:r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8327454" y="5236220"/>
            <a:ext cx="2180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Относительное смещение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0505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>
            <a:extLst>
              <a:ext uri="{FF2B5EF4-FFF2-40B4-BE49-F238E27FC236}">
                <a16:creationId xmlns:a16="http://schemas.microsoft.com/office/drawing/2014/main" xmlns="" id="{23045C08-D264-4F7F-9320-9D9D8D19D419}"/>
              </a:ext>
            </a:extLst>
          </p:cNvPr>
          <p:cNvSpPr txBox="1">
            <a:spLocks/>
          </p:cNvSpPr>
          <p:nvPr/>
        </p:nvSpPr>
        <p:spPr>
          <a:xfrm>
            <a:off x="-6232" y="68644"/>
            <a:ext cx="12335086" cy="508554"/>
          </a:xfrm>
          <a:prstGeom prst="rect">
            <a:avLst/>
          </a:prstGeom>
        </p:spPr>
        <p:txBody>
          <a:bodyPr vert="horz" lIns="116784" tIns="58392" rIns="116784" bIns="5839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Симуляция сигналов с пластин для различных соотношений сигнал-шум , </a:t>
            </a:r>
            <a:r>
              <a:rPr lang="el-GR" sz="2400" dirty="0"/>
              <a:t>σ</a:t>
            </a:r>
            <a:r>
              <a:rPr lang="en-US" sz="2400" baseline="-25000" dirty="0"/>
              <a:t>t</a:t>
            </a:r>
            <a:r>
              <a:rPr lang="en-US" sz="2400" dirty="0"/>
              <a:t>= </a:t>
            </a:r>
            <a:r>
              <a:rPr lang="ru-RU" sz="2400" dirty="0"/>
              <a:t>120 </a:t>
            </a:r>
            <a:r>
              <a:rPr lang="en-US" sz="2400" dirty="0"/>
              <a:t>ns </a:t>
            </a:r>
            <a:endParaRPr lang="ru-RU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" y="1044126"/>
            <a:ext cx="3214892" cy="240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64" y="1028972"/>
            <a:ext cx="3214893" cy="240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05" y="1028972"/>
            <a:ext cx="3214892" cy="240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523" y="1028972"/>
            <a:ext cx="3214892" cy="240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1307" y="3492138"/>
            <a:ext cx="1191263" cy="425713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2000" dirty="0"/>
              <a:t>SNR=1dB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079247" y="3517459"/>
            <a:ext cx="1191263" cy="425713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2000" dirty="0"/>
              <a:t>SNR=5dB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151188" y="3492138"/>
            <a:ext cx="1321107" cy="425713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2000" dirty="0"/>
              <a:t>SNR=10dB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9942117" y="3449874"/>
            <a:ext cx="1321107" cy="425713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2000" dirty="0"/>
              <a:t>SNR=40dB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9320" y="4390123"/>
            <a:ext cx="6285606" cy="1656819"/>
          </a:xfrm>
          <a:prstGeom prst="rect">
            <a:avLst/>
          </a:prstGeom>
        </p:spPr>
        <p:txBody>
          <a:bodyPr wrap="none" lIns="116796" tIns="58398" rIns="116796" bIns="58398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Длина </a:t>
            </a:r>
            <a:r>
              <a:rPr lang="ru-RU" sz="2000" dirty="0" err="1" smtClean="0"/>
              <a:t>банча</a:t>
            </a:r>
            <a:r>
              <a:rPr lang="en-US" sz="2000" dirty="0" smtClean="0"/>
              <a:t>: </a:t>
            </a:r>
            <a:r>
              <a:rPr lang="el-GR" sz="2000" dirty="0" smtClean="0"/>
              <a:t>σ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= 120 ns  (</a:t>
            </a:r>
            <a:r>
              <a:rPr lang="ru-RU" sz="2000" dirty="0" smtClean="0"/>
              <a:t>накопление в </a:t>
            </a:r>
            <a:r>
              <a:rPr lang="ru-RU" sz="2000" dirty="0" err="1" smtClean="0"/>
              <a:t>коллайдере</a:t>
            </a:r>
            <a:r>
              <a:rPr lang="en-US" sz="2000" dirty="0" smtClean="0"/>
              <a:t>)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Частота обращения</a:t>
            </a:r>
            <a:r>
              <a:rPr lang="en-US" sz="2000" dirty="0" smtClean="0"/>
              <a:t>:</a:t>
            </a:r>
            <a:r>
              <a:rPr lang="ru-RU" sz="2000" dirty="0" smtClean="0"/>
              <a:t>  </a:t>
            </a:r>
            <a:r>
              <a:rPr lang="en-US" sz="2000" dirty="0" err="1" smtClean="0"/>
              <a:t>Frev</a:t>
            </a:r>
            <a:r>
              <a:rPr lang="en-US" sz="2000" dirty="0" smtClean="0"/>
              <a:t> =</a:t>
            </a:r>
            <a:r>
              <a:rPr lang="ru-RU" sz="2000" dirty="0" smtClean="0"/>
              <a:t>0.5</a:t>
            </a:r>
            <a:r>
              <a:rPr lang="en-US" sz="2000" dirty="0" smtClean="0"/>
              <a:t> 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Ради</a:t>
            </a:r>
            <a:r>
              <a:rPr lang="ru-RU" sz="2000" dirty="0"/>
              <a:t>у</a:t>
            </a:r>
            <a:r>
              <a:rPr lang="ru-RU" sz="2000" dirty="0" smtClean="0"/>
              <a:t>с камеры</a:t>
            </a:r>
            <a:r>
              <a:rPr lang="en-US" sz="2000" dirty="0" smtClean="0"/>
              <a:t>: r = 50 </a:t>
            </a:r>
            <a:r>
              <a:rPr lang="ru-RU" sz="2000" dirty="0" smtClean="0"/>
              <a:t>мм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Отклонение</a:t>
            </a:r>
            <a:r>
              <a:rPr lang="en-US" sz="2000" dirty="0" smtClean="0"/>
              <a:t>:</a:t>
            </a:r>
            <a:r>
              <a:rPr lang="ru-RU" sz="2000" dirty="0" smtClean="0"/>
              <a:t>  </a:t>
            </a:r>
            <a:r>
              <a:rPr lang="en-US" sz="2000" dirty="0" smtClean="0"/>
              <a:t>x </a:t>
            </a:r>
            <a:r>
              <a:rPr lang="ru-RU" sz="2000" dirty="0" smtClean="0"/>
              <a:t>=</a:t>
            </a:r>
            <a:r>
              <a:rPr lang="en-US" sz="2000" dirty="0" smtClean="0"/>
              <a:t> </a:t>
            </a:r>
            <a:r>
              <a:rPr lang="ru-RU" sz="2000" dirty="0" smtClean="0"/>
              <a:t>5</a:t>
            </a:r>
            <a:r>
              <a:rPr lang="en-US" sz="2000" dirty="0" smtClean="0"/>
              <a:t> </a:t>
            </a:r>
            <a:r>
              <a:rPr lang="ru-RU" sz="2000" dirty="0" smtClean="0"/>
              <a:t>мм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Частота оцифровки</a:t>
            </a:r>
            <a:r>
              <a:rPr lang="en-US" sz="2000" dirty="0" smtClean="0"/>
              <a:t>: Fs = 250</a:t>
            </a:r>
            <a:r>
              <a:rPr lang="ru-RU" sz="2000" dirty="0" smtClean="0"/>
              <a:t> </a:t>
            </a:r>
            <a:r>
              <a:rPr lang="en-US" sz="2000" dirty="0" smtClean="0"/>
              <a:t>MHz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7922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>
            <a:extLst>
              <a:ext uri="{FF2B5EF4-FFF2-40B4-BE49-F238E27FC236}">
                <a16:creationId xmlns:a16="http://schemas.microsoft.com/office/drawing/2014/main" xmlns="" id="{23045C08-D264-4F7F-9320-9D9D8D19D419}"/>
              </a:ext>
            </a:extLst>
          </p:cNvPr>
          <p:cNvSpPr txBox="1">
            <a:spLocks/>
          </p:cNvSpPr>
          <p:nvPr/>
        </p:nvSpPr>
        <p:spPr>
          <a:xfrm>
            <a:off x="2" y="-11863"/>
            <a:ext cx="12190413" cy="508553"/>
          </a:xfrm>
          <a:prstGeom prst="rect">
            <a:avLst/>
          </a:prstGeom>
        </p:spPr>
        <p:txBody>
          <a:bodyPr vert="horz" lIns="116784" tIns="58392" rIns="116784" bIns="5839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Сравнение точности алгоритмов для </a:t>
            </a:r>
            <a:r>
              <a:rPr lang="ru-RU" sz="2400" dirty="0" smtClean="0"/>
              <a:t>различных </a:t>
            </a:r>
            <a:r>
              <a:rPr lang="ru-RU" sz="2400" dirty="0"/>
              <a:t>соотношений сигнал-шум, </a:t>
            </a:r>
            <a:r>
              <a:rPr lang="el-GR" sz="2400" dirty="0"/>
              <a:t>σ</a:t>
            </a:r>
            <a:r>
              <a:rPr lang="en-US" sz="2400" baseline="-25000" dirty="0"/>
              <a:t>t</a:t>
            </a:r>
            <a:r>
              <a:rPr lang="en-US" sz="2400" dirty="0"/>
              <a:t>=</a:t>
            </a:r>
            <a:r>
              <a:rPr lang="ru-RU" sz="2400" dirty="0"/>
              <a:t>120</a:t>
            </a:r>
            <a:r>
              <a:rPr lang="en-US" sz="2400" dirty="0"/>
              <a:t>ns 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324252" y="3237729"/>
            <a:ext cx="543650" cy="348769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1500" dirty="0"/>
              <a:t>mm</a:t>
            </a:r>
            <a:endParaRPr lang="ru-RU" sz="15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1" y="496690"/>
            <a:ext cx="10799117" cy="5321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49098" y="2808209"/>
            <a:ext cx="808146" cy="333380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1400" dirty="0"/>
              <a:t>SNR, dB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9856612" y="5449754"/>
            <a:ext cx="808146" cy="333380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1400" dirty="0"/>
              <a:t>SNR, dB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967285" y="604570"/>
            <a:ext cx="501972" cy="317991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1300" dirty="0"/>
              <a:t>mm</a:t>
            </a:r>
            <a:endParaRPr lang="ru-RU" sz="1300" dirty="0"/>
          </a:p>
        </p:txBody>
      </p:sp>
      <p:sp>
        <p:nvSpPr>
          <p:cNvPr id="12" name="TextBox 11"/>
          <p:cNvSpPr txBox="1"/>
          <p:nvPr/>
        </p:nvSpPr>
        <p:spPr>
          <a:xfrm>
            <a:off x="1871287" y="3157104"/>
            <a:ext cx="501972" cy="317991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1300" dirty="0"/>
              <a:t>mm</a:t>
            </a:r>
            <a:endParaRPr lang="ru-RU" sz="13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783134"/>
            <a:ext cx="11951095" cy="1041266"/>
          </a:xfrm>
          <a:prstGeom prst="rect">
            <a:avLst/>
          </a:prstGeom>
          <a:noFill/>
        </p:spPr>
        <p:txBody>
          <a:bodyPr wrap="square" lIns="116796" tIns="58398" rIns="116796" bIns="58398" rtlCol="0">
            <a:spAutoFit/>
          </a:bodyPr>
          <a:lstStyle/>
          <a:p>
            <a:pPr marL="364988" indent="-364988">
              <a:buFont typeface="Arial" panose="020B0604020202020204" pitchFamily="34" charset="0"/>
              <a:buChar char="•"/>
            </a:pPr>
            <a:r>
              <a:rPr lang="en-US" sz="2000" dirty="0" smtClean="0"/>
              <a:t>Total Least Squares (TLS) </a:t>
            </a:r>
            <a:r>
              <a:rPr lang="ru-RU" sz="2000" dirty="0" smtClean="0"/>
              <a:t>дает лучшее среднее при </a:t>
            </a:r>
            <a:r>
              <a:rPr lang="en-US" sz="2000" dirty="0" smtClean="0"/>
              <a:t>SNR&lt;20dB</a:t>
            </a:r>
            <a:r>
              <a:rPr lang="ru-RU" sz="2000" dirty="0" smtClean="0"/>
              <a:t>.</a:t>
            </a:r>
          </a:p>
          <a:p>
            <a:pPr marL="364988" indent="-364988">
              <a:buFont typeface="Arial" panose="020B0604020202020204" pitchFamily="34" charset="0"/>
              <a:buChar char="•"/>
            </a:pPr>
            <a:r>
              <a:rPr lang="en-US" sz="2000" dirty="0" smtClean="0"/>
              <a:t>Ordinary Least Squares(OLS) </a:t>
            </a:r>
            <a:r>
              <a:rPr lang="ru-RU" sz="2000" dirty="0" smtClean="0"/>
              <a:t>и пропорция дают одинаковые результаты.</a:t>
            </a:r>
          </a:p>
          <a:p>
            <a:pPr marL="364988" indent="-364988">
              <a:buFont typeface="Arial" panose="020B0604020202020204" pitchFamily="34" charset="0"/>
              <a:buChar char="•"/>
            </a:pPr>
            <a:r>
              <a:rPr lang="ru-RU" sz="2000" dirty="0" smtClean="0"/>
              <a:t>При </a:t>
            </a:r>
            <a:r>
              <a:rPr lang="en-US" sz="2000" dirty="0" smtClean="0"/>
              <a:t>SNR&lt;20dB </a:t>
            </a:r>
            <a:r>
              <a:rPr lang="ru-RU" sz="2000" dirty="0" smtClean="0"/>
              <a:t>необходимо усреднять измерения для получения точности 0.1 мм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147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19" y="972365"/>
            <a:ext cx="3214892" cy="240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7">
            <a:extLst>
              <a:ext uri="{FF2B5EF4-FFF2-40B4-BE49-F238E27FC236}">
                <a16:creationId xmlns:a16="http://schemas.microsoft.com/office/drawing/2014/main" xmlns="" id="{23045C08-D264-4F7F-9320-9D9D8D19D4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60657" cy="408822"/>
          </a:xfrm>
          <a:prstGeom prst="rect">
            <a:avLst/>
          </a:prstGeom>
        </p:spPr>
        <p:txBody>
          <a:bodyPr vert="horz" lIns="116784" tIns="58392" rIns="116784" bIns="5839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Симуляция сигналов с пластин для различных соотношений сигнал-шум , </a:t>
            </a:r>
            <a:r>
              <a:rPr lang="el-GR" sz="2400" dirty="0"/>
              <a:t>σ</a:t>
            </a:r>
            <a:r>
              <a:rPr lang="en-US" sz="2400" baseline="-25000" dirty="0"/>
              <a:t>t</a:t>
            </a:r>
            <a:r>
              <a:rPr lang="en-US" sz="2400" dirty="0"/>
              <a:t>= </a:t>
            </a:r>
            <a:r>
              <a:rPr lang="ru-RU" sz="2400" dirty="0"/>
              <a:t>2 </a:t>
            </a:r>
            <a:r>
              <a:rPr lang="en-US" sz="2400" dirty="0"/>
              <a:t>ns 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07247" y="3372921"/>
            <a:ext cx="1191263" cy="425713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2000" dirty="0"/>
              <a:t>SNR=1dB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075186" y="3372921"/>
            <a:ext cx="1191263" cy="425713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2000" dirty="0"/>
              <a:t>SNR=5dB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147127" y="3372921"/>
            <a:ext cx="1321107" cy="425713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2000" dirty="0"/>
              <a:t>SNR=10dB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9936669" y="3372921"/>
            <a:ext cx="1321107" cy="425713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2000" dirty="0"/>
              <a:t>SNR=40dB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9318" y="4390123"/>
            <a:ext cx="7986521" cy="1656819"/>
          </a:xfrm>
          <a:prstGeom prst="rect">
            <a:avLst/>
          </a:prstGeom>
        </p:spPr>
        <p:txBody>
          <a:bodyPr wrap="none" lIns="116796" tIns="58398" rIns="116796" bIns="58398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Длина </a:t>
            </a:r>
            <a:r>
              <a:rPr lang="ru-RU" sz="2000" dirty="0" err="1" smtClean="0"/>
              <a:t>банча</a:t>
            </a:r>
            <a:r>
              <a:rPr lang="en-US" sz="2000" dirty="0" smtClean="0"/>
              <a:t>: </a:t>
            </a:r>
            <a:r>
              <a:rPr lang="el-GR" sz="2000" dirty="0" smtClean="0"/>
              <a:t>σ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= </a:t>
            </a:r>
            <a:r>
              <a:rPr lang="ru-RU" sz="2000" dirty="0" smtClean="0"/>
              <a:t>2 </a:t>
            </a:r>
            <a:r>
              <a:rPr lang="en-US" sz="2000" dirty="0" smtClean="0"/>
              <a:t>ns  (</a:t>
            </a:r>
            <a:r>
              <a:rPr lang="ru-RU" sz="2000" dirty="0" smtClean="0"/>
              <a:t>режим столкновений в </a:t>
            </a:r>
            <a:r>
              <a:rPr lang="ru-RU" sz="2000" dirty="0" err="1" smtClean="0"/>
              <a:t>коллайдере</a:t>
            </a:r>
            <a:r>
              <a:rPr lang="en-US" sz="2000" dirty="0" smtClean="0"/>
              <a:t>)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Частота следования </a:t>
            </a:r>
            <a:r>
              <a:rPr lang="ru-RU" sz="2000" dirty="0" err="1" smtClean="0"/>
              <a:t>банчей</a:t>
            </a:r>
            <a:r>
              <a:rPr lang="en-US" sz="2000" dirty="0" smtClean="0"/>
              <a:t>:</a:t>
            </a:r>
            <a:r>
              <a:rPr lang="ru-RU" sz="2000" dirty="0" smtClean="0"/>
              <a:t>  </a:t>
            </a:r>
            <a:r>
              <a:rPr lang="en-US" sz="2000" dirty="0" smtClean="0"/>
              <a:t>F</a:t>
            </a:r>
            <a:r>
              <a:rPr lang="en-US" sz="2000" dirty="0"/>
              <a:t>b</a:t>
            </a:r>
            <a:r>
              <a:rPr lang="en-US" sz="2000" dirty="0" smtClean="0"/>
              <a:t> = 1</a:t>
            </a:r>
            <a:r>
              <a:rPr lang="ru-RU" sz="2000" dirty="0"/>
              <a:t>3</a:t>
            </a:r>
            <a:r>
              <a:rPr lang="en-US" sz="2000" dirty="0" smtClean="0"/>
              <a:t> 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Ради</a:t>
            </a:r>
            <a:r>
              <a:rPr lang="ru-RU" sz="2000" dirty="0"/>
              <a:t>у</a:t>
            </a:r>
            <a:r>
              <a:rPr lang="ru-RU" sz="2000" dirty="0" smtClean="0"/>
              <a:t>с камеры</a:t>
            </a:r>
            <a:r>
              <a:rPr lang="en-US" sz="2000" dirty="0" smtClean="0"/>
              <a:t>: r = 50 </a:t>
            </a:r>
            <a:r>
              <a:rPr lang="ru-RU" sz="2000" dirty="0" smtClean="0"/>
              <a:t>мм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Отклонение</a:t>
            </a:r>
            <a:r>
              <a:rPr lang="en-US" sz="2000" dirty="0" smtClean="0"/>
              <a:t>:</a:t>
            </a:r>
            <a:r>
              <a:rPr lang="ru-RU" sz="2000" dirty="0" smtClean="0"/>
              <a:t>  </a:t>
            </a:r>
            <a:r>
              <a:rPr lang="en-US" sz="2000" dirty="0" smtClean="0"/>
              <a:t>x </a:t>
            </a:r>
            <a:r>
              <a:rPr lang="ru-RU" sz="2000" dirty="0" smtClean="0"/>
              <a:t>=</a:t>
            </a:r>
            <a:r>
              <a:rPr lang="en-US" sz="2000" dirty="0" smtClean="0"/>
              <a:t> </a:t>
            </a:r>
            <a:r>
              <a:rPr lang="ru-RU" sz="2000" dirty="0" smtClean="0"/>
              <a:t>5</a:t>
            </a:r>
            <a:r>
              <a:rPr lang="en-US" sz="2000" dirty="0" smtClean="0"/>
              <a:t> </a:t>
            </a:r>
            <a:r>
              <a:rPr lang="ru-RU" sz="2000" dirty="0" smtClean="0"/>
              <a:t>мм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Частота оцифровки</a:t>
            </a:r>
            <a:r>
              <a:rPr lang="en-US" sz="2000" dirty="0" smtClean="0"/>
              <a:t>: Fs = 250</a:t>
            </a:r>
            <a:r>
              <a:rPr lang="ru-RU" sz="2000" dirty="0" smtClean="0"/>
              <a:t> </a:t>
            </a:r>
            <a:r>
              <a:rPr lang="en-US" sz="2000" dirty="0" smtClean="0"/>
              <a:t>MHz   - 18 </a:t>
            </a:r>
            <a:r>
              <a:rPr lang="ru-RU" sz="2000" dirty="0" smtClean="0"/>
              <a:t>точек на всю длину периода</a:t>
            </a:r>
            <a:r>
              <a:rPr lang="en-US" sz="2000" dirty="0" smtClean="0"/>
              <a:t> 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72365"/>
            <a:ext cx="3214892" cy="240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209" y="972365"/>
            <a:ext cx="3214892" cy="240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765" y="972365"/>
            <a:ext cx="3214892" cy="240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074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16" y="366374"/>
            <a:ext cx="11326430" cy="5581458"/>
          </a:xfrm>
          <a:prstGeom prst="rect">
            <a:avLst/>
          </a:prstGeom>
        </p:spPr>
      </p:pic>
      <p:sp>
        <p:nvSpPr>
          <p:cNvPr id="4" name="Заголовок 7">
            <a:extLst>
              <a:ext uri="{FF2B5EF4-FFF2-40B4-BE49-F238E27FC236}">
                <a16:creationId xmlns:a16="http://schemas.microsoft.com/office/drawing/2014/main" xmlns="" id="{23045C08-D264-4F7F-9320-9D9D8D19D419}"/>
              </a:ext>
            </a:extLst>
          </p:cNvPr>
          <p:cNvSpPr txBox="1">
            <a:spLocks/>
          </p:cNvSpPr>
          <p:nvPr/>
        </p:nvSpPr>
        <p:spPr>
          <a:xfrm>
            <a:off x="2" y="-11863"/>
            <a:ext cx="12190413" cy="508554"/>
          </a:xfrm>
          <a:prstGeom prst="rect">
            <a:avLst/>
          </a:prstGeom>
        </p:spPr>
        <p:txBody>
          <a:bodyPr vert="horz" lIns="116784" tIns="58392" rIns="116784" bIns="5839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Сравнение точности алгоритмов для различных соотношений сигнал-шум, </a:t>
            </a:r>
            <a:r>
              <a:rPr lang="el-GR" sz="2400" dirty="0"/>
              <a:t>σ</a:t>
            </a:r>
            <a:r>
              <a:rPr lang="en-US" sz="2400" baseline="-25000" dirty="0"/>
              <a:t>t</a:t>
            </a:r>
            <a:r>
              <a:rPr lang="en-US" sz="2400" dirty="0"/>
              <a:t>= </a:t>
            </a:r>
            <a:r>
              <a:rPr lang="ru-RU" sz="2400" dirty="0"/>
              <a:t>2 </a:t>
            </a:r>
            <a:r>
              <a:rPr lang="en-US" sz="2400" dirty="0"/>
              <a:t>ns 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849098" y="2808209"/>
            <a:ext cx="808146" cy="333380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1400" dirty="0"/>
              <a:t>SNR, dB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9856612" y="5449754"/>
            <a:ext cx="808146" cy="333380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1400" dirty="0"/>
              <a:t>SNR, dB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967285" y="604570"/>
            <a:ext cx="501972" cy="317991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1300" dirty="0"/>
              <a:t>mm</a:t>
            </a:r>
            <a:endParaRPr lang="ru-RU" sz="1300" dirty="0"/>
          </a:p>
        </p:txBody>
      </p:sp>
      <p:sp>
        <p:nvSpPr>
          <p:cNvPr id="12" name="TextBox 11"/>
          <p:cNvSpPr txBox="1"/>
          <p:nvPr/>
        </p:nvSpPr>
        <p:spPr>
          <a:xfrm>
            <a:off x="1871287" y="3157104"/>
            <a:ext cx="501972" cy="317991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en-US" sz="1300" dirty="0"/>
              <a:t>mm</a:t>
            </a:r>
            <a:endParaRPr lang="ru-RU" sz="1300" dirty="0"/>
          </a:p>
        </p:txBody>
      </p:sp>
      <p:sp>
        <p:nvSpPr>
          <p:cNvPr id="13" name="TextBox 12"/>
          <p:cNvSpPr txBox="1"/>
          <p:nvPr/>
        </p:nvSpPr>
        <p:spPr>
          <a:xfrm>
            <a:off x="6543" y="5628196"/>
            <a:ext cx="11951095" cy="1179766"/>
          </a:xfrm>
          <a:prstGeom prst="rect">
            <a:avLst/>
          </a:prstGeom>
          <a:noFill/>
        </p:spPr>
        <p:txBody>
          <a:bodyPr wrap="square" lIns="116796" tIns="58398" rIns="116796" bIns="58398" rtlCol="0">
            <a:spAutoFit/>
          </a:bodyPr>
          <a:lstStyle/>
          <a:p>
            <a:pPr marL="364988" indent="-364988">
              <a:buFont typeface="Arial" panose="020B0604020202020204" pitchFamily="34" charset="0"/>
              <a:buChar char="•"/>
            </a:pPr>
            <a:r>
              <a:rPr lang="ru-RU" dirty="0" smtClean="0"/>
              <a:t>Среднее значение сходится к заданному смещению (быстрее всего у </a:t>
            </a:r>
            <a:r>
              <a:rPr lang="en-US" dirty="0" smtClean="0"/>
              <a:t>Total Least Squares</a:t>
            </a:r>
            <a:r>
              <a:rPr lang="ru-RU" dirty="0" smtClean="0"/>
              <a:t>)</a:t>
            </a:r>
            <a:r>
              <a:rPr lang="en-US" dirty="0" smtClean="0"/>
              <a:t>.</a:t>
            </a:r>
            <a:endParaRPr lang="ru-RU" dirty="0" smtClean="0"/>
          </a:p>
          <a:p>
            <a:pPr marL="364988" indent="-364988">
              <a:buFont typeface="Arial" panose="020B0604020202020204" pitchFamily="34" charset="0"/>
              <a:buChar char="•"/>
            </a:pPr>
            <a:r>
              <a:rPr lang="ru-RU" dirty="0" smtClean="0"/>
              <a:t>Стандартное отклонение  в </a:t>
            </a:r>
            <a:r>
              <a:rPr lang="en-US" dirty="0" smtClean="0"/>
              <a:t>&gt;</a:t>
            </a:r>
            <a:r>
              <a:rPr lang="ru-RU" dirty="0" smtClean="0"/>
              <a:t>5 раз больше</a:t>
            </a:r>
            <a:r>
              <a:rPr lang="en-US" dirty="0" smtClean="0"/>
              <a:t>, </a:t>
            </a:r>
            <a:r>
              <a:rPr lang="ru-RU" dirty="0" smtClean="0"/>
              <a:t>чем в случае с длинным сгустком, необходимо еще большее усреднение (например по 22 </a:t>
            </a:r>
            <a:r>
              <a:rPr lang="ru-RU" dirty="0" err="1" smtClean="0"/>
              <a:t>банчам</a:t>
            </a:r>
            <a:r>
              <a:rPr lang="ru-RU" dirty="0" smtClean="0"/>
              <a:t> - 1 оборот).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246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>
            <a:extLst>
              <a:ext uri="{FF2B5EF4-FFF2-40B4-BE49-F238E27FC236}">
                <a16:creationId xmlns:a16="http://schemas.microsoft.com/office/drawing/2014/main" xmlns="" id="{23045C08-D264-4F7F-9320-9D9D8D19D419}"/>
              </a:ext>
            </a:extLst>
          </p:cNvPr>
          <p:cNvSpPr txBox="1">
            <a:spLocks/>
          </p:cNvSpPr>
          <p:nvPr/>
        </p:nvSpPr>
        <p:spPr>
          <a:xfrm>
            <a:off x="2" y="-11863"/>
            <a:ext cx="12190413" cy="508554"/>
          </a:xfrm>
          <a:prstGeom prst="rect">
            <a:avLst/>
          </a:prstGeom>
        </p:spPr>
        <p:txBody>
          <a:bodyPr vert="horz" lIns="116784" tIns="58392" rIns="116784" bIns="5839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Разбивка </a:t>
            </a:r>
            <a:r>
              <a:rPr lang="ru-RU" sz="2400" dirty="0" smtClean="0"/>
              <a:t>потока оцифрованных сигналов </a:t>
            </a:r>
            <a:r>
              <a:rPr lang="ru-RU" sz="2400" dirty="0"/>
              <a:t>с пластин на сгустки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" y="4779719"/>
            <a:ext cx="12183871" cy="1887652"/>
          </a:xfrm>
          <a:prstGeom prst="rect">
            <a:avLst/>
          </a:prstGeom>
          <a:noFill/>
        </p:spPr>
        <p:txBody>
          <a:bodyPr wrap="square" lIns="116796" tIns="58398" rIns="116796" bIns="58398" rtlCol="0">
            <a:spAutoFit/>
          </a:bodyPr>
          <a:lstStyle/>
          <a:p>
            <a:pPr marL="364988" indent="-364988">
              <a:buFont typeface="Arial" panose="020B0604020202020204" pitchFamily="34" charset="0"/>
              <a:buChar char="•"/>
            </a:pPr>
            <a:r>
              <a:rPr lang="ru-RU" dirty="0" smtClean="0"/>
              <a:t>Жесткая привязка вычислений  к сгустку не обязательна, но дает выше точность.</a:t>
            </a:r>
          </a:p>
          <a:p>
            <a:pPr marL="364988" indent="-364988">
              <a:buFont typeface="Arial" panose="020B0604020202020204" pitchFamily="34" charset="0"/>
              <a:buChar char="•"/>
            </a:pPr>
            <a:r>
              <a:rPr lang="ru-RU" dirty="0" smtClean="0"/>
              <a:t>Разбивку на сгустки проще всего сделать при помощи сигнала ВЧ (</a:t>
            </a:r>
            <a:r>
              <a:rPr lang="en-US" dirty="0" smtClean="0"/>
              <a:t>RF1, RF2</a:t>
            </a:r>
            <a:r>
              <a:rPr lang="ru-RU" dirty="0" smtClean="0"/>
              <a:t>). Необходимо динамическое переключение источника ВЧ.</a:t>
            </a:r>
          </a:p>
          <a:p>
            <a:pPr marL="364988" indent="-364988">
              <a:buFont typeface="Arial" panose="020B0604020202020204" pitchFamily="34" charset="0"/>
              <a:buChar char="•"/>
            </a:pPr>
            <a:r>
              <a:rPr lang="ru-RU" dirty="0" smtClean="0"/>
              <a:t>Программным порогом (от суммарного сигнала) можно выбрать наиболее релевантные данные.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1" y="836906"/>
            <a:ext cx="9983810" cy="375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04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0EC4A8-B045-4AAD-B127-E28CA59B6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38" y="602782"/>
            <a:ext cx="5641170" cy="42191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9B8C12C-F8E8-4F89-B26A-81CE0EB1E0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334" y="477659"/>
            <a:ext cx="3913136" cy="28629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020802-D92F-4509-9376-533C66244AE9}"/>
              </a:ext>
            </a:extLst>
          </p:cNvPr>
          <p:cNvSpPr txBox="1"/>
          <p:nvPr/>
        </p:nvSpPr>
        <p:spPr>
          <a:xfrm>
            <a:off x="125915" y="5309200"/>
            <a:ext cx="7645476" cy="1550388"/>
          </a:xfrm>
          <a:prstGeom prst="rect">
            <a:avLst/>
          </a:prstGeom>
          <a:noFill/>
        </p:spPr>
        <p:txBody>
          <a:bodyPr wrap="square" lIns="87588" tIns="43797" rIns="87588" bIns="43797" rtlCol="0">
            <a:spAutoFit/>
          </a:bodyPr>
          <a:lstStyle/>
          <a:p>
            <a:r>
              <a:rPr lang="en-US" sz="1900" dirty="0"/>
              <a:t>Libera HADRON (Instrumentation Technologies, Slovenia):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4 BPM </a:t>
            </a:r>
            <a:r>
              <a:rPr lang="ru-RU" sz="1900" dirty="0"/>
              <a:t>процессора, в каждом </a:t>
            </a:r>
            <a:endParaRPr lang="ru-RU" sz="19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 smtClean="0"/>
              <a:t>4 </a:t>
            </a:r>
            <a:r>
              <a:rPr lang="ru-RU" sz="1900" dirty="0"/>
              <a:t>АЦП 16 бит</a:t>
            </a:r>
            <a:r>
              <a:rPr lang="en-US" sz="1900" dirty="0"/>
              <a:t> x </a:t>
            </a:r>
            <a:r>
              <a:rPr lang="ru-RU" sz="1900" dirty="0"/>
              <a:t>250МГц</a:t>
            </a:r>
            <a:endParaRPr lang="en-US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260MS </a:t>
            </a:r>
            <a:r>
              <a:rPr lang="ru-RU" sz="1900" dirty="0"/>
              <a:t>буфер сырых данных АЦП (</a:t>
            </a:r>
            <a:r>
              <a:rPr lang="en-US" sz="1900" dirty="0"/>
              <a:t>&gt;</a:t>
            </a:r>
            <a:r>
              <a:rPr lang="ru-RU" sz="1900" dirty="0"/>
              <a:t>1с)</a:t>
            </a:r>
            <a:endParaRPr lang="en-US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67MS </a:t>
            </a:r>
            <a:r>
              <a:rPr lang="ru-RU" sz="1900" dirty="0"/>
              <a:t>буфер вычисленного положения пучка (</a:t>
            </a:r>
            <a:r>
              <a:rPr lang="en-US" sz="1900" dirty="0"/>
              <a:t>67c </a:t>
            </a:r>
            <a:r>
              <a:rPr lang="ru-RU" sz="1900" dirty="0"/>
              <a:t>при </a:t>
            </a:r>
            <a:r>
              <a:rPr lang="en-US" sz="1900" dirty="0" err="1"/>
              <a:t>Frev</a:t>
            </a:r>
            <a:r>
              <a:rPr lang="en-US" sz="1900" dirty="0"/>
              <a:t>=1MHz</a:t>
            </a:r>
            <a:r>
              <a:rPr lang="ru-RU" sz="1900" dirty="0"/>
              <a:t>)</a:t>
            </a:r>
            <a:endParaRPr lang="en-US" sz="19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B088CE8-FDE9-4AA7-BAD1-D7B7C1E6A66B}"/>
              </a:ext>
            </a:extLst>
          </p:cNvPr>
          <p:cNvSpPr txBox="1"/>
          <p:nvPr/>
        </p:nvSpPr>
        <p:spPr>
          <a:xfrm>
            <a:off x="125915" y="4902398"/>
            <a:ext cx="6187971" cy="380837"/>
          </a:xfrm>
          <a:prstGeom prst="rect">
            <a:avLst/>
          </a:prstGeom>
          <a:noFill/>
        </p:spPr>
        <p:txBody>
          <a:bodyPr wrap="square" lIns="87588" tIns="43797" rIns="87588" bIns="43797" rtlCol="0">
            <a:spAutoFit/>
          </a:bodyPr>
          <a:lstStyle/>
          <a:p>
            <a:r>
              <a:rPr lang="ru-RU" sz="1900" dirty="0"/>
              <a:t>4-канальный предусилитель прямо на разъеме пикапа.</a:t>
            </a:r>
            <a:endParaRPr lang="en-US" sz="1900" dirty="0"/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4813F7BF-B2D8-4FD5-A966-35C30D19CEFA}"/>
              </a:ext>
            </a:extLst>
          </p:cNvPr>
          <p:cNvCxnSpPr>
            <a:cxnSpLocks/>
          </p:cNvCxnSpPr>
          <p:nvPr/>
        </p:nvCxnSpPr>
        <p:spPr>
          <a:xfrm>
            <a:off x="6095209" y="2245334"/>
            <a:ext cx="1000408" cy="0"/>
          </a:xfrm>
          <a:prstGeom prst="straightConnector1">
            <a:avLst/>
          </a:prstGeom>
          <a:ln w="920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F2CCD2AA-6075-3CEB-95B0-748E601123EE}"/>
              </a:ext>
            </a:extLst>
          </p:cNvPr>
          <p:cNvCxnSpPr>
            <a:cxnSpLocks/>
          </p:cNvCxnSpPr>
          <p:nvPr/>
        </p:nvCxnSpPr>
        <p:spPr>
          <a:xfrm>
            <a:off x="7165795" y="3272262"/>
            <a:ext cx="0" cy="1549709"/>
          </a:xfrm>
          <a:prstGeom prst="straightConnector1">
            <a:avLst/>
          </a:prstGeom>
          <a:ln w="920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B751FD-01E2-AB3C-D187-F6775EE7C9F0}"/>
              </a:ext>
            </a:extLst>
          </p:cNvPr>
          <p:cNvSpPr txBox="1"/>
          <p:nvPr/>
        </p:nvSpPr>
        <p:spPr>
          <a:xfrm>
            <a:off x="7390449" y="3340645"/>
            <a:ext cx="4799974" cy="1258000"/>
          </a:xfrm>
          <a:prstGeom prst="rect">
            <a:avLst/>
          </a:prstGeom>
          <a:noFill/>
        </p:spPr>
        <p:txBody>
          <a:bodyPr wrap="square" lIns="87588" tIns="43797" rIns="87588" bIns="43797" rtlCol="0">
            <a:spAutoFit/>
          </a:bodyPr>
          <a:lstStyle/>
          <a:p>
            <a:r>
              <a:rPr lang="en-US" sz="1900" dirty="0"/>
              <a:t>Amplifier110 (Instrumentation Technologies, Slovenia) –</a:t>
            </a:r>
            <a:r>
              <a:rPr lang="ru-RU" sz="1900" dirty="0"/>
              <a:t> широкополосный усилитель с регулируемым усилением</a:t>
            </a:r>
            <a:r>
              <a:rPr lang="en-US" sz="1900" dirty="0"/>
              <a:t>(G=-50 – +60 dB, BW=55MHz</a:t>
            </a:r>
            <a:r>
              <a:rPr lang="ru-RU" sz="1900" dirty="0"/>
              <a:t>)</a:t>
            </a:r>
            <a:endParaRPr lang="en-US" sz="1900" dirty="0"/>
          </a:p>
        </p:txBody>
      </p:sp>
      <p:sp>
        <p:nvSpPr>
          <p:cNvPr id="14" name="Заголовок 7">
            <a:extLst>
              <a:ext uri="{FF2B5EF4-FFF2-40B4-BE49-F238E27FC236}">
                <a16:creationId xmlns:a16="http://schemas.microsoft.com/office/drawing/2014/main" xmlns="" id="{A4ED4367-A5D1-3073-FAF8-B9457A481C0D}"/>
              </a:ext>
            </a:extLst>
          </p:cNvPr>
          <p:cNvSpPr txBox="1">
            <a:spLocks/>
          </p:cNvSpPr>
          <p:nvPr/>
        </p:nvSpPr>
        <p:spPr>
          <a:xfrm>
            <a:off x="0" y="13799"/>
            <a:ext cx="12165769" cy="508554"/>
          </a:xfrm>
          <a:prstGeom prst="rect">
            <a:avLst/>
          </a:prstGeom>
        </p:spPr>
        <p:txBody>
          <a:bodyPr vert="horz" lIns="87588" tIns="43797" rIns="87588" bIns="4379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Аппаратура сбора данных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BB0DEBB-8428-D364-6183-C6D75615D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087" y="5102502"/>
            <a:ext cx="4750682" cy="164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4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XIe-517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7" t="4605" r="7154" b="6122"/>
          <a:stretch/>
        </p:blipFill>
        <p:spPr bwMode="auto">
          <a:xfrm>
            <a:off x="7151068" y="1104256"/>
            <a:ext cx="4847370" cy="51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7">
            <a:extLst>
              <a:ext uri="{FF2B5EF4-FFF2-40B4-BE49-F238E27FC236}">
                <a16:creationId xmlns:a16="http://schemas.microsoft.com/office/drawing/2014/main" xmlns="" id="{23045C08-D264-4F7F-9320-9D9D8D19D419}"/>
              </a:ext>
            </a:extLst>
          </p:cNvPr>
          <p:cNvSpPr txBox="1">
            <a:spLocks/>
          </p:cNvSpPr>
          <p:nvPr/>
        </p:nvSpPr>
        <p:spPr>
          <a:xfrm>
            <a:off x="2" y="-11863"/>
            <a:ext cx="12190413" cy="508554"/>
          </a:xfrm>
          <a:prstGeom prst="rect">
            <a:avLst/>
          </a:prstGeom>
        </p:spPr>
        <p:txBody>
          <a:bodyPr vert="horz" lIns="116784" tIns="58392" rIns="116784" bIns="5839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Реализация алгоритма </a:t>
            </a:r>
            <a:r>
              <a:rPr lang="en-US" sz="2400" dirty="0"/>
              <a:t>ordinary least squares (OLS) </a:t>
            </a:r>
            <a:r>
              <a:rPr lang="ru-RU" sz="2400" dirty="0"/>
              <a:t>в </a:t>
            </a:r>
            <a:r>
              <a:rPr lang="en-US" sz="2400" dirty="0"/>
              <a:t>FPGA </a:t>
            </a:r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93216F-D788-4182-A376-A8FD468F87E2}"/>
              </a:ext>
            </a:extLst>
          </p:cNvPr>
          <p:cNvSpPr txBox="1"/>
          <p:nvPr/>
        </p:nvSpPr>
        <p:spPr>
          <a:xfrm>
            <a:off x="87782" y="1413104"/>
            <a:ext cx="7055187" cy="4089549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r>
              <a:rPr lang="ru-RU" sz="2000" dirty="0"/>
              <a:t>Перепрограммируемые осциллографы </a:t>
            </a:r>
            <a:r>
              <a:rPr lang="en-US" sz="2000" dirty="0"/>
              <a:t>NI PXIe-51</a:t>
            </a:r>
            <a:r>
              <a:rPr lang="ru-RU" sz="2000" dirty="0"/>
              <a:t>70</a:t>
            </a:r>
            <a:r>
              <a:rPr lang="en-US" sz="2000" dirty="0"/>
              <a:t>:</a:t>
            </a:r>
            <a:endParaRPr lang="ru-RU" sz="2000" dirty="0"/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2000" dirty="0"/>
              <a:t>4(8) канала, 14 бит</a:t>
            </a:r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2000" dirty="0"/>
              <a:t>250 МС</a:t>
            </a:r>
            <a:r>
              <a:rPr lang="en-US" sz="2000" dirty="0"/>
              <a:t>/c</a:t>
            </a:r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2000" dirty="0"/>
              <a:t>1</a:t>
            </a:r>
            <a:r>
              <a:rPr lang="en-US" sz="2000" dirty="0"/>
              <a:t>00 </a:t>
            </a:r>
            <a:r>
              <a:rPr lang="ru-RU" sz="2000" dirty="0"/>
              <a:t>МГц аналоговая полоса</a:t>
            </a:r>
            <a:endParaRPr lang="en-US" sz="2000" dirty="0"/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en-US" sz="2000" dirty="0"/>
              <a:t>FPGA Kintex-7 </a:t>
            </a:r>
            <a:r>
              <a:rPr lang="ru-RU" sz="2000" dirty="0"/>
              <a:t>325</a:t>
            </a:r>
            <a:r>
              <a:rPr lang="en-US" sz="2000" dirty="0"/>
              <a:t>T</a:t>
            </a:r>
            <a:endParaRPr lang="ru-RU" sz="2000" dirty="0"/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2000" dirty="0"/>
              <a:t>1.5 Гб встроенная  динамическая память </a:t>
            </a:r>
            <a:r>
              <a:rPr lang="en-US" sz="2000" dirty="0"/>
              <a:t>DRAM</a:t>
            </a:r>
            <a:endParaRPr lang="ru-RU" sz="2000" dirty="0"/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2000" dirty="0"/>
              <a:t>Программирование прошивки </a:t>
            </a:r>
            <a:r>
              <a:rPr lang="en-US" sz="2000" dirty="0"/>
              <a:t>FPGA </a:t>
            </a:r>
            <a:r>
              <a:rPr lang="ru-RU" sz="2000" dirty="0"/>
              <a:t>через </a:t>
            </a:r>
            <a:r>
              <a:rPr lang="en-US" sz="2000" dirty="0" err="1"/>
              <a:t>Labview</a:t>
            </a:r>
            <a:r>
              <a:rPr lang="en-US" sz="2000" dirty="0"/>
              <a:t> FPGA (</a:t>
            </a:r>
            <a:r>
              <a:rPr lang="ru-RU" sz="2000" dirty="0"/>
              <a:t>диаграммы, </a:t>
            </a:r>
            <a:r>
              <a:rPr lang="en-US" sz="2000" dirty="0" smtClean="0"/>
              <a:t>VHDL, </a:t>
            </a:r>
            <a:r>
              <a:rPr lang="ru-RU" sz="2000" dirty="0" smtClean="0"/>
              <a:t>встроенные библиотеки</a:t>
            </a:r>
            <a:r>
              <a:rPr lang="en-US" sz="2000" dirty="0" smtClean="0"/>
              <a:t>)</a:t>
            </a:r>
            <a:endParaRPr lang="en-US" sz="2000" dirty="0"/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2000" dirty="0"/>
              <a:t>Интерфейс с внешним миром через </a:t>
            </a:r>
            <a:r>
              <a:rPr lang="en-US" sz="2000" dirty="0" err="1"/>
              <a:t>Labview</a:t>
            </a:r>
            <a:r>
              <a:rPr lang="en-US" sz="2000" dirty="0"/>
              <a:t> </a:t>
            </a:r>
            <a:r>
              <a:rPr lang="ru-RU" sz="2000" dirty="0"/>
              <a:t>или </a:t>
            </a:r>
            <a:r>
              <a:rPr lang="en-US" sz="2000" dirty="0"/>
              <a:t>Tango (C API)</a:t>
            </a:r>
            <a:endParaRPr lang="ru-RU" sz="2000" dirty="0"/>
          </a:p>
          <a:p>
            <a:pPr marL="948896" lvl="1" indent="-364988">
              <a:buFont typeface="Arial" panose="020B0604020202020204" pitchFamily="34" charset="0"/>
              <a:buChar char="•"/>
            </a:pPr>
            <a:endParaRPr lang="ru-RU" sz="2000" dirty="0"/>
          </a:p>
          <a:p>
            <a:pPr lvl="1"/>
            <a:r>
              <a:rPr lang="ru-RU" sz="2000" dirty="0"/>
              <a:t>Аналогичные осциллографы используются на БТТ Бустера и </a:t>
            </a:r>
            <a:r>
              <a:rPr lang="ru-RU" sz="2000" dirty="0" err="1"/>
              <a:t>Нуклотрона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4302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7">
            <a:extLst>
              <a:ext uri="{FF2B5EF4-FFF2-40B4-BE49-F238E27FC236}">
                <a16:creationId xmlns:a16="http://schemas.microsoft.com/office/drawing/2014/main" xmlns="" id="{23045C08-D264-4F7F-9320-9D9D8D19D419}"/>
              </a:ext>
            </a:extLst>
          </p:cNvPr>
          <p:cNvSpPr txBox="1">
            <a:spLocks/>
          </p:cNvSpPr>
          <p:nvPr/>
        </p:nvSpPr>
        <p:spPr>
          <a:xfrm>
            <a:off x="2" y="-11863"/>
            <a:ext cx="12190413" cy="508554"/>
          </a:xfrm>
          <a:prstGeom prst="rect">
            <a:avLst/>
          </a:prstGeom>
        </p:spPr>
        <p:txBody>
          <a:bodyPr vert="horz" lIns="116784" tIns="58392" rIns="116784" bIns="5839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Реализация алгоритма </a:t>
            </a:r>
            <a:r>
              <a:rPr lang="en-US" sz="2400" dirty="0"/>
              <a:t>ordinary least squares (OLS) </a:t>
            </a:r>
            <a:r>
              <a:rPr lang="ru-RU" sz="2400" dirty="0"/>
              <a:t>в </a:t>
            </a:r>
            <a:r>
              <a:rPr lang="en-US" sz="2400" dirty="0" smtClean="0"/>
              <a:t>FPGA 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-32437" y="496690"/>
            <a:ext cx="12222851" cy="1964596"/>
          </a:xfrm>
          <a:prstGeom prst="rect">
            <a:avLst/>
          </a:prstGeom>
          <a:noFill/>
        </p:spPr>
        <p:txBody>
          <a:bodyPr wrap="square" lIns="116796" tIns="58398" rIns="116796" bIns="58398" rtlCol="0">
            <a:spAutoFit/>
          </a:bodyPr>
          <a:lstStyle/>
          <a:p>
            <a:r>
              <a:rPr lang="ru-RU" sz="2000" dirty="0" smtClean="0"/>
              <a:t>Процесс в </a:t>
            </a:r>
            <a:r>
              <a:rPr lang="en-US" sz="2000" dirty="0" smtClean="0"/>
              <a:t>FPGA </a:t>
            </a:r>
            <a:r>
              <a:rPr lang="ru-RU" sz="2000" dirty="0" smtClean="0"/>
              <a:t>работает на частоте </a:t>
            </a:r>
            <a:r>
              <a:rPr lang="en-US" sz="2000" dirty="0" smtClean="0"/>
              <a:t>ADC/2=125MHz, </a:t>
            </a:r>
            <a:r>
              <a:rPr lang="ru-RU" sz="2000" dirty="0" smtClean="0"/>
              <a:t>каждый такт доступны 2 новые точки АЦП с каждого канала. Вычисление каждый такт через автомат состояний</a:t>
            </a:r>
            <a:r>
              <a:rPr lang="en-US" sz="2000" dirty="0" smtClean="0"/>
              <a:t>:</a:t>
            </a:r>
          </a:p>
          <a:p>
            <a:pPr marL="437986" indent="-437986">
              <a:buAutoNum type="arabicPeriod"/>
            </a:pPr>
            <a:r>
              <a:rPr lang="en-US" sz="2000" dirty="0" smtClean="0"/>
              <a:t>IDLE: </a:t>
            </a:r>
            <a:r>
              <a:rPr lang="ru-RU" sz="2000" dirty="0" smtClean="0"/>
              <a:t>Ожидание фронта сигнала ВЧ.</a:t>
            </a:r>
          </a:p>
          <a:p>
            <a:pPr marL="437986" indent="-437986">
              <a:buFontTx/>
              <a:buAutoNum type="arabicPeriod"/>
            </a:pPr>
            <a:r>
              <a:rPr lang="en-US" sz="2000" dirty="0" smtClean="0"/>
              <a:t>ACCUM: </a:t>
            </a:r>
            <a:r>
              <a:rPr lang="ru-RU" sz="2000" dirty="0" smtClean="0"/>
              <a:t>считывание измерений АЦП  </a:t>
            </a:r>
            <a:r>
              <a:rPr lang="en-US" sz="2000" dirty="0" smtClean="0"/>
              <a:t>A</a:t>
            </a:r>
            <a:r>
              <a:rPr lang="en-US" sz="2000" baseline="-25000" dirty="0" smtClean="0"/>
              <a:t>i</a:t>
            </a:r>
            <a:r>
              <a:rPr lang="en-US" sz="2000" dirty="0" smtClean="0"/>
              <a:t>, B</a:t>
            </a:r>
            <a:r>
              <a:rPr lang="en-US" sz="2000" baseline="-25000" dirty="0" smtClean="0"/>
              <a:t>i</a:t>
            </a:r>
            <a:r>
              <a:rPr lang="en-US" sz="2000" dirty="0" smtClean="0"/>
              <a:t>, C</a:t>
            </a:r>
            <a:r>
              <a:rPr lang="en-US" sz="2000" baseline="-25000" dirty="0" smtClean="0"/>
              <a:t>i</a:t>
            </a:r>
            <a:r>
              <a:rPr lang="en-US" sz="2000" dirty="0" smtClean="0"/>
              <a:t>, D</a:t>
            </a:r>
            <a:r>
              <a:rPr lang="en-US" sz="2000" baseline="-25000" dirty="0" smtClean="0"/>
              <a:t>i</a:t>
            </a:r>
            <a:r>
              <a:rPr lang="en-US" sz="2000" dirty="0" smtClean="0"/>
              <a:t>.  </a:t>
            </a:r>
            <a:r>
              <a:rPr lang="ru-RU" sz="2000" dirty="0"/>
              <a:t>В</a:t>
            </a:r>
            <a:r>
              <a:rPr lang="ru-RU" sz="2000" dirty="0" smtClean="0"/>
              <a:t>ычисление </a:t>
            </a:r>
            <a:r>
              <a:rPr lang="el-GR" sz="2000" dirty="0" smtClean="0"/>
              <a:t>Σ</a:t>
            </a:r>
            <a:r>
              <a:rPr lang="en-US" sz="2000" baseline="-25000" dirty="0" err="1" smtClean="0"/>
              <a:t>i</a:t>
            </a:r>
            <a:r>
              <a:rPr lang="ru-RU" sz="2000" dirty="0" smtClean="0"/>
              <a:t>=</a:t>
            </a:r>
            <a:r>
              <a:rPr lang="en-US" sz="2000" dirty="0" err="1" smtClean="0"/>
              <a:t>A</a:t>
            </a:r>
            <a:r>
              <a:rPr lang="en-US" sz="2000" baseline="-25000" dirty="0" err="1" smtClean="0"/>
              <a:t>i</a:t>
            </a:r>
            <a:r>
              <a:rPr lang="en-US" sz="2000" dirty="0" err="1" smtClean="0"/>
              <a:t>+C</a:t>
            </a:r>
            <a:r>
              <a:rPr lang="en-US" sz="2000" baseline="-25000" dirty="0" err="1" smtClean="0"/>
              <a:t>i</a:t>
            </a:r>
            <a:r>
              <a:rPr lang="en-US" sz="2000" dirty="0" smtClean="0"/>
              <a:t> </a:t>
            </a:r>
            <a:r>
              <a:rPr lang="ru-RU" sz="2000" dirty="0" smtClean="0"/>
              <a:t>и ∆</a:t>
            </a:r>
            <a:r>
              <a:rPr lang="en-US" sz="2000" baseline="-25000" dirty="0" err="1" smtClean="0"/>
              <a:t>i</a:t>
            </a:r>
            <a:r>
              <a:rPr lang="en-US" sz="2000" dirty="0" smtClean="0"/>
              <a:t>=A</a:t>
            </a:r>
            <a:r>
              <a:rPr lang="en-US" sz="2000" baseline="-25000" dirty="0" smtClean="0"/>
              <a:t>i</a:t>
            </a:r>
            <a:r>
              <a:rPr lang="en-US" sz="2000" dirty="0" smtClean="0"/>
              <a:t>-C</a:t>
            </a:r>
            <a:r>
              <a:rPr lang="en-US" sz="2000" baseline="-25000" dirty="0" smtClean="0"/>
              <a:t>i</a:t>
            </a:r>
            <a:r>
              <a:rPr lang="en-US" sz="2000" dirty="0" smtClean="0"/>
              <a:t>.  </a:t>
            </a:r>
            <a:r>
              <a:rPr lang="ru-RU" sz="2000" dirty="0" smtClean="0"/>
              <a:t>Накопление </a:t>
            </a:r>
            <a:r>
              <a:rPr lang="en-US" sz="2000" dirty="0" smtClean="0"/>
              <a:t>5 </a:t>
            </a:r>
            <a:r>
              <a:rPr lang="ru-RU" sz="2000" dirty="0" smtClean="0"/>
              <a:t>сумм</a:t>
            </a:r>
            <a:r>
              <a:rPr lang="en-US" sz="2000" dirty="0" smtClean="0"/>
              <a:t>: </a:t>
            </a:r>
            <a:r>
              <a:rPr lang="ru-RU" sz="2000" dirty="0" smtClean="0"/>
              <a:t> </a:t>
            </a:r>
            <a:r>
              <a:rPr lang="el-GR" sz="2000" dirty="0" smtClean="0"/>
              <a:t>Σ</a:t>
            </a:r>
            <a:r>
              <a:rPr lang="en-US" sz="2000" baseline="-25000" dirty="0" err="1" smtClean="0"/>
              <a:t>i</a:t>
            </a:r>
            <a:r>
              <a:rPr lang="en-US" sz="2000" dirty="0" smtClean="0"/>
              <a:t>, </a:t>
            </a:r>
            <a:r>
              <a:rPr lang="ru-RU" sz="2000" dirty="0" smtClean="0"/>
              <a:t>∆</a:t>
            </a:r>
            <a:r>
              <a:rPr lang="en-US" sz="2000" baseline="-25000" dirty="0" err="1" smtClean="0"/>
              <a:t>i</a:t>
            </a:r>
            <a:r>
              <a:rPr lang="en-US" sz="2000" dirty="0" smtClean="0"/>
              <a:t>,</a:t>
            </a:r>
            <a:r>
              <a:rPr lang="en-US" sz="2000" baseline="-25000" dirty="0" smtClean="0"/>
              <a:t> </a:t>
            </a:r>
            <a:r>
              <a:rPr lang="el-GR" sz="2000" dirty="0" smtClean="0"/>
              <a:t>Σ</a:t>
            </a:r>
            <a:r>
              <a:rPr lang="en-US" sz="2000" baseline="-25000" dirty="0" err="1" smtClean="0"/>
              <a:t>i</a:t>
            </a:r>
            <a:r>
              <a:rPr lang="en-US" sz="2000" dirty="0" smtClean="0"/>
              <a:t>·</a:t>
            </a:r>
            <a:r>
              <a:rPr lang="ru-RU" sz="2000" dirty="0" smtClean="0"/>
              <a:t>∆</a:t>
            </a:r>
            <a:r>
              <a:rPr lang="en-US" sz="2000" baseline="-25000" dirty="0" err="1"/>
              <a:t>i</a:t>
            </a:r>
            <a:r>
              <a:rPr lang="en-US" sz="2000" dirty="0" smtClean="0"/>
              <a:t>,</a:t>
            </a:r>
            <a:r>
              <a:rPr lang="en-US" sz="2000" baseline="-25000" dirty="0" smtClean="0"/>
              <a:t> </a:t>
            </a:r>
            <a:r>
              <a:rPr lang="el-GR" sz="2000" dirty="0" smtClean="0"/>
              <a:t>Σ</a:t>
            </a:r>
            <a:r>
              <a:rPr lang="en-US" sz="2000" baseline="-25000" dirty="0" err="1" smtClean="0"/>
              <a:t>i</a:t>
            </a:r>
            <a:r>
              <a:rPr lang="en-US" sz="2000" dirty="0" smtClean="0"/>
              <a:t>·</a:t>
            </a:r>
            <a:r>
              <a:rPr lang="el-GR" sz="2000" dirty="0" smtClean="0"/>
              <a:t>Σ</a:t>
            </a:r>
            <a:r>
              <a:rPr lang="en-US" sz="2000" baseline="-25000" dirty="0" err="1" smtClean="0"/>
              <a:t>i</a:t>
            </a:r>
            <a:r>
              <a:rPr lang="en-US" sz="2000" dirty="0" smtClean="0"/>
              <a:t> </a:t>
            </a:r>
            <a:r>
              <a:rPr lang="ru-RU" sz="2000" dirty="0" smtClean="0"/>
              <a:t>, </a:t>
            </a:r>
            <a:r>
              <a:rPr lang="en-US" sz="2000" dirty="0"/>
              <a:t>N</a:t>
            </a:r>
            <a:r>
              <a:rPr lang="ru-RU" sz="2000" dirty="0" smtClean="0"/>
              <a:t>(число точек) пока превышается порог по сумме.</a:t>
            </a:r>
            <a:r>
              <a:rPr lang="en-US" sz="2000" dirty="0" smtClean="0"/>
              <a:t>               </a:t>
            </a:r>
          </a:p>
          <a:p>
            <a:pPr marL="437986" indent="-437986">
              <a:buFontTx/>
              <a:buAutoNum type="arabicPeriod"/>
            </a:pPr>
            <a:r>
              <a:rPr lang="en-US" sz="2000" dirty="0" smtClean="0"/>
              <a:t>CALC: </a:t>
            </a:r>
            <a:r>
              <a:rPr lang="ru-RU" sz="2000" dirty="0" smtClean="0"/>
              <a:t>вычисление положения используя набранные суммы.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29345" y="2583707"/>
            <a:ext cx="3621384" cy="870679"/>
            <a:chOff x="4453508" y="3162061"/>
            <a:chExt cx="2567285" cy="567712"/>
          </a:xfrm>
        </p:grpSpPr>
        <p:sp>
          <p:nvSpPr>
            <p:cNvPr id="7" name="TextBox 6"/>
            <p:cNvSpPr txBox="1"/>
            <p:nvPr/>
          </p:nvSpPr>
          <p:spPr>
            <a:xfrm>
              <a:off x="4453508" y="3262809"/>
              <a:ext cx="325388" cy="290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α</a:t>
              </a:r>
              <a:r>
                <a:rPr lang="en-US" dirty="0" smtClean="0"/>
                <a:t>=</a:t>
              </a:r>
              <a:endParaRPr lang="ru-RU" dirty="0"/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1" y="3162061"/>
              <a:ext cx="2088752" cy="567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Прямоугольник 9"/>
          <p:cNvSpPr/>
          <p:nvPr/>
        </p:nvSpPr>
        <p:spPr>
          <a:xfrm>
            <a:off x="-17206" y="3717826"/>
            <a:ext cx="4282125" cy="1964596"/>
          </a:xfrm>
          <a:prstGeom prst="rect">
            <a:avLst/>
          </a:prstGeom>
        </p:spPr>
        <p:txBody>
          <a:bodyPr wrap="square" lIns="116796" tIns="58398" rIns="116796" bIns="58398">
            <a:spAutoFit/>
          </a:bodyPr>
          <a:lstStyle/>
          <a:p>
            <a:pPr marL="457200" indent="-457200">
              <a:buAutoNum type="arabicPeriod" startAt="4"/>
            </a:pPr>
            <a:r>
              <a:rPr lang="en-US" sz="2000" dirty="0" smtClean="0"/>
              <a:t>READY: </a:t>
            </a:r>
            <a:r>
              <a:rPr lang="ru-RU" sz="2000" dirty="0" smtClean="0"/>
              <a:t>Запись </a:t>
            </a:r>
            <a:r>
              <a:rPr lang="ru-RU" sz="2000" dirty="0"/>
              <a:t>результата в память, передача потока результатов </a:t>
            </a:r>
            <a:r>
              <a:rPr lang="ru-RU" sz="2000" dirty="0" smtClean="0"/>
              <a:t>(с частотой следования </a:t>
            </a:r>
            <a:r>
              <a:rPr lang="ru-RU" sz="2000" dirty="0" err="1" smtClean="0"/>
              <a:t>банчей</a:t>
            </a:r>
            <a:r>
              <a:rPr lang="ru-RU" sz="2000" dirty="0" smtClean="0"/>
              <a:t>) в контроллер.</a:t>
            </a:r>
          </a:p>
          <a:p>
            <a:pPr marL="457200" indent="-457200">
              <a:buAutoNum type="arabicPeriod" startAt="4"/>
            </a:pPr>
            <a:r>
              <a:rPr lang="ru-RU" sz="2000" dirty="0" smtClean="0"/>
              <a:t>Переход в </a:t>
            </a:r>
            <a:r>
              <a:rPr lang="en-US" sz="2000" dirty="0" smtClean="0"/>
              <a:t>IDLE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98" y="2457201"/>
            <a:ext cx="7891933" cy="3778776"/>
          </a:xfrm>
          <a:prstGeom prst="rect">
            <a:avLst/>
          </a:prstGeom>
        </p:spPr>
      </p:pic>
      <p:sp>
        <p:nvSpPr>
          <p:cNvPr id="5" name="Полилиния 4"/>
          <p:cNvSpPr/>
          <p:nvPr/>
        </p:nvSpPr>
        <p:spPr>
          <a:xfrm>
            <a:off x="11196918" y="3594847"/>
            <a:ext cx="717176" cy="1048871"/>
          </a:xfrm>
          <a:custGeom>
            <a:avLst/>
            <a:gdLst>
              <a:gd name="connsiteX0" fmla="*/ 555811 w 717176"/>
              <a:gd name="connsiteY0" fmla="*/ 26894 h 1048871"/>
              <a:gd name="connsiteX1" fmla="*/ 510988 w 717176"/>
              <a:gd name="connsiteY1" fmla="*/ 17929 h 1048871"/>
              <a:gd name="connsiteX2" fmla="*/ 457200 w 717176"/>
              <a:gd name="connsiteY2" fmla="*/ 0 h 1048871"/>
              <a:gd name="connsiteX3" fmla="*/ 331694 w 717176"/>
              <a:gd name="connsiteY3" fmla="*/ 8965 h 1048871"/>
              <a:gd name="connsiteX4" fmla="*/ 286870 w 717176"/>
              <a:gd name="connsiteY4" fmla="*/ 17929 h 1048871"/>
              <a:gd name="connsiteX5" fmla="*/ 170329 w 717176"/>
              <a:gd name="connsiteY5" fmla="*/ 26894 h 1048871"/>
              <a:gd name="connsiteX6" fmla="*/ 134470 w 717176"/>
              <a:gd name="connsiteY6" fmla="*/ 35859 h 1048871"/>
              <a:gd name="connsiteX7" fmla="*/ 125506 w 717176"/>
              <a:gd name="connsiteY7" fmla="*/ 62753 h 1048871"/>
              <a:gd name="connsiteX8" fmla="*/ 71717 w 717176"/>
              <a:gd name="connsiteY8" fmla="*/ 80682 h 1048871"/>
              <a:gd name="connsiteX9" fmla="*/ 26894 w 717176"/>
              <a:gd name="connsiteY9" fmla="*/ 116541 h 1048871"/>
              <a:gd name="connsiteX10" fmla="*/ 0 w 717176"/>
              <a:gd name="connsiteY10" fmla="*/ 125506 h 1048871"/>
              <a:gd name="connsiteX11" fmla="*/ 17929 w 717176"/>
              <a:gd name="connsiteY11" fmla="*/ 277906 h 1048871"/>
              <a:gd name="connsiteX12" fmla="*/ 35858 w 717176"/>
              <a:gd name="connsiteY12" fmla="*/ 304800 h 1048871"/>
              <a:gd name="connsiteX13" fmla="*/ 71717 w 717176"/>
              <a:gd name="connsiteY13" fmla="*/ 376518 h 1048871"/>
              <a:gd name="connsiteX14" fmla="*/ 62753 w 717176"/>
              <a:gd name="connsiteY14" fmla="*/ 546847 h 1048871"/>
              <a:gd name="connsiteX15" fmla="*/ 80682 w 717176"/>
              <a:gd name="connsiteY15" fmla="*/ 645459 h 1048871"/>
              <a:gd name="connsiteX16" fmla="*/ 89647 w 717176"/>
              <a:gd name="connsiteY16" fmla="*/ 690282 h 1048871"/>
              <a:gd name="connsiteX17" fmla="*/ 107576 w 717176"/>
              <a:gd name="connsiteY17" fmla="*/ 744071 h 1048871"/>
              <a:gd name="connsiteX18" fmla="*/ 134470 w 717176"/>
              <a:gd name="connsiteY18" fmla="*/ 833718 h 1048871"/>
              <a:gd name="connsiteX19" fmla="*/ 152400 w 717176"/>
              <a:gd name="connsiteY19" fmla="*/ 869577 h 1048871"/>
              <a:gd name="connsiteX20" fmla="*/ 161364 w 717176"/>
              <a:gd name="connsiteY20" fmla="*/ 896471 h 1048871"/>
              <a:gd name="connsiteX21" fmla="*/ 179294 w 717176"/>
              <a:gd name="connsiteY21" fmla="*/ 914400 h 1048871"/>
              <a:gd name="connsiteX22" fmla="*/ 233082 w 717176"/>
              <a:gd name="connsiteY22" fmla="*/ 941294 h 1048871"/>
              <a:gd name="connsiteX23" fmla="*/ 242047 w 717176"/>
              <a:gd name="connsiteY23" fmla="*/ 968188 h 1048871"/>
              <a:gd name="connsiteX24" fmla="*/ 259976 w 717176"/>
              <a:gd name="connsiteY24" fmla="*/ 986118 h 1048871"/>
              <a:gd name="connsiteX25" fmla="*/ 358588 w 717176"/>
              <a:gd name="connsiteY25" fmla="*/ 1030941 h 1048871"/>
              <a:gd name="connsiteX26" fmla="*/ 385482 w 717176"/>
              <a:gd name="connsiteY26" fmla="*/ 1039906 h 1048871"/>
              <a:gd name="connsiteX27" fmla="*/ 421341 w 717176"/>
              <a:gd name="connsiteY27" fmla="*/ 1048871 h 1048871"/>
              <a:gd name="connsiteX28" fmla="*/ 546847 w 717176"/>
              <a:gd name="connsiteY28" fmla="*/ 1030941 h 1048871"/>
              <a:gd name="connsiteX29" fmla="*/ 627529 w 717176"/>
              <a:gd name="connsiteY29" fmla="*/ 995082 h 1048871"/>
              <a:gd name="connsiteX30" fmla="*/ 663388 w 717176"/>
              <a:gd name="connsiteY30" fmla="*/ 986118 h 1048871"/>
              <a:gd name="connsiteX31" fmla="*/ 690282 w 717176"/>
              <a:gd name="connsiteY31" fmla="*/ 932329 h 1048871"/>
              <a:gd name="connsiteX32" fmla="*/ 717176 w 717176"/>
              <a:gd name="connsiteY32" fmla="*/ 860612 h 1048871"/>
              <a:gd name="connsiteX33" fmla="*/ 708211 w 717176"/>
              <a:gd name="connsiteY33" fmla="*/ 681318 h 1048871"/>
              <a:gd name="connsiteX34" fmla="*/ 699247 w 717176"/>
              <a:gd name="connsiteY34" fmla="*/ 295835 h 1048871"/>
              <a:gd name="connsiteX35" fmla="*/ 681317 w 717176"/>
              <a:gd name="connsiteY35" fmla="*/ 242047 h 1048871"/>
              <a:gd name="connsiteX36" fmla="*/ 645458 w 717176"/>
              <a:gd name="connsiteY36" fmla="*/ 152400 h 1048871"/>
              <a:gd name="connsiteX37" fmla="*/ 636494 w 717176"/>
              <a:gd name="connsiteY37" fmla="*/ 125506 h 1048871"/>
              <a:gd name="connsiteX38" fmla="*/ 591670 w 717176"/>
              <a:gd name="connsiteY38" fmla="*/ 89647 h 1048871"/>
              <a:gd name="connsiteX39" fmla="*/ 564776 w 717176"/>
              <a:gd name="connsiteY39" fmla="*/ 71718 h 1048871"/>
              <a:gd name="connsiteX40" fmla="*/ 555811 w 717176"/>
              <a:gd name="connsiteY40" fmla="*/ 26894 h 104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17176" h="1048871">
                <a:moveTo>
                  <a:pt x="555811" y="26894"/>
                </a:moveTo>
                <a:cubicBezTo>
                  <a:pt x="546846" y="17929"/>
                  <a:pt x="525688" y="21938"/>
                  <a:pt x="510988" y="17929"/>
                </a:cubicBezTo>
                <a:cubicBezTo>
                  <a:pt x="492755" y="12956"/>
                  <a:pt x="457200" y="0"/>
                  <a:pt x="457200" y="0"/>
                </a:cubicBezTo>
                <a:cubicBezTo>
                  <a:pt x="415365" y="2988"/>
                  <a:pt x="373405" y="4574"/>
                  <a:pt x="331694" y="8965"/>
                </a:cubicBezTo>
                <a:cubicBezTo>
                  <a:pt x="316541" y="10560"/>
                  <a:pt x="302014" y="16246"/>
                  <a:pt x="286870" y="17929"/>
                </a:cubicBezTo>
                <a:cubicBezTo>
                  <a:pt x="248147" y="22232"/>
                  <a:pt x="209176" y="23906"/>
                  <a:pt x="170329" y="26894"/>
                </a:cubicBezTo>
                <a:cubicBezTo>
                  <a:pt x="158376" y="29882"/>
                  <a:pt x="144091" y="28162"/>
                  <a:pt x="134470" y="35859"/>
                </a:cubicBezTo>
                <a:cubicBezTo>
                  <a:pt x="127091" y="41762"/>
                  <a:pt x="133195" y="57261"/>
                  <a:pt x="125506" y="62753"/>
                </a:cubicBezTo>
                <a:cubicBezTo>
                  <a:pt x="110127" y="73738"/>
                  <a:pt x="71717" y="80682"/>
                  <a:pt x="71717" y="80682"/>
                </a:cubicBezTo>
                <a:cubicBezTo>
                  <a:pt x="55040" y="97360"/>
                  <a:pt x="49514" y="105231"/>
                  <a:pt x="26894" y="116541"/>
                </a:cubicBezTo>
                <a:cubicBezTo>
                  <a:pt x="18442" y="120767"/>
                  <a:pt x="8965" y="122518"/>
                  <a:pt x="0" y="125506"/>
                </a:cubicBezTo>
                <a:cubicBezTo>
                  <a:pt x="1417" y="145347"/>
                  <a:pt x="-2448" y="237153"/>
                  <a:pt x="17929" y="277906"/>
                </a:cubicBezTo>
                <a:cubicBezTo>
                  <a:pt x="22747" y="287543"/>
                  <a:pt x="31482" y="294954"/>
                  <a:pt x="35858" y="304800"/>
                </a:cubicBezTo>
                <a:cubicBezTo>
                  <a:pt x="68822" y="378968"/>
                  <a:pt x="34897" y="339696"/>
                  <a:pt x="71717" y="376518"/>
                </a:cubicBezTo>
                <a:cubicBezTo>
                  <a:pt x="68729" y="433294"/>
                  <a:pt x="62753" y="489992"/>
                  <a:pt x="62753" y="546847"/>
                </a:cubicBezTo>
                <a:cubicBezTo>
                  <a:pt x="62753" y="629678"/>
                  <a:pt x="68074" y="595028"/>
                  <a:pt x="80682" y="645459"/>
                </a:cubicBezTo>
                <a:cubicBezTo>
                  <a:pt x="84378" y="660241"/>
                  <a:pt x="85638" y="675582"/>
                  <a:pt x="89647" y="690282"/>
                </a:cubicBezTo>
                <a:cubicBezTo>
                  <a:pt x="94620" y="708516"/>
                  <a:pt x="102992" y="725736"/>
                  <a:pt x="107576" y="744071"/>
                </a:cubicBezTo>
                <a:cubicBezTo>
                  <a:pt x="114009" y="769803"/>
                  <a:pt x="123560" y="811899"/>
                  <a:pt x="134470" y="833718"/>
                </a:cubicBezTo>
                <a:cubicBezTo>
                  <a:pt x="140447" y="845671"/>
                  <a:pt x="147136" y="857294"/>
                  <a:pt x="152400" y="869577"/>
                </a:cubicBezTo>
                <a:cubicBezTo>
                  <a:pt x="156122" y="878262"/>
                  <a:pt x="156502" y="888368"/>
                  <a:pt x="161364" y="896471"/>
                </a:cubicBezTo>
                <a:cubicBezTo>
                  <a:pt x="165713" y="903719"/>
                  <a:pt x="172694" y="909120"/>
                  <a:pt x="179294" y="914400"/>
                </a:cubicBezTo>
                <a:cubicBezTo>
                  <a:pt x="204120" y="934260"/>
                  <a:pt x="204676" y="931825"/>
                  <a:pt x="233082" y="941294"/>
                </a:cubicBezTo>
                <a:cubicBezTo>
                  <a:pt x="236070" y="950259"/>
                  <a:pt x="237185" y="960085"/>
                  <a:pt x="242047" y="968188"/>
                </a:cubicBezTo>
                <a:cubicBezTo>
                  <a:pt x="246395" y="975436"/>
                  <a:pt x="253214" y="981047"/>
                  <a:pt x="259976" y="986118"/>
                </a:cubicBezTo>
                <a:cubicBezTo>
                  <a:pt x="324692" y="1034656"/>
                  <a:pt x="293871" y="1014762"/>
                  <a:pt x="358588" y="1030941"/>
                </a:cubicBezTo>
                <a:cubicBezTo>
                  <a:pt x="367755" y="1033233"/>
                  <a:pt x="376396" y="1037310"/>
                  <a:pt x="385482" y="1039906"/>
                </a:cubicBezTo>
                <a:cubicBezTo>
                  <a:pt x="397329" y="1043291"/>
                  <a:pt x="409388" y="1045883"/>
                  <a:pt x="421341" y="1048871"/>
                </a:cubicBezTo>
                <a:cubicBezTo>
                  <a:pt x="463176" y="1042894"/>
                  <a:pt x="505408" y="1039229"/>
                  <a:pt x="546847" y="1030941"/>
                </a:cubicBezTo>
                <a:cubicBezTo>
                  <a:pt x="651401" y="1010030"/>
                  <a:pt x="561796" y="1023253"/>
                  <a:pt x="627529" y="995082"/>
                </a:cubicBezTo>
                <a:cubicBezTo>
                  <a:pt x="638854" y="990229"/>
                  <a:pt x="651435" y="989106"/>
                  <a:pt x="663388" y="986118"/>
                </a:cubicBezTo>
                <a:cubicBezTo>
                  <a:pt x="696074" y="953430"/>
                  <a:pt x="670455" y="985200"/>
                  <a:pt x="690282" y="932329"/>
                </a:cubicBezTo>
                <a:cubicBezTo>
                  <a:pt x="725441" y="838571"/>
                  <a:pt x="694164" y="952657"/>
                  <a:pt x="717176" y="860612"/>
                </a:cubicBezTo>
                <a:cubicBezTo>
                  <a:pt x="714188" y="800847"/>
                  <a:pt x="710110" y="741127"/>
                  <a:pt x="708211" y="681318"/>
                </a:cubicBezTo>
                <a:cubicBezTo>
                  <a:pt x="704133" y="552854"/>
                  <a:pt x="707101" y="424124"/>
                  <a:pt x="699247" y="295835"/>
                </a:cubicBezTo>
                <a:cubicBezTo>
                  <a:pt x="698092" y="276971"/>
                  <a:pt x="689769" y="258951"/>
                  <a:pt x="681317" y="242047"/>
                </a:cubicBezTo>
                <a:cubicBezTo>
                  <a:pt x="654938" y="189287"/>
                  <a:pt x="667612" y="218861"/>
                  <a:pt x="645458" y="152400"/>
                </a:cubicBezTo>
                <a:cubicBezTo>
                  <a:pt x="642470" y="143435"/>
                  <a:pt x="644357" y="130748"/>
                  <a:pt x="636494" y="125506"/>
                </a:cubicBezTo>
                <a:cubicBezTo>
                  <a:pt x="553719" y="70324"/>
                  <a:pt x="655540" y="140742"/>
                  <a:pt x="591670" y="89647"/>
                </a:cubicBezTo>
                <a:cubicBezTo>
                  <a:pt x="583257" y="82916"/>
                  <a:pt x="572956" y="78730"/>
                  <a:pt x="564776" y="71718"/>
                </a:cubicBezTo>
                <a:cubicBezTo>
                  <a:pt x="507957" y="23016"/>
                  <a:pt x="564776" y="35859"/>
                  <a:pt x="555811" y="26894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123856" y="6367971"/>
            <a:ext cx="928145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Потребление ресурсов </a:t>
            </a:r>
            <a:r>
              <a:rPr lang="en-US" dirty="0" smtClean="0"/>
              <a:t>FPGA </a:t>
            </a:r>
            <a:r>
              <a:rPr lang="ru-RU" dirty="0" smtClean="0"/>
              <a:t>для реализации </a:t>
            </a:r>
            <a:r>
              <a:rPr lang="en-US" dirty="0" smtClean="0"/>
              <a:t>OLS – </a:t>
            </a:r>
            <a:r>
              <a:rPr lang="ru-RU" dirty="0" smtClean="0"/>
              <a:t>несколько процентов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1535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7">
            <a:extLst>
              <a:ext uri="{FF2B5EF4-FFF2-40B4-BE49-F238E27FC236}">
                <a16:creationId xmlns:a16="http://schemas.microsoft.com/office/drawing/2014/main" xmlns="" id="{23045C08-D264-4F7F-9320-9D9D8D19D419}"/>
              </a:ext>
            </a:extLst>
          </p:cNvPr>
          <p:cNvSpPr txBox="1">
            <a:spLocks/>
          </p:cNvSpPr>
          <p:nvPr/>
        </p:nvSpPr>
        <p:spPr>
          <a:xfrm>
            <a:off x="2" y="-11863"/>
            <a:ext cx="12190413" cy="508554"/>
          </a:xfrm>
          <a:prstGeom prst="rect">
            <a:avLst/>
          </a:prstGeom>
        </p:spPr>
        <p:txBody>
          <a:bodyPr vert="horz" lIns="116784" tIns="58392" rIns="116784" bIns="5839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dirty="0" smtClean="0"/>
              <a:t>Современные перепрограммируемые осциллографы </a:t>
            </a:r>
            <a:r>
              <a:rPr lang="en-US" sz="2600" dirty="0" smtClean="0"/>
              <a:t>NI</a:t>
            </a:r>
            <a:endParaRPr lang="ru-RU" sz="2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0" y="765498"/>
            <a:ext cx="10058400" cy="50187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418" y="6166098"/>
            <a:ext cx="11448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Как вариант для построения высокоточного измерения с выделенного пикапа (например измерения </a:t>
            </a:r>
            <a:r>
              <a:rPr lang="en-US" sz="2000" dirty="0" smtClean="0"/>
              <a:t>q</a:t>
            </a:r>
            <a:r>
              <a:rPr lang="ru-RU" sz="2000" dirty="0" smtClean="0"/>
              <a:t>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05015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Альтернативная система расчета положения пучка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03" y="1028972"/>
            <a:ext cx="5007388" cy="4705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93216F-D788-4182-A376-A8FD468F87E2}"/>
              </a:ext>
            </a:extLst>
          </p:cNvPr>
          <p:cNvSpPr txBox="1"/>
          <p:nvPr/>
        </p:nvSpPr>
        <p:spPr>
          <a:xfrm>
            <a:off x="241270" y="1854630"/>
            <a:ext cx="6045934" cy="2202744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pPr marL="328490" indent="-328490">
              <a:buFont typeface="Courier New" panose="02070309020205020404" pitchFamily="49" charset="0"/>
              <a:buChar char="o"/>
            </a:pPr>
            <a:r>
              <a:rPr lang="ru-RU" sz="1900" dirty="0"/>
              <a:t>Куплено 4 </a:t>
            </a:r>
            <a:r>
              <a:rPr lang="en-US" sz="1900" dirty="0"/>
              <a:t>(</a:t>
            </a:r>
            <a:r>
              <a:rPr lang="ru-RU" sz="1900" dirty="0"/>
              <a:t>полный комплект на 1 </a:t>
            </a:r>
            <a:r>
              <a:rPr lang="en-US" sz="1900" dirty="0"/>
              <a:t>SLM) </a:t>
            </a:r>
            <a:r>
              <a:rPr lang="ru-RU" sz="1900" dirty="0"/>
              <a:t>перепрограммируемых осциллографа </a:t>
            </a:r>
            <a:r>
              <a:rPr lang="en-US" sz="1900" dirty="0"/>
              <a:t>NI PXIe-5164:</a:t>
            </a:r>
            <a:endParaRPr lang="ru-RU" sz="1900" dirty="0"/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1900" dirty="0"/>
              <a:t>2 канала, 14 бит</a:t>
            </a:r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1900" dirty="0"/>
              <a:t>1 </a:t>
            </a:r>
            <a:r>
              <a:rPr lang="ru-RU" sz="1900" dirty="0" err="1"/>
              <a:t>Гс</a:t>
            </a:r>
            <a:r>
              <a:rPr lang="en-US" sz="1900" dirty="0"/>
              <a:t>/c</a:t>
            </a:r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en-US" sz="1900" dirty="0"/>
              <a:t>400 </a:t>
            </a:r>
            <a:r>
              <a:rPr lang="ru-RU" sz="1900" dirty="0"/>
              <a:t>МГц аналоговая полоса</a:t>
            </a:r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1900" dirty="0"/>
              <a:t>Перепрограммируемая прошивка </a:t>
            </a:r>
            <a:r>
              <a:rPr lang="en-US" sz="1900" dirty="0"/>
              <a:t>FPGA Kintex-7 410T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57939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90FBF05B-07DA-F498-615E-5ECFBA5D4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801873"/>
              </p:ext>
            </p:extLst>
          </p:nvPr>
        </p:nvGraphicFramePr>
        <p:xfrm>
          <a:off x="982638" y="621482"/>
          <a:ext cx="9838871" cy="26479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8532">
                  <a:extLst>
                    <a:ext uri="{9D8B030D-6E8A-4147-A177-3AD203B41FA5}">
                      <a16:colId xmlns:a16="http://schemas.microsoft.com/office/drawing/2014/main" xmlns="" val="1608935668"/>
                    </a:ext>
                  </a:extLst>
                </a:gridCol>
                <a:gridCol w="4516866">
                  <a:extLst>
                    <a:ext uri="{9D8B030D-6E8A-4147-A177-3AD203B41FA5}">
                      <a16:colId xmlns:a16="http://schemas.microsoft.com/office/drawing/2014/main" xmlns="" val="2356928990"/>
                    </a:ext>
                  </a:extLst>
                </a:gridCol>
                <a:gridCol w="1499774"/>
                <a:gridCol w="1499774">
                  <a:extLst>
                    <a:ext uri="{9D8B030D-6E8A-4147-A177-3AD203B41FA5}">
                      <a16:colId xmlns:a16="http://schemas.microsoft.com/office/drawing/2014/main" xmlns="" val="1738670676"/>
                    </a:ext>
                  </a:extLst>
                </a:gridCol>
                <a:gridCol w="1603925">
                  <a:extLst>
                    <a:ext uri="{9D8B030D-6E8A-4147-A177-3AD203B41FA5}">
                      <a16:colId xmlns:a16="http://schemas.microsoft.com/office/drawing/2014/main" xmlns="" val="3835701958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№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аппаратуры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Установка</a:t>
                      </a:r>
                      <a:endParaRPr lang="ru-RU" sz="1600" dirty="0">
                        <a:effectLst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Кол</a:t>
                      </a:r>
                      <a:r>
                        <a:rPr lang="en-US" sz="1600" dirty="0">
                          <a:effectLst/>
                        </a:rPr>
                        <a:t>-</a:t>
                      </a:r>
                      <a:r>
                        <a:rPr lang="ru-RU" sz="1600" dirty="0">
                          <a:effectLst/>
                        </a:rPr>
                        <a:t>во на </a:t>
                      </a:r>
                      <a:r>
                        <a:rPr lang="ru-RU" sz="1600" dirty="0" smtClean="0">
                          <a:effectLst/>
                        </a:rPr>
                        <a:t>30.</a:t>
                      </a:r>
                      <a:r>
                        <a:rPr lang="en-US" sz="1600" dirty="0" smtClean="0">
                          <a:effectLst/>
                        </a:rPr>
                        <a:t>0</a:t>
                      </a:r>
                      <a:r>
                        <a:rPr lang="ru-RU" sz="1600" dirty="0" smtClean="0">
                          <a:effectLst/>
                        </a:rPr>
                        <a:t>3.202</a:t>
                      </a:r>
                      <a:r>
                        <a:rPr lang="en-US" sz="1600" dirty="0">
                          <a:effectLst/>
                        </a:rPr>
                        <a:t>3 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Кол-во план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40559962"/>
                  </a:ext>
                </a:extLst>
              </a:tr>
              <a:tr h="489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Комплект</a:t>
                      </a:r>
                      <a:r>
                        <a:rPr lang="ru-RU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Libera</a:t>
                      </a: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Hadron + </a:t>
                      </a: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Amplifier110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Бустер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54112660"/>
                  </a:ext>
                </a:extLst>
              </a:tr>
              <a:tr h="207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Комплект</a:t>
                      </a:r>
                      <a:r>
                        <a:rPr lang="ru-RU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Libera</a:t>
                      </a: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Hadron + </a:t>
                      </a: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Amplifier110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Нуклотрон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7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Комплект</a:t>
                      </a:r>
                      <a:r>
                        <a:rPr lang="ru-RU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Libera</a:t>
                      </a: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Hadron + </a:t>
                      </a: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Amplifier110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Коллайдер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22+2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5877566"/>
                  </a:ext>
                </a:extLst>
              </a:tr>
              <a:tr h="414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Комплект</a:t>
                      </a:r>
                      <a:r>
                        <a:rPr lang="ru-RU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Libera</a:t>
                      </a: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Hadron + </a:t>
                      </a: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Amplifier110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поставка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07225720"/>
                  </a:ext>
                </a:extLst>
              </a:tr>
              <a:tr h="414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36+2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Заголовок 7">
            <a:extLst>
              <a:ext uri="{FF2B5EF4-FFF2-40B4-BE49-F238E27FC236}">
                <a16:creationId xmlns:a16="http://schemas.microsoft.com/office/drawing/2014/main" xmlns="" id="{23045C08-D264-4F7F-9320-9D9D8D19D419}"/>
              </a:ext>
            </a:extLst>
          </p:cNvPr>
          <p:cNvSpPr txBox="1">
            <a:spLocks/>
          </p:cNvSpPr>
          <p:nvPr/>
        </p:nvSpPr>
        <p:spPr>
          <a:xfrm>
            <a:off x="2" y="-11863"/>
            <a:ext cx="12190413" cy="508554"/>
          </a:xfrm>
          <a:prstGeom prst="rect">
            <a:avLst/>
          </a:prstGeom>
        </p:spPr>
        <p:txBody>
          <a:bodyPr vert="horz" lIns="116784" tIns="58392" rIns="116784" bIns="5839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Текущее состояние по поставкам устройств </a:t>
            </a:r>
            <a:r>
              <a:rPr lang="en-US" sz="2400" dirty="0" err="1" smtClean="0"/>
              <a:t>Libera</a:t>
            </a:r>
            <a:r>
              <a:rPr lang="en-US" sz="2400" dirty="0" smtClean="0"/>
              <a:t> Hadron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06574" y="3357786"/>
            <a:ext cx="1137726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Вариант высвободить 6 комплектов </a:t>
            </a:r>
            <a:r>
              <a:rPr lang="ru-RU" dirty="0" err="1" smtClean="0"/>
              <a:t>Нуклотрона</a:t>
            </a:r>
            <a:r>
              <a:rPr lang="ru-RU" dirty="0" smtClean="0"/>
              <a:t> для использования на </a:t>
            </a:r>
            <a:r>
              <a:rPr lang="ru-RU" dirty="0" err="1" smtClean="0"/>
              <a:t>коллайдере</a:t>
            </a:r>
            <a:r>
              <a:rPr lang="ru-RU" dirty="0" smtClean="0"/>
              <a:t>. Теоретически возможно использовать устройства Бустера для диагностики и Бустера и </a:t>
            </a:r>
            <a:r>
              <a:rPr lang="ru-RU" dirty="0" err="1" smtClean="0"/>
              <a:t>Нуклотрона</a:t>
            </a:r>
            <a:r>
              <a:rPr lang="ru-RU" dirty="0" smtClean="0"/>
              <a:t>, поскольку пучки существуют в разное время</a:t>
            </a:r>
            <a:r>
              <a:rPr lang="en-US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Сделать аналоговые ключи для переключения сигналов с пластин и ВЧ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Сделать широкополосные усилители для </a:t>
            </a:r>
            <a:r>
              <a:rPr lang="ru-RU" dirty="0" err="1" smtClean="0"/>
              <a:t>Нуклотрона</a:t>
            </a:r>
            <a:r>
              <a:rPr lang="ru-RU" dirty="0" smtClean="0"/>
              <a:t>, возможно с удаленной регулировкой </a:t>
            </a:r>
            <a:r>
              <a:rPr lang="en-US" dirty="0" smtClean="0"/>
              <a:t>K</a:t>
            </a:r>
            <a:r>
              <a:rPr lang="ru-RU" dirty="0" smtClean="0"/>
              <a:t>у, для замены </a:t>
            </a:r>
            <a:r>
              <a:rPr lang="en-US" dirty="0" smtClean="0"/>
              <a:t>Amplifier110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Перебросить кабели </a:t>
            </a:r>
            <a:r>
              <a:rPr lang="ru-RU" dirty="0" smtClean="0"/>
              <a:t>в стойки Бустера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Настроить систему синхронизации для смешивания сигналов стартов Бустера и </a:t>
            </a:r>
            <a:r>
              <a:rPr lang="ru-RU" dirty="0" err="1" smtClean="0"/>
              <a:t>Нуклотрона</a:t>
            </a:r>
            <a:r>
              <a:rPr lang="ru-RU" dirty="0" smtClean="0"/>
              <a:t>.</a:t>
            </a:r>
            <a:endParaRPr lang="ru-RU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Рукописные данные 9"/>
              <p14:cNvContentPartPr/>
              <p14:nvPr/>
            </p14:nvContentPartPr>
            <p14:xfrm>
              <a:off x="4796125" y="4410734"/>
              <a:ext cx="360" cy="360"/>
            </p14:xfrm>
          </p:contentPart>
        </mc:Choice>
        <mc:Fallback xmlns="">
          <p:pic>
            <p:nvPicPr>
              <p:cNvPr id="10" name="Рукописные данные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4245" y="4398854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Рукописные данные 13"/>
              <p14:cNvContentPartPr/>
              <p14:nvPr/>
            </p14:nvContentPartPr>
            <p14:xfrm>
              <a:off x="2797045" y="4186496"/>
              <a:ext cx="81000" cy="81000"/>
            </p14:xfrm>
          </p:contentPart>
        </mc:Choice>
        <mc:Fallback xmlns="">
          <p:pic>
            <p:nvPicPr>
              <p:cNvPr id="14" name="Рукописные данные 1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5165" y="4174616"/>
                <a:ext cx="104760" cy="10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259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1261" y="2113425"/>
            <a:ext cx="6460310" cy="902755"/>
          </a:xfrm>
          <a:prstGeom prst="rect">
            <a:avLst/>
          </a:prstGeom>
          <a:noFill/>
        </p:spPr>
        <p:txBody>
          <a:bodyPr wrap="none" lIns="116784" tIns="58392" rIns="116784" bIns="58392" rtlCol="0">
            <a:spAutoFit/>
          </a:bodyPr>
          <a:lstStyle/>
          <a:p>
            <a:r>
              <a:rPr lang="ru-RU" sz="51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25968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2958" y="2719092"/>
            <a:ext cx="381130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Дополнительные материалы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330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0B4611-FF75-C6B7-7E65-EE8CA0774D2E}"/>
              </a:ext>
            </a:extLst>
          </p:cNvPr>
          <p:cNvSpPr txBox="1"/>
          <p:nvPr/>
        </p:nvSpPr>
        <p:spPr>
          <a:xfrm>
            <a:off x="3961885" y="184534"/>
            <a:ext cx="2854415" cy="442392"/>
          </a:xfrm>
          <a:prstGeom prst="rect">
            <a:avLst/>
          </a:prstGeom>
          <a:noFill/>
        </p:spPr>
        <p:txBody>
          <a:bodyPr wrap="none" lIns="87588" tIns="43797" rIns="87588" bIns="43797" rtlCol="0">
            <a:spAutoFit/>
          </a:bodyPr>
          <a:lstStyle/>
          <a:p>
            <a:r>
              <a:rPr lang="ru-RU" dirty="0"/>
              <a:t>Система диагностики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90FBF05B-07DA-F498-615E-5ECFBA5D4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041246"/>
              </p:ext>
            </p:extLst>
          </p:nvPr>
        </p:nvGraphicFramePr>
        <p:xfrm>
          <a:off x="474703" y="957684"/>
          <a:ext cx="10778893" cy="5640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3296">
                  <a:extLst>
                    <a:ext uri="{9D8B030D-6E8A-4147-A177-3AD203B41FA5}">
                      <a16:colId xmlns:a16="http://schemas.microsoft.com/office/drawing/2014/main" xmlns="" val="1608935668"/>
                    </a:ext>
                  </a:extLst>
                </a:gridCol>
                <a:gridCol w="4210591">
                  <a:extLst>
                    <a:ext uri="{9D8B030D-6E8A-4147-A177-3AD203B41FA5}">
                      <a16:colId xmlns:a16="http://schemas.microsoft.com/office/drawing/2014/main" xmlns="" val="2356928990"/>
                    </a:ext>
                  </a:extLst>
                </a:gridCol>
                <a:gridCol w="1154880">
                  <a:extLst>
                    <a:ext uri="{9D8B030D-6E8A-4147-A177-3AD203B41FA5}">
                      <a16:colId xmlns:a16="http://schemas.microsoft.com/office/drawing/2014/main" xmlns="" val="1738670676"/>
                    </a:ext>
                  </a:extLst>
                </a:gridCol>
                <a:gridCol w="3625045">
                  <a:extLst>
                    <a:ext uri="{9D8B030D-6E8A-4147-A177-3AD203B41FA5}">
                      <a16:colId xmlns:a16="http://schemas.microsoft.com/office/drawing/2014/main" xmlns="" val="2750588544"/>
                    </a:ext>
                  </a:extLst>
                </a:gridCol>
                <a:gridCol w="1235081">
                  <a:extLst>
                    <a:ext uri="{9D8B030D-6E8A-4147-A177-3AD203B41FA5}">
                      <a16:colId xmlns:a16="http://schemas.microsoft.com/office/drawing/2014/main" xmlns="" val="3835701958"/>
                    </a:ext>
                  </a:extLst>
                </a:gridCol>
              </a:tblGrid>
              <a:tr h="11450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№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аппаратуры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Кол</a:t>
                      </a:r>
                      <a:r>
                        <a:rPr lang="en-US" sz="1600" dirty="0">
                          <a:effectLst/>
                        </a:rPr>
                        <a:t>-</a:t>
                      </a:r>
                      <a:r>
                        <a:rPr lang="ru-RU" sz="1600" dirty="0">
                          <a:effectLst/>
                        </a:rPr>
                        <a:t>во на 06.</a:t>
                      </a:r>
                      <a:r>
                        <a:rPr lang="en-US" sz="1600" dirty="0">
                          <a:effectLst/>
                        </a:rPr>
                        <a:t>0</a:t>
                      </a:r>
                      <a:r>
                        <a:rPr lang="ru-RU" sz="1600" dirty="0">
                          <a:effectLst/>
                        </a:rPr>
                        <a:t>2.202</a:t>
                      </a:r>
                      <a:r>
                        <a:rPr lang="en-US" sz="1600" dirty="0">
                          <a:effectLst/>
                        </a:rPr>
                        <a:t>3 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Кол-во 202</a:t>
                      </a:r>
                      <a:r>
                        <a:rPr lang="en-US" sz="1600" dirty="0">
                          <a:effectLst/>
                        </a:rPr>
                        <a:t>3</a:t>
                      </a:r>
                      <a:r>
                        <a:rPr lang="ru-RU" sz="1600" dirty="0">
                          <a:effectLst/>
                        </a:rPr>
                        <a:t> поставка, контракт </a:t>
                      </a:r>
                      <a:r>
                        <a:rPr lang="en-US" sz="1600" dirty="0">
                          <a:effectLst/>
                        </a:rPr>
                        <a:t>(</a:t>
                      </a:r>
                      <a:r>
                        <a:rPr lang="ru-RU" sz="1600" dirty="0">
                          <a:effectLst/>
                        </a:rPr>
                        <a:t>поставщик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ru-RU" sz="1600" dirty="0">
                        <a:effectLst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Кол-во план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1140559962"/>
                  </a:ext>
                </a:extLst>
              </a:tr>
              <a:tr h="350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74520" algn="r"/>
                        </a:tabLs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Стойка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19’’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2U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3390" algn="l"/>
                          <a:tab pos="539115" algn="ctr"/>
                        </a:tabLst>
                      </a:pPr>
                      <a:r>
                        <a:rPr lang="en-US" sz="2000" dirty="0">
                          <a:solidFill>
                            <a:srgbClr val="0082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180" algn="l"/>
                          <a:tab pos="453390" algn="l"/>
                          <a:tab pos="539115" algn="ctr"/>
                        </a:tabLs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3777985451"/>
                  </a:ext>
                </a:extLst>
              </a:tr>
              <a:tr h="1552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Устройство сбора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обработки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данных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BPM Libera Hadron 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комплекте с усилителями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Amplifier110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+ 6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нуклотроне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(оплачены, проблемы с доставкой)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(100-00847 Азимут </a:t>
                      </a:r>
                      <a:r>
                        <a:rPr lang="ru-RU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фотоникс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поставка 06.2023)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(22 </a:t>
                      </a:r>
                      <a:r>
                        <a:rPr lang="ru-RU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пикапы + 2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SLM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1754112660"/>
                  </a:ext>
                </a:extLst>
              </a:tr>
              <a:tr h="350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Источник питания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PPWS8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rgbClr val="0082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 dirty="0">
                        <a:solidFill>
                          <a:srgbClr val="00823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385877566"/>
                  </a:ext>
                </a:extLst>
              </a:tr>
              <a:tr h="701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Кабель коаксиальный с двойным экраном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RG223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82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19+1 км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2907225720"/>
                  </a:ext>
                </a:extLst>
              </a:tr>
              <a:tr h="701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Предусилители 2-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4-канальные 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0+0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Изготовление печатных плат, конец 2023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92+48</a:t>
                      </a: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2570254258"/>
                  </a:ext>
                </a:extLst>
              </a:tr>
              <a:tr h="8392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53465" algn="l"/>
                        </a:tabLs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Сборка кабельная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RG 223, SMA-SMA 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предусилителей, 2м,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м, 12м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НКТ, поставка середина 2023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3309442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21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9C308673-F92E-8B80-6613-6D8D32A4A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324554"/>
              </p:ext>
            </p:extLst>
          </p:nvPr>
        </p:nvGraphicFramePr>
        <p:xfrm>
          <a:off x="426587" y="708974"/>
          <a:ext cx="10778893" cy="55177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3296">
                  <a:extLst>
                    <a:ext uri="{9D8B030D-6E8A-4147-A177-3AD203B41FA5}">
                      <a16:colId xmlns:a16="http://schemas.microsoft.com/office/drawing/2014/main" xmlns="" val="1608935668"/>
                    </a:ext>
                  </a:extLst>
                </a:gridCol>
                <a:gridCol w="4210591">
                  <a:extLst>
                    <a:ext uri="{9D8B030D-6E8A-4147-A177-3AD203B41FA5}">
                      <a16:colId xmlns:a16="http://schemas.microsoft.com/office/drawing/2014/main" xmlns="" val="2356928990"/>
                    </a:ext>
                  </a:extLst>
                </a:gridCol>
                <a:gridCol w="1154880">
                  <a:extLst>
                    <a:ext uri="{9D8B030D-6E8A-4147-A177-3AD203B41FA5}">
                      <a16:colId xmlns:a16="http://schemas.microsoft.com/office/drawing/2014/main" xmlns="" val="1738670676"/>
                    </a:ext>
                  </a:extLst>
                </a:gridCol>
                <a:gridCol w="3625045">
                  <a:extLst>
                    <a:ext uri="{9D8B030D-6E8A-4147-A177-3AD203B41FA5}">
                      <a16:colId xmlns:a16="http://schemas.microsoft.com/office/drawing/2014/main" xmlns="" val="2750588544"/>
                    </a:ext>
                  </a:extLst>
                </a:gridCol>
                <a:gridCol w="1235081">
                  <a:extLst>
                    <a:ext uri="{9D8B030D-6E8A-4147-A177-3AD203B41FA5}">
                      <a16:colId xmlns:a16="http://schemas.microsoft.com/office/drawing/2014/main" xmlns="" val="3835701958"/>
                    </a:ext>
                  </a:extLst>
                </a:gridCol>
              </a:tblGrid>
              <a:tr h="11450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№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аппаратуры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Кол</a:t>
                      </a:r>
                      <a:r>
                        <a:rPr lang="en-US" sz="1600" dirty="0">
                          <a:effectLst/>
                        </a:rPr>
                        <a:t>-</a:t>
                      </a:r>
                      <a:r>
                        <a:rPr lang="ru-RU" sz="1600" dirty="0">
                          <a:effectLst/>
                        </a:rPr>
                        <a:t>во на 06.</a:t>
                      </a:r>
                      <a:r>
                        <a:rPr lang="en-US" sz="1600" dirty="0">
                          <a:effectLst/>
                        </a:rPr>
                        <a:t>0</a:t>
                      </a:r>
                      <a:r>
                        <a:rPr lang="ru-RU" sz="1600" dirty="0">
                          <a:effectLst/>
                        </a:rPr>
                        <a:t>2.202</a:t>
                      </a:r>
                      <a:r>
                        <a:rPr lang="en-US" sz="1600" dirty="0">
                          <a:effectLst/>
                        </a:rPr>
                        <a:t>3 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Кол-во 202</a:t>
                      </a:r>
                      <a:r>
                        <a:rPr lang="en-US" sz="1600" dirty="0">
                          <a:effectLst/>
                        </a:rPr>
                        <a:t>3</a:t>
                      </a:r>
                      <a:r>
                        <a:rPr lang="ru-RU" sz="1600" dirty="0">
                          <a:effectLst/>
                        </a:rPr>
                        <a:t> поставка, контракт </a:t>
                      </a:r>
                      <a:r>
                        <a:rPr lang="en-US" sz="1600" dirty="0">
                          <a:effectLst/>
                        </a:rPr>
                        <a:t>(</a:t>
                      </a:r>
                      <a:r>
                        <a:rPr lang="ru-RU" sz="1600" dirty="0">
                          <a:effectLst/>
                        </a:rPr>
                        <a:t>поставщик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ru-RU" sz="1600" dirty="0">
                        <a:effectLst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Кол-во план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1140559962"/>
                  </a:ext>
                </a:extLst>
              </a:tr>
              <a:tr h="350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74520" algn="r"/>
                        </a:tabLs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Стойка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19’’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2U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3390" algn="l"/>
                          <a:tab pos="539115" algn="ctr"/>
                        </a:tabLst>
                      </a:pPr>
                      <a:r>
                        <a:rPr lang="ru-RU" sz="2000" dirty="0">
                          <a:solidFill>
                            <a:srgbClr val="0082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180" algn="l"/>
                          <a:tab pos="453390" algn="l"/>
                          <a:tab pos="539115" algn="ctr"/>
                        </a:tabLs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3847144833"/>
                  </a:ext>
                </a:extLst>
              </a:tr>
              <a:tr h="350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1874520" algn="r"/>
                        </a:tabLst>
                        <a:defRPr/>
                      </a:pPr>
                      <a:r>
                        <a:rPr lang="ru-RU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Крейт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NI PXIe-1084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слотов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3390" algn="l"/>
                          <a:tab pos="539115" algn="ctr"/>
                        </a:tabLst>
                      </a:pPr>
                      <a:r>
                        <a:rPr lang="en-US" sz="2000" dirty="0">
                          <a:solidFill>
                            <a:srgbClr val="0082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solidFill>
                          <a:srgbClr val="00823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180" algn="l"/>
                          <a:tab pos="453390" algn="l"/>
                          <a:tab pos="539115" algn="ctr"/>
                        </a:tabLs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1348916819"/>
                  </a:ext>
                </a:extLst>
              </a:tr>
              <a:tr h="350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1874520" algn="r"/>
                        </a:tabLst>
                        <a:defRPr/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Контроллер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PXIe-8840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3390" algn="l"/>
                          <a:tab pos="539115" algn="ctr"/>
                        </a:tabLst>
                      </a:pPr>
                      <a:r>
                        <a:rPr lang="en-US" sz="2000" dirty="0">
                          <a:solidFill>
                            <a:srgbClr val="0082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solidFill>
                          <a:srgbClr val="00823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180" algn="l"/>
                          <a:tab pos="453390" algn="l"/>
                          <a:tab pos="539115" algn="ctr"/>
                        </a:tabLs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781777768"/>
                  </a:ext>
                </a:extLst>
              </a:tr>
              <a:tr h="379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Трансформатор тока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Bergoz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NPCT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82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326891014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Трансформатор тока 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Bergoz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FCT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82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2519713968"/>
                  </a:ext>
                </a:extLst>
              </a:tr>
              <a:tr h="350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53465" algn="l"/>
                        </a:tabLs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Усилитель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Femto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DUPVA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-1-70. 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rgbClr val="0082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1179367183"/>
                  </a:ext>
                </a:extLst>
              </a:tr>
              <a:tr h="701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1874520" algn="r"/>
                        </a:tabLst>
                        <a:defRPr/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Осциллограф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 PXIe-5170R (4 ch,14 bit, 100MHz, 250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/s)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3390" algn="l"/>
                          <a:tab pos="539115" algn="ctr"/>
                        </a:tabLst>
                      </a:pPr>
                      <a:r>
                        <a:rPr lang="en-US" sz="2000" dirty="0">
                          <a:solidFill>
                            <a:srgbClr val="0082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rgbClr val="00823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24180" algn="l"/>
                          <a:tab pos="453390" algn="l"/>
                          <a:tab pos="539115" algn="ctr"/>
                        </a:tabLs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884972352"/>
                  </a:ext>
                </a:extLst>
              </a:tr>
              <a:tr h="737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Стрип-лайн монитор (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SLM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Необходима конструкторская </a:t>
                      </a: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доработка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377798545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Осциллограф NI PXIe-5164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14 bit, 400MHz, 1GS/s)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xmlns="" val="42471617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C83EDA-7E07-231E-E617-2E0DFD310BD5}"/>
              </a:ext>
            </a:extLst>
          </p:cNvPr>
          <p:cNvSpPr txBox="1"/>
          <p:nvPr/>
        </p:nvSpPr>
        <p:spPr>
          <a:xfrm>
            <a:off x="3961892" y="184534"/>
            <a:ext cx="2854415" cy="442392"/>
          </a:xfrm>
          <a:prstGeom prst="rect">
            <a:avLst/>
          </a:prstGeom>
          <a:noFill/>
        </p:spPr>
        <p:txBody>
          <a:bodyPr wrap="none" lIns="87588" tIns="43797" rIns="87588" bIns="43797" rtlCol="0">
            <a:spAutoFit/>
          </a:bodyPr>
          <a:lstStyle/>
          <a:p>
            <a:r>
              <a:rPr lang="ru-RU" dirty="0"/>
              <a:t>Система диагностики</a:t>
            </a:r>
          </a:p>
        </p:txBody>
      </p:sp>
    </p:spTree>
    <p:extLst>
      <p:ext uri="{BB962C8B-B14F-4D97-AF65-F5344CB8AC3E}">
        <p14:creationId xmlns:p14="http://schemas.microsoft.com/office/powerpoint/2010/main" val="246070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51B38A-1BF4-47B8-A285-F546C0F5F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17" y="14373"/>
            <a:ext cx="10971372" cy="466171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Strip-Line monitors at collider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C120648-959D-4294-8AE8-D503218B15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861"/>
          <a:stretch/>
        </p:blipFill>
        <p:spPr>
          <a:xfrm>
            <a:off x="3184692" y="1071089"/>
            <a:ext cx="8850708" cy="4537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484445-DEE4-4A47-A91D-EC753CB4BF4A}"/>
              </a:ext>
            </a:extLst>
          </p:cNvPr>
          <p:cNvSpPr txBox="1"/>
          <p:nvPr/>
        </p:nvSpPr>
        <p:spPr>
          <a:xfrm>
            <a:off x="-34930" y="1426128"/>
            <a:ext cx="2978292" cy="3627884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pPr marL="273742" indent="-273742">
              <a:buFont typeface="Courier New" panose="02070309020205020404" pitchFamily="49" charset="0"/>
              <a:buChar char="o"/>
            </a:pPr>
            <a:r>
              <a:rPr lang="en-US" dirty="0"/>
              <a:t>4 SLM monitors on both sides of  IPs.</a:t>
            </a:r>
          </a:p>
          <a:p>
            <a:pPr marL="273742" indent="-273742">
              <a:buFont typeface="Courier New" panose="02070309020205020404" pitchFamily="49" charset="0"/>
              <a:buChar char="o"/>
            </a:pPr>
            <a:r>
              <a:rPr lang="en-US" dirty="0"/>
              <a:t>Can detect position of both beams simultaneously.</a:t>
            </a:r>
          </a:p>
          <a:p>
            <a:pPr marL="273742" indent="-273742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231F20"/>
                </a:solidFill>
              </a:rPr>
              <a:t>The bunch length should be shorter than the SLM strip length to prevent signal overlapping.</a:t>
            </a:r>
            <a:endParaRPr lang="en-US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E0BCEC4F-2939-4BA6-93DD-94C7987DB643}"/>
              </a:ext>
            </a:extLst>
          </p:cNvPr>
          <p:cNvCxnSpPr>
            <a:cxnSpLocks/>
          </p:cNvCxnSpPr>
          <p:nvPr/>
        </p:nvCxnSpPr>
        <p:spPr>
          <a:xfrm flipH="1" flipV="1">
            <a:off x="6959192" y="2693606"/>
            <a:ext cx="447940" cy="5344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E8AACB8F-D55C-4A5E-8654-293BA5BC8B6C}"/>
              </a:ext>
            </a:extLst>
          </p:cNvPr>
          <p:cNvCxnSpPr>
            <a:cxnSpLocks/>
          </p:cNvCxnSpPr>
          <p:nvPr/>
        </p:nvCxnSpPr>
        <p:spPr>
          <a:xfrm flipV="1">
            <a:off x="7610045" y="2693606"/>
            <a:ext cx="403360" cy="5344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3CFA7AB2-4E30-4A55-AA0C-3DE826207CC6}"/>
              </a:ext>
            </a:extLst>
          </p:cNvPr>
          <p:cNvCxnSpPr>
            <a:cxnSpLocks/>
          </p:cNvCxnSpPr>
          <p:nvPr/>
        </p:nvCxnSpPr>
        <p:spPr>
          <a:xfrm flipH="1" flipV="1">
            <a:off x="6959192" y="4678223"/>
            <a:ext cx="447940" cy="5344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4B58E8E0-3888-4959-8180-2AC5B501DC84}"/>
              </a:ext>
            </a:extLst>
          </p:cNvPr>
          <p:cNvCxnSpPr>
            <a:cxnSpLocks/>
          </p:cNvCxnSpPr>
          <p:nvPr/>
        </p:nvCxnSpPr>
        <p:spPr>
          <a:xfrm flipV="1">
            <a:off x="7601081" y="4678223"/>
            <a:ext cx="403360" cy="5344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6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777BB603-3197-71F7-4E03-6E9EB736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70" y="0"/>
            <a:ext cx="12213283" cy="586545"/>
          </a:xfrm>
        </p:spPr>
        <p:txBody>
          <a:bodyPr>
            <a:normAutofit/>
          </a:bodyPr>
          <a:lstStyle/>
          <a:p>
            <a:r>
              <a:rPr lang="ru-RU" sz="2400" dirty="0"/>
              <a:t>Сигнал с пикапа бустера на инжекции 02.11.2022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B4B6D5-4C05-F579-38AF-D31DCA27C588}"/>
              </a:ext>
            </a:extLst>
          </p:cNvPr>
          <p:cNvSpPr txBox="1"/>
          <p:nvPr/>
        </p:nvSpPr>
        <p:spPr>
          <a:xfrm>
            <a:off x="8407410" y="704677"/>
            <a:ext cx="3339112" cy="2919994"/>
          </a:xfrm>
          <a:prstGeom prst="rect">
            <a:avLst/>
          </a:prstGeom>
          <a:noFill/>
        </p:spPr>
        <p:txBody>
          <a:bodyPr wrap="square" lIns="87590" tIns="43797" rIns="87590" bIns="43797" rtlCol="0">
            <a:spAutoFit/>
          </a:bodyPr>
          <a:lstStyle/>
          <a:p>
            <a:r>
              <a:rPr lang="ru-RU" dirty="0"/>
              <a:t>Сигнал на пластинах 12 пикапа Бустера на инжекции.</a:t>
            </a:r>
          </a:p>
          <a:p>
            <a:endParaRPr lang="ru-RU" dirty="0"/>
          </a:p>
          <a:p>
            <a:r>
              <a:rPr lang="ru-RU" dirty="0"/>
              <a:t>Ку=50дБ</a:t>
            </a:r>
          </a:p>
          <a:p>
            <a:r>
              <a:rPr lang="en-US" dirty="0" err="1"/>
              <a:t>Vp</a:t>
            </a:r>
            <a:r>
              <a:rPr lang="en-US" dirty="0"/>
              <a:t>-p=2 </a:t>
            </a:r>
            <a:r>
              <a:rPr lang="ru-RU" dirty="0"/>
              <a:t>мВ</a:t>
            </a:r>
            <a:endParaRPr lang="en-US" dirty="0"/>
          </a:p>
          <a:p>
            <a:r>
              <a:rPr lang="en-US" dirty="0"/>
              <a:t>SNR=26 dB (</a:t>
            </a:r>
            <a:r>
              <a:rPr lang="ru-RU" dirty="0"/>
              <a:t>20 раз</a:t>
            </a:r>
            <a:r>
              <a:rPr lang="en-US" dirty="0"/>
              <a:t>)</a:t>
            </a:r>
            <a:endParaRPr lang="ru-RU" dirty="0"/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C80DC53-AEDF-4B63-8AE1-6FD4180CB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17" y="3847606"/>
            <a:ext cx="8271592" cy="30410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8275D2C-E157-F71E-6ACB-354ADA05F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17" y="704676"/>
            <a:ext cx="8271592" cy="31429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09AF10-5B97-D92D-56D1-BA7B20BD393D}"/>
              </a:ext>
            </a:extLst>
          </p:cNvPr>
          <p:cNvSpPr txBox="1"/>
          <p:nvPr/>
        </p:nvSpPr>
        <p:spPr>
          <a:xfrm>
            <a:off x="8448609" y="3799681"/>
            <a:ext cx="3783004" cy="3273937"/>
          </a:xfrm>
          <a:prstGeom prst="rect">
            <a:avLst/>
          </a:prstGeom>
          <a:noFill/>
        </p:spPr>
        <p:txBody>
          <a:bodyPr wrap="square" lIns="87590" tIns="43797" rIns="87590" bIns="43797" rtlCol="0">
            <a:spAutoFit/>
          </a:bodyPr>
          <a:lstStyle/>
          <a:p>
            <a:r>
              <a:rPr lang="ru-RU" dirty="0"/>
              <a:t>Сигнал на пластинах 12 пикапа Бустера, задержка 1.8с – ускорение после 2 стола.</a:t>
            </a:r>
          </a:p>
          <a:p>
            <a:endParaRPr lang="ru-RU" dirty="0"/>
          </a:p>
          <a:p>
            <a:r>
              <a:rPr lang="ru-RU" dirty="0"/>
              <a:t>Ку=50дБ</a:t>
            </a:r>
          </a:p>
          <a:p>
            <a:r>
              <a:rPr lang="en-US" dirty="0" err="1"/>
              <a:t>Vp</a:t>
            </a:r>
            <a:r>
              <a:rPr lang="en-US" dirty="0"/>
              <a:t>-p=</a:t>
            </a:r>
            <a:r>
              <a:rPr lang="ru-RU" dirty="0"/>
              <a:t>4.2</a:t>
            </a:r>
            <a:r>
              <a:rPr lang="en-US" dirty="0"/>
              <a:t> </a:t>
            </a:r>
            <a:r>
              <a:rPr lang="ru-RU" dirty="0"/>
              <a:t>мВ</a:t>
            </a:r>
            <a:endParaRPr lang="en-US" dirty="0"/>
          </a:p>
          <a:p>
            <a:r>
              <a:rPr lang="en-US" dirty="0"/>
              <a:t>SNR=33 dB (44</a:t>
            </a:r>
            <a:r>
              <a:rPr lang="ru-RU" dirty="0"/>
              <a:t> раза</a:t>
            </a:r>
            <a:r>
              <a:rPr lang="en-US" dirty="0"/>
              <a:t>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48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6D344C-103E-4F2C-BDB1-E553C8FE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790" y="1284310"/>
            <a:ext cx="8942811" cy="397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51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DD08FA9-1DA2-4F8B-9DA2-843A60737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469"/>
            <a:ext cx="11657083" cy="4039536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7AE95C29-F1FA-4EEE-BEE7-0FFD748210A2}"/>
              </a:ext>
            </a:extLst>
          </p:cNvPr>
          <p:cNvGrpSpPr/>
          <p:nvPr/>
        </p:nvGrpSpPr>
        <p:grpSpPr>
          <a:xfrm>
            <a:off x="1429918" y="5034887"/>
            <a:ext cx="1468816" cy="1215776"/>
            <a:chOff x="1340644" y="4805127"/>
            <a:chExt cx="1469007" cy="1215497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814DA654-241F-459D-9C2A-F95173FA559B}"/>
                </a:ext>
              </a:extLst>
            </p:cNvPr>
            <p:cNvGrpSpPr/>
            <p:nvPr/>
          </p:nvGrpSpPr>
          <p:grpSpPr>
            <a:xfrm>
              <a:off x="1340644" y="4805127"/>
              <a:ext cx="1469007" cy="576470"/>
              <a:chOff x="785468" y="4491787"/>
              <a:chExt cx="1469007" cy="576470"/>
            </a:xfrm>
          </p:grpSpPr>
          <p:grpSp>
            <p:nvGrpSpPr>
              <p:cNvPr id="24" name="Группа 23">
                <a:extLst>
                  <a:ext uri="{FF2B5EF4-FFF2-40B4-BE49-F238E27FC236}">
                    <a16:creationId xmlns:a16="http://schemas.microsoft.com/office/drawing/2014/main" xmlns="" id="{6FC26A09-9EEF-42E8-B852-1273D5B4D7FE}"/>
                  </a:ext>
                </a:extLst>
              </p:cNvPr>
              <p:cNvGrpSpPr/>
              <p:nvPr/>
            </p:nvGrpSpPr>
            <p:grpSpPr>
              <a:xfrm>
                <a:off x="785468" y="4491787"/>
                <a:ext cx="1210728" cy="288235"/>
                <a:chOff x="6778625" y="3429000"/>
                <a:chExt cx="1210728" cy="288235"/>
              </a:xfrm>
            </p:grpSpPr>
            <p:cxnSp>
              <p:nvCxnSpPr>
                <p:cNvPr id="31" name="Прямая соединительная линия 30">
                  <a:extLst>
                    <a:ext uri="{FF2B5EF4-FFF2-40B4-BE49-F238E27FC236}">
                      <a16:creationId xmlns:a16="http://schemas.microsoft.com/office/drawing/2014/main" xmlns="" id="{171B195E-F31A-454A-960D-92CF142684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78625" y="3717235"/>
                  <a:ext cx="89314" cy="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Прямая соединительная линия 31">
                  <a:extLst>
                    <a:ext uri="{FF2B5EF4-FFF2-40B4-BE49-F238E27FC236}">
                      <a16:creationId xmlns:a16="http://schemas.microsoft.com/office/drawing/2014/main" xmlns="" id="{A74802B5-608A-462F-95C0-46E73247677D}"/>
                    </a:ext>
                  </a:extLst>
                </p:cNvPr>
                <p:cNvCxnSpPr/>
                <p:nvPr/>
              </p:nvCxnSpPr>
              <p:spPr>
                <a:xfrm flipV="1">
                  <a:off x="6867939" y="3429000"/>
                  <a:ext cx="0" cy="288235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Прямая соединительная линия 32">
                  <a:extLst>
                    <a:ext uri="{FF2B5EF4-FFF2-40B4-BE49-F238E27FC236}">
                      <a16:creationId xmlns:a16="http://schemas.microsoft.com/office/drawing/2014/main" xmlns="" id="{7FEA54C4-3FDF-4DF5-B513-FE48E9B733E9}"/>
                    </a:ext>
                  </a:extLst>
                </p:cNvPr>
                <p:cNvCxnSpPr/>
                <p:nvPr/>
              </p:nvCxnSpPr>
              <p:spPr>
                <a:xfrm>
                  <a:off x="6867939" y="3429000"/>
                  <a:ext cx="168965" cy="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Прямая соединительная линия 33">
                  <a:extLst>
                    <a:ext uri="{FF2B5EF4-FFF2-40B4-BE49-F238E27FC236}">
                      <a16:creationId xmlns:a16="http://schemas.microsoft.com/office/drawing/2014/main" xmlns="" id="{45BD02E8-5124-4FC5-AB7C-16FCD7CB45F7}"/>
                    </a:ext>
                  </a:extLst>
                </p:cNvPr>
                <p:cNvCxnSpPr/>
                <p:nvPr/>
              </p:nvCxnSpPr>
              <p:spPr>
                <a:xfrm flipV="1">
                  <a:off x="7036904" y="3429000"/>
                  <a:ext cx="0" cy="288235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Прямая соединительная линия 34">
                  <a:extLst>
                    <a:ext uri="{FF2B5EF4-FFF2-40B4-BE49-F238E27FC236}">
                      <a16:creationId xmlns:a16="http://schemas.microsoft.com/office/drawing/2014/main" xmlns="" id="{E2C39F87-ADDD-4106-90FB-FF0C8625E7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36904" y="3717235"/>
                  <a:ext cx="952449" cy="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Группа 24">
                <a:extLst>
                  <a:ext uri="{FF2B5EF4-FFF2-40B4-BE49-F238E27FC236}">
                    <a16:creationId xmlns:a16="http://schemas.microsoft.com/office/drawing/2014/main" xmlns="" id="{95DD7412-1FD8-4B03-ABA7-D01BBA3561CC}"/>
                  </a:ext>
                </a:extLst>
              </p:cNvPr>
              <p:cNvGrpSpPr/>
              <p:nvPr/>
            </p:nvGrpSpPr>
            <p:grpSpPr>
              <a:xfrm rot="10800000">
                <a:off x="1906882" y="4780022"/>
                <a:ext cx="347593" cy="288235"/>
                <a:chOff x="6778625" y="3429000"/>
                <a:chExt cx="347593" cy="288235"/>
              </a:xfrm>
            </p:grpSpPr>
            <p:cxnSp>
              <p:nvCxnSpPr>
                <p:cNvPr id="26" name="Прямая соединительная линия 25">
                  <a:extLst>
                    <a:ext uri="{FF2B5EF4-FFF2-40B4-BE49-F238E27FC236}">
                      <a16:creationId xmlns:a16="http://schemas.microsoft.com/office/drawing/2014/main" xmlns="" id="{786EEA5A-F67C-4356-94C7-34EE64E2BB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78625" y="3717235"/>
                  <a:ext cx="89314" cy="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Прямая соединительная линия 26">
                  <a:extLst>
                    <a:ext uri="{FF2B5EF4-FFF2-40B4-BE49-F238E27FC236}">
                      <a16:creationId xmlns:a16="http://schemas.microsoft.com/office/drawing/2014/main" xmlns="" id="{95D527E0-4514-4CDC-9D60-69170E0B7688}"/>
                    </a:ext>
                  </a:extLst>
                </p:cNvPr>
                <p:cNvCxnSpPr/>
                <p:nvPr/>
              </p:nvCxnSpPr>
              <p:spPr>
                <a:xfrm flipV="1">
                  <a:off x="6867939" y="3429000"/>
                  <a:ext cx="0" cy="288235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я соединительная линия 27">
                  <a:extLst>
                    <a:ext uri="{FF2B5EF4-FFF2-40B4-BE49-F238E27FC236}">
                      <a16:creationId xmlns:a16="http://schemas.microsoft.com/office/drawing/2014/main" xmlns="" id="{A0869E74-DBAF-4B40-B051-7090EACC3F28}"/>
                    </a:ext>
                  </a:extLst>
                </p:cNvPr>
                <p:cNvCxnSpPr/>
                <p:nvPr/>
              </p:nvCxnSpPr>
              <p:spPr>
                <a:xfrm>
                  <a:off x="6867939" y="3429000"/>
                  <a:ext cx="168965" cy="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единительная линия 28">
                  <a:extLst>
                    <a:ext uri="{FF2B5EF4-FFF2-40B4-BE49-F238E27FC236}">
                      <a16:creationId xmlns:a16="http://schemas.microsoft.com/office/drawing/2014/main" xmlns="" id="{C8B60705-9560-4EF0-85EE-24F0DC9C14B7}"/>
                    </a:ext>
                  </a:extLst>
                </p:cNvPr>
                <p:cNvCxnSpPr/>
                <p:nvPr/>
              </p:nvCxnSpPr>
              <p:spPr>
                <a:xfrm flipV="1">
                  <a:off x="7036904" y="3429000"/>
                  <a:ext cx="0" cy="288235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я соединительная линия 29">
                  <a:extLst>
                    <a:ext uri="{FF2B5EF4-FFF2-40B4-BE49-F238E27FC236}">
                      <a16:creationId xmlns:a16="http://schemas.microsoft.com/office/drawing/2014/main" xmlns="" id="{8F6E9765-F70A-4A8F-9135-A17AC7775B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36904" y="3717235"/>
                  <a:ext cx="89314" cy="0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xmlns="" id="{4AFD2286-68BF-4858-ACC5-298091E95218}"/>
                </a:ext>
              </a:extLst>
            </p:cNvPr>
            <p:cNvCxnSpPr/>
            <p:nvPr/>
          </p:nvCxnSpPr>
          <p:spPr>
            <a:xfrm>
              <a:off x="1429958" y="5093362"/>
              <a:ext cx="0" cy="9198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xmlns="" id="{37E57B2F-7DEB-4E19-9ACE-A10F63F990B9}"/>
                </a:ext>
              </a:extLst>
            </p:cNvPr>
            <p:cNvCxnSpPr/>
            <p:nvPr/>
          </p:nvCxnSpPr>
          <p:spPr>
            <a:xfrm>
              <a:off x="2548385" y="5381597"/>
              <a:ext cx="0" cy="6315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xmlns="" id="{838915B6-70A7-42D2-B52D-7C7D63FF8CC8}"/>
                </a:ext>
              </a:extLst>
            </p:cNvPr>
            <p:cNvCxnSpPr>
              <a:cxnSpLocks/>
            </p:cNvCxnSpPr>
            <p:nvPr/>
          </p:nvCxnSpPr>
          <p:spPr>
            <a:xfrm>
              <a:off x="1429958" y="5893904"/>
              <a:ext cx="1118427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E9ECC6E-D2C5-479D-B92D-AC7FCA6748E8}"/>
                </a:ext>
              </a:extLst>
            </p:cNvPr>
            <p:cNvSpPr txBox="1"/>
            <p:nvPr/>
          </p:nvSpPr>
          <p:spPr>
            <a:xfrm>
              <a:off x="1783721" y="5574450"/>
              <a:ext cx="634680" cy="446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2l/c</a:t>
              </a:r>
              <a:endParaRPr lang="ru-RU" dirty="0"/>
            </a:p>
          </p:txBody>
        </p:sp>
      </p:grp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632735C7-5C5C-4FE6-94A3-74EA9D0702FC}"/>
              </a:ext>
            </a:extLst>
          </p:cNvPr>
          <p:cNvCxnSpPr/>
          <p:nvPr/>
        </p:nvCxnSpPr>
        <p:spPr>
          <a:xfrm>
            <a:off x="1142852" y="53231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5D275430-D0D3-4DAE-A002-93C1E304913C}"/>
              </a:ext>
            </a:extLst>
          </p:cNvPr>
          <p:cNvCxnSpPr/>
          <p:nvPr/>
        </p:nvCxnSpPr>
        <p:spPr>
          <a:xfrm>
            <a:off x="3756504" y="5317780"/>
            <a:ext cx="1709309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29B2691-6E14-4738-B497-8188E094DC74}"/>
              </a:ext>
            </a:extLst>
          </p:cNvPr>
          <p:cNvSpPr txBox="1"/>
          <p:nvPr/>
        </p:nvSpPr>
        <p:spPr>
          <a:xfrm>
            <a:off x="634642" y="4796176"/>
            <a:ext cx="838927" cy="442392"/>
          </a:xfrm>
          <a:prstGeom prst="rect">
            <a:avLst/>
          </a:prstGeom>
          <a:noFill/>
        </p:spPr>
        <p:txBody>
          <a:bodyPr wrap="none" lIns="87588" tIns="43797" rIns="87588" bIns="43797" rtlCol="0">
            <a:spAutoFit/>
          </a:bodyPr>
          <a:lstStyle/>
          <a:p>
            <a:r>
              <a:rPr lang="en-US" dirty="0"/>
              <a:t>port1</a:t>
            </a:r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8657501-5034-433B-8E9D-C65CCCDCB36B}"/>
              </a:ext>
            </a:extLst>
          </p:cNvPr>
          <p:cNvSpPr txBox="1"/>
          <p:nvPr/>
        </p:nvSpPr>
        <p:spPr>
          <a:xfrm>
            <a:off x="3208544" y="4796176"/>
            <a:ext cx="838927" cy="442392"/>
          </a:xfrm>
          <a:prstGeom prst="rect">
            <a:avLst/>
          </a:prstGeom>
          <a:noFill/>
        </p:spPr>
        <p:txBody>
          <a:bodyPr wrap="none" lIns="87588" tIns="43797" rIns="87588" bIns="43797" rtlCol="0">
            <a:spAutoFit/>
          </a:bodyPr>
          <a:lstStyle/>
          <a:p>
            <a:r>
              <a:rPr lang="en-US" dirty="0"/>
              <a:t>port2</a:t>
            </a:r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B849CB40-98AC-47C6-808E-B3FB974E259B}"/>
              </a:ext>
            </a:extLst>
          </p:cNvPr>
          <p:cNvSpPr/>
          <p:nvPr/>
        </p:nvSpPr>
        <p:spPr>
          <a:xfrm>
            <a:off x="3455053" y="5662150"/>
            <a:ext cx="7546131" cy="1150279"/>
          </a:xfrm>
          <a:prstGeom prst="rect">
            <a:avLst/>
          </a:prstGeom>
        </p:spPr>
        <p:txBody>
          <a:bodyPr wrap="square" lIns="87588" tIns="43797" rIns="87588" bIns="43797">
            <a:spAutoFit/>
          </a:bodyPr>
          <a:lstStyle/>
          <a:p>
            <a:r>
              <a:rPr lang="en-US" dirty="0">
                <a:solidFill>
                  <a:srgbClr val="231F20"/>
                </a:solidFill>
              </a:rPr>
              <a:t>The bunch length should be shorter than the strip length to prevent signal overlapping. </a:t>
            </a:r>
            <a:br>
              <a:rPr lang="en-US" dirty="0">
                <a:solidFill>
                  <a:srgbClr val="231F2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2137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8F2BCD-50B9-460D-812C-45D5F10F3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13" y="0"/>
            <a:ext cx="10971372" cy="663100"/>
          </a:xfrm>
        </p:spPr>
        <p:txBody>
          <a:bodyPr lIns="0" tIns="0" rIns="0" bIns="0">
            <a:normAutofit/>
          </a:bodyPr>
          <a:lstStyle/>
          <a:p>
            <a:r>
              <a:rPr lang="en-US" dirty="0"/>
              <a:t>SLM prototype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0461B9-591E-4D7E-A3B7-46EC0FD07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73" r="6013"/>
          <a:stretch/>
        </p:blipFill>
        <p:spPr>
          <a:xfrm>
            <a:off x="125914" y="2382910"/>
            <a:ext cx="3707517" cy="3519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F29638-C754-4BA5-8BC6-A49775DAF6CF}"/>
              </a:ext>
            </a:extLst>
          </p:cNvPr>
          <p:cNvSpPr txBox="1"/>
          <p:nvPr/>
        </p:nvSpPr>
        <p:spPr>
          <a:xfrm>
            <a:off x="170585" y="260709"/>
            <a:ext cx="3877498" cy="1504226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r>
              <a:rPr lang="en-US" dirty="0" smtClean="0"/>
              <a:t>Aperture </a:t>
            </a:r>
            <a:r>
              <a:rPr lang="en-US" dirty="0"/>
              <a:t>of plates </a:t>
            </a:r>
            <a:r>
              <a:rPr lang="en-US" dirty="0" smtClean="0"/>
              <a:t>D=1</a:t>
            </a:r>
            <a:r>
              <a:rPr lang="ru-RU" dirty="0" smtClean="0"/>
              <a:t>4</a:t>
            </a:r>
            <a:r>
              <a:rPr lang="en-US" dirty="0" smtClean="0"/>
              <a:t>8mm</a:t>
            </a:r>
            <a:r>
              <a:rPr lang="en-US" dirty="0"/>
              <a:t>, length L=1040mm.</a:t>
            </a:r>
          </a:p>
          <a:p>
            <a:r>
              <a:rPr lang="en-US" dirty="0"/>
              <a:t>4 RF ports on each side to get beams position signals.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27" y="932938"/>
            <a:ext cx="7877363" cy="557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0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A437FB-E19F-48F7-882B-EF3EF451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SLM test bench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59095EF-CEB4-46C0-802D-179FDC1B0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diagnostics at the NICA accelerator complex.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CFFE68F-CD35-4E40-A453-07AA4F4F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AA68-DD36-4B81-BDD6-88EBE092D975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E83FEE-B5FD-4E0F-99D2-87A078015125}"/>
              </a:ext>
            </a:extLst>
          </p:cNvPr>
          <p:cNvSpPr txBox="1"/>
          <p:nvPr/>
        </p:nvSpPr>
        <p:spPr>
          <a:xfrm>
            <a:off x="125915" y="2029263"/>
            <a:ext cx="4355885" cy="1842780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pPr marL="273742" indent="-273742">
              <a:buFont typeface="Courier New" panose="02070309020205020404" pitchFamily="49" charset="0"/>
              <a:buChar char="o"/>
            </a:pPr>
            <a:r>
              <a:rPr lang="en-US" sz="1900" dirty="0"/>
              <a:t>SLM prototype with conducting bar </a:t>
            </a:r>
          </a:p>
          <a:p>
            <a:pPr marL="273742" indent="-273742">
              <a:buFont typeface="Courier New" panose="02070309020205020404" pitchFamily="49" charset="0"/>
              <a:buChar char="o"/>
            </a:pPr>
            <a:r>
              <a:rPr lang="en-US" sz="1900" dirty="0"/>
              <a:t>network analyzer;</a:t>
            </a:r>
          </a:p>
          <a:p>
            <a:pPr marL="273742" indent="-273742">
              <a:buFont typeface="Courier New" panose="02070309020205020404" pitchFamily="49" charset="0"/>
              <a:buChar char="o"/>
            </a:pPr>
            <a:r>
              <a:rPr lang="en-US" sz="1900" dirty="0"/>
              <a:t>signal generator(s);</a:t>
            </a:r>
          </a:p>
          <a:p>
            <a:pPr marL="273742" indent="-273742">
              <a:buFont typeface="Courier New" panose="02070309020205020404" pitchFamily="49" charset="0"/>
              <a:buChar char="o"/>
            </a:pPr>
            <a:r>
              <a:rPr lang="en-US" sz="1900" dirty="0"/>
              <a:t>oscilloscope;</a:t>
            </a:r>
          </a:p>
          <a:p>
            <a:pPr marL="273742" indent="-273742">
              <a:buFont typeface="Courier New" panose="02070309020205020404" pitchFamily="49" charset="0"/>
              <a:buChar char="o"/>
            </a:pPr>
            <a:r>
              <a:rPr lang="en-US" sz="1900" dirty="0"/>
              <a:t>Libera Hadron;</a:t>
            </a:r>
          </a:p>
          <a:p>
            <a:pPr marL="273742" indent="-273742">
              <a:buFont typeface="Courier New" panose="02070309020205020404" pitchFamily="49" charset="0"/>
              <a:buChar char="o"/>
            </a:pPr>
            <a:r>
              <a:rPr lang="en-US" sz="1900" dirty="0"/>
              <a:t>Amplifier110 with power supply.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12E1FBE-4152-4A22-882E-993F0A9AA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258" y="427605"/>
            <a:ext cx="6845661" cy="53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9D70C58-384E-46CE-9BC7-3933B78A4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25" y="628849"/>
            <a:ext cx="4290136" cy="32189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12751FB-106E-498F-9D56-67465830A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78" y="628849"/>
            <a:ext cx="4290136" cy="32189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96BBAB3-47E0-4CC9-BB94-B966DE6C22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152"/>
          <a:stretch/>
        </p:blipFill>
        <p:spPr>
          <a:xfrm>
            <a:off x="4470025" y="3450518"/>
            <a:ext cx="4290136" cy="29886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3BE01C9-D572-443D-A3D4-D64BF81F78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152"/>
          <a:stretch/>
        </p:blipFill>
        <p:spPr>
          <a:xfrm>
            <a:off x="7900278" y="3478103"/>
            <a:ext cx="4290136" cy="2988692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BB1BFEB-7027-41B0-9A5D-97C846C4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diagnostics at the NICA accelerator complex.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1297FB3-4132-4F5F-9C2E-2F093DC7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AA68-DD36-4B81-BDD6-88EBE092D975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AC1714-800A-4313-8283-1D582676BDE2}"/>
              </a:ext>
            </a:extLst>
          </p:cNvPr>
          <p:cNvSpPr txBox="1"/>
          <p:nvPr/>
        </p:nvSpPr>
        <p:spPr>
          <a:xfrm>
            <a:off x="5127145" y="2483799"/>
            <a:ext cx="927623" cy="442396"/>
          </a:xfrm>
          <a:prstGeom prst="rect">
            <a:avLst/>
          </a:prstGeom>
          <a:noFill/>
        </p:spPr>
        <p:txBody>
          <a:bodyPr wrap="none" lIns="87597" tIns="43799" rIns="87597" bIns="43799" rtlCol="0">
            <a:spAutoFit/>
          </a:bodyPr>
          <a:lstStyle/>
          <a:p>
            <a:r>
              <a:rPr lang="en-US" dirty="0"/>
              <a:t>Plate1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1156E7-3E0E-4D55-B441-F9198D6742F1}"/>
              </a:ext>
            </a:extLst>
          </p:cNvPr>
          <p:cNvSpPr txBox="1"/>
          <p:nvPr/>
        </p:nvSpPr>
        <p:spPr>
          <a:xfrm>
            <a:off x="8443655" y="2483799"/>
            <a:ext cx="927623" cy="442396"/>
          </a:xfrm>
          <a:prstGeom prst="rect">
            <a:avLst/>
          </a:prstGeom>
          <a:noFill/>
        </p:spPr>
        <p:txBody>
          <a:bodyPr wrap="none" lIns="87597" tIns="43799" rIns="87597" bIns="43799" rtlCol="0">
            <a:spAutoFit/>
          </a:bodyPr>
          <a:lstStyle/>
          <a:p>
            <a:r>
              <a:rPr lang="en-US" dirty="0"/>
              <a:t>Plate2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B581E7C-8309-4928-A648-4A21364CFD82}"/>
              </a:ext>
            </a:extLst>
          </p:cNvPr>
          <p:cNvSpPr txBox="1"/>
          <p:nvPr/>
        </p:nvSpPr>
        <p:spPr>
          <a:xfrm>
            <a:off x="5127145" y="5343037"/>
            <a:ext cx="927623" cy="442396"/>
          </a:xfrm>
          <a:prstGeom prst="rect">
            <a:avLst/>
          </a:prstGeom>
          <a:noFill/>
        </p:spPr>
        <p:txBody>
          <a:bodyPr wrap="none" lIns="87597" tIns="43799" rIns="87597" bIns="43799" rtlCol="0">
            <a:spAutoFit/>
          </a:bodyPr>
          <a:lstStyle/>
          <a:p>
            <a:r>
              <a:rPr lang="en-US" dirty="0"/>
              <a:t>Plate3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49A28E-F2C1-4967-9AFF-8C4B46A9FFAA}"/>
              </a:ext>
            </a:extLst>
          </p:cNvPr>
          <p:cNvSpPr txBox="1"/>
          <p:nvPr/>
        </p:nvSpPr>
        <p:spPr>
          <a:xfrm>
            <a:off x="8603811" y="5343037"/>
            <a:ext cx="927623" cy="442396"/>
          </a:xfrm>
          <a:prstGeom prst="rect">
            <a:avLst/>
          </a:prstGeom>
          <a:noFill/>
        </p:spPr>
        <p:txBody>
          <a:bodyPr wrap="none" lIns="87597" tIns="43799" rIns="87597" bIns="43799" rtlCol="0">
            <a:spAutoFit/>
          </a:bodyPr>
          <a:lstStyle/>
          <a:p>
            <a:r>
              <a:rPr lang="en-US" dirty="0"/>
              <a:t>Plate4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A9541C4-A07B-46C9-A3AA-82A2D17DBE0A}"/>
              </a:ext>
            </a:extLst>
          </p:cNvPr>
          <p:cNvSpPr txBox="1"/>
          <p:nvPr/>
        </p:nvSpPr>
        <p:spPr>
          <a:xfrm>
            <a:off x="172052" y="2501696"/>
            <a:ext cx="4410061" cy="2919998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r>
              <a:rPr lang="en-US" dirty="0"/>
              <a:t>Adjust gap between plates and vacuum chamber to achieve 50 Ohm impedance.</a:t>
            </a:r>
          </a:p>
          <a:p>
            <a:r>
              <a:rPr lang="en-US" dirty="0"/>
              <a:t>Minimize reflection by measuring S11 and S22 using network analyzer.</a:t>
            </a:r>
          </a:p>
          <a:p>
            <a:r>
              <a:rPr lang="en-US" dirty="0"/>
              <a:t>Achieved 50±10 Ohm up to 250MHz.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FFACBB-FEA5-4ED8-98E3-D7D3D534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SLM plates impedance adjusting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77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11DD9A-B7C3-41EF-891F-544834D71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SLM prototype measurements with movable bar(s)</a:t>
            </a:r>
            <a:endParaRPr lang="ru-RU" dirty="0"/>
          </a:p>
        </p:txBody>
      </p: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xmlns="" id="{5EBA430B-DA5E-4B2A-B27F-BDDC36AE073C}"/>
              </a:ext>
            </a:extLst>
          </p:cNvPr>
          <p:cNvGrpSpPr/>
          <p:nvPr/>
        </p:nvGrpSpPr>
        <p:grpSpPr>
          <a:xfrm>
            <a:off x="4757817" y="3429793"/>
            <a:ext cx="6198886" cy="1534193"/>
            <a:chOff x="4484149" y="3570086"/>
            <a:chExt cx="7067322" cy="1748493"/>
          </a:xfrm>
        </p:grpSpPr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xmlns="" id="{9F963678-CFF0-4B19-9C71-B92EF50F9531}"/>
                </a:ext>
              </a:extLst>
            </p:cNvPr>
            <p:cNvGrpSpPr/>
            <p:nvPr/>
          </p:nvGrpSpPr>
          <p:grpSpPr>
            <a:xfrm>
              <a:off x="4484149" y="3570086"/>
              <a:ext cx="7067322" cy="1748493"/>
              <a:chOff x="3361765" y="1084729"/>
              <a:chExt cx="7067322" cy="1748493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3092A93-5587-42D8-A45E-42C2A6EC72BE}"/>
                  </a:ext>
                </a:extLst>
              </p:cNvPr>
              <p:cNvSpPr/>
              <p:nvPr/>
            </p:nvSpPr>
            <p:spPr>
              <a:xfrm>
                <a:off x="5952565" y="1084729"/>
                <a:ext cx="3245224" cy="770965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cxnSp>
            <p:nvCxnSpPr>
              <p:cNvPr id="9" name="Прямая соединительная линия 8">
                <a:extLst>
                  <a:ext uri="{FF2B5EF4-FFF2-40B4-BE49-F238E27FC236}">
                    <a16:creationId xmlns:a16="http://schemas.microsoft.com/office/drawing/2014/main" xmlns="" id="{6EB67524-A1A9-4339-AE6B-54BFF3C2A495}"/>
                  </a:ext>
                </a:extLst>
              </p:cNvPr>
              <p:cNvCxnSpPr/>
              <p:nvPr/>
            </p:nvCxnSpPr>
            <p:spPr>
              <a:xfrm>
                <a:off x="4984376" y="1470211"/>
                <a:ext cx="499334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xmlns="" id="{3F0BAF62-DD54-4CC1-836A-B7AE6A42058F}"/>
                  </a:ext>
                </a:extLst>
              </p:cNvPr>
              <p:cNvCxnSpPr/>
              <p:nvPr/>
            </p:nvCxnSpPr>
            <p:spPr>
              <a:xfrm>
                <a:off x="6095999" y="1165412"/>
                <a:ext cx="2976283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>
                <a:extLst>
                  <a:ext uri="{FF2B5EF4-FFF2-40B4-BE49-F238E27FC236}">
                    <a16:creationId xmlns:a16="http://schemas.microsoft.com/office/drawing/2014/main" xmlns="" id="{92099121-4375-4195-8174-7206DDD04F26}"/>
                  </a:ext>
                </a:extLst>
              </p:cNvPr>
              <p:cNvCxnSpPr/>
              <p:nvPr/>
            </p:nvCxnSpPr>
            <p:spPr>
              <a:xfrm>
                <a:off x="6095999" y="1766047"/>
                <a:ext cx="2976283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xmlns="" id="{8E8976E9-28F9-4248-A583-7D90415E88CC}"/>
                  </a:ext>
                </a:extLst>
              </p:cNvPr>
              <p:cNvSpPr/>
              <p:nvPr/>
            </p:nvSpPr>
            <p:spPr>
              <a:xfrm>
                <a:off x="3361765" y="2096650"/>
                <a:ext cx="349619" cy="34379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xmlns="" id="{9BC9C252-8E4C-4B7C-91F3-0F4415371D45}"/>
                  </a:ext>
                </a:extLst>
              </p:cNvPr>
              <p:cNvGrpSpPr/>
              <p:nvPr/>
            </p:nvGrpSpPr>
            <p:grpSpPr>
              <a:xfrm>
                <a:off x="6095999" y="1766048"/>
                <a:ext cx="161366" cy="1010587"/>
                <a:chOff x="6095999" y="1766048"/>
                <a:chExt cx="161366" cy="1010587"/>
              </a:xfrm>
            </p:grpSpPr>
            <p:sp>
              <p:nvSpPr>
                <p:cNvPr id="14" name="Прямоугольник 13">
                  <a:extLst>
                    <a:ext uri="{FF2B5EF4-FFF2-40B4-BE49-F238E27FC236}">
                      <a16:creationId xmlns:a16="http://schemas.microsoft.com/office/drawing/2014/main" xmlns="" id="{EC3144C8-E30C-4CD7-859A-831383987ADF}"/>
                    </a:ext>
                  </a:extLst>
                </p:cNvPr>
                <p:cNvSpPr/>
                <p:nvPr/>
              </p:nvSpPr>
              <p:spPr>
                <a:xfrm>
                  <a:off x="6095999" y="2088779"/>
                  <a:ext cx="161366" cy="36512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/>
                </a:p>
              </p:txBody>
            </p:sp>
            <p:cxnSp>
              <p:nvCxnSpPr>
                <p:cNvPr id="16" name="Прямая соединительная линия 15">
                  <a:extLst>
                    <a:ext uri="{FF2B5EF4-FFF2-40B4-BE49-F238E27FC236}">
                      <a16:creationId xmlns:a16="http://schemas.microsoft.com/office/drawing/2014/main" xmlns="" id="{6625EAD1-B053-4880-B06E-BDA762F5ECB6}"/>
                    </a:ext>
                  </a:extLst>
                </p:cNvPr>
                <p:cNvCxnSpPr>
                  <a:endCxn id="14" idx="0"/>
                </p:cNvCxnSpPr>
                <p:nvPr/>
              </p:nvCxnSpPr>
              <p:spPr>
                <a:xfrm>
                  <a:off x="6176682" y="1766048"/>
                  <a:ext cx="0" cy="3227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Прямая соединительная линия 16">
                  <a:extLst>
                    <a:ext uri="{FF2B5EF4-FFF2-40B4-BE49-F238E27FC236}">
                      <a16:creationId xmlns:a16="http://schemas.microsoft.com/office/drawing/2014/main" xmlns="" id="{857BA2D1-FA3F-4A1F-831D-8646EB3520D4}"/>
                    </a:ext>
                  </a:extLst>
                </p:cNvPr>
                <p:cNvCxnSpPr/>
                <p:nvPr/>
              </p:nvCxnSpPr>
              <p:spPr>
                <a:xfrm>
                  <a:off x="6176682" y="2453904"/>
                  <a:ext cx="0" cy="3227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xmlns="" id="{F0DA1F61-9692-478B-9DAA-7886C7A500E1}"/>
                  </a:ext>
                </a:extLst>
              </p:cNvPr>
              <p:cNvGrpSpPr/>
              <p:nvPr/>
            </p:nvGrpSpPr>
            <p:grpSpPr>
              <a:xfrm>
                <a:off x="8910916" y="1775010"/>
                <a:ext cx="161366" cy="1010587"/>
                <a:chOff x="6095999" y="1766048"/>
                <a:chExt cx="161366" cy="1010587"/>
              </a:xfrm>
            </p:grpSpPr>
            <p:sp>
              <p:nvSpPr>
                <p:cNvPr id="20" name="Прямоугольник 19">
                  <a:extLst>
                    <a:ext uri="{FF2B5EF4-FFF2-40B4-BE49-F238E27FC236}">
                      <a16:creationId xmlns:a16="http://schemas.microsoft.com/office/drawing/2014/main" xmlns="" id="{567CEB83-4EE8-402D-A8BE-7302FA5BE3B6}"/>
                    </a:ext>
                  </a:extLst>
                </p:cNvPr>
                <p:cNvSpPr/>
                <p:nvPr/>
              </p:nvSpPr>
              <p:spPr>
                <a:xfrm>
                  <a:off x="6095999" y="2088779"/>
                  <a:ext cx="161366" cy="36512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/>
                </a:p>
              </p:txBody>
            </p:sp>
            <p:cxnSp>
              <p:nvCxnSpPr>
                <p:cNvPr id="21" name="Прямая соединительная линия 20">
                  <a:extLst>
                    <a:ext uri="{FF2B5EF4-FFF2-40B4-BE49-F238E27FC236}">
                      <a16:creationId xmlns:a16="http://schemas.microsoft.com/office/drawing/2014/main" xmlns="" id="{8F5A6E4A-F327-4EF3-A8D2-8648FB5CD77D}"/>
                    </a:ext>
                  </a:extLst>
                </p:cNvPr>
                <p:cNvCxnSpPr>
                  <a:endCxn id="20" idx="0"/>
                </p:cNvCxnSpPr>
                <p:nvPr/>
              </p:nvCxnSpPr>
              <p:spPr>
                <a:xfrm>
                  <a:off x="6176682" y="1766048"/>
                  <a:ext cx="0" cy="3227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Прямая соединительная линия 21">
                  <a:extLst>
                    <a:ext uri="{FF2B5EF4-FFF2-40B4-BE49-F238E27FC236}">
                      <a16:creationId xmlns:a16="http://schemas.microsoft.com/office/drawing/2014/main" xmlns="" id="{B04F1F34-79BF-4FFD-B91B-70A2E8868059}"/>
                    </a:ext>
                  </a:extLst>
                </p:cNvPr>
                <p:cNvCxnSpPr/>
                <p:nvPr/>
              </p:nvCxnSpPr>
              <p:spPr>
                <a:xfrm>
                  <a:off x="6176682" y="2453904"/>
                  <a:ext cx="0" cy="3227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xmlns="" id="{1C738EE8-6FEA-4BD5-8373-A236FB6DFA3E}"/>
                  </a:ext>
                </a:extLst>
              </p:cNvPr>
              <p:cNvGrpSpPr/>
              <p:nvPr/>
            </p:nvGrpSpPr>
            <p:grpSpPr>
              <a:xfrm>
                <a:off x="9897893" y="1770901"/>
                <a:ext cx="161366" cy="1010587"/>
                <a:chOff x="6095999" y="1766048"/>
                <a:chExt cx="161366" cy="1010587"/>
              </a:xfrm>
            </p:grpSpPr>
            <p:sp>
              <p:nvSpPr>
                <p:cNvPr id="24" name="Прямоугольник 23">
                  <a:extLst>
                    <a:ext uri="{FF2B5EF4-FFF2-40B4-BE49-F238E27FC236}">
                      <a16:creationId xmlns:a16="http://schemas.microsoft.com/office/drawing/2014/main" xmlns="" id="{F38749F0-9E4F-4B39-99E4-A93DB28C3CF4}"/>
                    </a:ext>
                  </a:extLst>
                </p:cNvPr>
                <p:cNvSpPr/>
                <p:nvPr/>
              </p:nvSpPr>
              <p:spPr>
                <a:xfrm>
                  <a:off x="6095999" y="2088779"/>
                  <a:ext cx="161366" cy="36512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/>
                </a:p>
              </p:txBody>
            </p:sp>
            <p:cxnSp>
              <p:nvCxnSpPr>
                <p:cNvPr id="25" name="Прямая соединительная линия 24">
                  <a:extLst>
                    <a:ext uri="{FF2B5EF4-FFF2-40B4-BE49-F238E27FC236}">
                      <a16:creationId xmlns:a16="http://schemas.microsoft.com/office/drawing/2014/main" xmlns="" id="{1472D5AC-C5F9-4906-A796-38F3CFA33CCD}"/>
                    </a:ext>
                  </a:extLst>
                </p:cNvPr>
                <p:cNvCxnSpPr>
                  <a:endCxn id="24" idx="0"/>
                </p:cNvCxnSpPr>
                <p:nvPr/>
              </p:nvCxnSpPr>
              <p:spPr>
                <a:xfrm>
                  <a:off x="6176682" y="1766048"/>
                  <a:ext cx="0" cy="3227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я соединительная линия 25">
                  <a:extLst>
                    <a:ext uri="{FF2B5EF4-FFF2-40B4-BE49-F238E27FC236}">
                      <a16:creationId xmlns:a16="http://schemas.microsoft.com/office/drawing/2014/main" xmlns="" id="{CB910E62-3B35-4DB5-B0C9-56F9129F6546}"/>
                    </a:ext>
                  </a:extLst>
                </p:cNvPr>
                <p:cNvCxnSpPr/>
                <p:nvPr/>
              </p:nvCxnSpPr>
              <p:spPr>
                <a:xfrm>
                  <a:off x="6176682" y="2453904"/>
                  <a:ext cx="0" cy="3227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xmlns="" id="{AE4A0ADE-11E9-47A1-89D6-B522BED185FB}"/>
                  </a:ext>
                </a:extLst>
              </p:cNvPr>
              <p:cNvGrpSpPr/>
              <p:nvPr/>
            </p:nvGrpSpPr>
            <p:grpSpPr>
              <a:xfrm>
                <a:off x="4905798" y="1766047"/>
                <a:ext cx="161366" cy="1010587"/>
                <a:chOff x="6095999" y="1766048"/>
                <a:chExt cx="161366" cy="1010587"/>
              </a:xfrm>
            </p:grpSpPr>
            <p:sp>
              <p:nvSpPr>
                <p:cNvPr id="28" name="Прямоугольник 27">
                  <a:extLst>
                    <a:ext uri="{FF2B5EF4-FFF2-40B4-BE49-F238E27FC236}">
                      <a16:creationId xmlns:a16="http://schemas.microsoft.com/office/drawing/2014/main" xmlns="" id="{25C0B5A4-031C-4D2D-B1CF-22258C26C278}"/>
                    </a:ext>
                  </a:extLst>
                </p:cNvPr>
                <p:cNvSpPr/>
                <p:nvPr/>
              </p:nvSpPr>
              <p:spPr>
                <a:xfrm>
                  <a:off x="6095999" y="2088779"/>
                  <a:ext cx="161366" cy="36512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/>
                </a:p>
              </p:txBody>
            </p:sp>
            <p:cxnSp>
              <p:nvCxnSpPr>
                <p:cNvPr id="29" name="Прямая соединительная линия 28">
                  <a:extLst>
                    <a:ext uri="{FF2B5EF4-FFF2-40B4-BE49-F238E27FC236}">
                      <a16:creationId xmlns:a16="http://schemas.microsoft.com/office/drawing/2014/main" xmlns="" id="{58B78D50-3C13-4F75-A710-19BABC0794D9}"/>
                    </a:ext>
                  </a:extLst>
                </p:cNvPr>
                <p:cNvCxnSpPr>
                  <a:endCxn id="28" idx="0"/>
                </p:cNvCxnSpPr>
                <p:nvPr/>
              </p:nvCxnSpPr>
              <p:spPr>
                <a:xfrm>
                  <a:off x="6176682" y="1766048"/>
                  <a:ext cx="0" cy="3227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я соединительная линия 29">
                  <a:extLst>
                    <a:ext uri="{FF2B5EF4-FFF2-40B4-BE49-F238E27FC236}">
                      <a16:creationId xmlns:a16="http://schemas.microsoft.com/office/drawing/2014/main" xmlns="" id="{91778882-20AA-46CC-AC7D-C1F621FF4D0D}"/>
                    </a:ext>
                  </a:extLst>
                </p:cNvPr>
                <p:cNvCxnSpPr/>
                <p:nvPr/>
              </p:nvCxnSpPr>
              <p:spPr>
                <a:xfrm>
                  <a:off x="6176682" y="2453904"/>
                  <a:ext cx="0" cy="3227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Прямая со стрелкой 34">
                <a:extLst>
                  <a:ext uri="{FF2B5EF4-FFF2-40B4-BE49-F238E27FC236}">
                    <a16:creationId xmlns:a16="http://schemas.microsoft.com/office/drawing/2014/main" xmlns="" id="{A996BC62-D15C-415F-8A55-7EF8ABA2C01F}"/>
                  </a:ext>
                </a:extLst>
              </p:cNvPr>
              <p:cNvCxnSpPr/>
              <p:nvPr/>
            </p:nvCxnSpPr>
            <p:spPr>
              <a:xfrm flipV="1">
                <a:off x="3533775" y="2187999"/>
                <a:ext cx="0" cy="183216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Группа 35">
                <a:extLst>
                  <a:ext uri="{FF2B5EF4-FFF2-40B4-BE49-F238E27FC236}">
                    <a16:creationId xmlns:a16="http://schemas.microsoft.com/office/drawing/2014/main" xmlns="" id="{B06EB64C-64EC-4A56-9E7C-C247D65C09EE}"/>
                  </a:ext>
                </a:extLst>
              </p:cNvPr>
              <p:cNvGrpSpPr/>
              <p:nvPr/>
            </p:nvGrpSpPr>
            <p:grpSpPr>
              <a:xfrm rot="16200000">
                <a:off x="4399711" y="964917"/>
                <a:ext cx="161366" cy="1010587"/>
                <a:chOff x="6095999" y="1766048"/>
                <a:chExt cx="161366" cy="1010587"/>
              </a:xfrm>
            </p:grpSpPr>
            <p:sp>
              <p:nvSpPr>
                <p:cNvPr id="37" name="Прямоугольник 36">
                  <a:extLst>
                    <a:ext uri="{FF2B5EF4-FFF2-40B4-BE49-F238E27FC236}">
                      <a16:creationId xmlns:a16="http://schemas.microsoft.com/office/drawing/2014/main" xmlns="" id="{AE6F19F5-F75B-4634-8994-00EC8A7D1281}"/>
                    </a:ext>
                  </a:extLst>
                </p:cNvPr>
                <p:cNvSpPr/>
                <p:nvPr/>
              </p:nvSpPr>
              <p:spPr>
                <a:xfrm>
                  <a:off x="6095999" y="2088779"/>
                  <a:ext cx="161366" cy="36512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/>
                </a:p>
              </p:txBody>
            </p:sp>
            <p:cxnSp>
              <p:nvCxnSpPr>
                <p:cNvPr id="38" name="Прямая соединительная линия 37">
                  <a:extLst>
                    <a:ext uri="{FF2B5EF4-FFF2-40B4-BE49-F238E27FC236}">
                      <a16:creationId xmlns:a16="http://schemas.microsoft.com/office/drawing/2014/main" xmlns="" id="{2F424309-AE9C-4A68-9373-5A4E8612C4D7}"/>
                    </a:ext>
                  </a:extLst>
                </p:cNvPr>
                <p:cNvCxnSpPr>
                  <a:endCxn id="37" idx="0"/>
                </p:cNvCxnSpPr>
                <p:nvPr/>
              </p:nvCxnSpPr>
              <p:spPr>
                <a:xfrm>
                  <a:off x="6176682" y="1766048"/>
                  <a:ext cx="0" cy="3227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>
                  <a:extLst>
                    <a:ext uri="{FF2B5EF4-FFF2-40B4-BE49-F238E27FC236}">
                      <a16:creationId xmlns:a16="http://schemas.microsoft.com/office/drawing/2014/main" xmlns="" id="{6715439F-7989-45D2-AAEB-A16A62DFEB44}"/>
                    </a:ext>
                  </a:extLst>
                </p:cNvPr>
                <p:cNvCxnSpPr/>
                <p:nvPr/>
              </p:nvCxnSpPr>
              <p:spPr>
                <a:xfrm>
                  <a:off x="6176682" y="2453904"/>
                  <a:ext cx="0" cy="3227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4A4D244D-F44D-44EC-94D7-8B7F305CC328}"/>
                  </a:ext>
                </a:extLst>
              </p:cNvPr>
              <p:cNvSpPr txBox="1"/>
              <p:nvPr/>
            </p:nvSpPr>
            <p:spPr>
              <a:xfrm>
                <a:off x="9093261" y="2158066"/>
                <a:ext cx="208343" cy="2455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/>
                  <a:t>50</a:t>
                </a:r>
                <a:endParaRPr lang="ru-RU" sz="1400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D8E9E90E-F97E-496C-BA5F-043E085811A1}"/>
                  </a:ext>
                </a:extLst>
              </p:cNvPr>
              <p:cNvSpPr txBox="1"/>
              <p:nvPr/>
            </p:nvSpPr>
            <p:spPr>
              <a:xfrm>
                <a:off x="6274815" y="2141803"/>
                <a:ext cx="208343" cy="2455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/>
                  <a:t>50</a:t>
                </a:r>
                <a:endParaRPr lang="ru-RU" sz="1400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A6D80B9B-A094-467A-8CE0-1C314041D675}"/>
                  </a:ext>
                </a:extLst>
              </p:cNvPr>
              <p:cNvSpPr txBox="1"/>
              <p:nvPr/>
            </p:nvSpPr>
            <p:spPr>
              <a:xfrm>
                <a:off x="5118423" y="2132840"/>
                <a:ext cx="208343" cy="2455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/>
                  <a:t>66</a:t>
                </a:r>
                <a:endParaRPr lang="ru-RU" sz="1400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FA87D06C-9B65-4A29-85D3-350BB793F61B}"/>
                  </a:ext>
                </a:extLst>
              </p:cNvPr>
              <p:cNvSpPr txBox="1"/>
              <p:nvPr/>
            </p:nvSpPr>
            <p:spPr>
              <a:xfrm>
                <a:off x="4363377" y="1112529"/>
                <a:ext cx="208343" cy="2455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/>
                  <a:t>50</a:t>
                </a:r>
                <a:endParaRPr lang="ru-RU" sz="1400" dirty="0"/>
              </a:p>
            </p:txBody>
          </p: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xmlns="" id="{622E3AE2-4598-44B4-A48E-16369DE409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36575" y="1469119"/>
                <a:ext cx="1" cy="6264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xmlns="" id="{93C38270-7F59-4A58-825C-4925093216AE}"/>
                  </a:ext>
                </a:extLst>
              </p:cNvPr>
              <p:cNvCxnSpPr/>
              <p:nvPr/>
            </p:nvCxnSpPr>
            <p:spPr>
              <a:xfrm flipH="1">
                <a:off x="3533775" y="1470210"/>
                <a:ext cx="44132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xmlns="" id="{2ED9F68A-B6D4-44F8-8897-D9E6DC20438A}"/>
                  </a:ext>
                </a:extLst>
              </p:cNvPr>
              <p:cNvCxnSpPr>
                <a:cxnSpLocks/>
                <a:endCxn id="13" idx="4"/>
              </p:cNvCxnSpPr>
              <p:nvPr/>
            </p:nvCxnSpPr>
            <p:spPr>
              <a:xfrm flipV="1">
                <a:off x="3536575" y="2440442"/>
                <a:ext cx="0" cy="2826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>
                <a:extLst>
                  <a:ext uri="{FF2B5EF4-FFF2-40B4-BE49-F238E27FC236}">
                    <a16:creationId xmlns:a16="http://schemas.microsoft.com/office/drawing/2014/main" xmlns="" id="{CBFF213B-E3DD-4900-9D54-3183954DF0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2150" y="1470210"/>
                <a:ext cx="3638550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xmlns="" id="{3F3F7A6F-B2A2-4E74-A2A6-46DF6062B37F}"/>
                  </a:ext>
                </a:extLst>
              </p:cNvPr>
              <p:cNvSpPr/>
              <p:nvPr/>
            </p:nvSpPr>
            <p:spPr>
              <a:xfrm>
                <a:off x="4968000" y="1453250"/>
                <a:ext cx="36000" cy="36010"/>
              </a:xfrm>
              <a:prstGeom prst="ellipse">
                <a:avLst/>
              </a:prstGeom>
              <a:solidFill>
                <a:schemeClr val="tx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ru-RU" sz="1400"/>
              </a:p>
            </p:txBody>
          </p:sp>
          <p:grpSp>
            <p:nvGrpSpPr>
              <p:cNvPr id="68" name="Группа 67">
                <a:extLst>
                  <a:ext uri="{FF2B5EF4-FFF2-40B4-BE49-F238E27FC236}">
                    <a16:creationId xmlns:a16="http://schemas.microsoft.com/office/drawing/2014/main" xmlns="" id="{61B82E49-02F6-4A19-B48C-EC3D2924448F}"/>
                  </a:ext>
                </a:extLst>
              </p:cNvPr>
              <p:cNvGrpSpPr/>
              <p:nvPr/>
            </p:nvGrpSpPr>
            <p:grpSpPr>
              <a:xfrm>
                <a:off x="6095999" y="2776635"/>
                <a:ext cx="161366" cy="47625"/>
                <a:chOff x="4903693" y="2479069"/>
                <a:chExt cx="161366" cy="47625"/>
              </a:xfrm>
            </p:grpSpPr>
            <p:cxnSp>
              <p:nvCxnSpPr>
                <p:cNvPr id="55" name="Прямая соединительная линия 54">
                  <a:extLst>
                    <a:ext uri="{FF2B5EF4-FFF2-40B4-BE49-F238E27FC236}">
                      <a16:creationId xmlns:a16="http://schemas.microsoft.com/office/drawing/2014/main" xmlns="" id="{4701DDB7-FB89-4562-8C59-D64BFF9EEF9C}"/>
                    </a:ext>
                  </a:extLst>
                </p:cNvPr>
                <p:cNvCxnSpPr/>
                <p:nvPr/>
              </p:nvCxnSpPr>
              <p:spPr>
                <a:xfrm>
                  <a:off x="4903693" y="2479069"/>
                  <a:ext cx="16136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>
                  <a:extLst>
                    <a:ext uri="{FF2B5EF4-FFF2-40B4-BE49-F238E27FC236}">
                      <a16:creationId xmlns:a16="http://schemas.microsoft.com/office/drawing/2014/main" xmlns="" id="{5A9BBB62-8D22-4199-B217-3C93462166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3950" y="2502882"/>
                  <a:ext cx="1047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>
                  <a:extLst>
                    <a:ext uri="{FF2B5EF4-FFF2-40B4-BE49-F238E27FC236}">
                      <a16:creationId xmlns:a16="http://schemas.microsoft.com/office/drawing/2014/main" xmlns="" id="{F84FCE7F-3AE5-4D43-A5E7-9929DFCD26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76188" y="2526694"/>
                  <a:ext cx="163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xmlns="" id="{F0A6A784-2829-4FE7-9CE6-2D51A5ACEAF7}"/>
                  </a:ext>
                </a:extLst>
              </p:cNvPr>
              <p:cNvGrpSpPr/>
              <p:nvPr/>
            </p:nvGrpSpPr>
            <p:grpSpPr>
              <a:xfrm>
                <a:off x="3457961" y="2724180"/>
                <a:ext cx="161366" cy="47625"/>
                <a:chOff x="4903693" y="2479069"/>
                <a:chExt cx="161366" cy="47625"/>
              </a:xfrm>
            </p:grpSpPr>
            <p:cxnSp>
              <p:nvCxnSpPr>
                <p:cNvPr id="70" name="Прямая соединительная линия 69">
                  <a:extLst>
                    <a:ext uri="{FF2B5EF4-FFF2-40B4-BE49-F238E27FC236}">
                      <a16:creationId xmlns:a16="http://schemas.microsoft.com/office/drawing/2014/main" xmlns="" id="{0241D0EA-2179-48C5-ACC7-A5789AF81AC1}"/>
                    </a:ext>
                  </a:extLst>
                </p:cNvPr>
                <p:cNvCxnSpPr/>
                <p:nvPr/>
              </p:nvCxnSpPr>
              <p:spPr>
                <a:xfrm>
                  <a:off x="4903693" y="2479069"/>
                  <a:ext cx="16136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Прямая соединительная линия 70">
                  <a:extLst>
                    <a:ext uri="{FF2B5EF4-FFF2-40B4-BE49-F238E27FC236}">
                      <a16:creationId xmlns:a16="http://schemas.microsoft.com/office/drawing/2014/main" xmlns="" id="{F78EED06-B036-4D9C-9F0D-CC5D783C14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3950" y="2502882"/>
                  <a:ext cx="1047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Прямая соединительная линия 71">
                  <a:extLst>
                    <a:ext uri="{FF2B5EF4-FFF2-40B4-BE49-F238E27FC236}">
                      <a16:creationId xmlns:a16="http://schemas.microsoft.com/office/drawing/2014/main" xmlns="" id="{E7F0F63F-B4C2-4094-84F7-32EF96653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76188" y="2526694"/>
                  <a:ext cx="163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xmlns="" id="{D63EE88F-2905-4F7C-94FE-67CD6F64A3A0}"/>
                  </a:ext>
                </a:extLst>
              </p:cNvPr>
              <p:cNvGrpSpPr/>
              <p:nvPr/>
            </p:nvGrpSpPr>
            <p:grpSpPr>
              <a:xfrm>
                <a:off x="8910916" y="2785597"/>
                <a:ext cx="161366" cy="47625"/>
                <a:chOff x="4903693" y="2479069"/>
                <a:chExt cx="161366" cy="47625"/>
              </a:xfrm>
            </p:grpSpPr>
            <p:cxnSp>
              <p:nvCxnSpPr>
                <p:cNvPr id="77" name="Прямая соединительная линия 76">
                  <a:extLst>
                    <a:ext uri="{FF2B5EF4-FFF2-40B4-BE49-F238E27FC236}">
                      <a16:creationId xmlns:a16="http://schemas.microsoft.com/office/drawing/2014/main" xmlns="" id="{344C6D91-9103-41D1-8B4C-F74521A2F42A}"/>
                    </a:ext>
                  </a:extLst>
                </p:cNvPr>
                <p:cNvCxnSpPr/>
                <p:nvPr/>
              </p:nvCxnSpPr>
              <p:spPr>
                <a:xfrm>
                  <a:off x="4903693" y="2479069"/>
                  <a:ext cx="16136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Прямая соединительная линия 77">
                  <a:extLst>
                    <a:ext uri="{FF2B5EF4-FFF2-40B4-BE49-F238E27FC236}">
                      <a16:creationId xmlns:a16="http://schemas.microsoft.com/office/drawing/2014/main" xmlns="" id="{35F7735A-667C-4E45-A675-8024786588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3950" y="2502882"/>
                  <a:ext cx="1047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Прямая соединительная линия 78">
                  <a:extLst>
                    <a:ext uri="{FF2B5EF4-FFF2-40B4-BE49-F238E27FC236}">
                      <a16:creationId xmlns:a16="http://schemas.microsoft.com/office/drawing/2014/main" xmlns="" id="{E8FC9047-D92E-46E3-86CE-24B2530AF5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76188" y="2526694"/>
                  <a:ext cx="163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xmlns="" id="{385D6BFA-814B-4CF1-9734-25C5113AE808}"/>
                  </a:ext>
                </a:extLst>
              </p:cNvPr>
              <p:cNvGrpSpPr/>
              <p:nvPr/>
            </p:nvGrpSpPr>
            <p:grpSpPr>
              <a:xfrm>
                <a:off x="9897893" y="2776635"/>
                <a:ext cx="161366" cy="47625"/>
                <a:chOff x="4903693" y="2479069"/>
                <a:chExt cx="161366" cy="47625"/>
              </a:xfrm>
            </p:grpSpPr>
            <p:cxnSp>
              <p:nvCxnSpPr>
                <p:cNvPr id="81" name="Прямая соединительная линия 80">
                  <a:extLst>
                    <a:ext uri="{FF2B5EF4-FFF2-40B4-BE49-F238E27FC236}">
                      <a16:creationId xmlns:a16="http://schemas.microsoft.com/office/drawing/2014/main" xmlns="" id="{336F0714-9AE5-49E6-97A2-8A9AA55FB483}"/>
                    </a:ext>
                  </a:extLst>
                </p:cNvPr>
                <p:cNvCxnSpPr/>
                <p:nvPr/>
              </p:nvCxnSpPr>
              <p:spPr>
                <a:xfrm>
                  <a:off x="4903693" y="2479069"/>
                  <a:ext cx="16136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Прямая соединительная линия 81">
                  <a:extLst>
                    <a:ext uri="{FF2B5EF4-FFF2-40B4-BE49-F238E27FC236}">
                      <a16:creationId xmlns:a16="http://schemas.microsoft.com/office/drawing/2014/main" xmlns="" id="{0FEB9B77-7787-4D4B-AEF9-4F75F44752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3950" y="2502882"/>
                  <a:ext cx="1047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Прямая соединительная линия 82">
                  <a:extLst>
                    <a:ext uri="{FF2B5EF4-FFF2-40B4-BE49-F238E27FC236}">
                      <a16:creationId xmlns:a16="http://schemas.microsoft.com/office/drawing/2014/main" xmlns="" id="{6D39AFD2-1155-4A67-BCCE-B9BB1D503F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76188" y="2526694"/>
                  <a:ext cx="163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5" name="Прямая соединительная линия 84">
                <a:extLst>
                  <a:ext uri="{FF2B5EF4-FFF2-40B4-BE49-F238E27FC236}">
                    <a16:creationId xmlns:a16="http://schemas.microsoft.com/office/drawing/2014/main" xmlns="" id="{EEA11BE9-912E-4341-B93A-E7AF9DADFD26}"/>
                  </a:ext>
                </a:extLst>
              </p:cNvPr>
              <p:cNvCxnSpPr>
                <a:cxnSpLocks/>
                <a:endCxn id="53" idx="4"/>
              </p:cNvCxnSpPr>
              <p:nvPr/>
            </p:nvCxnSpPr>
            <p:spPr>
              <a:xfrm flipV="1">
                <a:off x="4986000" y="1489260"/>
                <a:ext cx="0" cy="2857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Прямая соединительная линия 89">
                <a:extLst>
                  <a:ext uri="{FF2B5EF4-FFF2-40B4-BE49-F238E27FC236}">
                    <a16:creationId xmlns:a16="http://schemas.microsoft.com/office/drawing/2014/main" xmlns="" id="{E3496D6D-7B71-4589-A49E-43C86C8C539B}"/>
                  </a:ext>
                </a:extLst>
              </p:cNvPr>
              <p:cNvCxnSpPr/>
              <p:nvPr/>
            </p:nvCxnSpPr>
            <p:spPr>
              <a:xfrm flipV="1">
                <a:off x="9978576" y="1470210"/>
                <a:ext cx="0" cy="3048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3" name="Группа 92">
                <a:extLst>
                  <a:ext uri="{FF2B5EF4-FFF2-40B4-BE49-F238E27FC236}">
                    <a16:creationId xmlns:a16="http://schemas.microsoft.com/office/drawing/2014/main" xmlns="" id="{AF907896-51C4-4FBF-9437-E2D0C366AC6F}"/>
                  </a:ext>
                </a:extLst>
              </p:cNvPr>
              <p:cNvGrpSpPr/>
              <p:nvPr/>
            </p:nvGrpSpPr>
            <p:grpSpPr>
              <a:xfrm>
                <a:off x="4903693" y="2776635"/>
                <a:ext cx="161366" cy="47625"/>
                <a:chOff x="4903693" y="2479069"/>
                <a:chExt cx="161366" cy="47625"/>
              </a:xfrm>
            </p:grpSpPr>
            <p:cxnSp>
              <p:nvCxnSpPr>
                <p:cNvPr id="94" name="Прямая соединительная линия 93">
                  <a:extLst>
                    <a:ext uri="{FF2B5EF4-FFF2-40B4-BE49-F238E27FC236}">
                      <a16:creationId xmlns:a16="http://schemas.microsoft.com/office/drawing/2014/main" xmlns="" id="{869076D1-A4C3-4950-8ABA-BA7DD0C9F572}"/>
                    </a:ext>
                  </a:extLst>
                </p:cNvPr>
                <p:cNvCxnSpPr/>
                <p:nvPr/>
              </p:nvCxnSpPr>
              <p:spPr>
                <a:xfrm>
                  <a:off x="4903693" y="2479069"/>
                  <a:ext cx="16136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Прямая соединительная линия 94">
                  <a:extLst>
                    <a:ext uri="{FF2B5EF4-FFF2-40B4-BE49-F238E27FC236}">
                      <a16:creationId xmlns:a16="http://schemas.microsoft.com/office/drawing/2014/main" xmlns="" id="{008C65A8-3CF8-471A-8461-E0DEF8F7E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3950" y="2502882"/>
                  <a:ext cx="1047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Прямая соединительная линия 95">
                  <a:extLst>
                    <a:ext uri="{FF2B5EF4-FFF2-40B4-BE49-F238E27FC236}">
                      <a16:creationId xmlns:a16="http://schemas.microsoft.com/office/drawing/2014/main" xmlns="" id="{40B1B136-B891-4A0D-AE62-81E572F55C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76188" y="2526694"/>
                  <a:ext cx="1637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xmlns="" id="{E457B06C-7F38-41D1-A2EA-301C8DAA2AD4}"/>
                  </a:ext>
                </a:extLst>
              </p:cNvPr>
              <p:cNvSpPr txBox="1"/>
              <p:nvPr/>
            </p:nvSpPr>
            <p:spPr>
              <a:xfrm>
                <a:off x="10116571" y="2158065"/>
                <a:ext cx="312516" cy="2455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/>
                  <a:t>213</a:t>
                </a:r>
                <a:endParaRPr lang="ru-RU" sz="1400" dirty="0"/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01444923-EEA9-494B-8375-BAEA82FF8D50}"/>
                </a:ext>
              </a:extLst>
            </p:cNvPr>
            <p:cNvSpPr txBox="1"/>
            <p:nvPr/>
          </p:nvSpPr>
          <p:spPr>
            <a:xfrm>
              <a:off x="4922944" y="4615404"/>
              <a:ext cx="219822" cy="2455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err="1"/>
                <a:t>Vp</a:t>
              </a:r>
              <a:endParaRPr lang="ru-RU" sz="1400" dirty="0"/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48EEB051-F671-4231-A050-D6376D8974A7}"/>
              </a:ext>
            </a:extLst>
          </p:cNvPr>
          <p:cNvSpPr txBox="1"/>
          <p:nvPr/>
        </p:nvSpPr>
        <p:spPr>
          <a:xfrm>
            <a:off x="284702" y="937281"/>
            <a:ext cx="10742426" cy="1550392"/>
          </a:xfrm>
          <a:prstGeom prst="rect">
            <a:avLst/>
          </a:prstGeom>
          <a:noFill/>
        </p:spPr>
        <p:txBody>
          <a:bodyPr wrap="none" lIns="87597" tIns="43799" rIns="87597" bIns="43799" rtlCol="0">
            <a:spAutoFit/>
          </a:bodyPr>
          <a:lstStyle/>
          <a:p>
            <a:r>
              <a:rPr lang="en-US" sz="1900" dirty="0"/>
              <a:t>Impedance of coaxial line produced SLM and bar at the center is 213 Ohms.</a:t>
            </a:r>
          </a:p>
          <a:p>
            <a:r>
              <a:rPr lang="en-US" sz="1900" dirty="0"/>
              <a:t>Bar is loaded by resistor matched to SLM impedance, plates are loaded by 50 Ohms.</a:t>
            </a:r>
          </a:p>
          <a:p>
            <a:r>
              <a:rPr lang="en-US" sz="1900" dirty="0"/>
              <a:t>Test signal is similar to bunch at collisions:</a:t>
            </a:r>
          </a:p>
          <a:p>
            <a:r>
              <a:rPr lang="en-US" sz="1900" dirty="0"/>
              <a:t>Gaussian pulse amp=0.3V, </a:t>
            </a:r>
            <a:r>
              <a:rPr lang="el-GR" sz="1900" dirty="0"/>
              <a:t>σ</a:t>
            </a:r>
            <a:r>
              <a:rPr lang="en-US" sz="1900" dirty="0"/>
              <a:t>=2ns, full width at half maximum FWHM=4.7ns, repetition frequency f=13MHz.</a:t>
            </a:r>
          </a:p>
          <a:p>
            <a:r>
              <a:rPr lang="en-US" sz="1900" dirty="0"/>
              <a:t>Power spectrum of the signal is &lt; 250MHz.</a:t>
            </a:r>
          </a:p>
        </p:txBody>
      </p: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xmlns="" id="{58498FE1-861B-4971-8C2A-3D4898FEC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5" y="2850539"/>
            <a:ext cx="2587131" cy="1941051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xmlns="" id="{7F6DAA36-D119-475C-847B-BDE9FA7A3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03" y="4867351"/>
            <a:ext cx="3394192" cy="14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7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5D8087-D25E-4412-A9A7-87E01F8B0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SLM prototype measurements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80C9189-74D3-4096-8492-9B94D7360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Beam diagnostics at the NICA accelerator complex.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F37E7D-934E-4AE5-BD2F-8F2803CB4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AA68-DD36-4B81-BDD6-88EBE092D975}" type="slidenum">
              <a:rPr lang="ru-RU" smtClean="0"/>
              <a:pPr/>
              <a:t>46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08F5402-B085-4B2C-8E60-938BA249E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70" y="937580"/>
            <a:ext cx="6641770" cy="4984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93216F-D788-4182-A376-A8FD468F87E2}"/>
              </a:ext>
            </a:extLst>
          </p:cNvPr>
          <p:cNvSpPr txBox="1"/>
          <p:nvPr/>
        </p:nvSpPr>
        <p:spPr>
          <a:xfrm>
            <a:off x="241270" y="1854629"/>
            <a:ext cx="4406326" cy="1842780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pPr marL="328490" indent="-328490">
              <a:buFont typeface="Courier New" panose="02070309020205020404" pitchFamily="49" charset="0"/>
              <a:buChar char="o"/>
            </a:pPr>
            <a:r>
              <a:rPr lang="en-US" sz="1900" dirty="0"/>
              <a:t>Signal on upstream (yellow) and downstream (blue) ports of SLM.</a:t>
            </a:r>
          </a:p>
          <a:p>
            <a:pPr marL="328490" indent="-328490">
              <a:buFont typeface="Courier New" panose="02070309020205020404" pitchFamily="49" charset="0"/>
              <a:buChar char="o"/>
            </a:pPr>
            <a:r>
              <a:rPr lang="en-US" sz="1900" dirty="0"/>
              <a:t>Peaks on downstream port signal are separated by time T=2L/c.</a:t>
            </a:r>
          </a:p>
          <a:p>
            <a:pPr marL="328490" indent="-328490">
              <a:buFont typeface="Courier New" panose="02070309020205020404" pitchFamily="49" charset="0"/>
              <a:buChar char="o"/>
            </a:pPr>
            <a:r>
              <a:rPr lang="en-US" sz="1900" dirty="0"/>
              <a:t>No signal on downstream port in case of ideal matching.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78052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61F793-A4BE-48D8-A7B9-6E54C75B7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SLM prototype measurements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FCF074-75BE-4482-A3A4-531FAE176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0" y="2590019"/>
            <a:ext cx="3931409" cy="29495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69E3FC6-A581-47D5-AD03-BD5E33C71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952" y="2589904"/>
            <a:ext cx="3931409" cy="2949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CE140B-E7D8-45B4-90C4-DD43C09F84BA}"/>
              </a:ext>
            </a:extLst>
          </p:cNvPr>
          <p:cNvSpPr txBox="1"/>
          <p:nvPr/>
        </p:nvSpPr>
        <p:spPr>
          <a:xfrm>
            <a:off x="239454" y="1758453"/>
            <a:ext cx="1770226" cy="380841"/>
          </a:xfrm>
          <a:prstGeom prst="rect">
            <a:avLst/>
          </a:prstGeom>
          <a:noFill/>
        </p:spPr>
        <p:txBody>
          <a:bodyPr wrap="none" lIns="87597" tIns="43799" rIns="87597" bIns="43799" rtlCol="0">
            <a:spAutoFit/>
          </a:bodyPr>
          <a:lstStyle/>
          <a:p>
            <a:r>
              <a:rPr lang="en-US" sz="1900" dirty="0"/>
              <a:t>Bar is centered. </a:t>
            </a:r>
            <a:endParaRPr lang="ru-RU" sz="1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F3BCB3-9991-4B72-8A36-C733424017A5}"/>
              </a:ext>
            </a:extLst>
          </p:cNvPr>
          <p:cNvSpPr txBox="1"/>
          <p:nvPr/>
        </p:nvSpPr>
        <p:spPr>
          <a:xfrm>
            <a:off x="4129500" y="1758399"/>
            <a:ext cx="3931409" cy="673229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r>
              <a:rPr lang="en-US" sz="1900" dirty="0"/>
              <a:t>Bar is shifted to the edge of  SLM aperture</a:t>
            </a:r>
            <a:endParaRPr lang="ru-RU" sz="19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54E41F8-72ED-4EF5-B727-BED70FEB5E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166" y="2589904"/>
            <a:ext cx="3931410" cy="2949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4CA260-2533-4181-B5E3-4090C5985568}"/>
              </a:ext>
            </a:extLst>
          </p:cNvPr>
          <p:cNvSpPr txBox="1"/>
          <p:nvPr/>
        </p:nvSpPr>
        <p:spPr>
          <a:xfrm>
            <a:off x="8259004" y="1758399"/>
            <a:ext cx="3931409" cy="673229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r>
              <a:rPr lang="en-US" sz="1900" dirty="0"/>
              <a:t>Colliding beams simulation: 2 bars are fed from opposite sides.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215670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Альтернативная система расчета положения пучка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03" y="1028972"/>
            <a:ext cx="5007388" cy="4705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93216F-D788-4182-A376-A8FD468F87E2}"/>
              </a:ext>
            </a:extLst>
          </p:cNvPr>
          <p:cNvSpPr txBox="1"/>
          <p:nvPr/>
        </p:nvSpPr>
        <p:spPr>
          <a:xfrm>
            <a:off x="241270" y="1854630"/>
            <a:ext cx="6045934" cy="2202744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pPr marL="328490" indent="-328490">
              <a:buFont typeface="Courier New" panose="02070309020205020404" pitchFamily="49" charset="0"/>
              <a:buChar char="o"/>
            </a:pPr>
            <a:r>
              <a:rPr lang="ru-RU" sz="1900" dirty="0"/>
              <a:t>Куплено 4 </a:t>
            </a:r>
            <a:r>
              <a:rPr lang="en-US" sz="1900" dirty="0"/>
              <a:t>(</a:t>
            </a:r>
            <a:r>
              <a:rPr lang="ru-RU" sz="1900" dirty="0"/>
              <a:t>полный комплект на 1 </a:t>
            </a:r>
            <a:r>
              <a:rPr lang="en-US" sz="1900" dirty="0"/>
              <a:t>SLM) </a:t>
            </a:r>
            <a:r>
              <a:rPr lang="ru-RU" sz="1900" dirty="0"/>
              <a:t>перепрограммируемых осциллографа </a:t>
            </a:r>
            <a:r>
              <a:rPr lang="en-US" sz="1900" dirty="0"/>
              <a:t>NI PXIe-5164:</a:t>
            </a:r>
            <a:endParaRPr lang="ru-RU" sz="1900" dirty="0"/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1900" dirty="0"/>
              <a:t>2 канала, 14 бит</a:t>
            </a:r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1900" dirty="0"/>
              <a:t>1 </a:t>
            </a:r>
            <a:r>
              <a:rPr lang="ru-RU" sz="1900" dirty="0" err="1"/>
              <a:t>Гс</a:t>
            </a:r>
            <a:r>
              <a:rPr lang="en-US" sz="1900" dirty="0"/>
              <a:t>/c</a:t>
            </a:r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en-US" sz="1900" dirty="0"/>
              <a:t>400 </a:t>
            </a:r>
            <a:r>
              <a:rPr lang="ru-RU" sz="1900" dirty="0"/>
              <a:t>МГц аналоговая полоса</a:t>
            </a:r>
          </a:p>
          <a:p>
            <a:pPr marL="948896" lvl="1" indent="-364988">
              <a:buFont typeface="Arial" panose="020B0604020202020204" pitchFamily="34" charset="0"/>
              <a:buChar char="•"/>
            </a:pPr>
            <a:r>
              <a:rPr lang="ru-RU" sz="1900" dirty="0"/>
              <a:t>Перепрограммируемая прошивка </a:t>
            </a:r>
            <a:r>
              <a:rPr lang="en-US" sz="1900" dirty="0"/>
              <a:t>FPGA Kintex-7 410T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154062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35ABDE-ADD3-2EFE-9953-FFEF06EA6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0414" cy="360516"/>
          </a:xfrm>
        </p:spPr>
        <p:txBody>
          <a:bodyPr>
            <a:noAutofit/>
          </a:bodyPr>
          <a:lstStyle/>
          <a:p>
            <a:r>
              <a:rPr lang="ru-RU" sz="2400" dirty="0"/>
              <a:t>Орбита пучка Бустера от инжекции до вывода, сеанс ПНР4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57CDD04B-6090-4D4E-299C-1707CC308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5" y="452775"/>
            <a:ext cx="10085162" cy="555410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D249887-D567-953A-945E-05CCF284852F}"/>
              </a:ext>
            </a:extLst>
          </p:cNvPr>
          <p:cNvSpPr txBox="1"/>
          <p:nvPr/>
        </p:nvSpPr>
        <p:spPr>
          <a:xfrm>
            <a:off x="-1" y="6025872"/>
            <a:ext cx="12189468" cy="796336"/>
          </a:xfrm>
          <a:prstGeom prst="rect">
            <a:avLst/>
          </a:prstGeom>
          <a:noFill/>
        </p:spPr>
        <p:txBody>
          <a:bodyPr wrap="square" lIns="87590" tIns="43797" rIns="87590" bIns="43797" rtlCol="0">
            <a:spAutoFit/>
          </a:bodyPr>
          <a:lstStyle/>
          <a:p>
            <a:r>
              <a:rPr lang="ru-RU" dirty="0"/>
              <a:t>Хорошая точность вычисления положения узкополосным алгоритмом </a:t>
            </a:r>
            <a:r>
              <a:rPr lang="ru-RU" dirty="0" smtClean="0"/>
              <a:t>(</a:t>
            </a:r>
            <a:r>
              <a:rPr lang="en-US" dirty="0" smtClean="0"/>
              <a:t>NBA</a:t>
            </a:r>
            <a:r>
              <a:rPr lang="ru-RU" dirty="0" smtClean="0"/>
              <a:t>) от </a:t>
            </a:r>
            <a:r>
              <a:rPr lang="ru-RU" dirty="0"/>
              <a:t>момента захвата ВЧ до вывода в </a:t>
            </a:r>
            <a:r>
              <a:rPr lang="ru-RU" dirty="0" smtClean="0"/>
              <a:t>канал даже при низкой интенсивности.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7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FEA645-C9F5-42A8-8146-C859FE457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0413" cy="548807"/>
          </a:xfrm>
        </p:spPr>
        <p:txBody>
          <a:bodyPr lIns="0" tIns="0" rIns="0" bIns="0">
            <a:normAutofit/>
          </a:bodyPr>
          <a:lstStyle/>
          <a:p>
            <a:r>
              <a:rPr lang="ru-RU" sz="2400" dirty="0"/>
              <a:t>Измерения бетатронных частот на бустере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353FB35-53C0-45C6-B70B-F5A64D07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371" y="6433402"/>
            <a:ext cx="862952" cy="365210"/>
          </a:xfrm>
        </p:spPr>
        <p:txBody>
          <a:bodyPr/>
          <a:lstStyle/>
          <a:p>
            <a:fld id="{525EAA68-DD36-4B81-BDD6-88EBE092D975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2ECF83F-3E94-47C3-8A12-25FD84AFE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977" y="1118260"/>
            <a:ext cx="3648871" cy="4706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03C784-F221-499D-8CD2-9C84AB765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08" y="2610366"/>
            <a:ext cx="1471311" cy="81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9160" cap="flat">
                <a:solidFill>
                  <a:srgbClr val="0066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B6F466-636D-4E5F-8009-9D24C2CEE08A}"/>
              </a:ext>
            </a:extLst>
          </p:cNvPr>
          <p:cNvSpPr txBox="1"/>
          <p:nvPr/>
        </p:nvSpPr>
        <p:spPr>
          <a:xfrm>
            <a:off x="3183511" y="3643274"/>
            <a:ext cx="2754969" cy="965617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r>
              <a:rPr lang="en-US" sz="1900" dirty="0"/>
              <a:t>RF Amplifier AR800A3A:</a:t>
            </a:r>
          </a:p>
          <a:p>
            <a:r>
              <a:rPr lang="en-US" sz="1900" dirty="0"/>
              <a:t>800 W @ 50 ohm, 10kHz-3MHz BW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9D70972B-0AA9-4118-8679-9BDDD9D7F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328" y="2431057"/>
            <a:ext cx="1140690" cy="57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330AB90-1EE1-45B1-9387-9E99AF9D1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793" y="3038228"/>
            <a:ext cx="1140690" cy="57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8178291-E1DE-499A-815C-2B8959F84D55}"/>
              </a:ext>
            </a:extLst>
          </p:cNvPr>
          <p:cNvSpPr txBox="1"/>
          <p:nvPr/>
        </p:nvSpPr>
        <p:spPr>
          <a:xfrm>
            <a:off x="6214682" y="3991709"/>
            <a:ext cx="1778754" cy="965617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r>
              <a:rPr lang="en-US" sz="1900" dirty="0"/>
              <a:t>1:6 Impedance transformers,</a:t>
            </a:r>
          </a:p>
          <a:p>
            <a:r>
              <a:rPr lang="ru-RU" sz="1900" dirty="0"/>
              <a:t>±</a:t>
            </a:r>
            <a:r>
              <a:rPr lang="en-US" sz="1900" dirty="0"/>
              <a:t>1200V on IP2</a:t>
            </a:r>
            <a:endParaRPr lang="ru-RU" sz="1900" dirty="0"/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xmlns="" id="{AB28935A-53BB-4EA1-BB83-E86BE9509CD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910074" y="2553629"/>
            <a:ext cx="249099" cy="931853"/>
          </a:xfrm>
          <a:prstGeom prst="downArrow">
            <a:avLst>
              <a:gd name="adj1" fmla="val 50000"/>
              <a:gd name="adj2" fmla="val 93497"/>
            </a:avLst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9434" tIns="39718" rIns="79434" bIns="39718" anchor="ctr"/>
          <a:lstStyle/>
          <a:p>
            <a:pPr defTabSz="39717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AutoShape 15">
            <a:extLst>
              <a:ext uri="{FF2B5EF4-FFF2-40B4-BE49-F238E27FC236}">
                <a16:creationId xmlns:a16="http://schemas.microsoft.com/office/drawing/2014/main" xmlns="" id="{16B082A1-AAC2-4A4B-8D5E-1C7E84E157A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452284" y="2166224"/>
            <a:ext cx="249099" cy="1706658"/>
          </a:xfrm>
          <a:prstGeom prst="downArrow">
            <a:avLst>
              <a:gd name="adj1" fmla="val 50000"/>
              <a:gd name="adj2" fmla="val 93497"/>
            </a:avLst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9434" tIns="39718" rIns="79434" bIns="39718" anchor="ctr"/>
          <a:lstStyle/>
          <a:p>
            <a:pPr defTabSz="39717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EBD34B5-83E9-43AD-95C9-ED538D30A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1" y="3201936"/>
            <a:ext cx="1965774" cy="19193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27F8932-A5B4-4A3D-8D84-084A7A1044BC}"/>
              </a:ext>
            </a:extLst>
          </p:cNvPr>
          <p:cNvSpPr txBox="1"/>
          <p:nvPr/>
        </p:nvSpPr>
        <p:spPr>
          <a:xfrm>
            <a:off x="316839" y="5041736"/>
            <a:ext cx="2486963" cy="1258004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r>
              <a:rPr lang="en-US" sz="1900" dirty="0"/>
              <a:t>NI PXIe-7975 FPGA module with custom 14 bit 100MHz DAC adapter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C855AA5-8E7D-4F20-B57B-D3031FD87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4" y="1839905"/>
            <a:ext cx="1039347" cy="1487020"/>
          </a:xfrm>
          <a:prstGeom prst="rect">
            <a:avLst/>
          </a:prstGeom>
        </p:spPr>
      </p:pic>
      <p:sp>
        <p:nvSpPr>
          <p:cNvPr id="19" name="AutoShape 15">
            <a:extLst>
              <a:ext uri="{FF2B5EF4-FFF2-40B4-BE49-F238E27FC236}">
                <a16:creationId xmlns:a16="http://schemas.microsoft.com/office/drawing/2014/main" xmlns="" id="{8421BE8A-FC89-43B2-877B-161B70D9D6E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754460" y="2319800"/>
            <a:ext cx="249099" cy="1399510"/>
          </a:xfrm>
          <a:prstGeom prst="downArrow">
            <a:avLst>
              <a:gd name="adj1" fmla="val 50000"/>
              <a:gd name="adj2" fmla="val 93497"/>
            </a:avLst>
          </a:prstGeom>
          <a:solidFill>
            <a:srgbClr val="729FC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9434" tIns="39718" rIns="79434" bIns="39718" anchor="ctr"/>
          <a:lstStyle/>
          <a:p>
            <a:pPr defTabSz="39717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9518ABE-1081-4FA3-81D4-658029F992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31" y="691180"/>
            <a:ext cx="6766261" cy="47435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E6BE04-F506-4001-B38D-00995EAE6170}"/>
              </a:ext>
            </a:extLst>
          </p:cNvPr>
          <p:cNvSpPr txBox="1"/>
          <p:nvPr/>
        </p:nvSpPr>
        <p:spPr>
          <a:xfrm>
            <a:off x="409251" y="1445958"/>
            <a:ext cx="3950438" cy="396230"/>
          </a:xfrm>
          <a:prstGeom prst="rect">
            <a:avLst/>
          </a:prstGeom>
          <a:noFill/>
        </p:spPr>
        <p:txBody>
          <a:bodyPr wrap="none" lIns="87597" tIns="43799" rIns="87597" bIns="43799" rtlCol="0">
            <a:spAutoFit/>
          </a:bodyPr>
          <a:lstStyle/>
          <a:p>
            <a:r>
              <a:rPr lang="en-US" sz="2000" dirty="0"/>
              <a:t>He1+ E=200 MeV, B=</a:t>
            </a:r>
            <a:r>
              <a:rPr lang="ru-RU" sz="2000" dirty="0"/>
              <a:t> 6078,4 </a:t>
            </a:r>
            <a:r>
              <a:rPr lang="en-US" sz="2000" dirty="0"/>
              <a:t>Gs, h=1</a:t>
            </a: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4CC27D2-0750-476E-ACFC-1226E138DD38}"/>
              </a:ext>
            </a:extLst>
          </p:cNvPr>
          <p:cNvSpPr txBox="1"/>
          <p:nvPr/>
        </p:nvSpPr>
        <p:spPr>
          <a:xfrm>
            <a:off x="4463238" y="5673476"/>
            <a:ext cx="7242044" cy="442396"/>
          </a:xfrm>
          <a:prstGeom prst="rect">
            <a:avLst/>
          </a:prstGeom>
          <a:noFill/>
        </p:spPr>
        <p:txBody>
          <a:bodyPr wrap="none" lIns="87597" tIns="43799" rIns="87597" bIns="43799" rtlCol="0">
            <a:spAutoFit/>
          </a:bodyPr>
          <a:lstStyle/>
          <a:p>
            <a:r>
              <a:rPr lang="en-US" dirty="0"/>
              <a:t>Gradually changing k1=0.032,k2=0.06 to k1=0.025, k2=0.06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856F1DC-020F-420D-AE00-667847F5D5C2}"/>
              </a:ext>
            </a:extLst>
          </p:cNvPr>
          <p:cNvSpPr txBox="1"/>
          <p:nvPr/>
        </p:nvSpPr>
        <p:spPr>
          <a:xfrm>
            <a:off x="224268" y="2553527"/>
            <a:ext cx="4754261" cy="2427555"/>
          </a:xfrm>
          <a:prstGeom prst="rect">
            <a:avLst/>
          </a:prstGeom>
          <a:noFill/>
        </p:spPr>
        <p:txBody>
          <a:bodyPr wrap="square" lIns="87597" tIns="43799" rIns="87597" bIns="43799" rtlCol="0">
            <a:spAutoFit/>
          </a:bodyPr>
          <a:lstStyle/>
          <a:p>
            <a:r>
              <a:rPr lang="en-US" sz="1900" dirty="0"/>
              <a:t>There are 3 main power supplies:</a:t>
            </a:r>
          </a:p>
          <a:p>
            <a:pPr marL="328490" indent="-328490">
              <a:buFont typeface="Courier New" panose="02070309020205020404" pitchFamily="49" charset="0"/>
              <a:buChar char="o"/>
            </a:pPr>
            <a:r>
              <a:rPr lang="en-US" sz="1900" dirty="0"/>
              <a:t>Current in B magnets: I</a:t>
            </a:r>
            <a:r>
              <a:rPr lang="en-US" sz="1900" baseline="-25000" dirty="0"/>
              <a:t>0</a:t>
            </a:r>
          </a:p>
          <a:p>
            <a:pPr marL="328490" indent="-328490">
              <a:buFont typeface="Courier New" panose="02070309020205020404" pitchFamily="49" charset="0"/>
              <a:buChar char="o"/>
            </a:pPr>
            <a:r>
              <a:rPr lang="en-US" sz="1900" dirty="0"/>
              <a:t>Current in F lenses: I</a:t>
            </a:r>
            <a:r>
              <a:rPr lang="en-US" sz="1900" baseline="-25000" dirty="0"/>
              <a:t>F</a:t>
            </a:r>
            <a:r>
              <a:rPr lang="en-US" sz="1900" dirty="0"/>
              <a:t>=I</a:t>
            </a:r>
            <a:r>
              <a:rPr lang="en-US" sz="1900" baseline="-25000" dirty="0"/>
              <a:t>0</a:t>
            </a:r>
            <a:r>
              <a:rPr lang="en-US" sz="1900" dirty="0"/>
              <a:t>-I</a:t>
            </a:r>
            <a:r>
              <a:rPr lang="en-US" sz="1900" baseline="-25000" dirty="0"/>
              <a:t>1</a:t>
            </a:r>
          </a:p>
          <a:p>
            <a:pPr marL="328490" indent="-328490">
              <a:buFont typeface="Courier New" panose="02070309020205020404" pitchFamily="49" charset="0"/>
              <a:buChar char="o"/>
            </a:pPr>
            <a:r>
              <a:rPr lang="en-US" sz="1900" dirty="0"/>
              <a:t>Current in D lenses: I</a:t>
            </a:r>
            <a:r>
              <a:rPr lang="en-US" sz="1900" baseline="-25000" dirty="0"/>
              <a:t>D</a:t>
            </a:r>
            <a:r>
              <a:rPr lang="en-US" sz="1900" dirty="0"/>
              <a:t>=I</a:t>
            </a:r>
            <a:r>
              <a:rPr lang="en-US" sz="1900" baseline="-25000" dirty="0"/>
              <a:t>0</a:t>
            </a:r>
            <a:r>
              <a:rPr lang="en-US" sz="1900" dirty="0"/>
              <a:t>-I</a:t>
            </a:r>
            <a:r>
              <a:rPr lang="en-US" sz="1900" baseline="-25000" dirty="0"/>
              <a:t>1</a:t>
            </a:r>
            <a:r>
              <a:rPr lang="en-US" sz="1900" dirty="0"/>
              <a:t>+I</a:t>
            </a:r>
            <a:r>
              <a:rPr lang="en-US" sz="1900" baseline="-25000" dirty="0"/>
              <a:t>2</a:t>
            </a:r>
          </a:p>
          <a:p>
            <a:r>
              <a:rPr lang="en-US" sz="1900" dirty="0"/>
              <a:t> </a:t>
            </a:r>
          </a:p>
          <a:p>
            <a:r>
              <a:rPr lang="en-US" sz="1900" dirty="0"/>
              <a:t>where </a:t>
            </a:r>
          </a:p>
          <a:p>
            <a:r>
              <a:rPr lang="en-US" sz="1900" dirty="0"/>
              <a:t>I</a:t>
            </a:r>
            <a:r>
              <a:rPr lang="en-US" sz="1900" baseline="-25000" dirty="0"/>
              <a:t>1</a:t>
            </a:r>
            <a:r>
              <a:rPr lang="en-US" sz="1900" dirty="0"/>
              <a:t>=k1*I</a:t>
            </a:r>
            <a:r>
              <a:rPr lang="en-US" sz="1900" baseline="-25000" dirty="0"/>
              <a:t>0</a:t>
            </a:r>
            <a:r>
              <a:rPr lang="en-US" sz="1900" dirty="0"/>
              <a:t> – current subtracted  from F and D;</a:t>
            </a:r>
          </a:p>
          <a:p>
            <a:r>
              <a:rPr lang="en-US" sz="1900" dirty="0"/>
              <a:t>I</a:t>
            </a:r>
            <a:r>
              <a:rPr lang="en-US" sz="1900" baseline="-25000" dirty="0"/>
              <a:t>2</a:t>
            </a:r>
            <a:r>
              <a:rPr lang="en-US" sz="1900" dirty="0"/>
              <a:t>=k2*I</a:t>
            </a:r>
            <a:r>
              <a:rPr lang="en-US" sz="1900" baseline="-25000" dirty="0"/>
              <a:t>0</a:t>
            </a:r>
            <a:r>
              <a:rPr lang="en-US" sz="1900" dirty="0"/>
              <a:t> – current added to D lenses.</a:t>
            </a:r>
            <a:endParaRPr lang="ru-RU" sz="19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32FEA645-C9F5-42A8-8146-C859FE4579D4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0412" cy="5488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Измерения бетатронных частот на бустере</a:t>
            </a:r>
          </a:p>
        </p:txBody>
      </p:sp>
    </p:spTree>
    <p:extLst>
      <p:ext uri="{BB962C8B-B14F-4D97-AF65-F5344CB8AC3E}">
        <p14:creationId xmlns:p14="http://schemas.microsoft.com/office/powerpoint/2010/main" val="1195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2FEA645-C9F5-42A8-8146-C859FE457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80"/>
            <a:ext cx="12190413" cy="548807"/>
          </a:xfrm>
        </p:spPr>
        <p:txBody>
          <a:bodyPr lIns="0" tIns="0" rIns="0" bIns="0">
            <a:normAutofit/>
          </a:bodyPr>
          <a:lstStyle/>
          <a:p>
            <a:r>
              <a:rPr lang="ru-RU" sz="2400" dirty="0"/>
              <a:t>Однократное возбуждение пучка ударом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lum bright="-100000"/>
          </a:blip>
          <a:srcRect/>
          <a:stretch>
            <a:fillRect/>
          </a:stretch>
        </p:blipFill>
        <p:spPr bwMode="auto">
          <a:xfrm>
            <a:off x="830420" y="548808"/>
            <a:ext cx="6824938" cy="309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вал 1"/>
          <p:cNvSpPr/>
          <p:nvPr/>
        </p:nvSpPr>
        <p:spPr>
          <a:xfrm>
            <a:off x="2701409" y="844051"/>
            <a:ext cx="383992" cy="4023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96" tIns="58398" rIns="116796" bIns="58398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83247" y="1317070"/>
            <a:ext cx="990632" cy="471880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ru-RU" dirty="0" err="1" smtClean="0"/>
              <a:t>Кикер</a:t>
            </a:r>
            <a:endParaRPr lang="ru-RU" dirty="0"/>
          </a:p>
        </p:txBody>
      </p:sp>
      <p:cxnSp>
        <p:nvCxnSpPr>
          <p:cNvPr id="7" name="Прямая со стрелкой 6"/>
          <p:cNvCxnSpPr>
            <a:stCxn id="5" idx="1"/>
          </p:cNvCxnSpPr>
          <p:nvPr/>
        </p:nvCxnSpPr>
        <p:spPr>
          <a:xfrm flipH="1" flipV="1">
            <a:off x="3085401" y="1125007"/>
            <a:ext cx="897846" cy="428003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2696" y="1852289"/>
            <a:ext cx="1405937" cy="825823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ru-RU" dirty="0" smtClean="0"/>
              <a:t>Источник</a:t>
            </a:r>
          </a:p>
          <a:p>
            <a:r>
              <a:rPr lang="ru-RU" dirty="0" smtClean="0"/>
              <a:t>питания</a:t>
            </a:r>
            <a:endParaRPr lang="ru-RU" dirty="0"/>
          </a:p>
        </p:txBody>
      </p:sp>
      <p:cxnSp>
        <p:nvCxnSpPr>
          <p:cNvPr id="10" name="Прямая со стрелкой 9"/>
          <p:cNvCxnSpPr>
            <a:stCxn id="9" idx="0"/>
          </p:cNvCxnSpPr>
          <p:nvPr/>
        </p:nvCxnSpPr>
        <p:spPr>
          <a:xfrm flipV="1">
            <a:off x="1015665" y="1193296"/>
            <a:ext cx="471629" cy="658993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61859" y="1000165"/>
            <a:ext cx="2744124" cy="471880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ru-RU" dirty="0" err="1" smtClean="0"/>
              <a:t>Тиристорные</a:t>
            </a:r>
            <a:r>
              <a:rPr lang="ru-RU" dirty="0" smtClean="0"/>
              <a:t> ключи</a:t>
            </a:r>
            <a:endParaRPr lang="ru-RU" dirty="0"/>
          </a:p>
        </p:txBody>
      </p:sp>
      <p:cxnSp>
        <p:nvCxnSpPr>
          <p:cNvPr id="13" name="Прямая со стрелкой 12"/>
          <p:cNvCxnSpPr>
            <a:stCxn id="12" idx="1"/>
          </p:cNvCxnSpPr>
          <p:nvPr/>
        </p:nvCxnSpPr>
        <p:spPr>
          <a:xfrm flipH="1">
            <a:off x="6054882" y="1236105"/>
            <a:ext cx="306977" cy="862461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12" idx="1"/>
          </p:cNvCxnSpPr>
          <p:nvPr/>
        </p:nvCxnSpPr>
        <p:spPr>
          <a:xfrm flipH="1">
            <a:off x="3695253" y="1236105"/>
            <a:ext cx="2666606" cy="104717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1794" y="3585824"/>
            <a:ext cx="5889493" cy="333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329230" y="3334671"/>
            <a:ext cx="5612217" cy="471880"/>
          </a:xfrm>
          <a:prstGeom prst="rect">
            <a:avLst/>
          </a:prstGeom>
          <a:noFill/>
        </p:spPr>
        <p:txBody>
          <a:bodyPr wrap="none" lIns="116796" tIns="58398" rIns="116796" bIns="58398" rtlCol="0">
            <a:spAutoFit/>
          </a:bodyPr>
          <a:lstStyle/>
          <a:p>
            <a:r>
              <a:rPr lang="ru-RU" dirty="0" smtClean="0"/>
              <a:t>Расчетное напряжение между пластинами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8519" y="3774677"/>
            <a:ext cx="6602412" cy="2887926"/>
          </a:xfrm>
          <a:prstGeom prst="rect">
            <a:avLst/>
          </a:prstGeom>
          <a:noFill/>
        </p:spPr>
        <p:txBody>
          <a:bodyPr wrap="square" lIns="116796" tIns="58398" rIns="116796" bIns="58398" rtlCol="0">
            <a:spAutoFit/>
          </a:bodyPr>
          <a:lstStyle/>
          <a:p>
            <a:pPr marL="364988" indent="-364988">
              <a:buFont typeface="Courier New" panose="02070309020205020404" pitchFamily="49" charset="0"/>
              <a:buChar char="o"/>
            </a:pPr>
            <a:r>
              <a:rPr lang="ru-RU" sz="2000" dirty="0"/>
              <a:t>Одновременная зарядка пластин за время </a:t>
            </a:r>
            <a:r>
              <a:rPr lang="en-US" sz="2000" dirty="0"/>
              <a:t>~</a:t>
            </a:r>
            <a:r>
              <a:rPr lang="ru-RU" sz="2000" dirty="0"/>
              <a:t>100мс. Величина напряжения ИП определяет силу удара.</a:t>
            </a:r>
          </a:p>
          <a:p>
            <a:pPr marL="364988" indent="-364988">
              <a:buFont typeface="Courier New" panose="02070309020205020404" pitchFamily="49" charset="0"/>
              <a:buChar char="o"/>
            </a:pPr>
            <a:r>
              <a:rPr lang="ru-RU" sz="2000" dirty="0"/>
              <a:t>Индивидуальная разрядка пластин. Длительность ударного импульса регулируется изменением времени задержки между коммутаторами.</a:t>
            </a:r>
          </a:p>
          <a:p>
            <a:pPr marL="364988" indent="-364988">
              <a:buFont typeface="Courier New" panose="02070309020205020404" pitchFamily="49" charset="0"/>
              <a:buChar char="o"/>
            </a:pPr>
            <a:r>
              <a:rPr lang="ru-RU" sz="2000" dirty="0"/>
              <a:t>Расчетное отклонение пучка</a:t>
            </a:r>
            <a:r>
              <a:rPr lang="en-US" sz="2000" dirty="0"/>
              <a:t>: </a:t>
            </a:r>
            <a:r>
              <a:rPr lang="ru-RU" sz="2000" dirty="0"/>
              <a:t>около </a:t>
            </a:r>
            <a:r>
              <a:rPr lang="en-US" sz="2000" dirty="0"/>
              <a:t>2</a:t>
            </a:r>
            <a:r>
              <a:rPr lang="ru-RU" sz="2000" dirty="0"/>
              <a:t>мм во всем диапазоне энергий пучка бустера.</a:t>
            </a:r>
          </a:p>
          <a:p>
            <a:pPr marL="364988" indent="-364988">
              <a:buFont typeface="Courier New" panose="02070309020205020404" pitchFamily="49" charset="0"/>
              <a:buChar char="o"/>
            </a:pPr>
            <a:r>
              <a:rPr lang="ru-RU" sz="2000" dirty="0"/>
              <a:t>Необходимо изменение амплитуды и ширины импульса в процессе ускорения.</a:t>
            </a:r>
          </a:p>
        </p:txBody>
      </p:sp>
    </p:spTree>
    <p:extLst>
      <p:ext uri="{BB962C8B-B14F-4D97-AF65-F5344CB8AC3E}">
        <p14:creationId xmlns:p14="http://schemas.microsoft.com/office/powerpoint/2010/main" val="174452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2FEA645-C9F5-42A8-8146-C859FE457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343"/>
            <a:ext cx="12190413" cy="575149"/>
          </a:xfrm>
        </p:spPr>
        <p:txBody>
          <a:bodyPr lIns="0" tIns="0" rIns="0" bIns="0">
            <a:normAutofit/>
          </a:bodyPr>
          <a:lstStyle/>
          <a:p>
            <a:r>
              <a:rPr lang="ru-RU" sz="2400" dirty="0"/>
              <a:t>Однократное возбуждение пучка ударом на Бустере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05" y="3834086"/>
            <a:ext cx="5234225" cy="29453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0" y="548807"/>
            <a:ext cx="3656132" cy="28030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251" y="548808"/>
            <a:ext cx="3647930" cy="27967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40876" y="548808"/>
            <a:ext cx="4559236" cy="2949481"/>
          </a:xfrm>
          <a:prstGeom prst="rect">
            <a:avLst/>
          </a:prstGeom>
          <a:noFill/>
        </p:spPr>
        <p:txBody>
          <a:bodyPr wrap="square" lIns="116796" tIns="58398" rIns="116796" bIns="58398" rtlCol="0">
            <a:spAutoFit/>
          </a:bodyPr>
          <a:lstStyle/>
          <a:p>
            <a:r>
              <a:rPr lang="en-US" dirty="0" smtClean="0"/>
              <a:t>TANGO </a:t>
            </a:r>
            <a:r>
              <a:rPr lang="ru-RU" dirty="0" smtClean="0"/>
              <a:t>устройство вычисляет время оборота </a:t>
            </a:r>
            <a:r>
              <a:rPr lang="ru-RU" dirty="0"/>
              <a:t>и напряжение источника в зависимости от </a:t>
            </a:r>
            <a:r>
              <a:rPr lang="ru-RU" dirty="0" smtClean="0"/>
              <a:t>времени при каждом изменении поля и обновляет события в системе синхронизации, запускающие ключи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ЦАП задает величину зарядки ВВ источника.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0" y="3700349"/>
            <a:ext cx="5471896" cy="30790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1099" y="5734583"/>
            <a:ext cx="5218043" cy="825823"/>
          </a:xfrm>
          <a:prstGeom prst="rect">
            <a:avLst/>
          </a:prstGeom>
          <a:noFill/>
        </p:spPr>
        <p:txBody>
          <a:bodyPr wrap="square" lIns="116796" tIns="58398" rIns="116796" bIns="58398" rtlCol="0">
            <a:spAutoFit/>
          </a:bodyPr>
          <a:lstStyle/>
          <a:p>
            <a:r>
              <a:rPr lang="ru-RU" dirty="0" smtClean="0"/>
              <a:t>Напряжение с делителей на пластинах, срабатывание каждые 100 </a:t>
            </a:r>
            <a:r>
              <a:rPr lang="ru-RU" dirty="0" err="1" smtClean="0"/>
              <a:t>мс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383201" y="5745700"/>
            <a:ext cx="5307040" cy="825823"/>
          </a:xfrm>
          <a:prstGeom prst="rect">
            <a:avLst/>
          </a:prstGeom>
          <a:noFill/>
        </p:spPr>
        <p:txBody>
          <a:bodyPr wrap="square" lIns="116796" tIns="58398" rIns="116796" bIns="58398" rtlCol="0">
            <a:spAutoFit/>
          </a:bodyPr>
          <a:lstStyle/>
          <a:p>
            <a:r>
              <a:rPr lang="ru-RU" dirty="0" smtClean="0"/>
              <a:t>Срабатывание ключей разнесено по времени.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1269968" y="5010010"/>
            <a:ext cx="191997" cy="2011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96" tIns="58398" rIns="116796" bIns="58398"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>
            <a:stCxn id="15" idx="5"/>
          </p:cNvCxnSpPr>
          <p:nvPr/>
        </p:nvCxnSpPr>
        <p:spPr>
          <a:xfrm>
            <a:off x="1433848" y="5181742"/>
            <a:ext cx="6005333" cy="33628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70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3645</TotalTime>
  <Words>3001</Words>
  <Application>Microsoft Office PowerPoint</Application>
  <PresentationFormat>Произвольный</PresentationFormat>
  <Paragraphs>407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Тема Office</vt:lpstr>
      <vt:lpstr>1_Тема Office</vt:lpstr>
      <vt:lpstr>Система диагностики пучков ускорительного комплекса NICA (системы измерения положения пучка)</vt:lpstr>
      <vt:lpstr>Система измерения положения пучка бустера</vt:lpstr>
      <vt:lpstr>Презентация PowerPoint</vt:lpstr>
      <vt:lpstr>Сигнал с пикапа бустера на инжекции 02.11.2022</vt:lpstr>
      <vt:lpstr>Орбита пучка Бустера от инжекции до вывода, сеанс ПНР4</vt:lpstr>
      <vt:lpstr>Измерения бетатронных частот на бустере</vt:lpstr>
      <vt:lpstr>Презентация PowerPoint</vt:lpstr>
      <vt:lpstr>Однократное возбуждение пучка ударом</vt:lpstr>
      <vt:lpstr>Однократное возбуждение пучка ударом на Бустере</vt:lpstr>
      <vt:lpstr>Установка оборудования Libera Hadron на Нуклотроне</vt:lpstr>
      <vt:lpstr>Измерения положение пучка Нуклотрона на BPM19 в течении цикла</vt:lpstr>
      <vt:lpstr>Сигнал с пластин пикапа 19 после инжекции и в начале подъема поля.</vt:lpstr>
      <vt:lpstr>Сигнал с пластин пикапа 19 на столе вывода (01.02.23, работает СЭО)</vt:lpstr>
      <vt:lpstr>Положение пучка, алгоритм BBB, пикап 19  (01.02.23, работает СЭО)</vt:lpstr>
      <vt:lpstr>Презентация PowerPoint</vt:lpstr>
      <vt:lpstr>Презентация PowerPoint</vt:lpstr>
      <vt:lpstr>Презентация PowerPoint</vt:lpstr>
      <vt:lpstr>Презентация PowerPoint</vt:lpstr>
      <vt:lpstr>Выбор алгоритма вычисления положения пучка</vt:lpstr>
      <vt:lpstr>Libera Hadron bunch-by-bunch алгоритм (RSS, root-sum-square)</vt:lpstr>
      <vt:lpstr>Метод наименьших квадратов (для N измерений):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Альтернативная система расчета положения пучка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Strip-Line monitors at collider</vt:lpstr>
      <vt:lpstr>Презентация PowerPoint</vt:lpstr>
      <vt:lpstr>Презентация PowerPoint</vt:lpstr>
      <vt:lpstr>SLM prototype</vt:lpstr>
      <vt:lpstr>SLM test bench</vt:lpstr>
      <vt:lpstr>SLM plates impedance adjusting</vt:lpstr>
      <vt:lpstr>SLM prototype measurements with movable bar(s)</vt:lpstr>
      <vt:lpstr>SLM prototype measurements</vt:lpstr>
      <vt:lpstr>SLM prototype measurements</vt:lpstr>
      <vt:lpstr>Альтернативная система расчета положения пучка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gorbe</dc:creator>
  <cp:lastModifiedBy>gorbe</cp:lastModifiedBy>
  <cp:revision>152</cp:revision>
  <dcterms:created xsi:type="dcterms:W3CDTF">2023-03-26T17:18:03Z</dcterms:created>
  <dcterms:modified xsi:type="dcterms:W3CDTF">2023-03-31T05:25:10Z</dcterms:modified>
</cp:coreProperties>
</file>