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sldIdLst>
    <p:sldId id="271" r:id="rId5"/>
    <p:sldId id="463" r:id="rId6"/>
    <p:sldId id="259" r:id="rId7"/>
    <p:sldId id="464" r:id="rId8"/>
    <p:sldId id="272" r:id="rId9"/>
    <p:sldId id="273" r:id="rId10"/>
    <p:sldId id="466" r:id="rId11"/>
    <p:sldId id="390" r:id="rId12"/>
    <p:sldId id="472" r:id="rId13"/>
    <p:sldId id="268" r:id="rId14"/>
    <p:sldId id="467" r:id="rId15"/>
    <p:sldId id="470" r:id="rId16"/>
    <p:sldId id="473" r:id="rId17"/>
    <p:sldId id="270" r:id="rId18"/>
    <p:sldId id="277" r:id="rId19"/>
    <p:sldId id="417" r:id="rId20"/>
    <p:sldId id="269" r:id="rId21"/>
    <p:sldId id="400" r:id="rId22"/>
    <p:sldId id="468" r:id="rId23"/>
    <p:sldId id="4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>
        <p:scale>
          <a:sx n="28" d="100"/>
          <a:sy n="28" d="100"/>
        </p:scale>
        <p:origin x="167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7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599840"/>
            <a:ext cx="10968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 bwMode="auto">
          <a:xfrm>
            <a:off x="609120" y="3962160"/>
            <a:ext cx="10968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59984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 bwMode="auto">
          <a:xfrm>
            <a:off x="6229920" y="159984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 bwMode="auto">
          <a:xfrm>
            <a:off x="609120" y="396216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 bwMode="auto">
          <a:xfrm>
            <a:off x="6229920" y="396216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89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 bwMode="auto">
          <a:xfrm>
            <a:off x="609121" y="1599840"/>
            <a:ext cx="3531359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 bwMode="auto">
          <a:xfrm>
            <a:off x="4317601" y="1599840"/>
            <a:ext cx="3531359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 bwMode="auto">
          <a:xfrm>
            <a:off x="8026081" y="1599840"/>
            <a:ext cx="3531359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 bwMode="auto">
          <a:xfrm>
            <a:off x="609121" y="3962160"/>
            <a:ext cx="3531359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 bwMode="auto">
          <a:xfrm>
            <a:off x="4317601" y="3962160"/>
            <a:ext cx="3531359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 bwMode="auto">
          <a:xfrm>
            <a:off x="8026081" y="3962160"/>
            <a:ext cx="3531359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02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98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00200"/>
            <a:ext cx="10970880" cy="4524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09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109708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82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535344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 bwMode="auto">
          <a:xfrm>
            <a:off x="6231360" y="1600200"/>
            <a:ext cx="535344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79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295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09600" y="274680"/>
            <a:ext cx="10970880" cy="529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31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 bwMode="auto">
          <a:xfrm>
            <a:off x="6231360" y="1600200"/>
            <a:ext cx="535344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9636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04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120" y="1599840"/>
            <a:ext cx="10968480" cy="4522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342720" indent="-342720" algn="ctr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marL="342720" indent="-342720" algn="ctr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884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535344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 bwMode="auto">
          <a:xfrm>
            <a:off x="6231360" y="16002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 bwMode="auto">
          <a:xfrm>
            <a:off x="6231360" y="39636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090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 bwMode="auto">
          <a:xfrm>
            <a:off x="6231360" y="16002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963600"/>
            <a:ext cx="109708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566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109708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 bwMode="auto">
          <a:xfrm>
            <a:off x="609600" y="3963600"/>
            <a:ext cx="1097088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843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 bwMode="auto">
          <a:xfrm>
            <a:off x="6231360" y="16002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9636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 bwMode="auto">
          <a:xfrm>
            <a:off x="6231360" y="3963600"/>
            <a:ext cx="535344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373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353232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 bwMode="auto">
          <a:xfrm>
            <a:off x="4319040" y="1600200"/>
            <a:ext cx="353232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 bwMode="auto">
          <a:xfrm>
            <a:off x="8028480" y="1600200"/>
            <a:ext cx="353232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 bwMode="auto">
          <a:xfrm>
            <a:off x="609600" y="3963600"/>
            <a:ext cx="353232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 bwMode="auto">
          <a:xfrm>
            <a:off x="4319040" y="3963600"/>
            <a:ext cx="353232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 bwMode="auto">
          <a:xfrm>
            <a:off x="8028480" y="3963600"/>
            <a:ext cx="3532320" cy="21578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399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 bwMode="auto">
          <a:xfrm>
            <a:off x="1828800" y="3886201"/>
            <a:ext cx="8534397" cy="17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423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 bwMode="auto">
          <a:xfrm>
            <a:off x="609600" y="11663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07949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76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0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0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812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 bwMode="auto"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110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 bwMode="auto">
          <a:xfrm>
            <a:off x="609600" y="11663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3335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10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143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143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1430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1430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1430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1430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 bwMode="auto">
          <a:xfrm>
            <a:off x="6197600" y="1600201"/>
            <a:ext cx="5384797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3335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10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143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143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1430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1430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1430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1430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597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 bwMode="auto">
          <a:xfrm>
            <a:off x="609600" y="11663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 bwMode="auto"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 bwMode="auto"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5875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1143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27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27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2700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2700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2700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2700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 bwMode="auto"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 bwMode="auto"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5875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1143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27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27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2700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2700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2700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2700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171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599840"/>
            <a:ext cx="10968480" cy="4522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238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981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018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 bwMode="auto"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0794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76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 bwMode="auto"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883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 bwMode="auto"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 bwMode="auto"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 bwMode="auto"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482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0794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76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 bwMode="auto"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 bwMode="auto">
          <a:xfrm>
            <a:off x="4165600" y="6345323"/>
            <a:ext cx="3860800" cy="376150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 bwMode="auto"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3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 bwMode="auto"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0794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76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 bwMode="auto"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 bwMode="auto"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0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76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895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699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36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599840"/>
            <a:ext cx="5352480" cy="4522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 bwMode="auto">
          <a:xfrm>
            <a:off x="6229920" y="1599840"/>
            <a:ext cx="5352480" cy="4522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556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 baseline="0">
                <a:solidFill>
                  <a:schemeClr val="tx2"/>
                </a:solidFill>
              </a:defRPr>
            </a:lvl2pPr>
            <a:lvl3pPr>
              <a:defRPr sz="18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60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152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647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995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40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634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45325"/>
            <a:ext cx="3860800" cy="3761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MAC’2017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933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MAC’2017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E50708-7D5C-4AB2-92F9-9A54DA706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8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33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09120" y="274680"/>
            <a:ext cx="10968480" cy="528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342720" indent="-342720" algn="ctr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marL="342720" indent="-342720" algn="ctr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11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59984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 bwMode="auto">
          <a:xfrm>
            <a:off x="6229920" y="1599840"/>
            <a:ext cx="5352480" cy="4522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 bwMode="auto">
          <a:xfrm>
            <a:off x="609120" y="396216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1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599840"/>
            <a:ext cx="5352480" cy="4522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 bwMode="auto">
          <a:xfrm>
            <a:off x="6229920" y="159984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 bwMode="auto">
          <a:xfrm>
            <a:off x="6229920" y="396216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62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lvl1pPr>
          </a:lstStyle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59984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 bwMode="auto">
          <a:xfrm>
            <a:off x="6229920" y="1599840"/>
            <a:ext cx="5352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 bwMode="auto">
          <a:xfrm>
            <a:off x="609120" y="3962160"/>
            <a:ext cx="10968480" cy="21571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71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09120" y="274680"/>
            <a:ext cx="10968480" cy="11397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120" y="1599840"/>
            <a:ext cx="10968480" cy="4522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CustomShape 3"/>
          <p:cNvSpPr/>
          <p:nvPr/>
        </p:nvSpPr>
        <p:spPr bwMode="auto">
          <a:xfrm>
            <a:off x="609600" y="6245280"/>
            <a:ext cx="2844960" cy="476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 bwMode="auto">
          <a:xfrm>
            <a:off x="4165440" y="6245280"/>
            <a:ext cx="3861120" cy="476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 bwMode="auto">
          <a:xfrm>
            <a:off x="8737440" y="6245280"/>
            <a:ext cx="2840640" cy="4730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2DF3822D-A72C-4908-A62C-4EE57137C5B6}" type="slidenum">
              <a:rPr lang="ru-RU" b="1" spc="-1" smtClean="0">
                <a:solidFill>
                  <a:srgbClr val="000000"/>
                </a:solidFill>
              </a:rPr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‹#›</a:t>
            </a:fld>
            <a:endParaRPr lang="en-US" b="1" spc="-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0" algn="l"/>
          <a:tab pos="448920" algn="l"/>
          <a:tab pos="898200" algn="l"/>
          <a:tab pos="1347480" algn="l"/>
          <a:tab pos="1796759" algn="l"/>
          <a:tab pos="2246040" algn="l"/>
          <a:tab pos="2695320" algn="l"/>
          <a:tab pos="3144600" algn="l"/>
          <a:tab pos="3593880" algn="l"/>
          <a:tab pos="4043160" algn="l"/>
          <a:tab pos="4492440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960" algn="l"/>
          <a:tab pos="8985240" algn="l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0" indent="-342720" algn="l" defTabSz="914400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tabLst>
          <a:tab pos="0" algn="l"/>
          <a:tab pos="448920" algn="l"/>
          <a:tab pos="898200" algn="l"/>
          <a:tab pos="1347480" algn="l"/>
          <a:tab pos="1796759" algn="l"/>
          <a:tab pos="2246040" algn="l"/>
          <a:tab pos="2695320" algn="l"/>
          <a:tab pos="3144600" algn="l"/>
          <a:tab pos="3593880" algn="l"/>
          <a:tab pos="4043160" algn="l"/>
          <a:tab pos="4492440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960" algn="l"/>
          <a:tab pos="898524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4680"/>
            <a:ext cx="1097088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0200"/>
            <a:ext cx="10970880" cy="45244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342720" lvl="1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342720" lvl="2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342720" lvl="3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342720" lvl="4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342720" lvl="5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42720" lvl="6" indent="-34272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0" algn="l"/>
                <a:tab pos="448920" algn="l"/>
                <a:tab pos="898200" algn="l"/>
                <a:tab pos="1347480" algn="l"/>
                <a:tab pos="1796759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CustomShape 3"/>
          <p:cNvSpPr/>
          <p:nvPr/>
        </p:nvSpPr>
        <p:spPr bwMode="auto">
          <a:xfrm>
            <a:off x="609600" y="6245280"/>
            <a:ext cx="2844960" cy="476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 bwMode="auto">
          <a:xfrm>
            <a:off x="4165440" y="6245280"/>
            <a:ext cx="3861120" cy="4762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 bwMode="auto">
          <a:xfrm>
            <a:off x="8736960" y="6245280"/>
            <a:ext cx="2843040" cy="4744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fld id="{9C584847-981C-4DBC-9817-7BBBD43D2B82}" type="slidenum">
              <a:rPr lang="ru-RU" spc="-1" smtClean="0">
                <a:solidFill>
                  <a:srgbClr val="000000"/>
                </a:solidFill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2720" algn="l"/>
                  <a:tab pos="10782000" algn="l"/>
                </a:tabLst>
                <a:defRPr/>
              </a:pPr>
              <a:t>‹#›</a:t>
            </a:fld>
            <a:endParaRPr lang="en-US" b="1" spc="-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0" algn="l"/>
          <a:tab pos="448920" algn="l"/>
          <a:tab pos="898200" algn="l"/>
          <a:tab pos="1347480" algn="l"/>
          <a:tab pos="1796759" algn="l"/>
          <a:tab pos="2246040" algn="l"/>
          <a:tab pos="2695320" algn="l"/>
          <a:tab pos="3144600" algn="l"/>
          <a:tab pos="3593880" algn="l"/>
          <a:tab pos="4043160" algn="l"/>
          <a:tab pos="4492440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960" algn="l"/>
          <a:tab pos="8985240" algn="l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0" indent="-342720" algn="l" defTabSz="914400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tabLst>
          <a:tab pos="0" algn="l"/>
          <a:tab pos="448920" algn="l"/>
          <a:tab pos="898200" algn="l"/>
          <a:tab pos="1347480" algn="l"/>
          <a:tab pos="1796759" algn="l"/>
          <a:tab pos="2246040" algn="l"/>
          <a:tab pos="2695320" algn="l"/>
          <a:tab pos="3144600" algn="l"/>
          <a:tab pos="3593880" algn="l"/>
          <a:tab pos="4043160" algn="l"/>
          <a:tab pos="4492440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960" algn="l"/>
          <a:tab pos="898524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457200" marR="0" lvl="5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914400" marR="0" lvl="6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1371600" marR="0" lvl="7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1828800" marR="0" lvl="8" indent="0" algn="ctr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742950" marR="0" lvl="1" indent="-10794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76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10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10160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0" y="6492876"/>
            <a:ext cx="12192000" cy="365125"/>
          </a:xfrm>
          <a:prstGeom prst="rect">
            <a:avLst/>
          </a:prstGeom>
          <a:solidFill>
            <a:srgbClr val="5667B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45720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91440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37160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182880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28600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274320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20040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365760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9347199" y="649287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  <a:defRPr/>
            </a:pPr>
            <a:fld id="{00000000-1234-1234-1234-123412341234}" type="slidenum">
              <a:rPr lang="en-US" smtClean="0">
                <a:solidFill>
                  <a:srgbClr val="B7C1E8"/>
                </a:solidFill>
                <a:latin typeface="Calibri"/>
                <a:ea typeface="Calibri"/>
                <a:cs typeface="Calibri"/>
              </a:rPr>
              <a:pPr algn="r">
                <a:buSzPct val="25000"/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872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MAC’2017                                                            NICA Control System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1E50708-7D5C-4AB2-92F9-9A54DA7061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67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 bwMode="auto">
          <a:xfrm>
            <a:off x="2671680" y="343080"/>
            <a:ext cx="6848640" cy="479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2000" b="1" spc="-1">
                <a:solidFill>
                  <a:srgbClr val="3333CC"/>
                </a:solidFill>
                <a:latin typeface="Comic Sans MS"/>
              </a:rPr>
              <a:t>Объединенный Институт Ядерных Исследований Дубна, Россия</a:t>
            </a:r>
            <a:endParaRPr lang="en-US" sz="2000" b="1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 bwMode="auto">
          <a:xfrm>
            <a:off x="3485346" y="4699894"/>
            <a:ext cx="4725374" cy="4022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2000" b="1" spc="-1" dirty="0" err="1" smtClean="0">
                <a:solidFill>
                  <a:srgbClr val="0000FF"/>
                </a:solidFill>
                <a:latin typeface="Comic Sans MS"/>
              </a:rPr>
              <a:t>Евгений</a:t>
            </a:r>
            <a:r>
              <a:rPr lang="en-US" sz="2000" b="1" spc="-1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2000" b="1" spc="-1" dirty="0" err="1" smtClean="0">
                <a:solidFill>
                  <a:srgbClr val="0000FF"/>
                </a:solidFill>
                <a:latin typeface="Comic Sans MS"/>
              </a:rPr>
              <a:t>Горбачев</a:t>
            </a:r>
            <a:r>
              <a:rPr lang="ru-RU" sz="2000" b="1" spc="-1" dirty="0" smtClean="0">
                <a:solidFill>
                  <a:srgbClr val="0000FF"/>
                </a:solidFill>
                <a:latin typeface="Comic Sans MS"/>
              </a:rPr>
              <a:t>, *Г</a:t>
            </a:r>
            <a:r>
              <a:rPr lang="en-US" sz="2000" b="1" spc="-1" dirty="0" err="1" smtClean="0">
                <a:solidFill>
                  <a:srgbClr val="0000FF"/>
                </a:solidFill>
                <a:latin typeface="Comic Sans MS"/>
              </a:rPr>
              <a:t>еоргий</a:t>
            </a:r>
            <a:r>
              <a:rPr lang="en-US" sz="2000" b="1" spc="-1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2000" b="1" spc="-1" dirty="0" err="1" smtClean="0">
                <a:solidFill>
                  <a:srgbClr val="0000FF"/>
                </a:solidFill>
                <a:latin typeface="Comic Sans MS"/>
              </a:rPr>
              <a:t>Седых</a:t>
            </a:r>
            <a:endParaRPr lang="ru-RU" sz="2000" b="1" spc="-1" dirty="0" smtClean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83" name="CustomShape 3"/>
          <p:cNvSpPr/>
          <p:nvPr/>
        </p:nvSpPr>
        <p:spPr bwMode="auto">
          <a:xfrm>
            <a:off x="2004339" y="6290291"/>
            <a:ext cx="8618234" cy="5561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1500" b="1" spc="-1" dirty="0" smtClean="0">
                <a:solidFill>
                  <a:srgbClr val="3333CC"/>
                </a:solidFill>
                <a:latin typeface="Comic Sans MS"/>
              </a:rPr>
              <a:t>Рабочее совещание «Ускорительный комплекс </a:t>
            </a:r>
            <a:r>
              <a:rPr lang="en-US" sz="1500" b="1" spc="-1" dirty="0" smtClean="0">
                <a:solidFill>
                  <a:srgbClr val="3333CC"/>
                </a:solidFill>
                <a:latin typeface="Comic Sans MS"/>
              </a:rPr>
              <a:t>NICA: </a:t>
            </a:r>
            <a:r>
              <a:rPr lang="ru-RU" sz="1500" b="1" spc="-1" dirty="0" smtClean="0">
                <a:solidFill>
                  <a:srgbClr val="3333CC"/>
                </a:solidFill>
                <a:latin typeface="Comic Sans MS"/>
              </a:rPr>
              <a:t>проблемы и перспективы-2023»</a:t>
            </a:r>
          </a:p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1500" b="1" spc="-1" dirty="0" smtClean="0">
                <a:solidFill>
                  <a:srgbClr val="3333CC"/>
                </a:solidFill>
                <a:latin typeface="Comic Sans MS"/>
              </a:rPr>
              <a:t>Северная Осетия, </a:t>
            </a:r>
            <a:r>
              <a:rPr lang="ru-RU" sz="1500" b="1" spc="-1" dirty="0" err="1" smtClean="0">
                <a:solidFill>
                  <a:srgbClr val="3333CC"/>
                </a:solidFill>
                <a:latin typeface="Comic Sans MS"/>
              </a:rPr>
              <a:t>Цей</a:t>
            </a:r>
            <a:r>
              <a:rPr lang="ru-RU" sz="1500" b="1" spc="-1" dirty="0" smtClean="0">
                <a:solidFill>
                  <a:srgbClr val="3333CC"/>
                </a:solidFill>
                <a:latin typeface="Comic Sans MS"/>
              </a:rPr>
              <a:t>,</a:t>
            </a:r>
            <a:r>
              <a:rPr lang="en-US" sz="1500" b="1" spc="-1" dirty="0" smtClean="0">
                <a:solidFill>
                  <a:srgbClr val="3333CC"/>
                </a:solidFill>
                <a:latin typeface="Comic Sans MS"/>
              </a:rPr>
              <a:t> </a:t>
            </a:r>
            <a:r>
              <a:rPr lang="ru-RU" sz="1500" b="1" spc="-1" dirty="0" smtClean="0">
                <a:solidFill>
                  <a:srgbClr val="3333CC"/>
                </a:solidFill>
                <a:latin typeface="Comic Sans MS"/>
              </a:rPr>
              <a:t>31</a:t>
            </a:r>
            <a:r>
              <a:rPr lang="en-US" sz="1500" b="1" spc="-1" dirty="0" smtClean="0">
                <a:solidFill>
                  <a:srgbClr val="3333CC"/>
                </a:solidFill>
                <a:latin typeface="Comic Sans MS"/>
              </a:rPr>
              <a:t>.0</a:t>
            </a:r>
            <a:r>
              <a:rPr lang="ru-RU" sz="1500" b="1" spc="-1" dirty="0" smtClean="0">
                <a:solidFill>
                  <a:srgbClr val="3333CC"/>
                </a:solidFill>
                <a:latin typeface="Comic Sans MS"/>
              </a:rPr>
              <a:t>3</a:t>
            </a:r>
            <a:r>
              <a:rPr lang="en-US" sz="1500" b="1" spc="-1" dirty="0" smtClean="0">
                <a:solidFill>
                  <a:srgbClr val="3333CC"/>
                </a:solidFill>
                <a:latin typeface="Comic Sans MS"/>
              </a:rPr>
              <a:t>.20</a:t>
            </a:r>
            <a:r>
              <a:rPr lang="ru-RU" sz="1500" b="1" spc="-1" dirty="0" smtClean="0">
                <a:solidFill>
                  <a:srgbClr val="3333CC"/>
                </a:solidFill>
                <a:latin typeface="Comic Sans MS"/>
              </a:rPr>
              <a:t>22</a:t>
            </a:r>
            <a:endParaRPr lang="en-US" sz="15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 bwMode="auto">
          <a:xfrm>
            <a:off x="1524000" y="2133720"/>
            <a:ext cx="9144000" cy="155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800" b="1" spc="-1" dirty="0" smtClean="0">
                <a:solidFill>
                  <a:srgbClr val="0000FF"/>
                </a:solidFill>
                <a:latin typeface="Comic Sans MS"/>
              </a:rPr>
              <a:t>Система управления</a:t>
            </a:r>
          </a:p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800" b="1" spc="-1" dirty="0" smtClean="0">
                <a:solidFill>
                  <a:srgbClr val="0000FF"/>
                </a:solidFill>
                <a:latin typeface="Comic Sans MS"/>
              </a:rPr>
              <a:t>ускорительного</a:t>
            </a:r>
            <a:r>
              <a:rPr lang="en-US" sz="2800" b="1" spc="-1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2800" b="1" spc="-1" dirty="0" err="1">
                <a:solidFill>
                  <a:srgbClr val="0000FF"/>
                </a:solidFill>
                <a:latin typeface="Comic Sans MS"/>
              </a:rPr>
              <a:t>комплекса</a:t>
            </a:r>
            <a:r>
              <a:rPr lang="en-US" sz="2800" b="1" spc="-1" dirty="0">
                <a:solidFill>
                  <a:srgbClr val="0000FF"/>
                </a:solidFill>
                <a:latin typeface="Comic Sans MS"/>
              </a:rPr>
              <a:t> NICA.</a:t>
            </a:r>
            <a:endParaRPr lang="en-US" sz="2800" b="1" spc="-1" dirty="0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2800" b="1" spc="-1" dirty="0">
                <a:solidFill>
                  <a:srgbClr val="0000FF"/>
                </a:solidFill>
                <a:latin typeface="Comic Sans MS"/>
              </a:rPr>
              <a:t> </a:t>
            </a:r>
            <a:endParaRPr lang="en-US" sz="2800" b="1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5" name="Рисунок 84"/>
          <p:cNvPicPr/>
          <p:nvPr/>
        </p:nvPicPr>
        <p:blipFill>
          <a:blip r:embed="rId2"/>
          <a:stretch/>
        </p:blipFill>
        <p:spPr bwMode="auto">
          <a:xfrm>
            <a:off x="1724160" y="115920"/>
            <a:ext cx="931680" cy="931680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3"/>
          <a:stretch/>
        </p:blipFill>
        <p:spPr bwMode="auto">
          <a:xfrm>
            <a:off x="9625081" y="31680"/>
            <a:ext cx="758879" cy="89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 bwMode="auto">
          <a:xfrm>
            <a:off x="1632000" y="0"/>
            <a:ext cx="8980560" cy="5869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3200" b="1" spc="-1" dirty="0" smtClean="0">
                <a:solidFill>
                  <a:srgbClr val="0070C0"/>
                </a:solidFill>
                <a:latin typeface="Comic Sans MS"/>
              </a:rPr>
              <a:t>Связующий уровень ::</a:t>
            </a:r>
            <a:r>
              <a:rPr lang="en-US" sz="3200" b="1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3200" b="1" spc="-1" dirty="0" err="1" smtClean="0">
                <a:solidFill>
                  <a:srgbClr val="0070C0"/>
                </a:solidFill>
                <a:latin typeface="Comic Sans MS"/>
              </a:rPr>
              <a:t>CollectorDS</a:t>
            </a:r>
            <a:endParaRPr lang="en-US" sz="32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 bwMode="auto">
          <a:xfrm>
            <a:off x="11671440" y="6492960"/>
            <a:ext cx="52056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0850E468-08C5-43A9-B4C6-BD931D709289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10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87" name="Рисунок 286"/>
          <p:cNvPicPr/>
          <p:nvPr/>
        </p:nvPicPr>
        <p:blipFill>
          <a:blip r:embed="rId2"/>
          <a:stretch/>
        </p:blipFill>
        <p:spPr bwMode="auto">
          <a:xfrm>
            <a:off x="7271657" y="1100693"/>
            <a:ext cx="4536030" cy="4177987"/>
          </a:xfrm>
          <a:prstGeom prst="rect">
            <a:avLst/>
          </a:prstGeom>
          <a:ln w="0">
            <a:noFill/>
          </a:ln>
        </p:spPr>
      </p:pic>
      <p:grpSp>
        <p:nvGrpSpPr>
          <p:cNvPr id="288" name="Group 3"/>
          <p:cNvGrpSpPr/>
          <p:nvPr/>
        </p:nvGrpSpPr>
        <p:grpSpPr bwMode="auto">
          <a:xfrm>
            <a:off x="2735579" y="3478623"/>
            <a:ext cx="4060440" cy="3030480"/>
            <a:chOff x="4896000" y="3672000"/>
            <a:chExt cx="4060440" cy="3030480"/>
          </a:xfrm>
        </p:grpSpPr>
        <p:sp>
          <p:nvSpPr>
            <p:cNvPr id="289" name="CustomShape 4"/>
            <p:cNvSpPr/>
            <p:nvPr/>
          </p:nvSpPr>
          <p:spPr bwMode="auto">
            <a:xfrm>
              <a:off x="6839640" y="4111560"/>
              <a:ext cx="2115360" cy="1901880"/>
            </a:xfrm>
            <a:custGeom>
              <a:avLst/>
              <a:gdLst/>
              <a:ahLst/>
              <a:cxnLst/>
              <a:rect l="0" t="0" r="r" b="b"/>
              <a:pathLst>
                <a:path w="5878" h="5285" extrusionOk="0">
                  <a:moveTo>
                    <a:pt x="880" y="0"/>
                  </a:moveTo>
                  <a:lnTo>
                    <a:pt x="881" y="0"/>
                  </a:lnTo>
                  <a:cubicBezTo>
                    <a:pt x="726" y="0"/>
                    <a:pt x="574" y="41"/>
                    <a:pt x="440" y="118"/>
                  </a:cubicBezTo>
                  <a:cubicBezTo>
                    <a:pt x="306" y="195"/>
                    <a:pt x="195" y="306"/>
                    <a:pt x="118" y="440"/>
                  </a:cubicBezTo>
                  <a:cubicBezTo>
                    <a:pt x="41" y="574"/>
                    <a:pt x="0" y="726"/>
                    <a:pt x="0" y="881"/>
                  </a:cubicBezTo>
                  <a:lnTo>
                    <a:pt x="0" y="4403"/>
                  </a:lnTo>
                  <a:lnTo>
                    <a:pt x="0" y="4403"/>
                  </a:lnTo>
                  <a:cubicBezTo>
                    <a:pt x="0" y="4558"/>
                    <a:pt x="41" y="4710"/>
                    <a:pt x="118" y="4844"/>
                  </a:cubicBezTo>
                  <a:cubicBezTo>
                    <a:pt x="195" y="4978"/>
                    <a:pt x="306" y="5089"/>
                    <a:pt x="440" y="5166"/>
                  </a:cubicBezTo>
                  <a:cubicBezTo>
                    <a:pt x="574" y="5243"/>
                    <a:pt x="726" y="5284"/>
                    <a:pt x="881" y="5284"/>
                  </a:cubicBezTo>
                  <a:lnTo>
                    <a:pt x="4996" y="5284"/>
                  </a:lnTo>
                  <a:lnTo>
                    <a:pt x="4996" y="5284"/>
                  </a:lnTo>
                  <a:cubicBezTo>
                    <a:pt x="5151" y="5284"/>
                    <a:pt x="5303" y="5243"/>
                    <a:pt x="5437" y="5166"/>
                  </a:cubicBezTo>
                  <a:cubicBezTo>
                    <a:pt x="5571" y="5089"/>
                    <a:pt x="5682" y="4978"/>
                    <a:pt x="5759" y="4844"/>
                  </a:cubicBezTo>
                  <a:cubicBezTo>
                    <a:pt x="5836" y="4710"/>
                    <a:pt x="5877" y="4558"/>
                    <a:pt x="5877" y="4403"/>
                  </a:cubicBezTo>
                  <a:lnTo>
                    <a:pt x="5877" y="880"/>
                  </a:lnTo>
                  <a:lnTo>
                    <a:pt x="5877" y="881"/>
                  </a:lnTo>
                  <a:lnTo>
                    <a:pt x="5877" y="881"/>
                  </a:lnTo>
                  <a:cubicBezTo>
                    <a:pt x="5877" y="726"/>
                    <a:pt x="5836" y="574"/>
                    <a:pt x="5759" y="440"/>
                  </a:cubicBezTo>
                  <a:cubicBezTo>
                    <a:pt x="5682" y="306"/>
                    <a:pt x="5571" y="195"/>
                    <a:pt x="5437" y="118"/>
                  </a:cubicBezTo>
                  <a:cubicBezTo>
                    <a:pt x="5303" y="41"/>
                    <a:pt x="5151" y="0"/>
                    <a:pt x="4996" y="0"/>
                  </a:cubicBezTo>
                  <a:lnTo>
                    <a:pt x="880" y="0"/>
                  </a:lnTo>
                </a:path>
              </a:pathLst>
            </a:custGeom>
            <a:solidFill>
              <a:srgbClr val="00FFFF"/>
            </a:solidFill>
            <a:ln w="9360" cap="sq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5"/>
            <p:cNvSpPr/>
            <p:nvPr/>
          </p:nvSpPr>
          <p:spPr bwMode="auto">
            <a:xfrm>
              <a:off x="6911280" y="3959280"/>
              <a:ext cx="2045160" cy="55624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4999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2800" b="1" spc="-1" dirty="0">
                  <a:solidFill>
                    <a:srgbClr val="3333FF"/>
                  </a:solidFill>
                  <a:latin typeface="Comic Sans MS"/>
                </a:rPr>
                <a:t>	</a:t>
              </a:r>
              <a:r>
                <a:rPr lang="en-US" sz="1400" b="1" spc="-1" dirty="0" smtClean="0">
                  <a:solidFill>
                    <a:srgbClr val="2D2DB9"/>
                  </a:solidFill>
                  <a:latin typeface="Comic Sans MS"/>
                </a:rPr>
                <a:t>Colle</a:t>
              </a:r>
              <a:r>
                <a:rPr lang="ru-RU" sz="1400" b="1" spc="-1" dirty="0" smtClean="0">
                  <a:solidFill>
                    <a:srgbClr val="2D2DB9"/>
                  </a:solidFill>
                  <a:latin typeface="Comic Sans MS"/>
                </a:rPr>
                <a:t>г</a:t>
              </a:r>
              <a:r>
                <a:rPr lang="en-US" sz="1400" b="1" spc="-1" dirty="0" err="1" smtClean="0">
                  <a:solidFill>
                    <a:srgbClr val="2D2DB9"/>
                  </a:solidFill>
                  <a:latin typeface="Comic Sans MS"/>
                </a:rPr>
                <a:t>ctorDS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1" name="CustomShape 6"/>
            <p:cNvSpPr/>
            <p:nvPr/>
          </p:nvSpPr>
          <p:spPr bwMode="auto">
            <a:xfrm>
              <a:off x="7055280" y="4545000"/>
              <a:ext cx="1528200" cy="133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1400" b="1" spc="-1" dirty="0">
                  <a:solidFill>
                    <a:srgbClr val="3333FF"/>
                  </a:solidFill>
                  <a:latin typeface="Comic Sans MS"/>
                </a:rPr>
                <a:t>Attribute 1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1400" b="1" spc="-1" dirty="0">
                  <a:solidFill>
                    <a:srgbClr val="3333FF"/>
                  </a:solidFill>
                  <a:latin typeface="Comic Sans MS"/>
                </a:rPr>
                <a:t>Attribute 2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1400" b="1" spc="-1" dirty="0">
                  <a:solidFill>
                    <a:srgbClr val="3333FF"/>
                  </a:solidFill>
                  <a:latin typeface="Comic Sans MS"/>
                </a:rPr>
                <a:t>Attribute 3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1400" b="1" spc="-1" dirty="0">
                  <a:solidFill>
                    <a:srgbClr val="3333FF"/>
                  </a:solidFill>
                  <a:latin typeface="Comic Sans MS"/>
                </a:rPr>
                <a:t>Command 1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2" name="Line 7"/>
            <p:cNvSpPr/>
            <p:nvPr/>
          </p:nvSpPr>
          <p:spPr bwMode="auto">
            <a:xfrm>
              <a:off x="7028280" y="4473720"/>
              <a:ext cx="1777320" cy="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8"/>
            <p:cNvSpPr/>
            <p:nvPr/>
          </p:nvSpPr>
          <p:spPr bwMode="auto">
            <a:xfrm>
              <a:off x="5040000" y="3833640"/>
              <a:ext cx="1509120" cy="1357560"/>
            </a:xfrm>
            <a:custGeom>
              <a:avLst/>
              <a:gdLst/>
              <a:ahLst/>
              <a:cxnLst/>
              <a:rect l="0" t="0" r="r" b="b"/>
              <a:pathLst>
                <a:path w="4194" h="3773" extrusionOk="0">
                  <a:moveTo>
                    <a:pt x="628" y="0"/>
                  </a:moveTo>
                  <a:lnTo>
                    <a:pt x="629" y="0"/>
                  </a:lnTo>
                  <a:cubicBezTo>
                    <a:pt x="518" y="0"/>
                    <a:pt x="410" y="29"/>
                    <a:pt x="314" y="84"/>
                  </a:cubicBezTo>
                  <a:cubicBezTo>
                    <a:pt x="219" y="139"/>
                    <a:pt x="139" y="219"/>
                    <a:pt x="84" y="314"/>
                  </a:cubicBezTo>
                  <a:cubicBezTo>
                    <a:pt x="29" y="410"/>
                    <a:pt x="0" y="518"/>
                    <a:pt x="0" y="629"/>
                  </a:cubicBezTo>
                  <a:lnTo>
                    <a:pt x="0" y="3143"/>
                  </a:lnTo>
                  <a:lnTo>
                    <a:pt x="0" y="3143"/>
                  </a:lnTo>
                  <a:cubicBezTo>
                    <a:pt x="0" y="3254"/>
                    <a:pt x="29" y="3362"/>
                    <a:pt x="84" y="3458"/>
                  </a:cubicBezTo>
                  <a:cubicBezTo>
                    <a:pt x="139" y="3553"/>
                    <a:pt x="219" y="3633"/>
                    <a:pt x="314" y="3688"/>
                  </a:cubicBezTo>
                  <a:cubicBezTo>
                    <a:pt x="410" y="3743"/>
                    <a:pt x="518" y="3772"/>
                    <a:pt x="629" y="3772"/>
                  </a:cubicBezTo>
                  <a:lnTo>
                    <a:pt x="3564" y="3772"/>
                  </a:lnTo>
                  <a:lnTo>
                    <a:pt x="3564" y="3772"/>
                  </a:lnTo>
                  <a:cubicBezTo>
                    <a:pt x="3675" y="3772"/>
                    <a:pt x="3783" y="3743"/>
                    <a:pt x="3879" y="3688"/>
                  </a:cubicBezTo>
                  <a:cubicBezTo>
                    <a:pt x="3974" y="3633"/>
                    <a:pt x="4054" y="3553"/>
                    <a:pt x="4109" y="3458"/>
                  </a:cubicBezTo>
                  <a:cubicBezTo>
                    <a:pt x="4164" y="3362"/>
                    <a:pt x="4193" y="3254"/>
                    <a:pt x="4193" y="3143"/>
                  </a:cubicBezTo>
                  <a:lnTo>
                    <a:pt x="4193" y="628"/>
                  </a:lnTo>
                  <a:lnTo>
                    <a:pt x="4193" y="629"/>
                  </a:lnTo>
                  <a:lnTo>
                    <a:pt x="4193" y="629"/>
                  </a:lnTo>
                  <a:cubicBezTo>
                    <a:pt x="4193" y="518"/>
                    <a:pt x="4164" y="410"/>
                    <a:pt x="4109" y="314"/>
                  </a:cubicBezTo>
                  <a:cubicBezTo>
                    <a:pt x="4054" y="219"/>
                    <a:pt x="3974" y="139"/>
                    <a:pt x="3879" y="84"/>
                  </a:cubicBezTo>
                  <a:cubicBezTo>
                    <a:pt x="3783" y="29"/>
                    <a:pt x="3675" y="0"/>
                    <a:pt x="3564" y="0"/>
                  </a:cubicBezTo>
                  <a:lnTo>
                    <a:pt x="628" y="0"/>
                  </a:lnTo>
                </a:path>
              </a:pathLst>
            </a:custGeom>
            <a:solidFill>
              <a:srgbClr val="D2D2F4"/>
            </a:solidFill>
            <a:ln w="9360" cap="sq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9"/>
            <p:cNvSpPr/>
            <p:nvPr/>
          </p:nvSpPr>
          <p:spPr bwMode="auto">
            <a:xfrm>
              <a:off x="4896000" y="3672000"/>
              <a:ext cx="1597680" cy="55624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4999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2800" b="1" spc="-1" dirty="0">
                  <a:solidFill>
                    <a:srgbClr val="3333FF"/>
                  </a:solidFill>
                  <a:latin typeface="Comic Sans MS"/>
                </a:rPr>
                <a:t>	</a:t>
              </a:r>
              <a:r>
                <a:rPr lang="en-US" sz="1400" b="1" spc="-1" dirty="0">
                  <a:solidFill>
                    <a:srgbClr val="2D2DB9"/>
                  </a:solidFill>
                  <a:latin typeface="Comic Sans MS"/>
                </a:rPr>
                <a:t>Device 1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5" name="CustomShape 10"/>
            <p:cNvSpPr/>
            <p:nvPr/>
          </p:nvSpPr>
          <p:spPr bwMode="auto">
            <a:xfrm>
              <a:off x="5040000" y="4189320"/>
              <a:ext cx="1653480" cy="67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1400" b="1" spc="-1" dirty="0">
                  <a:solidFill>
                    <a:srgbClr val="3333FF"/>
                  </a:solidFill>
                  <a:latin typeface="Comic Sans MS"/>
                </a:rPr>
                <a:t>Attribute 1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1400" b="1" spc="-1" dirty="0">
                  <a:solidFill>
                    <a:srgbClr val="3333FF"/>
                  </a:solidFill>
                  <a:latin typeface="Comic Sans MS"/>
                </a:rPr>
                <a:t>Attribute 2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6" name="Line 11"/>
            <p:cNvSpPr/>
            <p:nvPr/>
          </p:nvSpPr>
          <p:spPr bwMode="auto">
            <a:xfrm>
              <a:off x="5089320" y="4130640"/>
              <a:ext cx="1388160" cy="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12"/>
            <p:cNvSpPr/>
            <p:nvPr/>
          </p:nvSpPr>
          <p:spPr bwMode="auto">
            <a:xfrm>
              <a:off x="5040000" y="5345280"/>
              <a:ext cx="1509120" cy="1357200"/>
            </a:xfrm>
            <a:custGeom>
              <a:avLst/>
              <a:gdLst/>
              <a:ahLst/>
              <a:cxnLst/>
              <a:rect l="0" t="0" r="r" b="b"/>
              <a:pathLst>
                <a:path w="4194" h="3772" extrusionOk="0">
                  <a:moveTo>
                    <a:pt x="628" y="0"/>
                  </a:moveTo>
                  <a:lnTo>
                    <a:pt x="629" y="0"/>
                  </a:lnTo>
                  <a:cubicBezTo>
                    <a:pt x="518" y="0"/>
                    <a:pt x="410" y="29"/>
                    <a:pt x="314" y="84"/>
                  </a:cubicBezTo>
                  <a:cubicBezTo>
                    <a:pt x="219" y="139"/>
                    <a:pt x="139" y="219"/>
                    <a:pt x="84" y="314"/>
                  </a:cubicBezTo>
                  <a:cubicBezTo>
                    <a:pt x="29" y="410"/>
                    <a:pt x="0" y="518"/>
                    <a:pt x="0" y="629"/>
                  </a:cubicBezTo>
                  <a:lnTo>
                    <a:pt x="0" y="3142"/>
                  </a:lnTo>
                  <a:lnTo>
                    <a:pt x="0" y="3143"/>
                  </a:lnTo>
                  <a:cubicBezTo>
                    <a:pt x="0" y="3253"/>
                    <a:pt x="29" y="3361"/>
                    <a:pt x="84" y="3457"/>
                  </a:cubicBezTo>
                  <a:cubicBezTo>
                    <a:pt x="139" y="3552"/>
                    <a:pt x="219" y="3632"/>
                    <a:pt x="314" y="3687"/>
                  </a:cubicBezTo>
                  <a:cubicBezTo>
                    <a:pt x="410" y="3742"/>
                    <a:pt x="518" y="3771"/>
                    <a:pt x="629" y="3771"/>
                  </a:cubicBezTo>
                  <a:lnTo>
                    <a:pt x="3564" y="3771"/>
                  </a:lnTo>
                  <a:lnTo>
                    <a:pt x="3565" y="3771"/>
                  </a:lnTo>
                  <a:cubicBezTo>
                    <a:pt x="3675" y="3771"/>
                    <a:pt x="3783" y="3742"/>
                    <a:pt x="3879" y="3687"/>
                  </a:cubicBezTo>
                  <a:cubicBezTo>
                    <a:pt x="3974" y="3632"/>
                    <a:pt x="4054" y="3552"/>
                    <a:pt x="4109" y="3457"/>
                  </a:cubicBezTo>
                  <a:cubicBezTo>
                    <a:pt x="4164" y="3361"/>
                    <a:pt x="4193" y="3253"/>
                    <a:pt x="4193" y="3143"/>
                  </a:cubicBezTo>
                  <a:lnTo>
                    <a:pt x="4193" y="628"/>
                  </a:lnTo>
                  <a:lnTo>
                    <a:pt x="4193" y="629"/>
                  </a:lnTo>
                  <a:lnTo>
                    <a:pt x="4193" y="629"/>
                  </a:lnTo>
                  <a:cubicBezTo>
                    <a:pt x="4193" y="518"/>
                    <a:pt x="4164" y="410"/>
                    <a:pt x="4109" y="314"/>
                  </a:cubicBezTo>
                  <a:cubicBezTo>
                    <a:pt x="4054" y="219"/>
                    <a:pt x="3974" y="139"/>
                    <a:pt x="3879" y="84"/>
                  </a:cubicBezTo>
                  <a:cubicBezTo>
                    <a:pt x="3783" y="29"/>
                    <a:pt x="3675" y="0"/>
                    <a:pt x="3565" y="0"/>
                  </a:cubicBezTo>
                  <a:lnTo>
                    <a:pt x="628" y="0"/>
                  </a:lnTo>
                </a:path>
              </a:pathLst>
            </a:custGeom>
            <a:solidFill>
              <a:srgbClr val="D2D2F4"/>
            </a:solidFill>
            <a:ln w="9360" cap="sq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13"/>
            <p:cNvSpPr/>
            <p:nvPr/>
          </p:nvSpPr>
          <p:spPr bwMode="auto">
            <a:xfrm>
              <a:off x="4896000" y="5184720"/>
              <a:ext cx="1597680" cy="55624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4999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2800" b="1" spc="-1" dirty="0">
                  <a:solidFill>
                    <a:srgbClr val="3333FF"/>
                  </a:solidFill>
                  <a:latin typeface="Comic Sans MS"/>
                </a:rPr>
                <a:t>	</a:t>
              </a:r>
              <a:r>
                <a:rPr lang="en-US" sz="1400" b="1" spc="-1" dirty="0">
                  <a:solidFill>
                    <a:srgbClr val="2D2DB9"/>
                  </a:solidFill>
                  <a:latin typeface="Comic Sans MS"/>
                </a:rPr>
                <a:t>Device 2</a:t>
              </a:r>
              <a:endParaRPr lang="en-US" sz="1400" b="1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9" name="CustomShape 14"/>
            <p:cNvSpPr/>
            <p:nvPr/>
          </p:nvSpPr>
          <p:spPr bwMode="auto">
            <a:xfrm>
              <a:off x="5040000" y="5702400"/>
              <a:ext cx="1653480" cy="67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1400" b="1" spc="-1">
                  <a:solidFill>
                    <a:srgbClr val="3333FF"/>
                  </a:solidFill>
                  <a:latin typeface="Comic Sans MS"/>
                </a:rPr>
                <a:t>Attribute 1</a:t>
              </a:r>
              <a:endParaRPr lang="en-US" sz="1400" b="1" spc="-1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1400" b="1" spc="-1">
                  <a:solidFill>
                    <a:srgbClr val="3333FF"/>
                  </a:solidFill>
                  <a:latin typeface="Comic Sans MS"/>
                </a:rPr>
                <a:t>Command 1</a:t>
              </a:r>
              <a:endParaRPr lang="en-US" sz="1400" b="1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0" name="Line 15"/>
            <p:cNvSpPr/>
            <p:nvPr/>
          </p:nvSpPr>
          <p:spPr bwMode="auto">
            <a:xfrm>
              <a:off x="5089320" y="5643720"/>
              <a:ext cx="1388160" cy="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16"/>
            <p:cNvSpPr/>
            <p:nvPr/>
          </p:nvSpPr>
          <p:spPr bwMode="auto">
            <a:xfrm rot="1379999">
              <a:off x="6391800" y="4455720"/>
              <a:ext cx="964800" cy="96840"/>
            </a:xfrm>
            <a:custGeom>
              <a:avLst/>
              <a:gdLst/>
              <a:ahLst/>
              <a:cxnLst/>
              <a:rect l="0" t="0" r="r" b="b"/>
              <a:pathLst>
                <a:path w="2681" h="271" extrusionOk="0">
                  <a:moveTo>
                    <a:pt x="0" y="134"/>
                  </a:moveTo>
                  <a:lnTo>
                    <a:pt x="533" y="0"/>
                  </a:lnTo>
                  <a:lnTo>
                    <a:pt x="533" y="67"/>
                  </a:lnTo>
                  <a:lnTo>
                    <a:pt x="2147" y="67"/>
                  </a:lnTo>
                  <a:lnTo>
                    <a:pt x="2147" y="0"/>
                  </a:lnTo>
                  <a:lnTo>
                    <a:pt x="2680" y="135"/>
                  </a:lnTo>
                  <a:lnTo>
                    <a:pt x="2147" y="270"/>
                  </a:lnTo>
                  <a:lnTo>
                    <a:pt x="2147" y="202"/>
                  </a:lnTo>
                  <a:lnTo>
                    <a:pt x="533" y="202"/>
                  </a:lnTo>
                  <a:lnTo>
                    <a:pt x="532" y="270"/>
                  </a:lnTo>
                  <a:lnTo>
                    <a:pt x="0" y="134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17"/>
            <p:cNvSpPr/>
            <p:nvPr/>
          </p:nvSpPr>
          <p:spPr bwMode="auto">
            <a:xfrm rot="1379999">
              <a:off x="6348960" y="4803480"/>
              <a:ext cx="964800" cy="96840"/>
            </a:xfrm>
            <a:custGeom>
              <a:avLst/>
              <a:gdLst/>
              <a:ahLst/>
              <a:cxnLst/>
              <a:rect l="0" t="0" r="r" b="b"/>
              <a:pathLst>
                <a:path w="2681" h="272" extrusionOk="0">
                  <a:moveTo>
                    <a:pt x="0" y="135"/>
                  </a:moveTo>
                  <a:lnTo>
                    <a:pt x="533" y="0"/>
                  </a:lnTo>
                  <a:lnTo>
                    <a:pt x="533" y="67"/>
                  </a:lnTo>
                  <a:lnTo>
                    <a:pt x="2146" y="68"/>
                  </a:lnTo>
                  <a:lnTo>
                    <a:pt x="2147" y="0"/>
                  </a:lnTo>
                  <a:lnTo>
                    <a:pt x="2680" y="136"/>
                  </a:lnTo>
                  <a:lnTo>
                    <a:pt x="2147" y="271"/>
                  </a:lnTo>
                  <a:lnTo>
                    <a:pt x="2147" y="203"/>
                  </a:lnTo>
                  <a:lnTo>
                    <a:pt x="533" y="202"/>
                  </a:lnTo>
                  <a:lnTo>
                    <a:pt x="532" y="271"/>
                  </a:lnTo>
                  <a:lnTo>
                    <a:pt x="0" y="135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18"/>
            <p:cNvSpPr/>
            <p:nvPr/>
          </p:nvSpPr>
          <p:spPr bwMode="auto">
            <a:xfrm rot="20219999">
              <a:off x="6275880" y="5534640"/>
              <a:ext cx="964800" cy="96840"/>
            </a:xfrm>
            <a:custGeom>
              <a:avLst/>
              <a:gdLst/>
              <a:ahLst/>
              <a:cxnLst/>
              <a:rect l="0" t="0" r="r" b="b"/>
              <a:pathLst>
                <a:path w="2681" h="272" extrusionOk="0">
                  <a:moveTo>
                    <a:pt x="0" y="136"/>
                  </a:moveTo>
                  <a:lnTo>
                    <a:pt x="532" y="271"/>
                  </a:lnTo>
                  <a:lnTo>
                    <a:pt x="533" y="204"/>
                  </a:lnTo>
                  <a:lnTo>
                    <a:pt x="2146" y="203"/>
                  </a:lnTo>
                  <a:lnTo>
                    <a:pt x="2147" y="271"/>
                  </a:lnTo>
                  <a:lnTo>
                    <a:pt x="2680" y="135"/>
                  </a:lnTo>
                  <a:lnTo>
                    <a:pt x="2146" y="0"/>
                  </a:lnTo>
                  <a:lnTo>
                    <a:pt x="2147" y="69"/>
                  </a:lnTo>
                  <a:lnTo>
                    <a:pt x="532" y="69"/>
                  </a:lnTo>
                  <a:lnTo>
                    <a:pt x="532" y="0"/>
                  </a:lnTo>
                  <a:lnTo>
                    <a:pt x="0" y="136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19"/>
            <p:cNvSpPr/>
            <p:nvPr/>
          </p:nvSpPr>
          <p:spPr bwMode="auto">
            <a:xfrm rot="20219999">
              <a:off x="6348960" y="5882039"/>
              <a:ext cx="964800" cy="96840"/>
            </a:xfrm>
            <a:custGeom>
              <a:avLst/>
              <a:gdLst/>
              <a:ahLst/>
              <a:cxnLst/>
              <a:rect l="0" t="0" r="r" b="b"/>
              <a:pathLst>
                <a:path w="2682" h="272" extrusionOk="0">
                  <a:moveTo>
                    <a:pt x="0" y="136"/>
                  </a:moveTo>
                  <a:lnTo>
                    <a:pt x="533" y="271"/>
                  </a:lnTo>
                  <a:lnTo>
                    <a:pt x="533" y="203"/>
                  </a:lnTo>
                  <a:lnTo>
                    <a:pt x="2147" y="203"/>
                  </a:lnTo>
                  <a:lnTo>
                    <a:pt x="2147" y="270"/>
                  </a:lnTo>
                  <a:lnTo>
                    <a:pt x="2681" y="135"/>
                  </a:lnTo>
                  <a:lnTo>
                    <a:pt x="2147" y="0"/>
                  </a:lnTo>
                  <a:lnTo>
                    <a:pt x="2147" y="68"/>
                  </a:lnTo>
                  <a:lnTo>
                    <a:pt x="533" y="69"/>
                  </a:lnTo>
                  <a:lnTo>
                    <a:pt x="533" y="0"/>
                  </a:lnTo>
                  <a:lnTo>
                    <a:pt x="0" y="136"/>
                  </a:lnTo>
                </a:path>
              </a:pathLst>
            </a:custGeom>
            <a:solidFill>
              <a:srgbClr val="729FCF"/>
            </a:solidFill>
            <a:ln w="93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Прямоугольник 1"/>
          <p:cNvSpPr/>
          <p:nvPr/>
        </p:nvSpPr>
        <p:spPr>
          <a:xfrm>
            <a:off x="506217" y="893300"/>
            <a:ext cx="6765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Группирует атрибуты и команды других устройств как свои. Данные могут передаваться напрямую, периодически, по событиям или по триггеру;</a:t>
            </a:r>
          </a:p>
          <a:p>
            <a:pPr marL="285750" indent="-285750">
              <a:buFontTx/>
              <a:buChar char="-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Служит для оптимизации трафика и для разгрузки медленных устройств;</a:t>
            </a:r>
          </a:p>
          <a:p>
            <a:pPr marL="285750" indent="-285750">
              <a:buFontTx/>
              <a:buChar char="-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Может применяться для безопасного взаимодействия между различными установками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</a:rPr>
              <a:t>Tango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702474" y="6446982"/>
            <a:ext cx="489526" cy="411019"/>
          </a:xfrm>
        </p:spPr>
        <p:txBody>
          <a:bodyPr/>
          <a:lstStyle/>
          <a:p>
            <a:pPr algn="l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D1E50708-7D5C-4AB2-92F9-9A54DA706186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 algn="l"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11</a:t>
            </a:fld>
            <a:endParaRPr lang="ru-RU" b="1" spc="-1" dirty="0">
              <a:solidFill>
                <a:srgbClr val="3333CC"/>
              </a:solidFill>
              <a:latin typeface="Comic Sans MS"/>
              <a:ea typeface="DejaVu San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ru-RU" sz="3200" b="1" spc="-1" dirty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Связующий уровень :: </a:t>
            </a:r>
            <a:r>
              <a:rPr lang="en-US" sz="3200" b="1" spc="-1" dirty="0" err="1" smtClean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ConnectorDS</a:t>
            </a:r>
            <a:r>
              <a:rPr lang="en-US" sz="3200" b="1" spc="-1" dirty="0" smtClean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, </a:t>
            </a:r>
            <a:r>
              <a:rPr lang="en-US" sz="3200" b="1" spc="-1" dirty="0" err="1" smtClean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TriggerDS</a:t>
            </a:r>
            <a:endParaRPr lang="ru-RU" sz="3200" b="1" spc="-1" dirty="0">
              <a:solidFill>
                <a:srgbClr val="0070C0"/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209" y="1526160"/>
            <a:ext cx="114763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ConnectorDS</a:t>
            </a:r>
            <a:r>
              <a:rPr lang="en-US" sz="2800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попарно связывает атрибуты различных устройств по типу «издатель-подписчик»</a:t>
            </a:r>
          </a:p>
          <a:p>
            <a:pPr>
              <a:lnSpc>
                <a:spcPct val="150000"/>
              </a:lnSpc>
            </a:pPr>
            <a:endParaRPr lang="ru-RU" sz="28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>
              <a:lnSpc>
                <a:spcPct val="150000"/>
              </a:lnSpc>
            </a:pPr>
            <a:r>
              <a:rPr lang="en-US" sz="28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TriggerDS</a:t>
            </a:r>
            <a:r>
              <a:rPr lang="en-US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попарно связывает команду и событие, и при наступлении заданного события выполняет соответствующие </a:t>
            </a:r>
            <a:r>
              <a:rPr lang="ru-RU" sz="28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кманды</a:t>
            </a:r>
            <a:endParaRPr lang="en-US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06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 bwMode="auto">
          <a:xfrm>
            <a:off x="11628582" y="6492877"/>
            <a:ext cx="563418" cy="365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00000000-1234-1234-1234-123412341234}" type="slidenum">
              <a:rPr lang="en-US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buSzPct val="25000"/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12</a:t>
            </a:fld>
            <a:endParaRPr b="1" spc="-1" dirty="0">
              <a:solidFill>
                <a:srgbClr val="3333CC"/>
              </a:solidFill>
              <a:latin typeface="Comic Sans MS"/>
              <a:ea typeface="DejaVu Sans"/>
            </a:endParaRPr>
          </a:p>
        </p:txBody>
      </p:sp>
      <p:sp>
        <p:nvSpPr>
          <p:cNvPr id="325" name="Shape 325"/>
          <p:cNvSpPr txBox="1"/>
          <p:nvPr/>
        </p:nvSpPr>
        <p:spPr bwMode="auto">
          <a:xfrm>
            <a:off x="488223" y="1098532"/>
            <a:ext cx="11418754" cy="2716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sz="1600" b="1" spc="-1" dirty="0" smtClean="0">
              <a:solidFill>
                <a:srgbClr val="3333FF"/>
              </a:solidFill>
              <a:latin typeface="Comic Sans MS"/>
            </a:endParaRP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Все модули среднего уровня работают на виртуальных машинах в кластере на базе серверов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</a:rPr>
              <a:t>Supermicro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Для надёжности электропитания используются блоки бесперебойного питания;</a:t>
            </a: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Виртуализация осуществляется при помощи надёжной и гибкой системы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</a:rPr>
              <a:t>Proxmox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Для хранения данных используется система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</a:rPr>
              <a:t>Ceph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;</a:t>
            </a: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Центральная база данных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</a:rPr>
              <a:t>Tango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 работает с двойной репликацией по формату «мастер-мастер» с </a:t>
            </a:r>
            <a:r>
              <a:rPr lang="ru-RU" sz="2000" b="1" spc="-1" dirty="0" err="1" smtClean="0">
                <a:solidFill>
                  <a:srgbClr val="3333FF"/>
                </a:solidFill>
                <a:latin typeface="Comic Sans MS"/>
              </a:rPr>
              <a:t>балансировщиком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 нагрузки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</a:rPr>
              <a:t>Haproxy</a:t>
            </a:r>
            <a:endParaRPr lang="ru-RU" sz="2000" b="1" spc="-1" dirty="0" smtClean="0">
              <a:solidFill>
                <a:srgbClr val="3333FF"/>
              </a:solidFill>
              <a:latin typeface="Comic Sans MS"/>
            </a:endParaRP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sz="1600" b="1" spc="-1" dirty="0" smtClean="0">
              <a:solidFill>
                <a:srgbClr val="3333FF"/>
              </a:solidFill>
              <a:latin typeface="Comic Sans MS"/>
            </a:endParaRPr>
          </a:p>
        </p:txBody>
      </p:sp>
      <p:sp>
        <p:nvSpPr>
          <p:cNvPr id="7" name="CustomShape 1"/>
          <p:cNvSpPr/>
          <p:nvPr/>
        </p:nvSpPr>
        <p:spPr bwMode="auto">
          <a:xfrm>
            <a:off x="101600" y="0"/>
            <a:ext cx="12192000" cy="50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Сервисы :: Обеспечение надежности</a:t>
            </a:r>
            <a:endParaRPr lang="en-US" sz="2600" b="1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4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 bwMode="auto">
          <a:xfrm>
            <a:off x="11628582" y="6492877"/>
            <a:ext cx="563418" cy="365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00000000-1234-1234-1234-123412341234}" type="slidenum">
              <a:rPr lang="en-US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buSzPct val="25000"/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13</a:t>
            </a:fld>
            <a:endParaRPr b="1" spc="-1" dirty="0">
              <a:solidFill>
                <a:srgbClr val="3333CC"/>
              </a:solidFill>
              <a:latin typeface="Comic Sans MS"/>
              <a:ea typeface="DejaVu Sans"/>
            </a:endParaRPr>
          </a:p>
        </p:txBody>
      </p:sp>
      <p:sp>
        <p:nvSpPr>
          <p:cNvPr id="325" name="Shape 325"/>
          <p:cNvSpPr txBox="1"/>
          <p:nvPr/>
        </p:nvSpPr>
        <p:spPr bwMode="auto">
          <a:xfrm>
            <a:off x="491537" y="4097447"/>
            <a:ext cx="11418754" cy="2716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sz="1600" b="1" spc="-1" dirty="0" smtClean="0">
              <a:solidFill>
                <a:srgbClr val="3333FF"/>
              </a:solidFill>
              <a:latin typeface="Comic Sans MS"/>
            </a:endParaRP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Конфигурация устройств осуществляется свойствами через утилиту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</a:rPr>
              <a:t>Jive;</a:t>
            </a: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</a:rPr>
              <a:t>Управление производится через утилиту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</a:rPr>
              <a:t>Astor</a:t>
            </a:r>
            <a:endParaRPr lang="ru-RU" sz="2000" b="1" spc="-1" dirty="0" smtClean="0">
              <a:solidFill>
                <a:srgbClr val="3333FF"/>
              </a:solidFill>
              <a:latin typeface="Comic Sans MS"/>
            </a:endParaRP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sz="1600" b="1" spc="-1" dirty="0" smtClean="0">
              <a:solidFill>
                <a:srgbClr val="3333FF"/>
              </a:solidFill>
              <a:latin typeface="Comic Sans MS"/>
            </a:endParaRPr>
          </a:p>
        </p:txBody>
      </p:sp>
      <p:sp>
        <p:nvSpPr>
          <p:cNvPr id="7" name="CustomShape 1"/>
          <p:cNvSpPr/>
          <p:nvPr/>
        </p:nvSpPr>
        <p:spPr bwMode="auto">
          <a:xfrm>
            <a:off x="101600" y="0"/>
            <a:ext cx="12192000" cy="50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Сервисы :: </a:t>
            </a: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Настройка и управление</a:t>
            </a:r>
            <a:endParaRPr lang="en-US" sz="2600" b="1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3" y="727155"/>
            <a:ext cx="5214938" cy="3151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34" y="508000"/>
            <a:ext cx="3760095" cy="37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 bwMode="auto">
          <a:xfrm>
            <a:off x="0" y="0"/>
            <a:ext cx="12192000" cy="50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Сервисы :: Контроль доступа</a:t>
            </a:r>
            <a:r>
              <a:rPr lang="en-US" sz="2600" b="1" spc="-1" dirty="0" smtClean="0">
                <a:solidFill>
                  <a:srgbClr val="0070C0"/>
                </a:solidFill>
                <a:latin typeface="Comic Sans MS"/>
              </a:rPr>
              <a:t> </a:t>
            </a:r>
            <a:endParaRPr lang="en-US" sz="26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 bwMode="auto">
          <a:xfrm>
            <a:off x="11671440" y="6492960"/>
            <a:ext cx="52056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F1DE6BA2-3C6A-4A84-B017-77266CF78D35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14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 bwMode="auto">
          <a:xfrm>
            <a:off x="447964" y="5911573"/>
            <a:ext cx="9499600" cy="67422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b="1" spc="-1" dirty="0" smtClean="0">
              <a:solidFill>
                <a:srgbClr val="3333FF"/>
              </a:solidFill>
              <a:latin typeface="Comic Sans MS"/>
            </a:endParaRPr>
          </a:p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smtClean="0">
                <a:solidFill>
                  <a:srgbClr val="C00000"/>
                </a:solidFill>
                <a:latin typeface="Comic Sans MS"/>
              </a:rPr>
              <a:t>!!! </a:t>
            </a:r>
            <a:r>
              <a:rPr lang="ru-RU" b="1" spc="-1" dirty="0" err="1" smtClean="0">
                <a:solidFill>
                  <a:srgbClr val="C00000"/>
                </a:solidFill>
                <a:latin typeface="Comic Sans MS"/>
              </a:rPr>
              <a:t>Ведётется</a:t>
            </a:r>
            <a:r>
              <a:rPr lang="ru-RU" b="1" spc="-1" dirty="0" smtClean="0">
                <a:solidFill>
                  <a:srgbClr val="C00000"/>
                </a:solidFill>
                <a:latin typeface="Comic Sans MS"/>
              </a:rPr>
              <a:t> внедрение стандартной системы аутентификации </a:t>
            </a:r>
            <a:r>
              <a:rPr lang="en-US" b="1" spc="-1" dirty="0" smtClean="0">
                <a:solidFill>
                  <a:srgbClr val="C00000"/>
                </a:solidFill>
                <a:latin typeface="Comic Sans MS"/>
              </a:rPr>
              <a:t>JINR SSO</a:t>
            </a:r>
            <a:endParaRPr lang="en-US" b="1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09" y="508000"/>
            <a:ext cx="5844309" cy="3794344"/>
          </a:xfrm>
          <a:prstGeom prst="rect">
            <a:avLst/>
          </a:prstGeom>
        </p:spPr>
      </p:pic>
      <p:sp>
        <p:nvSpPr>
          <p:cNvPr id="6" name="CustomShape 3"/>
          <p:cNvSpPr/>
          <p:nvPr/>
        </p:nvSpPr>
        <p:spPr bwMode="auto">
          <a:xfrm>
            <a:off x="447964" y="4059763"/>
            <a:ext cx="11189854" cy="19842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b="1" spc="-1" dirty="0" smtClean="0">
              <a:solidFill>
                <a:srgbClr val="3333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>
                <a:solidFill>
                  <a:srgbClr val="3333FF"/>
                </a:solidFill>
                <a:latin typeface="Comic Sans MS"/>
              </a:rPr>
              <a:t>Система разграничения прав доступа основана на ролях</a:t>
            </a:r>
            <a:r>
              <a:rPr lang="ru-RU" b="1" spc="-1" dirty="0" smtClean="0">
                <a:solidFill>
                  <a:srgbClr val="3333FF"/>
                </a:solidFill>
                <a:latin typeface="Comic Sans MS"/>
              </a:rPr>
              <a:t>;</a:t>
            </a:r>
            <a:endParaRPr lang="en-US" b="1" spc="-1" dirty="0" smtClean="0">
              <a:solidFill>
                <a:srgbClr val="3333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Каждой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роли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соответствует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определенный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набор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прав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 </a:t>
            </a:r>
            <a:endParaRPr lang="ru-RU" b="1" spc="-1" dirty="0">
              <a:solidFill>
                <a:srgbClr val="3333FF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err="1" smtClean="0">
                <a:solidFill>
                  <a:srgbClr val="3333FF"/>
                </a:solidFill>
                <a:latin typeface="Comic Sans MS"/>
              </a:rPr>
              <a:t>Несколько</a:t>
            </a:r>
            <a:r>
              <a:rPr lang="en-US" b="1" spc="-1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ролей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могут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быть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назначены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для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каждой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пары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ПОЛЬЗОВАТЕЛЬ / IP_АДРЕС;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err="1" smtClean="0">
                <a:solidFill>
                  <a:srgbClr val="3333FF"/>
                </a:solidFill>
                <a:latin typeface="Comic Sans MS"/>
              </a:rPr>
              <a:t>Производит</a:t>
            </a:r>
            <a:r>
              <a:rPr lang="en-US" b="1" spc="-1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проверку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на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стороне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сервера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err="1" smtClean="0">
                <a:solidFill>
                  <a:srgbClr val="3333FF"/>
                </a:solidFill>
                <a:latin typeface="Comic Sans MS"/>
              </a:rPr>
              <a:t>Используется</a:t>
            </a:r>
            <a:r>
              <a:rPr lang="en-US" b="1" spc="-1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для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защиты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главного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сервера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базы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данных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системы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 Tango Controls;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err="1" smtClean="0">
                <a:solidFill>
                  <a:srgbClr val="3333FF"/>
                </a:solidFill>
                <a:latin typeface="Comic Sans MS"/>
              </a:rPr>
              <a:t>Осуществляет</a:t>
            </a:r>
            <a:r>
              <a:rPr lang="en-US" b="1" spc="-1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b="1" spc="-1" dirty="0" err="1">
                <a:solidFill>
                  <a:srgbClr val="3333FF"/>
                </a:solidFill>
                <a:latin typeface="Comic Sans MS"/>
              </a:rPr>
              <a:t>логгирование</a:t>
            </a:r>
            <a:r>
              <a:rPr lang="en-US" b="1" spc="-1" dirty="0">
                <a:solidFill>
                  <a:srgbClr val="3333FF"/>
                </a:solidFill>
                <a:latin typeface="Comic Sans MS"/>
              </a:rPr>
              <a:t>;  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 bwMode="auto">
          <a:xfrm>
            <a:off x="11628582" y="6492877"/>
            <a:ext cx="563418" cy="365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00000000-1234-1234-1234-123412341234}" type="slidenum">
              <a:rPr lang="en-US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buSzPct val="25000"/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15</a:t>
            </a:fld>
            <a:endParaRPr b="1" spc="-1" dirty="0">
              <a:solidFill>
                <a:srgbClr val="3333CC"/>
              </a:solidFill>
              <a:latin typeface="Comic Sans MS"/>
              <a:ea typeface="DejaVu Sans"/>
            </a:endParaRPr>
          </a:p>
        </p:txBody>
      </p:sp>
      <p:sp>
        <p:nvSpPr>
          <p:cNvPr id="325" name="Shape 325"/>
          <p:cNvSpPr txBox="1"/>
          <p:nvPr/>
        </p:nvSpPr>
        <p:spPr bwMode="auto">
          <a:xfrm>
            <a:off x="394555" y="4081878"/>
            <a:ext cx="11612717" cy="22542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sz="2000" b="1" spc="-1" dirty="0" smtClean="0">
              <a:solidFill>
                <a:srgbClr val="3333FF"/>
              </a:solidFill>
              <a:latin typeface="Comic Sans MS"/>
            </a:endParaRPr>
          </a:p>
          <a:p>
            <a:pPr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Отладочная информация различается по уровню (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debug, info, warning, error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)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и может выводиться в консоль, записываться в файл или в базу данных. Система </a:t>
            </a:r>
            <a:r>
              <a:rPr lang="ru-RU" sz="1600" b="1" spc="-1" dirty="0" err="1" smtClean="0">
                <a:solidFill>
                  <a:srgbClr val="3333FF"/>
                </a:solidFill>
                <a:latin typeface="Comic Sans MS"/>
              </a:rPr>
              <a:t>логгирования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 позволяет:</a:t>
            </a: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Вести полный лог изменений базы данных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 TANGO </a:t>
            </a:r>
            <a:r>
              <a:rPr lang="en-US" sz="1600" b="1" spc="-1" dirty="0">
                <a:solidFill>
                  <a:srgbClr val="3333FF"/>
                </a:solidFill>
                <a:latin typeface="Comic Sans MS"/>
              </a:rPr>
              <a:t>– 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запуск устройств, изменения свойств и т.д.</a:t>
            </a:r>
            <a:r>
              <a:rPr lang="ru-RU" sz="1600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sz="1600" b="1" spc="-1" dirty="0">
              <a:solidFill>
                <a:srgbClr val="3333FF"/>
              </a:solidFill>
              <a:latin typeface="Comic Sans MS"/>
            </a:endParaRP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Вести централизованное </a:t>
            </a:r>
            <a:r>
              <a:rPr lang="ru-RU" sz="1600" b="1" spc="-1" dirty="0" err="1" smtClean="0">
                <a:solidFill>
                  <a:srgbClr val="3333FF"/>
                </a:solidFill>
                <a:latin typeface="Comic Sans MS"/>
              </a:rPr>
              <a:t>логгирование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 устройств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 TANGO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 (выполнение команд, чтение/запись атрибутов, …)</a:t>
            </a:r>
            <a:endParaRPr sz="1600" b="1" spc="-1" dirty="0">
              <a:solidFill>
                <a:srgbClr val="3333FF"/>
              </a:solidFill>
              <a:latin typeface="Comic Sans MS"/>
            </a:endParaRPr>
          </a:p>
          <a:p>
            <a:pPr indent="-285750"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buFont typeface="Arial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Использовать удобный интерфейс для поиска информации в логах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.</a:t>
            </a:r>
            <a:endParaRPr sz="1600" b="1" spc="-1" dirty="0">
              <a:solidFill>
                <a:srgbClr val="3333FF"/>
              </a:solidFill>
              <a:latin typeface="Comic Sans MS"/>
            </a:endParaRPr>
          </a:p>
        </p:txBody>
      </p:sp>
      <p:pic>
        <p:nvPicPr>
          <p:cNvPr id="326" name="Shape 326"/>
          <p:cNvPicPr/>
          <p:nvPr/>
        </p:nvPicPr>
        <p:blipFill>
          <a:blip r:embed="rId2">
            <a:alphaModFix/>
          </a:blip>
          <a:srcRect/>
          <a:stretch/>
        </p:blipFill>
        <p:spPr bwMode="auto">
          <a:xfrm>
            <a:off x="1797747" y="508000"/>
            <a:ext cx="8994601" cy="3759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stomShape 1"/>
          <p:cNvSpPr/>
          <p:nvPr/>
        </p:nvSpPr>
        <p:spPr bwMode="auto">
          <a:xfrm>
            <a:off x="0" y="0"/>
            <a:ext cx="12192000" cy="50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Сервисы :: </a:t>
            </a:r>
            <a:r>
              <a:rPr lang="ru-RU" sz="2600" b="1" spc="-1" dirty="0" err="1" smtClean="0">
                <a:solidFill>
                  <a:srgbClr val="0070C0"/>
                </a:solidFill>
                <a:latin typeface="Comic Sans MS"/>
              </a:rPr>
              <a:t>Логгирование</a:t>
            </a:r>
            <a:endParaRPr lang="en-US" sz="2600" b="1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E50708-7D5C-4AB2-92F9-9A54DA706186}" type="slidenum">
              <a:rPr lang="ru-RU">
                <a:solidFill>
                  <a:srgbClr val="4E67C8">
                    <a:lumMod val="40000"/>
                    <a:lumOff val="60000"/>
                  </a:srgbClr>
                </a:solidFill>
                <a:latin typeface="Calibri"/>
              </a:rPr>
              <a:pPr/>
              <a:t>16</a:t>
            </a:fld>
            <a:endParaRPr lang="ru-RU" dirty="0">
              <a:solidFill>
                <a:srgbClr val="4E67C8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7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75" y="556270"/>
            <a:ext cx="9159634" cy="3805661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6941" y="1707282"/>
            <a:ext cx="4773968" cy="26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1"/>
          <p:cNvSpPr/>
          <p:nvPr/>
        </p:nvSpPr>
        <p:spPr bwMode="auto">
          <a:xfrm>
            <a:off x="0" y="0"/>
            <a:ext cx="12192000" cy="50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Сервисы :: Мониторинг</a:t>
            </a:r>
            <a:endParaRPr lang="en-US" sz="26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Shape 325"/>
          <p:cNvSpPr txBox="1"/>
          <p:nvPr/>
        </p:nvSpPr>
        <p:spPr bwMode="auto">
          <a:xfrm>
            <a:off x="281824" y="4614003"/>
            <a:ext cx="11612717" cy="15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sz="2000" b="1" spc="-1" dirty="0" smtClean="0">
              <a:solidFill>
                <a:srgbClr val="3333FF"/>
              </a:solidFill>
              <a:latin typeface="Comic Sans MS"/>
            </a:endParaRPr>
          </a:p>
          <a:p>
            <a:pPr>
              <a:lnSpc>
                <a:spcPct val="114999"/>
              </a:lnSpc>
              <a:spcBef>
                <a:spcPts val="598"/>
              </a:spcBef>
              <a:buClr>
                <a:srgbClr val="3333FF"/>
              </a:buClr>
              <a:buSzPct val="100000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1600" b="1" spc="-1" dirty="0" err="1" smtClean="0">
                <a:solidFill>
                  <a:srgbClr val="3333FF"/>
                </a:solidFill>
                <a:latin typeface="Comic Sans MS"/>
              </a:rPr>
              <a:t>Zabbix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 –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 утилита для мониторинга аппаратуры и программного обеспечения системы управления. Собирает данные о состояниях и статусах 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Tango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 устройств, состоянии, загрузке процессора, использовании памяти и </a:t>
            </a:r>
            <a:r>
              <a:rPr lang="ru-RU" sz="1600" b="1" spc="-1" dirty="0" err="1" smtClean="0">
                <a:solidFill>
                  <a:srgbClr val="3333FF"/>
                </a:solidFill>
                <a:latin typeface="Comic Sans MS"/>
              </a:rPr>
              <a:t>диского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 пространства и многих других параметрах. Отправляет оповещения администраторам через 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Telegram </a:t>
            </a:r>
            <a:r>
              <a:rPr lang="ru-RU" sz="1600" b="1" spc="-1" dirty="0" smtClean="0">
                <a:solidFill>
                  <a:srgbClr val="3333FF"/>
                </a:solidFill>
                <a:latin typeface="Comic Sans MS"/>
              </a:rPr>
              <a:t>и электронную почту</a:t>
            </a:r>
            <a:r>
              <a:rPr lang="en-US" sz="1600" b="1" spc="-1" dirty="0" smtClean="0">
                <a:solidFill>
                  <a:srgbClr val="3333FF"/>
                </a:solidFill>
                <a:latin typeface="Comic Sans MS"/>
              </a:rPr>
              <a:t>.</a:t>
            </a:r>
            <a:endParaRPr sz="1600" b="1" spc="-1" dirty="0">
              <a:solidFill>
                <a:srgbClr val="3333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719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 bwMode="auto">
          <a:xfrm>
            <a:off x="0" y="0"/>
            <a:ext cx="12192000" cy="4946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Сервисы :: </a:t>
            </a:r>
            <a:r>
              <a:rPr lang="en-US" sz="2600" b="1" spc="-1" dirty="0" err="1" smtClean="0">
                <a:solidFill>
                  <a:srgbClr val="0070C0"/>
                </a:solidFill>
                <a:latin typeface="Comic Sans MS"/>
              </a:rPr>
              <a:t>Архивация</a:t>
            </a: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,</a:t>
            </a:r>
            <a:r>
              <a:rPr lang="en-US" sz="2600" b="1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2600" b="1" spc="-1" dirty="0" err="1" smtClean="0">
                <a:solidFill>
                  <a:srgbClr val="0070C0"/>
                </a:solidFill>
                <a:latin typeface="Comic Sans MS"/>
              </a:rPr>
              <a:t>просмотр</a:t>
            </a:r>
            <a:r>
              <a:rPr lang="ru-RU" sz="2600" b="1" spc="-1" dirty="0" smtClean="0">
                <a:solidFill>
                  <a:srgbClr val="0070C0"/>
                </a:solidFill>
                <a:latin typeface="Comic Sans MS"/>
              </a:rPr>
              <a:t> и выгрузка</a:t>
            </a:r>
            <a:r>
              <a:rPr lang="en-US" sz="2600" b="1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2600" b="1" spc="-1" dirty="0" err="1">
                <a:solidFill>
                  <a:srgbClr val="0070C0"/>
                </a:solidFill>
                <a:latin typeface="Comic Sans MS"/>
              </a:rPr>
              <a:t>архивных</a:t>
            </a:r>
            <a:r>
              <a:rPr lang="en-US" sz="2600" b="1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2600" b="1" spc="-1" dirty="0" err="1">
                <a:solidFill>
                  <a:srgbClr val="0070C0"/>
                </a:solidFill>
                <a:latin typeface="Comic Sans MS"/>
              </a:rPr>
              <a:t>данных</a:t>
            </a:r>
            <a:r>
              <a:rPr lang="en-US" sz="2600" b="1" spc="-1" dirty="0">
                <a:solidFill>
                  <a:srgbClr val="0070C0"/>
                </a:solidFill>
                <a:latin typeface="Comic Sans MS"/>
              </a:rPr>
              <a:t>. </a:t>
            </a:r>
            <a:endParaRPr lang="en-US" sz="26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 bwMode="auto">
          <a:xfrm>
            <a:off x="11667068" y="6453360"/>
            <a:ext cx="52056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E8F960AD-FDD1-4FE1-909B-1DD0BAE1C67B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17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 bwMode="auto">
          <a:xfrm>
            <a:off x="683581" y="5059980"/>
            <a:ext cx="3586636" cy="13933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2400" b="1" spc="-1" dirty="0">
                <a:solidFill>
                  <a:srgbClr val="2D2DB9"/>
                </a:solidFill>
                <a:latin typeface="Comic Sans MS"/>
              </a:rPr>
              <a:t>HDB++:</a:t>
            </a:r>
            <a:endParaRPr lang="en-US" sz="2400" b="1" spc="-1" dirty="0">
              <a:solidFill>
                <a:srgbClr val="FFFFFF"/>
              </a:solidFill>
              <a:latin typeface="Arial"/>
            </a:endParaRPr>
          </a:p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-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стандартная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система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архивации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данных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в Tango; </a:t>
            </a:r>
            <a:endParaRPr lang="en-US" sz="1400" b="1" spc="-1" dirty="0">
              <a:solidFill>
                <a:srgbClr val="FFFFFF"/>
              </a:solidFill>
              <a:latin typeface="Arial"/>
            </a:endParaRPr>
          </a:p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-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работает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по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событиям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;</a:t>
            </a:r>
            <a:endParaRPr lang="en-US" sz="1400" b="1" spc="-1" dirty="0">
              <a:solidFill>
                <a:srgbClr val="FFFFFF"/>
              </a:solidFill>
              <a:latin typeface="Arial"/>
            </a:endParaRPr>
          </a:p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-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использует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 smtClean="0">
                <a:solidFill>
                  <a:srgbClr val="3333FF"/>
                </a:solidFill>
                <a:latin typeface="Comic Sans MS"/>
              </a:rPr>
              <a:t>баз</a:t>
            </a:r>
            <a:r>
              <a:rPr lang="ru-RU" sz="1400" b="1" spc="-1" dirty="0" smtClean="0">
                <a:solidFill>
                  <a:srgbClr val="3333FF"/>
                </a:solidFill>
                <a:latin typeface="Comic Sans MS"/>
              </a:rPr>
              <a:t>у данных </a:t>
            </a:r>
            <a:r>
              <a:rPr lang="en-US" sz="1400" b="1" spc="-1" dirty="0" smtClean="0">
                <a:solidFill>
                  <a:srgbClr val="3333FF"/>
                </a:solidFill>
                <a:latin typeface="Comic Sans MS"/>
              </a:rPr>
              <a:t>Timescale;</a:t>
            </a:r>
            <a:endParaRPr lang="en-US" sz="14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 bwMode="auto">
          <a:xfrm>
            <a:off x="4583871" y="5038020"/>
            <a:ext cx="3477054" cy="1308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2400" b="1" spc="-1" dirty="0" err="1" smtClean="0">
                <a:solidFill>
                  <a:srgbClr val="2D2DB9"/>
                </a:solidFill>
                <a:latin typeface="Comic Sans MS"/>
              </a:rPr>
              <a:t>Graphana</a:t>
            </a:r>
            <a:endParaRPr lang="en-US" sz="2400" b="1" spc="-1" dirty="0">
              <a:solidFill>
                <a:srgbClr val="FFFFFF"/>
              </a:solidFill>
              <a:latin typeface="Arial"/>
            </a:endParaRPr>
          </a:p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- </a:t>
            </a:r>
            <a:r>
              <a:rPr lang="ru-RU" sz="1400" b="1" spc="-1" dirty="0" smtClean="0">
                <a:solidFill>
                  <a:srgbClr val="3333FF"/>
                </a:solidFill>
                <a:latin typeface="Comic Sans MS"/>
              </a:rPr>
              <a:t>веб-приложение, используемое для отображения архивных данных</a:t>
            </a:r>
            <a:endParaRPr lang="en-US" sz="14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CustomShape 5"/>
          <p:cNvSpPr/>
          <p:nvPr/>
        </p:nvSpPr>
        <p:spPr bwMode="auto">
          <a:xfrm>
            <a:off x="8374579" y="5059980"/>
            <a:ext cx="3347328" cy="15224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2400" b="1" spc="-1" dirty="0" smtClean="0">
                <a:solidFill>
                  <a:srgbClr val="2D2DB9"/>
                </a:solidFill>
                <a:latin typeface="Comic Sans MS"/>
              </a:rPr>
              <a:t>Extractor:</a:t>
            </a:r>
            <a:endParaRPr lang="en-US" sz="2400" b="1" spc="-1" dirty="0">
              <a:solidFill>
                <a:srgbClr val="FFFFFF"/>
              </a:solidFill>
              <a:latin typeface="Arial"/>
            </a:endParaRPr>
          </a:p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-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веб-клиентское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приложение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для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 </a:t>
            </a:r>
            <a:r>
              <a:rPr lang="ru-RU" sz="1400" b="1" spc="-1" dirty="0" smtClean="0">
                <a:solidFill>
                  <a:srgbClr val="3333FF"/>
                </a:solidFill>
                <a:latin typeface="Comic Sans MS"/>
              </a:rPr>
              <a:t>выгрузки</a:t>
            </a:r>
            <a:r>
              <a:rPr lang="en-US" sz="1400" b="1" spc="-1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 smtClean="0">
                <a:solidFill>
                  <a:srgbClr val="3333FF"/>
                </a:solidFill>
                <a:latin typeface="Comic Sans MS"/>
              </a:rPr>
              <a:t>архивных</a:t>
            </a:r>
            <a:r>
              <a:rPr lang="en-US" sz="1400" b="1" spc="-1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en-US" sz="1400" b="1" spc="-1" dirty="0" err="1">
                <a:solidFill>
                  <a:srgbClr val="3333FF"/>
                </a:solidFill>
                <a:latin typeface="Comic Sans MS"/>
              </a:rPr>
              <a:t>данных</a:t>
            </a:r>
            <a:r>
              <a:rPr lang="en-US" sz="1400" b="1" spc="-1" dirty="0">
                <a:solidFill>
                  <a:srgbClr val="3333FF"/>
                </a:solidFill>
                <a:latin typeface="Comic Sans MS"/>
              </a:rPr>
              <a:t>.</a:t>
            </a:r>
            <a:endParaRPr lang="en-US" sz="1400" b="1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7" y="892500"/>
            <a:ext cx="6996683" cy="3848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62" y="892500"/>
            <a:ext cx="4101153" cy="38481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702473" y="6483927"/>
            <a:ext cx="489528" cy="374073"/>
          </a:xfrm>
        </p:spPr>
        <p:txBody>
          <a:bodyPr/>
          <a:lstStyle/>
          <a:p>
            <a:pPr algn="l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D1E50708-7D5C-4AB2-92F9-9A54DA706186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 algn="l"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18</a:t>
            </a:fld>
            <a:endParaRPr lang="ru-RU" b="1" spc="-1" dirty="0">
              <a:solidFill>
                <a:srgbClr val="3333CC"/>
              </a:solidFill>
              <a:latin typeface="Comic Sans MS"/>
              <a:ea typeface="DejaVu Sans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</p:spPr>
        <p:txBody>
          <a:bodyPr wrap="square">
            <a:spAutoFit/>
          </a:bodyPr>
          <a:lstStyle/>
          <a:p>
            <a:r>
              <a:rPr lang="ru-RU" sz="3200" b="1" spc="-1" dirty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Клиентский </a:t>
            </a:r>
            <a:r>
              <a:rPr lang="ru-RU" sz="3200" b="1" spc="-1" dirty="0" smtClean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уровень :: Приложения для ПК</a:t>
            </a:r>
            <a:endParaRPr lang="en-US" sz="3200" b="1" spc="-1" dirty="0">
              <a:solidFill>
                <a:srgbClr val="0070C0"/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832" y="4595974"/>
            <a:ext cx="11771085" cy="1887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Встроенные утилиты: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ATKPanel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, Test Device;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Клиентские библиотеки для языков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C++, Python, Java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Связующие компоненты для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LabView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,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Matlab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Средства для быстрой разработки клиентских приложений: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Taurus,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QTango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48" y="832541"/>
            <a:ext cx="4596634" cy="3515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97" y="832541"/>
            <a:ext cx="3599376" cy="48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720945" y="6520873"/>
            <a:ext cx="471055" cy="337127"/>
          </a:xfrm>
        </p:spPr>
        <p:txBody>
          <a:bodyPr/>
          <a:lstStyle/>
          <a:p>
            <a:pPr algn="l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D1E50708-7D5C-4AB2-92F9-9A54DA706186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 algn="l"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19</a:t>
            </a:fld>
            <a:endParaRPr lang="ru-RU" b="1" spc="-1" dirty="0">
              <a:solidFill>
                <a:srgbClr val="3333CC"/>
              </a:solidFill>
              <a:latin typeface="Comic Sans MS"/>
              <a:ea typeface="DejaVu Sans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4775"/>
          </a:xfrm>
        </p:spPr>
        <p:txBody>
          <a:bodyPr wrap="square">
            <a:spAutoFit/>
          </a:bodyPr>
          <a:lstStyle/>
          <a:p>
            <a:r>
              <a:rPr lang="ru-RU" sz="3200" b="1" spc="-1" dirty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Клиентский </a:t>
            </a:r>
            <a:r>
              <a:rPr lang="ru-RU" sz="3200" b="1" spc="-1" dirty="0" smtClean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уровень :: Веб-приложения</a:t>
            </a:r>
            <a:endParaRPr lang="en-US" sz="3200" b="1" spc="-1" dirty="0">
              <a:solidFill>
                <a:srgbClr val="0070C0"/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915" y="4258522"/>
            <a:ext cx="11771085" cy="170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Преимущества:</a:t>
            </a:r>
            <a:endParaRPr lang="en-US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Работают на любом устройстве (ПК, планшет, смартфон) и в любой операционной системе;</a:t>
            </a:r>
            <a:endParaRPr lang="ru-RU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Не требуют установки на компьютер;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Централизованно обновляются;</a:t>
            </a:r>
            <a:endParaRPr lang="ru-RU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084" y="5966875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Веб-приложения для системы </a:t>
            </a:r>
            <a:r>
              <a:rPr lang="en-US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Tango </a:t>
            </a:r>
            <a:r>
              <a:rPr lang="ru-RU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работают при помощи технологий </a:t>
            </a:r>
            <a:r>
              <a:rPr lang="en-US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REST </a:t>
            </a:r>
            <a:r>
              <a:rPr lang="ru-RU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и </a:t>
            </a:r>
            <a:r>
              <a:rPr lang="en-US" sz="2000" b="1" spc="-1" dirty="0" err="1" smtClean="0">
                <a:solidFill>
                  <a:srgbClr val="7030A0"/>
                </a:solidFill>
                <a:latin typeface="Comic Sans MS"/>
                <a:ea typeface="Noto Sans CJK SC Regular"/>
              </a:rPr>
              <a:t>WebSocket</a:t>
            </a:r>
            <a:endParaRPr lang="en-US" sz="2000" b="1" spc="-1" dirty="0">
              <a:solidFill>
                <a:srgbClr val="7030A0"/>
              </a:solidFill>
              <a:latin typeface="Comic Sans MS"/>
              <a:ea typeface="Noto Sans CJK SC Regular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98" y="402234"/>
            <a:ext cx="4501308" cy="2103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8" y="778363"/>
            <a:ext cx="2788197" cy="2497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290" y="2277319"/>
            <a:ext cx="4538894" cy="2102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521" y="1567472"/>
            <a:ext cx="1495967" cy="28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 bwMode="auto">
          <a:xfrm>
            <a:off x="1848000" y="0"/>
            <a:ext cx="856908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3200" b="1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ru-RU" sz="3200" b="1" spc="-1" dirty="0" smtClean="0">
                <a:solidFill>
                  <a:srgbClr val="0070C0"/>
                </a:solidFill>
                <a:latin typeface="Comic Sans MS"/>
              </a:rPr>
              <a:t>Задачи системы управления</a:t>
            </a:r>
            <a:endParaRPr lang="en-US" sz="32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 bwMode="auto">
          <a:xfrm>
            <a:off x="11811000" y="6492960"/>
            <a:ext cx="376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BBA1E619-5C3E-4C30-861C-653AFDC425CB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2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9" name="Рисунок 88"/>
          <p:cNvPicPr/>
          <p:nvPr/>
        </p:nvPicPr>
        <p:blipFill>
          <a:blip r:embed="rId2"/>
          <a:stretch/>
        </p:blipFill>
        <p:spPr bwMode="auto">
          <a:xfrm rot="16199999">
            <a:off x="19956480" y="7927560"/>
            <a:ext cx="2757240" cy="87768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89"/>
          <p:cNvPicPr/>
          <p:nvPr/>
        </p:nvPicPr>
        <p:blipFill>
          <a:blip r:embed="rId2"/>
          <a:stretch/>
        </p:blipFill>
        <p:spPr bwMode="auto">
          <a:xfrm rot="16199999">
            <a:off x="19956480" y="7927560"/>
            <a:ext cx="2757240" cy="87768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2"/>
          <a:stretch/>
        </p:blipFill>
        <p:spPr bwMode="auto">
          <a:xfrm rot="16199999">
            <a:off x="19956480" y="7927560"/>
            <a:ext cx="2757240" cy="87768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2"/>
          <a:stretch/>
        </p:blipFill>
        <p:spPr bwMode="auto">
          <a:xfrm rot="16199999">
            <a:off x="19956480" y="7927560"/>
            <a:ext cx="2757240" cy="8776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4588" y="829392"/>
            <a:ext cx="107364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Централизованный контроль и управление распределенным разнородным оборудованием;</a:t>
            </a:r>
            <a:endParaRPr lang="en-US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Надёжная работа и быстрое восстановление;</a:t>
            </a:r>
            <a:endParaRPr lang="en-US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Безопасность работы, контроль доступа, </a:t>
            </a:r>
            <a:r>
              <a:rPr lang="ru-RU" sz="28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логгирование</a:t>
            </a: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Удобная настройка и поддержка;</a:t>
            </a:r>
            <a:endParaRPr lang="en-US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Масштабируемость;</a:t>
            </a:r>
            <a:endParaRPr lang="en-US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Удобная разработка и установка программ;</a:t>
            </a:r>
            <a:endParaRPr lang="ru-RU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Возможность интеграции сторонних приложений</a:t>
            </a:r>
            <a:endParaRPr lang="en-US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5119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 bwMode="auto">
          <a:xfrm>
            <a:off x="1595280" y="0"/>
            <a:ext cx="8999640" cy="52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2800" b="1" spc="-1" dirty="0" err="1">
                <a:solidFill>
                  <a:srgbClr val="0070C0"/>
                </a:solidFill>
                <a:latin typeface="Comic Sans MS"/>
              </a:rPr>
              <a:t>Система</a:t>
            </a:r>
            <a:r>
              <a:rPr lang="en-US" sz="2800" b="1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2800" b="1" spc="-1" dirty="0" err="1" smtClean="0">
                <a:solidFill>
                  <a:srgbClr val="0070C0"/>
                </a:solidFill>
                <a:latin typeface="Comic Sans MS"/>
              </a:rPr>
              <a:t>управления</a:t>
            </a:r>
            <a:r>
              <a:rPr lang="ru-RU" sz="2800" b="1" spc="-1" dirty="0" smtClean="0">
                <a:solidFill>
                  <a:srgbClr val="0070C0"/>
                </a:solidFill>
                <a:latin typeface="Comic Sans MS"/>
              </a:rPr>
              <a:t> :: статус</a:t>
            </a:r>
            <a:endParaRPr lang="en-US" sz="28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100" y="1369353"/>
            <a:ext cx="379242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400" b="1" spc="-1" dirty="0" smtClean="0">
                <a:solidFill>
                  <a:srgbClr val="0070C0"/>
                </a:solidFill>
                <a:latin typeface="Comic Sans MS"/>
              </a:rPr>
              <a:t>Бустер: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err="1" smtClean="0">
                <a:solidFill>
                  <a:schemeClr val="accent1"/>
                </a:solidFill>
                <a:latin typeface="Comic Sans MS"/>
              </a:rPr>
              <a:t>Циклозадающая</a:t>
            </a: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 аппаратура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Диагностика инжекции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Термометрия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Измерение орбиты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Коррекция орбиты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Измерение тока пучка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smtClean="0">
                <a:solidFill>
                  <a:schemeClr val="accent1"/>
                </a:solidFill>
                <a:latin typeface="Comic Sans MS"/>
              </a:rPr>
              <a:t>Q-</a:t>
            </a: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метр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Вывод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Синхронизация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00B050"/>
                </a:solidFill>
                <a:latin typeface="Comic Sans MS"/>
              </a:rPr>
              <a:t>Вакуум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92D050"/>
                </a:solidFill>
                <a:latin typeface="Comic Sans MS"/>
              </a:rPr>
              <a:t>ВЧ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92D050"/>
                </a:solidFill>
                <a:latin typeface="Comic Sans MS"/>
              </a:rPr>
              <a:t>Электронное охлаждение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92D050"/>
                </a:solidFill>
                <a:latin typeface="Comic Sans MS"/>
              </a:rPr>
              <a:t>СБИС</a:t>
            </a:r>
            <a:endParaRPr lang="ru-RU" b="1" spc="-1" dirty="0" smtClean="0">
              <a:solidFill>
                <a:srgbClr val="0070C0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b="1" spc="-1" dirty="0" smtClean="0">
              <a:solidFill>
                <a:schemeClr val="accent1"/>
              </a:solidFill>
              <a:latin typeface="Comic Sans MS"/>
            </a:endParaRPr>
          </a:p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Отдельно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err="1" smtClean="0">
                <a:solidFill>
                  <a:schemeClr val="accent1"/>
                </a:solidFill>
                <a:latin typeface="Comic Sans MS"/>
              </a:rPr>
              <a:t>DocDB</a:t>
            </a:r>
            <a:endParaRPr lang="en-US" b="1" spc="-1" dirty="0" smtClean="0">
              <a:solidFill>
                <a:schemeClr val="accent1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Сохранение состояния системы</a:t>
            </a:r>
            <a:endParaRPr lang="ru-RU" b="1" spc="-1" dirty="0">
              <a:solidFill>
                <a:schemeClr val="accent1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en-US" b="1" spc="-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95278" y="1369352"/>
            <a:ext cx="379964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400" b="1" spc="-1" dirty="0" err="1" smtClean="0">
                <a:solidFill>
                  <a:srgbClr val="0070C0"/>
                </a:solidFill>
                <a:latin typeface="Comic Sans MS"/>
              </a:rPr>
              <a:t>Нуклотрон</a:t>
            </a:r>
            <a:r>
              <a:rPr lang="ru-RU" sz="2400" b="1" spc="-1" dirty="0" smtClean="0">
                <a:solidFill>
                  <a:srgbClr val="0070C0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err="1" smtClean="0">
                <a:solidFill>
                  <a:srgbClr val="7030A0"/>
                </a:solidFill>
                <a:latin typeface="Comic Sans MS"/>
              </a:rPr>
              <a:t>Циклозадающая</a:t>
            </a: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 аппаратура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Диагностика инжекции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Термометрия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Измерение орбиты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Коррекция орбиты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Измерение тока пучка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Вывод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b="1" spc="-1" dirty="0" smtClean="0">
              <a:solidFill>
                <a:srgbClr val="0070C0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en-US" b="1" spc="-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94920" y="1296140"/>
            <a:ext cx="406095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400" b="1" spc="-1" dirty="0" err="1" smtClean="0">
                <a:solidFill>
                  <a:srgbClr val="0070C0"/>
                </a:solidFill>
                <a:latin typeface="Comic Sans MS"/>
              </a:rPr>
              <a:t>Коллайдер</a:t>
            </a:r>
            <a:r>
              <a:rPr lang="ru-RU" sz="2400" b="1" spc="-1" dirty="0" smtClean="0">
                <a:solidFill>
                  <a:srgbClr val="0070C0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err="1" smtClean="0">
                <a:solidFill>
                  <a:srgbClr val="7030A0"/>
                </a:solidFill>
                <a:latin typeface="Comic Sans MS"/>
              </a:rPr>
              <a:t>Циклозадающая</a:t>
            </a: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 аппаратура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Диагностика инжекции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Термометрия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Измерение орбиты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Коррекция орбиты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Измерение тока пучка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smtClean="0">
                <a:solidFill>
                  <a:srgbClr val="7030A0"/>
                </a:solidFill>
                <a:latin typeface="Comic Sans MS"/>
              </a:rPr>
              <a:t>Q-</a:t>
            </a: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метр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Синхронизация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smtClean="0">
                <a:solidFill>
                  <a:srgbClr val="7030A0"/>
                </a:solidFill>
                <a:latin typeface="Comic Sans MS"/>
              </a:rPr>
              <a:t>SLM </a:t>
            </a: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мониторы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ru-RU" b="1" spc="-1" dirty="0" smtClean="0">
              <a:solidFill>
                <a:srgbClr val="0070C0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endParaRPr lang="en-US" b="1" spc="-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73150" y="4804793"/>
            <a:ext cx="33044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spc="-1" dirty="0" smtClean="0">
                <a:solidFill>
                  <a:schemeClr val="accent1"/>
                </a:solidFill>
                <a:latin typeface="Comic Sans MS"/>
              </a:rPr>
              <a:t>Сделано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spc="-1" dirty="0" smtClean="0">
                <a:solidFill>
                  <a:srgbClr val="00B050"/>
                </a:solidFill>
                <a:latin typeface="Comic Sans MS"/>
              </a:rPr>
              <a:t>Интегрировано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spc="-1" dirty="0" smtClean="0">
                <a:solidFill>
                  <a:srgbClr val="92D050"/>
                </a:solidFill>
                <a:latin typeface="Comic Sans MS"/>
              </a:rPr>
              <a:t>Возможно интегрируется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spc="-1" dirty="0" smtClean="0">
                <a:solidFill>
                  <a:srgbClr val="7030A0"/>
                </a:solidFill>
                <a:latin typeface="Comic Sans MS"/>
              </a:rPr>
              <a:t>В работе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 bwMode="auto">
          <a:xfrm>
            <a:off x="5194479" y="461043"/>
            <a:ext cx="6573451" cy="7100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3200" b="1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ru-RU" sz="4000" b="1" spc="-1" dirty="0" smtClean="0">
                <a:solidFill>
                  <a:srgbClr val="0070C0"/>
                </a:solidFill>
                <a:latin typeface="Comic Sans MS"/>
              </a:rPr>
              <a:t>– связующая технология</a:t>
            </a:r>
            <a:endParaRPr lang="en-US" sz="40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 bwMode="auto">
          <a:xfrm>
            <a:off x="8350320" y="4941720"/>
            <a:ext cx="1293840" cy="12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4"/>
          <p:cNvSpPr/>
          <p:nvPr/>
        </p:nvSpPr>
        <p:spPr bwMode="auto">
          <a:xfrm>
            <a:off x="11767930" y="6492960"/>
            <a:ext cx="376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F4FFCDE8-ABC0-4960-826F-E9787DEE07A1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3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84003" y="1793178"/>
            <a:ext cx="107364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Предназначена для построения систем управления крупными физическими и промышленными установками;</a:t>
            </a:r>
            <a:endParaRPr lang="en-US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Основана на принципе распределённых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устройств;</a:t>
            </a:r>
            <a:endParaRPr lang="en-US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Скрывает сетевое взаимодействие;</a:t>
            </a:r>
            <a:endParaRPr lang="en-US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Бесплатное и </a:t>
            </a:r>
            <a:r>
              <a:rPr lang="ru-RU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мультиплатформенное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 ПО с открытым исходным кодом;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Н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абор инструментов для централизованной настройки, контроля и управления всеми подключёнными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устройствами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Серверные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и клиентские библиотеки для языков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C++, Python, Java;</a:t>
            </a:r>
            <a:endParaRPr lang="ru-RU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Создание клиентских приложений на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 web,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Qt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, Taurus,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LabView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,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MatLab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,…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63285" y="-1534134"/>
            <a:ext cx="1383912" cy="47004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 bwMode="auto">
          <a:xfrm>
            <a:off x="1586100" y="88148"/>
            <a:ext cx="8569080" cy="581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sz="3200" b="1" spc="-1" dirty="0" smtClean="0">
                <a:solidFill>
                  <a:srgbClr val="0070C0"/>
                </a:solidFill>
                <a:latin typeface="Comic Sans MS"/>
              </a:rPr>
              <a:t>Tango device - </a:t>
            </a:r>
            <a:r>
              <a:rPr lang="ru-RU" sz="3200" b="1" spc="-1" dirty="0" smtClean="0">
                <a:solidFill>
                  <a:srgbClr val="0070C0"/>
                </a:solidFill>
                <a:latin typeface="Comic Sans MS"/>
              </a:rPr>
              <a:t>устройство</a:t>
            </a:r>
            <a:endParaRPr lang="en-US" sz="32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 bwMode="auto">
          <a:xfrm>
            <a:off x="8350320" y="4941720"/>
            <a:ext cx="1293840" cy="12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4"/>
          <p:cNvSpPr/>
          <p:nvPr/>
        </p:nvSpPr>
        <p:spPr bwMode="auto">
          <a:xfrm>
            <a:off x="11811840" y="6421732"/>
            <a:ext cx="376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F4FFCDE8-ABC0-4960-826F-E9787DEE07A1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4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610640" y="1881180"/>
            <a:ext cx="4581360" cy="3693960"/>
            <a:chOff x="7610640" y="1881180"/>
            <a:chExt cx="4581360" cy="3693960"/>
          </a:xfrm>
        </p:grpSpPr>
        <p:sp>
          <p:nvSpPr>
            <p:cNvPr id="116" name="CustomShape 15"/>
            <p:cNvSpPr/>
            <p:nvPr/>
          </p:nvSpPr>
          <p:spPr bwMode="auto">
            <a:xfrm>
              <a:off x="7610640" y="1881180"/>
              <a:ext cx="4392360" cy="3693960"/>
            </a:xfrm>
            <a:custGeom>
              <a:avLst/>
              <a:gdLst/>
              <a:ahLst/>
              <a:cxnLst/>
              <a:rect l="0" t="0" r="r" b="b"/>
              <a:pathLst>
                <a:path w="12203" h="10263" extrusionOk="0">
                  <a:moveTo>
                    <a:pt x="1710" y="0"/>
                  </a:moveTo>
                  <a:lnTo>
                    <a:pt x="1710" y="0"/>
                  </a:lnTo>
                  <a:cubicBezTo>
                    <a:pt x="1410" y="0"/>
                    <a:pt x="1115" y="79"/>
                    <a:pt x="855" y="229"/>
                  </a:cubicBezTo>
                  <a:cubicBezTo>
                    <a:pt x="595" y="379"/>
                    <a:pt x="379" y="595"/>
                    <a:pt x="229" y="855"/>
                  </a:cubicBezTo>
                  <a:cubicBezTo>
                    <a:pt x="79" y="1115"/>
                    <a:pt x="0" y="1410"/>
                    <a:pt x="0" y="1710"/>
                  </a:cubicBezTo>
                  <a:lnTo>
                    <a:pt x="0" y="8551"/>
                  </a:lnTo>
                  <a:lnTo>
                    <a:pt x="0" y="8552"/>
                  </a:lnTo>
                  <a:cubicBezTo>
                    <a:pt x="0" y="8852"/>
                    <a:pt x="79" y="9147"/>
                    <a:pt x="229" y="9407"/>
                  </a:cubicBezTo>
                  <a:cubicBezTo>
                    <a:pt x="379" y="9667"/>
                    <a:pt x="595" y="9883"/>
                    <a:pt x="855" y="10033"/>
                  </a:cubicBezTo>
                  <a:cubicBezTo>
                    <a:pt x="1115" y="10183"/>
                    <a:pt x="1410" y="10262"/>
                    <a:pt x="1710" y="10262"/>
                  </a:cubicBezTo>
                  <a:lnTo>
                    <a:pt x="10491" y="10262"/>
                  </a:lnTo>
                  <a:lnTo>
                    <a:pt x="10492" y="10262"/>
                  </a:lnTo>
                  <a:cubicBezTo>
                    <a:pt x="10792" y="10262"/>
                    <a:pt x="11087" y="10183"/>
                    <a:pt x="11347" y="10033"/>
                  </a:cubicBezTo>
                  <a:cubicBezTo>
                    <a:pt x="11607" y="9883"/>
                    <a:pt x="11823" y="9667"/>
                    <a:pt x="11973" y="9407"/>
                  </a:cubicBezTo>
                  <a:cubicBezTo>
                    <a:pt x="12123" y="9147"/>
                    <a:pt x="12202" y="8852"/>
                    <a:pt x="12202" y="8552"/>
                  </a:cubicBezTo>
                  <a:lnTo>
                    <a:pt x="12202" y="1710"/>
                  </a:lnTo>
                  <a:lnTo>
                    <a:pt x="12202" y="1710"/>
                  </a:lnTo>
                  <a:lnTo>
                    <a:pt x="12202" y="1710"/>
                  </a:lnTo>
                  <a:cubicBezTo>
                    <a:pt x="12202" y="1410"/>
                    <a:pt x="12123" y="1115"/>
                    <a:pt x="11973" y="855"/>
                  </a:cubicBezTo>
                  <a:cubicBezTo>
                    <a:pt x="11823" y="595"/>
                    <a:pt x="11607" y="379"/>
                    <a:pt x="11347" y="229"/>
                  </a:cubicBezTo>
                  <a:cubicBezTo>
                    <a:pt x="11087" y="79"/>
                    <a:pt x="10792" y="0"/>
                    <a:pt x="10492" y="0"/>
                  </a:cubicBezTo>
                  <a:lnTo>
                    <a:pt x="1710" y="0"/>
                  </a:lnTo>
                </a:path>
              </a:pathLst>
            </a:custGeom>
            <a:solidFill>
              <a:srgbClr val="D2D2F4"/>
            </a:solidFill>
            <a:ln w="9360" cap="sq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16"/>
            <p:cNvSpPr/>
            <p:nvPr/>
          </p:nvSpPr>
          <p:spPr bwMode="auto">
            <a:xfrm>
              <a:off x="7897920" y="1944540"/>
              <a:ext cx="3967200" cy="55451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4999"/>
                </a:lnSpc>
                <a:spcBef>
                  <a:spcPts val="686"/>
                </a:spcBef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2800" b="1" spc="-1" dirty="0">
                  <a:solidFill>
                    <a:srgbClr val="3333FF"/>
                  </a:solidFill>
                  <a:latin typeface="Comic Sans MS"/>
                </a:rPr>
                <a:t>	</a:t>
              </a:r>
              <a:r>
                <a:rPr lang="en-US" sz="2800" b="1" spc="-1" dirty="0" err="1">
                  <a:solidFill>
                    <a:srgbClr val="2D2DB9"/>
                  </a:solidFill>
                  <a:latin typeface="Comic Sans MS"/>
                </a:rPr>
                <a:t>Источник</a:t>
              </a:r>
              <a:r>
                <a:rPr lang="en-US" sz="2800" b="1" spc="-1" dirty="0">
                  <a:solidFill>
                    <a:srgbClr val="2D2DB9"/>
                  </a:solidFill>
                  <a:latin typeface="Comic Sans MS"/>
                </a:rPr>
                <a:t> </a:t>
              </a:r>
              <a:r>
                <a:rPr lang="en-US" sz="2800" b="1" spc="-1" dirty="0" err="1">
                  <a:solidFill>
                    <a:srgbClr val="2D2DB9"/>
                  </a:solidFill>
                  <a:latin typeface="Comic Sans MS"/>
                </a:rPr>
                <a:t>питания</a:t>
              </a:r>
              <a:endParaRPr lang="en-US" sz="2800" b="1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" name="CustomShape 17"/>
            <p:cNvSpPr/>
            <p:nvPr/>
          </p:nvSpPr>
          <p:spPr bwMode="auto">
            <a:xfrm>
              <a:off x="7883520" y="2673180"/>
              <a:ext cx="2967120" cy="282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spAutoFit/>
            </a:bodyPr>
            <a:lstStyle/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b="1" spc="-1" dirty="0" err="1">
                  <a:solidFill>
                    <a:srgbClr val="CE181E"/>
                  </a:solidFill>
                  <a:latin typeface="Comic Sans MS"/>
                </a:rPr>
                <a:t>Ток</a:t>
              </a:r>
              <a:endParaRPr lang="en-US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b="1" spc="-1" dirty="0" err="1">
                  <a:solidFill>
                    <a:srgbClr val="CE181E"/>
                  </a:solidFill>
                  <a:latin typeface="Comic Sans MS"/>
                </a:rPr>
                <a:t>Напряжение</a:t>
              </a:r>
              <a:endParaRPr lang="en-US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b="1" spc="-1" dirty="0" err="1">
                  <a:solidFill>
                    <a:srgbClr val="CE181E"/>
                  </a:solidFill>
                  <a:latin typeface="Comic Sans MS"/>
                </a:rPr>
                <a:t>Режим</a:t>
              </a:r>
              <a:endParaRPr lang="en-US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b="1" spc="-1" dirty="0" err="1">
                  <a:solidFill>
                    <a:srgbClr val="FF8C00"/>
                  </a:solidFill>
                  <a:latin typeface="Comic Sans MS"/>
                </a:rPr>
                <a:t>Включить</a:t>
              </a:r>
              <a:r>
                <a:rPr lang="en-US" b="1" spc="-1" dirty="0">
                  <a:solidFill>
                    <a:srgbClr val="FF8C00"/>
                  </a:solidFill>
                  <a:latin typeface="Comic Sans MS"/>
                </a:rPr>
                <a:t> </a:t>
              </a:r>
              <a:r>
                <a:rPr lang="en-US" b="1" spc="-1" dirty="0" err="1">
                  <a:solidFill>
                    <a:srgbClr val="FF8C00"/>
                  </a:solidFill>
                  <a:latin typeface="Comic Sans MS"/>
                </a:rPr>
                <a:t>вывод</a:t>
              </a:r>
              <a:endParaRPr lang="en-US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b="1" spc="-1" dirty="0" err="1">
                  <a:solidFill>
                    <a:srgbClr val="FF8C00"/>
                  </a:solidFill>
                  <a:latin typeface="Comic Sans MS"/>
                </a:rPr>
                <a:t>Выключить</a:t>
              </a:r>
              <a:r>
                <a:rPr lang="en-US" b="1" spc="-1" dirty="0">
                  <a:solidFill>
                    <a:srgbClr val="FF8C00"/>
                  </a:solidFill>
                  <a:latin typeface="Comic Sans MS"/>
                </a:rPr>
                <a:t> </a:t>
              </a:r>
              <a:r>
                <a:rPr lang="en-US" b="1" spc="-1" dirty="0" err="1">
                  <a:solidFill>
                    <a:srgbClr val="FF8C00"/>
                  </a:solidFill>
                  <a:latin typeface="Comic Sans MS"/>
                </a:rPr>
                <a:t>вывод</a:t>
              </a:r>
              <a:endParaRPr lang="en-US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b="1" spc="-1" dirty="0" err="1">
                  <a:solidFill>
                    <a:srgbClr val="FFFF00"/>
                  </a:solidFill>
                  <a:latin typeface="Comic Sans MS"/>
                </a:rPr>
                <a:t>Адрес</a:t>
              </a:r>
              <a:endParaRPr lang="en-US" b="1" spc="-1" dirty="0">
                <a:solidFill>
                  <a:srgbClr val="FFFFFF"/>
                </a:solidFill>
                <a:latin typeface="Arial"/>
              </a:endParaRPr>
            </a:p>
            <a:p>
              <a:pPr marL="284040" indent="-284040">
                <a:lnSpc>
                  <a:spcPct val="114999"/>
                </a:lnSpc>
                <a:spcBef>
                  <a:spcPts val="686"/>
                </a:spcBef>
                <a:buClr>
                  <a:srgbClr val="3333FF"/>
                </a:buClr>
                <a:buFont typeface="Arial"/>
                <a:buChar char="•"/>
                <a:tabLst>
                  <a:tab pos="284040" algn="l"/>
                  <a:tab pos="731520" algn="l"/>
                  <a:tab pos="1180800" algn="l"/>
                  <a:tab pos="1630080" algn="l"/>
                  <a:tab pos="2079360" algn="l"/>
                  <a:tab pos="2528640" algn="l"/>
                  <a:tab pos="2977920" algn="l"/>
                  <a:tab pos="3427200" algn="l"/>
                  <a:tab pos="3876480" algn="l"/>
                  <a:tab pos="4325760" algn="l"/>
                  <a:tab pos="4775039" algn="l"/>
                  <a:tab pos="5224320" algn="l"/>
                  <a:tab pos="5673600" algn="l"/>
                  <a:tab pos="6122880" algn="l"/>
                  <a:tab pos="6572160" algn="l"/>
                  <a:tab pos="7021440" algn="l"/>
                  <a:tab pos="7470720" algn="l"/>
                  <a:tab pos="7920000" algn="l"/>
                  <a:tab pos="8369280" algn="l"/>
                  <a:tab pos="8818560" algn="l"/>
                  <a:tab pos="926748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b="1" spc="-1" dirty="0" err="1">
                  <a:solidFill>
                    <a:srgbClr val="FFFF00"/>
                  </a:solidFill>
                  <a:latin typeface="Comic Sans MS"/>
                </a:rPr>
                <a:t>Порт</a:t>
              </a:r>
              <a:endParaRPr lang="en-US" b="1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" name="Line 18"/>
            <p:cNvSpPr/>
            <p:nvPr/>
          </p:nvSpPr>
          <p:spPr bwMode="auto">
            <a:xfrm>
              <a:off x="8266201" y="2593980"/>
              <a:ext cx="3449519" cy="1440"/>
            </a:xfrm>
            <a:prstGeom prst="line">
              <a:avLst/>
            </a:prstGeom>
            <a:ln w="38160" cap="sq">
              <a:solidFill>
                <a:srgbClr val="3333CC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9"/>
            <p:cNvSpPr/>
            <p:nvPr/>
          </p:nvSpPr>
          <p:spPr bwMode="auto">
            <a:xfrm>
              <a:off x="9626640" y="2817540"/>
              <a:ext cx="287280" cy="900360"/>
            </a:xfrm>
            <a:custGeom>
              <a:avLst/>
              <a:gdLst/>
              <a:ahLst/>
              <a:cxnLst/>
              <a:rect l="0" t="0" r="r" b="b"/>
              <a:pathLst>
                <a:path w="800" h="2503" extrusionOk="0">
                  <a:moveTo>
                    <a:pt x="0" y="0"/>
                  </a:moveTo>
                  <a:cubicBezTo>
                    <a:pt x="199" y="0"/>
                    <a:pt x="399" y="104"/>
                    <a:pt x="399" y="208"/>
                  </a:cubicBezTo>
                  <a:lnTo>
                    <a:pt x="399" y="1042"/>
                  </a:lnTo>
                  <a:cubicBezTo>
                    <a:pt x="399" y="1146"/>
                    <a:pt x="599" y="1251"/>
                    <a:pt x="799" y="1251"/>
                  </a:cubicBezTo>
                  <a:cubicBezTo>
                    <a:pt x="599" y="1251"/>
                    <a:pt x="399" y="1355"/>
                    <a:pt x="399" y="1459"/>
                  </a:cubicBezTo>
                  <a:lnTo>
                    <a:pt x="399" y="2293"/>
                  </a:lnTo>
                  <a:cubicBezTo>
                    <a:pt x="399" y="2397"/>
                    <a:pt x="199" y="2502"/>
                    <a:pt x="0" y="2502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1" name="CustomShape 20"/>
            <p:cNvSpPr/>
            <p:nvPr/>
          </p:nvSpPr>
          <p:spPr bwMode="auto">
            <a:xfrm>
              <a:off x="10419000" y="4041540"/>
              <a:ext cx="287280" cy="503280"/>
            </a:xfrm>
            <a:custGeom>
              <a:avLst/>
              <a:gdLst/>
              <a:ahLst/>
              <a:cxnLst/>
              <a:rect l="0" t="0" r="r" b="b"/>
              <a:pathLst>
                <a:path w="800" h="1400" extrusionOk="0">
                  <a:moveTo>
                    <a:pt x="0" y="0"/>
                  </a:moveTo>
                  <a:cubicBezTo>
                    <a:pt x="199" y="0"/>
                    <a:pt x="399" y="58"/>
                    <a:pt x="399" y="116"/>
                  </a:cubicBezTo>
                  <a:lnTo>
                    <a:pt x="399" y="582"/>
                  </a:lnTo>
                  <a:cubicBezTo>
                    <a:pt x="399" y="641"/>
                    <a:pt x="599" y="699"/>
                    <a:pt x="799" y="699"/>
                  </a:cubicBezTo>
                  <a:cubicBezTo>
                    <a:pt x="599" y="699"/>
                    <a:pt x="399" y="757"/>
                    <a:pt x="399" y="816"/>
                  </a:cubicBezTo>
                  <a:lnTo>
                    <a:pt x="399" y="1282"/>
                  </a:lnTo>
                  <a:cubicBezTo>
                    <a:pt x="399" y="1340"/>
                    <a:pt x="199" y="1399"/>
                    <a:pt x="0" y="1399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2" name="CustomShape 21"/>
            <p:cNvSpPr/>
            <p:nvPr/>
          </p:nvSpPr>
          <p:spPr bwMode="auto">
            <a:xfrm>
              <a:off x="9121920" y="4833900"/>
              <a:ext cx="287280" cy="503280"/>
            </a:xfrm>
            <a:custGeom>
              <a:avLst/>
              <a:gdLst/>
              <a:ahLst/>
              <a:cxnLst/>
              <a:rect l="0" t="0" r="r" b="b"/>
              <a:pathLst>
                <a:path w="800" h="1400" extrusionOk="0">
                  <a:moveTo>
                    <a:pt x="0" y="0"/>
                  </a:moveTo>
                  <a:cubicBezTo>
                    <a:pt x="199" y="0"/>
                    <a:pt x="399" y="58"/>
                    <a:pt x="399" y="116"/>
                  </a:cubicBezTo>
                  <a:lnTo>
                    <a:pt x="399" y="582"/>
                  </a:lnTo>
                  <a:cubicBezTo>
                    <a:pt x="399" y="641"/>
                    <a:pt x="599" y="699"/>
                    <a:pt x="799" y="699"/>
                  </a:cubicBezTo>
                  <a:cubicBezTo>
                    <a:pt x="599" y="699"/>
                    <a:pt x="399" y="757"/>
                    <a:pt x="399" y="816"/>
                  </a:cubicBezTo>
                  <a:lnTo>
                    <a:pt x="399" y="1282"/>
                  </a:lnTo>
                  <a:cubicBezTo>
                    <a:pt x="399" y="1340"/>
                    <a:pt x="199" y="1399"/>
                    <a:pt x="0" y="1399"/>
                  </a:cubicBezTo>
                </a:path>
              </a:pathLst>
            </a:custGeom>
            <a:noFill/>
            <a:ln w="38160">
              <a:solidFill>
                <a:srgbClr val="3465A4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22"/>
            <p:cNvSpPr/>
            <p:nvPr/>
          </p:nvSpPr>
          <p:spPr bwMode="auto">
            <a:xfrm>
              <a:off x="9987000" y="3033540"/>
              <a:ext cx="1630440" cy="7002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2000" b="1" spc="-1">
                  <a:solidFill>
                    <a:srgbClr val="3333FF"/>
                  </a:solidFill>
                  <a:latin typeface="Comic Sans MS"/>
                </a:rPr>
                <a:t>Атрибуты</a:t>
              </a:r>
              <a:endParaRPr lang="en-US" sz="2000" b="1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" name="CustomShape 23"/>
            <p:cNvSpPr/>
            <p:nvPr/>
          </p:nvSpPr>
          <p:spPr bwMode="auto">
            <a:xfrm>
              <a:off x="10706280" y="4113180"/>
              <a:ext cx="1485720" cy="395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2000" b="1" spc="-1">
                  <a:solidFill>
                    <a:srgbClr val="3333FF"/>
                  </a:solidFill>
                  <a:latin typeface="Comic Sans MS"/>
                </a:rPr>
                <a:t>Команды</a:t>
              </a:r>
              <a:endParaRPr lang="en-US" sz="2000" b="1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CustomShape 24"/>
            <p:cNvSpPr/>
            <p:nvPr/>
          </p:nvSpPr>
          <p:spPr bwMode="auto">
            <a:xfrm>
              <a:off x="9509280" y="4870260"/>
              <a:ext cx="1485720" cy="395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r>
                <a:rPr lang="en-US" sz="2000" b="1" spc="-1">
                  <a:solidFill>
                    <a:srgbClr val="3333FF"/>
                  </a:solidFill>
                  <a:latin typeface="Comic Sans MS"/>
                </a:rPr>
                <a:t>Свойства</a:t>
              </a:r>
              <a:endParaRPr lang="en-US" sz="2000" b="1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26" name="Рисунок 125"/>
          <p:cNvPicPr/>
          <p:nvPr/>
        </p:nvPicPr>
        <p:blipFill>
          <a:blip r:embed="rId2"/>
          <a:stretch/>
        </p:blipFill>
        <p:spPr bwMode="auto">
          <a:xfrm>
            <a:off x="9889440" y="525458"/>
            <a:ext cx="1922400" cy="1114560"/>
          </a:xfrm>
          <a:prstGeom prst="rect">
            <a:avLst/>
          </a:prstGeom>
          <a:ln w="0">
            <a:noFill/>
          </a:ln>
        </p:spPr>
      </p:pic>
      <p:sp>
        <p:nvSpPr>
          <p:cNvPr id="3" name="Двойная стрелка влево/вверх 2"/>
          <p:cNvSpPr/>
          <p:nvPr/>
        </p:nvSpPr>
        <p:spPr>
          <a:xfrm rot="10800000">
            <a:off x="8850355" y="895364"/>
            <a:ext cx="956465" cy="91856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2545" y="1144061"/>
            <a:ext cx="7066785" cy="507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Программное отображение реального устройства или логической сущности в системе управления;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Уникальный идентификатор </a:t>
            </a:r>
            <a:r>
              <a:rPr lang="en-US" sz="2000" b="1" spc="-1" dirty="0" smtClean="0">
                <a:solidFill>
                  <a:srgbClr val="C00000"/>
                </a:solidFill>
                <a:latin typeface="Comic Sans MS"/>
                <a:ea typeface="Noto Sans CJK SC Regular"/>
              </a:rPr>
              <a:t>domain/family/member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Интерфейс состоит из атрибутов, команд и </a:t>
            </a:r>
            <a:r>
              <a:rPr lang="ru-RU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пайпов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Настраивается при помощи свойств;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Взаимодействуют синхронно, асинхронно или по событиям;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Принадлежит к определенному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tango-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классу;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Выполняется внутри сервера устройств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tango;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647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Line 15"/>
          <p:cNvSpPr/>
          <p:nvPr/>
        </p:nvSpPr>
        <p:spPr bwMode="auto">
          <a:xfrm flipV="1">
            <a:off x="1979720" y="5144195"/>
            <a:ext cx="9655771" cy="16394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"/>
          <p:cNvSpPr/>
          <p:nvPr/>
        </p:nvSpPr>
        <p:spPr bwMode="auto">
          <a:xfrm>
            <a:off x="11775221" y="6486300"/>
            <a:ext cx="359034" cy="350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fld id="{2E8D4BB3-E3C2-4F02-A270-ED34D32CE231}" type="slidenum">
              <a:rPr lang="ru-RU" b="1" spc="-1">
                <a:solidFill>
                  <a:srgbClr val="2D2DB9"/>
                </a:solidFill>
                <a:latin typeface="Comic Sans MS"/>
                <a:ea typeface="Arial"/>
              </a:rPr>
              <a:pPr algn="r">
                <a:tabLst>
                  <a:tab pos="0" algn="l"/>
                  <a:tab pos="447480" algn="l"/>
                  <a:tab pos="896760" algn="l"/>
                  <a:tab pos="1346040" algn="l"/>
                  <a:tab pos="1795320" algn="l"/>
                  <a:tab pos="2244600" algn="l"/>
                  <a:tab pos="2693880" algn="l"/>
                  <a:tab pos="3143160" algn="l"/>
                  <a:tab pos="3592440" algn="l"/>
                  <a:tab pos="4041720" algn="l"/>
                  <a:tab pos="4491000" algn="l"/>
                  <a:tab pos="4940280" algn="l"/>
                  <a:tab pos="5389560" algn="l"/>
                  <a:tab pos="5838480" algn="l"/>
                  <a:tab pos="6287760" algn="l"/>
                  <a:tab pos="6737039" algn="l"/>
                  <a:tab pos="7186320" algn="l"/>
                  <a:tab pos="7635600" algn="l"/>
                  <a:tab pos="8084880" algn="l"/>
                  <a:tab pos="8534160" algn="l"/>
                  <a:tab pos="8983440" algn="l"/>
                  <a:tab pos="8985240" algn="l"/>
                  <a:tab pos="9434160" algn="l"/>
                  <a:tab pos="9883440" algn="l"/>
                  <a:tab pos="10332720" algn="l"/>
                  <a:tab pos="10782000" algn="l"/>
                </a:tabLst>
                <a:defRPr/>
              </a:pPr>
              <a:t>5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Line 3"/>
          <p:cNvSpPr/>
          <p:nvPr/>
        </p:nvSpPr>
        <p:spPr bwMode="auto">
          <a:xfrm>
            <a:off x="221941" y="5992219"/>
            <a:ext cx="9846397" cy="27908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" name="Рисунок 66"/>
          <p:cNvPicPr/>
          <p:nvPr/>
        </p:nvPicPr>
        <p:blipFill>
          <a:blip r:embed="rId2"/>
          <a:stretch/>
        </p:blipFill>
        <p:spPr bwMode="auto">
          <a:xfrm>
            <a:off x="364220" y="1048531"/>
            <a:ext cx="1386939" cy="4698459"/>
          </a:xfrm>
          <a:prstGeom prst="rect">
            <a:avLst/>
          </a:prstGeom>
          <a:ln w="0">
            <a:noFill/>
          </a:ln>
        </p:spPr>
      </p:pic>
      <p:sp>
        <p:nvSpPr>
          <p:cNvPr id="68" name="CustomShape 4"/>
          <p:cNvSpPr/>
          <p:nvPr/>
        </p:nvSpPr>
        <p:spPr bwMode="auto">
          <a:xfrm>
            <a:off x="2552700" y="6081182"/>
            <a:ext cx="1908000" cy="644400"/>
          </a:xfrm>
          <a:custGeom>
            <a:avLst/>
            <a:gdLst/>
            <a:ahLst/>
            <a:cxnLst/>
            <a:rect l="0" t="0" r="r" b="b"/>
            <a:pathLst>
              <a:path w="5302" h="1792" extrusionOk="0">
                <a:moveTo>
                  <a:pt x="298" y="0"/>
                </a:moveTo>
                <a:lnTo>
                  <a:pt x="299" y="0"/>
                </a:lnTo>
                <a:cubicBezTo>
                  <a:pt x="246" y="0"/>
                  <a:pt x="195" y="14"/>
                  <a:pt x="149" y="40"/>
                </a:cubicBezTo>
                <a:cubicBezTo>
                  <a:pt x="104" y="66"/>
                  <a:pt x="66" y="104"/>
                  <a:pt x="40" y="149"/>
                </a:cubicBezTo>
                <a:cubicBezTo>
                  <a:pt x="14" y="195"/>
                  <a:pt x="0" y="246"/>
                  <a:pt x="0" y="299"/>
                </a:cubicBezTo>
                <a:lnTo>
                  <a:pt x="0" y="1492"/>
                </a:lnTo>
                <a:lnTo>
                  <a:pt x="0" y="1493"/>
                </a:lnTo>
                <a:cubicBezTo>
                  <a:pt x="0" y="1545"/>
                  <a:pt x="14" y="1596"/>
                  <a:pt x="40" y="1642"/>
                </a:cubicBezTo>
                <a:cubicBezTo>
                  <a:pt x="66" y="1687"/>
                  <a:pt x="104" y="1725"/>
                  <a:pt x="149" y="1751"/>
                </a:cubicBezTo>
                <a:cubicBezTo>
                  <a:pt x="195" y="1777"/>
                  <a:pt x="246" y="1791"/>
                  <a:pt x="299" y="1791"/>
                </a:cubicBezTo>
                <a:lnTo>
                  <a:pt x="5002" y="1791"/>
                </a:lnTo>
                <a:lnTo>
                  <a:pt x="5003" y="1791"/>
                </a:lnTo>
                <a:cubicBezTo>
                  <a:pt x="5055" y="1791"/>
                  <a:pt x="5106" y="1777"/>
                  <a:pt x="5152" y="1751"/>
                </a:cubicBezTo>
                <a:cubicBezTo>
                  <a:pt x="5197" y="1725"/>
                  <a:pt x="5235" y="1687"/>
                  <a:pt x="5261" y="1642"/>
                </a:cubicBezTo>
                <a:cubicBezTo>
                  <a:pt x="5287" y="1596"/>
                  <a:pt x="5301" y="1545"/>
                  <a:pt x="5301" y="1493"/>
                </a:cubicBezTo>
                <a:lnTo>
                  <a:pt x="5301" y="298"/>
                </a:lnTo>
                <a:lnTo>
                  <a:pt x="5301" y="299"/>
                </a:lnTo>
                <a:lnTo>
                  <a:pt x="5301" y="299"/>
                </a:lnTo>
                <a:cubicBezTo>
                  <a:pt x="5301" y="246"/>
                  <a:pt x="5287" y="195"/>
                  <a:pt x="5261" y="149"/>
                </a:cubicBezTo>
                <a:cubicBezTo>
                  <a:pt x="5235" y="104"/>
                  <a:pt x="5197" y="66"/>
                  <a:pt x="5152" y="40"/>
                </a:cubicBezTo>
                <a:cubicBezTo>
                  <a:pt x="5106" y="14"/>
                  <a:pt x="5055" y="0"/>
                  <a:pt x="5003" y="0"/>
                </a:cubicBezTo>
                <a:lnTo>
                  <a:pt x="298" y="0"/>
                </a:lnTo>
              </a:path>
            </a:pathLst>
          </a:custGeom>
          <a:solidFill>
            <a:srgbClr val="00B05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Оборудование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CustomShape 5"/>
          <p:cNvSpPr/>
          <p:nvPr/>
        </p:nvSpPr>
        <p:spPr bwMode="auto">
          <a:xfrm>
            <a:off x="4591920" y="6064163"/>
            <a:ext cx="1908000" cy="644400"/>
          </a:xfrm>
          <a:custGeom>
            <a:avLst/>
            <a:gdLst/>
            <a:ahLst/>
            <a:cxnLst/>
            <a:rect l="0" t="0" r="r" b="b"/>
            <a:pathLst>
              <a:path w="5302" h="1792" extrusionOk="0">
                <a:moveTo>
                  <a:pt x="298" y="0"/>
                </a:moveTo>
                <a:lnTo>
                  <a:pt x="299" y="0"/>
                </a:lnTo>
                <a:cubicBezTo>
                  <a:pt x="246" y="0"/>
                  <a:pt x="195" y="14"/>
                  <a:pt x="149" y="40"/>
                </a:cubicBezTo>
                <a:cubicBezTo>
                  <a:pt x="104" y="66"/>
                  <a:pt x="66" y="104"/>
                  <a:pt x="40" y="149"/>
                </a:cubicBezTo>
                <a:cubicBezTo>
                  <a:pt x="14" y="195"/>
                  <a:pt x="0" y="246"/>
                  <a:pt x="0" y="299"/>
                </a:cubicBezTo>
                <a:lnTo>
                  <a:pt x="0" y="1492"/>
                </a:lnTo>
                <a:lnTo>
                  <a:pt x="0" y="1493"/>
                </a:lnTo>
                <a:cubicBezTo>
                  <a:pt x="0" y="1545"/>
                  <a:pt x="14" y="1596"/>
                  <a:pt x="40" y="1642"/>
                </a:cubicBezTo>
                <a:cubicBezTo>
                  <a:pt x="66" y="1687"/>
                  <a:pt x="104" y="1725"/>
                  <a:pt x="149" y="1751"/>
                </a:cubicBezTo>
                <a:cubicBezTo>
                  <a:pt x="195" y="1777"/>
                  <a:pt x="246" y="1791"/>
                  <a:pt x="299" y="1791"/>
                </a:cubicBezTo>
                <a:lnTo>
                  <a:pt x="5002" y="1791"/>
                </a:lnTo>
                <a:lnTo>
                  <a:pt x="5003" y="1791"/>
                </a:lnTo>
                <a:cubicBezTo>
                  <a:pt x="5055" y="1791"/>
                  <a:pt x="5106" y="1777"/>
                  <a:pt x="5152" y="1751"/>
                </a:cubicBezTo>
                <a:cubicBezTo>
                  <a:pt x="5197" y="1725"/>
                  <a:pt x="5235" y="1687"/>
                  <a:pt x="5261" y="1642"/>
                </a:cubicBezTo>
                <a:cubicBezTo>
                  <a:pt x="5287" y="1596"/>
                  <a:pt x="5301" y="1545"/>
                  <a:pt x="5301" y="1493"/>
                </a:cubicBezTo>
                <a:lnTo>
                  <a:pt x="5301" y="298"/>
                </a:lnTo>
                <a:lnTo>
                  <a:pt x="5301" y="299"/>
                </a:lnTo>
                <a:lnTo>
                  <a:pt x="5301" y="299"/>
                </a:lnTo>
                <a:cubicBezTo>
                  <a:pt x="5301" y="246"/>
                  <a:pt x="5287" y="195"/>
                  <a:pt x="5261" y="149"/>
                </a:cubicBezTo>
                <a:cubicBezTo>
                  <a:pt x="5235" y="104"/>
                  <a:pt x="5197" y="66"/>
                  <a:pt x="5152" y="40"/>
                </a:cubicBezTo>
                <a:cubicBezTo>
                  <a:pt x="5106" y="14"/>
                  <a:pt x="5055" y="0"/>
                  <a:pt x="5003" y="0"/>
                </a:cubicBezTo>
                <a:lnTo>
                  <a:pt x="298" y="0"/>
                </a:lnTo>
              </a:path>
            </a:pathLst>
          </a:custGeom>
          <a:solidFill>
            <a:srgbClr val="00B05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>
                <a:solidFill>
                  <a:srgbClr val="FFFFFF"/>
                </a:solidFill>
              </a:rPr>
              <a:t>Оборудование</a:t>
            </a:r>
            <a:endParaRPr lang="en-US" b="1" spc="-1" dirty="0">
              <a:solidFill>
                <a:srgbClr val="FFFFFF"/>
              </a:solidFill>
            </a:endParaRPr>
          </a:p>
        </p:txBody>
      </p:sp>
      <p:sp>
        <p:nvSpPr>
          <p:cNvPr id="70" name="CustomShape 6"/>
          <p:cNvSpPr/>
          <p:nvPr/>
        </p:nvSpPr>
        <p:spPr bwMode="auto">
          <a:xfrm>
            <a:off x="2528208" y="5267978"/>
            <a:ext cx="1908000" cy="644760"/>
          </a:xfrm>
          <a:custGeom>
            <a:avLst/>
            <a:gdLst/>
            <a:ahLst/>
            <a:cxnLst/>
            <a:rect l="0" t="0" r="r" b="b"/>
            <a:pathLst>
              <a:path w="5302" h="1793" extrusionOk="0">
                <a:moveTo>
                  <a:pt x="298" y="0"/>
                </a:moveTo>
                <a:lnTo>
                  <a:pt x="299" y="0"/>
                </a:lnTo>
                <a:cubicBezTo>
                  <a:pt x="246" y="0"/>
                  <a:pt x="195" y="14"/>
                  <a:pt x="149" y="40"/>
                </a:cubicBezTo>
                <a:cubicBezTo>
                  <a:pt x="104" y="66"/>
                  <a:pt x="66" y="104"/>
                  <a:pt x="40" y="149"/>
                </a:cubicBezTo>
                <a:cubicBezTo>
                  <a:pt x="14" y="195"/>
                  <a:pt x="0" y="246"/>
                  <a:pt x="0" y="299"/>
                </a:cubicBezTo>
                <a:lnTo>
                  <a:pt x="0" y="1493"/>
                </a:lnTo>
                <a:lnTo>
                  <a:pt x="0" y="1493"/>
                </a:lnTo>
                <a:cubicBezTo>
                  <a:pt x="0" y="1546"/>
                  <a:pt x="14" y="1597"/>
                  <a:pt x="40" y="1643"/>
                </a:cubicBezTo>
                <a:cubicBezTo>
                  <a:pt x="66" y="1688"/>
                  <a:pt x="104" y="1726"/>
                  <a:pt x="149" y="1752"/>
                </a:cubicBezTo>
                <a:cubicBezTo>
                  <a:pt x="195" y="1778"/>
                  <a:pt x="246" y="1792"/>
                  <a:pt x="299" y="1792"/>
                </a:cubicBezTo>
                <a:lnTo>
                  <a:pt x="5002" y="1792"/>
                </a:lnTo>
                <a:lnTo>
                  <a:pt x="5002" y="1792"/>
                </a:lnTo>
                <a:cubicBezTo>
                  <a:pt x="5055" y="1792"/>
                  <a:pt x="5106" y="1778"/>
                  <a:pt x="5152" y="1752"/>
                </a:cubicBezTo>
                <a:cubicBezTo>
                  <a:pt x="5197" y="1726"/>
                  <a:pt x="5235" y="1688"/>
                  <a:pt x="5261" y="1643"/>
                </a:cubicBezTo>
                <a:cubicBezTo>
                  <a:pt x="5287" y="1597"/>
                  <a:pt x="5301" y="1546"/>
                  <a:pt x="5301" y="1493"/>
                </a:cubicBezTo>
                <a:lnTo>
                  <a:pt x="5301" y="298"/>
                </a:lnTo>
                <a:lnTo>
                  <a:pt x="5301" y="299"/>
                </a:lnTo>
                <a:lnTo>
                  <a:pt x="5301" y="299"/>
                </a:lnTo>
                <a:cubicBezTo>
                  <a:pt x="5301" y="246"/>
                  <a:pt x="5287" y="195"/>
                  <a:pt x="5261" y="149"/>
                </a:cubicBezTo>
                <a:cubicBezTo>
                  <a:pt x="5235" y="104"/>
                  <a:pt x="5197" y="66"/>
                  <a:pt x="5152" y="40"/>
                </a:cubicBezTo>
                <a:cubicBezTo>
                  <a:pt x="5106" y="14"/>
                  <a:pt x="5055" y="0"/>
                  <a:pt x="5002" y="0"/>
                </a:cubicBezTo>
                <a:lnTo>
                  <a:pt x="298" y="0"/>
                </a:lnTo>
              </a:path>
            </a:pathLst>
          </a:custGeom>
          <a:solidFill>
            <a:srgbClr val="FFC00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FFFFFF"/>
                </a:solidFill>
                <a:latin typeface="Arial"/>
              </a:rPr>
              <a:t>Устройство</a:t>
            </a:r>
            <a:endParaRPr lang="en-US" sz="20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CustomShape 7"/>
          <p:cNvSpPr/>
          <p:nvPr/>
        </p:nvSpPr>
        <p:spPr bwMode="auto">
          <a:xfrm>
            <a:off x="4591920" y="5250706"/>
            <a:ext cx="1908000" cy="644760"/>
          </a:xfrm>
          <a:custGeom>
            <a:avLst/>
            <a:gdLst/>
            <a:ahLst/>
            <a:cxnLst/>
            <a:rect l="0" t="0" r="r" b="b"/>
            <a:pathLst>
              <a:path w="5302" h="1793" extrusionOk="0">
                <a:moveTo>
                  <a:pt x="298" y="0"/>
                </a:moveTo>
                <a:lnTo>
                  <a:pt x="299" y="0"/>
                </a:lnTo>
                <a:cubicBezTo>
                  <a:pt x="246" y="0"/>
                  <a:pt x="195" y="14"/>
                  <a:pt x="149" y="40"/>
                </a:cubicBezTo>
                <a:cubicBezTo>
                  <a:pt x="104" y="66"/>
                  <a:pt x="66" y="104"/>
                  <a:pt x="40" y="149"/>
                </a:cubicBezTo>
                <a:cubicBezTo>
                  <a:pt x="14" y="195"/>
                  <a:pt x="0" y="246"/>
                  <a:pt x="0" y="299"/>
                </a:cubicBezTo>
                <a:lnTo>
                  <a:pt x="0" y="1493"/>
                </a:lnTo>
                <a:lnTo>
                  <a:pt x="0" y="1493"/>
                </a:lnTo>
                <a:cubicBezTo>
                  <a:pt x="0" y="1546"/>
                  <a:pt x="14" y="1597"/>
                  <a:pt x="40" y="1643"/>
                </a:cubicBezTo>
                <a:cubicBezTo>
                  <a:pt x="66" y="1688"/>
                  <a:pt x="104" y="1726"/>
                  <a:pt x="149" y="1752"/>
                </a:cubicBezTo>
                <a:cubicBezTo>
                  <a:pt x="195" y="1778"/>
                  <a:pt x="246" y="1792"/>
                  <a:pt x="299" y="1792"/>
                </a:cubicBezTo>
                <a:lnTo>
                  <a:pt x="5002" y="1792"/>
                </a:lnTo>
                <a:lnTo>
                  <a:pt x="5002" y="1792"/>
                </a:lnTo>
                <a:cubicBezTo>
                  <a:pt x="5055" y="1792"/>
                  <a:pt x="5106" y="1778"/>
                  <a:pt x="5152" y="1752"/>
                </a:cubicBezTo>
                <a:cubicBezTo>
                  <a:pt x="5197" y="1726"/>
                  <a:pt x="5235" y="1688"/>
                  <a:pt x="5261" y="1643"/>
                </a:cubicBezTo>
                <a:cubicBezTo>
                  <a:pt x="5287" y="1597"/>
                  <a:pt x="5301" y="1546"/>
                  <a:pt x="5301" y="1493"/>
                </a:cubicBezTo>
                <a:lnTo>
                  <a:pt x="5301" y="298"/>
                </a:lnTo>
                <a:lnTo>
                  <a:pt x="5301" y="299"/>
                </a:lnTo>
                <a:lnTo>
                  <a:pt x="5301" y="299"/>
                </a:lnTo>
                <a:cubicBezTo>
                  <a:pt x="5301" y="246"/>
                  <a:pt x="5287" y="195"/>
                  <a:pt x="5261" y="149"/>
                </a:cubicBezTo>
                <a:cubicBezTo>
                  <a:pt x="5235" y="104"/>
                  <a:pt x="5197" y="66"/>
                  <a:pt x="5152" y="40"/>
                </a:cubicBezTo>
                <a:cubicBezTo>
                  <a:pt x="5106" y="14"/>
                  <a:pt x="5055" y="0"/>
                  <a:pt x="5002" y="0"/>
                </a:cubicBezTo>
                <a:lnTo>
                  <a:pt x="298" y="0"/>
                </a:lnTo>
              </a:path>
            </a:pathLst>
          </a:custGeom>
          <a:solidFill>
            <a:srgbClr val="FFC00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000" b="1" spc="-1" dirty="0" smtClean="0">
                <a:solidFill>
                  <a:srgbClr val="FFFFFF"/>
                </a:solidFill>
                <a:latin typeface="Arial"/>
              </a:rPr>
              <a:t>Устройство</a:t>
            </a:r>
            <a:endParaRPr lang="en-US" sz="20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CustomShape 8"/>
          <p:cNvSpPr/>
          <p:nvPr/>
        </p:nvSpPr>
        <p:spPr bwMode="auto">
          <a:xfrm>
            <a:off x="2554320" y="1746360"/>
            <a:ext cx="3936960" cy="3290446"/>
          </a:xfrm>
          <a:custGeom>
            <a:avLst/>
            <a:gdLst/>
            <a:ahLst/>
            <a:cxnLst/>
            <a:rect l="0" t="0" r="r" b="b"/>
            <a:pathLst>
              <a:path w="10938" h="7661" extrusionOk="0">
                <a:moveTo>
                  <a:pt x="1276" y="0"/>
                </a:moveTo>
                <a:lnTo>
                  <a:pt x="1277" y="0"/>
                </a:lnTo>
                <a:cubicBezTo>
                  <a:pt x="1053" y="0"/>
                  <a:pt x="832" y="59"/>
                  <a:pt x="638" y="171"/>
                </a:cubicBezTo>
                <a:cubicBezTo>
                  <a:pt x="444" y="283"/>
                  <a:pt x="283" y="444"/>
                  <a:pt x="171" y="638"/>
                </a:cubicBezTo>
                <a:cubicBezTo>
                  <a:pt x="59" y="832"/>
                  <a:pt x="0" y="1053"/>
                  <a:pt x="0" y="1277"/>
                </a:cubicBezTo>
                <a:lnTo>
                  <a:pt x="0" y="6383"/>
                </a:lnTo>
                <a:lnTo>
                  <a:pt x="0" y="6383"/>
                </a:lnTo>
                <a:cubicBezTo>
                  <a:pt x="0" y="6607"/>
                  <a:pt x="59" y="6828"/>
                  <a:pt x="171" y="7022"/>
                </a:cubicBezTo>
                <a:cubicBezTo>
                  <a:pt x="283" y="7216"/>
                  <a:pt x="444" y="7377"/>
                  <a:pt x="638" y="7489"/>
                </a:cubicBezTo>
                <a:cubicBezTo>
                  <a:pt x="832" y="7601"/>
                  <a:pt x="1053" y="7660"/>
                  <a:pt x="1277" y="7660"/>
                </a:cubicBezTo>
                <a:lnTo>
                  <a:pt x="9660" y="7660"/>
                </a:lnTo>
                <a:lnTo>
                  <a:pt x="9660" y="7660"/>
                </a:lnTo>
                <a:cubicBezTo>
                  <a:pt x="9884" y="7660"/>
                  <a:pt x="10105" y="7601"/>
                  <a:pt x="10299" y="7489"/>
                </a:cubicBezTo>
                <a:cubicBezTo>
                  <a:pt x="10493" y="7377"/>
                  <a:pt x="10654" y="7216"/>
                  <a:pt x="10766" y="7022"/>
                </a:cubicBezTo>
                <a:cubicBezTo>
                  <a:pt x="10878" y="6828"/>
                  <a:pt x="10937" y="6607"/>
                  <a:pt x="10937" y="6383"/>
                </a:cubicBezTo>
                <a:lnTo>
                  <a:pt x="10937" y="1276"/>
                </a:lnTo>
                <a:lnTo>
                  <a:pt x="10937" y="1277"/>
                </a:lnTo>
                <a:lnTo>
                  <a:pt x="10937" y="1277"/>
                </a:lnTo>
                <a:cubicBezTo>
                  <a:pt x="10937" y="1053"/>
                  <a:pt x="10878" y="832"/>
                  <a:pt x="10766" y="638"/>
                </a:cubicBezTo>
                <a:cubicBezTo>
                  <a:pt x="10654" y="444"/>
                  <a:pt x="10493" y="283"/>
                  <a:pt x="10299" y="171"/>
                </a:cubicBezTo>
                <a:cubicBezTo>
                  <a:pt x="10105" y="59"/>
                  <a:pt x="9884" y="0"/>
                  <a:pt x="9660" y="0"/>
                </a:cubicBezTo>
                <a:lnTo>
                  <a:pt x="1276" y="0"/>
                </a:lnTo>
              </a:path>
            </a:pathLst>
          </a:custGeom>
          <a:solidFill>
            <a:srgbClr val="C0000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800" b="1" spc="-1" dirty="0" smtClean="0">
                <a:solidFill>
                  <a:srgbClr val="FFFFFF"/>
                </a:solidFill>
                <a:latin typeface="Arial"/>
              </a:rPr>
              <a:t>Программное представление управляемой системы</a:t>
            </a:r>
            <a:endParaRPr lang="en-US" sz="28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CustomShape 9"/>
          <p:cNvSpPr/>
          <p:nvPr/>
        </p:nvSpPr>
        <p:spPr bwMode="auto">
          <a:xfrm>
            <a:off x="7335157" y="2637010"/>
            <a:ext cx="3097080" cy="396720"/>
          </a:xfrm>
          <a:custGeom>
            <a:avLst/>
            <a:gdLst/>
            <a:ahLst/>
            <a:cxnLst/>
            <a:rect l="0" t="0" r="r" b="b"/>
            <a:pathLst>
              <a:path w="8605" h="1104" extrusionOk="0">
                <a:moveTo>
                  <a:pt x="183" y="0"/>
                </a:moveTo>
                <a:lnTo>
                  <a:pt x="184" y="0"/>
                </a:lnTo>
                <a:cubicBezTo>
                  <a:pt x="152" y="0"/>
                  <a:pt x="120" y="8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8" y="120"/>
                  <a:pt x="0" y="152"/>
                  <a:pt x="0" y="184"/>
                </a:cubicBezTo>
                <a:lnTo>
                  <a:pt x="0" y="919"/>
                </a:lnTo>
                <a:lnTo>
                  <a:pt x="0" y="919"/>
                </a:lnTo>
                <a:cubicBezTo>
                  <a:pt x="0" y="951"/>
                  <a:pt x="8" y="983"/>
                  <a:pt x="25" y="1011"/>
                </a:cubicBezTo>
                <a:cubicBezTo>
                  <a:pt x="41" y="1039"/>
                  <a:pt x="64" y="1062"/>
                  <a:pt x="92" y="1078"/>
                </a:cubicBezTo>
                <a:cubicBezTo>
                  <a:pt x="120" y="1095"/>
                  <a:pt x="152" y="1103"/>
                  <a:pt x="184" y="1103"/>
                </a:cubicBezTo>
                <a:lnTo>
                  <a:pt x="8420" y="1103"/>
                </a:lnTo>
                <a:lnTo>
                  <a:pt x="8420" y="1103"/>
                </a:lnTo>
                <a:cubicBezTo>
                  <a:pt x="8452" y="1103"/>
                  <a:pt x="8484" y="1095"/>
                  <a:pt x="8512" y="1078"/>
                </a:cubicBezTo>
                <a:cubicBezTo>
                  <a:pt x="8540" y="1062"/>
                  <a:pt x="8563" y="1039"/>
                  <a:pt x="8579" y="1011"/>
                </a:cubicBezTo>
                <a:cubicBezTo>
                  <a:pt x="8596" y="983"/>
                  <a:pt x="8604" y="951"/>
                  <a:pt x="8604" y="919"/>
                </a:cubicBezTo>
                <a:lnTo>
                  <a:pt x="8604" y="183"/>
                </a:lnTo>
                <a:lnTo>
                  <a:pt x="8604" y="184"/>
                </a:lnTo>
                <a:lnTo>
                  <a:pt x="8604" y="184"/>
                </a:lnTo>
                <a:cubicBezTo>
                  <a:pt x="8604" y="152"/>
                  <a:pt x="8596" y="120"/>
                  <a:pt x="8579" y="92"/>
                </a:cubicBezTo>
                <a:cubicBezTo>
                  <a:pt x="8563" y="64"/>
                  <a:pt x="8540" y="41"/>
                  <a:pt x="8512" y="25"/>
                </a:cubicBezTo>
                <a:cubicBezTo>
                  <a:pt x="8484" y="8"/>
                  <a:pt x="8452" y="0"/>
                  <a:pt x="8420" y="0"/>
                </a:cubicBezTo>
                <a:lnTo>
                  <a:pt x="183" y="0"/>
                </a:lnTo>
              </a:path>
            </a:pathLst>
          </a:custGeom>
          <a:solidFill>
            <a:srgbClr val="92D05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Контроль доступа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CustomShape 10"/>
          <p:cNvSpPr/>
          <p:nvPr/>
        </p:nvSpPr>
        <p:spPr bwMode="auto">
          <a:xfrm>
            <a:off x="7334797" y="3481222"/>
            <a:ext cx="3097440" cy="398160"/>
          </a:xfrm>
          <a:custGeom>
            <a:avLst/>
            <a:gdLst/>
            <a:ahLst/>
            <a:cxnLst/>
            <a:rect l="0" t="0" r="r" b="b"/>
            <a:pathLst>
              <a:path w="8606" h="1108" extrusionOk="0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2"/>
                </a:lnTo>
                <a:lnTo>
                  <a:pt x="0" y="923"/>
                </a:lnTo>
                <a:cubicBezTo>
                  <a:pt x="0" y="955"/>
                  <a:pt x="9" y="987"/>
                  <a:pt x="25" y="1015"/>
                </a:cubicBezTo>
                <a:cubicBezTo>
                  <a:pt x="41" y="1043"/>
                  <a:pt x="64" y="1066"/>
                  <a:pt x="92" y="1082"/>
                </a:cubicBezTo>
                <a:cubicBezTo>
                  <a:pt x="120" y="1098"/>
                  <a:pt x="152" y="1107"/>
                  <a:pt x="185" y="1107"/>
                </a:cubicBezTo>
                <a:lnTo>
                  <a:pt x="8420" y="1107"/>
                </a:lnTo>
                <a:lnTo>
                  <a:pt x="8421" y="1107"/>
                </a:lnTo>
                <a:cubicBezTo>
                  <a:pt x="8453" y="1107"/>
                  <a:pt x="8485" y="1098"/>
                  <a:pt x="8513" y="1082"/>
                </a:cubicBezTo>
                <a:cubicBezTo>
                  <a:pt x="8541" y="1066"/>
                  <a:pt x="8564" y="1043"/>
                  <a:pt x="8580" y="1015"/>
                </a:cubicBezTo>
                <a:cubicBezTo>
                  <a:pt x="8596" y="987"/>
                  <a:pt x="8605" y="955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1" y="0"/>
                </a:cubicBezTo>
                <a:lnTo>
                  <a:pt x="184" y="0"/>
                </a:lnTo>
              </a:path>
            </a:pathLst>
          </a:custGeom>
          <a:solidFill>
            <a:srgbClr val="FF0066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Архивация данных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CustomShape 11"/>
          <p:cNvSpPr/>
          <p:nvPr/>
        </p:nvSpPr>
        <p:spPr bwMode="auto">
          <a:xfrm>
            <a:off x="7332997" y="4727387"/>
            <a:ext cx="3097440" cy="398520"/>
          </a:xfrm>
          <a:custGeom>
            <a:avLst/>
            <a:gdLst/>
            <a:ahLst/>
            <a:cxnLst/>
            <a:rect l="0" t="0" r="r" b="b"/>
            <a:pathLst>
              <a:path w="8606" h="1109" extrusionOk="0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20" y="1108"/>
                </a:lnTo>
                <a:lnTo>
                  <a:pt x="8420" y="1108"/>
                </a:lnTo>
                <a:cubicBezTo>
                  <a:pt x="8453" y="1108"/>
                  <a:pt x="8485" y="1099"/>
                  <a:pt x="8513" y="1083"/>
                </a:cubicBezTo>
                <a:cubicBezTo>
                  <a:pt x="8541" y="1067"/>
                  <a:pt x="8564" y="1044"/>
                  <a:pt x="8580" y="1016"/>
                </a:cubicBezTo>
                <a:cubicBezTo>
                  <a:pt x="8596" y="988"/>
                  <a:pt x="8605" y="956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0" y="0"/>
                </a:cubicBezTo>
                <a:lnTo>
                  <a:pt x="184" y="0"/>
                </a:lnTo>
              </a:path>
            </a:pathLst>
          </a:custGeom>
          <a:solidFill>
            <a:srgbClr val="0070C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en-US" b="1" spc="-1" dirty="0" smtClean="0">
                <a:solidFill>
                  <a:srgbClr val="FFFFFF"/>
                </a:solidFill>
                <a:latin typeface="Arial"/>
              </a:rPr>
              <a:t>Web</a:t>
            </a: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 сервисы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CustomShape 12"/>
          <p:cNvSpPr/>
          <p:nvPr/>
        </p:nvSpPr>
        <p:spPr bwMode="auto">
          <a:xfrm>
            <a:off x="7336852" y="3058702"/>
            <a:ext cx="3097440" cy="398160"/>
          </a:xfrm>
          <a:custGeom>
            <a:avLst/>
            <a:gdLst/>
            <a:ahLst/>
            <a:cxnLst/>
            <a:rect l="0" t="0" r="r" b="b"/>
            <a:pathLst>
              <a:path w="8606" h="1108" extrusionOk="0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2"/>
                </a:lnTo>
                <a:lnTo>
                  <a:pt x="0" y="923"/>
                </a:lnTo>
                <a:cubicBezTo>
                  <a:pt x="0" y="955"/>
                  <a:pt x="9" y="987"/>
                  <a:pt x="25" y="1015"/>
                </a:cubicBezTo>
                <a:cubicBezTo>
                  <a:pt x="41" y="1043"/>
                  <a:pt x="64" y="1066"/>
                  <a:pt x="92" y="1082"/>
                </a:cubicBezTo>
                <a:cubicBezTo>
                  <a:pt x="120" y="1098"/>
                  <a:pt x="152" y="1107"/>
                  <a:pt x="185" y="1107"/>
                </a:cubicBezTo>
                <a:lnTo>
                  <a:pt x="8420" y="1107"/>
                </a:lnTo>
                <a:lnTo>
                  <a:pt x="8421" y="1107"/>
                </a:lnTo>
                <a:cubicBezTo>
                  <a:pt x="8453" y="1107"/>
                  <a:pt x="8485" y="1098"/>
                  <a:pt x="8513" y="1082"/>
                </a:cubicBezTo>
                <a:cubicBezTo>
                  <a:pt x="8541" y="1066"/>
                  <a:pt x="8564" y="1043"/>
                  <a:pt x="8580" y="1015"/>
                </a:cubicBezTo>
                <a:cubicBezTo>
                  <a:pt x="8596" y="987"/>
                  <a:pt x="8605" y="955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1" y="0"/>
                </a:cubicBezTo>
                <a:lnTo>
                  <a:pt x="184" y="0"/>
                </a:lnTo>
              </a:path>
            </a:pathLst>
          </a:custGeom>
          <a:solidFill>
            <a:srgbClr val="FF000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Мониторинг 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CustomShape 13"/>
          <p:cNvSpPr/>
          <p:nvPr/>
        </p:nvSpPr>
        <p:spPr bwMode="auto">
          <a:xfrm>
            <a:off x="7334797" y="4313314"/>
            <a:ext cx="3095640" cy="398520"/>
          </a:xfrm>
          <a:custGeom>
            <a:avLst/>
            <a:gdLst/>
            <a:ahLst/>
            <a:cxnLst/>
            <a:rect l="0" t="0" r="r" b="b"/>
            <a:pathLst>
              <a:path w="8601" h="1109" extrusionOk="0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15" y="1108"/>
                </a:lnTo>
                <a:lnTo>
                  <a:pt x="8415" y="1108"/>
                </a:lnTo>
                <a:cubicBezTo>
                  <a:pt x="8448" y="1108"/>
                  <a:pt x="8480" y="1099"/>
                  <a:pt x="8508" y="1083"/>
                </a:cubicBezTo>
                <a:cubicBezTo>
                  <a:pt x="8536" y="1067"/>
                  <a:pt x="8559" y="1044"/>
                  <a:pt x="8575" y="1016"/>
                </a:cubicBezTo>
                <a:cubicBezTo>
                  <a:pt x="8591" y="988"/>
                  <a:pt x="8600" y="956"/>
                  <a:pt x="8600" y="923"/>
                </a:cubicBezTo>
                <a:lnTo>
                  <a:pt x="8600" y="184"/>
                </a:lnTo>
                <a:lnTo>
                  <a:pt x="8600" y="185"/>
                </a:lnTo>
                <a:lnTo>
                  <a:pt x="8600" y="185"/>
                </a:lnTo>
                <a:cubicBezTo>
                  <a:pt x="8600" y="152"/>
                  <a:pt x="8591" y="120"/>
                  <a:pt x="8575" y="92"/>
                </a:cubicBezTo>
                <a:cubicBezTo>
                  <a:pt x="8559" y="64"/>
                  <a:pt x="8536" y="41"/>
                  <a:pt x="8508" y="25"/>
                </a:cubicBezTo>
                <a:cubicBezTo>
                  <a:pt x="8480" y="9"/>
                  <a:pt x="8448" y="0"/>
                  <a:pt x="8415" y="0"/>
                </a:cubicBezTo>
                <a:lnTo>
                  <a:pt x="184" y="0"/>
                </a:lnTo>
              </a:path>
            </a:pathLst>
          </a:custGeom>
          <a:solidFill>
            <a:srgbClr val="7030A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Режимы работы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CustomShape 14"/>
          <p:cNvSpPr/>
          <p:nvPr/>
        </p:nvSpPr>
        <p:spPr bwMode="auto">
          <a:xfrm>
            <a:off x="2030454" y="701641"/>
            <a:ext cx="2190410" cy="650879"/>
          </a:xfrm>
          <a:custGeom>
            <a:avLst/>
            <a:gdLst/>
            <a:ahLst/>
            <a:cxnLst/>
            <a:rect l="0" t="0" r="r" b="b"/>
            <a:pathLst>
              <a:path w="8601" h="1810" extrusionOk="0">
                <a:moveTo>
                  <a:pt x="301" y="0"/>
                </a:moveTo>
                <a:lnTo>
                  <a:pt x="302" y="0"/>
                </a:lnTo>
                <a:cubicBezTo>
                  <a:pt x="249" y="0"/>
                  <a:pt x="197" y="14"/>
                  <a:pt x="151" y="40"/>
                </a:cubicBezTo>
                <a:cubicBezTo>
                  <a:pt x="105" y="67"/>
                  <a:pt x="67" y="105"/>
                  <a:pt x="40" y="151"/>
                </a:cubicBezTo>
                <a:cubicBezTo>
                  <a:pt x="14" y="197"/>
                  <a:pt x="0" y="249"/>
                  <a:pt x="0" y="302"/>
                </a:cubicBezTo>
                <a:lnTo>
                  <a:pt x="0" y="1507"/>
                </a:lnTo>
                <a:lnTo>
                  <a:pt x="0" y="1508"/>
                </a:lnTo>
                <a:cubicBezTo>
                  <a:pt x="0" y="1560"/>
                  <a:pt x="14" y="1612"/>
                  <a:pt x="40" y="1658"/>
                </a:cubicBezTo>
                <a:cubicBezTo>
                  <a:pt x="67" y="1704"/>
                  <a:pt x="105" y="1742"/>
                  <a:pt x="151" y="1769"/>
                </a:cubicBezTo>
                <a:cubicBezTo>
                  <a:pt x="197" y="1795"/>
                  <a:pt x="249" y="1809"/>
                  <a:pt x="302" y="1809"/>
                </a:cubicBezTo>
                <a:lnTo>
                  <a:pt x="8298" y="1809"/>
                </a:lnTo>
                <a:lnTo>
                  <a:pt x="8299" y="1809"/>
                </a:lnTo>
                <a:cubicBezTo>
                  <a:pt x="8351" y="1809"/>
                  <a:pt x="8403" y="1795"/>
                  <a:pt x="8449" y="1769"/>
                </a:cubicBezTo>
                <a:cubicBezTo>
                  <a:pt x="8495" y="1742"/>
                  <a:pt x="8533" y="1704"/>
                  <a:pt x="8560" y="1658"/>
                </a:cubicBezTo>
                <a:cubicBezTo>
                  <a:pt x="8586" y="1612"/>
                  <a:pt x="8600" y="1560"/>
                  <a:pt x="8600" y="1508"/>
                </a:cubicBezTo>
                <a:lnTo>
                  <a:pt x="8600" y="301"/>
                </a:lnTo>
                <a:lnTo>
                  <a:pt x="8600" y="302"/>
                </a:lnTo>
                <a:lnTo>
                  <a:pt x="8600" y="302"/>
                </a:lnTo>
                <a:cubicBezTo>
                  <a:pt x="8600" y="249"/>
                  <a:pt x="8586" y="197"/>
                  <a:pt x="8560" y="151"/>
                </a:cubicBezTo>
                <a:cubicBezTo>
                  <a:pt x="8533" y="105"/>
                  <a:pt x="8495" y="67"/>
                  <a:pt x="8449" y="40"/>
                </a:cubicBezTo>
                <a:cubicBezTo>
                  <a:pt x="8403" y="14"/>
                  <a:pt x="8351" y="0"/>
                  <a:pt x="8299" y="0"/>
                </a:cubicBezTo>
                <a:lnTo>
                  <a:pt x="301" y="0"/>
                </a:lnTo>
              </a:path>
            </a:pathLst>
          </a:custGeom>
          <a:solidFill>
            <a:srgbClr val="0070C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400" b="1" spc="-1" dirty="0">
                <a:solidFill>
                  <a:srgbClr val="FFFFFF"/>
                </a:solidFill>
                <a:latin typeface="Arial"/>
              </a:rPr>
              <a:t>В</a:t>
            </a: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еб</a:t>
            </a:r>
            <a:r>
              <a:rPr lang="en-US" sz="2400" b="1" spc="-1" dirty="0" smtClean="0">
                <a:solidFill>
                  <a:srgbClr val="FFFFFF"/>
                </a:solidFill>
                <a:latin typeface="Arial"/>
              </a:rPr>
              <a:t>-</a:t>
            </a: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клиент</a:t>
            </a:r>
            <a:endParaRPr lang="en-US" sz="24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Line 15"/>
          <p:cNvSpPr/>
          <p:nvPr/>
        </p:nvSpPr>
        <p:spPr bwMode="auto">
          <a:xfrm flipV="1">
            <a:off x="1948587" y="1540101"/>
            <a:ext cx="9587440" cy="5925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6"/>
          <p:cNvSpPr/>
          <p:nvPr/>
        </p:nvSpPr>
        <p:spPr bwMode="auto">
          <a:xfrm>
            <a:off x="3333020" y="5746991"/>
            <a:ext cx="288720" cy="503280"/>
          </a:xfrm>
          <a:custGeom>
            <a:avLst/>
            <a:gdLst/>
            <a:ahLst/>
            <a:cxnLst/>
            <a:rect l="0" t="0" r="r" b="b"/>
            <a:pathLst>
              <a:path w="804" h="1400" extrusionOk="0">
                <a:moveTo>
                  <a:pt x="0" y="399"/>
                </a:moveTo>
                <a:lnTo>
                  <a:pt x="401" y="0"/>
                </a:lnTo>
                <a:lnTo>
                  <a:pt x="803" y="399"/>
                </a:lnTo>
                <a:lnTo>
                  <a:pt x="602" y="399"/>
                </a:lnTo>
                <a:lnTo>
                  <a:pt x="602" y="999"/>
                </a:lnTo>
                <a:lnTo>
                  <a:pt x="803" y="999"/>
                </a:lnTo>
                <a:lnTo>
                  <a:pt x="401" y="1399"/>
                </a:lnTo>
                <a:lnTo>
                  <a:pt x="0" y="999"/>
                </a:lnTo>
                <a:lnTo>
                  <a:pt x="200" y="999"/>
                </a:lnTo>
                <a:lnTo>
                  <a:pt x="200" y="399"/>
                </a:lnTo>
                <a:lnTo>
                  <a:pt x="0" y="399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7"/>
          <p:cNvSpPr/>
          <p:nvPr/>
        </p:nvSpPr>
        <p:spPr bwMode="auto">
          <a:xfrm>
            <a:off x="5397432" y="5725836"/>
            <a:ext cx="287280" cy="503280"/>
          </a:xfrm>
          <a:custGeom>
            <a:avLst/>
            <a:gdLst/>
            <a:ahLst/>
            <a:cxnLst/>
            <a:rect l="0" t="0" r="r" b="b"/>
            <a:pathLst>
              <a:path w="800" h="1400" extrusionOk="0">
                <a:moveTo>
                  <a:pt x="0" y="399"/>
                </a:moveTo>
                <a:lnTo>
                  <a:pt x="399" y="0"/>
                </a:lnTo>
                <a:lnTo>
                  <a:pt x="799" y="399"/>
                </a:lnTo>
                <a:lnTo>
                  <a:pt x="599" y="399"/>
                </a:lnTo>
                <a:lnTo>
                  <a:pt x="599" y="999"/>
                </a:lnTo>
                <a:lnTo>
                  <a:pt x="799" y="999"/>
                </a:lnTo>
                <a:lnTo>
                  <a:pt x="399" y="1399"/>
                </a:lnTo>
                <a:lnTo>
                  <a:pt x="0" y="999"/>
                </a:lnTo>
                <a:lnTo>
                  <a:pt x="199" y="999"/>
                </a:lnTo>
                <a:lnTo>
                  <a:pt x="199" y="399"/>
                </a:lnTo>
                <a:lnTo>
                  <a:pt x="0" y="399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8"/>
          <p:cNvSpPr/>
          <p:nvPr/>
        </p:nvSpPr>
        <p:spPr bwMode="auto">
          <a:xfrm>
            <a:off x="3333020" y="4926647"/>
            <a:ext cx="289080" cy="466920"/>
          </a:xfrm>
          <a:custGeom>
            <a:avLst/>
            <a:gdLst/>
            <a:ahLst/>
            <a:cxnLst/>
            <a:rect l="0" t="0" r="r" b="b"/>
            <a:pathLst>
              <a:path w="804" h="1299" extrusionOk="0">
                <a:moveTo>
                  <a:pt x="0" y="401"/>
                </a:moveTo>
                <a:lnTo>
                  <a:pt x="401" y="0"/>
                </a:lnTo>
                <a:lnTo>
                  <a:pt x="803" y="401"/>
                </a:lnTo>
                <a:lnTo>
                  <a:pt x="603" y="401"/>
                </a:lnTo>
                <a:lnTo>
                  <a:pt x="603" y="896"/>
                </a:lnTo>
                <a:lnTo>
                  <a:pt x="803" y="896"/>
                </a:lnTo>
                <a:lnTo>
                  <a:pt x="401" y="1298"/>
                </a:lnTo>
                <a:lnTo>
                  <a:pt x="0" y="896"/>
                </a:lnTo>
                <a:lnTo>
                  <a:pt x="200" y="896"/>
                </a:lnTo>
                <a:lnTo>
                  <a:pt x="200" y="401"/>
                </a:lnTo>
                <a:lnTo>
                  <a:pt x="0" y="401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19"/>
          <p:cNvSpPr/>
          <p:nvPr/>
        </p:nvSpPr>
        <p:spPr bwMode="auto">
          <a:xfrm>
            <a:off x="5397432" y="4909375"/>
            <a:ext cx="287280" cy="466920"/>
          </a:xfrm>
          <a:custGeom>
            <a:avLst/>
            <a:gdLst/>
            <a:ahLst/>
            <a:cxnLst/>
            <a:rect l="0" t="0" r="r" b="b"/>
            <a:pathLst>
              <a:path w="800" h="1299" extrusionOk="0">
                <a:moveTo>
                  <a:pt x="0" y="401"/>
                </a:moveTo>
                <a:lnTo>
                  <a:pt x="399" y="0"/>
                </a:lnTo>
                <a:lnTo>
                  <a:pt x="799" y="401"/>
                </a:lnTo>
                <a:lnTo>
                  <a:pt x="599" y="401"/>
                </a:lnTo>
                <a:lnTo>
                  <a:pt x="599" y="896"/>
                </a:lnTo>
                <a:lnTo>
                  <a:pt x="799" y="896"/>
                </a:lnTo>
                <a:lnTo>
                  <a:pt x="399" y="1298"/>
                </a:lnTo>
                <a:lnTo>
                  <a:pt x="0" y="896"/>
                </a:lnTo>
                <a:lnTo>
                  <a:pt x="199" y="896"/>
                </a:lnTo>
                <a:lnTo>
                  <a:pt x="199" y="401"/>
                </a:lnTo>
                <a:lnTo>
                  <a:pt x="0" y="401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0"/>
          <p:cNvSpPr/>
          <p:nvPr/>
        </p:nvSpPr>
        <p:spPr bwMode="auto">
          <a:xfrm>
            <a:off x="3044640" y="1251172"/>
            <a:ext cx="432000" cy="611280"/>
          </a:xfrm>
          <a:custGeom>
            <a:avLst/>
            <a:gdLst/>
            <a:ahLst/>
            <a:cxnLst/>
            <a:rect l="0" t="0" r="r" b="b"/>
            <a:pathLst>
              <a:path w="1202" h="1700" extrusionOk="0">
                <a:moveTo>
                  <a:pt x="0" y="601"/>
                </a:moveTo>
                <a:lnTo>
                  <a:pt x="600" y="0"/>
                </a:lnTo>
                <a:lnTo>
                  <a:pt x="1201" y="601"/>
                </a:lnTo>
                <a:lnTo>
                  <a:pt x="900" y="601"/>
                </a:lnTo>
                <a:lnTo>
                  <a:pt x="900" y="1097"/>
                </a:lnTo>
                <a:lnTo>
                  <a:pt x="1201" y="1097"/>
                </a:lnTo>
                <a:lnTo>
                  <a:pt x="600" y="1699"/>
                </a:lnTo>
                <a:lnTo>
                  <a:pt x="0" y="1097"/>
                </a:lnTo>
                <a:lnTo>
                  <a:pt x="300" y="1097"/>
                </a:lnTo>
                <a:lnTo>
                  <a:pt x="300" y="601"/>
                </a:lnTo>
                <a:lnTo>
                  <a:pt x="0" y="601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1"/>
          <p:cNvSpPr/>
          <p:nvPr/>
        </p:nvSpPr>
        <p:spPr bwMode="auto">
          <a:xfrm>
            <a:off x="8132090" y="1366039"/>
            <a:ext cx="1674859" cy="5254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800" b="1" spc="-1" dirty="0" smtClean="0">
                <a:solidFill>
                  <a:srgbClr val="2D2DB9"/>
                </a:solidFill>
                <a:latin typeface="Comic Sans MS"/>
              </a:rPr>
              <a:t>Сервисы</a:t>
            </a:r>
            <a:endParaRPr lang="en-US" sz="28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CustomShape 22"/>
          <p:cNvSpPr/>
          <p:nvPr/>
        </p:nvSpPr>
        <p:spPr bwMode="auto">
          <a:xfrm>
            <a:off x="7334797" y="3895219"/>
            <a:ext cx="3097440" cy="398520"/>
          </a:xfrm>
          <a:custGeom>
            <a:avLst/>
            <a:gdLst/>
            <a:ahLst/>
            <a:cxnLst/>
            <a:rect l="0" t="0" r="r" b="b"/>
            <a:pathLst>
              <a:path w="8606" h="1109" extrusionOk="0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20" y="1108"/>
                </a:lnTo>
                <a:lnTo>
                  <a:pt x="8420" y="1108"/>
                </a:lnTo>
                <a:cubicBezTo>
                  <a:pt x="8453" y="1108"/>
                  <a:pt x="8485" y="1099"/>
                  <a:pt x="8513" y="1083"/>
                </a:cubicBezTo>
                <a:cubicBezTo>
                  <a:pt x="8541" y="1067"/>
                  <a:pt x="8564" y="1044"/>
                  <a:pt x="8580" y="1016"/>
                </a:cubicBezTo>
                <a:cubicBezTo>
                  <a:pt x="8596" y="988"/>
                  <a:pt x="8605" y="956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0" y="0"/>
                </a:cubicBezTo>
                <a:lnTo>
                  <a:pt x="184" y="0"/>
                </a:lnTo>
              </a:path>
            </a:pathLst>
          </a:custGeom>
          <a:solidFill>
            <a:srgbClr val="FF66FF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Извлечение данных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CustomShape 14"/>
          <p:cNvSpPr/>
          <p:nvPr/>
        </p:nvSpPr>
        <p:spPr bwMode="auto">
          <a:xfrm>
            <a:off x="4490826" y="708463"/>
            <a:ext cx="2454409" cy="650879"/>
          </a:xfrm>
          <a:custGeom>
            <a:avLst/>
            <a:gdLst/>
            <a:ahLst/>
            <a:cxnLst/>
            <a:rect l="0" t="0" r="r" b="b"/>
            <a:pathLst>
              <a:path w="8601" h="1810" extrusionOk="0">
                <a:moveTo>
                  <a:pt x="301" y="0"/>
                </a:moveTo>
                <a:lnTo>
                  <a:pt x="302" y="0"/>
                </a:lnTo>
                <a:cubicBezTo>
                  <a:pt x="249" y="0"/>
                  <a:pt x="197" y="14"/>
                  <a:pt x="151" y="40"/>
                </a:cubicBezTo>
                <a:cubicBezTo>
                  <a:pt x="105" y="67"/>
                  <a:pt x="67" y="105"/>
                  <a:pt x="40" y="151"/>
                </a:cubicBezTo>
                <a:cubicBezTo>
                  <a:pt x="14" y="197"/>
                  <a:pt x="0" y="249"/>
                  <a:pt x="0" y="302"/>
                </a:cubicBezTo>
                <a:lnTo>
                  <a:pt x="0" y="1507"/>
                </a:lnTo>
                <a:lnTo>
                  <a:pt x="0" y="1508"/>
                </a:lnTo>
                <a:cubicBezTo>
                  <a:pt x="0" y="1560"/>
                  <a:pt x="14" y="1612"/>
                  <a:pt x="40" y="1658"/>
                </a:cubicBezTo>
                <a:cubicBezTo>
                  <a:pt x="67" y="1704"/>
                  <a:pt x="105" y="1742"/>
                  <a:pt x="151" y="1769"/>
                </a:cubicBezTo>
                <a:cubicBezTo>
                  <a:pt x="197" y="1795"/>
                  <a:pt x="249" y="1809"/>
                  <a:pt x="302" y="1809"/>
                </a:cubicBezTo>
                <a:lnTo>
                  <a:pt x="8298" y="1809"/>
                </a:lnTo>
                <a:lnTo>
                  <a:pt x="8299" y="1809"/>
                </a:lnTo>
                <a:cubicBezTo>
                  <a:pt x="8351" y="1809"/>
                  <a:pt x="8403" y="1795"/>
                  <a:pt x="8449" y="1769"/>
                </a:cubicBezTo>
                <a:cubicBezTo>
                  <a:pt x="8495" y="1742"/>
                  <a:pt x="8533" y="1704"/>
                  <a:pt x="8560" y="1658"/>
                </a:cubicBezTo>
                <a:cubicBezTo>
                  <a:pt x="8586" y="1612"/>
                  <a:pt x="8600" y="1560"/>
                  <a:pt x="8600" y="1508"/>
                </a:cubicBezTo>
                <a:lnTo>
                  <a:pt x="8600" y="301"/>
                </a:lnTo>
                <a:lnTo>
                  <a:pt x="8600" y="302"/>
                </a:lnTo>
                <a:lnTo>
                  <a:pt x="8600" y="302"/>
                </a:lnTo>
                <a:cubicBezTo>
                  <a:pt x="8600" y="249"/>
                  <a:pt x="8586" y="197"/>
                  <a:pt x="8560" y="151"/>
                </a:cubicBezTo>
                <a:cubicBezTo>
                  <a:pt x="8533" y="105"/>
                  <a:pt x="8495" y="67"/>
                  <a:pt x="8449" y="40"/>
                </a:cubicBezTo>
                <a:cubicBezTo>
                  <a:pt x="8403" y="14"/>
                  <a:pt x="8351" y="0"/>
                  <a:pt x="8299" y="0"/>
                </a:cubicBezTo>
                <a:lnTo>
                  <a:pt x="301" y="0"/>
                </a:lnTo>
              </a:path>
            </a:pathLst>
          </a:custGeom>
          <a:solidFill>
            <a:srgbClr val="0070C0"/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2400" b="1" spc="-1" dirty="0" smtClean="0">
                <a:solidFill>
                  <a:srgbClr val="FFFFFF"/>
                </a:solidFill>
                <a:latin typeface="Arial"/>
              </a:rPr>
              <a:t>Клиент для ПК</a:t>
            </a:r>
            <a:endParaRPr lang="en-US" sz="24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CustomShape 20"/>
          <p:cNvSpPr/>
          <p:nvPr/>
        </p:nvSpPr>
        <p:spPr bwMode="auto">
          <a:xfrm>
            <a:off x="5545920" y="1280160"/>
            <a:ext cx="432000" cy="611280"/>
          </a:xfrm>
          <a:custGeom>
            <a:avLst/>
            <a:gdLst/>
            <a:ahLst/>
            <a:cxnLst/>
            <a:rect l="0" t="0" r="r" b="b"/>
            <a:pathLst>
              <a:path w="1202" h="1700" extrusionOk="0">
                <a:moveTo>
                  <a:pt x="0" y="601"/>
                </a:moveTo>
                <a:lnTo>
                  <a:pt x="600" y="0"/>
                </a:lnTo>
                <a:lnTo>
                  <a:pt x="1201" y="601"/>
                </a:lnTo>
                <a:lnTo>
                  <a:pt x="900" y="601"/>
                </a:lnTo>
                <a:lnTo>
                  <a:pt x="900" y="1097"/>
                </a:lnTo>
                <a:lnTo>
                  <a:pt x="1201" y="1097"/>
                </a:lnTo>
                <a:lnTo>
                  <a:pt x="600" y="1699"/>
                </a:lnTo>
                <a:lnTo>
                  <a:pt x="0" y="1097"/>
                </a:lnTo>
                <a:lnTo>
                  <a:pt x="300" y="1097"/>
                </a:lnTo>
                <a:lnTo>
                  <a:pt x="300" y="601"/>
                </a:lnTo>
                <a:lnTo>
                  <a:pt x="0" y="601"/>
                </a:lnTo>
              </a:path>
            </a:pathLst>
          </a:custGeom>
          <a:solidFill>
            <a:srgbClr val="00B8FF"/>
          </a:solidFill>
          <a:ln w="9360" cap="sq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1"/>
          <p:cNvSpPr/>
          <p:nvPr/>
        </p:nvSpPr>
        <p:spPr bwMode="auto">
          <a:xfrm>
            <a:off x="0" y="0"/>
            <a:ext cx="12192000" cy="5869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sz="3200" b="1" spc="-1" dirty="0" smtClean="0">
                <a:solidFill>
                  <a:srgbClr val="0070C0"/>
                </a:solidFill>
                <a:latin typeface="Comic Sans MS"/>
              </a:rPr>
              <a:t>Трёхуровневая с</a:t>
            </a:r>
            <a:r>
              <a:rPr lang="en-US" sz="3200" b="1" spc="-1" dirty="0" err="1" smtClean="0">
                <a:solidFill>
                  <a:srgbClr val="0070C0"/>
                </a:solidFill>
                <a:latin typeface="Comic Sans MS"/>
              </a:rPr>
              <a:t>труктура</a:t>
            </a:r>
            <a:r>
              <a:rPr lang="en-US" sz="3200" b="1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Comic Sans MS"/>
              </a:rPr>
              <a:t>системы</a:t>
            </a:r>
            <a:r>
              <a:rPr lang="en-US" sz="3200" b="1" spc="-1" dirty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3200" b="1" spc="-1" dirty="0" err="1">
                <a:solidFill>
                  <a:srgbClr val="0070C0"/>
                </a:solidFill>
                <a:latin typeface="Comic Sans MS"/>
              </a:rPr>
              <a:t>управления</a:t>
            </a:r>
            <a:endParaRPr lang="en-US" sz="32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2237" y="708463"/>
            <a:ext cx="1521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4">
                    <a:lumMod val="75000"/>
                  </a:schemeClr>
                </a:solidFill>
                <a:latin typeface="Comic Sans MS"/>
              </a:rPr>
              <a:t>Клиентский</a:t>
            </a:r>
          </a:p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4">
                    <a:lumMod val="75000"/>
                  </a:schemeClr>
                </a:solidFill>
                <a:latin typeface="Comic Sans MS"/>
              </a:rPr>
              <a:t>уровень</a:t>
            </a:r>
            <a:endParaRPr lang="en-US" b="1" spc="-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0276173" y="5597960"/>
            <a:ext cx="1741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4">
                    <a:lumMod val="75000"/>
                  </a:schemeClr>
                </a:solidFill>
                <a:latin typeface="Comic Sans MS"/>
              </a:rPr>
              <a:t>Уровень</a:t>
            </a:r>
          </a:p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4">
                    <a:lumMod val="75000"/>
                  </a:schemeClr>
                </a:solidFill>
                <a:latin typeface="Comic Sans MS"/>
              </a:rPr>
              <a:t>оборудования</a:t>
            </a:r>
            <a:endParaRPr lang="en-US" b="1" spc="-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0580078" y="2841164"/>
            <a:ext cx="1475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4">
                    <a:lumMod val="75000"/>
                  </a:schemeClr>
                </a:solidFill>
                <a:latin typeface="Comic Sans MS"/>
              </a:rPr>
              <a:t>Связующий</a:t>
            </a:r>
          </a:p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chemeClr val="accent4">
                    <a:lumMod val="75000"/>
                  </a:schemeClr>
                </a:solidFill>
                <a:latin typeface="Comic Sans MS"/>
              </a:rPr>
              <a:t>уровень</a:t>
            </a:r>
            <a:endParaRPr lang="en-US" b="1" spc="-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Line 3"/>
          <p:cNvSpPr/>
          <p:nvPr/>
        </p:nvSpPr>
        <p:spPr bwMode="auto">
          <a:xfrm flipV="1">
            <a:off x="314652" y="574409"/>
            <a:ext cx="11161068" cy="14232"/>
          </a:xfrm>
          <a:prstGeom prst="line">
            <a:avLst/>
          </a:prstGeom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13"/>
          <p:cNvSpPr/>
          <p:nvPr/>
        </p:nvSpPr>
        <p:spPr bwMode="auto">
          <a:xfrm>
            <a:off x="7336597" y="2226887"/>
            <a:ext cx="3095640" cy="398520"/>
          </a:xfrm>
          <a:custGeom>
            <a:avLst/>
            <a:gdLst/>
            <a:ahLst/>
            <a:cxnLst/>
            <a:rect l="0" t="0" r="r" b="b"/>
            <a:pathLst>
              <a:path w="8601" h="1109" extrusionOk="0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15" y="1108"/>
                </a:lnTo>
                <a:lnTo>
                  <a:pt x="8415" y="1108"/>
                </a:lnTo>
                <a:cubicBezTo>
                  <a:pt x="8448" y="1108"/>
                  <a:pt x="8480" y="1099"/>
                  <a:pt x="8508" y="1083"/>
                </a:cubicBezTo>
                <a:cubicBezTo>
                  <a:pt x="8536" y="1067"/>
                  <a:pt x="8559" y="1044"/>
                  <a:pt x="8575" y="1016"/>
                </a:cubicBezTo>
                <a:cubicBezTo>
                  <a:pt x="8591" y="988"/>
                  <a:pt x="8600" y="956"/>
                  <a:pt x="8600" y="923"/>
                </a:cubicBezTo>
                <a:lnTo>
                  <a:pt x="8600" y="184"/>
                </a:lnTo>
                <a:lnTo>
                  <a:pt x="8600" y="185"/>
                </a:lnTo>
                <a:lnTo>
                  <a:pt x="8600" y="185"/>
                </a:lnTo>
                <a:cubicBezTo>
                  <a:pt x="8600" y="152"/>
                  <a:pt x="8591" y="120"/>
                  <a:pt x="8575" y="92"/>
                </a:cubicBezTo>
                <a:cubicBezTo>
                  <a:pt x="8559" y="64"/>
                  <a:pt x="8536" y="41"/>
                  <a:pt x="8508" y="25"/>
                </a:cubicBezTo>
                <a:cubicBezTo>
                  <a:pt x="8480" y="9"/>
                  <a:pt x="8448" y="0"/>
                  <a:pt x="8415" y="0"/>
                </a:cubicBezTo>
                <a:lnTo>
                  <a:pt x="184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Настройка, управление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CustomShape 11"/>
          <p:cNvSpPr/>
          <p:nvPr/>
        </p:nvSpPr>
        <p:spPr bwMode="auto">
          <a:xfrm>
            <a:off x="7334797" y="1807098"/>
            <a:ext cx="3097440" cy="398520"/>
          </a:xfrm>
          <a:custGeom>
            <a:avLst/>
            <a:gdLst/>
            <a:ahLst/>
            <a:cxnLst/>
            <a:rect l="0" t="0" r="r" b="b"/>
            <a:pathLst>
              <a:path w="8606" h="1109" extrusionOk="0">
                <a:moveTo>
                  <a:pt x="184" y="0"/>
                </a:moveTo>
                <a:lnTo>
                  <a:pt x="185" y="0"/>
                </a:lnTo>
                <a:cubicBezTo>
                  <a:pt x="152" y="0"/>
                  <a:pt x="120" y="9"/>
                  <a:pt x="92" y="25"/>
                </a:cubicBezTo>
                <a:cubicBezTo>
                  <a:pt x="64" y="41"/>
                  <a:pt x="41" y="64"/>
                  <a:pt x="25" y="92"/>
                </a:cubicBezTo>
                <a:cubicBezTo>
                  <a:pt x="9" y="120"/>
                  <a:pt x="0" y="152"/>
                  <a:pt x="0" y="185"/>
                </a:cubicBezTo>
                <a:lnTo>
                  <a:pt x="0" y="923"/>
                </a:lnTo>
                <a:lnTo>
                  <a:pt x="0" y="923"/>
                </a:lnTo>
                <a:cubicBezTo>
                  <a:pt x="0" y="956"/>
                  <a:pt x="9" y="988"/>
                  <a:pt x="25" y="1016"/>
                </a:cubicBezTo>
                <a:cubicBezTo>
                  <a:pt x="41" y="1044"/>
                  <a:pt x="64" y="1067"/>
                  <a:pt x="92" y="1083"/>
                </a:cubicBezTo>
                <a:cubicBezTo>
                  <a:pt x="120" y="1099"/>
                  <a:pt x="152" y="1108"/>
                  <a:pt x="185" y="1108"/>
                </a:cubicBezTo>
                <a:lnTo>
                  <a:pt x="8420" y="1108"/>
                </a:lnTo>
                <a:lnTo>
                  <a:pt x="8420" y="1108"/>
                </a:lnTo>
                <a:cubicBezTo>
                  <a:pt x="8453" y="1108"/>
                  <a:pt x="8485" y="1099"/>
                  <a:pt x="8513" y="1083"/>
                </a:cubicBezTo>
                <a:cubicBezTo>
                  <a:pt x="8541" y="1067"/>
                  <a:pt x="8564" y="1044"/>
                  <a:pt x="8580" y="1016"/>
                </a:cubicBezTo>
                <a:cubicBezTo>
                  <a:pt x="8596" y="988"/>
                  <a:pt x="8605" y="956"/>
                  <a:pt x="8605" y="923"/>
                </a:cubicBezTo>
                <a:lnTo>
                  <a:pt x="8605" y="184"/>
                </a:lnTo>
                <a:lnTo>
                  <a:pt x="8605" y="185"/>
                </a:lnTo>
                <a:lnTo>
                  <a:pt x="8605" y="185"/>
                </a:lnTo>
                <a:cubicBezTo>
                  <a:pt x="8605" y="152"/>
                  <a:pt x="8596" y="120"/>
                  <a:pt x="8580" y="92"/>
                </a:cubicBezTo>
                <a:cubicBezTo>
                  <a:pt x="8564" y="64"/>
                  <a:pt x="8541" y="41"/>
                  <a:pt x="8513" y="25"/>
                </a:cubicBezTo>
                <a:cubicBezTo>
                  <a:pt x="8485" y="9"/>
                  <a:pt x="8453" y="0"/>
                  <a:pt x="8420" y="0"/>
                </a:cubicBezTo>
                <a:lnTo>
                  <a:pt x="184" y="0"/>
                </a:lnTo>
              </a:path>
            </a:pathLst>
          </a:custGeom>
          <a:solidFill>
            <a:schemeClr val="accent5">
              <a:lumMod val="75000"/>
            </a:schemeClr>
          </a:solidFill>
          <a:ln w="9360" cap="sq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39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  <a:defRPr/>
            </a:pPr>
            <a:r>
              <a:rPr lang="ru-RU" b="1" spc="-1" dirty="0" smtClean="0">
                <a:solidFill>
                  <a:srgbClr val="FFFFFF"/>
                </a:solidFill>
                <a:latin typeface="Arial"/>
              </a:rPr>
              <a:t>Обеспечение надежности</a:t>
            </a:r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 bwMode="auto">
          <a:xfrm>
            <a:off x="0" y="3240"/>
            <a:ext cx="12192000" cy="71006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ru-RU" sz="4000" spc="-1" dirty="0" smtClean="0">
                <a:solidFill>
                  <a:srgbClr val="0070C0"/>
                </a:solidFill>
                <a:latin typeface="Comic Sans MS"/>
              </a:rPr>
              <a:t>Уровень оборудования</a:t>
            </a:r>
            <a:r>
              <a:rPr lang="en-US" sz="4000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4000" spc="-1" dirty="0">
                <a:solidFill>
                  <a:srgbClr val="0070C0"/>
                </a:solidFill>
                <a:latin typeface="Comic Sans MS"/>
              </a:rPr>
              <a:t>:: </a:t>
            </a:r>
            <a:r>
              <a:rPr lang="en-US" sz="4000" spc="-1" dirty="0" smtClean="0">
                <a:solidFill>
                  <a:srgbClr val="0070C0"/>
                </a:solidFill>
                <a:latin typeface="Comic Sans MS"/>
              </a:rPr>
              <a:t>National Instruments</a:t>
            </a:r>
            <a:endParaRPr lang="en-US" sz="40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 bwMode="auto">
          <a:xfrm>
            <a:off x="11777077" y="6492960"/>
            <a:ext cx="376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99500" lnSpcReduction="1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fld id="{B64C058B-CD61-4396-96E1-531F7545D73F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2720" algn="l"/>
                  <a:tab pos="10782000" algn="l"/>
                </a:tabLst>
                <a:defRPr/>
              </a:pPr>
              <a:t>6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004" y="1132843"/>
            <a:ext cx="109959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Разработаны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ango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-классы для работы с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устройствами 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NI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:</a:t>
            </a:r>
            <a:endParaRPr lang="en-US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Дигитайзерами и осциллографами;</a:t>
            </a:r>
            <a:endParaRPr lang="ru-RU" sz="20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Аналоговыми и цифровыми входами/выходами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Таймером и счётчиками;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Цифровыми </a:t>
            </a:r>
            <a:r>
              <a:rPr lang="ru-RU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мультиметрами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Модулями измерения температур;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Интерфейсы для устройств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FlexRio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 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и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CompactRio</a:t>
            </a:r>
            <a:endParaRPr lang="ru-RU" sz="20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82" y="1598230"/>
            <a:ext cx="3511595" cy="262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t-labs.com/content/uploads/modbu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64" y="2196291"/>
            <a:ext cx="3084582" cy="17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CustomShape 1"/>
          <p:cNvSpPr/>
          <p:nvPr/>
        </p:nvSpPr>
        <p:spPr bwMode="auto">
          <a:xfrm>
            <a:off x="0" y="3240"/>
            <a:ext cx="12192000" cy="9562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ru-RU" sz="2800" spc="-1" dirty="0" smtClean="0">
                <a:solidFill>
                  <a:srgbClr val="0070C0"/>
                </a:solidFill>
                <a:latin typeface="Comic Sans MS"/>
              </a:rPr>
              <a:t>Уровень оборудования</a:t>
            </a:r>
            <a:r>
              <a:rPr lang="en-US" sz="2800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en-US" sz="2800" spc="-1" dirty="0">
                <a:solidFill>
                  <a:srgbClr val="0070C0"/>
                </a:solidFill>
                <a:latin typeface="Comic Sans MS"/>
              </a:rPr>
              <a:t>:: </a:t>
            </a:r>
            <a:r>
              <a:rPr lang="ru-RU" sz="2800" spc="-1" dirty="0" smtClean="0">
                <a:solidFill>
                  <a:srgbClr val="0070C0"/>
                </a:solidFill>
                <a:latin typeface="Comic Sans MS"/>
              </a:rPr>
              <a:t>Промышленные протоколы</a:t>
            </a:r>
            <a:endParaRPr lang="en-US" sz="2800" spc="-1" dirty="0" smtClean="0">
              <a:solidFill>
                <a:srgbClr val="0070C0"/>
              </a:solidFill>
              <a:latin typeface="Comic Sans M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r>
              <a:rPr lang="en-US" sz="2800" spc="-1" dirty="0" smtClean="0">
                <a:solidFill>
                  <a:srgbClr val="0070C0"/>
                </a:solidFill>
                <a:latin typeface="Comic Sans MS"/>
              </a:rPr>
              <a:t> </a:t>
            </a:r>
            <a:r>
              <a:rPr lang="ru-RU" sz="2800" spc="-1" dirty="0" smtClean="0">
                <a:solidFill>
                  <a:srgbClr val="0070C0"/>
                </a:solidFill>
                <a:latin typeface="Comic Sans MS"/>
              </a:rPr>
              <a:t>и другие способы подключения</a:t>
            </a:r>
            <a:endParaRPr lang="en-US" sz="2800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 bwMode="auto">
          <a:xfrm>
            <a:off x="11815800" y="6492960"/>
            <a:ext cx="37620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99500" lnSpcReduction="1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fld id="{B64C058B-CD61-4396-96E1-531F7545D73F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2720" algn="l"/>
                  <a:tab pos="10782000" algn="l"/>
                </a:tabLst>
                <a:defRPr/>
              </a:pPr>
              <a:t>7</a:t>
            </a:fld>
            <a:endParaRPr lang="en-US" b="1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001" y="1198704"/>
            <a:ext cx="10995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Разработаны </a:t>
            </a:r>
            <a:r>
              <a:rPr lang="en-US" sz="2000" b="1" spc="-1" dirty="0">
                <a:solidFill>
                  <a:srgbClr val="3333FF"/>
                </a:solidFill>
                <a:latin typeface="Comic Sans MS"/>
                <a:ea typeface="Noto Sans CJK SC Regular"/>
              </a:rPr>
              <a:t>t</a:t>
            </a: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ango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-классы для работы по стандартным протоколам связи:</a:t>
            </a:r>
            <a:endParaRPr lang="en-US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Modbus (TCP, RTU, RTU over TCP, ASCII)</a:t>
            </a:r>
            <a:r>
              <a:rPr lang="ru-RU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0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OPC 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NI </a:t>
            </a:r>
            <a:r>
              <a:rPr lang="en-US" sz="2000" b="1" spc="-1" dirty="0" err="1" smtClean="0">
                <a:solidFill>
                  <a:srgbClr val="3333FF"/>
                </a:solidFill>
                <a:latin typeface="Comic Sans MS"/>
                <a:ea typeface="Noto Sans CJK SC Regular"/>
              </a:rPr>
              <a:t>Datasocket</a:t>
            </a:r>
            <a:endParaRPr lang="en-US" sz="20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98001" y="3433055"/>
            <a:ext cx="10995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В ближайших планах разработка класса для работы по протоколу </a:t>
            </a:r>
            <a:r>
              <a:rPr lang="en-US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OPC UA</a:t>
            </a:r>
            <a:r>
              <a:rPr lang="ru-RU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, изучение и доработка класса для </a:t>
            </a:r>
            <a:r>
              <a:rPr lang="en-US" sz="2000" b="1" spc="-1" dirty="0" smtClean="0">
                <a:solidFill>
                  <a:srgbClr val="7030A0"/>
                </a:solidFill>
                <a:latin typeface="Comic Sans MS"/>
                <a:ea typeface="Noto Sans CJK SC Regular"/>
              </a:rPr>
              <a:t>CAN bus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8002" y="4826675"/>
            <a:ext cx="963513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rgbClr val="C00000"/>
                </a:solidFill>
                <a:latin typeface="Comic Sans MS"/>
              </a:rPr>
              <a:t>Для остального оборудования можно использовать: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C00000"/>
                </a:solidFill>
                <a:latin typeface="Comic Sans MS"/>
              </a:rPr>
              <a:t>Готовые классы (при наличии в большой базе компонентов </a:t>
            </a:r>
            <a:r>
              <a:rPr lang="en-US" b="1" spc="-1" dirty="0" smtClean="0">
                <a:solidFill>
                  <a:srgbClr val="C00000"/>
                </a:solidFill>
                <a:latin typeface="Comic Sans MS"/>
              </a:rPr>
              <a:t>Tango);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C00000"/>
                </a:solidFill>
                <a:latin typeface="Comic Sans MS"/>
              </a:rPr>
              <a:t>Текстовые </a:t>
            </a:r>
            <a:r>
              <a:rPr lang="ru-RU" b="1" spc="-1" dirty="0">
                <a:solidFill>
                  <a:srgbClr val="C00000"/>
                </a:solidFill>
                <a:latin typeface="Comic Sans MS"/>
              </a:rPr>
              <a:t>или бинарные </a:t>
            </a:r>
            <a:r>
              <a:rPr lang="en-US" b="1" spc="-1" dirty="0">
                <a:solidFill>
                  <a:srgbClr val="C00000"/>
                </a:solidFill>
                <a:latin typeface="Comic Sans MS"/>
              </a:rPr>
              <a:t>Ethernet </a:t>
            </a:r>
            <a:r>
              <a:rPr lang="ru-RU" b="1" spc="-1" dirty="0">
                <a:solidFill>
                  <a:srgbClr val="C00000"/>
                </a:solidFill>
                <a:latin typeface="Comic Sans MS"/>
              </a:rPr>
              <a:t>команды (</a:t>
            </a:r>
            <a:r>
              <a:rPr lang="en-US" b="1" spc="-1" dirty="0" err="1">
                <a:solidFill>
                  <a:srgbClr val="C00000"/>
                </a:solidFill>
                <a:latin typeface="Comic Sans MS"/>
              </a:rPr>
              <a:t>SocketDS</a:t>
            </a:r>
            <a:r>
              <a:rPr lang="en-US" b="1" spc="-1" dirty="0">
                <a:solidFill>
                  <a:srgbClr val="C00000"/>
                </a:solidFill>
                <a:latin typeface="Comic Sans MS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smtClean="0">
                <a:solidFill>
                  <a:srgbClr val="C00000"/>
                </a:solidFill>
                <a:latin typeface="Comic Sans MS"/>
              </a:rPr>
              <a:t>Текстовые или бинарные</a:t>
            </a:r>
            <a:r>
              <a:rPr lang="en-US" b="1" spc="-1" dirty="0" smtClean="0">
                <a:solidFill>
                  <a:srgbClr val="C00000"/>
                </a:solidFill>
                <a:latin typeface="Comic Sans MS"/>
              </a:rPr>
              <a:t> </a:t>
            </a:r>
            <a:r>
              <a:rPr lang="ru-RU" b="1" spc="-1" dirty="0" smtClean="0">
                <a:solidFill>
                  <a:srgbClr val="C00000"/>
                </a:solidFill>
                <a:latin typeface="Comic Sans MS"/>
              </a:rPr>
              <a:t>команды по последовательному порту (</a:t>
            </a:r>
            <a:r>
              <a:rPr lang="en-US" b="1" spc="-1" dirty="0" smtClean="0">
                <a:solidFill>
                  <a:srgbClr val="C00000"/>
                </a:solidFill>
                <a:latin typeface="Comic Sans MS"/>
              </a:rPr>
              <a:t>Serial line);</a:t>
            </a:r>
            <a:endParaRPr lang="ru-RU" b="1" spc="-1" dirty="0" smtClean="0">
              <a:solidFill>
                <a:srgbClr val="C00000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-1" dirty="0" err="1" smtClean="0">
                <a:solidFill>
                  <a:srgbClr val="C00000"/>
                </a:solidFill>
                <a:latin typeface="Comic Sans MS"/>
              </a:rPr>
              <a:t>Самописные</a:t>
            </a:r>
            <a:r>
              <a:rPr lang="ru-RU" b="1" spc="-1" dirty="0" smtClean="0">
                <a:solidFill>
                  <a:srgbClr val="C00000"/>
                </a:solidFill>
                <a:latin typeface="Comic Sans MS"/>
              </a:rPr>
              <a:t> классы с использованием специализированных библиотек и </a:t>
            </a:r>
            <a:r>
              <a:rPr lang="en-US" b="1" spc="-1" dirty="0" smtClean="0">
                <a:solidFill>
                  <a:srgbClr val="C00000"/>
                </a:solidFill>
                <a:latin typeface="Comic Sans MS"/>
              </a:rPr>
              <a:t>SDK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spc="-1" dirty="0" smtClean="0">
              <a:solidFill>
                <a:srgbClr val="7030A0"/>
              </a:solidFill>
              <a:latin typeface="Comic Sans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3"/>
          <p:cNvPicPr/>
          <p:nvPr/>
        </p:nvPicPr>
        <p:blipFill>
          <a:blip r:embed="rId3"/>
          <a:stretch/>
        </p:blipFill>
        <p:spPr bwMode="auto">
          <a:xfrm>
            <a:off x="4007612" y="2706970"/>
            <a:ext cx="2249640" cy="6444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972" y="2477854"/>
            <a:ext cx="1919876" cy="11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850254" y="6539345"/>
            <a:ext cx="341745" cy="318656"/>
          </a:xfrm>
        </p:spPr>
        <p:txBody>
          <a:bodyPr/>
          <a:lstStyle/>
          <a:p>
            <a:pPr algn="l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fld id="{D1E50708-7D5C-4AB2-92F9-9A54DA706186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 algn="l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2720" algn="l"/>
                  <a:tab pos="10782000" algn="l"/>
                </a:tabLst>
                <a:defRPr/>
              </a:pPr>
              <a:t>8</a:t>
            </a:fld>
            <a:endParaRPr lang="ru-RU" b="1" spc="-1" dirty="0">
              <a:solidFill>
                <a:srgbClr val="3333CC"/>
              </a:solidFill>
              <a:latin typeface="Comic Sans MS"/>
              <a:ea typeface="DejaVu San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ru-RU" sz="3200" b="1" spc="-1" dirty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Связующий уровень :: Высокоуровневые устройства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0209" y="1526160"/>
            <a:ext cx="114763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Отображают сложное устройство или систему целиком;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Работают с устройствами нижнего уровня;</a:t>
            </a:r>
            <a:endParaRPr lang="ru-RU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Реализуют логику работы системы</a:t>
            </a:r>
            <a:r>
              <a:rPr lang="en-US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ru-RU" sz="28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Предоставляют стандартный интерфейс для клиентов: атрибуты и команды</a:t>
            </a:r>
            <a:endParaRPr lang="en-US" sz="2800" b="1" spc="-1" dirty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685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850254" y="6539345"/>
            <a:ext cx="341745" cy="318656"/>
          </a:xfrm>
        </p:spPr>
        <p:txBody>
          <a:bodyPr/>
          <a:lstStyle/>
          <a:p>
            <a:pPr algn="l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  <a:defRPr/>
            </a:pPr>
            <a:fld id="{D1E50708-7D5C-4AB2-92F9-9A54DA706186}" type="slidenum">
              <a:rPr lang="ru-RU" b="1" spc="-1">
                <a:solidFill>
                  <a:srgbClr val="3333CC"/>
                </a:solidFill>
                <a:latin typeface="Comic Sans MS"/>
                <a:ea typeface="DejaVu Sans"/>
              </a:rPr>
              <a:pPr algn="l">
                <a:lnSpc>
                  <a:spcPct val="9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2720" algn="l"/>
                  <a:tab pos="10782000" algn="l"/>
                </a:tabLst>
                <a:defRPr/>
              </a:pPr>
              <a:t>9</a:t>
            </a:fld>
            <a:endParaRPr lang="ru-RU" b="1" spc="-1" dirty="0">
              <a:solidFill>
                <a:srgbClr val="3333CC"/>
              </a:solidFill>
              <a:latin typeface="Comic Sans MS"/>
              <a:ea typeface="DejaVu San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ru-RU" sz="3200" b="1" spc="-1" dirty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Связующий уровень :: </a:t>
            </a:r>
            <a:r>
              <a:rPr lang="en-US" sz="3200" b="1" spc="-1" dirty="0" err="1" smtClean="0">
                <a:solidFill>
                  <a:srgbClr val="0070C0"/>
                </a:solidFill>
                <a:latin typeface="Comic Sans MS"/>
                <a:ea typeface="+mn-ea"/>
                <a:cs typeface="+mn-cs"/>
              </a:rPr>
              <a:t>NICollector</a:t>
            </a:r>
            <a:endParaRPr lang="ru-RU" sz="3200" b="1" spc="-1" dirty="0">
              <a:solidFill>
                <a:srgbClr val="0070C0"/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058721"/>
            <a:ext cx="11476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Сводит в готовом виде данные с дигитайзеров и осциллографов </a:t>
            </a:r>
            <a:r>
              <a:rPr lang="en-US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NI</a:t>
            </a: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;</a:t>
            </a:r>
            <a:endParaRPr lang="en-US" sz="28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spc="-1" dirty="0" smtClean="0">
                <a:solidFill>
                  <a:srgbClr val="3333FF"/>
                </a:solidFill>
                <a:latin typeface="Comic Sans MS"/>
                <a:ea typeface="Noto Sans CJK SC Regular"/>
              </a:rPr>
              <a:t>Позволяет получать данные за определённый интервал времени</a:t>
            </a:r>
            <a:endParaRPr lang="ru-RU" sz="2800" b="1" spc="-1" dirty="0" smtClean="0">
              <a:solidFill>
                <a:srgbClr val="3333FF"/>
              </a:solidFill>
              <a:latin typeface="Comic Sans MS"/>
              <a:ea typeface="Noto Sans CJK SC 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077" y="1021699"/>
            <a:ext cx="1596697" cy="2274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1021699"/>
            <a:ext cx="4938422" cy="2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ICA-MAC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ICA-MAC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1040</Words>
  <Application>Microsoft Office PowerPoint</Application>
  <PresentationFormat>Широкоэкранный</PresentationFormat>
  <Paragraphs>221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Comic Sans MS</vt:lpstr>
      <vt:lpstr>DejaVu Sans</vt:lpstr>
      <vt:lpstr>Noto Sans CJK SC Regular</vt:lpstr>
      <vt:lpstr>Times New Roman</vt:lpstr>
      <vt:lpstr>Wingdings</vt:lpstr>
      <vt:lpstr>Office Theme</vt:lpstr>
      <vt:lpstr>1_Office Theme</vt:lpstr>
      <vt:lpstr>NICA-MAC</vt:lpstr>
      <vt:lpstr>1_NICA-MAC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Связующий уровень :: Высокоуровневые устройства</vt:lpstr>
      <vt:lpstr>Связующий уровень :: NICollector</vt:lpstr>
      <vt:lpstr>Презентация PowerPoint</vt:lpstr>
      <vt:lpstr>Связующий уровень :: ConnectorDS, TriggerDS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Клиентский уровень :: Приложения для ПК</vt:lpstr>
      <vt:lpstr>Клиентский уровень :: Веб-приложения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Георгий Седых</cp:lastModifiedBy>
  <cp:revision>88</cp:revision>
  <dcterms:created xsi:type="dcterms:W3CDTF">2023-03-26T23:06:37Z</dcterms:created>
  <dcterms:modified xsi:type="dcterms:W3CDTF">2023-03-31T10:12:56Z</dcterms:modified>
</cp:coreProperties>
</file>