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0"/>
  </p:notesMasterIdLst>
  <p:sldIdLst>
    <p:sldId id="261" r:id="rId2"/>
    <p:sldId id="262" r:id="rId3"/>
    <p:sldId id="318" r:id="rId4"/>
    <p:sldId id="435" r:id="rId5"/>
    <p:sldId id="434" r:id="rId6"/>
    <p:sldId id="432" r:id="rId7"/>
    <p:sldId id="433" r:id="rId8"/>
    <p:sldId id="426" r:id="rId9"/>
    <p:sldId id="427" r:id="rId10"/>
    <p:sldId id="428" r:id="rId11"/>
    <p:sldId id="429" r:id="rId12"/>
    <p:sldId id="430" r:id="rId13"/>
    <p:sldId id="431" r:id="rId14"/>
    <p:sldId id="436" r:id="rId15"/>
    <p:sldId id="449" r:id="rId16"/>
    <p:sldId id="447" r:id="rId17"/>
    <p:sldId id="450" r:id="rId18"/>
    <p:sldId id="437" r:id="rId19"/>
    <p:sldId id="442" r:id="rId20"/>
    <p:sldId id="448" r:id="rId21"/>
    <p:sldId id="451" r:id="rId22"/>
    <p:sldId id="452" r:id="rId23"/>
    <p:sldId id="455" r:id="rId24"/>
    <p:sldId id="454" r:id="rId25"/>
    <p:sldId id="453" r:id="rId26"/>
    <p:sldId id="419" r:id="rId27"/>
    <p:sldId id="422" r:id="rId28"/>
    <p:sldId id="42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em Galimov" initials="AG" lastIdx="1" clrIdx="0">
    <p:extLst>
      <p:ext uri="{19B8F6BF-5375-455C-9EA6-DF929625EA0E}">
        <p15:presenceInfo xmlns:p15="http://schemas.microsoft.com/office/powerpoint/2012/main" userId="3093e7bb77aeaf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  <a:srgbClr val="4F81BD"/>
    <a:srgbClr val="0070B8"/>
    <a:srgbClr val="6EA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5" autoAdjust="0"/>
    <p:restoredTop sz="93061" autoAdjust="0"/>
  </p:normalViewPr>
  <p:slideViewPr>
    <p:cSldViewPr>
      <p:cViewPr varScale="1">
        <p:scale>
          <a:sx n="105" d="100"/>
          <a:sy n="105" d="100"/>
        </p:scale>
        <p:origin x="80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7T13:11:14.469" idx="1">
    <p:pos x="10" y="10"/>
    <p:text>Доделать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EE480-4FD8-47F1-AFE2-EE10B9A3DBBE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AD44C-B8A5-42D0-A80F-BA5AC08E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748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886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834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76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408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632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653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680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4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087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264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384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54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424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565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168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397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3841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818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055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Магнитно-</a:t>
            </a:r>
            <a:r>
              <a:rPr lang="ru-RU" dirty="0" err="1"/>
              <a:t>криостатный</a:t>
            </a:r>
            <a:r>
              <a:rPr lang="ru-RU" dirty="0"/>
              <a:t> объем Коллайдера разделен на два полукольца и состоит из двух регулярных периодов и четырех прямолинейных участков.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027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89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152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311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546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67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9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ru-RU" dirty="0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65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813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53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ru-RU" dirty="0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683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ru-RU" dirty="0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432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ru-RU" dirty="0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894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ru-RU" dirty="0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804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76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858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99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ru-RU" dirty="0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678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5360" y="6381329"/>
            <a:ext cx="576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algn="l"/>
            <a:r>
              <a:rPr lang="ru-RU" dirty="0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11840" y="63813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335360" y="6309320"/>
            <a:ext cx="115212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Artem\Desktop\index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34" y="1"/>
            <a:ext cx="1126925" cy="84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335360" y="764704"/>
            <a:ext cx="115212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65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6553069-6C05-4265-B901-185723B8072F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19" y="1168480"/>
            <a:ext cx="8640961" cy="18722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КОЛЛАЙДЕР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Монтажа магнитно-</a:t>
            </a:r>
            <a:r>
              <a:rPr lang="ru-RU" b="1" dirty="0" err="1">
                <a:solidFill>
                  <a:schemeClr val="bg1">
                    <a:lumMod val="50000"/>
                  </a:schemeClr>
                </a:solidFill>
              </a:rPr>
              <a:t>криостатной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 системы</a:t>
            </a:r>
            <a:endParaRPr lang="ru-RU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1</a:t>
            </a:fld>
            <a:r>
              <a:rPr lang="ru-RU" dirty="0">
                <a:solidFill>
                  <a:schemeClr val="bg1"/>
                </a:solidFill>
              </a:rPr>
              <a:t>/29</a:t>
            </a:r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6BF3D6B3-A58F-42CE-A100-61F82270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23890" y="3824101"/>
            <a:ext cx="1944216" cy="946320"/>
          </a:xfrm>
        </p:spPr>
        <p:txBody>
          <a:bodyPr/>
          <a:lstStyle/>
          <a:p>
            <a:r>
              <a:rPr lang="ru-RU" sz="1600" dirty="0"/>
              <a:t>ОИЯИ, ЛФВЭ, УО</a:t>
            </a:r>
          </a:p>
          <a:p>
            <a:r>
              <a:rPr lang="ru-RU" sz="1600" dirty="0"/>
              <a:t>Галимов А.Р.</a:t>
            </a:r>
          </a:p>
          <a:p>
            <a:r>
              <a:rPr lang="ru-RU" sz="1600" dirty="0"/>
              <a:t>2023-03-31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B35EB2-0568-402F-9C52-C674AD3BD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AB6CB1-7A8C-483C-A846-B18DEF6893EB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33BA99-9847-4709-A1B0-50AEC77B23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24661C29-B9A7-44AF-8424-EE27EC768D75}"/>
              </a:ext>
            </a:extLst>
          </p:cNvPr>
          <p:cNvSpPr txBox="1">
            <a:spLocks/>
          </p:cNvSpPr>
          <p:nvPr/>
        </p:nvSpPr>
        <p:spPr>
          <a:xfrm>
            <a:off x="3931148" y="4941168"/>
            <a:ext cx="4329701" cy="946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Ускорительный комплекс NICA: проблемы и перспективы</a:t>
            </a:r>
          </a:p>
          <a:p>
            <a:r>
              <a:rPr lang="ru-RU" dirty="0"/>
              <a:t>27 Март 2023 - 4 Апрель 2023</a:t>
            </a:r>
          </a:p>
        </p:txBody>
      </p:sp>
      <p:sp>
        <p:nvSpPr>
          <p:cNvPr id="12" name="Нижний колонтитул 3">
            <a:extLst>
              <a:ext uri="{FF2B5EF4-FFF2-40B4-BE49-F238E27FC236}">
                <a16:creationId xmlns:a16="http://schemas.microsoft.com/office/drawing/2014/main" id="{FF10B1FC-DE28-4AF9-8B5E-D408E0C56758}"/>
              </a:ext>
            </a:extLst>
          </p:cNvPr>
          <p:cNvSpPr txBox="1">
            <a:spLocks/>
          </p:cNvSpPr>
          <p:nvPr/>
        </p:nvSpPr>
        <p:spPr>
          <a:xfrm>
            <a:off x="0" y="6305549"/>
            <a:ext cx="7392144" cy="552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00">
                <a:solidFill>
                  <a:schemeClr val="bg1"/>
                </a:solidFill>
              </a:rPr>
              <a:t>Совещание: Ускорительный комплекс NICA: проблемы и перспективы, </a:t>
            </a:r>
            <a:r>
              <a:rPr lang="en-US" sz="1000">
                <a:solidFill>
                  <a:schemeClr val="bg1"/>
                </a:solidFill>
              </a:rPr>
              <a:t>27 March 2023 to 4 April 2023 </a:t>
            </a:r>
            <a:endParaRPr lang="ru-RU" sz="1000">
              <a:solidFill>
                <a:schemeClr val="bg1"/>
              </a:solidFill>
            </a:endParaRPr>
          </a:p>
          <a:p>
            <a:pPr algn="l"/>
            <a:r>
              <a:rPr lang="ru-RU" sz="1000">
                <a:solidFill>
                  <a:schemeClr val="bg1"/>
                </a:solidFill>
              </a:rPr>
              <a:t>Тема доклада: </a:t>
            </a:r>
            <a:r>
              <a:rPr lang="en-US" sz="1000">
                <a:solidFill>
                  <a:schemeClr val="bg1"/>
                </a:solidFill>
              </a:rPr>
              <a:t>NICA, </a:t>
            </a:r>
            <a:r>
              <a:rPr lang="ru-RU" sz="1000">
                <a:solidFill>
                  <a:schemeClr val="bg1"/>
                </a:solidFill>
              </a:rPr>
              <a:t>Коллайдер. Монтаж МКС.</a:t>
            </a:r>
          </a:p>
          <a:p>
            <a:pPr algn="l"/>
            <a:r>
              <a:rPr lang="ru-RU" sz="1000">
                <a:solidFill>
                  <a:schemeClr val="bg1"/>
                </a:solidFill>
              </a:rPr>
              <a:t>Докладчик: Галимов А.Р., ОИЯИ, ЛФВЭ, УО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61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3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Участки с модулями магнитов</a:t>
            </a: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51" y="6350523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40416" y="63687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3967220-03E1-4CE4-9016-3E47D0451C0A}"/>
              </a:ext>
            </a:extLst>
          </p:cNvPr>
          <p:cNvSpPr txBox="1">
            <a:spLocks/>
          </p:cNvSpPr>
          <p:nvPr/>
        </p:nvSpPr>
        <p:spPr>
          <a:xfrm>
            <a:off x="-168696" y="652802"/>
            <a:ext cx="5471936" cy="759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1800" dirty="0"/>
              <a:t>Участок блоков линз (С-З / Ю-В)</a:t>
            </a:r>
          </a:p>
        </p:txBody>
      </p:sp>
      <p:pic>
        <p:nvPicPr>
          <p:cNvPr id="24" name="Рисунок 23" descr="Участок блока линз.jpg">
            <a:extLst>
              <a:ext uri="{FF2B5EF4-FFF2-40B4-BE49-F238E27FC236}">
                <a16:creationId xmlns:a16="http://schemas.microsoft.com/office/drawing/2014/main" id="{B0BB71C9-8050-4914-A8F1-29E65CD86B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5688">
            <a:off x="259494" y="886116"/>
            <a:ext cx="5217322" cy="3161462"/>
          </a:xfrm>
          <a:prstGeom prst="rect">
            <a:avLst/>
          </a:prstGeom>
        </p:spPr>
      </p:pic>
      <p:pic>
        <p:nvPicPr>
          <p:cNvPr id="25" name="Рисунок 24" descr="Участок сведения - разведения  с  магнитами.jpg">
            <a:extLst>
              <a:ext uri="{FF2B5EF4-FFF2-40B4-BE49-F238E27FC236}">
                <a16:creationId xmlns:a16="http://schemas.microsoft.com/office/drawing/2014/main" id="{7C7FA009-AF8B-4D99-ACEB-A03C555F6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1504" y="1661620"/>
            <a:ext cx="10491406" cy="44798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BAC4A4-0546-4363-A651-894C16FA3F68}"/>
              </a:ext>
            </a:extLst>
          </p:cNvPr>
          <p:cNvSpPr txBox="1"/>
          <p:nvPr/>
        </p:nvSpPr>
        <p:spPr>
          <a:xfrm>
            <a:off x="6420393" y="2698922"/>
            <a:ext cx="651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BV1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8B3064-3EC8-4455-8F27-86C5B49DC65E}"/>
              </a:ext>
            </a:extLst>
          </p:cNvPr>
          <p:cNvSpPr txBox="1"/>
          <p:nvPr/>
        </p:nvSpPr>
        <p:spPr>
          <a:xfrm>
            <a:off x="3068783" y="3532233"/>
            <a:ext cx="65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BV2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DDC9D7-3547-462B-867E-5D6EFBB44B88}"/>
              </a:ext>
            </a:extLst>
          </p:cNvPr>
          <p:cNvSpPr txBox="1"/>
          <p:nvPr/>
        </p:nvSpPr>
        <p:spPr>
          <a:xfrm>
            <a:off x="4655840" y="3133076"/>
            <a:ext cx="779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ВВК </a:t>
            </a:r>
            <a:r>
              <a:rPr lang="en-US" dirty="0"/>
              <a:t>Y</a:t>
            </a:r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967B6B-197A-4943-9710-F254F4D152A3}"/>
              </a:ext>
            </a:extLst>
          </p:cNvPr>
          <p:cNvSpPr txBox="1"/>
          <p:nvPr/>
        </p:nvSpPr>
        <p:spPr>
          <a:xfrm>
            <a:off x="10733431" y="1634680"/>
            <a:ext cx="51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Q1</a:t>
            </a:r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DEA223-15A3-49E2-9772-C269BCEC770D}"/>
              </a:ext>
            </a:extLst>
          </p:cNvPr>
          <p:cNvSpPr txBox="1"/>
          <p:nvPr/>
        </p:nvSpPr>
        <p:spPr>
          <a:xfrm>
            <a:off x="9408368" y="1913754"/>
            <a:ext cx="61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Q2</a:t>
            </a:r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312922-D405-45E4-AE6E-B2D61A32C4B3}"/>
              </a:ext>
            </a:extLst>
          </p:cNvPr>
          <p:cNvSpPr txBox="1"/>
          <p:nvPr/>
        </p:nvSpPr>
        <p:spPr>
          <a:xfrm>
            <a:off x="7871034" y="2318464"/>
            <a:ext cx="64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Q3</a:t>
            </a:r>
            <a:endParaRPr lang="ru-RU" dirty="0"/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3EEB93FC-B86C-47C6-A23F-768DFF0EDB13}"/>
              </a:ext>
            </a:extLst>
          </p:cNvPr>
          <p:cNvSpPr txBox="1">
            <a:spLocks/>
          </p:cNvSpPr>
          <p:nvPr/>
        </p:nvSpPr>
        <p:spPr>
          <a:xfrm>
            <a:off x="6576042" y="5034455"/>
            <a:ext cx="5615958" cy="759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1800" dirty="0"/>
              <a:t>Участок сведения – разведения (С-З)</a:t>
            </a:r>
          </a:p>
        </p:txBody>
      </p:sp>
      <p:sp>
        <p:nvSpPr>
          <p:cNvPr id="35" name="Дата 30">
            <a:extLst>
              <a:ext uri="{FF2B5EF4-FFF2-40B4-BE49-F238E27FC236}">
                <a16:creationId xmlns:a16="http://schemas.microsoft.com/office/drawing/2014/main" id="{EBBD0E07-3CF4-416C-82B9-B4DE9040B68C}"/>
              </a:ext>
            </a:extLst>
          </p:cNvPr>
          <p:cNvSpPr txBox="1">
            <a:spLocks/>
          </p:cNvSpPr>
          <p:nvPr/>
        </p:nvSpPr>
        <p:spPr>
          <a:xfrm>
            <a:off x="9624392" y="5842251"/>
            <a:ext cx="273630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15.02.2023</a:t>
            </a:r>
            <a:r>
              <a:rPr lang="en-US" dirty="0"/>
              <a:t>, </a:t>
            </a:r>
            <a:r>
              <a:rPr lang="ru-RU" dirty="0"/>
              <a:t>Гусаков Ю.В.</a:t>
            </a:r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6941D612-0685-4B5A-A23A-8A9BD0DD5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93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3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Элементы байпасов</a:t>
            </a: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51" y="6350523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40416" y="63687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ата 30">
            <a:extLst>
              <a:ext uri="{FF2B5EF4-FFF2-40B4-BE49-F238E27FC236}">
                <a16:creationId xmlns:a16="http://schemas.microsoft.com/office/drawing/2014/main" id="{34652331-6345-4FA9-8962-60943395332F}"/>
              </a:ext>
            </a:extLst>
          </p:cNvPr>
          <p:cNvSpPr txBox="1">
            <a:spLocks/>
          </p:cNvSpPr>
          <p:nvPr/>
        </p:nvSpPr>
        <p:spPr>
          <a:xfrm>
            <a:off x="9624392" y="5842251"/>
            <a:ext cx="273630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15.02.2023</a:t>
            </a:r>
            <a:r>
              <a:rPr lang="en-US" dirty="0"/>
              <a:t>, </a:t>
            </a:r>
            <a:r>
              <a:rPr lang="ru-RU" dirty="0"/>
              <a:t>Гусаков Ю.В.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2492FE6-8C85-4DFA-AA1B-FCDF5AE120C7}"/>
              </a:ext>
            </a:extLst>
          </p:cNvPr>
          <p:cNvSpPr txBox="1">
            <a:spLocks/>
          </p:cNvSpPr>
          <p:nvPr/>
        </p:nvSpPr>
        <p:spPr>
          <a:xfrm>
            <a:off x="1208711" y="934921"/>
            <a:ext cx="3702242" cy="479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000" dirty="0"/>
              <a:t>Прямые участки Байпаса</a:t>
            </a:r>
          </a:p>
        </p:txBody>
      </p:sp>
      <p:pic>
        <p:nvPicPr>
          <p:cNvPr id="14" name="Рисунок 13" descr="прямые.jpg">
            <a:extLst>
              <a:ext uri="{FF2B5EF4-FFF2-40B4-BE49-F238E27FC236}">
                <a16:creationId xmlns:a16="http://schemas.microsoft.com/office/drawing/2014/main" id="{58F0EECA-F489-4B35-910D-779AB735176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30" y="2246972"/>
            <a:ext cx="7285458" cy="25265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AE4491-0F44-4C91-ADFE-EBC63DEA0440}"/>
              </a:ext>
            </a:extLst>
          </p:cNvPr>
          <p:cNvSpPr txBox="1"/>
          <p:nvPr/>
        </p:nvSpPr>
        <p:spPr>
          <a:xfrm>
            <a:off x="3567559" y="1633021"/>
            <a:ext cx="104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 кабеля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8B3C46-9F79-44E8-857A-06B5702564E9}"/>
              </a:ext>
            </a:extLst>
          </p:cNvPr>
          <p:cNvSpPr txBox="1"/>
          <p:nvPr/>
        </p:nvSpPr>
        <p:spPr>
          <a:xfrm>
            <a:off x="1771041" y="1645892"/>
            <a:ext cx="138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 кабелей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0FC71A-A3F4-464F-A903-0F9A316B2BCF}"/>
              </a:ext>
            </a:extLst>
          </p:cNvPr>
          <p:cNvSpPr txBox="1"/>
          <p:nvPr/>
        </p:nvSpPr>
        <p:spPr>
          <a:xfrm>
            <a:off x="67830" y="1633021"/>
            <a:ext cx="140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 кабелей</a:t>
            </a:r>
          </a:p>
        </p:txBody>
      </p:sp>
      <p:pic>
        <p:nvPicPr>
          <p:cNvPr id="19" name="Рисунок 18" descr="С-298.02.000СБ - Участок угловой.jpg">
            <a:extLst>
              <a:ext uri="{FF2B5EF4-FFF2-40B4-BE49-F238E27FC236}">
                <a16:creationId xmlns:a16="http://schemas.microsoft.com/office/drawing/2014/main" id="{82BFF43B-A748-474C-9EC0-A6EA4DE6245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16080" y="1627605"/>
            <a:ext cx="2460104" cy="11618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8D2E66-2E17-4628-8D0F-B8E1A6016173}"/>
              </a:ext>
            </a:extLst>
          </p:cNvPr>
          <p:cNvSpPr txBox="1"/>
          <p:nvPr/>
        </p:nvSpPr>
        <p:spPr>
          <a:xfrm>
            <a:off x="7536160" y="27894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Косой, Ю-В</a:t>
            </a:r>
          </a:p>
        </p:txBody>
      </p:sp>
      <p:pic>
        <p:nvPicPr>
          <p:cNvPr id="21" name="Рисунок 20" descr="С-298.03.000СБ - Участок угловой.jpg">
            <a:extLst>
              <a:ext uri="{FF2B5EF4-FFF2-40B4-BE49-F238E27FC236}">
                <a16:creationId xmlns:a16="http://schemas.microsoft.com/office/drawing/2014/main" id="{8C26A769-37D1-4B67-BD54-B4B1CDECDF6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41929" y="1668476"/>
            <a:ext cx="2100064" cy="10526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2717B3-AD59-446D-B260-F98F5ADA1E4D}"/>
              </a:ext>
            </a:extLst>
          </p:cNvPr>
          <p:cNvSpPr txBox="1"/>
          <p:nvPr/>
        </p:nvSpPr>
        <p:spPr>
          <a:xfrm>
            <a:off x="9965456" y="2765734"/>
            <a:ext cx="16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Прямой, Ю-З</a:t>
            </a:r>
          </a:p>
        </p:txBody>
      </p:sp>
      <p:pic>
        <p:nvPicPr>
          <p:cNvPr id="23" name="Рисунок 22" descr="переходы.jpg">
            <a:extLst>
              <a:ext uri="{FF2B5EF4-FFF2-40B4-BE49-F238E27FC236}">
                <a16:creationId xmlns:a16="http://schemas.microsoft.com/office/drawing/2014/main" id="{81DC6D97-97B8-498B-80CC-CCCF14791E9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80176" y="3278696"/>
            <a:ext cx="3555374" cy="13453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21229A0-0D24-44CF-8A98-7EC6A214A8F1}"/>
              </a:ext>
            </a:extLst>
          </p:cNvPr>
          <p:cNvSpPr txBox="1"/>
          <p:nvPr/>
        </p:nvSpPr>
        <p:spPr>
          <a:xfrm>
            <a:off x="7255733" y="4844191"/>
            <a:ext cx="216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Прямой в блок линз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F6EE85-4A71-414C-84AB-5C04E0728DA2}"/>
              </a:ext>
            </a:extLst>
          </p:cNvPr>
          <p:cNvSpPr txBox="1"/>
          <p:nvPr/>
        </p:nvSpPr>
        <p:spPr>
          <a:xfrm>
            <a:off x="10148356" y="4840301"/>
            <a:ext cx="128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Косой, Ю-В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52412A-58E6-44A3-AF1E-D355EBAF632D}"/>
              </a:ext>
            </a:extLst>
          </p:cNvPr>
          <p:cNvSpPr txBox="1"/>
          <p:nvPr/>
        </p:nvSpPr>
        <p:spPr>
          <a:xfrm>
            <a:off x="227351" y="4918242"/>
            <a:ext cx="45447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разработке:</a:t>
            </a:r>
          </a:p>
          <a:p>
            <a:pPr marL="342900" indent="-342900">
              <a:buAutoNum type="arabicPeriod"/>
            </a:pPr>
            <a:r>
              <a:rPr lang="ru-RU" dirty="0"/>
              <a:t>С-292.00.000СБ - Участок ввода гелия С-В</a:t>
            </a:r>
          </a:p>
          <a:p>
            <a:pPr marL="342900" indent="-342900">
              <a:buAutoNum type="arabicPeriod"/>
            </a:pPr>
            <a:r>
              <a:rPr lang="ru-RU" dirty="0"/>
              <a:t>Азотные экраны  переходников</a:t>
            </a:r>
          </a:p>
          <a:p>
            <a:pPr marL="342900" indent="-342900">
              <a:buAutoNum type="arabicPeriod"/>
            </a:pPr>
            <a:r>
              <a:rPr lang="ru-RU" dirty="0"/>
              <a:t>Азотные и гелиевые </a:t>
            </a:r>
            <a:r>
              <a:rPr lang="ru-RU" dirty="0" err="1"/>
              <a:t>металлорукова</a:t>
            </a:r>
            <a:endParaRPr lang="ru-RU" dirty="0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82D5C466-1FB5-4AB9-AA89-FF1E22BDA412}"/>
              </a:ext>
            </a:extLst>
          </p:cNvPr>
          <p:cNvSpPr txBox="1">
            <a:spLocks/>
          </p:cNvSpPr>
          <p:nvPr/>
        </p:nvSpPr>
        <p:spPr>
          <a:xfrm>
            <a:off x="7203241" y="941620"/>
            <a:ext cx="4425142" cy="479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000" dirty="0"/>
              <a:t>Повороты и переходы «тепло-холод»</a:t>
            </a:r>
          </a:p>
        </p:txBody>
      </p:sp>
      <p:sp>
        <p:nvSpPr>
          <p:cNvPr id="25" name="Номер слайда 4">
            <a:extLst>
              <a:ext uri="{FF2B5EF4-FFF2-40B4-BE49-F238E27FC236}">
                <a16:creationId xmlns:a16="http://schemas.microsoft.com/office/drawing/2014/main" id="{7D32C4C0-B1EB-4D83-88F2-6F17CAE86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0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7F3E93-0E66-4131-89B6-2656E148F7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68" y="354636"/>
            <a:ext cx="8373856" cy="592096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3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Северо-восточный участок ввода</a:t>
            </a: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51" y="6350523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40416" y="63687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ата 30">
            <a:extLst>
              <a:ext uri="{FF2B5EF4-FFF2-40B4-BE49-F238E27FC236}">
                <a16:creationId xmlns:a16="http://schemas.microsoft.com/office/drawing/2014/main" id="{147C12EC-DD7B-4C78-8D94-D81605751668}"/>
              </a:ext>
            </a:extLst>
          </p:cNvPr>
          <p:cNvSpPr txBox="1">
            <a:spLocks/>
          </p:cNvSpPr>
          <p:nvPr/>
        </p:nvSpPr>
        <p:spPr>
          <a:xfrm>
            <a:off x="9471662" y="5872065"/>
            <a:ext cx="273630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F87599-85D7-4B73-87F1-B14D9EF155FD}" type="datetime1">
              <a:rPr lang="ru-RU" smtClean="0"/>
              <a:pPr/>
              <a:t>31.03.2023</a:t>
            </a:fld>
            <a:r>
              <a:rPr lang="en-US" dirty="0"/>
              <a:t>, </a:t>
            </a:r>
            <a:r>
              <a:rPr lang="ru-RU" dirty="0"/>
              <a:t>Сергеева Е.В.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30B861-F1D2-4EB3-97CE-35FCBFED9D9B}"/>
              </a:ext>
            </a:extLst>
          </p:cNvPr>
          <p:cNvSpPr txBox="1"/>
          <p:nvPr/>
        </p:nvSpPr>
        <p:spPr>
          <a:xfrm>
            <a:off x="1473146" y="119347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Измерительный магнит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8602165B-18CD-4745-A383-8CCD101BDD48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2769290" y="1562808"/>
            <a:ext cx="734422" cy="503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3EE0E19-D608-4BD2-9F95-FFC8F049ACCD}"/>
              </a:ext>
            </a:extLst>
          </p:cNvPr>
          <p:cNvSpPr txBox="1"/>
          <p:nvPr/>
        </p:nvSpPr>
        <p:spPr>
          <a:xfrm>
            <a:off x="8753674" y="771098"/>
            <a:ext cx="173481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Узел регулирования и ввода жидкого азота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B65802-D66B-43D8-B073-9660BE6F2824}"/>
              </a:ext>
            </a:extLst>
          </p:cNvPr>
          <p:cNvSpPr txBox="1"/>
          <p:nvPr/>
        </p:nvSpPr>
        <p:spPr>
          <a:xfrm>
            <a:off x="3136501" y="446789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Токовводный</a:t>
            </a:r>
            <a:r>
              <a:rPr lang="ru-RU" dirty="0"/>
              <a:t> криостат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5E7C8A-0FD4-4462-947B-283718AA3DBF}"/>
              </a:ext>
            </a:extLst>
          </p:cNvPr>
          <p:cNvSpPr txBox="1"/>
          <p:nvPr/>
        </p:nvSpPr>
        <p:spPr>
          <a:xfrm>
            <a:off x="2633048" y="514450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Транспортный криостат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BF440CC0-D0B3-40F9-93B2-39FC38CED739}"/>
              </a:ext>
            </a:extLst>
          </p:cNvPr>
          <p:cNvCxnSpPr>
            <a:cxnSpLocks/>
          </p:cNvCxnSpPr>
          <p:nvPr/>
        </p:nvCxnSpPr>
        <p:spPr>
          <a:xfrm>
            <a:off x="5225336" y="5329174"/>
            <a:ext cx="1446728" cy="1446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CFC3F0F-DDF9-46E6-BD3D-5195F162B7F2}"/>
              </a:ext>
            </a:extLst>
          </p:cNvPr>
          <p:cNvSpPr txBox="1"/>
          <p:nvPr/>
        </p:nvSpPr>
        <p:spPr>
          <a:xfrm>
            <a:off x="7248128" y="505675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Токовводный</a:t>
            </a:r>
            <a:r>
              <a:rPr lang="ru-RU" dirty="0"/>
              <a:t> криостат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0FFF9A66-2BF6-4A19-A70A-D50C8C8FDE18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4432645" y="3860846"/>
            <a:ext cx="511227" cy="607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6B9AD843-2FB7-46AB-B814-239C3BAEA489}"/>
              </a:ext>
            </a:extLst>
          </p:cNvPr>
          <p:cNvCxnSpPr>
            <a:cxnSpLocks/>
          </p:cNvCxnSpPr>
          <p:nvPr/>
        </p:nvCxnSpPr>
        <p:spPr>
          <a:xfrm flipH="1" flipV="1">
            <a:off x="8156402" y="4175455"/>
            <a:ext cx="198276" cy="857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1A804DD4-42EE-4BCE-8873-E0E66A4AA4F9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7824192" y="1371263"/>
            <a:ext cx="929482" cy="3370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302F175-FE12-4C9C-9443-332C4DD70622}"/>
              </a:ext>
            </a:extLst>
          </p:cNvPr>
          <p:cNvSpPr txBox="1"/>
          <p:nvPr/>
        </p:nvSpPr>
        <p:spPr>
          <a:xfrm>
            <a:off x="2279576" y="5695647"/>
            <a:ext cx="3176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Криостат ввода</a:t>
            </a:r>
            <a:r>
              <a:rPr lang="en-US" dirty="0"/>
              <a:t> </a:t>
            </a:r>
            <a:r>
              <a:rPr lang="ru-RU" dirty="0"/>
              <a:t>жидкого гелия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3A746FA9-37AC-45D2-9320-A25049DF7EED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5591944" y="5872065"/>
            <a:ext cx="133552" cy="4035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Номер слайда 4">
            <a:extLst>
              <a:ext uri="{FF2B5EF4-FFF2-40B4-BE49-F238E27FC236}">
                <a16:creationId xmlns:a16="http://schemas.microsoft.com/office/drawing/2014/main" id="{C687BDD2-A263-47BF-B6D0-A5C915971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26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1FE434-7AA0-4F37-B9D0-5040BE0C27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3432" y="-710528"/>
            <a:ext cx="11208568" cy="757025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3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Северо-западный участок ввода</a:t>
            </a: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51" y="6350523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40416" y="63687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ата 30">
            <a:extLst>
              <a:ext uri="{FF2B5EF4-FFF2-40B4-BE49-F238E27FC236}">
                <a16:creationId xmlns:a16="http://schemas.microsoft.com/office/drawing/2014/main" id="{34652331-6345-4FA9-8962-60943395332F}"/>
              </a:ext>
            </a:extLst>
          </p:cNvPr>
          <p:cNvSpPr txBox="1">
            <a:spLocks/>
          </p:cNvSpPr>
          <p:nvPr/>
        </p:nvSpPr>
        <p:spPr>
          <a:xfrm>
            <a:off x="9624392" y="5842251"/>
            <a:ext cx="273630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F87599-85D7-4B73-87F1-B14D9EF155FD}" type="datetime1">
              <a:rPr lang="ru-RU" smtClean="0"/>
              <a:pPr/>
              <a:t>31.03.2023</a:t>
            </a:fld>
            <a:r>
              <a:rPr lang="en-US" dirty="0"/>
              <a:t>, </a:t>
            </a:r>
            <a:r>
              <a:rPr lang="ru-RU" dirty="0"/>
              <a:t>Сергеева Е.В.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40C99-5A43-4783-8E79-43FE663ADA9B}"/>
              </a:ext>
            </a:extLst>
          </p:cNvPr>
          <p:cNvSpPr txBox="1"/>
          <p:nvPr/>
        </p:nvSpPr>
        <p:spPr>
          <a:xfrm>
            <a:off x="1127448" y="3035334"/>
            <a:ext cx="173481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Криостат ввода</a:t>
            </a:r>
            <a:r>
              <a:rPr lang="en-US" dirty="0"/>
              <a:t> </a:t>
            </a:r>
            <a:r>
              <a:rPr lang="ru-RU" dirty="0"/>
              <a:t>жидкого гелия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C1818AE3-0A3B-4ECA-AE6C-14169ADC9E29}"/>
              </a:ext>
            </a:extLst>
          </p:cNvPr>
          <p:cNvCxnSpPr>
            <a:cxnSpLocks/>
          </p:cNvCxnSpPr>
          <p:nvPr/>
        </p:nvCxnSpPr>
        <p:spPr>
          <a:xfrm flipV="1">
            <a:off x="2862262" y="3284708"/>
            <a:ext cx="756081" cy="735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20A53BA-6316-42D4-AD58-A9B7BE48BD64}"/>
              </a:ext>
            </a:extLst>
          </p:cNvPr>
          <p:cNvSpPr txBox="1"/>
          <p:nvPr/>
        </p:nvSpPr>
        <p:spPr>
          <a:xfrm>
            <a:off x="7203950" y="4771856"/>
            <a:ext cx="259228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err="1"/>
              <a:t>Токовводный</a:t>
            </a:r>
            <a:r>
              <a:rPr lang="ru-RU" dirty="0"/>
              <a:t> криостат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C99F83D7-7AE1-4F60-A5F7-D0BA209A1C85}"/>
              </a:ext>
            </a:extLst>
          </p:cNvPr>
          <p:cNvCxnSpPr>
            <a:cxnSpLocks/>
          </p:cNvCxnSpPr>
          <p:nvPr/>
        </p:nvCxnSpPr>
        <p:spPr>
          <a:xfrm flipH="1" flipV="1">
            <a:off x="8112224" y="3890561"/>
            <a:ext cx="198276" cy="857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571DD49-79E1-48D1-B181-E594D5A8D952}"/>
              </a:ext>
            </a:extLst>
          </p:cNvPr>
          <p:cNvSpPr txBox="1"/>
          <p:nvPr/>
        </p:nvSpPr>
        <p:spPr>
          <a:xfrm>
            <a:off x="2063555" y="1713708"/>
            <a:ext cx="259228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err="1"/>
              <a:t>Токовводный</a:t>
            </a:r>
            <a:r>
              <a:rPr lang="ru-RU" dirty="0"/>
              <a:t> криостат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9EC4164-6697-4676-9C9D-4C1A02A9897F}"/>
              </a:ext>
            </a:extLst>
          </p:cNvPr>
          <p:cNvCxnSpPr>
            <a:cxnSpLocks/>
          </p:cNvCxnSpPr>
          <p:nvPr/>
        </p:nvCxnSpPr>
        <p:spPr>
          <a:xfrm>
            <a:off x="4655843" y="1898340"/>
            <a:ext cx="756081" cy="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DEF402C-A100-479A-A8C3-50B174A14D77}"/>
              </a:ext>
            </a:extLst>
          </p:cNvPr>
          <p:cNvSpPr txBox="1"/>
          <p:nvPr/>
        </p:nvSpPr>
        <p:spPr>
          <a:xfrm>
            <a:off x="10125137" y="2105529"/>
            <a:ext cx="173481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Узел регулирования и ввода жидкого азота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66155F3F-1ABD-4C00-BAD7-112AF05EAF60}"/>
              </a:ext>
            </a:extLst>
          </p:cNvPr>
          <p:cNvCxnSpPr>
            <a:cxnSpLocks/>
          </p:cNvCxnSpPr>
          <p:nvPr/>
        </p:nvCxnSpPr>
        <p:spPr>
          <a:xfrm flipH="1" flipV="1">
            <a:off x="9048328" y="1988840"/>
            <a:ext cx="968295" cy="374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11F4A4F-1695-492D-8536-84AB680AC814}"/>
              </a:ext>
            </a:extLst>
          </p:cNvPr>
          <p:cNvSpPr txBox="1"/>
          <p:nvPr/>
        </p:nvSpPr>
        <p:spPr>
          <a:xfrm>
            <a:off x="5195902" y="5526336"/>
            <a:ext cx="273630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Транспортные криостаты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E4D50973-CD6E-4565-9F22-C6C3E80DFF40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6168010" y="3607494"/>
            <a:ext cx="396044" cy="19188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E67AE738-7030-4F66-8C49-0656A73ECBC9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3935760" y="4747858"/>
            <a:ext cx="2628294" cy="778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Номер слайда 4">
            <a:extLst>
              <a:ext uri="{FF2B5EF4-FFF2-40B4-BE49-F238E27FC236}">
                <a16:creationId xmlns:a16="http://schemas.microsoft.com/office/drawing/2014/main" id="{BDC6647A-4448-438A-8073-93BA9CEF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28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3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Перечень элементов</a:t>
            </a: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51" y="6350523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40416" y="63687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14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0ECDFF13-18DE-4362-8003-159C52B4E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970292"/>
              </p:ext>
            </p:extLst>
          </p:nvPr>
        </p:nvGraphicFramePr>
        <p:xfrm>
          <a:off x="1919536" y="834341"/>
          <a:ext cx="8620023" cy="54387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23383">
                  <a:extLst>
                    <a:ext uri="{9D8B030D-6E8A-4147-A177-3AD203B41FA5}">
                      <a16:colId xmlns:a16="http://schemas.microsoft.com/office/drawing/2014/main" val="3758481530"/>
                    </a:ext>
                  </a:extLst>
                </a:gridCol>
                <a:gridCol w="1088329">
                  <a:extLst>
                    <a:ext uri="{9D8B030D-6E8A-4147-A177-3AD203B41FA5}">
                      <a16:colId xmlns:a16="http://schemas.microsoft.com/office/drawing/2014/main" val="401969469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251458198"/>
                    </a:ext>
                  </a:extLst>
                </a:gridCol>
                <a:gridCol w="1800199">
                  <a:extLst>
                    <a:ext uri="{9D8B030D-6E8A-4147-A177-3AD203B41FA5}">
                      <a16:colId xmlns:a16="http://schemas.microsoft.com/office/drawing/2014/main" val="2163890674"/>
                    </a:ext>
                  </a:extLst>
                </a:gridCol>
              </a:tblGrid>
              <a:tr h="35444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Требуется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Готово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Примечание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676163"/>
                  </a:ext>
                </a:extLst>
              </a:tr>
              <a:tr h="301248">
                <a:tc>
                  <a:txBody>
                    <a:bodyPr/>
                    <a:lstStyle/>
                    <a:p>
                      <a:r>
                        <a:rPr lang="ru-RU" sz="1400" dirty="0"/>
                        <a:t>Модуль дипольный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 переделать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516263"/>
                  </a:ext>
                </a:extLst>
              </a:tr>
              <a:tr h="301248">
                <a:tc>
                  <a:txBody>
                    <a:bodyPr/>
                    <a:lstStyle/>
                    <a:p>
                      <a:r>
                        <a:rPr lang="ru-RU" sz="1400" dirty="0"/>
                        <a:t>Модуль квадрупольный</a:t>
                      </a:r>
                      <a:r>
                        <a:rPr lang="en-US" sz="1400" dirty="0"/>
                        <a:t> (</a:t>
                      </a:r>
                      <a:r>
                        <a:rPr lang="ru-RU" sz="1400" dirty="0"/>
                        <a:t>регулярный период)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 переделать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073483"/>
                  </a:ext>
                </a:extLst>
              </a:tr>
              <a:tr h="301248">
                <a:tc>
                  <a:txBody>
                    <a:bodyPr/>
                    <a:lstStyle/>
                    <a:p>
                      <a:r>
                        <a:rPr lang="ru-RU" sz="1400" dirty="0"/>
                        <a:t>Модуль блока линз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666024"/>
                  </a:ext>
                </a:extLst>
              </a:tr>
              <a:tr h="301248">
                <a:tc>
                  <a:txBody>
                    <a:bodyPr/>
                    <a:lstStyle/>
                    <a:p>
                      <a:r>
                        <a:rPr lang="ru-RU" sz="1400" dirty="0"/>
                        <a:t>Модуль магнита сведения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058276"/>
                  </a:ext>
                </a:extLst>
              </a:tr>
              <a:tr h="3012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Модуль магнита сведения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055619"/>
                  </a:ext>
                </a:extLst>
              </a:tr>
              <a:tr h="301248">
                <a:tc>
                  <a:txBody>
                    <a:bodyPr/>
                    <a:lstStyle/>
                    <a:p>
                      <a:r>
                        <a:rPr lang="ru-RU" sz="1400" dirty="0"/>
                        <a:t>Модуль линзы ФФ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280076"/>
                  </a:ext>
                </a:extLst>
              </a:tr>
              <a:tr h="3012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Байпас (прямой)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3138"/>
                  </a:ext>
                </a:extLst>
              </a:tr>
              <a:tr h="3012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Переходный модуль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786761"/>
                  </a:ext>
                </a:extLst>
              </a:tr>
              <a:tr h="3307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/>
                        <a:t>Токовводные</a:t>
                      </a:r>
                      <a:r>
                        <a:rPr lang="ru-RU" sz="1400" dirty="0"/>
                        <a:t> криостаты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898413"/>
                  </a:ext>
                </a:extLst>
              </a:tr>
              <a:tr h="3307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Модуль ввода криогенных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003410"/>
                  </a:ext>
                </a:extLst>
              </a:tr>
              <a:tr h="3307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Транспортировочные линии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502792"/>
                  </a:ext>
                </a:extLst>
              </a:tr>
              <a:tr h="3307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Измерительный модуль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338477"/>
                  </a:ext>
                </a:extLst>
              </a:tr>
              <a:tr h="3307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Модуль с </a:t>
                      </a:r>
                      <a:r>
                        <a:rPr lang="en-US" sz="1400" dirty="0"/>
                        <a:t>Y-</a:t>
                      </a:r>
                      <a:r>
                        <a:rPr lang="ru-RU" sz="1400" dirty="0"/>
                        <a:t>камерой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737870"/>
                  </a:ext>
                </a:extLst>
              </a:tr>
              <a:tr h="3307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Модуль «пустышка»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907803"/>
                  </a:ext>
                </a:extLst>
              </a:tr>
              <a:tr h="3307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Модуль с </a:t>
                      </a:r>
                      <a:r>
                        <a:rPr lang="ru-RU" sz="1400" dirty="0" err="1"/>
                        <a:t>септум</a:t>
                      </a:r>
                      <a:r>
                        <a:rPr lang="ru-RU" sz="1400" dirty="0"/>
                        <a:t> магнитом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319884"/>
                  </a:ext>
                </a:extLst>
              </a:tr>
              <a:tr h="3307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Модуль с кикерами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990143"/>
                  </a:ext>
                </a:extLst>
              </a:tr>
            </a:tbl>
          </a:graphicData>
        </a:graphic>
      </p:graphicFrame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56AF0911-BC24-4D0F-ABFC-8FBC6F99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14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08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3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Конфигурация стыков</a:t>
            </a: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51" y="6350523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40416" y="63687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15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45B3B4-FC11-4010-8BF2-98F22DB9BA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849"/>
          <a:stretch/>
        </p:blipFill>
        <p:spPr>
          <a:xfrm>
            <a:off x="97174" y="2132856"/>
            <a:ext cx="11997651" cy="2952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D19A7E-2752-4203-860D-AD937ED9EA94}"/>
              </a:ext>
            </a:extLst>
          </p:cNvPr>
          <p:cNvSpPr txBox="1"/>
          <p:nvPr/>
        </p:nvSpPr>
        <p:spPr>
          <a:xfrm>
            <a:off x="1595504" y="1308381"/>
            <a:ext cx="170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Стык пучковых камер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90777C1-9E38-48D7-B9A3-EEB1854FCBDF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2449141" y="1954712"/>
            <a:ext cx="1015653" cy="1800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4EECA03-73DA-45E4-A282-C22903DF273A}"/>
              </a:ext>
            </a:extLst>
          </p:cNvPr>
          <p:cNvSpPr txBox="1"/>
          <p:nvPr/>
        </p:nvSpPr>
        <p:spPr>
          <a:xfrm>
            <a:off x="8040216" y="1291737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Азотные </a:t>
            </a:r>
            <a:r>
              <a:rPr lang="ru-RU" dirty="0" err="1"/>
              <a:t>металлорукава</a:t>
            </a:r>
            <a:endParaRPr lang="ru-RU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AFFFC627-1C67-4615-A163-D963D969C689}"/>
              </a:ext>
            </a:extLst>
          </p:cNvPr>
          <p:cNvCxnSpPr>
            <a:cxnSpLocks/>
          </p:cNvCxnSpPr>
          <p:nvPr/>
        </p:nvCxnSpPr>
        <p:spPr>
          <a:xfrm flipH="1">
            <a:off x="7752184" y="1911796"/>
            <a:ext cx="1132896" cy="10851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EBAC2A-45D6-4512-8AA1-3F7A2790CC8E}"/>
              </a:ext>
            </a:extLst>
          </p:cNvPr>
          <p:cNvSpPr txBox="1"/>
          <p:nvPr/>
        </p:nvSpPr>
        <p:spPr>
          <a:xfrm>
            <a:off x="4943872" y="5108145"/>
            <a:ext cx="2097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Дипольный модуль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ADD566-44FB-47A1-ABAB-56AAF7197279}"/>
              </a:ext>
            </a:extLst>
          </p:cNvPr>
          <p:cNvSpPr txBox="1"/>
          <p:nvPr/>
        </p:nvSpPr>
        <p:spPr>
          <a:xfrm>
            <a:off x="8575151" y="5108145"/>
            <a:ext cx="2097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Дипольный модуль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C0AAC6-36D4-4FBC-B89C-17793B222BBC}"/>
              </a:ext>
            </a:extLst>
          </p:cNvPr>
          <p:cNvSpPr txBox="1"/>
          <p:nvPr/>
        </p:nvSpPr>
        <p:spPr>
          <a:xfrm>
            <a:off x="1055440" y="5108145"/>
            <a:ext cx="252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Квадрупольный модуль</a:t>
            </a:r>
          </a:p>
        </p:txBody>
      </p:sp>
      <p:sp>
        <p:nvSpPr>
          <p:cNvPr id="22" name="Номер слайда 4">
            <a:extLst>
              <a:ext uri="{FF2B5EF4-FFF2-40B4-BE49-F238E27FC236}">
                <a16:creationId xmlns:a16="http://schemas.microsoft.com/office/drawing/2014/main" id="{C90B57FF-E8A0-44A7-BF8D-2FEB7F8C0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15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6D95CA-82A6-4FBA-97F3-3F65CC3B3907}"/>
              </a:ext>
            </a:extLst>
          </p:cNvPr>
          <p:cNvSpPr txBox="1"/>
          <p:nvPr/>
        </p:nvSpPr>
        <p:spPr>
          <a:xfrm>
            <a:off x="5260114" y="135190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Гелиевые коллекторы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E8F2F15-98DD-45F8-A416-0E221A966258}"/>
              </a:ext>
            </a:extLst>
          </p:cNvPr>
          <p:cNvCxnSpPr>
            <a:cxnSpLocks/>
          </p:cNvCxnSpPr>
          <p:nvPr/>
        </p:nvCxnSpPr>
        <p:spPr>
          <a:xfrm>
            <a:off x="6096000" y="2144286"/>
            <a:ext cx="1440160" cy="2004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388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3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Конфигурация стыков</a:t>
            </a: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51" y="6350523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40416" y="63687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5FE16E-1C5F-4BD5-A075-34C4B92F0A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380" y="917339"/>
            <a:ext cx="6981240" cy="52419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B13D3E-89AF-4692-8EC6-D75DFE000B95}"/>
              </a:ext>
            </a:extLst>
          </p:cNvPr>
          <p:cNvSpPr txBox="1"/>
          <p:nvPr/>
        </p:nvSpPr>
        <p:spPr>
          <a:xfrm>
            <a:off x="1214546" y="5589240"/>
            <a:ext cx="126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 связи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BCF64BB-3C58-4544-9BFD-91488F8A7A07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2474683" y="5111938"/>
            <a:ext cx="3237710" cy="661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9069BCE-7746-43BD-89DE-316DA1B2D860}"/>
              </a:ext>
            </a:extLst>
          </p:cNvPr>
          <p:cNvSpPr txBox="1"/>
          <p:nvPr/>
        </p:nvSpPr>
        <p:spPr>
          <a:xfrm>
            <a:off x="767409" y="1772816"/>
            <a:ext cx="170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Стык пучковых камер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41207974-5B5D-416E-8785-0E20BBD997A1}"/>
              </a:ext>
            </a:extLst>
          </p:cNvPr>
          <p:cNvCxnSpPr>
            <a:cxnSpLocks/>
          </p:cNvCxnSpPr>
          <p:nvPr/>
        </p:nvCxnSpPr>
        <p:spPr>
          <a:xfrm>
            <a:off x="2351584" y="2095981"/>
            <a:ext cx="3312368" cy="198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554A7F08-691A-4553-8BC2-CF24A2411C3D}"/>
              </a:ext>
            </a:extLst>
          </p:cNvPr>
          <p:cNvCxnSpPr>
            <a:cxnSpLocks/>
          </p:cNvCxnSpPr>
          <p:nvPr/>
        </p:nvCxnSpPr>
        <p:spPr>
          <a:xfrm>
            <a:off x="2351584" y="2126765"/>
            <a:ext cx="3312368" cy="15654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1BA62FD1-FCDC-49F6-B640-1070488AEF6A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2474683" y="4191256"/>
            <a:ext cx="3597750" cy="1582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3DB7E3C-F45E-41CC-A381-02CBD8E544F8}"/>
              </a:ext>
            </a:extLst>
          </p:cNvPr>
          <p:cNvSpPr txBox="1"/>
          <p:nvPr/>
        </p:nvSpPr>
        <p:spPr>
          <a:xfrm>
            <a:off x="9788048" y="1108078"/>
            <a:ext cx="170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Стык гелиевых коллекторов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41E9D2B9-4EA3-43FF-B732-29929701BA52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5794649" y="1431244"/>
            <a:ext cx="3993399" cy="20910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" name="Номер слайда 4">
            <a:extLst>
              <a:ext uri="{FF2B5EF4-FFF2-40B4-BE49-F238E27FC236}">
                <a16:creationId xmlns:a16="http://schemas.microsoft.com/office/drawing/2014/main" id="{8001F537-A866-4A94-B95B-077FF8D8B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49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3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Конфигурация стыков</a:t>
            </a: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51" y="6350523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40416" y="63687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C1B890-0B59-43BA-8C37-8740F3D67C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180"/>
          <a:stretch/>
        </p:blipFill>
        <p:spPr>
          <a:xfrm>
            <a:off x="911423" y="908720"/>
            <a:ext cx="10496267" cy="5374395"/>
          </a:xfrm>
          <a:prstGeom prst="rect">
            <a:avLst/>
          </a:prstGeom>
        </p:spPr>
      </p:pic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793DBB55-4047-4C0C-BF70-A7B4347A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113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3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Перечень стыков</a:t>
            </a: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51" y="6350523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40416" y="63687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18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0ECDFF13-18DE-4362-8003-159C52B4E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665716"/>
              </p:ext>
            </p:extLst>
          </p:nvPr>
        </p:nvGraphicFramePr>
        <p:xfrm>
          <a:off x="1529916" y="1628800"/>
          <a:ext cx="9342710" cy="36652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57877">
                  <a:extLst>
                    <a:ext uri="{9D8B030D-6E8A-4147-A177-3AD203B41FA5}">
                      <a16:colId xmlns:a16="http://schemas.microsoft.com/office/drawing/2014/main" val="3758481530"/>
                    </a:ext>
                  </a:extLst>
                </a:gridCol>
                <a:gridCol w="1471335">
                  <a:extLst>
                    <a:ext uri="{9D8B030D-6E8A-4147-A177-3AD203B41FA5}">
                      <a16:colId xmlns:a16="http://schemas.microsoft.com/office/drawing/2014/main" val="4019694698"/>
                    </a:ext>
                  </a:extLst>
                </a:gridCol>
                <a:gridCol w="1706749">
                  <a:extLst>
                    <a:ext uri="{9D8B030D-6E8A-4147-A177-3AD203B41FA5}">
                      <a16:colId xmlns:a16="http://schemas.microsoft.com/office/drawing/2014/main" val="3064507025"/>
                    </a:ext>
                  </a:extLst>
                </a:gridCol>
                <a:gridCol w="1706749">
                  <a:extLst>
                    <a:ext uri="{9D8B030D-6E8A-4147-A177-3AD203B41FA5}">
                      <a16:colId xmlns:a16="http://schemas.microsoft.com/office/drawing/2014/main" val="1312189288"/>
                    </a:ext>
                  </a:extLst>
                </a:gridCol>
              </a:tblGrid>
              <a:tr h="5046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Элемент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Кол-во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Закончено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Примечание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676163"/>
                  </a:ext>
                </a:extLst>
              </a:tr>
              <a:tr h="296827">
                <a:tc>
                  <a:txBody>
                    <a:bodyPr/>
                    <a:lstStyle/>
                    <a:p>
                      <a:r>
                        <a:rPr lang="ru-RU" sz="1400" dirty="0"/>
                        <a:t>Диполь-диполь (регулярные)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516263"/>
                  </a:ext>
                </a:extLst>
              </a:tr>
              <a:tr h="296827">
                <a:tc>
                  <a:txBody>
                    <a:bodyPr/>
                    <a:lstStyle/>
                    <a:p>
                      <a:r>
                        <a:rPr lang="ru-RU" sz="1400" dirty="0"/>
                        <a:t>Квадруполь-диполь/диполь квадруполь (регулярные)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073483"/>
                  </a:ext>
                </a:extLst>
              </a:tr>
              <a:tr h="296827">
                <a:tc>
                  <a:txBody>
                    <a:bodyPr/>
                    <a:lstStyle/>
                    <a:p>
                      <a:r>
                        <a:rPr lang="ru-RU" sz="1400" dirty="0"/>
                        <a:t>Дублет-дублет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666024"/>
                  </a:ext>
                </a:extLst>
              </a:tr>
              <a:tr h="296827">
                <a:tc>
                  <a:txBody>
                    <a:bodyPr/>
                    <a:lstStyle/>
                    <a:p>
                      <a:r>
                        <a:rPr lang="ru-RU" sz="1400" dirty="0"/>
                        <a:t>Диполь-дублет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058276"/>
                  </a:ext>
                </a:extLst>
              </a:tr>
              <a:tr h="296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Дублет-узел перехода «тепло-холод»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055619"/>
                  </a:ext>
                </a:extLst>
              </a:tr>
              <a:tr h="296827">
                <a:tc>
                  <a:txBody>
                    <a:bodyPr/>
                    <a:lstStyle/>
                    <a:p>
                      <a:r>
                        <a:rPr lang="ru-RU" sz="1400" dirty="0"/>
                        <a:t>Узел перехода «тепло-холод»-байпас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280076"/>
                  </a:ext>
                </a:extLst>
              </a:tr>
              <a:tr h="296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Байпас-байпас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3138"/>
                  </a:ext>
                </a:extLst>
              </a:tr>
              <a:tr h="296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Стыки измерительного периода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786761"/>
                  </a:ext>
                </a:extLst>
              </a:tr>
              <a:tr h="3611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Стыки нестандартных элементов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898413"/>
                  </a:ext>
                </a:extLst>
              </a:tr>
              <a:tr h="3611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Стыки участков сведения/разведения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877125"/>
                  </a:ext>
                </a:extLst>
              </a:tr>
            </a:tbl>
          </a:graphicData>
        </a:graphic>
      </p:graphicFrame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8E90A161-87F8-4025-93F5-4C0BD17E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18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FCC636-1104-446D-B9C8-C5978CABEB79}"/>
              </a:ext>
            </a:extLst>
          </p:cNvPr>
          <p:cNvSpPr txBox="1"/>
          <p:nvPr/>
        </p:nvSpPr>
        <p:spPr>
          <a:xfrm>
            <a:off x="2855640" y="551723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Примерно 240 стыков различной конфигурации и сложности </a:t>
            </a:r>
          </a:p>
        </p:txBody>
      </p:sp>
    </p:spTree>
    <p:extLst>
      <p:ext uri="{BB962C8B-B14F-4D97-AF65-F5344CB8AC3E}">
        <p14:creationId xmlns:p14="http://schemas.microsoft.com/office/powerpoint/2010/main" val="1267600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7092957-E414-4C3D-9EDA-FF34417444CF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4C8945F-286F-4E21-855D-C48D3EE9E86D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96DAE-1E85-4882-9FAF-51AD5F7B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071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Технологические операции с модулями</a:t>
            </a: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28BD777D-ADC4-43CB-875C-120D2061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0416" y="6368793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19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E32090-978B-4149-B6C2-48EA09E9A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9E7815-B003-4E1C-B053-FD6E0EF8E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8173DFFD-280E-4692-88E1-4F047A7DDA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366179"/>
              </p:ext>
            </p:extLst>
          </p:nvPr>
        </p:nvGraphicFramePr>
        <p:xfrm>
          <a:off x="209674" y="809726"/>
          <a:ext cx="11813068" cy="5516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1710">
                  <a:extLst>
                    <a:ext uri="{9D8B030D-6E8A-4147-A177-3AD203B41FA5}">
                      <a16:colId xmlns:a16="http://schemas.microsoft.com/office/drawing/2014/main" val="2450661152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375848153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377571261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4019694698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25145819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367581020"/>
                    </a:ext>
                  </a:extLst>
                </a:gridCol>
                <a:gridCol w="958190">
                  <a:extLst>
                    <a:ext uri="{9D8B030D-6E8A-4147-A177-3AD203B41FA5}">
                      <a16:colId xmlns:a16="http://schemas.microsoft.com/office/drawing/2014/main" val="1084936554"/>
                    </a:ext>
                  </a:extLst>
                </a:gridCol>
              </a:tblGrid>
              <a:tr h="504606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Необходимы наличие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Данные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Инструменты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Люди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Документы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676163"/>
                  </a:ext>
                </a:extLst>
              </a:tr>
              <a:tr h="296827">
                <a:tc>
                  <a:txBody>
                    <a:bodyPr/>
                    <a:lstStyle/>
                    <a:p>
                      <a:r>
                        <a:rPr lang="ru-RU" sz="1400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Разметка положения подставки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Геодезическая сеть, оптическая ось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Координаты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Шаблон, лазерный </a:t>
                      </a:r>
                      <a:r>
                        <a:rPr lang="ru-RU" sz="1400" dirty="0" err="1"/>
                        <a:t>трекер</a:t>
                      </a:r>
                      <a:r>
                        <a:rPr lang="ru-RU" sz="1400" dirty="0"/>
                        <a:t>, маркер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1К+2М+1Г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516263"/>
                  </a:ext>
                </a:extLst>
              </a:tr>
              <a:tr h="296827">
                <a:tc>
                  <a:txBody>
                    <a:bodyPr/>
                    <a:lstStyle/>
                    <a:p>
                      <a:r>
                        <a:rPr lang="ru-RU" sz="14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Установка анкеров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Разметка по шаблону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Перфоратор, набор буров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1К+2М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073483"/>
                  </a:ext>
                </a:extLst>
              </a:tr>
              <a:tr h="296827">
                <a:tc>
                  <a:txBody>
                    <a:bodyPr/>
                    <a:lstStyle/>
                    <a:p>
                      <a:r>
                        <a:rPr lang="ru-RU" sz="14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Установка подставки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Подставка, установленное крепление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КД на модуль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/>
                        <a:t>Карн</a:t>
                      </a:r>
                      <a:r>
                        <a:rPr lang="ru-RU" sz="1400" dirty="0"/>
                        <a:t>-балка/подъемный стол, динамометрический ключ, набор ключей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1К+2М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666024"/>
                  </a:ext>
                </a:extLst>
              </a:tr>
              <a:tr h="296827">
                <a:tc>
                  <a:txBody>
                    <a:bodyPr/>
                    <a:lstStyle/>
                    <a:p>
                      <a:r>
                        <a:rPr lang="ru-RU" sz="1400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Подготовка системы юстировки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Комплект домкратов и талрепов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Смазка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1К+1М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058276"/>
                  </a:ext>
                </a:extLst>
              </a:tr>
              <a:tr h="296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Установка системы юстировки и </a:t>
                      </a:r>
                      <a:r>
                        <a:rPr lang="ru-RU" sz="1400" dirty="0" err="1"/>
                        <a:t>проставочных</a:t>
                      </a:r>
                      <a:r>
                        <a:rPr lang="ru-RU" sz="1400" dirty="0"/>
                        <a:t> шайб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Шайба, готовая система юстировки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Таблица положения шайб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1К+1М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055619"/>
                  </a:ext>
                </a:extLst>
              </a:tr>
              <a:tr h="296827">
                <a:tc>
                  <a:txBody>
                    <a:bodyPr/>
                    <a:lstStyle/>
                    <a:p>
                      <a:r>
                        <a:rPr lang="ru-RU" sz="1400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Вывешивание магнита в криостате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Модуль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Динамометрический ключ, набор ключей, лазерный </a:t>
                      </a:r>
                      <a:r>
                        <a:rPr lang="ru-RU" sz="1400" dirty="0" err="1"/>
                        <a:t>трекер</a:t>
                      </a:r>
                      <a:r>
                        <a:rPr lang="ru-RU" sz="1400" dirty="0"/>
                        <a:t> х2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1К+1Г+1М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протокол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280076"/>
                  </a:ext>
                </a:extLst>
              </a:tr>
              <a:tr h="296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Установка модуля на позицию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Подставка, установленная система юстировки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Протокол расположения, КД на модуль, КД на участок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Кран-балка, траверса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1К+3М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3138"/>
                  </a:ext>
                </a:extLst>
              </a:tr>
              <a:tr h="3611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Юстировка предварительная/финальная и фиксация криостата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Модуль на позиции, геодезическая сеть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Таблица привязки координат магнита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Динамометрический ключ, набор ключей, накидной ключ, лазерный </a:t>
                      </a:r>
                      <a:r>
                        <a:rPr lang="ru-RU" sz="1400" dirty="0" err="1"/>
                        <a:t>трекер</a:t>
                      </a:r>
                      <a:r>
                        <a:rPr lang="ru-RU" sz="1400" dirty="0"/>
                        <a:t> х2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1К+1Г+1М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протокол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502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5261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55606E-C6D1-4387-AB8B-074AF7F9971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72" y="1324004"/>
            <a:ext cx="8352928" cy="41404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9FF20BF-BFF6-4DB3-A9AA-11A238E6C120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40962F0-06CA-41E0-83C6-794DCACA5CA1}"/>
              </a:ext>
            </a:extLst>
          </p:cNvPr>
          <p:cNvSpPr/>
          <p:nvPr/>
        </p:nvSpPr>
        <p:spPr>
          <a:xfrm>
            <a:off x="0" y="-1"/>
            <a:ext cx="12192000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279709"/>
            <a:ext cx="8352928" cy="475252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ru-RU" sz="1800" dirty="0"/>
              <a:t>Состав МКС</a:t>
            </a:r>
          </a:p>
          <a:p>
            <a:pPr>
              <a:spcAft>
                <a:spcPts val="1200"/>
              </a:spcAft>
            </a:pPr>
            <a:r>
              <a:rPr lang="ru-RU" sz="1800" dirty="0"/>
              <a:t>Технологические операции</a:t>
            </a:r>
          </a:p>
          <a:p>
            <a:pPr>
              <a:spcAft>
                <a:spcPts val="1200"/>
              </a:spcAft>
            </a:pPr>
            <a:r>
              <a:rPr lang="ru-RU" sz="1800" dirty="0"/>
              <a:t>Последовательность монтажа</a:t>
            </a:r>
          </a:p>
          <a:p>
            <a:pPr>
              <a:spcAft>
                <a:spcPts val="1200"/>
              </a:spcAft>
            </a:pPr>
            <a:r>
              <a:rPr lang="ru-RU" sz="1800" dirty="0"/>
              <a:t>Состояние</a:t>
            </a:r>
          </a:p>
          <a:p>
            <a:pPr>
              <a:spcAft>
                <a:spcPts val="1200"/>
              </a:spcAft>
            </a:pPr>
            <a:r>
              <a:rPr lang="ru-RU" sz="1800" dirty="0"/>
              <a:t>Планы</a:t>
            </a:r>
          </a:p>
          <a:p>
            <a:pPr>
              <a:spcAft>
                <a:spcPts val="1200"/>
              </a:spcAft>
            </a:pPr>
            <a:r>
              <a:rPr lang="ru-RU" sz="1800" dirty="0"/>
              <a:t>Перспективы</a:t>
            </a:r>
          </a:p>
          <a:p>
            <a:endParaRPr lang="ru-RU" sz="1800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7109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Содержание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A97E13-365C-4D81-964A-B11C2575D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0038A6-864B-430B-BF52-416D4647E7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52402C87-6041-4F0A-8910-2DEE068B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036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7092957-E414-4C3D-9EDA-FF34417444CF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4C8945F-286F-4E21-855D-C48D3EE9E86D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96DAE-1E85-4882-9FAF-51AD5F7B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071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Технологические операции с модулями</a:t>
            </a: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28BD777D-ADC4-43CB-875C-120D2061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0416" y="6368793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20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E32090-978B-4149-B6C2-48EA09E9A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9E7815-B003-4E1C-B053-FD6E0EF8E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A3BF93-6C5A-4D67-B045-395E9EC058BD}"/>
              </a:ext>
            </a:extLst>
          </p:cNvPr>
          <p:cNvSpPr txBox="1"/>
          <p:nvPr/>
        </p:nvSpPr>
        <p:spPr>
          <a:xfrm>
            <a:off x="119336" y="1052736"/>
            <a:ext cx="49685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/>
              <a:t>Разметка положения подставки;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/>
              <a:t>Установка анкеров;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/>
              <a:t>Установка подставки;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/>
              <a:t>Подготовка системы юстировки;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/>
              <a:t>Установка системы юстировки и </a:t>
            </a:r>
            <a:r>
              <a:rPr lang="ru-RU" b="1" dirty="0" err="1"/>
              <a:t>проставочных</a:t>
            </a:r>
            <a:r>
              <a:rPr lang="ru-RU" b="1" dirty="0"/>
              <a:t> шайб;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Вывешивание магнита в криостате;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Установка модуля на позицию;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Юстировка предварительная/финальная и фиксация криостата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CDDB94-8973-43B6-A001-18C5D7E667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"/>
          <a:stretch/>
        </p:blipFill>
        <p:spPr>
          <a:xfrm>
            <a:off x="4968552" y="750714"/>
            <a:ext cx="7223448" cy="55374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8DC736-7E47-4889-9E20-412EE2343CA8}"/>
              </a:ext>
            </a:extLst>
          </p:cNvPr>
          <p:cNvSpPr txBox="1"/>
          <p:nvPr/>
        </p:nvSpPr>
        <p:spPr>
          <a:xfrm>
            <a:off x="9705097" y="5877272"/>
            <a:ext cx="234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Начало января 2022г.</a:t>
            </a:r>
          </a:p>
        </p:txBody>
      </p:sp>
    </p:spTree>
    <p:extLst>
      <p:ext uri="{BB962C8B-B14F-4D97-AF65-F5344CB8AC3E}">
        <p14:creationId xmlns:p14="http://schemas.microsoft.com/office/powerpoint/2010/main" val="2954432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43D008-A694-4D47-86BA-AC3342BA4C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"/>
          <a:stretch/>
        </p:blipFill>
        <p:spPr>
          <a:xfrm>
            <a:off x="4968552" y="762405"/>
            <a:ext cx="7223448" cy="5534454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7092957-E414-4C3D-9EDA-FF34417444CF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4C8945F-286F-4E21-855D-C48D3EE9E86D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96DAE-1E85-4882-9FAF-51AD5F7B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071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Технологические операции с модулями</a:t>
            </a: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28BD777D-ADC4-43CB-875C-120D2061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0416" y="6368793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21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E32090-978B-4149-B6C2-48EA09E9A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9E7815-B003-4E1C-B053-FD6E0EF8EA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A3BF93-6C5A-4D67-B045-395E9EC058BD}"/>
              </a:ext>
            </a:extLst>
          </p:cNvPr>
          <p:cNvSpPr txBox="1"/>
          <p:nvPr/>
        </p:nvSpPr>
        <p:spPr>
          <a:xfrm>
            <a:off x="119336" y="1052736"/>
            <a:ext cx="49685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Разметка положения подставки;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Установка анкеров;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Установка подставки;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Подготовка системы юстировки;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Установка системы юстировки и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проставочных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шайб;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/>
              <a:t>Вывешивание магнита в криостате;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/>
              <a:t>Установка модуля на позицию;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Юстировка предварительная/финальная и фиксация криостата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8DC736-7E47-4889-9E20-412EE2343CA8}"/>
              </a:ext>
            </a:extLst>
          </p:cNvPr>
          <p:cNvSpPr txBox="1"/>
          <p:nvPr/>
        </p:nvSpPr>
        <p:spPr>
          <a:xfrm>
            <a:off x="9935961" y="5892970"/>
            <a:ext cx="226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Февраль-март 2022г.</a:t>
            </a:r>
          </a:p>
        </p:txBody>
      </p:sp>
    </p:spTree>
    <p:extLst>
      <p:ext uri="{BB962C8B-B14F-4D97-AF65-F5344CB8AC3E}">
        <p14:creationId xmlns:p14="http://schemas.microsoft.com/office/powerpoint/2010/main" val="2459256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2BC45F-3134-4C58-86C4-ADD6C80B00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7" r="30731" b="15618"/>
          <a:stretch/>
        </p:blipFill>
        <p:spPr>
          <a:xfrm>
            <a:off x="4986104" y="762406"/>
            <a:ext cx="7205896" cy="5534452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7092957-E414-4C3D-9EDA-FF34417444CF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4C8945F-286F-4E21-855D-C48D3EE9E86D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96DAE-1E85-4882-9FAF-51AD5F7B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071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Технологические операции с модулями</a:t>
            </a: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28BD777D-ADC4-43CB-875C-120D2061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0416" y="6368793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22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E32090-978B-4149-B6C2-48EA09E9A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9E7815-B003-4E1C-B053-FD6E0EF8EA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A3BF93-6C5A-4D67-B045-395E9EC058BD}"/>
              </a:ext>
            </a:extLst>
          </p:cNvPr>
          <p:cNvSpPr txBox="1"/>
          <p:nvPr/>
        </p:nvSpPr>
        <p:spPr>
          <a:xfrm>
            <a:off x="119336" y="1052736"/>
            <a:ext cx="49685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Разметка положения подставки;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Установка анкеров;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Установка подставки;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Подготовка системы юстировки;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Установка системы юстировки и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проставочных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шайб;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Вывешивание магнита в криостате;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Установка модуля на позицию;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/>
              <a:t>Юстировка предварительная/финальная и фиксация криостата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8DC736-7E47-4889-9E20-412EE2343CA8}"/>
              </a:ext>
            </a:extLst>
          </p:cNvPr>
          <p:cNvSpPr txBox="1"/>
          <p:nvPr/>
        </p:nvSpPr>
        <p:spPr>
          <a:xfrm>
            <a:off x="10391800" y="590459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Март-май 2022г.</a:t>
            </a:r>
          </a:p>
        </p:txBody>
      </p:sp>
    </p:spTree>
    <p:extLst>
      <p:ext uri="{BB962C8B-B14F-4D97-AF65-F5344CB8AC3E}">
        <p14:creationId xmlns:p14="http://schemas.microsoft.com/office/powerpoint/2010/main" val="2762557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7092957-E414-4C3D-9EDA-FF34417444CF}"/>
              </a:ext>
            </a:extLst>
          </p:cNvPr>
          <p:cNvSpPr/>
          <p:nvPr/>
        </p:nvSpPr>
        <p:spPr>
          <a:xfrm>
            <a:off x="0" y="6314694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4C8945F-286F-4E21-855D-C48D3EE9E86D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96DAE-1E85-4882-9FAF-51AD5F7B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071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Технологические операции со стыками</a:t>
            </a: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28BD777D-ADC4-43CB-875C-120D2061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0416" y="6368793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23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E32090-978B-4149-B6C2-48EA09E9A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9E7815-B003-4E1C-B053-FD6E0EF8E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7FA7C750-F471-4858-AC07-F1CE61B52AAE}"/>
              </a:ext>
            </a:extLst>
          </p:cNvPr>
          <p:cNvSpPr txBox="1">
            <a:spLocks/>
          </p:cNvSpPr>
          <p:nvPr/>
        </p:nvSpPr>
        <p:spPr>
          <a:xfrm>
            <a:off x="2905184" y="899698"/>
            <a:ext cx="8136904" cy="539551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Фиксация спаев 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Намотка бандажа 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Пайка 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Припайка потенциальных выводов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Визуальный контроль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Контроль сопротивления относительно земли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Установка изолирующих колодок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Визуальный контроль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Установка комплекта уплотнений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Подготовить чистую комнату, инструмент, комплектующие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Установка промежутка ПК и контроль герметичности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Соединение гелиевых коллекторов</a:t>
            </a:r>
            <a:endParaRPr lang="en-US" sz="3000" dirty="0"/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Контроль герметичности гелиевых коллекторов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Соединение азотных коллекторов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Контроль герметичности азотных коллекторов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Сборка экранов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Намотка </a:t>
            </a:r>
            <a:r>
              <a:rPr lang="ru-RU" sz="3000" dirty="0" err="1"/>
              <a:t>суперизоляции</a:t>
            </a:r>
            <a:endParaRPr lang="ru-RU" sz="3000" dirty="0"/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Проверка сопротивления изоляции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Сборка вакуумных кожухов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/>
              <a:t>Контроль герметичности</a:t>
            </a:r>
          </a:p>
        </p:txBody>
      </p:sp>
    </p:spTree>
    <p:extLst>
      <p:ext uri="{BB962C8B-B14F-4D97-AF65-F5344CB8AC3E}">
        <p14:creationId xmlns:p14="http://schemas.microsoft.com/office/powerpoint/2010/main" val="68756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7092957-E414-4C3D-9EDA-FF34417444CF}"/>
              </a:ext>
            </a:extLst>
          </p:cNvPr>
          <p:cNvSpPr/>
          <p:nvPr/>
        </p:nvSpPr>
        <p:spPr>
          <a:xfrm>
            <a:off x="0" y="6314694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4C8945F-286F-4E21-855D-C48D3EE9E86D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96DAE-1E85-4882-9FAF-51AD5F7B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071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Технологические операции со стыками</a:t>
            </a: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28BD777D-ADC4-43CB-875C-120D2061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0416" y="6368793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24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E32090-978B-4149-B6C2-48EA09E9A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9E7815-B003-4E1C-B053-FD6E0EF8E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7FA7C750-F471-4858-AC07-F1CE61B52AAE}"/>
              </a:ext>
            </a:extLst>
          </p:cNvPr>
          <p:cNvSpPr txBox="1">
            <a:spLocks/>
          </p:cNvSpPr>
          <p:nvPr/>
        </p:nvSpPr>
        <p:spPr>
          <a:xfrm>
            <a:off x="-96688" y="910032"/>
            <a:ext cx="4752528" cy="539551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lvl="1" indent="-514350" fontAlgn="ctr">
              <a:buFont typeface="+mj-lt"/>
              <a:buAutoNum type="arabicPeriod"/>
            </a:pPr>
            <a:r>
              <a:rPr lang="ru-RU" sz="3000" b="1" dirty="0"/>
              <a:t>Фиксация спаев 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b="1" dirty="0"/>
              <a:t>Намотка бандажа 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b="1" dirty="0"/>
              <a:t>Пайка 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b="1" dirty="0"/>
              <a:t>Припайка потенциальных выводов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b="1" dirty="0"/>
              <a:t>Визуальный контроль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b="1" dirty="0"/>
              <a:t>Контроль сопротивления относительно земли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b="1" dirty="0"/>
              <a:t>Установка изолирующих колодок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b="1" dirty="0"/>
              <a:t>Визуальный контроль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>
                <a:solidFill>
                  <a:schemeClr val="bg1">
                    <a:lumMod val="65000"/>
                  </a:schemeClr>
                </a:solidFill>
              </a:rPr>
              <a:t>Установка комплекта уплотнений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>
                <a:solidFill>
                  <a:schemeClr val="bg1">
                    <a:lumMod val="65000"/>
                  </a:schemeClr>
                </a:solidFill>
              </a:rPr>
              <a:t>Подготовить чистую комнату, инструмент, комплектующие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>
                <a:solidFill>
                  <a:schemeClr val="bg1">
                    <a:lumMod val="65000"/>
                  </a:schemeClr>
                </a:solidFill>
              </a:rPr>
              <a:t>Установка промежутка ПК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>
                <a:solidFill>
                  <a:schemeClr val="bg1">
                    <a:lumMod val="65000"/>
                  </a:schemeClr>
                </a:solidFill>
              </a:rPr>
              <a:t>Соединение гелиевых коллекторов</a:t>
            </a:r>
            <a:endParaRPr lang="en-US" sz="3000" dirty="0">
              <a:solidFill>
                <a:schemeClr val="bg1">
                  <a:lumMod val="65000"/>
                </a:schemeClr>
              </a:solidFill>
            </a:endParaRP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>
                <a:solidFill>
                  <a:schemeClr val="bg1">
                    <a:lumMod val="65000"/>
                  </a:schemeClr>
                </a:solidFill>
              </a:rPr>
              <a:t>Контроль герметичности гелиевых коллекторов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>
                <a:solidFill>
                  <a:schemeClr val="bg1">
                    <a:lumMod val="65000"/>
                  </a:schemeClr>
                </a:solidFill>
              </a:rPr>
              <a:t>Соединение азотных коллекторов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>
                <a:solidFill>
                  <a:schemeClr val="bg1">
                    <a:lumMod val="65000"/>
                  </a:schemeClr>
                </a:solidFill>
              </a:rPr>
              <a:t>Контроль герметичности азотных коллекторов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>
                <a:solidFill>
                  <a:schemeClr val="bg1">
                    <a:lumMod val="65000"/>
                  </a:schemeClr>
                </a:solidFill>
              </a:rPr>
              <a:t>Сборка экранов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>
                <a:solidFill>
                  <a:schemeClr val="bg1">
                    <a:lumMod val="65000"/>
                  </a:schemeClr>
                </a:solidFill>
              </a:rPr>
              <a:t>Намотка </a:t>
            </a:r>
            <a:r>
              <a:rPr lang="ru-RU" sz="3000" dirty="0" err="1">
                <a:solidFill>
                  <a:schemeClr val="bg1">
                    <a:lumMod val="65000"/>
                  </a:schemeClr>
                </a:solidFill>
              </a:rPr>
              <a:t>суперизоляции</a:t>
            </a:r>
            <a:endParaRPr lang="ru-RU" sz="3000" dirty="0">
              <a:solidFill>
                <a:schemeClr val="bg1">
                  <a:lumMod val="65000"/>
                </a:schemeClr>
              </a:solidFill>
            </a:endParaRP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>
                <a:solidFill>
                  <a:schemeClr val="bg1">
                    <a:lumMod val="65000"/>
                  </a:schemeClr>
                </a:solidFill>
              </a:rPr>
              <a:t>Проверка сопротивления изоляции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>
                <a:solidFill>
                  <a:schemeClr val="bg1">
                    <a:lumMod val="65000"/>
                  </a:schemeClr>
                </a:solidFill>
              </a:rPr>
              <a:t>Сборка вакуумных кожухов</a:t>
            </a:r>
          </a:p>
          <a:p>
            <a:pPr marL="971550" lvl="1" indent="-514350" fontAlgn="ctr">
              <a:buFont typeface="+mj-lt"/>
              <a:buAutoNum type="arabicPeriod"/>
            </a:pPr>
            <a:r>
              <a:rPr lang="ru-RU" sz="3000" dirty="0">
                <a:solidFill>
                  <a:schemeClr val="bg1">
                    <a:lumMod val="65000"/>
                  </a:schemeClr>
                </a:solidFill>
              </a:rPr>
              <a:t>Контроль герметичности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6798F7-120C-4110-8B34-FD453D470D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767919"/>
            <a:ext cx="7392144" cy="55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66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9D2DFD-4B9F-4979-8061-4EEB483DDC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6411" r="12139" b="7472"/>
          <a:stretch/>
        </p:blipFill>
        <p:spPr>
          <a:xfrm>
            <a:off x="452666" y="620688"/>
            <a:ext cx="11341257" cy="5460014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13370C1-ADD2-4AD6-863F-EA1E04126693}"/>
              </a:ext>
            </a:extLst>
          </p:cNvPr>
          <p:cNvSpPr/>
          <p:nvPr/>
        </p:nvSpPr>
        <p:spPr>
          <a:xfrm>
            <a:off x="2891418" y="1744690"/>
            <a:ext cx="7200800" cy="338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9145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3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Глобальная последовательность монтажа</a:t>
            </a: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6519" y="6098616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39584" y="61168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25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144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299617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5CEC01-0660-41A1-B197-030735F084D8}"/>
              </a:ext>
            </a:extLst>
          </p:cNvPr>
          <p:cNvSpPr txBox="1"/>
          <p:nvPr/>
        </p:nvSpPr>
        <p:spPr>
          <a:xfrm>
            <a:off x="1630672" y="3033077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W</a:t>
            </a:r>
            <a:endParaRPr lang="ru-RU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216C70-2A5B-40F9-A778-E159A791806B}"/>
              </a:ext>
            </a:extLst>
          </p:cNvPr>
          <p:cNvSpPr txBox="1"/>
          <p:nvPr/>
        </p:nvSpPr>
        <p:spPr>
          <a:xfrm>
            <a:off x="10010914" y="3039163"/>
            <a:ext cx="538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endParaRPr lang="ru-RU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Блок-схема: узел 36">
            <a:extLst>
              <a:ext uri="{FF2B5EF4-FFF2-40B4-BE49-F238E27FC236}">
                <a16:creationId xmlns:a16="http://schemas.microsoft.com/office/drawing/2014/main" id="{21F8B44C-6AAA-48B0-A46F-DB1DEC052A56}"/>
              </a:ext>
            </a:extLst>
          </p:cNvPr>
          <p:cNvSpPr/>
          <p:nvPr/>
        </p:nvSpPr>
        <p:spPr>
          <a:xfrm>
            <a:off x="7971178" y="1232196"/>
            <a:ext cx="284244" cy="288032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узел 37">
            <a:extLst>
              <a:ext uri="{FF2B5EF4-FFF2-40B4-BE49-F238E27FC236}">
                <a16:creationId xmlns:a16="http://schemas.microsoft.com/office/drawing/2014/main" id="{7F4A8466-146E-4E64-80F7-0C08FB004755}"/>
              </a:ext>
            </a:extLst>
          </p:cNvPr>
          <p:cNvSpPr/>
          <p:nvPr/>
        </p:nvSpPr>
        <p:spPr>
          <a:xfrm>
            <a:off x="3958432" y="1214170"/>
            <a:ext cx="284244" cy="288032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>
            <a:extLst>
              <a:ext uri="{FF2B5EF4-FFF2-40B4-BE49-F238E27FC236}">
                <a16:creationId xmlns:a16="http://schemas.microsoft.com/office/drawing/2014/main" id="{9CF8B1BC-E619-4FDA-AEB5-CD66DA38D834}"/>
              </a:ext>
            </a:extLst>
          </p:cNvPr>
          <p:cNvSpPr/>
          <p:nvPr/>
        </p:nvSpPr>
        <p:spPr>
          <a:xfrm>
            <a:off x="5250478" y="1196661"/>
            <a:ext cx="592732" cy="304426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Блок-схема: узел 46">
            <a:extLst>
              <a:ext uri="{FF2B5EF4-FFF2-40B4-BE49-F238E27FC236}">
                <a16:creationId xmlns:a16="http://schemas.microsoft.com/office/drawing/2014/main" id="{A8869C45-B2F6-4579-92A0-27A94E03BA65}"/>
              </a:ext>
            </a:extLst>
          </p:cNvPr>
          <p:cNvSpPr/>
          <p:nvPr/>
        </p:nvSpPr>
        <p:spPr>
          <a:xfrm rot="772648">
            <a:off x="9312084" y="1237690"/>
            <a:ext cx="583112" cy="400616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Блок-схема: узел 47">
            <a:extLst>
              <a:ext uri="{FF2B5EF4-FFF2-40B4-BE49-F238E27FC236}">
                <a16:creationId xmlns:a16="http://schemas.microsoft.com/office/drawing/2014/main" id="{575BF5DE-E38A-47BB-9FCF-744C60440103}"/>
              </a:ext>
            </a:extLst>
          </p:cNvPr>
          <p:cNvSpPr/>
          <p:nvPr/>
        </p:nvSpPr>
        <p:spPr>
          <a:xfrm rot="19469122">
            <a:off x="550779" y="1679330"/>
            <a:ext cx="1892750" cy="523746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бъект 2">
            <a:extLst>
              <a:ext uri="{FF2B5EF4-FFF2-40B4-BE49-F238E27FC236}">
                <a16:creationId xmlns:a16="http://schemas.microsoft.com/office/drawing/2014/main" id="{C8D3E412-9E2D-4325-89A6-492596EB9996}"/>
              </a:ext>
            </a:extLst>
          </p:cNvPr>
          <p:cNvSpPr txBox="1">
            <a:spLocks/>
          </p:cNvSpPr>
          <p:nvPr/>
        </p:nvSpPr>
        <p:spPr>
          <a:xfrm>
            <a:off x="1896743" y="2091860"/>
            <a:ext cx="8383269" cy="32332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ru-RU" sz="1600" dirty="0"/>
              <a:t>28 обособленных участков в которых можно осуществлять параллельный монтаж, оканчивающийся проведением фоновых вакуумных испытаний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400" dirty="0"/>
              <a:t>по 3 участка в каждой арке;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400" dirty="0"/>
              <a:t>4 пар блоков линз;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400" dirty="0"/>
              <a:t>4 участка сведения разведения;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400" dirty="0"/>
              <a:t>4 </a:t>
            </a:r>
            <a:r>
              <a:rPr lang="ru-RU" sz="1400" dirty="0" err="1"/>
              <a:t>байпасных</a:t>
            </a:r>
            <a:r>
              <a:rPr lang="ru-RU" sz="1400" dirty="0"/>
              <a:t> линии;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400" dirty="0"/>
              <a:t>2 участка ввода тока и криогенных жидкостей;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400" dirty="0"/>
              <a:t>4 прямолинейных участка в регулярных </a:t>
            </a:r>
            <a:r>
              <a:rPr lang="ru-RU" sz="1400" dirty="0" err="1"/>
              <a:t>суперпериодах</a:t>
            </a:r>
            <a:endParaRPr lang="ru-RU" sz="1400" dirty="0"/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400" dirty="0"/>
              <a:t>4 концевых участка в регулярных </a:t>
            </a:r>
            <a:r>
              <a:rPr lang="ru-RU" sz="1400" dirty="0" err="1"/>
              <a:t>суперпериодах</a:t>
            </a:r>
            <a:endParaRPr lang="ru-RU" sz="1400" dirty="0"/>
          </a:p>
          <a:p>
            <a:pPr algn="just">
              <a:spcAft>
                <a:spcPts val="1200"/>
              </a:spcAft>
            </a:pPr>
            <a:r>
              <a:rPr lang="ru-RU" sz="1600" dirty="0"/>
              <a:t>На участках с пучковой камерой выбор блоков определяет пучковая камера;</a:t>
            </a:r>
          </a:p>
          <a:p>
            <a:pPr algn="just">
              <a:spcAft>
                <a:spcPts val="1200"/>
              </a:spcAft>
            </a:pPr>
            <a:endParaRPr lang="ru-RU" sz="1600" dirty="0"/>
          </a:p>
          <a:p>
            <a:pPr lvl="1" algn="just" fontAlgn="ctr"/>
            <a:endParaRPr lang="ru-RU" sz="1100" dirty="0"/>
          </a:p>
          <a:p>
            <a:pPr lvl="1" algn="just" fontAlgn="ctr"/>
            <a:endParaRPr lang="ru-RU" sz="1100" dirty="0"/>
          </a:p>
        </p:txBody>
      </p:sp>
      <p:sp>
        <p:nvSpPr>
          <p:cNvPr id="53" name="Блок-схема: узел 52">
            <a:extLst>
              <a:ext uri="{FF2B5EF4-FFF2-40B4-BE49-F238E27FC236}">
                <a16:creationId xmlns:a16="http://schemas.microsoft.com/office/drawing/2014/main" id="{58F356FA-D6D8-4063-BB02-D640BC03025F}"/>
              </a:ext>
            </a:extLst>
          </p:cNvPr>
          <p:cNvSpPr/>
          <p:nvPr/>
        </p:nvSpPr>
        <p:spPr>
          <a:xfrm>
            <a:off x="3958432" y="5483039"/>
            <a:ext cx="284244" cy="288032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Блок-схема: узел 53">
            <a:extLst>
              <a:ext uri="{FF2B5EF4-FFF2-40B4-BE49-F238E27FC236}">
                <a16:creationId xmlns:a16="http://schemas.microsoft.com/office/drawing/2014/main" id="{D817E9B8-862D-45C0-97AA-CDB50FFECA60}"/>
              </a:ext>
            </a:extLst>
          </p:cNvPr>
          <p:cNvSpPr/>
          <p:nvPr/>
        </p:nvSpPr>
        <p:spPr>
          <a:xfrm>
            <a:off x="7971178" y="5493560"/>
            <a:ext cx="284244" cy="288032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Блок-схема: узел 56">
            <a:extLst>
              <a:ext uri="{FF2B5EF4-FFF2-40B4-BE49-F238E27FC236}">
                <a16:creationId xmlns:a16="http://schemas.microsoft.com/office/drawing/2014/main" id="{231D2722-C459-43B8-9543-25C51AE6D6AD}"/>
              </a:ext>
            </a:extLst>
          </p:cNvPr>
          <p:cNvSpPr/>
          <p:nvPr/>
        </p:nvSpPr>
        <p:spPr>
          <a:xfrm>
            <a:off x="4655672" y="1648325"/>
            <a:ext cx="592732" cy="600631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альтернативный процесс 4">
            <a:extLst>
              <a:ext uri="{FF2B5EF4-FFF2-40B4-BE49-F238E27FC236}">
                <a16:creationId xmlns:a16="http://schemas.microsoft.com/office/drawing/2014/main" id="{F995F898-25CD-47B1-A2FC-B06CDC5BE882}"/>
              </a:ext>
            </a:extLst>
          </p:cNvPr>
          <p:cNvSpPr/>
          <p:nvPr/>
        </p:nvSpPr>
        <p:spPr>
          <a:xfrm>
            <a:off x="3217996" y="5347981"/>
            <a:ext cx="2301107" cy="187963"/>
          </a:xfrm>
          <a:prstGeom prst="flowChartAlternateProcess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Блок-схема: альтернативный процесс 57">
            <a:extLst>
              <a:ext uri="{FF2B5EF4-FFF2-40B4-BE49-F238E27FC236}">
                <a16:creationId xmlns:a16="http://schemas.microsoft.com/office/drawing/2014/main" id="{8F9DF22B-83ED-4751-BDC0-C9848B6E790C}"/>
              </a:ext>
            </a:extLst>
          </p:cNvPr>
          <p:cNvSpPr/>
          <p:nvPr/>
        </p:nvSpPr>
        <p:spPr>
          <a:xfrm>
            <a:off x="6782167" y="5354619"/>
            <a:ext cx="2301107" cy="187963"/>
          </a:xfrm>
          <a:prstGeom prst="flowChartAlternateProcess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Блок-схема: альтернативный процесс 58">
            <a:extLst>
              <a:ext uri="{FF2B5EF4-FFF2-40B4-BE49-F238E27FC236}">
                <a16:creationId xmlns:a16="http://schemas.microsoft.com/office/drawing/2014/main" id="{94AD109F-C5FB-4231-AF0C-3E1E6AB06CC5}"/>
              </a:ext>
            </a:extLst>
          </p:cNvPr>
          <p:cNvSpPr/>
          <p:nvPr/>
        </p:nvSpPr>
        <p:spPr>
          <a:xfrm>
            <a:off x="3159125" y="1494902"/>
            <a:ext cx="2301107" cy="187963"/>
          </a:xfrm>
          <a:prstGeom prst="flowChartAlternateProcess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Блок-схема: альтернативный процесс 59">
            <a:extLst>
              <a:ext uri="{FF2B5EF4-FFF2-40B4-BE49-F238E27FC236}">
                <a16:creationId xmlns:a16="http://schemas.microsoft.com/office/drawing/2014/main" id="{C28A346C-2D6D-434C-8287-EBF6E97DCDFD}"/>
              </a:ext>
            </a:extLst>
          </p:cNvPr>
          <p:cNvSpPr/>
          <p:nvPr/>
        </p:nvSpPr>
        <p:spPr>
          <a:xfrm>
            <a:off x="6723296" y="1501540"/>
            <a:ext cx="2301107" cy="187963"/>
          </a:xfrm>
          <a:prstGeom prst="flowChartAlternateProcess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Блок-схема: узел 60">
            <a:extLst>
              <a:ext uri="{FF2B5EF4-FFF2-40B4-BE49-F238E27FC236}">
                <a16:creationId xmlns:a16="http://schemas.microsoft.com/office/drawing/2014/main" id="{BE709654-4A45-495A-8963-41BB62869A70}"/>
              </a:ext>
            </a:extLst>
          </p:cNvPr>
          <p:cNvSpPr/>
          <p:nvPr/>
        </p:nvSpPr>
        <p:spPr>
          <a:xfrm rot="19469122">
            <a:off x="9812935" y="4767184"/>
            <a:ext cx="1892750" cy="523746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Блок-схема: узел 61">
            <a:extLst>
              <a:ext uri="{FF2B5EF4-FFF2-40B4-BE49-F238E27FC236}">
                <a16:creationId xmlns:a16="http://schemas.microsoft.com/office/drawing/2014/main" id="{02264F63-DE85-4C85-9AA6-6691B0BCC00F}"/>
              </a:ext>
            </a:extLst>
          </p:cNvPr>
          <p:cNvSpPr/>
          <p:nvPr/>
        </p:nvSpPr>
        <p:spPr>
          <a:xfrm rot="2073357">
            <a:off x="564438" y="4756733"/>
            <a:ext cx="1892750" cy="523746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Блок-схема: узел 62">
            <a:extLst>
              <a:ext uri="{FF2B5EF4-FFF2-40B4-BE49-F238E27FC236}">
                <a16:creationId xmlns:a16="http://schemas.microsoft.com/office/drawing/2014/main" id="{48A62707-4BB1-445C-84C7-66464F215B0C}"/>
              </a:ext>
            </a:extLst>
          </p:cNvPr>
          <p:cNvSpPr/>
          <p:nvPr/>
        </p:nvSpPr>
        <p:spPr>
          <a:xfrm rot="2073357">
            <a:off x="9741305" y="1729168"/>
            <a:ext cx="1892750" cy="523746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Блок-схема: узел 63">
            <a:extLst>
              <a:ext uri="{FF2B5EF4-FFF2-40B4-BE49-F238E27FC236}">
                <a16:creationId xmlns:a16="http://schemas.microsoft.com/office/drawing/2014/main" id="{677D5C45-4FB6-443D-90D9-027AC56FC3F8}"/>
              </a:ext>
            </a:extLst>
          </p:cNvPr>
          <p:cNvSpPr/>
          <p:nvPr/>
        </p:nvSpPr>
        <p:spPr>
          <a:xfrm rot="5400000">
            <a:off x="-218992" y="3223257"/>
            <a:ext cx="1892750" cy="523746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Блок-схема: узел 64">
            <a:extLst>
              <a:ext uri="{FF2B5EF4-FFF2-40B4-BE49-F238E27FC236}">
                <a16:creationId xmlns:a16="http://schemas.microsoft.com/office/drawing/2014/main" id="{F6064BD1-DD9E-48A6-B435-5E0FDE3732B2}"/>
              </a:ext>
            </a:extLst>
          </p:cNvPr>
          <p:cNvSpPr/>
          <p:nvPr/>
        </p:nvSpPr>
        <p:spPr>
          <a:xfrm rot="5400000">
            <a:off x="10585675" y="3230105"/>
            <a:ext cx="1892750" cy="523746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Блок-схема: узел 65">
            <a:extLst>
              <a:ext uri="{FF2B5EF4-FFF2-40B4-BE49-F238E27FC236}">
                <a16:creationId xmlns:a16="http://schemas.microsoft.com/office/drawing/2014/main" id="{5FCB4B70-6347-44D2-81DA-889CB9A36693}"/>
              </a:ext>
            </a:extLst>
          </p:cNvPr>
          <p:cNvSpPr/>
          <p:nvPr/>
        </p:nvSpPr>
        <p:spPr>
          <a:xfrm>
            <a:off x="6377583" y="1203469"/>
            <a:ext cx="592732" cy="304426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Блок-схема: узел 66">
            <a:extLst>
              <a:ext uri="{FF2B5EF4-FFF2-40B4-BE49-F238E27FC236}">
                <a16:creationId xmlns:a16="http://schemas.microsoft.com/office/drawing/2014/main" id="{55D0BD89-0FFD-40F1-9C60-F35065202719}"/>
              </a:ext>
            </a:extLst>
          </p:cNvPr>
          <p:cNvSpPr/>
          <p:nvPr/>
        </p:nvSpPr>
        <p:spPr>
          <a:xfrm>
            <a:off x="5267059" y="5498819"/>
            <a:ext cx="592732" cy="304426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Блок-схема: узел 67">
            <a:extLst>
              <a:ext uri="{FF2B5EF4-FFF2-40B4-BE49-F238E27FC236}">
                <a16:creationId xmlns:a16="http://schemas.microsoft.com/office/drawing/2014/main" id="{4F0C1C76-7483-4E53-9176-B80C546D612B}"/>
              </a:ext>
            </a:extLst>
          </p:cNvPr>
          <p:cNvSpPr/>
          <p:nvPr/>
        </p:nvSpPr>
        <p:spPr>
          <a:xfrm>
            <a:off x="8383678" y="1675637"/>
            <a:ext cx="592732" cy="600631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Блок-схема: узел 68">
            <a:extLst>
              <a:ext uri="{FF2B5EF4-FFF2-40B4-BE49-F238E27FC236}">
                <a16:creationId xmlns:a16="http://schemas.microsoft.com/office/drawing/2014/main" id="{FB03F316-B012-49B8-866D-EB546992C59A}"/>
              </a:ext>
            </a:extLst>
          </p:cNvPr>
          <p:cNvSpPr/>
          <p:nvPr/>
        </p:nvSpPr>
        <p:spPr>
          <a:xfrm>
            <a:off x="6387936" y="5495658"/>
            <a:ext cx="592732" cy="304426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Блок-схема: узел 69">
            <a:extLst>
              <a:ext uri="{FF2B5EF4-FFF2-40B4-BE49-F238E27FC236}">
                <a16:creationId xmlns:a16="http://schemas.microsoft.com/office/drawing/2014/main" id="{E00737D5-0D34-4AD1-8419-1FF4A6B6713E}"/>
              </a:ext>
            </a:extLst>
          </p:cNvPr>
          <p:cNvSpPr/>
          <p:nvPr/>
        </p:nvSpPr>
        <p:spPr>
          <a:xfrm rot="772648">
            <a:off x="2331933" y="5373697"/>
            <a:ext cx="583112" cy="400616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Блок-схема: узел 70">
            <a:extLst>
              <a:ext uri="{FF2B5EF4-FFF2-40B4-BE49-F238E27FC236}">
                <a16:creationId xmlns:a16="http://schemas.microsoft.com/office/drawing/2014/main" id="{153F6E4F-53B3-4CAB-9764-A05E0FCFB6D1}"/>
              </a:ext>
            </a:extLst>
          </p:cNvPr>
          <p:cNvSpPr/>
          <p:nvPr/>
        </p:nvSpPr>
        <p:spPr>
          <a:xfrm rot="21155441">
            <a:off x="2298709" y="1222920"/>
            <a:ext cx="583112" cy="400616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Блок-схема: узел 71">
            <a:extLst>
              <a:ext uri="{FF2B5EF4-FFF2-40B4-BE49-F238E27FC236}">
                <a16:creationId xmlns:a16="http://schemas.microsoft.com/office/drawing/2014/main" id="{65BB87B0-5364-4559-A5B8-781FFC2C8CF5}"/>
              </a:ext>
            </a:extLst>
          </p:cNvPr>
          <p:cNvSpPr/>
          <p:nvPr/>
        </p:nvSpPr>
        <p:spPr>
          <a:xfrm rot="21155441">
            <a:off x="9343157" y="5345066"/>
            <a:ext cx="583112" cy="400616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Блок-схема: узел 72">
            <a:extLst>
              <a:ext uri="{FF2B5EF4-FFF2-40B4-BE49-F238E27FC236}">
                <a16:creationId xmlns:a16="http://schemas.microsoft.com/office/drawing/2014/main" id="{4903751A-FF5A-4AA7-8A62-5413E1DE694D}"/>
              </a:ext>
            </a:extLst>
          </p:cNvPr>
          <p:cNvSpPr/>
          <p:nvPr/>
        </p:nvSpPr>
        <p:spPr>
          <a:xfrm rot="21420322">
            <a:off x="2900403" y="1181903"/>
            <a:ext cx="438896" cy="363442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Блок-схема: узел 73">
            <a:extLst>
              <a:ext uri="{FF2B5EF4-FFF2-40B4-BE49-F238E27FC236}">
                <a16:creationId xmlns:a16="http://schemas.microsoft.com/office/drawing/2014/main" id="{BFB90566-9E9F-4EEF-B7DE-355FC85DF393}"/>
              </a:ext>
            </a:extLst>
          </p:cNvPr>
          <p:cNvSpPr/>
          <p:nvPr/>
        </p:nvSpPr>
        <p:spPr>
          <a:xfrm rot="21420322">
            <a:off x="8931709" y="5459596"/>
            <a:ext cx="438896" cy="363442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Блок-схема: узел 74">
            <a:extLst>
              <a:ext uri="{FF2B5EF4-FFF2-40B4-BE49-F238E27FC236}">
                <a16:creationId xmlns:a16="http://schemas.microsoft.com/office/drawing/2014/main" id="{403938ED-8DC6-4820-9578-92E54A4FE290}"/>
              </a:ext>
            </a:extLst>
          </p:cNvPr>
          <p:cNvSpPr/>
          <p:nvPr/>
        </p:nvSpPr>
        <p:spPr>
          <a:xfrm rot="341218">
            <a:off x="8890864" y="1178758"/>
            <a:ext cx="438896" cy="363442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Блок-схема: узел 75">
            <a:extLst>
              <a:ext uri="{FF2B5EF4-FFF2-40B4-BE49-F238E27FC236}">
                <a16:creationId xmlns:a16="http://schemas.microsoft.com/office/drawing/2014/main" id="{A1F24E52-FC7C-4E3F-85A4-14AA611FC484}"/>
              </a:ext>
            </a:extLst>
          </p:cNvPr>
          <p:cNvSpPr/>
          <p:nvPr/>
        </p:nvSpPr>
        <p:spPr>
          <a:xfrm rot="341218">
            <a:off x="2908102" y="5492080"/>
            <a:ext cx="438896" cy="363442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FFAAF4E-4546-47C0-8798-4D584FD5A760}"/>
              </a:ext>
            </a:extLst>
          </p:cNvPr>
          <p:cNvSpPr txBox="1"/>
          <p:nvPr/>
        </p:nvSpPr>
        <p:spPr>
          <a:xfrm>
            <a:off x="949798" y="1285740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ABC30EB-25B1-493A-ACC0-49EB1D5FE88F}"/>
              </a:ext>
            </a:extLst>
          </p:cNvPr>
          <p:cNvSpPr txBox="1"/>
          <p:nvPr/>
        </p:nvSpPr>
        <p:spPr>
          <a:xfrm>
            <a:off x="119466" y="3094632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AFD3907-5D2C-4293-BB53-0C5543BFA304}"/>
              </a:ext>
            </a:extLst>
          </p:cNvPr>
          <p:cNvSpPr txBox="1"/>
          <p:nvPr/>
        </p:nvSpPr>
        <p:spPr>
          <a:xfrm>
            <a:off x="1028454" y="5206865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8AFF748-AC0F-4A20-8176-D580C9934C13}"/>
              </a:ext>
            </a:extLst>
          </p:cNvPr>
          <p:cNvSpPr txBox="1"/>
          <p:nvPr/>
        </p:nvSpPr>
        <p:spPr>
          <a:xfrm>
            <a:off x="10940505" y="1270664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9B89448-E780-4674-AEB9-4B5BD02BDFDC}"/>
              </a:ext>
            </a:extLst>
          </p:cNvPr>
          <p:cNvSpPr txBox="1"/>
          <p:nvPr/>
        </p:nvSpPr>
        <p:spPr>
          <a:xfrm>
            <a:off x="11743607" y="3094631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941CB80-2F87-47A5-AF6A-AD0D8A5EF290}"/>
              </a:ext>
            </a:extLst>
          </p:cNvPr>
          <p:cNvSpPr txBox="1"/>
          <p:nvPr/>
        </p:nvSpPr>
        <p:spPr>
          <a:xfrm>
            <a:off x="10918994" y="5123971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8257E39-3791-48FA-A72B-8EA15BC44DC7}"/>
              </a:ext>
            </a:extLst>
          </p:cNvPr>
          <p:cNvSpPr txBox="1"/>
          <p:nvPr/>
        </p:nvSpPr>
        <p:spPr>
          <a:xfrm>
            <a:off x="3909357" y="689046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1E71FF5-3849-4509-BDFE-6AE62B6BD552}"/>
              </a:ext>
            </a:extLst>
          </p:cNvPr>
          <p:cNvSpPr txBox="1"/>
          <p:nvPr/>
        </p:nvSpPr>
        <p:spPr>
          <a:xfrm>
            <a:off x="7949996" y="5634364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10E1704-F952-45C8-B777-0843B4CDB8F1}"/>
              </a:ext>
            </a:extLst>
          </p:cNvPr>
          <p:cNvSpPr txBox="1"/>
          <p:nvPr/>
        </p:nvSpPr>
        <p:spPr>
          <a:xfrm>
            <a:off x="3930139" y="5624159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B3EE805-CE63-4DE4-8D33-DB7728009268}"/>
              </a:ext>
            </a:extLst>
          </p:cNvPr>
          <p:cNvSpPr txBox="1"/>
          <p:nvPr/>
        </p:nvSpPr>
        <p:spPr>
          <a:xfrm>
            <a:off x="7978517" y="697850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8127CEB-14AB-4435-9C2C-7570E4CCA44B}"/>
              </a:ext>
            </a:extLst>
          </p:cNvPr>
          <p:cNvSpPr txBox="1"/>
          <p:nvPr/>
        </p:nvSpPr>
        <p:spPr>
          <a:xfrm>
            <a:off x="5355690" y="713962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AE00A98-B578-40EB-9244-DDAF2D90DB76}"/>
              </a:ext>
            </a:extLst>
          </p:cNvPr>
          <p:cNvSpPr txBox="1"/>
          <p:nvPr/>
        </p:nvSpPr>
        <p:spPr>
          <a:xfrm>
            <a:off x="6496367" y="5624158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19BE2DC-BE3A-4B66-BFBB-D315532788E6}"/>
              </a:ext>
            </a:extLst>
          </p:cNvPr>
          <p:cNvSpPr txBox="1"/>
          <p:nvPr/>
        </p:nvSpPr>
        <p:spPr>
          <a:xfrm>
            <a:off x="5397426" y="5627055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92EAC21-985D-41DD-84FF-B0B323130EFC}"/>
              </a:ext>
            </a:extLst>
          </p:cNvPr>
          <p:cNvSpPr txBox="1"/>
          <p:nvPr/>
        </p:nvSpPr>
        <p:spPr>
          <a:xfrm>
            <a:off x="6508710" y="696870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F2D3506-BB7F-4965-901E-AE8514C0F09B}"/>
              </a:ext>
            </a:extLst>
          </p:cNvPr>
          <p:cNvSpPr txBox="1"/>
          <p:nvPr/>
        </p:nvSpPr>
        <p:spPr>
          <a:xfrm>
            <a:off x="3906316" y="1470144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7932EF3-3821-424D-B401-F834F3FAFDD7}"/>
              </a:ext>
            </a:extLst>
          </p:cNvPr>
          <p:cNvSpPr txBox="1"/>
          <p:nvPr/>
        </p:nvSpPr>
        <p:spPr>
          <a:xfrm>
            <a:off x="7924414" y="1492639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3BAD6A7-1CE0-469E-AE75-6E004C7135A6}"/>
              </a:ext>
            </a:extLst>
          </p:cNvPr>
          <p:cNvSpPr txBox="1"/>
          <p:nvPr/>
        </p:nvSpPr>
        <p:spPr>
          <a:xfrm>
            <a:off x="3885554" y="4896471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F33C9F9-0EF6-49D0-B4F5-6B920DCFF044}"/>
              </a:ext>
            </a:extLst>
          </p:cNvPr>
          <p:cNvSpPr txBox="1"/>
          <p:nvPr/>
        </p:nvSpPr>
        <p:spPr>
          <a:xfrm>
            <a:off x="7870937" y="4932687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1393748-3528-421D-AA82-415B26001A90}"/>
              </a:ext>
            </a:extLst>
          </p:cNvPr>
          <p:cNvSpPr txBox="1"/>
          <p:nvPr/>
        </p:nvSpPr>
        <p:spPr>
          <a:xfrm>
            <a:off x="4776902" y="1658354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20E0526-988D-48C6-BE49-EFCBC44D4CB4}"/>
              </a:ext>
            </a:extLst>
          </p:cNvPr>
          <p:cNvSpPr txBox="1"/>
          <p:nvPr/>
        </p:nvSpPr>
        <p:spPr>
          <a:xfrm>
            <a:off x="8512090" y="1667929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F8BD804-A8A1-4F82-A977-1E2870C8D4A3}"/>
              </a:ext>
            </a:extLst>
          </p:cNvPr>
          <p:cNvSpPr txBox="1"/>
          <p:nvPr/>
        </p:nvSpPr>
        <p:spPr>
          <a:xfrm>
            <a:off x="2345953" y="713961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E1F3C18-3ED5-4073-A685-3ED68C42BEFF}"/>
              </a:ext>
            </a:extLst>
          </p:cNvPr>
          <p:cNvSpPr txBox="1"/>
          <p:nvPr/>
        </p:nvSpPr>
        <p:spPr>
          <a:xfrm>
            <a:off x="2891174" y="666073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B9493C8-F6E1-4CE4-8770-B87BA202D600}"/>
              </a:ext>
            </a:extLst>
          </p:cNvPr>
          <p:cNvSpPr txBox="1"/>
          <p:nvPr/>
        </p:nvSpPr>
        <p:spPr>
          <a:xfrm>
            <a:off x="8947981" y="662901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48D5205-F697-450D-A96D-1E8DA1756989}"/>
              </a:ext>
            </a:extLst>
          </p:cNvPr>
          <p:cNvSpPr txBox="1"/>
          <p:nvPr/>
        </p:nvSpPr>
        <p:spPr>
          <a:xfrm>
            <a:off x="9504296" y="738201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915332B-DC4C-4882-B638-395EEACBC5FE}"/>
              </a:ext>
            </a:extLst>
          </p:cNvPr>
          <p:cNvSpPr txBox="1"/>
          <p:nvPr/>
        </p:nvSpPr>
        <p:spPr>
          <a:xfrm>
            <a:off x="2843243" y="5655909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22B963F-4F89-425D-A7D8-9428697FA6DF}"/>
              </a:ext>
            </a:extLst>
          </p:cNvPr>
          <p:cNvSpPr txBox="1"/>
          <p:nvPr/>
        </p:nvSpPr>
        <p:spPr>
          <a:xfrm>
            <a:off x="8975565" y="5645057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41EBC2B-31A5-4DA6-A4CB-45F9DBC128FC}"/>
              </a:ext>
            </a:extLst>
          </p:cNvPr>
          <p:cNvSpPr txBox="1"/>
          <p:nvPr/>
        </p:nvSpPr>
        <p:spPr>
          <a:xfrm>
            <a:off x="9502811" y="5600549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A4BC586-5A5D-4EA1-A957-1DE0BD67B5A2}"/>
              </a:ext>
            </a:extLst>
          </p:cNvPr>
          <p:cNvSpPr txBox="1"/>
          <p:nvPr/>
        </p:nvSpPr>
        <p:spPr>
          <a:xfrm>
            <a:off x="2313893" y="5600548"/>
            <a:ext cx="3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105" name="Номер слайда 4">
            <a:extLst>
              <a:ext uri="{FF2B5EF4-FFF2-40B4-BE49-F238E27FC236}">
                <a16:creationId xmlns:a16="http://schemas.microsoft.com/office/drawing/2014/main" id="{7AE5873B-472F-4478-B860-E2D3A2E07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0932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25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72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6278FEB-EC0E-4600-9122-5F91775FD003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2271B25-60D5-4599-8AA5-37B405B2A3EC}"/>
              </a:ext>
            </a:extLst>
          </p:cNvPr>
          <p:cNvSpPr/>
          <p:nvPr/>
        </p:nvSpPr>
        <p:spPr>
          <a:xfrm>
            <a:off x="0" y="-1"/>
            <a:ext cx="12192000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96DAE-1E85-4882-9FAF-51AD5F7B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5071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Состояние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6037264E-54CA-492F-98C0-AD61273BC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43" y="835791"/>
            <a:ext cx="6480720" cy="5256584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E</a:t>
            </a:r>
            <a:r>
              <a:rPr lang="ru-RU" sz="2000" dirty="0"/>
              <a:t> (восточная)</a:t>
            </a:r>
            <a:r>
              <a:rPr lang="en-US" sz="2000" dirty="0"/>
              <a:t> </a:t>
            </a:r>
            <a:r>
              <a:rPr lang="ru-RU" sz="2000" dirty="0"/>
              <a:t>часть</a:t>
            </a:r>
            <a:r>
              <a:rPr lang="en-US" sz="2000" dirty="0"/>
              <a:t> </a:t>
            </a:r>
            <a:r>
              <a:rPr lang="ru-RU" sz="2000" dirty="0"/>
              <a:t>Коллайдера</a:t>
            </a:r>
          </a:p>
          <a:p>
            <a:pPr lvl="1">
              <a:spcAft>
                <a:spcPts val="1200"/>
              </a:spcAft>
            </a:pPr>
            <a:r>
              <a:rPr lang="ru-RU" sz="1600" dirty="0"/>
              <a:t>39 из 40 дипольных (</a:t>
            </a:r>
            <a:r>
              <a:rPr lang="en-US" sz="1600" dirty="0"/>
              <a:t>D</a:t>
            </a:r>
            <a:r>
              <a:rPr lang="ru-RU" sz="1600" dirty="0"/>
              <a:t>)</a:t>
            </a:r>
            <a:r>
              <a:rPr lang="en-US" sz="1600" dirty="0"/>
              <a:t> </a:t>
            </a:r>
            <a:r>
              <a:rPr lang="ru-RU" sz="1600" dirty="0"/>
              <a:t>модулей смонтированы, вывешены и предварительно выставлены;</a:t>
            </a:r>
          </a:p>
          <a:p>
            <a:pPr lvl="1">
              <a:spcAft>
                <a:spcPts val="1200"/>
              </a:spcAft>
            </a:pPr>
            <a:r>
              <a:rPr lang="ru-RU" sz="1600" dirty="0"/>
              <a:t>1 </a:t>
            </a:r>
            <a:r>
              <a:rPr lang="en-US" sz="1600" dirty="0"/>
              <a:t>D</a:t>
            </a:r>
            <a:r>
              <a:rPr lang="ru-RU" sz="1600" dirty="0"/>
              <a:t> модуль в к.217 на ремонте после падения (входит в число модулей, которые необходимо переделать для системы инжекции);</a:t>
            </a:r>
          </a:p>
          <a:p>
            <a:pPr lvl="1">
              <a:spcAft>
                <a:spcPts val="1200"/>
              </a:spcAft>
            </a:pPr>
            <a:r>
              <a:rPr lang="ru-RU" sz="1600" dirty="0"/>
              <a:t>Требуется переделка 4-х </a:t>
            </a:r>
            <a:r>
              <a:rPr lang="en-US" sz="1600" dirty="0"/>
              <a:t>D</a:t>
            </a:r>
            <a:r>
              <a:rPr lang="ru-RU" sz="1600" dirty="0"/>
              <a:t> и 2-х </a:t>
            </a:r>
            <a:r>
              <a:rPr lang="en-US" sz="1600" dirty="0"/>
              <a:t>Q </a:t>
            </a:r>
            <a:r>
              <a:rPr lang="ru-RU" sz="1600" dirty="0"/>
              <a:t>модулей для систем инжекции;</a:t>
            </a:r>
          </a:p>
          <a:p>
            <a:pPr lvl="1">
              <a:spcAft>
                <a:spcPts val="1200"/>
              </a:spcAft>
            </a:pPr>
            <a:r>
              <a:rPr lang="ru-RU" sz="1600" dirty="0"/>
              <a:t>Основная работа проводится с 36 </a:t>
            </a:r>
            <a:r>
              <a:rPr lang="en-US" sz="1600" dirty="0"/>
              <a:t>D </a:t>
            </a:r>
            <a:r>
              <a:rPr lang="ru-RU" sz="1600" dirty="0"/>
              <a:t>модулями</a:t>
            </a:r>
          </a:p>
          <a:p>
            <a:pPr lvl="1">
              <a:spcAft>
                <a:spcPts val="1200"/>
              </a:spcAft>
            </a:pPr>
            <a:r>
              <a:rPr lang="ru-RU" sz="1600" dirty="0"/>
              <a:t>2 из 23 квадрупольных модуля (</a:t>
            </a:r>
            <a:r>
              <a:rPr lang="en-US" sz="1600" dirty="0"/>
              <a:t>Q </a:t>
            </a:r>
            <a:r>
              <a:rPr lang="ru-RU" sz="1600" dirty="0"/>
              <a:t>) смонтированы, вывешены и предварительно выставлены;</a:t>
            </a:r>
          </a:p>
          <a:p>
            <a:pPr lvl="1">
              <a:spcAft>
                <a:spcPts val="1200"/>
              </a:spcAft>
            </a:pPr>
            <a:r>
              <a:rPr lang="ru-RU" sz="1600" dirty="0"/>
              <a:t>18 стыков в разной готовности. Закончены работы по соединению </a:t>
            </a:r>
            <a:r>
              <a:rPr lang="ru-RU" sz="1600"/>
              <a:t>токоввых </a:t>
            </a:r>
            <a:r>
              <a:rPr lang="ru-RU" sz="1600" dirty="0"/>
              <a:t>коммуникаций между дипольными магнитами</a:t>
            </a:r>
          </a:p>
          <a:p>
            <a:pPr lvl="1">
              <a:spcAft>
                <a:spcPts val="1200"/>
              </a:spcAft>
            </a:pPr>
            <a:r>
              <a:rPr lang="ru-RU" sz="1600" dirty="0"/>
              <a:t>На имеющиеся </a:t>
            </a:r>
            <a:r>
              <a:rPr lang="en-US" sz="1600" dirty="0"/>
              <a:t>Q </a:t>
            </a:r>
            <a:r>
              <a:rPr lang="ru-RU" sz="1600" dirty="0"/>
              <a:t>модули начался монтаж вакуумного оборудования ИО (изоляционного объема);</a:t>
            </a:r>
          </a:p>
          <a:p>
            <a:pPr lvl="1">
              <a:spcAft>
                <a:spcPts val="1200"/>
              </a:spcAft>
            </a:pPr>
            <a:r>
              <a:rPr lang="ru-RU" sz="1600" dirty="0"/>
              <a:t>Также готовится оборудование для сборки постав высоковакуумной откачки, после чего можно будет начать стыковать пучковые камеры. </a:t>
            </a:r>
            <a:endParaRPr lang="ru-RU" sz="2400" dirty="0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70FDB968-CC3D-443F-84F5-A430107F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26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7D9E0A-4036-4B8A-8EBB-E2DE71B0E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01478AE-BBBA-4639-A0E7-14F04E77D3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8D382C-C7B2-4997-ADE6-5C6BABE766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r="8433"/>
          <a:stretch/>
        </p:blipFill>
        <p:spPr>
          <a:xfrm>
            <a:off x="6441389" y="1085044"/>
            <a:ext cx="5719068" cy="489817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89843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A0BDA84-1618-4C27-B78D-981C887CA67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6433385-0AD0-4046-9D1C-C14D161908C7}"/>
              </a:ext>
            </a:extLst>
          </p:cNvPr>
          <p:cNvSpPr/>
          <p:nvPr/>
        </p:nvSpPr>
        <p:spPr>
          <a:xfrm>
            <a:off x="0" y="-1"/>
            <a:ext cx="12192000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96DAE-1E85-4882-9FAF-51AD5F7B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071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Состояние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6037264E-54CA-492F-98C0-AD61273BC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880585"/>
            <a:ext cx="5616624" cy="525658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W</a:t>
            </a:r>
            <a:r>
              <a:rPr lang="ru-RU" sz="2000" dirty="0"/>
              <a:t> (западная)</a:t>
            </a:r>
            <a:r>
              <a:rPr lang="en-US" sz="2000" dirty="0"/>
              <a:t> </a:t>
            </a:r>
            <a:r>
              <a:rPr lang="ru-RU" sz="2000" dirty="0"/>
              <a:t>часть</a:t>
            </a:r>
            <a:r>
              <a:rPr lang="en-US" sz="2000" dirty="0"/>
              <a:t> </a:t>
            </a:r>
            <a:r>
              <a:rPr lang="ru-RU" sz="2000" dirty="0"/>
              <a:t>Коллайдера</a:t>
            </a:r>
          </a:p>
          <a:p>
            <a:pPr lvl="1">
              <a:spcAft>
                <a:spcPts val="1200"/>
              </a:spcAft>
            </a:pPr>
            <a:r>
              <a:rPr lang="ru-RU" sz="1600" dirty="0"/>
              <a:t>39 из 40 </a:t>
            </a:r>
            <a:r>
              <a:rPr lang="en-US" sz="1600" dirty="0"/>
              <a:t>D </a:t>
            </a:r>
            <a:r>
              <a:rPr lang="ru-RU" sz="1600" dirty="0"/>
              <a:t>модулей смонтированы, вывешены и предварительно выставлены;</a:t>
            </a:r>
          </a:p>
          <a:p>
            <a:pPr lvl="1">
              <a:spcAft>
                <a:spcPts val="1200"/>
              </a:spcAft>
            </a:pPr>
            <a:r>
              <a:rPr lang="ru-RU" sz="1600" dirty="0"/>
              <a:t>1 </a:t>
            </a:r>
            <a:r>
              <a:rPr lang="en-US" sz="1600" dirty="0"/>
              <a:t>D</a:t>
            </a:r>
            <a:r>
              <a:rPr lang="ru-RU" sz="1600" dirty="0"/>
              <a:t> модуль готов но не установлен. Ожидалась поставка козлового крана;</a:t>
            </a:r>
          </a:p>
          <a:p>
            <a:pPr lvl="1">
              <a:spcAft>
                <a:spcPts val="1200"/>
              </a:spcAft>
            </a:pPr>
            <a:r>
              <a:rPr lang="ru-RU" sz="1600" dirty="0"/>
              <a:t>Работа в со стыками была начата но заморожена в мае 2022 г. в связи с неготовностью тоннеля.</a:t>
            </a:r>
          </a:p>
          <a:p>
            <a:pPr lvl="1">
              <a:spcAft>
                <a:spcPts val="1200"/>
              </a:spcAft>
            </a:pPr>
            <a:r>
              <a:rPr lang="ru-RU" sz="1600" dirty="0"/>
              <a:t>На данном этапе, в связи с тем, что в тоннеле не завершены работы по прокладке кабельных трас и изоляции трубопроводов системы водоохлаждения работы не проводятся. К сожалению ясных и понятных сроков завершения данных работы у подрядчика выяснить не удалось. Ориентировочный срок – конец апреля 2023</a:t>
            </a:r>
          </a:p>
          <a:p>
            <a:pPr lvl="1">
              <a:spcAft>
                <a:spcPts val="1200"/>
              </a:spcAft>
            </a:pPr>
            <a:endParaRPr lang="ru-RU" sz="1600" dirty="0"/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4612D4D3-DB30-4430-ACE6-96687912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0416" y="6368793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27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A77A41-036F-460F-8F8D-C0384432D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E7859B-27A5-4008-B0FE-93A94AD24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505880-59BF-4FB1-B140-D0E2E7E9B4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r="10004"/>
          <a:stretch/>
        </p:blipFill>
        <p:spPr>
          <a:xfrm>
            <a:off x="6096000" y="761456"/>
            <a:ext cx="6096000" cy="555373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63266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FA639C3-0DCD-467E-857F-ADAAB76BA1E3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AFC90B8-A013-46E0-9FA9-371F339A7A75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96DAE-1E85-4882-9FAF-51AD5F7B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0714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Планы работ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9E67829-6B03-4230-B068-0A1CEAE1E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468579"/>
              </p:ext>
            </p:extLst>
          </p:nvPr>
        </p:nvGraphicFramePr>
        <p:xfrm>
          <a:off x="407368" y="822501"/>
          <a:ext cx="11521274" cy="53697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12232">
                  <a:extLst>
                    <a:ext uri="{9D8B030D-6E8A-4147-A177-3AD203B41FA5}">
                      <a16:colId xmlns:a16="http://schemas.microsoft.com/office/drawing/2014/main" val="4014461794"/>
                    </a:ext>
                  </a:extLst>
                </a:gridCol>
                <a:gridCol w="484087">
                  <a:extLst>
                    <a:ext uri="{9D8B030D-6E8A-4147-A177-3AD203B41FA5}">
                      <a16:colId xmlns:a16="http://schemas.microsoft.com/office/drawing/2014/main" val="3657722942"/>
                    </a:ext>
                  </a:extLst>
                </a:gridCol>
                <a:gridCol w="484087">
                  <a:extLst>
                    <a:ext uri="{9D8B030D-6E8A-4147-A177-3AD203B41FA5}">
                      <a16:colId xmlns:a16="http://schemas.microsoft.com/office/drawing/2014/main" val="1480107620"/>
                    </a:ext>
                  </a:extLst>
                </a:gridCol>
                <a:gridCol w="484087">
                  <a:extLst>
                    <a:ext uri="{9D8B030D-6E8A-4147-A177-3AD203B41FA5}">
                      <a16:colId xmlns:a16="http://schemas.microsoft.com/office/drawing/2014/main" val="3550929721"/>
                    </a:ext>
                  </a:extLst>
                </a:gridCol>
                <a:gridCol w="484087">
                  <a:extLst>
                    <a:ext uri="{9D8B030D-6E8A-4147-A177-3AD203B41FA5}">
                      <a16:colId xmlns:a16="http://schemas.microsoft.com/office/drawing/2014/main" val="23254748"/>
                    </a:ext>
                  </a:extLst>
                </a:gridCol>
                <a:gridCol w="484087">
                  <a:extLst>
                    <a:ext uri="{9D8B030D-6E8A-4147-A177-3AD203B41FA5}">
                      <a16:colId xmlns:a16="http://schemas.microsoft.com/office/drawing/2014/main" val="312092754"/>
                    </a:ext>
                  </a:extLst>
                </a:gridCol>
                <a:gridCol w="484087">
                  <a:extLst>
                    <a:ext uri="{9D8B030D-6E8A-4147-A177-3AD203B41FA5}">
                      <a16:colId xmlns:a16="http://schemas.microsoft.com/office/drawing/2014/main" val="726349488"/>
                    </a:ext>
                  </a:extLst>
                </a:gridCol>
                <a:gridCol w="484087">
                  <a:extLst>
                    <a:ext uri="{9D8B030D-6E8A-4147-A177-3AD203B41FA5}">
                      <a16:colId xmlns:a16="http://schemas.microsoft.com/office/drawing/2014/main" val="1736502117"/>
                    </a:ext>
                  </a:extLst>
                </a:gridCol>
                <a:gridCol w="484087">
                  <a:extLst>
                    <a:ext uri="{9D8B030D-6E8A-4147-A177-3AD203B41FA5}">
                      <a16:colId xmlns:a16="http://schemas.microsoft.com/office/drawing/2014/main" val="2418659997"/>
                    </a:ext>
                  </a:extLst>
                </a:gridCol>
                <a:gridCol w="484087">
                  <a:extLst>
                    <a:ext uri="{9D8B030D-6E8A-4147-A177-3AD203B41FA5}">
                      <a16:colId xmlns:a16="http://schemas.microsoft.com/office/drawing/2014/main" val="468997156"/>
                    </a:ext>
                  </a:extLst>
                </a:gridCol>
                <a:gridCol w="484087">
                  <a:extLst>
                    <a:ext uri="{9D8B030D-6E8A-4147-A177-3AD203B41FA5}">
                      <a16:colId xmlns:a16="http://schemas.microsoft.com/office/drawing/2014/main" val="3326236539"/>
                    </a:ext>
                  </a:extLst>
                </a:gridCol>
                <a:gridCol w="484087">
                  <a:extLst>
                    <a:ext uri="{9D8B030D-6E8A-4147-A177-3AD203B41FA5}">
                      <a16:colId xmlns:a16="http://schemas.microsoft.com/office/drawing/2014/main" val="1794380008"/>
                    </a:ext>
                  </a:extLst>
                </a:gridCol>
                <a:gridCol w="484085">
                  <a:extLst>
                    <a:ext uri="{9D8B030D-6E8A-4147-A177-3AD203B41FA5}">
                      <a16:colId xmlns:a16="http://schemas.microsoft.com/office/drawing/2014/main" val="619442286"/>
                    </a:ext>
                  </a:extLst>
                </a:gridCol>
              </a:tblGrid>
              <a:tr h="214981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Сборка и пусконаладка Коллайдера</a:t>
                      </a:r>
                    </a:p>
                  </a:txBody>
                  <a:tcPr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3135832"/>
                  </a:ext>
                </a:extLst>
              </a:tr>
              <a:tr h="16325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VI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VII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VIII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803786"/>
                  </a:ext>
                </a:extLst>
              </a:tr>
              <a:tr h="211807">
                <a:tc>
                  <a:txBody>
                    <a:bodyPr/>
                    <a:lstStyle/>
                    <a:p>
                      <a:r>
                        <a:rPr lang="ru-RU" sz="1400" dirty="0"/>
                        <a:t>Регулярные периоды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8340733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Период Е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601931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Период </a:t>
                      </a:r>
                      <a:r>
                        <a:rPr lang="en-US" sz="1200" dirty="0"/>
                        <a:t>W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2314886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r>
                        <a:rPr lang="ru-RU" sz="1400" dirty="0"/>
                        <a:t>Прямолинейные участки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197516"/>
                  </a:ext>
                </a:extLst>
              </a:tr>
              <a:tr h="2859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E-MPD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650007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E-SPD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3625950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W-MPD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56584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W-SPD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667081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r>
                        <a:rPr lang="ru-RU" sz="1400" dirty="0"/>
                        <a:t>Измерительные периоды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9624533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Период 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296605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Период </a:t>
                      </a:r>
                      <a:r>
                        <a:rPr lang="en-US" sz="1200" dirty="0"/>
                        <a:t>W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5985505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r>
                        <a:rPr lang="ru-RU" sz="1400" dirty="0"/>
                        <a:t>Участки сведения-разведения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1268235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E-MPD </a:t>
                      </a:r>
                      <a:r>
                        <a:rPr lang="ru-RU" sz="1200" dirty="0"/>
                        <a:t>?</a:t>
                      </a:r>
                      <a:r>
                        <a:rPr lang="en-US" sz="1200" dirty="0"/>
                        <a:t>2024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6340026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E-SPD </a:t>
                      </a:r>
                      <a:r>
                        <a:rPr lang="ru-RU" sz="1200" dirty="0"/>
                        <a:t>?</a:t>
                      </a:r>
                      <a:r>
                        <a:rPr lang="en-US" sz="1200" dirty="0"/>
                        <a:t>2024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841825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W-MPD </a:t>
                      </a:r>
                      <a:r>
                        <a:rPr lang="ru-RU" sz="1200" dirty="0"/>
                        <a:t>?</a:t>
                      </a:r>
                      <a:r>
                        <a:rPr lang="en-US" sz="1200" dirty="0"/>
                        <a:t>2024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938553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W-SPD </a:t>
                      </a:r>
                      <a:r>
                        <a:rPr lang="ru-RU" sz="1200" dirty="0"/>
                        <a:t>?</a:t>
                      </a:r>
                      <a:r>
                        <a:rPr lang="en-US" sz="1200" dirty="0"/>
                        <a:t>2024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547665"/>
                  </a:ext>
                </a:extLst>
              </a:tr>
            </a:tbl>
          </a:graphicData>
        </a:graphic>
      </p:graphicFrame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ED98E72-716D-4457-943B-7D26EEDD52BB}"/>
              </a:ext>
            </a:extLst>
          </p:cNvPr>
          <p:cNvCxnSpPr/>
          <p:nvPr/>
        </p:nvCxnSpPr>
        <p:spPr>
          <a:xfrm>
            <a:off x="6096000" y="2420888"/>
            <a:ext cx="4320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DA774D4-6D3A-4FC8-AEE6-FC5FDA6D34E2}"/>
              </a:ext>
            </a:extLst>
          </p:cNvPr>
          <p:cNvCxnSpPr/>
          <p:nvPr/>
        </p:nvCxnSpPr>
        <p:spPr>
          <a:xfrm>
            <a:off x="6096000" y="1412776"/>
            <a:ext cx="4320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6CDA37D-6230-4105-8B42-D4C09BDB52D5}"/>
              </a:ext>
            </a:extLst>
          </p:cNvPr>
          <p:cNvCxnSpPr/>
          <p:nvPr/>
        </p:nvCxnSpPr>
        <p:spPr>
          <a:xfrm>
            <a:off x="6096000" y="3933056"/>
            <a:ext cx="4320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1B67ED2-612B-4DF5-B62B-32A72405B7D1}"/>
              </a:ext>
            </a:extLst>
          </p:cNvPr>
          <p:cNvCxnSpPr/>
          <p:nvPr/>
        </p:nvCxnSpPr>
        <p:spPr>
          <a:xfrm>
            <a:off x="6096000" y="4797152"/>
            <a:ext cx="4320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FFD91659-8186-4B90-BA78-9B17A2368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0416" y="6368793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28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E8C58-F0E4-4F86-BE0D-A56942ACF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E6CFF7D-51AD-4D2F-A857-FFCA2C39F3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58D0C0-3432-4775-9C55-79B86D2D2564}"/>
              </a:ext>
            </a:extLst>
          </p:cNvPr>
          <p:cNvSpPr txBox="1"/>
          <p:nvPr/>
        </p:nvSpPr>
        <p:spPr>
          <a:xfrm>
            <a:off x="10632498" y="58121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08.02.2023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C6696F4A-9349-4A6A-A7F5-CACF425A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328" y="4797152"/>
            <a:ext cx="5904656" cy="165618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ru-RU" sz="2000" dirty="0"/>
              <a:t>Неготовность помещений</a:t>
            </a:r>
          </a:p>
          <a:p>
            <a:pPr>
              <a:spcAft>
                <a:spcPts val="1200"/>
              </a:spcAft>
            </a:pPr>
            <a:r>
              <a:rPr lang="ru-RU" sz="2000" dirty="0"/>
              <a:t>Длительность изготовления комплектующих</a:t>
            </a:r>
          </a:p>
          <a:p>
            <a:pPr>
              <a:spcAft>
                <a:spcPts val="1200"/>
              </a:spcAft>
            </a:pPr>
            <a:r>
              <a:rPr lang="ru-RU" sz="2000" dirty="0"/>
              <a:t>Обрыв цепочек поставок оборудования</a:t>
            </a:r>
          </a:p>
          <a:p>
            <a:pPr>
              <a:spcAft>
                <a:spcPts val="1200"/>
              </a:spcAft>
            </a:pPr>
            <a:endParaRPr lang="ru-RU" sz="2400" dirty="0"/>
          </a:p>
          <a:p>
            <a:pPr lvl="1">
              <a:spcAft>
                <a:spcPts val="1200"/>
              </a:spcAft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6907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34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Схема кольца</a:t>
            </a: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51" y="6350523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40416" y="63687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D4B482-47A2-4743-99EB-9DAD035EC7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96752"/>
            <a:ext cx="12192000" cy="4151236"/>
          </a:xfrm>
          <a:prstGeom prst="rect">
            <a:avLst/>
          </a:prstGeom>
        </p:spPr>
      </p:pic>
      <p:sp>
        <p:nvSpPr>
          <p:cNvPr id="16" name="Дата 30">
            <a:extLst>
              <a:ext uri="{FF2B5EF4-FFF2-40B4-BE49-F238E27FC236}">
                <a16:creationId xmlns:a16="http://schemas.microsoft.com/office/drawing/2014/main" id="{1070167D-79C4-4D30-8592-8052D90A9C11}"/>
              </a:ext>
            </a:extLst>
          </p:cNvPr>
          <p:cNvSpPr txBox="1">
            <a:spLocks/>
          </p:cNvSpPr>
          <p:nvPr/>
        </p:nvSpPr>
        <p:spPr>
          <a:xfrm>
            <a:off x="3503712" y="5497417"/>
            <a:ext cx="4908761" cy="55245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Структурная схема Коллайдера (С-121.00.00)</a:t>
            </a:r>
          </a:p>
          <a:p>
            <a:pPr algn="ctr"/>
            <a:r>
              <a:rPr lang="ru-RU" sz="1600" dirty="0"/>
              <a:t>2021-11-12 (утверждена)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C128FE-D72E-4D4D-A5BC-58A4E03921FF}"/>
              </a:ext>
            </a:extLst>
          </p:cNvPr>
          <p:cNvSpPr txBox="1"/>
          <p:nvPr/>
        </p:nvSpPr>
        <p:spPr>
          <a:xfrm>
            <a:off x="6492047" y="1028461"/>
            <a:ext cx="50045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Восточная половина кольца (</a:t>
            </a:r>
            <a:r>
              <a:rPr lang="en-US" dirty="0"/>
              <a:t>E</a:t>
            </a:r>
            <a:r>
              <a:rPr lang="ru-RU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E22C9-1328-41D7-B236-8757D8AC7A06}"/>
              </a:ext>
            </a:extLst>
          </p:cNvPr>
          <p:cNvSpPr txBox="1"/>
          <p:nvPr/>
        </p:nvSpPr>
        <p:spPr>
          <a:xfrm>
            <a:off x="407368" y="1028461"/>
            <a:ext cx="5185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Западная половина кольца (</a:t>
            </a:r>
            <a:r>
              <a:rPr lang="en-US" dirty="0"/>
              <a:t>W</a:t>
            </a:r>
            <a:r>
              <a:rPr lang="ru-RU" dirty="0"/>
              <a:t>)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E7EE4D28-8F98-45A0-A635-608C9678B7B8}"/>
              </a:ext>
            </a:extLst>
          </p:cNvPr>
          <p:cNvSpPr/>
          <p:nvPr/>
        </p:nvSpPr>
        <p:spPr>
          <a:xfrm>
            <a:off x="6019" y="1916832"/>
            <a:ext cx="1409462" cy="3196747"/>
          </a:xfrm>
          <a:prstGeom prst="roundRect">
            <a:avLst/>
          </a:prstGeom>
          <a:solidFill>
            <a:srgbClr val="4F81BD">
              <a:alpha val="10196"/>
            </a:srgbClr>
          </a:solidFill>
          <a:ln w="12700">
            <a:solidFill>
              <a:srgbClr val="385D8A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9BAC187C-A841-4550-AB68-6F85A69E1B1E}"/>
              </a:ext>
            </a:extLst>
          </p:cNvPr>
          <p:cNvSpPr/>
          <p:nvPr/>
        </p:nvSpPr>
        <p:spPr>
          <a:xfrm rot="5400000">
            <a:off x="2765645" y="569163"/>
            <a:ext cx="1291132" cy="3986470"/>
          </a:xfrm>
          <a:prstGeom prst="roundRect">
            <a:avLst/>
          </a:prstGeom>
          <a:solidFill>
            <a:srgbClr val="4F81BD">
              <a:alpha val="10196"/>
            </a:srgbClr>
          </a:solidFill>
          <a:ln w="12700">
            <a:solidFill>
              <a:srgbClr val="385D8A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70D9B8FA-719E-47C3-808A-70BC9FE61332}"/>
              </a:ext>
            </a:extLst>
          </p:cNvPr>
          <p:cNvSpPr/>
          <p:nvPr/>
        </p:nvSpPr>
        <p:spPr>
          <a:xfrm rot="5400000">
            <a:off x="2765645" y="2449976"/>
            <a:ext cx="1291132" cy="3986470"/>
          </a:xfrm>
          <a:prstGeom prst="roundRect">
            <a:avLst/>
          </a:prstGeom>
          <a:solidFill>
            <a:srgbClr val="4F81BD">
              <a:alpha val="10196"/>
            </a:srgbClr>
          </a:solidFill>
          <a:ln w="12700">
            <a:solidFill>
              <a:srgbClr val="385D8A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30DAF1F-CAEC-40D9-9D34-A34F191BE64C}"/>
              </a:ext>
            </a:extLst>
          </p:cNvPr>
          <p:cNvSpPr/>
          <p:nvPr/>
        </p:nvSpPr>
        <p:spPr>
          <a:xfrm>
            <a:off x="10272464" y="1916832"/>
            <a:ext cx="1409462" cy="3196747"/>
          </a:xfrm>
          <a:prstGeom prst="roundRect">
            <a:avLst/>
          </a:prstGeom>
          <a:solidFill>
            <a:srgbClr val="4F81BD">
              <a:alpha val="10196"/>
            </a:srgbClr>
          </a:solidFill>
          <a:ln w="12700">
            <a:solidFill>
              <a:srgbClr val="385D8A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06FDA45-4F5C-4B40-BBEF-DA15FBCA3762}"/>
              </a:ext>
            </a:extLst>
          </p:cNvPr>
          <p:cNvSpPr/>
          <p:nvPr/>
        </p:nvSpPr>
        <p:spPr>
          <a:xfrm rot="5400000">
            <a:off x="7599127" y="554757"/>
            <a:ext cx="1291132" cy="4024749"/>
          </a:xfrm>
          <a:prstGeom prst="roundRect">
            <a:avLst/>
          </a:prstGeom>
          <a:solidFill>
            <a:srgbClr val="4F81BD">
              <a:alpha val="10196"/>
            </a:srgbClr>
          </a:solidFill>
          <a:ln w="12700">
            <a:solidFill>
              <a:srgbClr val="385D8A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5E0ECB6C-5C17-4878-A807-085431891DFD}"/>
              </a:ext>
            </a:extLst>
          </p:cNvPr>
          <p:cNvSpPr/>
          <p:nvPr/>
        </p:nvSpPr>
        <p:spPr>
          <a:xfrm rot="5400000">
            <a:off x="7606825" y="2430836"/>
            <a:ext cx="1291132" cy="4024750"/>
          </a:xfrm>
          <a:prstGeom prst="roundRect">
            <a:avLst/>
          </a:prstGeom>
          <a:solidFill>
            <a:srgbClr val="4F81BD">
              <a:alpha val="10196"/>
            </a:srgbClr>
          </a:solidFill>
          <a:ln w="12700">
            <a:solidFill>
              <a:srgbClr val="385D8A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2338C498-E99D-42CD-BEA1-8ECE55734BFA}"/>
              </a:ext>
            </a:extLst>
          </p:cNvPr>
          <p:cNvSpPr/>
          <p:nvPr/>
        </p:nvSpPr>
        <p:spPr>
          <a:xfrm rot="5400000">
            <a:off x="3611504" y="945954"/>
            <a:ext cx="475971" cy="1469596"/>
          </a:xfrm>
          <a:prstGeom prst="roundRect">
            <a:avLst/>
          </a:prstGeom>
          <a:solidFill>
            <a:srgbClr val="4F81BD">
              <a:alpha val="10196"/>
            </a:srgbClr>
          </a:solidFill>
          <a:ln w="12700">
            <a:solidFill>
              <a:srgbClr val="385D8A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C3D265AE-2CD0-456B-8A60-34D31B2DF756}"/>
              </a:ext>
            </a:extLst>
          </p:cNvPr>
          <p:cNvSpPr/>
          <p:nvPr/>
        </p:nvSpPr>
        <p:spPr>
          <a:xfrm rot="5400000">
            <a:off x="7597974" y="950115"/>
            <a:ext cx="475971" cy="1469596"/>
          </a:xfrm>
          <a:prstGeom prst="roundRect">
            <a:avLst/>
          </a:prstGeom>
          <a:solidFill>
            <a:srgbClr val="4F81BD">
              <a:alpha val="10196"/>
            </a:srgbClr>
          </a:solidFill>
          <a:ln w="12700">
            <a:solidFill>
              <a:srgbClr val="385D8A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4">
            <a:extLst>
              <a:ext uri="{FF2B5EF4-FFF2-40B4-BE49-F238E27FC236}">
                <a16:creationId xmlns:a16="http://schemas.microsoft.com/office/drawing/2014/main" id="{7DF9A5BE-9EE2-4F70-83C4-CA7931C4D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57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9D2DFD-4B9F-4979-8061-4EEB483DDC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6411" r="12139" b="7472"/>
          <a:stretch/>
        </p:blipFill>
        <p:spPr>
          <a:xfrm>
            <a:off x="425369" y="818701"/>
            <a:ext cx="11341257" cy="5460014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13370C1-ADD2-4AD6-863F-EA1E04126693}"/>
              </a:ext>
            </a:extLst>
          </p:cNvPr>
          <p:cNvSpPr/>
          <p:nvPr/>
        </p:nvSpPr>
        <p:spPr>
          <a:xfrm>
            <a:off x="2892263" y="1992678"/>
            <a:ext cx="7200800" cy="338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3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Регулярные </a:t>
            </a:r>
            <a:r>
              <a:rPr lang="ru-RU" sz="2400" dirty="0" err="1">
                <a:solidFill>
                  <a:schemeClr val="bg1"/>
                </a:solidFill>
              </a:rPr>
              <a:t>суперпериоды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51" y="6350523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40416" y="63687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ата 30">
            <a:extLst>
              <a:ext uri="{FF2B5EF4-FFF2-40B4-BE49-F238E27FC236}">
                <a16:creationId xmlns:a16="http://schemas.microsoft.com/office/drawing/2014/main" id="{34652331-6345-4FA9-8962-60943395332F}"/>
              </a:ext>
            </a:extLst>
          </p:cNvPr>
          <p:cNvSpPr txBox="1">
            <a:spLocks/>
          </p:cNvSpPr>
          <p:nvPr/>
        </p:nvSpPr>
        <p:spPr>
          <a:xfrm>
            <a:off x="3627807" y="4926000"/>
            <a:ext cx="4908761" cy="7200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/>
              <a:t>Схема расположения структурных элементов Коллайдера </a:t>
            </a:r>
            <a:r>
              <a:rPr lang="en-US" sz="1400" dirty="0"/>
              <a:t>NICA </a:t>
            </a:r>
            <a:r>
              <a:rPr lang="ru-RU" sz="1400" dirty="0"/>
              <a:t>на орбите пучка (С-216.00.00)</a:t>
            </a:r>
          </a:p>
          <a:p>
            <a:pPr algn="ctr"/>
            <a:r>
              <a:rPr lang="ru-RU" sz="1400" dirty="0"/>
              <a:t>20210618, (утверждена)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4A54F96-6D3F-4369-95EB-974CF12A3DD6}"/>
              </a:ext>
            </a:extLst>
          </p:cNvPr>
          <p:cNvSpPr/>
          <p:nvPr/>
        </p:nvSpPr>
        <p:spPr>
          <a:xfrm>
            <a:off x="335358" y="1052736"/>
            <a:ext cx="3096344" cy="4996947"/>
          </a:xfrm>
          <a:prstGeom prst="roundRect">
            <a:avLst/>
          </a:prstGeom>
          <a:solidFill>
            <a:srgbClr val="4F81BD">
              <a:alpha val="10196"/>
            </a:srgbClr>
          </a:solidFill>
          <a:ln w="12700">
            <a:solidFill>
              <a:srgbClr val="385D8A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5A9AC11-E0A2-4779-8A4D-C429CC55A771}"/>
              </a:ext>
            </a:extLst>
          </p:cNvPr>
          <p:cNvSpPr/>
          <p:nvPr/>
        </p:nvSpPr>
        <p:spPr>
          <a:xfrm>
            <a:off x="8732673" y="1052736"/>
            <a:ext cx="3096344" cy="4996947"/>
          </a:xfrm>
          <a:prstGeom prst="roundRect">
            <a:avLst/>
          </a:prstGeom>
          <a:solidFill>
            <a:srgbClr val="4F81BD">
              <a:alpha val="10196"/>
            </a:srgbClr>
          </a:solidFill>
          <a:ln>
            <a:solidFill>
              <a:srgbClr val="385D8A">
                <a:alpha val="902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5CEC01-0660-41A1-B197-030735F084D8}"/>
              </a:ext>
            </a:extLst>
          </p:cNvPr>
          <p:cNvSpPr txBox="1"/>
          <p:nvPr/>
        </p:nvSpPr>
        <p:spPr>
          <a:xfrm>
            <a:off x="1631504" y="3284984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W</a:t>
            </a:r>
            <a:endParaRPr lang="ru-RU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216C70-2A5B-40F9-A778-E159A791806B}"/>
              </a:ext>
            </a:extLst>
          </p:cNvPr>
          <p:cNvSpPr txBox="1"/>
          <p:nvPr/>
        </p:nvSpPr>
        <p:spPr>
          <a:xfrm>
            <a:off x="10011746" y="3291070"/>
            <a:ext cx="538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endParaRPr lang="ru-RU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9C4B3F-119A-4571-9920-CFF436B4E09C}"/>
              </a:ext>
            </a:extLst>
          </p:cNvPr>
          <p:cNvSpPr txBox="1"/>
          <p:nvPr/>
        </p:nvSpPr>
        <p:spPr>
          <a:xfrm>
            <a:off x="3305689" y="3105834"/>
            <a:ext cx="266429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Прямолинейные участки (пустышки) 4 шт.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1FE77560-7EEE-4DDE-B54D-64D959DAF901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2701725" y="1715976"/>
            <a:ext cx="603964" cy="1713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3A3A5AD-3C99-44E0-A75F-D188007C0E27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2783632" y="3429000"/>
            <a:ext cx="522057" cy="22883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89D30644-800F-41FA-89C4-A81387DEB648}"/>
              </a:ext>
            </a:extLst>
          </p:cNvPr>
          <p:cNvCxnSpPr>
            <a:cxnSpLocks/>
          </p:cNvCxnSpPr>
          <p:nvPr/>
        </p:nvCxnSpPr>
        <p:spPr>
          <a:xfrm flipH="1">
            <a:off x="2415804" y="3428999"/>
            <a:ext cx="889885" cy="22010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0AC4FF01-7A38-4294-A9AC-17B447B1A5AC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2415804" y="1715975"/>
            <a:ext cx="889885" cy="1713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EB6DC5F-5538-47F8-B077-AD133E144C33}"/>
              </a:ext>
            </a:extLst>
          </p:cNvPr>
          <p:cNvSpPr txBox="1"/>
          <p:nvPr/>
        </p:nvSpPr>
        <p:spPr>
          <a:xfrm>
            <a:off x="6095998" y="3105833"/>
            <a:ext cx="266429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Участки инжекции 2 шт.</a:t>
            </a:r>
          </a:p>
          <a:p>
            <a:endParaRPr lang="ru-RU" dirty="0"/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D81155F9-2A77-459F-96AD-B3E3AD005ACA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8760294" y="1965679"/>
            <a:ext cx="729981" cy="1463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8D771653-45F4-419A-B5BE-1466CBB8EBB9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8760294" y="3428999"/>
            <a:ext cx="729981" cy="19894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Блок-схема: узел 36">
            <a:extLst>
              <a:ext uri="{FF2B5EF4-FFF2-40B4-BE49-F238E27FC236}">
                <a16:creationId xmlns:a16="http://schemas.microsoft.com/office/drawing/2014/main" id="{21F8B44C-6AAA-48B0-A46F-DB1DEC052A56}"/>
              </a:ext>
            </a:extLst>
          </p:cNvPr>
          <p:cNvSpPr/>
          <p:nvPr/>
        </p:nvSpPr>
        <p:spPr>
          <a:xfrm>
            <a:off x="2272220" y="1511472"/>
            <a:ext cx="284244" cy="288032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узел 37">
            <a:extLst>
              <a:ext uri="{FF2B5EF4-FFF2-40B4-BE49-F238E27FC236}">
                <a16:creationId xmlns:a16="http://schemas.microsoft.com/office/drawing/2014/main" id="{7F4A8466-146E-4E64-80F7-0C08FB004755}"/>
              </a:ext>
            </a:extLst>
          </p:cNvPr>
          <p:cNvSpPr/>
          <p:nvPr/>
        </p:nvSpPr>
        <p:spPr>
          <a:xfrm>
            <a:off x="2608019" y="1484783"/>
            <a:ext cx="284244" cy="288032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>
            <a:extLst>
              <a:ext uri="{FF2B5EF4-FFF2-40B4-BE49-F238E27FC236}">
                <a16:creationId xmlns:a16="http://schemas.microsoft.com/office/drawing/2014/main" id="{9CF8B1BC-E619-4FDA-AEB5-CD66DA38D834}"/>
              </a:ext>
            </a:extLst>
          </p:cNvPr>
          <p:cNvSpPr/>
          <p:nvPr/>
        </p:nvSpPr>
        <p:spPr>
          <a:xfrm>
            <a:off x="2272160" y="5611445"/>
            <a:ext cx="284244" cy="288032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>
            <a:extLst>
              <a:ext uri="{FF2B5EF4-FFF2-40B4-BE49-F238E27FC236}">
                <a16:creationId xmlns:a16="http://schemas.microsoft.com/office/drawing/2014/main" id="{4FFDABB5-0805-42FE-88CB-E42B65BBF311}"/>
              </a:ext>
            </a:extLst>
          </p:cNvPr>
          <p:cNvSpPr/>
          <p:nvPr/>
        </p:nvSpPr>
        <p:spPr>
          <a:xfrm>
            <a:off x="11137964" y="4528652"/>
            <a:ext cx="381555" cy="386640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D5F320-1EB1-4568-B01B-C6FA12FE7D54}"/>
              </a:ext>
            </a:extLst>
          </p:cNvPr>
          <p:cNvSpPr txBox="1"/>
          <p:nvPr/>
        </p:nvSpPr>
        <p:spPr>
          <a:xfrm>
            <a:off x="6068546" y="4134783"/>
            <a:ext cx="266429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Регулярный период</a:t>
            </a:r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12A533A1-279B-4D78-8D5F-787F9C86E5C9}"/>
              </a:ext>
            </a:extLst>
          </p:cNvPr>
          <p:cNvCxnSpPr>
            <a:cxnSpLocks/>
            <a:endCxn id="40" idx="2"/>
          </p:cNvCxnSpPr>
          <p:nvPr/>
        </p:nvCxnSpPr>
        <p:spPr>
          <a:xfrm>
            <a:off x="8760294" y="4319449"/>
            <a:ext cx="2377670" cy="4025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Блок-схема: узел 44">
            <a:extLst>
              <a:ext uri="{FF2B5EF4-FFF2-40B4-BE49-F238E27FC236}">
                <a16:creationId xmlns:a16="http://schemas.microsoft.com/office/drawing/2014/main" id="{A09B1158-BCF1-49E7-B1E9-0D43F2131A99}"/>
              </a:ext>
            </a:extLst>
          </p:cNvPr>
          <p:cNvSpPr/>
          <p:nvPr/>
        </p:nvSpPr>
        <p:spPr>
          <a:xfrm>
            <a:off x="2587529" y="5656909"/>
            <a:ext cx="284244" cy="288032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Блок-схема: узел 45">
            <a:extLst>
              <a:ext uri="{FF2B5EF4-FFF2-40B4-BE49-F238E27FC236}">
                <a16:creationId xmlns:a16="http://schemas.microsoft.com/office/drawing/2014/main" id="{F9986C3A-C771-4D1F-A903-CAC83489C269}"/>
              </a:ext>
            </a:extLst>
          </p:cNvPr>
          <p:cNvSpPr/>
          <p:nvPr/>
        </p:nvSpPr>
        <p:spPr>
          <a:xfrm>
            <a:off x="5844003" y="2273735"/>
            <a:ext cx="284244" cy="288032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Блок-схема: узел 46">
            <a:extLst>
              <a:ext uri="{FF2B5EF4-FFF2-40B4-BE49-F238E27FC236}">
                <a16:creationId xmlns:a16="http://schemas.microsoft.com/office/drawing/2014/main" id="{A8869C45-B2F6-4579-92A0-27A94E03BA65}"/>
              </a:ext>
            </a:extLst>
          </p:cNvPr>
          <p:cNvSpPr/>
          <p:nvPr/>
        </p:nvSpPr>
        <p:spPr>
          <a:xfrm>
            <a:off x="9312915" y="1366022"/>
            <a:ext cx="583112" cy="590883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Блок-схема: узел 48">
            <a:extLst>
              <a:ext uri="{FF2B5EF4-FFF2-40B4-BE49-F238E27FC236}">
                <a16:creationId xmlns:a16="http://schemas.microsoft.com/office/drawing/2014/main" id="{CC560430-968A-4F80-9DB1-76B6E683B3B7}"/>
              </a:ext>
            </a:extLst>
          </p:cNvPr>
          <p:cNvSpPr/>
          <p:nvPr/>
        </p:nvSpPr>
        <p:spPr>
          <a:xfrm>
            <a:off x="9312915" y="5450026"/>
            <a:ext cx="583112" cy="590883"/>
          </a:xfrm>
          <a:prstGeom prst="flowChartConnector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Номер слайда 4">
            <a:extLst>
              <a:ext uri="{FF2B5EF4-FFF2-40B4-BE49-F238E27FC236}">
                <a16:creationId xmlns:a16="http://schemas.microsoft.com/office/drawing/2014/main" id="{5C57AC95-F44A-41A1-A08B-1E7BCE9DD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26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3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Состав регулярных периодов</a:t>
            </a: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51" y="6350523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40416" y="63687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ата 30">
            <a:extLst>
              <a:ext uri="{FF2B5EF4-FFF2-40B4-BE49-F238E27FC236}">
                <a16:creationId xmlns:a16="http://schemas.microsoft.com/office/drawing/2014/main" id="{34652331-6345-4FA9-8962-60943395332F}"/>
              </a:ext>
            </a:extLst>
          </p:cNvPr>
          <p:cNvSpPr txBox="1">
            <a:spLocks/>
          </p:cNvSpPr>
          <p:nvPr/>
        </p:nvSpPr>
        <p:spPr>
          <a:xfrm>
            <a:off x="9477346" y="5872065"/>
            <a:ext cx="273630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16.02.2022</a:t>
            </a:r>
            <a:r>
              <a:rPr lang="en-US" dirty="0"/>
              <a:t>, </a:t>
            </a:r>
            <a:r>
              <a:rPr lang="ru-RU" dirty="0"/>
              <a:t>Кузнецов Г.Л.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0C6C28-679B-4543-959F-C1CE4EB15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86098"/>
            <a:ext cx="12192000" cy="34220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1AC4BD-0B23-4263-9F4F-B3FB16D64746}"/>
              </a:ext>
            </a:extLst>
          </p:cNvPr>
          <p:cNvSpPr txBox="1"/>
          <p:nvPr/>
        </p:nvSpPr>
        <p:spPr>
          <a:xfrm>
            <a:off x="4943872" y="5108145"/>
            <a:ext cx="2097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Дипольный модуль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162644-2C43-415C-80B6-DE5A3CB5A894}"/>
              </a:ext>
            </a:extLst>
          </p:cNvPr>
          <p:cNvSpPr txBox="1"/>
          <p:nvPr/>
        </p:nvSpPr>
        <p:spPr>
          <a:xfrm>
            <a:off x="8575151" y="5108145"/>
            <a:ext cx="2097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Дипольный модуль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D781E4-0D9A-4EE3-9A42-88A6D3DC24B0}"/>
              </a:ext>
            </a:extLst>
          </p:cNvPr>
          <p:cNvSpPr txBox="1"/>
          <p:nvPr/>
        </p:nvSpPr>
        <p:spPr>
          <a:xfrm>
            <a:off x="1055440" y="5108145"/>
            <a:ext cx="252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Квадрупольный модуль</a:t>
            </a:r>
          </a:p>
        </p:txBody>
      </p:sp>
      <p:sp>
        <p:nvSpPr>
          <p:cNvPr id="18" name="Номер слайда 4">
            <a:extLst>
              <a:ext uri="{FF2B5EF4-FFF2-40B4-BE49-F238E27FC236}">
                <a16:creationId xmlns:a16="http://schemas.microsoft.com/office/drawing/2014/main" id="{1560B99A-90A3-428C-9B16-3BFE2D2A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7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27351" y="15254"/>
            <a:ext cx="12192000" cy="734346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Прямолинейный участок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регулярного </a:t>
            </a:r>
            <a:r>
              <a:rPr lang="ru-RU" sz="2400" dirty="0" err="1">
                <a:solidFill>
                  <a:schemeClr val="bg1"/>
                </a:solidFill>
              </a:rPr>
              <a:t>суперпериода</a:t>
            </a:r>
            <a:r>
              <a:rPr lang="ru-RU" sz="2400" dirty="0">
                <a:solidFill>
                  <a:schemeClr val="bg1"/>
                </a:solidFill>
              </a:rPr>
              <a:t> (западное полукольцо)</a:t>
            </a: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51" y="6350523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40416" y="63687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ата 30">
            <a:extLst>
              <a:ext uri="{FF2B5EF4-FFF2-40B4-BE49-F238E27FC236}">
                <a16:creationId xmlns:a16="http://schemas.microsoft.com/office/drawing/2014/main" id="{34652331-6345-4FA9-8962-60943395332F}"/>
              </a:ext>
            </a:extLst>
          </p:cNvPr>
          <p:cNvSpPr txBox="1">
            <a:spLocks/>
          </p:cNvSpPr>
          <p:nvPr/>
        </p:nvSpPr>
        <p:spPr>
          <a:xfrm>
            <a:off x="9477346" y="5872065"/>
            <a:ext cx="273630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01.11.2022</a:t>
            </a:r>
            <a:r>
              <a:rPr lang="en-US" dirty="0"/>
              <a:t>, </a:t>
            </a:r>
            <a:r>
              <a:rPr lang="ru-RU" dirty="0"/>
              <a:t>Колесников С.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EE6E4C-F01C-46BF-A6EC-1602B1DCF8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4" t="8316" r="15568" b="44097"/>
          <a:stretch/>
        </p:blipFill>
        <p:spPr>
          <a:xfrm>
            <a:off x="191344" y="2816640"/>
            <a:ext cx="7884873" cy="34547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B6C940-FDDD-48BB-9E8C-E2CD5BCAA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59475" r="50415" b="1724"/>
          <a:stretch/>
        </p:blipFill>
        <p:spPr>
          <a:xfrm>
            <a:off x="8076217" y="1904596"/>
            <a:ext cx="3999392" cy="30488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8A1295-0DFF-4355-8D0D-375A096F8F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t="45596"/>
          <a:stretch/>
        </p:blipFill>
        <p:spPr>
          <a:xfrm>
            <a:off x="937954" y="1023600"/>
            <a:ext cx="6391652" cy="140817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177C0CA7-833E-4B44-9424-F1979E851094}"/>
              </a:ext>
            </a:extLst>
          </p:cNvPr>
          <p:cNvCxnSpPr>
            <a:cxnSpLocks/>
          </p:cNvCxnSpPr>
          <p:nvPr/>
        </p:nvCxnSpPr>
        <p:spPr>
          <a:xfrm flipV="1">
            <a:off x="4367808" y="1702755"/>
            <a:ext cx="144016" cy="10923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582451B-4DC6-4D27-995D-EA70FE466CED}"/>
              </a:ext>
            </a:extLst>
          </p:cNvPr>
          <p:cNvCxnSpPr>
            <a:cxnSpLocks/>
          </p:cNvCxnSpPr>
          <p:nvPr/>
        </p:nvCxnSpPr>
        <p:spPr>
          <a:xfrm flipH="1" flipV="1">
            <a:off x="3059832" y="1996604"/>
            <a:ext cx="488888" cy="9104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Номер слайда 4">
            <a:extLst>
              <a:ext uri="{FF2B5EF4-FFF2-40B4-BE49-F238E27FC236}">
                <a16:creationId xmlns:a16="http://schemas.microsoft.com/office/drawing/2014/main" id="{58F2B9E5-7431-4562-85F5-BE1AE7C81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80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3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Северо-западный участок ввода</a:t>
            </a: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51" y="6350523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40416" y="63687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ата 30">
            <a:extLst>
              <a:ext uri="{FF2B5EF4-FFF2-40B4-BE49-F238E27FC236}">
                <a16:creationId xmlns:a16="http://schemas.microsoft.com/office/drawing/2014/main" id="{34652331-6345-4FA9-8962-60943395332F}"/>
              </a:ext>
            </a:extLst>
          </p:cNvPr>
          <p:cNvSpPr txBox="1">
            <a:spLocks/>
          </p:cNvSpPr>
          <p:nvPr/>
        </p:nvSpPr>
        <p:spPr>
          <a:xfrm>
            <a:off x="9336360" y="5842251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2023-02-15</a:t>
            </a:r>
            <a:r>
              <a:rPr lang="en-US" dirty="0"/>
              <a:t>, </a:t>
            </a:r>
            <a:r>
              <a:rPr lang="ru-RU" dirty="0"/>
              <a:t>Тихомиров А.В.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C0E3209-F160-48EB-9AA6-B7D194A2C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2" y="1449797"/>
            <a:ext cx="11985130" cy="2506797"/>
          </a:xfrm>
          <a:prstGeom prst="rect">
            <a:avLst/>
          </a:prstGeom>
        </p:spPr>
      </p:pic>
      <p:sp>
        <p:nvSpPr>
          <p:cNvPr id="18" name="Выноска: линия 17">
            <a:extLst>
              <a:ext uri="{FF2B5EF4-FFF2-40B4-BE49-F238E27FC236}">
                <a16:creationId xmlns:a16="http://schemas.microsoft.com/office/drawing/2014/main" id="{FAE90D5B-40DF-47DB-8DA0-6D9F947EABE8}"/>
              </a:ext>
            </a:extLst>
          </p:cNvPr>
          <p:cNvSpPr/>
          <p:nvPr/>
        </p:nvSpPr>
        <p:spPr>
          <a:xfrm>
            <a:off x="3872662" y="837149"/>
            <a:ext cx="914400" cy="612648"/>
          </a:xfrm>
          <a:prstGeom prst="borderCallout1">
            <a:avLst>
              <a:gd name="adj1" fmla="val 98559"/>
              <a:gd name="adj2" fmla="val 51389"/>
              <a:gd name="adj3" fmla="val 231695"/>
              <a:gd name="adj4" fmla="val 595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Линза </a:t>
            </a:r>
            <a:r>
              <a:rPr lang="en-US" dirty="0"/>
              <a:t>Q9</a:t>
            </a:r>
            <a:endParaRPr lang="ru-RU" dirty="0"/>
          </a:p>
        </p:txBody>
      </p:sp>
      <p:sp>
        <p:nvSpPr>
          <p:cNvPr id="19" name="Выноска: линия 18">
            <a:extLst>
              <a:ext uri="{FF2B5EF4-FFF2-40B4-BE49-F238E27FC236}">
                <a16:creationId xmlns:a16="http://schemas.microsoft.com/office/drawing/2014/main" id="{1AF186AD-1E8C-46B1-982B-E5CD906C5985}"/>
              </a:ext>
            </a:extLst>
          </p:cNvPr>
          <p:cNvSpPr/>
          <p:nvPr/>
        </p:nvSpPr>
        <p:spPr>
          <a:xfrm>
            <a:off x="5823604" y="837149"/>
            <a:ext cx="914400" cy="612648"/>
          </a:xfrm>
          <a:prstGeom prst="borderCallout1">
            <a:avLst>
              <a:gd name="adj1" fmla="val 98559"/>
              <a:gd name="adj2" fmla="val 51389"/>
              <a:gd name="adj3" fmla="val 236877"/>
              <a:gd name="adj4" fmla="val 915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Септум</a:t>
            </a:r>
            <a:endParaRPr lang="ru-RU" dirty="0"/>
          </a:p>
        </p:txBody>
      </p:sp>
      <p:sp>
        <p:nvSpPr>
          <p:cNvPr id="20" name="Выноска: линия 19">
            <a:extLst>
              <a:ext uri="{FF2B5EF4-FFF2-40B4-BE49-F238E27FC236}">
                <a16:creationId xmlns:a16="http://schemas.microsoft.com/office/drawing/2014/main" id="{5ED4DC16-BE2F-4BB6-A3D0-BD524CEC4832}"/>
              </a:ext>
            </a:extLst>
          </p:cNvPr>
          <p:cNvSpPr/>
          <p:nvPr/>
        </p:nvSpPr>
        <p:spPr>
          <a:xfrm>
            <a:off x="10553607" y="837149"/>
            <a:ext cx="914400" cy="612648"/>
          </a:xfrm>
          <a:prstGeom prst="borderCallout1">
            <a:avLst>
              <a:gd name="adj1" fmla="val 98559"/>
              <a:gd name="adj2" fmla="val 51389"/>
              <a:gd name="adj3" fmla="val 225476"/>
              <a:gd name="adj4" fmla="val 748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Линза </a:t>
            </a:r>
            <a:r>
              <a:rPr lang="en-US" dirty="0"/>
              <a:t>Q7</a:t>
            </a:r>
            <a:endParaRPr lang="ru-RU" dirty="0"/>
          </a:p>
        </p:txBody>
      </p:sp>
      <p:sp>
        <p:nvSpPr>
          <p:cNvPr id="21" name="Выноска: линия 20">
            <a:extLst>
              <a:ext uri="{FF2B5EF4-FFF2-40B4-BE49-F238E27FC236}">
                <a16:creationId xmlns:a16="http://schemas.microsoft.com/office/drawing/2014/main" id="{556A8E8F-29E8-4E92-81EF-F4A73421ACA8}"/>
              </a:ext>
            </a:extLst>
          </p:cNvPr>
          <p:cNvSpPr/>
          <p:nvPr/>
        </p:nvSpPr>
        <p:spPr>
          <a:xfrm>
            <a:off x="7445092" y="837149"/>
            <a:ext cx="914400" cy="612648"/>
          </a:xfrm>
          <a:prstGeom prst="borderCallout1">
            <a:avLst>
              <a:gd name="adj1" fmla="val 98559"/>
              <a:gd name="adj2" fmla="val 51389"/>
              <a:gd name="adj3" fmla="val 231695"/>
              <a:gd name="adj4" fmla="val 568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Линза </a:t>
            </a:r>
            <a:r>
              <a:rPr lang="en-US" dirty="0"/>
              <a:t>Q8</a:t>
            </a:r>
            <a:endParaRPr lang="ru-RU" dirty="0"/>
          </a:p>
        </p:txBody>
      </p:sp>
      <p:sp>
        <p:nvSpPr>
          <p:cNvPr id="22" name="Выноска: линия 21">
            <a:extLst>
              <a:ext uri="{FF2B5EF4-FFF2-40B4-BE49-F238E27FC236}">
                <a16:creationId xmlns:a16="http://schemas.microsoft.com/office/drawing/2014/main" id="{A41DF586-33A1-4F27-9A6E-4A2A63399A49}"/>
              </a:ext>
            </a:extLst>
          </p:cNvPr>
          <p:cNvSpPr/>
          <p:nvPr/>
        </p:nvSpPr>
        <p:spPr>
          <a:xfrm>
            <a:off x="9091235" y="826792"/>
            <a:ext cx="914400" cy="612648"/>
          </a:xfrm>
          <a:prstGeom prst="borderCallout1">
            <a:avLst>
              <a:gd name="adj1" fmla="val 98559"/>
              <a:gd name="adj2" fmla="val 51389"/>
              <a:gd name="adj3" fmla="val 231695"/>
              <a:gd name="adj4" fmla="val 568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Кикер</a:t>
            </a:r>
          </a:p>
        </p:txBody>
      </p:sp>
      <p:sp>
        <p:nvSpPr>
          <p:cNvPr id="23" name="Выноска: линия 22">
            <a:extLst>
              <a:ext uri="{FF2B5EF4-FFF2-40B4-BE49-F238E27FC236}">
                <a16:creationId xmlns:a16="http://schemas.microsoft.com/office/drawing/2014/main" id="{2726E4EB-53DA-4AD1-8ED6-8C8C9C9C465C}"/>
              </a:ext>
            </a:extLst>
          </p:cNvPr>
          <p:cNvSpPr/>
          <p:nvPr/>
        </p:nvSpPr>
        <p:spPr>
          <a:xfrm>
            <a:off x="2613768" y="829135"/>
            <a:ext cx="1104899" cy="612648"/>
          </a:xfrm>
          <a:prstGeom prst="borderCallout1">
            <a:avLst>
              <a:gd name="adj1" fmla="val 98559"/>
              <a:gd name="adj2" fmla="val 51389"/>
              <a:gd name="adj3" fmla="val 245169"/>
              <a:gd name="adj4" fmla="val 845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Дипольный магнит</a:t>
            </a:r>
          </a:p>
        </p:txBody>
      </p:sp>
      <p:sp>
        <p:nvSpPr>
          <p:cNvPr id="24" name="Выноска: линия 23">
            <a:extLst>
              <a:ext uri="{FF2B5EF4-FFF2-40B4-BE49-F238E27FC236}">
                <a16:creationId xmlns:a16="http://schemas.microsoft.com/office/drawing/2014/main" id="{E222FCF0-6C64-4D65-A043-E89EF6DC7F53}"/>
              </a:ext>
            </a:extLst>
          </p:cNvPr>
          <p:cNvSpPr/>
          <p:nvPr/>
        </p:nvSpPr>
        <p:spPr>
          <a:xfrm>
            <a:off x="1118256" y="837149"/>
            <a:ext cx="1104899" cy="612648"/>
          </a:xfrm>
          <a:prstGeom prst="borderCallout1">
            <a:avLst>
              <a:gd name="adj1" fmla="val 98559"/>
              <a:gd name="adj2" fmla="val 51389"/>
              <a:gd name="adj3" fmla="val 245169"/>
              <a:gd name="adj4" fmla="val 845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Дипольный магнит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27FB25-32BD-40CA-871F-472A43BFBF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340" b="11853"/>
          <a:stretch/>
        </p:blipFill>
        <p:spPr>
          <a:xfrm>
            <a:off x="-521749" y="3639841"/>
            <a:ext cx="13314493" cy="2665709"/>
          </a:xfrm>
          <a:prstGeom prst="rect">
            <a:avLst/>
          </a:prstGeom>
        </p:spPr>
      </p:pic>
      <p:sp>
        <p:nvSpPr>
          <p:cNvPr id="26" name="Номер слайда 4">
            <a:extLst>
              <a:ext uri="{FF2B5EF4-FFF2-40B4-BE49-F238E27FC236}">
                <a16:creationId xmlns:a16="http://schemas.microsoft.com/office/drawing/2014/main" id="{B5B19384-6C27-49FF-A5E7-E9ABF473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50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Вакуумный объем участка С-З V2.jpg">
            <a:extLst>
              <a:ext uri="{FF2B5EF4-FFF2-40B4-BE49-F238E27FC236}">
                <a16:creationId xmlns:a16="http://schemas.microsoft.com/office/drawing/2014/main" id="{EEDBFE53-A723-4440-8B39-76429E894A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241" y="70889"/>
            <a:ext cx="11234247" cy="4680514"/>
          </a:xfrm>
          <a:prstGeom prst="rect">
            <a:avLst/>
          </a:prstGeom>
        </p:spPr>
      </p:pic>
      <p:pic>
        <p:nvPicPr>
          <p:cNvPr id="32" name="Рисунок 31" descr="Вакуумный объем участка С-З 2.png">
            <a:extLst>
              <a:ext uri="{FF2B5EF4-FFF2-40B4-BE49-F238E27FC236}">
                <a16:creationId xmlns:a16="http://schemas.microsoft.com/office/drawing/2014/main" id="{EA30BB72-2C61-4E76-A6E5-7BFB626B6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3023" y="3879392"/>
            <a:ext cx="12314383" cy="293199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1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3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Северо-западный прямолинейный участок</a:t>
            </a: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51" y="6350523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40416" y="63687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BE0F8A-8752-47D1-A5CD-BE9313FCC55E}"/>
              </a:ext>
            </a:extLst>
          </p:cNvPr>
          <p:cNvSpPr txBox="1"/>
          <p:nvPr/>
        </p:nvSpPr>
        <p:spPr>
          <a:xfrm>
            <a:off x="10005745" y="954226"/>
            <a:ext cx="64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MPD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1D8C73-6DCC-4ED1-97C5-9EFE80710104}"/>
              </a:ext>
            </a:extLst>
          </p:cNvPr>
          <p:cNvSpPr txBox="1"/>
          <p:nvPr/>
        </p:nvSpPr>
        <p:spPr>
          <a:xfrm>
            <a:off x="303690" y="3883079"/>
            <a:ext cx="141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Начало арки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6CE836-379D-4CF6-B697-665C6665970B}"/>
              </a:ext>
            </a:extLst>
          </p:cNvPr>
          <p:cNvSpPr txBox="1"/>
          <p:nvPr/>
        </p:nvSpPr>
        <p:spPr>
          <a:xfrm>
            <a:off x="5879374" y="3536730"/>
            <a:ext cx="872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Байпас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A7E965-0EEE-481F-9AC0-D1EEC18B5650}"/>
              </a:ext>
            </a:extLst>
          </p:cNvPr>
          <p:cNvSpPr txBox="1"/>
          <p:nvPr/>
        </p:nvSpPr>
        <p:spPr>
          <a:xfrm>
            <a:off x="6941131" y="3494444"/>
            <a:ext cx="1568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Ввод в Байпас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A8CEE3A4-FE4E-4127-8681-82380F8F18A0}"/>
              </a:ext>
            </a:extLst>
          </p:cNvPr>
          <p:cNvCxnSpPr>
            <a:cxnSpLocks/>
          </p:cNvCxnSpPr>
          <p:nvPr/>
        </p:nvCxnSpPr>
        <p:spPr>
          <a:xfrm flipH="1" flipV="1">
            <a:off x="8495928" y="1839827"/>
            <a:ext cx="440632" cy="10854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F290DD7F-AE14-4228-BC97-22F2F27F3C4A}"/>
              </a:ext>
            </a:extLst>
          </p:cNvPr>
          <p:cNvCxnSpPr>
            <a:cxnSpLocks/>
          </p:cNvCxnSpPr>
          <p:nvPr/>
        </p:nvCxnSpPr>
        <p:spPr>
          <a:xfrm>
            <a:off x="3408558" y="3084067"/>
            <a:ext cx="21602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90BF0DCF-562D-4C12-943B-BB0B6B88ABB2}"/>
              </a:ext>
            </a:extLst>
          </p:cNvPr>
          <p:cNvCxnSpPr>
            <a:cxnSpLocks/>
          </p:cNvCxnSpPr>
          <p:nvPr/>
        </p:nvCxnSpPr>
        <p:spPr>
          <a:xfrm flipH="1">
            <a:off x="2350739" y="4467552"/>
            <a:ext cx="443814" cy="4751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4463CD8-FA4C-461B-BDAA-E98A074C34B7}"/>
              </a:ext>
            </a:extLst>
          </p:cNvPr>
          <p:cNvSpPr txBox="1"/>
          <p:nvPr/>
        </p:nvSpPr>
        <p:spPr>
          <a:xfrm>
            <a:off x="10822521" y="5157192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MPD</a:t>
            </a:r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6391CE-7A21-4C2F-90B4-BAC4A3A149A7}"/>
              </a:ext>
            </a:extLst>
          </p:cNvPr>
          <p:cNvSpPr txBox="1"/>
          <p:nvPr/>
        </p:nvSpPr>
        <p:spPr>
          <a:xfrm>
            <a:off x="7786013" y="3030252"/>
            <a:ext cx="313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Участок сведения-разведения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4A37A6-D9FE-4632-9103-8C4802A99019}"/>
              </a:ext>
            </a:extLst>
          </p:cNvPr>
          <p:cNvSpPr txBox="1"/>
          <p:nvPr/>
        </p:nvSpPr>
        <p:spPr>
          <a:xfrm>
            <a:off x="3315326" y="3988997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Блоки линз</a:t>
            </a:r>
          </a:p>
        </p:txBody>
      </p: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0E10C1A9-E594-477F-B738-3492831B6763}"/>
              </a:ext>
            </a:extLst>
          </p:cNvPr>
          <p:cNvCxnSpPr>
            <a:cxnSpLocks/>
          </p:cNvCxnSpPr>
          <p:nvPr/>
        </p:nvCxnSpPr>
        <p:spPr>
          <a:xfrm>
            <a:off x="8976621" y="3454044"/>
            <a:ext cx="23664" cy="13493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7C8BF278-CB44-4BF1-A51A-B4CAF83DD2A1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3886588" y="4358329"/>
            <a:ext cx="76512" cy="753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FED52DC-2997-4C6B-AE7F-9C096E416FCE}"/>
              </a:ext>
            </a:extLst>
          </p:cNvPr>
          <p:cNvSpPr txBox="1"/>
          <p:nvPr/>
        </p:nvSpPr>
        <p:spPr>
          <a:xfrm>
            <a:off x="5009549" y="144958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ССО</a:t>
            </a: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CDC43A6F-0CDD-4AEA-8282-AFBAADBD5E4E}"/>
              </a:ext>
            </a:extLst>
          </p:cNvPr>
          <p:cNvCxnSpPr>
            <a:stCxn id="44" idx="2"/>
          </p:cNvCxnSpPr>
          <p:nvPr/>
        </p:nvCxnSpPr>
        <p:spPr>
          <a:xfrm flipH="1">
            <a:off x="5153565" y="1818912"/>
            <a:ext cx="147090" cy="5667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6340DF5-9368-4FAD-8472-202E85CC6559}"/>
              </a:ext>
            </a:extLst>
          </p:cNvPr>
          <p:cNvSpPr txBox="1"/>
          <p:nvPr/>
        </p:nvSpPr>
        <p:spPr>
          <a:xfrm>
            <a:off x="2870480" y="427823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СЭО</a:t>
            </a:r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C9DD0A10-C8F0-40FA-ACD8-9FBE62C556D3}"/>
              </a:ext>
            </a:extLst>
          </p:cNvPr>
          <p:cNvCxnSpPr>
            <a:cxnSpLocks/>
            <a:stCxn id="46" idx="1"/>
          </p:cNvCxnSpPr>
          <p:nvPr/>
        </p:nvCxnSpPr>
        <p:spPr>
          <a:xfrm flipH="1" flipV="1">
            <a:off x="2265257" y="3969268"/>
            <a:ext cx="605223" cy="4936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285A4AF0-68C6-44A7-8E63-B6CD3E920B7C}"/>
              </a:ext>
            </a:extLst>
          </p:cNvPr>
          <p:cNvCxnSpPr>
            <a:cxnSpLocks/>
          </p:cNvCxnSpPr>
          <p:nvPr/>
        </p:nvCxnSpPr>
        <p:spPr>
          <a:xfrm flipV="1">
            <a:off x="1244275" y="3409861"/>
            <a:ext cx="698454" cy="4728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504705BD-09DE-4A0C-B3B3-B405440F0839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3944766" y="3465333"/>
            <a:ext cx="18334" cy="5236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984E0912-0B82-4BCA-87E9-E825B5853E22}"/>
              </a:ext>
            </a:extLst>
          </p:cNvPr>
          <p:cNvCxnSpPr>
            <a:cxnSpLocks/>
          </p:cNvCxnSpPr>
          <p:nvPr/>
        </p:nvCxnSpPr>
        <p:spPr>
          <a:xfrm>
            <a:off x="2279576" y="5949280"/>
            <a:ext cx="734481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DEAA28F6-9CA6-4B17-86A3-7E50F73AD79B}"/>
              </a:ext>
            </a:extLst>
          </p:cNvPr>
          <p:cNvSpPr txBox="1"/>
          <p:nvPr/>
        </p:nvSpPr>
        <p:spPr>
          <a:xfrm>
            <a:off x="5760365" y="563604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≈ 48м</a:t>
            </a:r>
          </a:p>
        </p:txBody>
      </p:sp>
      <p:pic>
        <p:nvPicPr>
          <p:cNvPr id="71" name="Рисунок 70" descr="С-298.06.000 - Участок ввода в Байпас.jpg">
            <a:extLst>
              <a:ext uri="{FF2B5EF4-FFF2-40B4-BE49-F238E27FC236}">
                <a16:creationId xmlns:a16="http://schemas.microsoft.com/office/drawing/2014/main" id="{AE67F1CB-CCFC-4189-ABEA-8AFCF7A21A9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3634" y="930382"/>
            <a:ext cx="3045200" cy="1790518"/>
          </a:xfrm>
          <a:prstGeom prst="rect">
            <a:avLst/>
          </a:prstGeom>
        </p:spPr>
      </p:pic>
      <p:sp>
        <p:nvSpPr>
          <p:cNvPr id="72" name="Дата 30">
            <a:extLst>
              <a:ext uri="{FF2B5EF4-FFF2-40B4-BE49-F238E27FC236}">
                <a16:creationId xmlns:a16="http://schemas.microsoft.com/office/drawing/2014/main" id="{44E104B5-5346-43A2-86A8-9E4740DD3E85}"/>
              </a:ext>
            </a:extLst>
          </p:cNvPr>
          <p:cNvSpPr txBox="1">
            <a:spLocks/>
          </p:cNvSpPr>
          <p:nvPr/>
        </p:nvSpPr>
        <p:spPr>
          <a:xfrm>
            <a:off x="9455697" y="5951465"/>
            <a:ext cx="273630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15.02.2023</a:t>
            </a:r>
            <a:r>
              <a:rPr lang="en-US" dirty="0"/>
              <a:t>, </a:t>
            </a:r>
            <a:r>
              <a:rPr lang="ru-RU" dirty="0"/>
              <a:t>Гусаков Ю.В.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9316FD6-CB16-433A-98F0-9410C1A0E8B4}"/>
              </a:ext>
            </a:extLst>
          </p:cNvPr>
          <p:cNvCxnSpPr/>
          <p:nvPr/>
        </p:nvCxnSpPr>
        <p:spPr>
          <a:xfrm flipV="1">
            <a:off x="2279576" y="5093369"/>
            <a:ext cx="0" cy="887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6119E7D2-F7B6-4B88-A2CA-34C0EFF13CC3}"/>
              </a:ext>
            </a:extLst>
          </p:cNvPr>
          <p:cNvCxnSpPr/>
          <p:nvPr/>
        </p:nvCxnSpPr>
        <p:spPr>
          <a:xfrm flipV="1">
            <a:off x="9624392" y="5118355"/>
            <a:ext cx="0" cy="887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15679569-C1B6-4F17-A3AB-BA78D7D438E4}"/>
              </a:ext>
            </a:extLst>
          </p:cNvPr>
          <p:cNvCxnSpPr>
            <a:cxnSpLocks/>
          </p:cNvCxnSpPr>
          <p:nvPr/>
        </p:nvCxnSpPr>
        <p:spPr>
          <a:xfrm flipH="1" flipV="1">
            <a:off x="8495928" y="1830683"/>
            <a:ext cx="440632" cy="1085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6B9FAE30-1DD8-4035-8403-F8D1A923B482}"/>
              </a:ext>
            </a:extLst>
          </p:cNvPr>
          <p:cNvCxnSpPr>
            <a:cxnSpLocks/>
          </p:cNvCxnSpPr>
          <p:nvPr/>
        </p:nvCxnSpPr>
        <p:spPr>
          <a:xfrm flipH="1" flipV="1">
            <a:off x="6022333" y="2906785"/>
            <a:ext cx="293219" cy="6208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66C6283E-04AE-4C68-8E16-FC872D4C0042}"/>
              </a:ext>
            </a:extLst>
          </p:cNvPr>
          <p:cNvCxnSpPr>
            <a:cxnSpLocks/>
          </p:cNvCxnSpPr>
          <p:nvPr/>
        </p:nvCxnSpPr>
        <p:spPr>
          <a:xfrm>
            <a:off x="8976621" y="3444900"/>
            <a:ext cx="0" cy="15898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B0E915CA-BD7F-4A0E-9023-C4BCB928C5B4}"/>
              </a:ext>
            </a:extLst>
          </p:cNvPr>
          <p:cNvCxnSpPr>
            <a:cxnSpLocks/>
          </p:cNvCxnSpPr>
          <p:nvPr/>
        </p:nvCxnSpPr>
        <p:spPr>
          <a:xfrm flipH="1">
            <a:off x="5760365" y="3896918"/>
            <a:ext cx="555187" cy="1639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0936D34D-65FF-46A2-8432-ECEEB15A7D9B}"/>
              </a:ext>
            </a:extLst>
          </p:cNvPr>
          <p:cNvCxnSpPr>
            <a:cxnSpLocks/>
          </p:cNvCxnSpPr>
          <p:nvPr/>
        </p:nvCxnSpPr>
        <p:spPr>
          <a:xfrm flipH="1" flipV="1">
            <a:off x="7217709" y="2828234"/>
            <a:ext cx="507451" cy="6662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17D173D8-0927-460C-854C-6757A5E73E57}"/>
              </a:ext>
            </a:extLst>
          </p:cNvPr>
          <p:cNvCxnSpPr>
            <a:cxnSpLocks/>
          </p:cNvCxnSpPr>
          <p:nvPr/>
        </p:nvCxnSpPr>
        <p:spPr>
          <a:xfrm flipH="1">
            <a:off x="7189674" y="3854632"/>
            <a:ext cx="535486" cy="1720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Номер слайда 4">
            <a:extLst>
              <a:ext uri="{FF2B5EF4-FFF2-40B4-BE49-F238E27FC236}">
                <a16:creationId xmlns:a16="http://schemas.microsoft.com/office/drawing/2014/main" id="{0AAE0B98-BC01-4AD7-AD79-1F82032D1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659C86A-7A89-4CD1-A9F0-8ACB11860DC1}"/>
              </a:ext>
            </a:extLst>
          </p:cNvPr>
          <p:cNvSpPr txBox="1"/>
          <p:nvPr/>
        </p:nvSpPr>
        <p:spPr>
          <a:xfrm>
            <a:off x="1230268" y="2553385"/>
            <a:ext cx="1254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Узел ввода</a:t>
            </a:r>
          </a:p>
        </p:txBody>
      </p:sp>
    </p:spTree>
    <p:extLst>
      <p:ext uri="{BB962C8B-B14F-4D97-AF65-F5344CB8AC3E}">
        <p14:creationId xmlns:p14="http://schemas.microsoft.com/office/powerpoint/2010/main" val="3031919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 descr="С-292.00.000СБ - Участок ввода гелия С-В - Версия 2.jpg">
            <a:extLst>
              <a:ext uri="{FF2B5EF4-FFF2-40B4-BE49-F238E27FC236}">
                <a16:creationId xmlns:a16="http://schemas.microsoft.com/office/drawing/2014/main" id="{22AB53A4-5FF8-4664-BF58-8F85BCD3C2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1695"/>
          <a:stretch/>
        </p:blipFill>
        <p:spPr>
          <a:xfrm>
            <a:off x="9505916" y="827018"/>
            <a:ext cx="2220196" cy="337971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3059832" y="-18289"/>
            <a:ext cx="9132168" cy="771099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51" y="6350523"/>
            <a:ext cx="6264696" cy="476672"/>
          </a:xfrm>
        </p:spPr>
        <p:txBody>
          <a:bodyPr/>
          <a:lstStyle/>
          <a:p>
            <a:pPr algn="l"/>
            <a:r>
              <a:rPr lang="ru-RU" sz="100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NICA, </a:t>
            </a:r>
            <a:r>
              <a:rPr lang="ru-RU" sz="100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/>
            <a:r>
              <a:rPr lang="ru-RU" sz="100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9840416" y="63687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59832" cy="77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8358"/>
            <a:ext cx="958192" cy="634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305550"/>
            <a:ext cx="12192000" cy="5524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 descr="Байпас С-В.jpg">
            <a:extLst>
              <a:ext uri="{FF2B5EF4-FFF2-40B4-BE49-F238E27FC236}">
                <a16:creationId xmlns:a16="http://schemas.microsoft.com/office/drawing/2014/main" id="{E0F984A6-62BE-4A56-A9F2-D47C66F0AF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839" y="1421920"/>
            <a:ext cx="12033161" cy="487207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B67E361-3DFA-463D-AFBC-735A66D747D4}"/>
              </a:ext>
            </a:extLst>
          </p:cNvPr>
          <p:cNvSpPr txBox="1"/>
          <p:nvPr/>
        </p:nvSpPr>
        <p:spPr>
          <a:xfrm>
            <a:off x="831692" y="2015687"/>
            <a:ext cx="67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MPD</a:t>
            </a:r>
            <a:endParaRPr lang="ru-RU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A2268F-D67D-4F20-94AC-AB481A8AA2CB}"/>
              </a:ext>
            </a:extLst>
          </p:cNvPr>
          <p:cNvSpPr txBox="1"/>
          <p:nvPr/>
        </p:nvSpPr>
        <p:spPr>
          <a:xfrm>
            <a:off x="3672209" y="2234827"/>
            <a:ext cx="326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Участок сведения-разведения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BA6DE9-88F1-49D1-883D-20D7AD89EE2A}"/>
              </a:ext>
            </a:extLst>
          </p:cNvPr>
          <p:cNvSpPr txBox="1"/>
          <p:nvPr/>
        </p:nvSpPr>
        <p:spPr>
          <a:xfrm>
            <a:off x="7968208" y="3324345"/>
            <a:ext cx="135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Блоки линз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3A68B3-E274-422B-8A52-F8E2A19782CA}"/>
              </a:ext>
            </a:extLst>
          </p:cNvPr>
          <p:cNvSpPr txBox="1"/>
          <p:nvPr/>
        </p:nvSpPr>
        <p:spPr>
          <a:xfrm>
            <a:off x="7968208" y="5768096"/>
            <a:ext cx="1476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Начало арки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2BDB701-2DC1-425D-A5DD-1EED7030B424}"/>
              </a:ext>
            </a:extLst>
          </p:cNvPr>
          <p:cNvSpPr txBox="1"/>
          <p:nvPr/>
        </p:nvSpPr>
        <p:spPr>
          <a:xfrm>
            <a:off x="5582090" y="5123232"/>
            <a:ext cx="909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Байпас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DDF478C-04D5-4C69-8BF4-38BE12F6DF9D}"/>
              </a:ext>
            </a:extLst>
          </p:cNvPr>
          <p:cNvSpPr txBox="1"/>
          <p:nvPr/>
        </p:nvSpPr>
        <p:spPr>
          <a:xfrm>
            <a:off x="10132679" y="4442529"/>
            <a:ext cx="163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Ввод в Байпас</a:t>
            </a:r>
          </a:p>
        </p:txBody>
      </p:sp>
      <p:sp>
        <p:nvSpPr>
          <p:cNvPr id="63" name="Дата 30">
            <a:extLst>
              <a:ext uri="{FF2B5EF4-FFF2-40B4-BE49-F238E27FC236}">
                <a16:creationId xmlns:a16="http://schemas.microsoft.com/office/drawing/2014/main" id="{DCBE673D-567A-447B-83F2-35B3552103E5}"/>
              </a:ext>
            </a:extLst>
          </p:cNvPr>
          <p:cNvSpPr txBox="1">
            <a:spLocks/>
          </p:cNvSpPr>
          <p:nvPr/>
        </p:nvSpPr>
        <p:spPr>
          <a:xfrm>
            <a:off x="4583832" y="5847862"/>
            <a:ext cx="273630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15.02.2023</a:t>
            </a:r>
            <a:r>
              <a:rPr lang="en-US" dirty="0"/>
              <a:t>, </a:t>
            </a:r>
            <a:r>
              <a:rPr lang="ru-RU" dirty="0"/>
              <a:t>Гусаков Ю.В.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3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Северо-восточный прямолинейный участок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E4DAD035-2E1C-42BA-95BE-790A788E497B}"/>
              </a:ext>
            </a:extLst>
          </p:cNvPr>
          <p:cNvCxnSpPr>
            <a:cxnSpLocks/>
          </p:cNvCxnSpPr>
          <p:nvPr/>
        </p:nvCxnSpPr>
        <p:spPr>
          <a:xfrm flipH="1">
            <a:off x="8544272" y="3704236"/>
            <a:ext cx="99631" cy="5843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D4DB9680-D284-41CF-8F07-65074E0D7AC4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4439816" y="2604159"/>
            <a:ext cx="865565" cy="510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796C4533-BA18-4E92-BE56-97D700897FDA}"/>
              </a:ext>
            </a:extLst>
          </p:cNvPr>
          <p:cNvCxnSpPr>
            <a:cxnSpLocks/>
            <a:stCxn id="53" idx="0"/>
          </p:cNvCxnSpPr>
          <p:nvPr/>
        </p:nvCxnSpPr>
        <p:spPr>
          <a:xfrm flipV="1">
            <a:off x="6037069" y="4310044"/>
            <a:ext cx="454978" cy="813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0C021D9E-9784-4849-9A24-BDA6B618AF1E}"/>
              </a:ext>
            </a:extLst>
          </p:cNvPr>
          <p:cNvCxnSpPr>
            <a:cxnSpLocks/>
          </p:cNvCxnSpPr>
          <p:nvPr/>
        </p:nvCxnSpPr>
        <p:spPr>
          <a:xfrm>
            <a:off x="11136560" y="4779551"/>
            <a:ext cx="288032" cy="4032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75BDB81B-D0E8-4869-BC3B-214ABC8C1E35}"/>
              </a:ext>
            </a:extLst>
          </p:cNvPr>
          <p:cNvCxnSpPr>
            <a:cxnSpLocks/>
          </p:cNvCxnSpPr>
          <p:nvPr/>
        </p:nvCxnSpPr>
        <p:spPr>
          <a:xfrm flipV="1">
            <a:off x="9319598" y="5833646"/>
            <a:ext cx="2654418" cy="1571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222E1A5-CB2E-4AD0-8A40-8D8A6333337B}"/>
              </a:ext>
            </a:extLst>
          </p:cNvPr>
          <p:cNvSpPr txBox="1"/>
          <p:nvPr/>
        </p:nvSpPr>
        <p:spPr>
          <a:xfrm>
            <a:off x="6037068" y="1292774"/>
            <a:ext cx="3176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Криостат ввода</a:t>
            </a:r>
            <a:r>
              <a:rPr lang="en-US" dirty="0"/>
              <a:t> </a:t>
            </a:r>
            <a:r>
              <a:rPr lang="ru-RU" dirty="0"/>
              <a:t>жидкого гелия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EC4935C7-7277-4F5C-B2CF-CF7CFFDAD092}"/>
              </a:ext>
            </a:extLst>
          </p:cNvPr>
          <p:cNvCxnSpPr>
            <a:cxnSpLocks/>
          </p:cNvCxnSpPr>
          <p:nvPr/>
        </p:nvCxnSpPr>
        <p:spPr>
          <a:xfrm>
            <a:off x="9158300" y="1513189"/>
            <a:ext cx="288032" cy="4032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Номер слайда 4">
            <a:extLst>
              <a:ext uri="{FF2B5EF4-FFF2-40B4-BE49-F238E27FC236}">
                <a16:creationId xmlns:a16="http://schemas.microsoft.com/office/drawing/2014/main" id="{16651FBB-7AC6-4686-AA18-B9A470203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144" y="638413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559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15011</TotalTime>
  <Words>1955</Words>
  <Application>Microsoft Office PowerPoint</Application>
  <PresentationFormat>Широкоэкранный</PresentationFormat>
  <Paragraphs>578</Paragraphs>
  <Slides>28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Liberation Sans</vt:lpstr>
      <vt:lpstr>Тема Office</vt:lpstr>
      <vt:lpstr>КОЛЛАЙДЕР Монтажа магнитно-криостатной системы</vt:lpstr>
      <vt:lpstr>Содержание</vt:lpstr>
      <vt:lpstr>Схема кольца</vt:lpstr>
      <vt:lpstr>Регулярные суперпериоды</vt:lpstr>
      <vt:lpstr>Состав регулярных периодов</vt:lpstr>
      <vt:lpstr>Прямолинейный участок  регулярного суперпериода (западное полукольцо)</vt:lpstr>
      <vt:lpstr>Северо-западный участок ввода</vt:lpstr>
      <vt:lpstr>Северо-западный прямолинейный участок</vt:lpstr>
      <vt:lpstr>Северо-восточный прямолинейный участок</vt:lpstr>
      <vt:lpstr>Участки с модулями магнитов</vt:lpstr>
      <vt:lpstr>Элементы байпасов</vt:lpstr>
      <vt:lpstr>Северо-восточный участок ввода</vt:lpstr>
      <vt:lpstr>Северо-западный участок ввода</vt:lpstr>
      <vt:lpstr>Перечень элементов</vt:lpstr>
      <vt:lpstr>Конфигурация стыков</vt:lpstr>
      <vt:lpstr>Конфигурация стыков</vt:lpstr>
      <vt:lpstr>Конфигурация стыков</vt:lpstr>
      <vt:lpstr>Перечень стыков</vt:lpstr>
      <vt:lpstr>Технологические операции с модулями</vt:lpstr>
      <vt:lpstr>Технологические операции с модулями</vt:lpstr>
      <vt:lpstr>Технологические операции с модулями</vt:lpstr>
      <vt:lpstr>Технологические операции с модулями</vt:lpstr>
      <vt:lpstr>Технологические операции со стыками</vt:lpstr>
      <vt:lpstr>Технологические операции со стыками</vt:lpstr>
      <vt:lpstr>Глобальная последовательность монтажа</vt:lpstr>
      <vt:lpstr>Состояние</vt:lpstr>
      <vt:lpstr>Состояние</vt:lpstr>
      <vt:lpstr>Планы работ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Вакуум в жизни отдела</dc:title>
  <dc:creator>Artem</dc:creator>
  <cp:lastModifiedBy>Artem Galimov</cp:lastModifiedBy>
  <cp:revision>256</cp:revision>
  <dcterms:modified xsi:type="dcterms:W3CDTF">2023-03-31T13:05:37Z</dcterms:modified>
</cp:coreProperties>
</file>