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11" r:id="rId3"/>
    <p:sldId id="260" r:id="rId4"/>
    <p:sldId id="297" r:id="rId5"/>
    <p:sldId id="276" r:id="rId6"/>
    <p:sldId id="272" r:id="rId7"/>
    <p:sldId id="319" r:id="rId8"/>
    <p:sldId id="289" r:id="rId9"/>
    <p:sldId id="296" r:id="rId10"/>
    <p:sldId id="291" r:id="rId11"/>
    <p:sldId id="295" r:id="rId12"/>
    <p:sldId id="290" r:id="rId13"/>
    <p:sldId id="303" r:id="rId14"/>
    <p:sldId id="307" r:id="rId15"/>
    <p:sldId id="304" r:id="rId16"/>
    <p:sldId id="320" r:id="rId17"/>
    <p:sldId id="318" r:id="rId18"/>
    <p:sldId id="315" r:id="rId19"/>
    <p:sldId id="316" r:id="rId20"/>
    <p:sldId id="298" r:id="rId21"/>
    <p:sldId id="264" r:id="rId22"/>
    <p:sldId id="280" r:id="rId23"/>
    <p:sldId id="278" r:id="rId24"/>
    <p:sldId id="299" r:id="rId25"/>
    <p:sldId id="324" r:id="rId26"/>
    <p:sldId id="300" r:id="rId27"/>
    <p:sldId id="325" r:id="rId28"/>
    <p:sldId id="281" r:id="rId29"/>
    <p:sldId id="286" r:id="rId30"/>
    <p:sldId id="306" r:id="rId31"/>
    <p:sldId id="323" r:id="rId32"/>
  </p:sldIdLst>
  <p:sldSz cx="7681913" cy="4321175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1" userDrawn="1">
          <p15:clr>
            <a:srgbClr val="A4A3A4"/>
          </p15:clr>
        </p15:guide>
        <p15:guide id="2" pos="24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y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F4F1"/>
    <a:srgbClr val="FF66FF"/>
    <a:srgbClr val="A3A3E0"/>
    <a:srgbClr val="80BF44"/>
    <a:srgbClr val="00CC00"/>
    <a:srgbClr val="5AB414"/>
    <a:srgbClr val="969696"/>
    <a:srgbClr val="A7D37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9" autoAdjust="0"/>
    <p:restoredTop sz="94792" autoAdjust="0"/>
  </p:normalViewPr>
  <p:slideViewPr>
    <p:cSldViewPr>
      <p:cViewPr varScale="1">
        <p:scale>
          <a:sx n="142" d="100"/>
          <a:sy n="142" d="100"/>
        </p:scale>
        <p:origin x="1144" y="72"/>
      </p:cViewPr>
      <p:guideLst>
        <p:guide orient="horz" pos="1361"/>
        <p:guide pos="2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977E1-004C-4490-B946-D99486CC40C3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8A59A-1807-46E3-9264-303649D2C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4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E26F8-3450-44DE-97FB-18C358E982A6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4350"/>
            <a:ext cx="456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2CDE-F67B-4D30-BA1D-73E648539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04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875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278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23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7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196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9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65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546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6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24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27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811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8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381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497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2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260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60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131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04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67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18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32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24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2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26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7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1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773" y="1343026"/>
            <a:ext cx="6530367" cy="925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1546" y="2447925"/>
            <a:ext cx="5378821" cy="11049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4E1A1-4A25-4DA8-A27E-121D0074C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1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4AF84-8622-4960-BF6C-71742B96A0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15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71450" y="173039"/>
            <a:ext cx="1727319" cy="36861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3144" y="173039"/>
            <a:ext cx="4985093" cy="36861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98B0-19BB-43F7-B508-77C713918A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94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312A9-62C6-4F79-AB4F-B92BEDD61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88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526" y="2776539"/>
            <a:ext cx="6528250" cy="858837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526" y="1831976"/>
            <a:ext cx="6528250" cy="944563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B8D1-5BB9-47F5-8D9B-7A759A3FBE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3144" y="1008063"/>
            <a:ext cx="3355147" cy="285115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41505" y="1008063"/>
            <a:ext cx="3357265" cy="285115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CBFF7-1C65-40D1-B1E8-27670C18CD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81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3144" y="966789"/>
            <a:ext cx="3395367" cy="403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3144" y="1370014"/>
            <a:ext cx="3395367" cy="24907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01287" y="966789"/>
            <a:ext cx="3397483" cy="403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01287" y="1370014"/>
            <a:ext cx="3397483" cy="24907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0B61F-333C-4FC7-B828-D69C9F09E2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94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DEB4-DC47-4F41-B241-00233F44D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418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1659-D2AB-4AE7-A12E-6EDB37585D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3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44" y="171451"/>
            <a:ext cx="2527474" cy="733425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3758" y="171450"/>
            <a:ext cx="4295012" cy="3689350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3144" y="904876"/>
            <a:ext cx="2527474" cy="295592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D965E-2672-47BD-BBC3-FCDA177F90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5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055" y="3024189"/>
            <a:ext cx="4610417" cy="3571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5055" y="385764"/>
            <a:ext cx="4610417" cy="2592387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5055" y="3381375"/>
            <a:ext cx="4610417" cy="508000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E4E63-80D8-46D3-A331-10001D171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00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144" y="173039"/>
            <a:ext cx="691562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606" tIns="28803" rIns="57606" bIns="288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144" y="1008063"/>
            <a:ext cx="6915626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3144" y="3933826"/>
            <a:ext cx="1792939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4848" y="3933826"/>
            <a:ext cx="2432218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505830" y="3933826"/>
            <a:ext cx="1792939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CE9A01-73FF-45DE-B22F-854968429A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2pPr>
      <a:lvl3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3pPr>
      <a:lvl4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4pPr>
      <a:lvl5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5pPr>
      <a:lvl6pPr marL="609630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6pPr>
      <a:lvl7pPr marL="1219261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7pPr>
      <a:lvl8pPr marL="1828891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8pPr>
      <a:lvl9pPr marL="2438522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9pPr>
    </p:titleStyle>
    <p:bodyStyle>
      <a:lvl1pPr marL="287881" indent="-287881" algn="l" defTabSz="768389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624449" indent="-241312" algn="l" defTabSz="768389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958899" indent="-190510" algn="l" defTabSz="768389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44151" indent="-192627" algn="l" defTabSz="768389" rtl="0" eaLnBrk="0" fontAlgn="base" hangingPunct="0">
        <a:spcBef>
          <a:spcPct val="20000"/>
        </a:spcBef>
        <a:spcAft>
          <a:spcPct val="0"/>
        </a:spcAft>
        <a:buChar char="–"/>
        <a:defRPr sz="1733">
          <a:solidFill>
            <a:schemeClr val="tx1"/>
          </a:solidFill>
          <a:latin typeface="+mn-lt"/>
        </a:defRPr>
      </a:lvl4pPr>
      <a:lvl5pPr marL="1727286" indent="-190510" algn="l" defTabSz="768389" rtl="0" eaLnBrk="0" fontAlgn="base" hangingPunct="0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5pPr>
      <a:lvl6pPr marL="2336917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2946547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3556178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4165808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4.jpe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image" Target="../media/image34.jpe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9.jpeg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image" Target="../media/image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.jpe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.jpeg"/><Relationship Id="rId10" Type="http://schemas.openxmlformats.org/officeDocument/2006/relationships/image" Target="../media/image50.jpeg"/><Relationship Id="rId4" Type="http://schemas.openxmlformats.org/officeDocument/2006/relationships/image" Target="../media/image1.pn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4.jpeg"/><Relationship Id="rId3" Type="http://schemas.openxmlformats.org/officeDocument/2006/relationships/image" Target="../media/image57.jpeg"/><Relationship Id="rId7" Type="http://schemas.openxmlformats.org/officeDocument/2006/relationships/image" Target="../media/image2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2.png"/><Relationship Id="rId5" Type="http://schemas.openxmlformats.org/officeDocument/2006/relationships/image" Target="../media/image59.jpeg"/><Relationship Id="rId10" Type="http://schemas.openxmlformats.org/officeDocument/2006/relationships/image" Target="../media/image61.jpeg"/><Relationship Id="rId4" Type="http://schemas.openxmlformats.org/officeDocument/2006/relationships/image" Target="../media/image58.jpeg"/><Relationship Id="rId9" Type="http://schemas.openxmlformats.org/officeDocument/2006/relationships/image" Target="../media/image4.jpeg"/><Relationship Id="rId1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4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7.png"/><Relationship Id="rId7" Type="http://schemas.openxmlformats.org/officeDocument/2006/relationships/image" Target="../media/image4.jpe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82.png"/><Relationship Id="rId5" Type="http://schemas.openxmlformats.org/officeDocument/2006/relationships/image" Target="../media/image2.jpeg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openxmlformats.org/officeDocument/2006/relationships/image" Target="../media/image80.jpeg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108865"/>
            <a:ext cx="7694755" cy="1443627"/>
          </a:xfrm>
          <a:prstGeom prst="rect">
            <a:avLst/>
          </a:prstGeom>
          <a:solidFill>
            <a:srgbClr val="78F4F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67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837" y="1371164"/>
            <a:ext cx="7681913" cy="9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13" tIns="38407" rIns="76813" bIns="38407"/>
          <a:lstStyle>
            <a:lvl1pPr defTabSz="576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76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6263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6263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6263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каналы на ускорительном комплексе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" y="2551983"/>
            <a:ext cx="340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Доклад от имени коллектива</a:t>
            </a:r>
            <a:br>
              <a:rPr lang="ru-RU" sz="1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инженер сектора № 2 НЭОИКН УО № 1 ЛФВЭ</a:t>
            </a:r>
            <a:br>
              <a:rPr lang="ru-RU" sz="1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Алексей Сливин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slivin@jinr.ru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8" y="623416"/>
            <a:ext cx="768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 «Ускорительный комплекс NICA: проблемы и перспективы – 2023»</a:t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марта 2023 г. ─ 04 апреля 2023 г.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3789320"/>
            <a:ext cx="7681913" cy="540359"/>
            <a:chOff x="0" y="3789320"/>
            <a:chExt cx="7681913" cy="540359"/>
          </a:xfrm>
        </p:grpSpPr>
        <p:sp>
          <p:nvSpPr>
            <p:cNvPr id="2051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марта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Республика Северная Осетия-Алания</a:t>
              </a: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1276" y="3789320"/>
              <a:ext cx="960637" cy="540359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805548"/>
              <a:ext cx="1001613" cy="52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66" y="347"/>
            <a:ext cx="3993572" cy="720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51102"/>
            <a:ext cx="768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докладе представлены результаты совместной работы коллективов: ОИЯИ ─ НИЦ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Курчатовский институт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-ИТЭФ (г. Москва), ОИЯИ ─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ОИЯИ ─ НИИЯФ МГУ (г. Москва), ОИЯИ ─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SIGMAPHI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 участием следующих организаций: АО «ЭНПО СПЭЛС»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Национальный Исследовательский Ядерный Университет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НИЯУ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МИФИ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ГИРО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Дубна),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«НПО «Горизонт» (г. Екатеринбург)</a:t>
            </a:r>
            <a:endParaRPr lang="ru-RU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6"/>
            <a:ext cx="1176660" cy="66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1116" y="2551249"/>
            <a:ext cx="241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Руководитель: главный инженер ускорительного комплекса </a:t>
            </a:r>
            <a:r>
              <a:rPr lang="en-US" dirty="0"/>
              <a:t>NICA </a:t>
            </a:r>
            <a:r>
              <a:rPr lang="ru-RU" dirty="0" err="1"/>
              <a:t>Сыресин</a:t>
            </a:r>
            <a:r>
              <a:rPr lang="ru-RU" dirty="0"/>
              <a:t> Е.М. </a:t>
            </a:r>
            <a:r>
              <a:rPr lang="en-US" dirty="0"/>
              <a:t>esyresin@jinr.ru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ДИАГНОСТИКИ* И КОНТРОЛЯ ИОННОГО ПУЧКА В РЕЖИМЕ НАСТРОЙКИ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D2D596-190D-4492-93EE-C86754E8CD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20100" r="32970" b="36901"/>
          <a:stretch/>
        </p:blipFill>
        <p:spPr bwMode="auto">
          <a:xfrm>
            <a:off x="4743734" y="2959186"/>
            <a:ext cx="1322352" cy="796618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AD9F5D-06A0-43A1-8BF7-BB577285E6F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23543" b="22087"/>
          <a:stretch/>
        </p:blipFill>
        <p:spPr bwMode="auto">
          <a:xfrm>
            <a:off x="7443" y="542757"/>
            <a:ext cx="1708810" cy="161783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17">
            <a:extLst>
              <a:ext uri="{FF2B5EF4-FFF2-40B4-BE49-F238E27FC236}">
                <a16:creationId xmlns:a16="http://schemas.microsoft.com/office/drawing/2014/main" id="{9793263A-A38C-0032-B06F-F45C3D2CD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35" y="554250"/>
            <a:ext cx="1598878" cy="3202929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80E72FD8-17BC-D12A-DE97-1B1AF1F7E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392"/>
            <a:ext cx="2227851" cy="1599966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F68D791C-229D-B700-8B51-1195A75AB63B}"/>
              </a:ext>
            </a:extLst>
          </p:cNvPr>
          <p:cNvSpPr/>
          <p:nvPr/>
        </p:nvSpPr>
        <p:spPr bwMode="auto">
          <a:xfrm>
            <a:off x="1464692" y="560357"/>
            <a:ext cx="179992" cy="1782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3D9DE8-72AC-4B73-81F9-1CE44B466A65}"/>
              </a:ext>
            </a:extLst>
          </p:cNvPr>
          <p:cNvSpPr txBox="1"/>
          <p:nvPr/>
        </p:nvSpPr>
        <p:spPr>
          <a:xfrm>
            <a:off x="2253135" y="3273116"/>
            <a:ext cx="24736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  <a:defRPr sz="9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ru-RU" dirty="0"/>
              <a:t>Система высоковольтного питания детекторов построена на основе 12-канальный блок высоковольтного питания HVPS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C03B16A-1D74-47DA-4235-F63DFD691F36}"/>
                  </a:ext>
                </a:extLst>
              </p:cNvPr>
              <p:cNvSpPr txBox="1"/>
              <p:nvPr/>
            </p:nvSpPr>
            <p:spPr>
              <a:xfrm>
                <a:off x="2216758" y="1890865"/>
                <a:ext cx="3849328" cy="1338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171450" indent="-171450" algn="just">
                  <a:buClr>
                    <a:srgbClr val="7030A0"/>
                  </a:buClr>
                  <a:buFont typeface="Wingdings" panose="05000000000000000000" pitchFamily="2" charset="2"/>
                  <a:buChar char="ü"/>
                  <a:defRPr sz="9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defRPr>
                </a:lvl1pPr>
              </a:lstStyle>
              <a:p>
                <a:r>
                  <a:rPr lang="ru-RU" sz="900" dirty="0"/>
                  <a:t>Детектор на базе быстрого сцинтилляционного детектора с оптическим съемом информации для контроля плотности потока пучка и стабильности во времени. Материал </a:t>
                </a:r>
                <a:r>
                  <a:rPr lang="en-US" sz="900" dirty="0"/>
                  <a:t>BC-422Q (Saint </a:t>
                </a:r>
                <a:r>
                  <a:rPr lang="en-US" sz="900" dirty="0" err="1"/>
                  <a:t>Gobain</a:t>
                </a:r>
                <a:r>
                  <a:rPr lang="en-US" sz="900" dirty="0"/>
                  <a:t>)</a:t>
                </a:r>
                <a:r>
                  <a:rPr lang="ru-RU" sz="900" dirty="0"/>
                  <a:t>, область рабочего поля 75×75 мм, напряжение питания ФЭУ 1780 В (</a:t>
                </a:r>
                <a:r>
                  <a:rPr lang="ru-RU" sz="900" b="1" dirty="0"/>
                  <a:t>рис. Б</a:t>
                </a:r>
                <a:r>
                  <a:rPr lang="ru-RU" sz="900" dirty="0"/>
                  <a:t>). </a:t>
                </a:r>
              </a:p>
              <a:p>
                <a:r>
                  <a:rPr lang="ru-RU" dirty="0"/>
                  <a:t>Детектор на базе быстрого люминофорного детектора с оптическим съемом информации для измерения Х</a:t>
                </a:r>
                <a:r>
                  <a:rPr lang="en-US" dirty="0"/>
                  <a:t>, </a:t>
                </a:r>
                <a:r>
                  <a:rPr lang="ru-RU" dirty="0"/>
                  <a:t>У</a:t>
                </a:r>
                <a:r>
                  <a:rPr lang="en-US" dirty="0"/>
                  <a:t> </a:t>
                </a:r>
                <a:r>
                  <a:rPr lang="ru-RU" dirty="0"/>
                  <a:t> профиля пучка, вещество </a:t>
                </a:r>
                <a:r>
                  <a:rPr lang="en-US" dirty="0"/>
                  <a:t>ZnS </a:t>
                </a:r>
                <a:r>
                  <a:rPr lang="en-US" dirty="0" err="1"/>
                  <a:t>CdS</a:t>
                </a:r>
                <a:r>
                  <a:rPr lang="en-US" dirty="0"/>
                  <a:t> +Ag</a:t>
                </a:r>
                <a:r>
                  <a:rPr lang="ru-RU" dirty="0"/>
                  <a:t>, размер 100</a:t>
                </a:r>
                <a14:m>
                  <m:oMath xmlns:m="http://schemas.openxmlformats.org/officeDocument/2006/math">
                    <m:r>
                      <a:rPr lang="ru-RU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ru-RU" dirty="0"/>
                  <a:t>75 мм (</a:t>
                </a:r>
                <a:r>
                  <a:rPr lang="ru-RU" b="1" dirty="0"/>
                  <a:t>рис. Г</a:t>
                </a:r>
                <a:r>
                  <a:rPr lang="ru-RU" dirty="0"/>
                  <a:t>).</a:t>
                </a:r>
              </a:p>
              <a:p>
                <a:pPr marL="0" indent="0">
                  <a:buNone/>
                </a:pPr>
                <a:r>
                  <a:rPr lang="ru-RU" dirty="0"/>
                  <a:t>      Камера </a:t>
                </a:r>
                <a:r>
                  <a:rPr lang="en-US" dirty="0" err="1"/>
                  <a:t>Levenhuk</a:t>
                </a:r>
                <a:r>
                  <a:rPr lang="en-US" dirty="0"/>
                  <a:t> M800 plus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C03B16A-1D74-47DA-4235-F63DFD691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58" y="1890865"/>
                <a:ext cx="3849328" cy="1338828"/>
              </a:xfrm>
              <a:prstGeom prst="rect">
                <a:avLst/>
              </a:prstGeom>
              <a:blipFill>
                <a:blip r:embed="rId10"/>
                <a:stretch>
                  <a:fillRect b="-9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29ECBE4-5C4C-4AFF-A1A8-10837EE0A7D7}"/>
              </a:ext>
            </a:extLst>
          </p:cNvPr>
          <p:cNvSpPr txBox="1"/>
          <p:nvPr/>
        </p:nvSpPr>
        <p:spPr>
          <a:xfrm>
            <a:off x="1694753" y="484012"/>
            <a:ext cx="43853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  <a:defRPr sz="9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dirty="0"/>
              <a:t>Четыре сцинтилляционных детектора для измерения плотности потока частиц в гало пучка располагаются в вакуумной камере № 1. </a:t>
            </a:r>
            <a:r>
              <a:rPr lang="ru-RU" b="1" dirty="0"/>
              <a:t>Рис. А.</a:t>
            </a:r>
            <a:r>
              <a:rPr lang="ru-RU" dirty="0"/>
              <a:t> Материал сцинтилляторов ПС-Б2 (производство ИФТП), напряжение питания 1550 В, толщина сцинтиллятора 3 мм, время высвечивания 0,8 </a:t>
            </a:r>
            <a:r>
              <a:rPr lang="ru-RU" dirty="0" err="1"/>
              <a:t>нс</a:t>
            </a:r>
            <a:r>
              <a:rPr lang="ru-RU" dirty="0"/>
              <a:t>.</a:t>
            </a:r>
          </a:p>
          <a:p>
            <a:r>
              <a:rPr lang="ru-RU" sz="900" dirty="0"/>
              <a:t>Ионизационный детектор на основе микроканальных пластин (МКП) предназначен для измерения </a:t>
            </a:r>
            <a:r>
              <a:rPr lang="ru-RU" sz="900" b="1" i="1" dirty="0"/>
              <a:t>Х</a:t>
            </a:r>
            <a:r>
              <a:rPr lang="ru-RU" sz="900" dirty="0"/>
              <a:t> профиля пучка ионов (</a:t>
            </a:r>
            <a:r>
              <a:rPr lang="ru-RU" sz="900" b="1" dirty="0"/>
              <a:t>рис. А</a:t>
            </a:r>
            <a:r>
              <a:rPr lang="ru-RU" sz="900" dirty="0"/>
              <a:t>). Напряжение питания шевронной сборки МКП 2,1 </a:t>
            </a:r>
            <a:r>
              <a:rPr lang="ru-RU" sz="900" dirty="0" err="1"/>
              <a:t>кВ.</a:t>
            </a:r>
            <a:endParaRPr lang="ru-RU" sz="900" dirty="0"/>
          </a:p>
          <a:p>
            <a:r>
              <a:rPr lang="ru-RU" sz="900" dirty="0"/>
              <a:t>Детектор на базе цилиндра Фарадея для контроля плотности потока пучка ионов при настройке пучка для экспериментов, геометрический размер 100×100 мм, область рабочего поля 75×75 мм, диапазон сигналов 0,1 пА-5 мкА (</a:t>
            </a:r>
            <a:r>
              <a:rPr lang="ru-RU" sz="900" b="1" dirty="0"/>
              <a:t>рис. Б, В</a:t>
            </a:r>
            <a:r>
              <a:rPr lang="ru-RU" sz="900" dirty="0"/>
              <a:t>)</a:t>
            </a:r>
            <a:r>
              <a:rPr lang="ru-RU" dirty="0"/>
              <a:t>.</a:t>
            </a:r>
            <a:endParaRPr lang="ru-RU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3552924" y="3803259"/>
            <a:ext cx="3617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*В изготовлении средств диагностики, а также системы перемещения, принимали участие сотрудники ЛФВЭ: А.А.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Балдин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П.Р.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Харьюзов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А.Б. Сафонов, Д.С. Коровкин, Д.Н. Богословский. 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68D791C-229D-B700-8B51-1195A75AB63B}"/>
              </a:ext>
            </a:extLst>
          </p:cNvPr>
          <p:cNvSpPr/>
          <p:nvPr/>
        </p:nvSpPr>
        <p:spPr bwMode="auto">
          <a:xfrm>
            <a:off x="6097072" y="580972"/>
            <a:ext cx="179992" cy="1782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F68D791C-229D-B700-8B51-1195A75AB63B}"/>
              </a:ext>
            </a:extLst>
          </p:cNvPr>
          <p:cNvSpPr/>
          <p:nvPr/>
        </p:nvSpPr>
        <p:spPr bwMode="auto">
          <a:xfrm>
            <a:off x="4765249" y="2983992"/>
            <a:ext cx="179992" cy="1782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F68D791C-229D-B700-8B51-1195A75AB63B}"/>
              </a:ext>
            </a:extLst>
          </p:cNvPr>
          <p:cNvSpPr/>
          <p:nvPr/>
        </p:nvSpPr>
        <p:spPr bwMode="auto">
          <a:xfrm>
            <a:off x="2004732" y="2232595"/>
            <a:ext cx="179992" cy="178275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508671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129201" y="490519"/>
            <a:ext cx="4481585" cy="1949341"/>
            <a:chOff x="18739313" y="31024466"/>
            <a:chExt cx="10643787" cy="3889768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3B1ABA5-9707-4CFF-A07D-D01CD240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9313" y="31325867"/>
              <a:ext cx="10643787" cy="3588367"/>
            </a:xfrm>
            <a:prstGeom prst="rect">
              <a:avLst/>
            </a:prstGeom>
          </p:spPr>
        </p:pic>
        <p:sp>
          <p:nvSpPr>
            <p:cNvPr id="33" name="Прямоугольник 32"/>
            <p:cNvSpPr/>
            <p:nvPr/>
          </p:nvSpPr>
          <p:spPr>
            <a:xfrm>
              <a:off x="27590313" y="31712158"/>
              <a:ext cx="1306611" cy="614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ГВК</a:t>
              </a:r>
            </a:p>
            <a:p>
              <a:pPr algn="ctr"/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ru-RU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ru-RU" sz="700" b="1" kern="800" dirty="0" err="1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торр</a:t>
              </a:r>
              <a:endParaRPr lang="ru-RU" sz="700" b="1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5282754" y="31024466"/>
              <a:ext cx="1378947" cy="614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Бустер </a:t>
              </a:r>
            </a:p>
            <a:p>
              <a:pPr algn="ctr"/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ru-RU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ru-RU" sz="700" b="1" kern="800" dirty="0" err="1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торр</a:t>
              </a:r>
              <a:endParaRPr lang="ru-RU" sz="700" b="1" dirty="0"/>
            </a:p>
          </p:txBody>
        </p:sp>
        <p:cxnSp>
          <p:nvCxnSpPr>
            <p:cNvPr id="35" name="Прямая со стрелкой 34"/>
            <p:cNvCxnSpPr/>
            <p:nvPr/>
          </p:nvCxnSpPr>
          <p:spPr>
            <a:xfrm flipV="1">
              <a:off x="21257697" y="33479851"/>
              <a:ext cx="1690792" cy="697801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20080309">
              <a:off x="20427046" y="33704923"/>
              <a:ext cx="3675734" cy="399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Движение ионного пучка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20022918">
              <a:off x="19955546" y="32301052"/>
              <a:ext cx="4551457" cy="614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 транспортировки</a:t>
              </a:r>
            </a:p>
            <a:p>
              <a:pPr algn="ctr"/>
              <a:r>
                <a:rPr lang="ru-RU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ЛУТИ</a:t>
              </a:r>
              <a:r>
                <a:rPr lang="en-US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7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Бустер </a:t>
              </a:r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n-US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−</a:t>
              </a:r>
              <a:r>
                <a:rPr lang="ru-RU" sz="700" b="1" kern="800" baseline="300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700" b="1" kern="800" dirty="0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ru-RU" sz="700" b="1" kern="800" dirty="0" err="1">
                  <a:latin typeface="Times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торр</a:t>
              </a:r>
              <a:endParaRPr lang="ru-RU" sz="700" b="1" dirty="0"/>
            </a:p>
          </p:txBody>
        </p:sp>
      </p:grpSp>
      <p:cxnSp>
        <p:nvCxnSpPr>
          <p:cNvPr id="45" name="Прямая со стрелкой 44"/>
          <p:cNvCxnSpPr/>
          <p:nvPr/>
        </p:nvCxnSpPr>
        <p:spPr>
          <a:xfrm flipV="1">
            <a:off x="3207088" y="580750"/>
            <a:ext cx="614298" cy="27577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3512647" y="1635922"/>
            <a:ext cx="61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1-ый пост </a:t>
            </a:r>
          </a:p>
          <a:p>
            <a:pPr algn="ctr"/>
            <a:r>
              <a:rPr lang="ru-RU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6∙</a:t>
            </a:r>
            <a:r>
              <a:rPr lang="en-US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700" b="1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700" b="1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00" b="1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торр</a:t>
            </a:r>
            <a:endParaRPr lang="ru-RU" sz="700" b="1" dirty="0"/>
          </a:p>
        </p:txBody>
      </p:sp>
      <p:cxnSp>
        <p:nvCxnSpPr>
          <p:cNvPr id="47" name="Прямая со стрелкой 46"/>
          <p:cNvCxnSpPr/>
          <p:nvPr/>
        </p:nvCxnSpPr>
        <p:spPr>
          <a:xfrm flipH="1" flipV="1">
            <a:off x="3791645" y="1403416"/>
            <a:ext cx="7433" cy="254940"/>
          </a:xfrm>
          <a:prstGeom prst="straightConnector1">
            <a:avLst/>
          </a:prstGeom>
          <a:ln w="38100">
            <a:solidFill>
              <a:srgbClr val="5AB4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2276751" y="1660029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3-ий пост </a:t>
            </a:r>
          </a:p>
          <a:p>
            <a:pPr algn="ctr"/>
            <a:r>
              <a:rPr lang="ru-RU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7,5∙</a:t>
            </a:r>
            <a:r>
              <a:rPr lang="en-US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700" b="1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700" b="1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700" b="1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00" b="1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торр</a:t>
            </a:r>
            <a:endParaRPr lang="ru-RU" sz="700" b="1" dirty="0"/>
          </a:p>
        </p:txBody>
      </p:sp>
      <p:cxnSp>
        <p:nvCxnSpPr>
          <p:cNvPr id="49" name="Прямая со стрелкой 48"/>
          <p:cNvCxnSpPr/>
          <p:nvPr/>
        </p:nvCxnSpPr>
        <p:spPr>
          <a:xfrm flipH="1" flipV="1">
            <a:off x="2623985" y="1428300"/>
            <a:ext cx="7433" cy="254940"/>
          </a:xfrm>
          <a:prstGeom prst="straightConnector1">
            <a:avLst/>
          </a:prstGeom>
          <a:ln w="38100">
            <a:solidFill>
              <a:srgbClr val="5AB4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718067" y="2165623"/>
            <a:ext cx="3192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Показания масс-спектрометрического газоанализатора </a:t>
            </a:r>
            <a:r>
              <a:rPr lang="en-US" sz="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Microvision</a:t>
            </a:r>
            <a:r>
              <a:rPr lang="en-US" sz="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ru-RU" sz="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1" name="Скругленная соединительная линия 50"/>
          <p:cNvCxnSpPr/>
          <p:nvPr/>
        </p:nvCxnSpPr>
        <p:spPr bwMode="auto">
          <a:xfrm rot="5400000" flipH="1" flipV="1">
            <a:off x="1772081" y="1461085"/>
            <a:ext cx="877315" cy="6222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443" y="108087"/>
            <a:ext cx="7659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ВАКУУМНЫЕ ИСПЫТАНИЯ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6608" y="543986"/>
            <a:ext cx="17350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800" dirty="0">
                <a:solidFill>
                  <a:srgbClr val="00206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en-US" b="1" kern="800" dirty="0">
                <a:solidFill>
                  <a:srgbClr val="00206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ru-RU" b="1" kern="800" dirty="0">
                <a:solidFill>
                  <a:srgbClr val="00206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en-US" b="1" kern="800" dirty="0">
                <a:solidFill>
                  <a:srgbClr val="00206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r>
              <a:rPr lang="ru-RU" b="1" kern="800" dirty="0">
                <a:solidFill>
                  <a:srgbClr val="002060"/>
                </a:solidFill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306974" y="467964"/>
            <a:ext cx="33786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Интегрирование станции СОЧИ (давление в ГВК 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торр) и нового канала транспортировки пучка в канал </a:t>
            </a:r>
            <a:r>
              <a:rPr lang="ru-RU" sz="800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ЛУТИ─Бустер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(давление в канале 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торр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влечёт за собой установку дополнительного оборудования, которое должно предотвратить натекание тяжёлых газов в канал транспортировки пучка ЛУТИ-Бустер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сам сверхпроводящий синхротрон Бустер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значение вакуума 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−</a:t>
            </a:r>
            <a:r>
              <a:rPr lang="ru-RU" sz="800" kern="800" baseline="300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800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торр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результате вакуумных испытаний в ноябре-декабре 2021 г.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 установлено, что разработанная и собранная вакуумная система канала и станции СОЧИ удовлетворяет заданным требованиям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Б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приведены показания масс-спектрометрического газоанализатора </a:t>
            </a:r>
            <a:r>
              <a:rPr lang="en-US" sz="800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Microvision</a:t>
            </a:r>
            <a:r>
              <a:rPr lang="en-US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800" kern="800" dirty="0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канале транспортировки пучка после стыковки со станцией СОЧИ.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312D19A-E155-44A9-8460-DF60A3E771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35" y="2401709"/>
            <a:ext cx="3205976" cy="138194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/>
          <a:stretch/>
        </p:blipFill>
        <p:spPr>
          <a:xfrm>
            <a:off x="270197" y="2445633"/>
            <a:ext cx="3381776" cy="1348967"/>
          </a:xfrm>
          <a:prstGeom prst="rect">
            <a:avLst/>
          </a:prstGeom>
        </p:spPr>
      </p:pic>
      <p:cxnSp>
        <p:nvCxnSpPr>
          <p:cNvPr id="56" name="Прямая со стрелкой 55"/>
          <p:cNvCxnSpPr/>
          <p:nvPr/>
        </p:nvCxnSpPr>
        <p:spPr>
          <a:xfrm>
            <a:off x="3685150" y="3106781"/>
            <a:ext cx="511408" cy="622"/>
          </a:xfrm>
          <a:prstGeom prst="straightConnector1">
            <a:avLst/>
          </a:prstGeom>
          <a:ln w="38100">
            <a:solidFill>
              <a:srgbClr val="5AB4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 bwMode="auto">
          <a:xfrm>
            <a:off x="187838" y="2491539"/>
            <a:ext cx="189296" cy="17228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 bwMode="auto">
          <a:xfrm>
            <a:off x="4035476" y="2479038"/>
            <a:ext cx="189296" cy="172281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130073" y="2042512"/>
            <a:ext cx="3536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показано на </a:t>
            </a: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рис. Б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давление остаточного газа перед дипольным магнитом (против движения пучка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менее 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торр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ниже чем давление в канале </a:t>
            </a:r>
            <a:r>
              <a:rPr lang="ru-RU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ЛУТИ</a:t>
            </a:r>
            <a:r>
              <a:rPr lang="ru-RU" sz="800" kern="800" dirty="0" err="1">
                <a:latin typeface="Times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  <a:r>
              <a:rPr lang="ru-RU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Бустер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(10</a:t>
            </a:r>
            <a:r>
              <a:rPr lang="en-US" sz="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8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торр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25426" y="554228"/>
            <a:ext cx="25296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Пятна пучка ионов углерода </a:t>
            </a:r>
            <a:r>
              <a:rPr lang="ru-RU" sz="9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9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4+</a:t>
            </a:r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люминофорном детекторе при различных режимах вывода пучка</a:t>
            </a:r>
            <a:endParaRPr lang="ru-RU" sz="9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B1E28F2-6727-4D61-8470-5C4EF28EC9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" y="1060490"/>
            <a:ext cx="2405799" cy="1353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F3F631-908D-44EB-B90F-27B205296F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5" y="2436127"/>
            <a:ext cx="2412527" cy="1356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2A415B6B-6241-A43A-5545-7DDF5B09FD5C}"/>
              </a:ext>
            </a:extLst>
          </p:cNvPr>
          <p:cNvSpPr/>
          <p:nvPr/>
        </p:nvSpPr>
        <p:spPr bwMode="auto">
          <a:xfrm>
            <a:off x="96540" y="1093608"/>
            <a:ext cx="288032" cy="2880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DD9AE85-2FD0-E10A-0CF4-8CA1B78C990A}"/>
              </a:ext>
            </a:extLst>
          </p:cNvPr>
          <p:cNvSpPr/>
          <p:nvPr/>
        </p:nvSpPr>
        <p:spPr bwMode="auto">
          <a:xfrm>
            <a:off x="96540" y="2469939"/>
            <a:ext cx="288032" cy="2880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94724" y="1409697"/>
            <a:ext cx="257388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Максимальное значение импульсной мощности дозы излучения на кремниевом полупроводнике должна составлять менее 1 рад/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обеспечения такой мощности дозы излучения использовался коллиматор с 20 отверстиями диаметром 30 мкм каждое, с шагом 700 мкм между ними, чтобы уменьшить импульсный ток пучка на мишени до уровня нескольких сотен нА. Однако в этом случае пятно пучка имеет неоднородную структуру полосатого характера (</a:t>
            </a:r>
            <a:r>
              <a:rPr lang="ru-RU" sz="1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рис. В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обеспечить хорошую равномерность дозы на мишени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коллиматорная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была модифицирована.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D6C5E87-6A1A-499A-B454-9F3A48422BDE}"/>
                  </a:ext>
                </a:extLst>
              </p:cNvPr>
              <p:cNvSpPr txBox="1"/>
              <p:nvPr/>
            </p:nvSpPr>
            <p:spPr>
              <a:xfrm>
                <a:off x="2445652" y="477296"/>
                <a:ext cx="5255301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ü"/>
                </a:pPr>
                <a:r>
                  <a:rPr lang="ru-RU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Декабрь 2021 г.</a:t>
                </a:r>
              </a:p>
              <a:p>
                <a:pPr marL="171450" indent="-171450" algn="just">
                  <a:buFont typeface="Wingdings" panose="05000000000000000000" pitchFamily="2" charset="2"/>
                  <a:buChar char="ü"/>
                </a:pP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Ионы углерода </a:t>
                </a:r>
                <a:r>
                  <a:rPr lang="ru-RU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4+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энергией 3,2 МэВ/н, импульсный ток ионного пучка на выходе из ускорителя 3,5 мА (или </a:t>
                </a:r>
                <a14:m>
                  <m:oMath xmlns:m="http://schemas.openxmlformats.org/officeDocument/2006/math">
                    <m:r>
                      <a:rPr lang="ru-RU" sz="1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1,6</m:t>
                    </m:r>
                    <m:r>
                      <a:rPr lang="ru-RU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частиц), длительность импульса 3 </a:t>
                </a:r>
                <a:r>
                  <a:rPr lang="ru-R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мкс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частота повторения импульсов 4 с. Пучки ионов углерода </a:t>
                </a:r>
                <a:r>
                  <a:rPr lang="ru-RU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ru-RU" sz="1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4+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были успешно проведены по новому каналу транспортировки пучка до станции, где и были зарегистрированы детекторами системы диагностики пучка.</a:t>
                </a:r>
                <a:endParaRPr lang="ru-RU" sz="100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9D6C5E87-6A1A-499A-B454-9F3A48422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652" y="477296"/>
                <a:ext cx="5255301" cy="1015663"/>
              </a:xfrm>
              <a:prstGeom prst="rect">
                <a:avLst/>
              </a:prstGeom>
              <a:blipFill rotWithShape="0">
                <a:blip r:embed="rId8"/>
                <a:stretch>
                  <a:fillRect b="-23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Рисунок 2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215" y="1691136"/>
            <a:ext cx="2520280" cy="209682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4982050" y="1294335"/>
            <a:ext cx="2664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Пятно пучка ионов углерода </a:t>
            </a:r>
            <a:r>
              <a:rPr lang="ru-RU" sz="9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en-US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9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4+</a:t>
            </a:r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9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монохроматичной</a:t>
            </a:r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плёнке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0C3A4D13-E874-CF01-5A8E-7F2A35C6DE05}"/>
              </a:ext>
            </a:extLst>
          </p:cNvPr>
          <p:cNvSpPr/>
          <p:nvPr/>
        </p:nvSpPr>
        <p:spPr bwMode="auto">
          <a:xfrm>
            <a:off x="7227703" y="1647986"/>
            <a:ext cx="288032" cy="288032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43" y="8585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ФИЗИЧЕСКИЙ ПУСК ОБОРУДОВАНИЯ СТАНЦИИ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2021 г.</a:t>
            </a:r>
          </a:p>
        </p:txBody>
      </p:sp>
    </p:spTree>
    <p:extLst>
      <p:ext uri="{BB962C8B-B14F-4D97-AF65-F5344CB8AC3E}">
        <p14:creationId xmlns:p14="http://schemas.microsoft.com/office/powerpoint/2010/main" val="2480290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13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1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14.10.2022 по 15.10.2022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" y="1409169"/>
            <a:ext cx="2052986" cy="1368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073" y="1226586"/>
            <a:ext cx="1939947" cy="109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18447" y="524029"/>
            <a:ext cx="335565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Объект исследований</a:t>
            </a:r>
            <a:r>
              <a:rPr lang="ru-RU" sz="700" dirty="0">
                <a:latin typeface="Times New Roman" panose="02020603050405020304" pitchFamily="18" charset="0"/>
                <a:ea typeface="Calibri" panose="020F0502020204030204" pitchFamily="34" charset="0"/>
              </a:rPr>
              <a:t>: микросхема XC6SLX16 – ПЛИС типа FPGA семейства </a:t>
            </a:r>
            <a:r>
              <a:rPr lang="ru-RU" sz="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Spartan</a:t>
            </a:r>
            <a:r>
              <a:rPr lang="ru-RU" sz="700" dirty="0">
                <a:latin typeface="Times New Roman" panose="02020603050405020304" pitchFamily="18" charset="0"/>
                <a:ea typeface="Calibri" panose="020F0502020204030204" pitchFamily="34" charset="0"/>
              </a:rPr>
              <a:t> 6. Микросхемы изготовлены по КМОП технологии с проектными нормами 45 </a:t>
            </a:r>
            <a:r>
              <a:rPr lang="ru-RU" sz="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нм</a:t>
            </a:r>
            <a:r>
              <a:rPr lang="ru-RU" sz="700" dirty="0">
                <a:latin typeface="Times New Roman" panose="02020603050405020304" pitchFamily="18" charset="0"/>
                <a:ea typeface="Calibri" panose="020F0502020204030204" pitchFamily="34" charset="0"/>
              </a:rPr>
              <a:t> и материалом металлизации - медь. Микросхемы произведены ф. </a:t>
            </a:r>
            <a:r>
              <a:rPr lang="ru-RU" sz="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Xilinx</a:t>
            </a:r>
            <a:r>
              <a:rPr lang="ru-RU" sz="700" dirty="0">
                <a:latin typeface="Times New Roman" panose="02020603050405020304" pitchFamily="18" charset="0"/>
                <a:ea typeface="Calibri" panose="020F0502020204030204" pitchFamily="34" charset="0"/>
              </a:rPr>
              <a:t>, США.</a:t>
            </a:r>
          </a:p>
          <a:p>
            <a:pPr algn="just"/>
            <a:r>
              <a:rPr lang="ru-RU" sz="700" b="1" dirty="0">
                <a:latin typeface="Times New Roman" panose="02020603050405020304" pitchFamily="18" charset="0"/>
              </a:rPr>
              <a:t>Исполнитель работ</a:t>
            </a:r>
            <a:r>
              <a:rPr lang="ru-RU" sz="700" dirty="0">
                <a:latin typeface="Times New Roman" panose="02020603050405020304" pitchFamily="18" charset="0"/>
              </a:rPr>
              <a:t>: </a:t>
            </a:r>
            <a:r>
              <a:rPr lang="ru-RU" sz="7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АО «ЭНПО СПЭЛС»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мощность поглощенной дозы не превышала 1.2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рад(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)/с</a:t>
            </a:r>
            <a:endParaRPr lang="ru-RU" sz="7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433604"/>
              </p:ext>
            </p:extLst>
          </p:nvPr>
        </p:nvGraphicFramePr>
        <p:xfrm>
          <a:off x="4359057" y="1381244"/>
          <a:ext cx="3321793" cy="1343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8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1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8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9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53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Ион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ЛПЭ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МэВ см</a:t>
                      </a:r>
                      <a:r>
                        <a:rPr lang="ru-RU" sz="70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Коллиматор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облучения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Оцененное значение суммарного </a:t>
                      </a:r>
                      <a:r>
                        <a:rPr lang="ru-RU" sz="700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флюенса</a:t>
                      </a:r>
                      <a:r>
                        <a:rPr lang="ru-RU" sz="7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1/см</a:t>
                      </a:r>
                      <a:r>
                        <a:rPr lang="ru-RU" sz="700" spc="-2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с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с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1758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7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 мин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№3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с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2689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9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мин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10631</a:t>
                      </a:r>
                      <a:endParaRPr lang="ru-RU" sz="7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r>
                        <a:rPr lang="en-US" sz="7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00" spc="-2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227320"/>
            <a:ext cx="208699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Амплитуда импульсного тока на выходе с ЛУТИ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96740" y="498300"/>
            <a:ext cx="2520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ОБЛУЧЕНИЕ МИКРОСХЕМЫ НА УСТАНОВКЕ СОЧИ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3700" y="1227082"/>
            <a:ext cx="1934108" cy="108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E5936F8-062B-7922-60BC-4C59AA12F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404641"/>
              </p:ext>
            </p:extLst>
          </p:nvPr>
        </p:nvGraphicFramePr>
        <p:xfrm>
          <a:off x="-1" y="542589"/>
          <a:ext cx="2033863" cy="662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1869">
                  <a:extLst>
                    <a:ext uri="{9D8B030D-6E8A-4147-A177-3AD203B41FA5}">
                      <a16:colId xmlns:a16="http://schemas.microsoft.com/office/drawing/2014/main" val="3566318499"/>
                    </a:ext>
                  </a:extLst>
                </a:gridCol>
                <a:gridCol w="721994">
                  <a:extLst>
                    <a:ext uri="{9D8B030D-6E8A-4147-A177-3AD203B41FA5}">
                      <a16:colId xmlns:a16="http://schemas.microsoft.com/office/drawing/2014/main" val="3047707672"/>
                    </a:ext>
                  </a:extLst>
                </a:gridCol>
              </a:tblGrid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ионов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12+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778999"/>
                  </a:ext>
                </a:extLst>
              </a:tr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импульса, мкс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7172"/>
                  </a:ext>
                </a:extLst>
              </a:tr>
              <a:tr h="134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следования импульсов, Гц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aa-ET" sz="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80373"/>
                  </a:ext>
                </a:extLst>
              </a:tr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Амплитуда импульсного тока на выходе из ЛУТИ, мкА</a:t>
                      </a:r>
                      <a:endParaRPr lang="aa-ET" sz="7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6721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549F6-71B2-B042-B5DE-E0438FAC6A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092"/>
          <a:stretch/>
        </p:blipFill>
        <p:spPr bwMode="auto">
          <a:xfrm>
            <a:off x="123695" y="2819489"/>
            <a:ext cx="1232027" cy="1201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B4341D-6AEF-2393-0CD0-2C2D177DB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916" y="2843207"/>
            <a:ext cx="1243001" cy="11774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E3CF72-775D-7ED6-CC29-3C9A9E1F3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5111" y="2841670"/>
            <a:ext cx="1232521" cy="1177452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979A67E5-AD08-119F-1DEF-D50181112A0C}"/>
              </a:ext>
            </a:extLst>
          </p:cNvPr>
          <p:cNvSpPr/>
          <p:nvPr/>
        </p:nvSpPr>
        <p:spPr bwMode="auto">
          <a:xfrm>
            <a:off x="104716" y="2835891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468E2C9-004E-F79E-5A19-CBD24308FD40}"/>
              </a:ext>
            </a:extLst>
          </p:cNvPr>
          <p:cNvSpPr/>
          <p:nvPr/>
        </p:nvSpPr>
        <p:spPr bwMode="auto">
          <a:xfrm>
            <a:off x="1369832" y="2847423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AD4A281-DE1B-0FDF-5740-007B4E308C84}"/>
              </a:ext>
            </a:extLst>
          </p:cNvPr>
          <p:cNvSpPr/>
          <p:nvPr/>
        </p:nvSpPr>
        <p:spPr bwMode="auto">
          <a:xfrm>
            <a:off x="2695111" y="2847423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C17D2F-7CEB-7C34-7169-2DC4E1D9891D}"/>
              </a:ext>
            </a:extLst>
          </p:cNvPr>
          <p:cNvSpPr txBox="1"/>
          <p:nvPr/>
        </p:nvSpPr>
        <p:spPr>
          <a:xfrm>
            <a:off x="4273004" y="2930650"/>
            <a:ext cx="3401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Ионный пучок был измерен с помощью средств диагностики.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Была обнаружена некорректная р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абота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цилиндра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Фарадея. Наблюдалась утечка измеряемого тока. В настоящее время осуществляется модернизация конструкции ЦФ.</a:t>
            </a:r>
            <a:endParaRPr lang="aa-ET" sz="900" dirty="0"/>
          </a:p>
        </p:txBody>
      </p:sp>
    </p:spTree>
    <p:extLst>
      <p:ext uri="{BB962C8B-B14F-4D97-AF65-F5344CB8AC3E}">
        <p14:creationId xmlns:p14="http://schemas.microsoft.com/office/powerpoint/2010/main" val="349513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57" y="559548"/>
            <a:ext cx="2351733" cy="176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2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07.02.23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08.02.23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739197"/>
              </p:ext>
            </p:extLst>
          </p:nvPr>
        </p:nvGraphicFramePr>
        <p:xfrm>
          <a:off x="2937149" y="2363557"/>
          <a:ext cx="4314779" cy="1441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2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4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32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Ион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ЛПЭ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МэВ см</a:t>
                      </a:r>
                      <a:r>
                        <a:rPr lang="ru-RU" sz="800" b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мг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Коллиматор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облучения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Оцененное значение суммарного флюенса, 1/см</a:t>
                      </a:r>
                      <a:r>
                        <a:rPr lang="ru-RU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6.7×10</a:t>
                      </a:r>
                      <a:r>
                        <a:rPr lang="en-US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1291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9×10</a:t>
                      </a:r>
                      <a:r>
                        <a:rPr lang="en-US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c 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3367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9×10</a:t>
                      </a:r>
                      <a:r>
                        <a:rPr lang="en-US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1.3×10</a:t>
                      </a:r>
                      <a:r>
                        <a:rPr lang="en-US" sz="800" b="0" spc="-2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2.9×10</a:t>
                      </a:r>
                      <a:r>
                        <a:rPr lang="en-US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17874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2.6×10</a:t>
                      </a:r>
                      <a:r>
                        <a:rPr lang="ru-RU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24264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3.5×10</a:t>
                      </a:r>
                      <a:r>
                        <a:rPr lang="ru-RU" sz="800" b="0" spc="-2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spc="-2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15444</a:t>
                      </a:r>
                      <a:endParaRPr lang="ru-RU" sz="8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b="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2.2×10</a:t>
                      </a:r>
                      <a:r>
                        <a:rPr lang="ru-RU" sz="800" b="0" spc="-2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996355" y="559548"/>
            <a:ext cx="267811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Объект исследований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: микросхема XC6SLX16 – ПЛИС типа FPGA семейства 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Spartan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6. Микросхемы изготовлены по КМОП технологии с проектными нормами 45 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нм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 и материалом металлизации - медь. Микросхемы произведены ф. 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Xilinx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, США.</a:t>
            </a:r>
          </a:p>
          <a:p>
            <a:pPr algn="just"/>
            <a:endParaRPr lang="ru-RU" sz="900" b="1" dirty="0">
              <a:latin typeface="Times New Roman" panose="02020603050405020304" pitchFamily="18" charset="0"/>
            </a:endParaRPr>
          </a:p>
          <a:p>
            <a:pPr algn="just"/>
            <a:r>
              <a:rPr lang="ru-RU" sz="900" b="1" dirty="0">
                <a:latin typeface="Times New Roman" panose="02020603050405020304" pitchFamily="18" charset="0"/>
              </a:rPr>
              <a:t>Исполнитель работ</a:t>
            </a:r>
            <a:r>
              <a:rPr lang="ru-RU" sz="900" dirty="0">
                <a:latin typeface="Times New Roman" panose="02020603050405020304" pitchFamily="18" charset="0"/>
              </a:rPr>
              <a:t>: </a:t>
            </a:r>
            <a: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АО «ЭНПО СПЭЛС»</a:t>
            </a:r>
          </a:p>
          <a:p>
            <a:pPr algn="just"/>
            <a:endParaRPr lang="ru-RU" sz="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мощность поглощенной дозы не превышала 1.2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рад(</a:t>
            </a:r>
            <a:r>
              <a:rPr lang="en-US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)/с</a:t>
            </a:r>
            <a:endParaRPr lang="ru-RU" sz="9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625" y="956405"/>
            <a:ext cx="3260600" cy="244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4945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1787882" y="700546"/>
            <a:ext cx="1311750" cy="1452396"/>
            <a:chOff x="1886611" y="772304"/>
            <a:chExt cx="1311750" cy="1452396"/>
          </a:xfrm>
        </p:grpSpPr>
        <p:pic>
          <p:nvPicPr>
            <p:cNvPr id="25" name="Рисунок 24" descr="Изображение выглядит как текст, щуп&#10;&#10;Автоматически созданное описание">
              <a:extLst>
                <a:ext uri="{FF2B5EF4-FFF2-40B4-BE49-F238E27FC236}">
                  <a16:creationId xmlns:a16="http://schemas.microsoft.com/office/drawing/2014/main" id="{3AC3A9EC-6A37-231B-B93A-62C6E5A81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16" b="19210"/>
            <a:stretch/>
          </p:blipFill>
          <p:spPr>
            <a:xfrm>
              <a:off x="1886611" y="772304"/>
              <a:ext cx="1311750" cy="1452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A4F312E8-F879-7227-A896-4E2E3546C2DA}"/>
                </a:ext>
              </a:extLst>
            </p:cNvPr>
            <p:cNvSpPr/>
            <p:nvPr/>
          </p:nvSpPr>
          <p:spPr>
            <a:xfrm>
              <a:off x="2446665" y="1225495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5</a:t>
              </a:r>
              <a:endParaRPr lang="ru-RU" sz="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A4F312E8-F879-7227-A896-4E2E3546C2DA}"/>
                </a:ext>
              </a:extLst>
            </p:cNvPr>
            <p:cNvSpPr/>
            <p:nvPr/>
          </p:nvSpPr>
          <p:spPr>
            <a:xfrm>
              <a:off x="2433348" y="1510591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</a:t>
              </a: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A4F312E8-F879-7227-A896-4E2E3546C2DA}"/>
                </a:ext>
              </a:extLst>
            </p:cNvPr>
            <p:cNvSpPr/>
            <p:nvPr/>
          </p:nvSpPr>
          <p:spPr>
            <a:xfrm>
              <a:off x="2757183" y="1519030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A4F312E8-F879-7227-A896-4E2E3546C2DA}"/>
                </a:ext>
              </a:extLst>
            </p:cNvPr>
            <p:cNvSpPr/>
            <p:nvPr/>
          </p:nvSpPr>
          <p:spPr>
            <a:xfrm>
              <a:off x="2057573" y="1518013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4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A4F312E8-F879-7227-A896-4E2E3546C2DA}"/>
                </a:ext>
              </a:extLst>
            </p:cNvPr>
            <p:cNvSpPr/>
            <p:nvPr/>
          </p:nvSpPr>
          <p:spPr>
            <a:xfrm>
              <a:off x="2433348" y="1799533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3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8132" y="889180"/>
            <a:ext cx="2322239" cy="174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4122" y="2000605"/>
            <a:ext cx="2106853" cy="158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741517" y="498812"/>
            <a:ext cx="4174356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Облучение </a:t>
            </a:r>
            <a:r>
              <a:rPr lang="ru-RU" dirty="0" err="1"/>
              <a:t>майлара</a:t>
            </a:r>
            <a:r>
              <a:rPr lang="ru-RU" dirty="0"/>
              <a:t> и твердотельного трекового детектора </a:t>
            </a:r>
            <a:r>
              <a:rPr lang="en-US" dirty="0"/>
              <a:t>CR-39</a:t>
            </a:r>
            <a:r>
              <a:rPr lang="ru-RU" dirty="0"/>
              <a:t> (</a:t>
            </a:r>
            <a:r>
              <a:rPr lang="ru-RU" b="1" dirty="0">
                <a:solidFill>
                  <a:srgbClr val="202122"/>
                </a:solidFill>
              </a:rPr>
              <a:t>«</a:t>
            </a:r>
            <a:r>
              <a:rPr lang="en-US" b="1" dirty="0">
                <a:solidFill>
                  <a:srgbClr val="202122"/>
                </a:solidFill>
              </a:rPr>
              <a:t>Columbia Resin</a:t>
            </a:r>
            <a:r>
              <a:rPr lang="ru-RU" b="1" dirty="0">
                <a:solidFill>
                  <a:srgbClr val="202122"/>
                </a:solidFill>
              </a:rPr>
              <a:t>»</a:t>
            </a:r>
            <a:r>
              <a:rPr lang="ru-RU" dirty="0"/>
              <a:t>)*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35350" y="1432402"/>
            <a:ext cx="3089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Плёнки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TPM-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ПТФЭ 3 шт.: толщины 20 мкм, 20 мкм, 100 мкм. Размер окон рамок 34 мм х 23 мм (Ш х В).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2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2023 г.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4000" y="2587652"/>
            <a:ext cx="1964422" cy="14077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3846" y="2647941"/>
            <a:ext cx="1964421" cy="1287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45" y="2252764"/>
            <a:ext cx="1482350" cy="111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83593" y="1740523"/>
                <a:ext cx="1601264" cy="496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Плёнка № 1 = </a:t>
                </a:r>
                <a14:m>
                  <m:oMath xmlns:m="http://schemas.openxmlformats.org/officeDocument/2006/math">
                    <m:r>
                      <a:rPr lang="ru-RU" sz="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1,08</m:t>
                    </m:r>
                    <m:r>
                      <a:rPr lang="ru-RU" sz="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ru-RU" sz="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Плёнка № 2 = </a:t>
                </a:r>
                <a14:m>
                  <m:oMath xmlns:m="http://schemas.openxmlformats.org/officeDocument/2006/math">
                    <m:r>
                      <a:rPr lang="ru-RU" sz="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</m:t>
                    </m:r>
                    <m:r>
                      <a:rPr lang="ru-RU" sz="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ru-RU" sz="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ru-RU" sz="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Плёнка № 3 = </a:t>
                </a:r>
                <a14:m>
                  <m:oMath xmlns:m="http://schemas.openxmlformats.org/officeDocument/2006/math">
                    <m:r>
                      <a:rPr lang="ru-RU" sz="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1,08</m:t>
                    </m:r>
                    <m:r>
                      <a:rPr lang="ru-RU" sz="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ru-RU" sz="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3593" y="1740523"/>
                <a:ext cx="1601264" cy="496290"/>
              </a:xfrm>
              <a:prstGeom prst="rect">
                <a:avLst/>
              </a:prstGeom>
              <a:blipFill rotWithShape="0">
                <a:blip r:embed="rId12"/>
                <a:stretch>
                  <a:fillRect t="-29630" r="-6844" b="-5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19524" y="3095310"/>
            <a:ext cx="173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Облучение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радиохромных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плёнок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EBT3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(а) сфокусированный пучок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(б) распушенный пучок</a:t>
            </a:r>
          </a:p>
        </p:txBody>
      </p:sp>
      <p:cxnSp>
        <p:nvCxnSpPr>
          <p:cNvPr id="8" name="Прямая со стрелкой 7"/>
          <p:cNvCxnSpPr/>
          <p:nvPr/>
        </p:nvCxnSpPr>
        <p:spPr bwMode="auto">
          <a:xfrm>
            <a:off x="7443" y="3672755"/>
            <a:ext cx="171250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6B76E0-C266-6DFB-30E0-BF98320B9D52}"/>
              </a:ext>
            </a:extLst>
          </p:cNvPr>
          <p:cNvSpPr txBox="1"/>
          <p:nvPr/>
        </p:nvSpPr>
        <p:spPr>
          <a:xfrm>
            <a:off x="5365198" y="661294"/>
            <a:ext cx="208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Условия травления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CR-39 + </a:t>
            </a:r>
            <a:r>
              <a:rPr lang="ru-RU" sz="800" dirty="0" err="1">
                <a:latin typeface="Times" panose="02020603050405020304" pitchFamily="18" charset="0"/>
                <a:cs typeface="Times" panose="02020603050405020304" pitchFamily="18" charset="0"/>
              </a:rPr>
              <a:t>майлар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</a:p>
          <a:p>
            <a:pPr algn="r"/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Образец 1: 6М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t=120 min</a:t>
            </a:r>
            <a:endParaRPr lang="ru-RU" sz="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Образец 2: 6М </a:t>
            </a:r>
            <a:r>
              <a:rPr lang="en-US" sz="800" dirty="0" err="1">
                <a:latin typeface="Times" panose="02020603050405020304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8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Образец 3: 6М </a:t>
            </a:r>
            <a:r>
              <a:rPr lang="en-US" sz="800" dirty="0" err="1">
                <a:latin typeface="Times" panose="02020603050405020304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Образец 4: 6М </a:t>
            </a:r>
            <a:r>
              <a:rPr lang="en-US" sz="800" dirty="0" err="1">
                <a:latin typeface="Times" panose="02020603050405020304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  <a:r>
              <a:rPr lang="en-US" sz="800" dirty="0">
                <a:latin typeface="Times" panose="02020603050405020304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/>
            <a:endParaRPr lang="ru-RU" sz="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9468E2C9-004E-F79E-5A19-CBD24308FD40}"/>
              </a:ext>
            </a:extLst>
          </p:cNvPr>
          <p:cNvSpPr/>
          <p:nvPr/>
        </p:nvSpPr>
        <p:spPr bwMode="auto">
          <a:xfrm>
            <a:off x="2155720" y="290106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9468E2C9-004E-F79E-5A19-CBD24308FD40}"/>
              </a:ext>
            </a:extLst>
          </p:cNvPr>
          <p:cNvSpPr/>
          <p:nvPr/>
        </p:nvSpPr>
        <p:spPr bwMode="auto">
          <a:xfrm>
            <a:off x="3564717" y="28762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BC31CBE-C610-F7A6-2200-58A3128CEE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12" y="738374"/>
            <a:ext cx="1342877" cy="130698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E4BFE0D-B38D-09D6-BB53-5723C9A4752A}"/>
              </a:ext>
            </a:extLst>
          </p:cNvPr>
          <p:cNvSpPr txBox="1"/>
          <p:nvPr/>
        </p:nvSpPr>
        <p:spPr>
          <a:xfrm>
            <a:off x="3261780" y="690518"/>
            <a:ext cx="1123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~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8∙10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4BFE0D-B38D-09D6-BB53-5723C9A4752A}"/>
              </a:ext>
            </a:extLst>
          </p:cNvPr>
          <p:cNvSpPr txBox="1"/>
          <p:nvPr/>
        </p:nvSpPr>
        <p:spPr>
          <a:xfrm>
            <a:off x="4424207" y="700546"/>
            <a:ext cx="90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~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~ 5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 ~ 1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 ~ 4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 flipH="1">
            <a:off x="4547488" y="1391868"/>
            <a:ext cx="3134425" cy="94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8F4F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5137100" y="3875664"/>
            <a:ext cx="197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*Обработка облучённых </a:t>
            </a:r>
            <a:r>
              <a:rPr lang="en-US" dirty="0"/>
              <a:t>CR-39 </a:t>
            </a:r>
            <a:r>
              <a:rPr lang="ru-RU" dirty="0"/>
              <a:t>и </a:t>
            </a:r>
            <a:r>
              <a:rPr lang="ru-RU" dirty="0" err="1"/>
              <a:t>майлара</a:t>
            </a:r>
            <a:r>
              <a:rPr lang="ru-RU" dirty="0"/>
              <a:t>: П.И. Зарубин, А.А. Зайцев</a:t>
            </a:r>
          </a:p>
        </p:txBody>
      </p:sp>
    </p:spTree>
    <p:extLst>
      <p:ext uri="{BB962C8B-B14F-4D97-AF65-F5344CB8AC3E}">
        <p14:creationId xmlns:p14="http://schemas.microsoft.com/office/powerpoint/2010/main" val="229095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 Корпуса № 1 ЛФВЭ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9388E3-6A49-B953-CA22-C3CF5C3F19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5" y="509050"/>
            <a:ext cx="6876148" cy="33064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A836D0-E79C-B975-808E-CE31E95F8CFB}"/>
              </a:ext>
            </a:extLst>
          </p:cNvPr>
          <p:cNvSpPr/>
          <p:nvPr/>
        </p:nvSpPr>
        <p:spPr>
          <a:xfrm>
            <a:off x="1968748" y="2947596"/>
            <a:ext cx="877784" cy="33448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r>
              <a:rPr lang="en-US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 экспериментаторов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6CF5AF0-5EA1-BC43-9F9C-BA52588C5E0D}"/>
              </a:ext>
            </a:extLst>
          </p:cNvPr>
          <p:cNvSpPr/>
          <p:nvPr/>
        </p:nvSpPr>
        <p:spPr>
          <a:xfrm>
            <a:off x="5591202" y="2096146"/>
            <a:ext cx="915894" cy="31754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</a:p>
          <a:p>
            <a:pPr algn="ctr"/>
            <a:r>
              <a: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Домик экспериментаторов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CC9DE5D-43E7-227D-F0AD-A48FD968F812}"/>
              </a:ext>
            </a:extLst>
          </p:cNvPr>
          <p:cNvSpPr/>
          <p:nvPr/>
        </p:nvSpPr>
        <p:spPr>
          <a:xfrm>
            <a:off x="769677" y="1781297"/>
            <a:ext cx="490641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Ловушка СИМБО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F0DABC-D513-0BA1-A224-ADB369C48111}"/>
              </a:ext>
            </a:extLst>
          </p:cNvPr>
          <p:cNvSpPr/>
          <p:nvPr/>
        </p:nvSpPr>
        <p:spPr>
          <a:xfrm>
            <a:off x="2367594" y="1400159"/>
            <a:ext cx="547703" cy="12490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AF0C92-E35D-74C8-D85D-6DC58D1EFBCD}"/>
              </a:ext>
            </a:extLst>
          </p:cNvPr>
          <p:cNvSpPr/>
          <p:nvPr/>
        </p:nvSpPr>
        <p:spPr>
          <a:xfrm>
            <a:off x="1625436" y="2157669"/>
            <a:ext cx="512155" cy="1360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97147E-E5FD-6B6B-3689-BB6EFBC27A85}"/>
              </a:ext>
            </a:extLst>
          </p:cNvPr>
          <p:cNvSpPr/>
          <p:nvPr/>
        </p:nvSpPr>
        <p:spPr>
          <a:xfrm>
            <a:off x="685038" y="2296454"/>
            <a:ext cx="492589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Ловушка ИСКРА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148653C-F857-2DC4-0C60-9CE0593DEEDE}"/>
              </a:ext>
            </a:extLst>
          </p:cNvPr>
          <p:cNvSpPr/>
          <p:nvPr/>
        </p:nvSpPr>
        <p:spPr>
          <a:xfrm>
            <a:off x="784207" y="1337979"/>
            <a:ext cx="547703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</a:t>
            </a:r>
            <a:endParaRPr lang="ru-RU" sz="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04">
            <a:extLst>
              <a:ext uri="{FF2B5EF4-FFF2-40B4-BE49-F238E27FC236}">
                <a16:creationId xmlns:a16="http://schemas.microsoft.com/office/drawing/2014/main" id="{48B465D4-1275-EC1D-7224-EE554BDFCC3F}"/>
              </a:ext>
            </a:extLst>
          </p:cNvPr>
          <p:cNvSpPr/>
          <p:nvPr/>
        </p:nvSpPr>
        <p:spPr>
          <a:xfrm rot="10800000">
            <a:off x="796062" y="1597435"/>
            <a:ext cx="535847" cy="8229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DE1A5CF-243B-4596-3029-0FC2CE46849B}"/>
              </a:ext>
            </a:extLst>
          </p:cNvPr>
          <p:cNvSpPr/>
          <p:nvPr/>
        </p:nvSpPr>
        <p:spPr>
          <a:xfrm>
            <a:off x="6416648" y="979932"/>
            <a:ext cx="721804" cy="3791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Медвленный</a:t>
            </a:r>
            <a:r>
              <a:rPr lang="ru-RU" sz="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вывод из </a:t>
            </a:r>
            <a:r>
              <a:rPr lang="ru-RU" sz="7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право 276">
            <a:extLst>
              <a:ext uri="{FF2B5EF4-FFF2-40B4-BE49-F238E27FC236}">
                <a16:creationId xmlns:a16="http://schemas.microsoft.com/office/drawing/2014/main" id="{215C974F-F9AB-DD95-7021-06429AC27D3C}"/>
              </a:ext>
            </a:extLst>
          </p:cNvPr>
          <p:cNvSpPr/>
          <p:nvPr/>
        </p:nvSpPr>
        <p:spPr>
          <a:xfrm rot="10800000">
            <a:off x="6542354" y="1368837"/>
            <a:ext cx="596098" cy="9029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789660F-209B-954D-B33E-AA2F3D7907FD}"/>
              </a:ext>
            </a:extLst>
          </p:cNvPr>
          <p:cNvSpPr/>
          <p:nvPr/>
        </p:nvSpPr>
        <p:spPr>
          <a:xfrm>
            <a:off x="2084172" y="2719125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76FBA01-2E32-50FA-CF03-6AFDE90B97CF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557199" y="2254919"/>
            <a:ext cx="1034003" cy="54383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18EB6BD-1F89-D104-680D-6A4866F04CC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846532" y="3114837"/>
            <a:ext cx="571756" cy="898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8AAB14A2-9CF0-9A63-ED7A-DC892086B7F9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2468809" y="1525067"/>
            <a:ext cx="172637" cy="3956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D056529D-21E1-3967-11EE-F1168E13814F}"/>
              </a:ext>
            </a:extLst>
          </p:cNvPr>
          <p:cNvCxnSpPr>
            <a:stCxn id="13" idx="2"/>
          </p:cNvCxnSpPr>
          <p:nvPr/>
        </p:nvCxnSpPr>
        <p:spPr>
          <a:xfrm flipH="1">
            <a:off x="1751006" y="2293751"/>
            <a:ext cx="130507" cy="21900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55499507-AEB8-F2CF-6A44-CEEAD96F6A9F}"/>
              </a:ext>
            </a:extLst>
          </p:cNvPr>
          <p:cNvCxnSpPr>
            <a:stCxn id="8" idx="1"/>
          </p:cNvCxnSpPr>
          <p:nvPr/>
        </p:nvCxnSpPr>
        <p:spPr>
          <a:xfrm flipH="1">
            <a:off x="574770" y="1897907"/>
            <a:ext cx="194908" cy="2115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DF61859-E9E8-7970-3F4C-D30BC0A2C7FB}"/>
              </a:ext>
            </a:extLst>
          </p:cNvPr>
          <p:cNvCxnSpPr>
            <a:stCxn id="14" idx="2"/>
          </p:cNvCxnSpPr>
          <p:nvPr/>
        </p:nvCxnSpPr>
        <p:spPr>
          <a:xfrm flipH="1">
            <a:off x="784207" y="2529673"/>
            <a:ext cx="147126" cy="18698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D806661-51F2-371F-E8CC-53F27B53C4E2}"/>
              </a:ext>
            </a:extLst>
          </p:cNvPr>
          <p:cNvSpPr/>
          <p:nvPr/>
        </p:nvSpPr>
        <p:spPr>
          <a:xfrm>
            <a:off x="2575095" y="2583147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FCA3350-DFF9-8F83-BA07-09BCE807A48D}"/>
              </a:ext>
            </a:extLst>
          </p:cNvPr>
          <p:cNvSpPr/>
          <p:nvPr/>
        </p:nvSpPr>
        <p:spPr>
          <a:xfrm>
            <a:off x="3056251" y="2459433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1D3F669-FA16-5967-FDEC-8A5AF039AEBA}"/>
              </a:ext>
            </a:extLst>
          </p:cNvPr>
          <p:cNvSpPr/>
          <p:nvPr/>
        </p:nvSpPr>
        <p:spPr>
          <a:xfrm>
            <a:off x="4155901" y="1014284"/>
            <a:ext cx="318437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18A2741-7713-67E8-B7C3-209C7E0FA73C}"/>
              </a:ext>
            </a:extLst>
          </p:cNvPr>
          <p:cNvSpPr/>
          <p:nvPr/>
        </p:nvSpPr>
        <p:spPr>
          <a:xfrm>
            <a:off x="5268436" y="988985"/>
            <a:ext cx="322766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0293689C-60FA-8120-FD35-02DAF05F3126}"/>
              </a:ext>
            </a:extLst>
          </p:cNvPr>
          <p:cNvCxnSpPr>
            <a:endCxn id="24" idx="0"/>
          </p:cNvCxnSpPr>
          <p:nvPr/>
        </p:nvCxnSpPr>
        <p:spPr>
          <a:xfrm flipH="1">
            <a:off x="2184132" y="1978849"/>
            <a:ext cx="915894" cy="74027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FBC45104-AD4E-DBBA-B38D-535D3E9BAE5A}"/>
              </a:ext>
            </a:extLst>
          </p:cNvPr>
          <p:cNvCxnSpPr>
            <a:endCxn id="31" idx="0"/>
          </p:cNvCxnSpPr>
          <p:nvPr/>
        </p:nvCxnSpPr>
        <p:spPr>
          <a:xfrm flipH="1">
            <a:off x="2675056" y="2314162"/>
            <a:ext cx="166997" cy="2689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6F9FE99-9683-56EA-8D06-6802299FAF38}"/>
              </a:ext>
            </a:extLst>
          </p:cNvPr>
          <p:cNvCxnSpPr>
            <a:endCxn id="31" idx="0"/>
          </p:cNvCxnSpPr>
          <p:nvPr/>
        </p:nvCxnSpPr>
        <p:spPr>
          <a:xfrm flipH="1">
            <a:off x="2675056" y="2254919"/>
            <a:ext cx="327833" cy="32822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A7A5E2D6-0552-0AFC-7CF3-958CD2CEF84E}"/>
              </a:ext>
            </a:extLst>
          </p:cNvPr>
          <p:cNvCxnSpPr>
            <a:endCxn id="33" idx="0"/>
          </p:cNvCxnSpPr>
          <p:nvPr/>
        </p:nvCxnSpPr>
        <p:spPr>
          <a:xfrm flipH="1">
            <a:off x="3156211" y="2169608"/>
            <a:ext cx="62761" cy="2898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34C6EC11-A2BB-293E-03D4-AB7126E3ED46}"/>
              </a:ext>
            </a:extLst>
          </p:cNvPr>
          <p:cNvCxnSpPr>
            <a:endCxn id="33" idx="0"/>
          </p:cNvCxnSpPr>
          <p:nvPr/>
        </p:nvCxnSpPr>
        <p:spPr>
          <a:xfrm flipH="1">
            <a:off x="3156211" y="2112260"/>
            <a:ext cx="195722" cy="3471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24A41A2C-A0CA-F96B-4300-6CCF0C85F767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5360269" y="1144181"/>
            <a:ext cx="69550" cy="42283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72BD8E3-7401-35FF-42B2-9BB8BCFB9201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4315120" y="1169480"/>
            <a:ext cx="73878" cy="48957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6C52BA35-7889-0437-CBE4-F89D4D995E40}"/>
              </a:ext>
            </a:extLst>
          </p:cNvPr>
          <p:cNvCxnSpPr/>
          <p:nvPr/>
        </p:nvCxnSpPr>
        <p:spPr>
          <a:xfrm flipH="1">
            <a:off x="3399082" y="1165960"/>
            <a:ext cx="64980" cy="6435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16EFB513-7B92-D24E-A7DA-6386D709630B}"/>
              </a:ext>
            </a:extLst>
          </p:cNvPr>
          <p:cNvCxnSpPr/>
          <p:nvPr/>
        </p:nvCxnSpPr>
        <p:spPr>
          <a:xfrm>
            <a:off x="3464062" y="1165960"/>
            <a:ext cx="0" cy="82746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72215A0-2671-11B5-44B8-4FD98B611EE0}"/>
              </a:ext>
            </a:extLst>
          </p:cNvPr>
          <p:cNvCxnSpPr/>
          <p:nvPr/>
        </p:nvCxnSpPr>
        <p:spPr>
          <a:xfrm>
            <a:off x="3464062" y="1165960"/>
            <a:ext cx="271417" cy="63482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6DE1A547-6A1E-A80D-E03E-3F13D9C4BA92}"/>
              </a:ext>
            </a:extLst>
          </p:cNvPr>
          <p:cNvCxnSpPr/>
          <p:nvPr/>
        </p:nvCxnSpPr>
        <p:spPr>
          <a:xfrm>
            <a:off x="3464062" y="1165960"/>
            <a:ext cx="437784" cy="59916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FC133872-01C6-B90A-88A4-D08A208D825B}"/>
              </a:ext>
            </a:extLst>
          </p:cNvPr>
          <p:cNvSpPr/>
          <p:nvPr/>
        </p:nvSpPr>
        <p:spPr>
          <a:xfrm>
            <a:off x="4648851" y="558981"/>
            <a:ext cx="512155" cy="1360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</a:t>
            </a:r>
          </a:p>
        </p:txBody>
      </p:sp>
      <p:cxnSp>
        <p:nvCxnSpPr>
          <p:cNvPr id="70" name="Прямая со стрелкой 69">
            <a:extLst>
              <a:ext uri="{FF2B5EF4-FFF2-40B4-BE49-F238E27FC236}">
                <a16:creationId xmlns:a16="http://schemas.microsoft.com/office/drawing/2014/main" id="{E56C0A73-B51B-87AA-8082-6BA4633A50E2}"/>
              </a:ext>
            </a:extLst>
          </p:cNvPr>
          <p:cNvCxnSpPr>
            <a:stCxn id="69" idx="2"/>
          </p:cNvCxnSpPr>
          <p:nvPr/>
        </p:nvCxnSpPr>
        <p:spPr>
          <a:xfrm>
            <a:off x="4904928" y="695063"/>
            <a:ext cx="1157435" cy="34227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81345EC-6D45-31B4-F062-50135C978A4B}"/>
              </a:ext>
            </a:extLst>
          </p:cNvPr>
          <p:cNvSpPr/>
          <p:nvPr/>
        </p:nvSpPr>
        <p:spPr>
          <a:xfrm>
            <a:off x="4557199" y="979932"/>
            <a:ext cx="634111" cy="15921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 ВП-1</a:t>
            </a:r>
          </a:p>
        </p:txBody>
      </p: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99DA005B-D27A-864C-6931-8A7D7F77B6A6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4874255" y="1139151"/>
            <a:ext cx="21974" cy="4689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32184309-E70B-2EDE-086E-6FCD8F710D4A}"/>
              </a:ext>
            </a:extLst>
          </p:cNvPr>
          <p:cNvSpPr/>
          <p:nvPr/>
        </p:nvSpPr>
        <p:spPr>
          <a:xfrm>
            <a:off x="3364101" y="1010764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92359" y="3861692"/>
            <a:ext cx="32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*Модель Измерительного павильона подготовили сотрудники ЛФВЭ: С.Ю. Колесников, Г.А. Филатов</a:t>
            </a:r>
          </a:p>
        </p:txBody>
      </p:sp>
    </p:spTree>
    <p:extLst>
      <p:ext uri="{BB962C8B-B14F-4D97-AF65-F5344CB8AC3E}">
        <p14:creationId xmlns:p14="http://schemas.microsoft.com/office/powerpoint/2010/main" val="310904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 Корпуса № 1 ЛФВЭ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70912B51-3783-A821-6BE1-AE80D27B5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" y="996505"/>
            <a:ext cx="5576724" cy="2819725"/>
          </a:xfrm>
          <a:prstGeom prst="rect">
            <a:avLst/>
          </a:prstGeom>
          <a:ln>
            <a:headEnd type="none" w="med" len="med"/>
            <a:tailEnd type="none" w="med" len="med"/>
          </a:ln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5EA5C9D9-6065-9534-5624-84CE4EBEC28E}"/>
              </a:ext>
            </a:extLst>
          </p:cNvPr>
          <p:cNvSpPr txBox="1"/>
          <p:nvPr/>
        </p:nvSpPr>
        <p:spPr>
          <a:xfrm>
            <a:off x="2412438" y="3880574"/>
            <a:ext cx="1312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118745" algn="just">
              <a:defRPr sz="2000" kern="800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0"/>
            <a:r>
              <a:rPr lang="en-GB" sz="600" dirty="0"/>
              <a:t>1 – </a:t>
            </a:r>
            <a:r>
              <a:rPr lang="ru-RU" sz="600" dirty="0"/>
              <a:t>Ионизационная камера</a:t>
            </a:r>
            <a:r>
              <a:rPr lang="en-GB" sz="600" dirty="0"/>
              <a:t>, </a:t>
            </a:r>
            <a:endParaRPr lang="ru-RU" sz="600" dirty="0"/>
          </a:p>
          <a:p>
            <a:pPr indent="0"/>
            <a:r>
              <a:rPr lang="en-GB" sz="600" dirty="0"/>
              <a:t>2 – </a:t>
            </a:r>
            <a:r>
              <a:rPr lang="ru-RU" sz="600" dirty="0"/>
              <a:t>Сцинтилляционный-</a:t>
            </a:r>
            <a:r>
              <a:rPr lang="ru-RU" sz="600" dirty="0" err="1"/>
              <a:t>файберный</a:t>
            </a:r>
            <a:r>
              <a:rPr lang="ru-RU" sz="600" dirty="0"/>
              <a:t> детектор </a:t>
            </a:r>
          </a:p>
          <a:p>
            <a:pPr indent="0"/>
            <a:r>
              <a:rPr lang="en-US" sz="600" dirty="0"/>
              <a:t>3 – </a:t>
            </a:r>
            <a:r>
              <a:rPr lang="ru-RU" sz="600" dirty="0"/>
              <a:t>Онлайн диагностика</a:t>
            </a:r>
            <a:endParaRPr lang="en-US" sz="600" dirty="0"/>
          </a:p>
        </p:txBody>
      </p:sp>
      <p:sp>
        <p:nvSpPr>
          <p:cNvPr id="9" name="Прямоугольник 8"/>
          <p:cNvSpPr/>
          <p:nvPr/>
        </p:nvSpPr>
        <p:spPr bwMode="auto">
          <a:xfrm rot="21353603">
            <a:off x="169767" y="1590139"/>
            <a:ext cx="507870" cy="1498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en-US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</a:t>
            </a:r>
            <a:endParaRPr lang="ru-RU" sz="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213633" y="2156363"/>
            <a:ext cx="460597" cy="1391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ru-RU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</a:p>
        </p:txBody>
      </p:sp>
      <p:sp>
        <p:nvSpPr>
          <p:cNvPr id="104" name="Прямоугольник 103"/>
          <p:cNvSpPr/>
          <p:nvPr/>
        </p:nvSpPr>
        <p:spPr bwMode="auto">
          <a:xfrm>
            <a:off x="66473" y="2838316"/>
            <a:ext cx="460597" cy="1391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ru-RU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59547" y="1743561"/>
            <a:ext cx="635146" cy="568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sm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667368" y="3494822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Сканирующий магнит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027181" y="3196168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Квадруполь </a:t>
            </a:r>
            <a:r>
              <a:rPr lang="en-US" dirty="0"/>
              <a:t>Ø</a:t>
            </a:r>
            <a:r>
              <a:rPr lang="ru-RU" dirty="0"/>
              <a:t>160 мм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853875" y="1051416"/>
            <a:ext cx="673821" cy="1770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err="1"/>
              <a:t>Октупольный</a:t>
            </a:r>
            <a:r>
              <a:rPr lang="ru-RU" dirty="0"/>
              <a:t> магнит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147161" y="1032427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Квадруполь</a:t>
            </a:r>
            <a:br>
              <a:rPr lang="en-US" dirty="0"/>
            </a:br>
            <a:r>
              <a:rPr lang="en-US" dirty="0"/>
              <a:t>Ø </a:t>
            </a:r>
            <a:r>
              <a:rPr lang="ru-RU" dirty="0"/>
              <a:t>108 мм</a:t>
            </a:r>
          </a:p>
        </p:txBody>
      </p:sp>
      <p:cxnSp>
        <p:nvCxnSpPr>
          <p:cNvPr id="18" name="Прямая соединительная линия 17"/>
          <p:cNvCxnSpPr>
            <a:stCxn id="107" idx="2"/>
          </p:cNvCxnSpPr>
          <p:nvPr/>
        </p:nvCxnSpPr>
        <p:spPr bwMode="auto">
          <a:xfrm flipH="1">
            <a:off x="3447732" y="1236451"/>
            <a:ext cx="40642" cy="4242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>
            <a:stCxn id="106" idx="2"/>
          </p:cNvCxnSpPr>
          <p:nvPr/>
        </p:nvCxnSpPr>
        <p:spPr bwMode="auto">
          <a:xfrm>
            <a:off x="2190786" y="1228430"/>
            <a:ext cx="458585" cy="1004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>
            <a:stCxn id="55" idx="1"/>
            <a:endCxn id="105" idx="0"/>
          </p:cNvCxnSpPr>
          <p:nvPr/>
        </p:nvCxnSpPr>
        <p:spPr bwMode="auto">
          <a:xfrm>
            <a:off x="2365986" y="2732521"/>
            <a:ext cx="2408" cy="4636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Прямая соединительная линия 107"/>
          <p:cNvCxnSpPr>
            <a:stCxn id="4" idx="1"/>
            <a:endCxn id="12" idx="0"/>
          </p:cNvCxnSpPr>
          <p:nvPr/>
        </p:nvCxnSpPr>
        <p:spPr bwMode="auto">
          <a:xfrm>
            <a:off x="1994586" y="2914479"/>
            <a:ext cx="13995" cy="5803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TextBox 108"/>
          <p:cNvSpPr txBox="1"/>
          <p:nvPr/>
        </p:nvSpPr>
        <p:spPr>
          <a:xfrm>
            <a:off x="5161034" y="1032427"/>
            <a:ext cx="400216" cy="16871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СП94 № 1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3CE0F5C-69A0-B132-82C2-6A5D8655DB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r="5402" b="-982"/>
          <a:stretch/>
        </p:blipFill>
        <p:spPr bwMode="auto">
          <a:xfrm>
            <a:off x="3013616" y="2803024"/>
            <a:ext cx="642438" cy="1144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2" name="Прямая соединительная линия 111"/>
          <p:cNvCxnSpPr>
            <a:endCxn id="110" idx="0"/>
          </p:cNvCxnSpPr>
          <p:nvPr/>
        </p:nvCxnSpPr>
        <p:spPr bwMode="auto">
          <a:xfrm flipH="1">
            <a:off x="3334835" y="1608524"/>
            <a:ext cx="1218098" cy="11945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Прямая соединительная линия 112"/>
          <p:cNvCxnSpPr>
            <a:endCxn id="110" idx="0"/>
          </p:cNvCxnSpPr>
          <p:nvPr/>
        </p:nvCxnSpPr>
        <p:spPr bwMode="auto">
          <a:xfrm>
            <a:off x="2473592" y="1938301"/>
            <a:ext cx="861243" cy="8647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Прямая соединительная линия 115"/>
          <p:cNvCxnSpPr>
            <a:endCxn id="110" idx="0"/>
          </p:cNvCxnSpPr>
          <p:nvPr/>
        </p:nvCxnSpPr>
        <p:spPr bwMode="auto">
          <a:xfrm>
            <a:off x="2649371" y="2391632"/>
            <a:ext cx="685464" cy="4113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FABADEDF-F12C-F53C-E234-763030FBE0C8}"/>
              </a:ext>
            </a:extLst>
          </p:cNvPr>
          <p:cNvSpPr txBox="1"/>
          <p:nvPr/>
        </p:nvSpPr>
        <p:spPr>
          <a:xfrm>
            <a:off x="5584168" y="1750969"/>
            <a:ext cx="20977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8745" algn="just"/>
            <a:r>
              <a:rPr lang="ru-RU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Детекторы системы диагностики прикладных каналов применяется для измерения: профилей ионного пучка, потока первичных ионов и плотности потока первичных ионов. Для настройки и контроля параметров пучка будут использоваться </a:t>
            </a:r>
            <a:r>
              <a:rPr lang="en-US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offline</a:t>
            </a:r>
            <a:r>
              <a:rPr lang="ru-RU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(ионизационные камеры, сцинтилляционно-</a:t>
            </a:r>
            <a:r>
              <a:rPr lang="ru-RU" sz="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файберные</a:t>
            </a:r>
            <a:r>
              <a:rPr lang="ru-RU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мониторы положения пучка) и </a:t>
            </a:r>
            <a:r>
              <a:rPr lang="en-US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детекторы.</a:t>
            </a:r>
            <a:endParaRPr lang="en-US" sz="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6" name="object 4">
            <a:extLst>
              <a:ext uri="{FF2B5EF4-FFF2-40B4-BE49-F238E27FC236}">
                <a16:creationId xmlns:a16="http://schemas.microsoft.com/office/drawing/2014/main" id="{B3943CEF-9899-310F-1092-064D2A409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569773"/>
              </p:ext>
            </p:extLst>
          </p:nvPr>
        </p:nvGraphicFramePr>
        <p:xfrm>
          <a:off x="3713412" y="3099045"/>
          <a:ext cx="3457057" cy="1188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4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7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7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Сканирующий магнит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tabLst/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Квадруполь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Октуполь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SMX/SMY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lang="ru-RU" sz="600" b="0" spc="-2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sz="600" b="0" spc="-8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магнитов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Апертура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</a:t>
                      </a:r>
                      <a:r>
                        <a:rPr lang="en-US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lang="ru-RU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Градиент </a:t>
                      </a:r>
                      <a:r>
                        <a:rPr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</a:t>
                      </a:r>
                      <a:r>
                        <a:rPr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Тл/м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spc="-8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600" b="0" baseline="25462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длина, 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marR="10033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хорошего</a:t>
                      </a:r>
                      <a:r>
                        <a:rPr lang="ru-RU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поля (</a:t>
                      </a:r>
                      <a:r>
                        <a:rPr lang="en-US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GFR</a:t>
                      </a:r>
                      <a:r>
                        <a:rPr lang="ru-RU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375920" indent="112395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H×V</a:t>
                      </a: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Относительная ошибка интегрированного поля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600" b="0" baseline="25462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8440" indent="76200" algn="ctr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Сканирование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0.5-3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Гц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418ADACB-E9E4-453B-BB39-DCF3737D713A}"/>
              </a:ext>
            </a:extLst>
          </p:cNvPr>
          <p:cNvSpPr/>
          <p:nvPr/>
        </p:nvSpPr>
        <p:spPr>
          <a:xfrm>
            <a:off x="2638380" y="515818"/>
            <a:ext cx="5031348" cy="2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длина канала СИМБО </a:t>
            </a:r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м.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канала ИСКРА </a:t>
            </a:r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м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угол отклонения пучка магнитом СП94 № 1 = 9,7</a:t>
            </a:r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магнитом СП94 № 2 = 16,2</a:t>
            </a:r>
            <a:r>
              <a:rPr lang="en-US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0C989-4394-1567-C70C-9A80FEF31FB8}"/>
              </a:ext>
            </a:extLst>
          </p:cNvPr>
          <p:cNvSpPr txBox="1"/>
          <p:nvPr/>
        </p:nvSpPr>
        <p:spPr>
          <a:xfrm>
            <a:off x="5583386" y="808979"/>
            <a:ext cx="20985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77800" algn="just">
              <a:buFont typeface="Wingdings" panose="05000000000000000000" pitchFamily="2" charset="2"/>
              <a:buChar char="ü"/>
            </a:pPr>
            <a:r>
              <a:rPr lang="ru-RU" sz="6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Выдвижной </a:t>
            </a:r>
            <a:r>
              <a:rPr lang="ru-RU" sz="600" b="1" kern="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коллиматор СИМБО </a:t>
            </a:r>
            <a:r>
              <a:rPr lang="ru-RU" sz="6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изменяемым диаметром от 10 до 50 мм (осуществляется за счёт набора вставок разного диаметра). </a:t>
            </a:r>
          </a:p>
          <a:p>
            <a:pPr indent="177800" algn="just">
              <a:buFont typeface="Wingdings" panose="05000000000000000000" pitchFamily="2" charset="2"/>
              <a:buChar char="ü"/>
            </a:pPr>
            <a:r>
              <a:rPr lang="ru-RU" sz="6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режиме без сканирования используются цилиндрические вставки с диаметрами отверстий от 10 мм до 50 мм.</a:t>
            </a:r>
          </a:p>
          <a:p>
            <a:pPr indent="177800" algn="just">
              <a:buFont typeface="Wingdings" panose="05000000000000000000" pitchFamily="2" charset="2"/>
              <a:buChar char="ü"/>
            </a:pPr>
            <a:r>
              <a:rPr lang="ru-RU" sz="6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режиме сканирования используются вставки конической формы с входным и выходным диаметрами отверстий 30 мм и 42 мм соответственно. </a:t>
            </a:r>
            <a:endParaRPr lang="en-US" sz="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2B2FAD2-9451-6C9C-42A8-957E9F8B4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47720"/>
          <a:stretch/>
        </p:blipFill>
        <p:spPr bwMode="auto">
          <a:xfrm>
            <a:off x="59547" y="529073"/>
            <a:ext cx="768770" cy="102931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65A8128-4C39-D070-4D1A-C31CB4EE4DA9}"/>
              </a:ext>
            </a:extLst>
          </p:cNvPr>
          <p:cNvSpPr txBox="1"/>
          <p:nvPr/>
        </p:nvSpPr>
        <p:spPr>
          <a:xfrm>
            <a:off x="828318" y="498191"/>
            <a:ext cx="16993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</a:t>
            </a:r>
            <a:r>
              <a:rPr lang="ru-RU" sz="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коллиматора СИМБО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подвижный коллиматор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отверстие для вставок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платформа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–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подставка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вставки и места под них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 – 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опорная плита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6" name="Прямая соединительная линия 45"/>
          <p:cNvCxnSpPr>
            <a:stCxn id="37" idx="3"/>
          </p:cNvCxnSpPr>
          <p:nvPr/>
        </p:nvCxnSpPr>
        <p:spPr bwMode="auto">
          <a:xfrm>
            <a:off x="828317" y="1043730"/>
            <a:ext cx="1102054" cy="991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Овал 49"/>
          <p:cNvSpPr/>
          <p:nvPr/>
        </p:nvSpPr>
        <p:spPr bwMode="auto">
          <a:xfrm>
            <a:off x="733018" y="540195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Овал 50"/>
          <p:cNvSpPr/>
          <p:nvPr/>
        </p:nvSpPr>
        <p:spPr bwMode="auto">
          <a:xfrm>
            <a:off x="2900566" y="282318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" name="Овал 51"/>
          <p:cNvSpPr/>
          <p:nvPr/>
        </p:nvSpPr>
        <p:spPr bwMode="auto">
          <a:xfrm>
            <a:off x="5583386" y="816979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3" name="Овал 52"/>
          <p:cNvSpPr/>
          <p:nvPr/>
        </p:nvSpPr>
        <p:spPr bwMode="auto">
          <a:xfrm>
            <a:off x="5616542" y="1728383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13413" y="2899055"/>
            <a:ext cx="34399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для магнитов каналов СИМБО и ИСКРА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74506" y="2637774"/>
            <a:ext cx="414214" cy="1814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СП94 №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91611" y="2517162"/>
            <a:ext cx="209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магнитных элементов и их положение были определены в результате моделирования динамики пучка в каналах с помощью 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MAD-X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8" name="Прямая соединительная линия 57"/>
          <p:cNvCxnSpPr>
            <a:stCxn id="107" idx="2"/>
          </p:cNvCxnSpPr>
          <p:nvPr/>
        </p:nvCxnSpPr>
        <p:spPr bwMode="auto">
          <a:xfrm flipH="1">
            <a:off x="3161329" y="1236451"/>
            <a:ext cx="327045" cy="481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Прямая соединительная линия 59"/>
          <p:cNvCxnSpPr>
            <a:stCxn id="107" idx="2"/>
          </p:cNvCxnSpPr>
          <p:nvPr/>
        </p:nvCxnSpPr>
        <p:spPr bwMode="auto">
          <a:xfrm flipH="1">
            <a:off x="2881060" y="1236451"/>
            <a:ext cx="607314" cy="556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Прямая соединительная линия 61"/>
          <p:cNvCxnSpPr>
            <a:stCxn id="107" idx="2"/>
          </p:cNvCxnSpPr>
          <p:nvPr/>
        </p:nvCxnSpPr>
        <p:spPr bwMode="auto">
          <a:xfrm flipH="1">
            <a:off x="2659368" y="1236451"/>
            <a:ext cx="829006" cy="5687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Прямая соединительная линия 63"/>
          <p:cNvCxnSpPr>
            <a:stCxn id="107" idx="2"/>
          </p:cNvCxnSpPr>
          <p:nvPr/>
        </p:nvCxnSpPr>
        <p:spPr bwMode="auto">
          <a:xfrm flipH="1">
            <a:off x="3160842" y="1236451"/>
            <a:ext cx="327532" cy="7674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Прямая соединительная линия 66"/>
          <p:cNvCxnSpPr>
            <a:stCxn id="107" idx="2"/>
          </p:cNvCxnSpPr>
          <p:nvPr/>
        </p:nvCxnSpPr>
        <p:spPr bwMode="auto">
          <a:xfrm flipH="1">
            <a:off x="2932177" y="1236451"/>
            <a:ext cx="556197" cy="8474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Правая фигурная скобка 3"/>
          <p:cNvSpPr/>
          <p:nvPr/>
        </p:nvSpPr>
        <p:spPr bwMode="auto">
          <a:xfrm rot="3838025">
            <a:off x="1872622" y="2700229"/>
            <a:ext cx="169525" cy="276174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Правая фигурная скобка 54"/>
          <p:cNvSpPr/>
          <p:nvPr/>
        </p:nvSpPr>
        <p:spPr bwMode="auto">
          <a:xfrm rot="3838025">
            <a:off x="2244023" y="2467892"/>
            <a:ext cx="169525" cy="376933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4095" y="3820265"/>
            <a:ext cx="15312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*Модель подготовили сотрудники ЛФВЭ: С.Ю. Колесников,</a:t>
            </a:r>
            <a:b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Г.А. Филатов</a:t>
            </a:r>
          </a:p>
        </p:txBody>
      </p:sp>
    </p:spTree>
    <p:extLst>
      <p:ext uri="{BB962C8B-B14F-4D97-AF65-F5344CB8AC3E}">
        <p14:creationId xmlns:p14="http://schemas.microsoft.com/office/powerpoint/2010/main" val="4285011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облучения мишеней на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 М Б О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FF07E07-2F8B-77C0-B50E-21E03A911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13"/>
          <a:stretch/>
        </p:blipFill>
        <p:spPr>
          <a:xfrm>
            <a:off x="6765" y="1030002"/>
            <a:ext cx="3043673" cy="1210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9F5341-5889-D74B-F665-6E32D600EE9A}"/>
                  </a:ext>
                </a:extLst>
              </p:cNvPr>
              <p:cNvSpPr txBox="1"/>
              <p:nvPr/>
            </p:nvSpPr>
            <p:spPr>
              <a:xfrm>
                <a:off x="68954" y="2561685"/>
                <a:ext cx="2942865" cy="11478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ru-RU"/>
                </a:defPPr>
                <a:lvl1pPr marL="12700" marR="99060" algn="just">
                  <a:lnSpc>
                    <a:spcPts val="2160"/>
                  </a:lnSpc>
                  <a:spcBef>
                    <a:spcPts val="40"/>
                  </a:spcBef>
                  <a:defRPr sz="2000" spc="-55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r>
                  <a:rPr lang="ru-RU" sz="800" kern="800" dirty="0"/>
                  <a:t>Приведено распределение частиц на мишени по поперечным координатам, полученное с помощью программы </a:t>
                </a:r>
                <a:r>
                  <a:rPr lang="en-US" sz="800" kern="800" dirty="0"/>
                  <a:t>MAD-X</a:t>
                </a:r>
                <a:r>
                  <a:rPr lang="ru-RU" sz="800" kern="800" dirty="0"/>
                  <a:t>. Пунктирная линия – поперечные распределения в горизонтальной плоскости, сплошная линия – в вертикальной плоскости. Моделирование проводилось методом трекинга для </a:t>
                </a:r>
                <a14:m>
                  <m:oMath xmlns:m="http://schemas.openxmlformats.org/officeDocument/2006/math">
                    <m:r>
                      <a:rPr lang="ru-RU" sz="800" b="0" i="0" kern="800" smtClean="0">
                        <a:latin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lang="ru-RU" sz="800" b="0" i="1" kern="800" smtClean="0"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lang="ru-RU" sz="800" b="0" i="1" kern="8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p>
                      <m:sSupPr>
                        <m:ctrlP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sup>
                    </m:sSup>
                  </m:oMath>
                </a14:m>
                <a:r>
                  <a:rPr lang="ru-RU" sz="800" kern="800" dirty="0"/>
                  <a:t> частиц.</a:t>
                </a:r>
              </a:p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endParaRPr lang="ru-RU" sz="800" kern="800" dirty="0"/>
              </a:p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r>
                  <a:rPr lang="ru-RU" sz="800" kern="800" dirty="0"/>
                  <a:t>Ключевое требование при облучении микросхем: однородность распределения частиц на мишени в области 20×20 мм должна составлять 10%.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C9F5341-5889-D74B-F665-6E32D600E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4" y="2561685"/>
                <a:ext cx="2942865" cy="1147815"/>
              </a:xfrm>
              <a:prstGeom prst="rect">
                <a:avLst/>
              </a:prstGeom>
              <a:blipFill rotWithShape="0">
                <a:blip r:embed="rId7"/>
                <a:stretch>
                  <a:fillRect l="-2070" t="-1587" b="-42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2760836" y="837707"/>
            <a:ext cx="4921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00000"/>
              </a:lnSpc>
              <a:buFont typeface="+mj-lt"/>
              <a:buAutoNum type="romanUcPeriod" startAt="2"/>
            </a:pPr>
            <a:r>
              <a:rPr lang="ru-RU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Ввиду ограниченной длины канала ИСКРА для достижения однородности ионного пучка в 10%  на мишени 20×20 мм будут использоваться два </a:t>
            </a:r>
            <a:r>
              <a:rPr lang="ru-RU" sz="800" kern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октупольных</a:t>
            </a:r>
            <a:r>
              <a:rPr lang="ru-RU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магнита в режиме без сканирования мишени ионным пучком.</a:t>
            </a:r>
            <a:endParaRPr lang="en-US" sz="800" kern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30394E-53B1-4A9B-42F6-53AB3267E518}"/>
              </a:ext>
            </a:extLst>
          </p:cNvPr>
          <p:cNvSpPr txBox="1"/>
          <p:nvPr/>
        </p:nvSpPr>
        <p:spPr>
          <a:xfrm>
            <a:off x="2760836" y="1288902"/>
            <a:ext cx="4940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+mj-lt"/>
              <a:buAutoNum type="romanUcPeriod" startAt="3"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два метода сканирования мишени: спиральный и построчный. </a:t>
            </a:r>
            <a:r>
              <a:rPr lang="ru-RU" sz="800" kern="800" dirty="0">
                <a:latin typeface="Times New Roman" panose="02020603050405020304" pitchFamily="18" charset="0"/>
              </a:rPr>
              <a:t>Пара ортогональных сканирующих магнитов создаёт профиль распределения частиц с большой площадью мишени </a:t>
            </a:r>
            <a:r>
              <a:rPr lang="en-US" sz="800" kern="800" dirty="0">
                <a:latin typeface="Times New Roman" panose="02020603050405020304" pitchFamily="18" charset="0"/>
              </a:rPr>
              <a:t>200×200  </a:t>
            </a:r>
            <a:r>
              <a:rPr lang="ru-RU" sz="800" kern="800" dirty="0">
                <a:latin typeface="Times New Roman" panose="02020603050405020304" pitchFamily="18" charset="0"/>
              </a:rPr>
              <a:t>мм</a:t>
            </a:r>
            <a:r>
              <a:rPr lang="en-US" sz="800" kern="800" baseline="30000" dirty="0">
                <a:latin typeface="Times New Roman" panose="02020603050405020304" pitchFamily="18" charset="0"/>
              </a:rPr>
              <a:t>2 </a:t>
            </a:r>
            <a:r>
              <a:rPr lang="en-US" sz="800" kern="800" dirty="0">
                <a:latin typeface="Times New Roman" panose="02020603050405020304" pitchFamily="18" charset="0"/>
              </a:rPr>
              <a:t>(</a:t>
            </a:r>
            <a:r>
              <a:rPr lang="ru-RU" sz="800" kern="800" dirty="0">
                <a:latin typeface="Times New Roman" panose="02020603050405020304" pitchFamily="18" charset="0"/>
              </a:rPr>
              <a:t>ИСКРА</a:t>
            </a:r>
            <a:r>
              <a:rPr lang="en-US" sz="800" kern="800" dirty="0">
                <a:latin typeface="Times New Roman" panose="02020603050405020304" pitchFamily="18" charset="0"/>
              </a:rPr>
              <a:t>) </a:t>
            </a:r>
            <a:r>
              <a:rPr lang="ru-RU" sz="800" kern="800" dirty="0">
                <a:latin typeface="Times New Roman" panose="02020603050405020304" pitchFamily="18" charset="0"/>
              </a:rPr>
              <a:t>и</a:t>
            </a:r>
            <a:r>
              <a:rPr lang="en-US" sz="800" kern="800" dirty="0">
                <a:latin typeface="Times New Roman" panose="02020603050405020304" pitchFamily="18" charset="0"/>
              </a:rPr>
              <a:t> 100×100 </a:t>
            </a:r>
            <a:r>
              <a:rPr lang="ru-RU" sz="800" kern="800" dirty="0">
                <a:latin typeface="Times New Roman" panose="02020603050405020304" pitchFamily="18" charset="0"/>
              </a:rPr>
              <a:t>мм</a:t>
            </a:r>
            <a:r>
              <a:rPr lang="en-US" sz="800" kern="800" baseline="30000" dirty="0">
                <a:latin typeface="Times New Roman" panose="02020603050405020304" pitchFamily="18" charset="0"/>
              </a:rPr>
              <a:t>2</a:t>
            </a:r>
            <a:r>
              <a:rPr lang="en-US" sz="800" kern="800" dirty="0">
                <a:latin typeface="Times New Roman" panose="02020603050405020304" pitchFamily="18" charset="0"/>
              </a:rPr>
              <a:t>  (</a:t>
            </a:r>
            <a:r>
              <a:rPr lang="ru-RU" sz="800" kern="800" dirty="0">
                <a:latin typeface="Times New Roman" panose="02020603050405020304" pitchFamily="18" charset="0"/>
              </a:rPr>
              <a:t>СИМБО</a:t>
            </a:r>
            <a:r>
              <a:rPr lang="en-US" sz="800" kern="800" dirty="0">
                <a:latin typeface="Times New Roman" panose="02020603050405020304" pitchFamily="18" charset="0"/>
              </a:rPr>
              <a:t>). </a:t>
            </a:r>
            <a:r>
              <a:rPr lang="ru-RU" sz="800" kern="800" dirty="0">
                <a:latin typeface="Times New Roman" panose="02020603050405020304" pitchFamily="18" charset="0"/>
              </a:rPr>
              <a:t>Расчёты динамики пучка для частоты повторения 3 Гц показали, что однородность пучка на мишенях лучше 5%.</a:t>
            </a:r>
            <a:endParaRPr lang="en-US" sz="800" kern="800" dirty="0">
              <a:latin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105">
            <a:extLst>
              <a:ext uri="{FF2B5EF4-FFF2-40B4-BE49-F238E27FC236}">
                <a16:creationId xmlns:a16="http://schemas.microsoft.com/office/drawing/2014/main" id="{E17BDDE0-973D-B3F9-B0CD-20A32CB41F9C}"/>
              </a:ext>
            </a:extLst>
          </p:cNvPr>
          <p:cNvSpPr/>
          <p:nvPr/>
        </p:nvSpPr>
        <p:spPr>
          <a:xfrm>
            <a:off x="3112846" y="1847691"/>
            <a:ext cx="2157972" cy="412194"/>
          </a:xfrm>
          <a:prstGeom prst="roundRect">
            <a:avLst>
              <a:gd name="adj" fmla="val 18905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Спиральный метод</a:t>
            </a:r>
            <a:b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сканирования пучком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3" y="527243"/>
            <a:ext cx="767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+mj-lt"/>
              <a:buAutoNum type="romanUcPeriod"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станций ИСКРА и СИМБО будет осуществляться в двух режимах: 1) в режиме сканирования (область 200×200 мм для ИСКРА/ 100×100 мм для СИМБО)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без сканирования (область 20×20 мм ИСКРА/ область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мм СИМБО) мишени ионным пучком.</a:t>
            </a:r>
          </a:p>
        </p:txBody>
      </p:sp>
      <p:pic>
        <p:nvPicPr>
          <p:cNvPr id="19" name="object 9">
            <a:extLst>
              <a:ext uri="{FF2B5EF4-FFF2-40B4-BE49-F238E27FC236}">
                <a16:creationId xmlns:a16="http://schemas.microsoft.com/office/drawing/2014/main" id="{FF15377F-23D3-1FCB-4202-BD3A901674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4196" y="2259865"/>
            <a:ext cx="1879080" cy="1940888"/>
          </a:xfrm>
          <a:prstGeom prst="rect">
            <a:avLst/>
          </a:prstGeom>
        </p:spPr>
      </p:pic>
      <p:sp>
        <p:nvSpPr>
          <p:cNvPr id="26" name="Скругленный прямоугольник 105">
            <a:extLst>
              <a:ext uri="{FF2B5EF4-FFF2-40B4-BE49-F238E27FC236}">
                <a16:creationId xmlns:a16="http://schemas.microsoft.com/office/drawing/2014/main" id="{E17BDDE0-973D-B3F9-B0CD-20A32CB41F9C}"/>
              </a:ext>
            </a:extLst>
          </p:cNvPr>
          <p:cNvSpPr/>
          <p:nvPr/>
        </p:nvSpPr>
        <p:spPr>
          <a:xfrm>
            <a:off x="5314196" y="1844013"/>
            <a:ext cx="1879080" cy="412194"/>
          </a:xfrm>
          <a:prstGeom prst="roundRect">
            <a:avLst>
              <a:gd name="adj" fmla="val 18905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Построчный метод сканирования пучком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200960" y="2259865"/>
            <a:ext cx="2009847" cy="1940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object 10">
            <a:extLst>
              <a:ext uri="{FF2B5EF4-FFF2-40B4-BE49-F238E27FC236}">
                <a16:creationId xmlns:a16="http://schemas.microsoft.com/office/drawing/2014/main" id="{C429657E-479B-FA83-9550-3B64416633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5876" y="2199079"/>
            <a:ext cx="2271912" cy="201150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 bwMode="auto">
          <a:xfrm rot="16200000">
            <a:off x="1422169" y="2342787"/>
            <a:ext cx="242079" cy="175485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0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питания магнитов в каналах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 М Б О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Овал 23"/>
          <p:cNvSpPr/>
          <p:nvPr/>
        </p:nvSpPr>
        <p:spPr bwMode="auto">
          <a:xfrm>
            <a:off x="2685569" y="192976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Овал 32"/>
          <p:cNvSpPr/>
          <p:nvPr/>
        </p:nvSpPr>
        <p:spPr bwMode="auto">
          <a:xfrm>
            <a:off x="2685569" y="644374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C7B856-7B1E-71D6-B4A0-F107F973CF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5" r="29407"/>
          <a:stretch/>
        </p:blipFill>
        <p:spPr>
          <a:xfrm>
            <a:off x="1527094" y="521372"/>
            <a:ext cx="1317018" cy="1406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F587C2F-C961-9AC5-51FE-ECDFB19D52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 r="28753" b="25635"/>
          <a:stretch/>
        </p:blipFill>
        <p:spPr>
          <a:xfrm>
            <a:off x="111231" y="517640"/>
            <a:ext cx="1387865" cy="1332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3EE61DB-E5D4-86AB-E120-AFB49B09AB17}"/>
              </a:ext>
            </a:extLst>
          </p:cNvPr>
          <p:cNvSpPr txBox="1"/>
          <p:nvPr/>
        </p:nvSpPr>
        <p:spPr>
          <a:xfrm>
            <a:off x="29029" y="3274296"/>
            <a:ext cx="2815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Конструктивное решение:</a:t>
            </a:r>
          </a:p>
          <a:p>
            <a:pPr algn="just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квадрупольный магнит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 мм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квадрупольный магнит 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 мм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октупольный</a:t>
            </a: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магнит</a:t>
            </a:r>
            <a:r>
              <a:rPr lang="en-US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сканирующий магнит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Таблица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3885754"/>
                  </p:ext>
                </p:extLst>
              </p:nvPr>
            </p:nvGraphicFramePr>
            <p:xfrm>
              <a:off x="2905652" y="2372983"/>
              <a:ext cx="4264818" cy="1874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439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2175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40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3698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607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134106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Параметр</a:t>
                          </a:r>
                          <a:r>
                            <a:rPr lang="ru-RU" sz="9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/тип магнита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ОМ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КМ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СП94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85505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Количество ИП/магнитов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3/2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5/ (4,4)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4/ (2,2)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3/2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85505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Канал 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ИСКРА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СИМБО, ИСКРА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85505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ИП тип/режим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Сканирующий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20187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Максимальное напряжение/ток,</a:t>
                          </a:r>
                          <a:r>
                            <a:rPr lang="ru-RU" sz="9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В/А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10/0,5-20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50/3-120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350/</a:t>
                          </a:r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230/120-635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85505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Стабильность ×</a:t>
                          </a:r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sz="9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±1∙</m:t>
                              </m:r>
                              <m:sSup>
                                <m:sSupPr>
                                  <m:ctrlPr>
                                    <a:rPr lang="en-US" sz="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9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─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1575">
                    <a:tc>
                      <a:txBody>
                        <a:bodyPr/>
                        <a:lstStyle/>
                        <a:p>
                          <a:r>
                            <a:rPr lang="ru-RU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Производитель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DELTA ELECTRONICA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IECO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LM Invertor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Таблица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3885754"/>
                  </p:ext>
                </p:extLst>
              </p:nvPr>
            </p:nvGraphicFramePr>
            <p:xfrm>
              <a:off x="2905652" y="2372983"/>
              <a:ext cx="4264818" cy="1874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54390"/>
                    <a:gridCol w="621756"/>
                    <a:gridCol w="544036"/>
                    <a:gridCol w="936980"/>
                    <a:gridCol w="607656"/>
                  </a:tblGrid>
                  <a:tr h="22860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Параметр</a:t>
                          </a:r>
                          <a:r>
                            <a:rPr lang="ru-RU" sz="900" b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/тип магнита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ОМ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КМ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СП94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Количество ИП/магнитов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3/2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5/ (4,4)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4/ (2,2)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3/2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Канал 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ИСКРА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СИМБО, ИСКРА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ИП тип/режим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Сканирующий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DC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Максимальное напряжение/ток,</a:t>
                          </a:r>
                          <a:r>
                            <a:rPr lang="ru-RU" sz="900" b="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В/А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10/0,5-20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50/3-120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350/</a:t>
                          </a:r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±</a:t>
                          </a:r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230/120-635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8"/>
                          <a:stretch>
                            <a:fillRect t="-555263" r="-175294" b="-1684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─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0,1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ru-RU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Производитель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DELTA ELECTRONICA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IECO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9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LM Invertor</a:t>
                          </a:r>
                          <a:endParaRPr lang="ru-RU" sz="9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52" name="Прямоугольник 51"/>
          <p:cNvSpPr/>
          <p:nvPr/>
        </p:nvSpPr>
        <p:spPr>
          <a:xfrm>
            <a:off x="2844093" y="514682"/>
            <a:ext cx="4825635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25" algn="just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Одновременного проведения экспериментов на ИСКРА и СИМБО </a:t>
            </a:r>
            <a:r>
              <a:rPr lang="ru-RU" sz="9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предусмотрено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позволило разработать систему электропитания магнитных элементов с вдвое меньшим количеством источников.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отдельные источники питания для O.M. в канале ИСКРА + 1 резервный (2+1 шт.).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Предусмотрены источники питания для каждого из сканирующих магнитов (SM</a:t>
            </a:r>
            <a:r>
              <a:rPr lang="en-US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SMY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2+2 шт.).</a:t>
            </a:r>
          </a:p>
          <a:p>
            <a:pPr indent="174625" algn="just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для каналов СИМБО и ИСКРА (за исключением ИП сканирующих магнитов) были доставлены в ОИЯИ в конце 2021 г.</a:t>
            </a:r>
          </a:p>
          <a:p>
            <a:pPr indent="174625" algn="just"/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предусмотрены резервные источники питания, по одной единице каждого типа.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2905652" y="2039576"/>
            <a:ext cx="4247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источников питания для магнитных элементов каналов ИСКРА и СИМБО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CC75878-550B-EE27-9FE1-69C5F60EF1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09" y="1861823"/>
            <a:ext cx="1374303" cy="1340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99FD96B-81FF-720A-EE76-26B03CB4A9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8" y="1927784"/>
            <a:ext cx="1394886" cy="13384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Овал 24"/>
          <p:cNvSpPr/>
          <p:nvPr/>
        </p:nvSpPr>
        <p:spPr bwMode="auto">
          <a:xfrm>
            <a:off x="111231" y="640909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Овал 26"/>
          <p:cNvSpPr/>
          <p:nvPr/>
        </p:nvSpPr>
        <p:spPr bwMode="auto">
          <a:xfrm>
            <a:off x="111231" y="1955739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9211" y="3824818"/>
            <a:ext cx="1876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*В.Н. Карпинский,</a:t>
            </a:r>
            <a:b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М.И. Кузнецов, С.В. Киров,</a:t>
            </a:r>
            <a:b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А.В. Сергеев</a:t>
            </a:r>
          </a:p>
        </p:txBody>
      </p:sp>
    </p:spTree>
    <p:extLst>
      <p:ext uri="{BB962C8B-B14F-4D97-AF65-F5344CB8AC3E}">
        <p14:creationId xmlns:p14="http://schemas.microsoft.com/office/powerpoint/2010/main" val="42539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245" y="574908"/>
            <a:ext cx="7646959" cy="3121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радиоэлектронные системы в составе бортовых космических аппаратов (КА) и авиационных систем должны функционировать в жёстких условиях эксплуатации, подвергаясь различным видам радиационных воздействий, в том числе воздействию отдельных ядерных частиц (ОЯЧ) космического пространства (КП): тяжёлые заряженные частицы (ТЗЧ) и высокоэнергетические протоны (ВЭП).</a:t>
            </a:r>
          </a:p>
          <a:p>
            <a:pPr marL="361950" indent="-3619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применение изделий микро- и наноэлектроники в составе КА, увеличение срока активного существования изделий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лет), снижение массы и габаритов изделий, делает крайне актуальной задачу по прогнозированию, оценке и контролю стойкости изделий микроэлектроники, полупроводниковой и твердотельной сверхвысокочастотной (СВЧ) электроники к эффектам воздействия ОЯЧ.</a:t>
            </a:r>
          </a:p>
          <a:p>
            <a:pPr marL="361950" indent="-3619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параметров чувствительности интегральных схем к одиночным радиационным эффектам (ОРЭ) при воздействии ТЗЧ и ВЭП используются ускорители тяжёлых ионов.</a:t>
            </a:r>
          </a:p>
          <a:p>
            <a:pPr marL="361950" indent="-3619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воздействия ТЗЧ на биологические объекты ведутся в последнее время с большой интенсивностью в связи с программами длительных межпланетных полетов. </a:t>
            </a:r>
          </a:p>
          <a:p>
            <a:pPr marL="361950" indent="-36195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последствий действия галактических космических лучей (ГКЛ) на организм человека в земных условиях проводятся исследования воздействия различных видов радиации на животных, целью исследований является моделирование воздействия тяжёлых ядер ГКЛ на когнитивные функции мозга космонавтов.</a:t>
            </a:r>
          </a:p>
        </p:txBody>
      </p:sp>
    </p:spTree>
    <p:extLst>
      <p:ext uri="{BB962C8B-B14F-4D97-AF65-F5344CB8AC3E}">
        <p14:creationId xmlns:p14="http://schemas.microsoft.com/office/powerpoint/2010/main" val="2903574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4966" r="5930" b="9339"/>
          <a:stretch/>
        </p:blipFill>
        <p:spPr>
          <a:xfrm>
            <a:off x="-9260" y="545664"/>
            <a:ext cx="2809640" cy="329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7444" y="9306"/>
            <a:ext cx="7674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СПЫТАТЕЛЬНАЯ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ОМПОНЕНТОВ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АДИОЭЛЕКТРОННОЙ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ППАРАТУРЫ (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39861" y="530651"/>
            <a:ext cx="50420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станции ИСКРА изготавливается в рамках коллаборации </a:t>
            </a:r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ОИЯИ-НИЦ «Курчатовский </a:t>
            </a:r>
            <a:r>
              <a:rPr lang="ru-RU" sz="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институт»─ИТЭФ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участием </a:t>
            </a:r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«ЭНПО СПЭЛС»/ НИЯУ МИФИ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 ГИРО-ПРОМ»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24263" y="811586"/>
            <a:ext cx="50650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  <a:latin typeface="Times New Roman" panose="02020603050405020304" pitchFamily="18" charset="0"/>
              </a:rPr>
              <a:t>Исходные данные для выполнения технического проектирования составных узлов станции ИСКРА</a:t>
            </a:r>
          </a:p>
        </p:txBody>
      </p:sp>
      <p:graphicFrame>
        <p:nvGraphicFramePr>
          <p:cNvPr id="16" name="Таблица 12">
            <a:extLst>
              <a:ext uri="{FF2B5EF4-FFF2-40B4-BE49-F238E27FC236}">
                <a16:creationId xmlns:a16="http://schemas.microsoft.com/office/drawing/2014/main" id="{4A9D9CE5-422E-4127-AA15-3EDC42C10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998432"/>
              </p:ext>
            </p:extLst>
          </p:nvPr>
        </p:nvGraphicFramePr>
        <p:xfrm>
          <a:off x="2734019" y="1049102"/>
          <a:ext cx="4909325" cy="2743200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754239">
                  <a:extLst>
                    <a:ext uri="{9D8B030D-6E8A-4147-A177-3AD203B41FA5}">
                      <a16:colId xmlns:a16="http://schemas.microsoft.com/office/drawing/2014/main" val="4176092448"/>
                    </a:ext>
                  </a:extLst>
                </a:gridCol>
                <a:gridCol w="836133">
                  <a:extLst>
                    <a:ext uri="{9D8B030D-6E8A-4147-A177-3AD203B41FA5}">
                      <a16:colId xmlns:a16="http://schemas.microsoft.com/office/drawing/2014/main" val="3007489335"/>
                    </a:ext>
                  </a:extLst>
                </a:gridCol>
                <a:gridCol w="1075029">
                  <a:extLst>
                    <a:ext uri="{9D8B030D-6E8A-4147-A177-3AD203B41FA5}">
                      <a16:colId xmlns:a16="http://schemas.microsoft.com/office/drawing/2014/main" val="4052444493"/>
                    </a:ext>
                  </a:extLst>
                </a:gridCol>
                <a:gridCol w="1243924">
                  <a:extLst>
                    <a:ext uri="{9D8B030D-6E8A-4147-A177-3AD203B41FA5}">
                      <a16:colId xmlns:a16="http://schemas.microsoft.com/office/drawing/2014/main" val="1844173999"/>
                    </a:ext>
                  </a:extLst>
                </a:gridCol>
              </a:tblGrid>
              <a:tr h="329446">
                <a:tc rowSpan="7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и энергия ионов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Ион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Энергия,</a:t>
                      </a:r>
                      <a:r>
                        <a:rPr lang="ru-RU" sz="800" b="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МэВ/н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ЛПЭ (в </a:t>
                      </a:r>
                      <a:r>
                        <a:rPr lang="en-US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Si</a:t>
                      </a: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u="none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МэВ</a:t>
                      </a:r>
                      <a:r>
                        <a:rPr lang="ru-RU" sz="800" b="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ru-RU" sz="800" b="0" u="none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см</a:t>
                      </a:r>
                      <a:r>
                        <a:rPr lang="ru-RU" sz="800" b="0" u="none" baseline="3000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 </a:t>
                      </a:r>
                      <a:r>
                        <a:rPr lang="ru-RU" sz="800" b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/мг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17001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197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Au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79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150…350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16…94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131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Xe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54+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150…367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8…69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1689375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84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Kr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36+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150…392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3…41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1659387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56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Fe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26+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150…449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2…29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357393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40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Ar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18+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150…426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1…19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39959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6+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150…507</a:t>
                      </a:r>
                      <a:endParaRPr lang="ru-RU" sz="800" b="0" i="0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0,1...4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871703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</a:t>
                      </a:r>
                      <a:r>
                        <a:rPr lang="ru-RU" sz="800" b="0" i="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отока, ион/(см</a:t>
                      </a:r>
                      <a:r>
                        <a:rPr lang="ru-RU" sz="800" b="0" i="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.. 3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800" b="0" baseline="3000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900" b="1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.. 3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900" b="1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236305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Типичная продолжительность за одно облучения, мин 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10-20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облучений за смену, шт.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без сканирования</a:t>
                      </a:r>
                      <a:r>
                        <a:rPr lang="en-US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128270" algn="ctr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</a:t>
                      </a:r>
                      <a:r>
                        <a:rPr lang="ru-RU" sz="800" b="0" baseline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(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29</a:t>
                      </a:r>
                      <a:r>
                        <a:rPr lang="ru-RU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29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78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Неравномерность в режиме без сканирования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10%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10%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55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пучка без сканирования</a:t>
                      </a:r>
                      <a:r>
                        <a:rPr lang="en-US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73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73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98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в режиме сканирования</a:t>
                      </a:r>
                      <a:r>
                        <a:rPr lang="en-US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142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8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Неравномерность в режиме сканирования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800" b="0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15%</a:t>
                      </a:r>
                      <a:endParaRPr lang="ru-RU" sz="800" b="0" dirty="0">
                        <a:effectLst/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15%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91633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1993" y="537507"/>
            <a:ext cx="2554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вид станции ИСКРА в процессе монтажа на нештатном месте в корпусе 205 ЛФВЭ</a:t>
            </a:r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 flipH="1">
            <a:off x="744612" y="1154651"/>
            <a:ext cx="1243051" cy="21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78356" y="1156826"/>
            <a:ext cx="143440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движения пучка</a:t>
            </a:r>
          </a:p>
        </p:txBody>
      </p:sp>
    </p:spTree>
    <p:extLst>
      <p:ext uri="{BB962C8B-B14F-4D97-AF65-F5344CB8AC3E}">
        <p14:creationId xmlns:p14="http://schemas.microsoft.com/office/powerpoint/2010/main" val="118571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6731" r="7945" b="3577"/>
          <a:stretch/>
        </p:blipFill>
        <p:spPr>
          <a:xfrm rot="5400000">
            <a:off x="70145" y="626596"/>
            <a:ext cx="3284004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ПОЗИЦИОНИРОВАНИЯ ОБЪЕКТОВ ИСПЫТАНИЙ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F1C9D6E4-4852-4D29-824B-DA5C1AE319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330929"/>
              </p:ext>
            </p:extLst>
          </p:nvPr>
        </p:nvGraphicFramePr>
        <p:xfrm>
          <a:off x="3264892" y="576411"/>
          <a:ext cx="4404836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2804119">
                  <a:extLst>
                    <a:ext uri="{9D8B030D-6E8A-4147-A177-3AD203B41FA5}">
                      <a16:colId xmlns:a16="http://schemas.microsoft.com/office/drawing/2014/main" val="2515991496"/>
                    </a:ext>
                  </a:extLst>
                </a:gridCol>
                <a:gridCol w="1600717">
                  <a:extLst>
                    <a:ext uri="{9D8B030D-6E8A-4147-A177-3AD203B41FA5}">
                      <a16:colId xmlns:a16="http://schemas.microsoft.com/office/drawing/2014/main" val="3604831102"/>
                    </a:ext>
                  </a:extLst>
                </a:gridCol>
              </a:tblGrid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Прецизионное перемещение по горизонтали,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842124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Прецизионное перемещение по вертикали,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9684060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 перемещения по осям,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0,025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6107989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Точность шага перемещения,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0,0125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8930996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 поворота объекта относительно оси пучка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0…90 градусов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673599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 угла поворота объекта относительно оси пучка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 градусов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0327468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объекта, кг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более 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840192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поворотных рамок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32381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Размер поворотной рамки,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6672060"/>
                  </a:ext>
                </a:extLst>
              </a:tr>
              <a:tr h="81091">
                <a:tc>
                  <a:txBody>
                    <a:bodyPr/>
                    <a:lstStyle/>
                    <a:p>
                      <a:pPr algn="just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Габаритные размеры,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380×1010×2000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056151"/>
                  </a:ext>
                </a:extLst>
              </a:tr>
            </a:tbl>
          </a:graphicData>
        </a:graphic>
      </p:graphicFrame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0168FA3C-3D64-1DC0-D70B-22AE1678B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/>
          <a:stretch>
            <a:fillRect/>
          </a:stretch>
        </p:blipFill>
        <p:spPr bwMode="auto">
          <a:xfrm>
            <a:off x="3985925" y="2006705"/>
            <a:ext cx="3115309" cy="1767127"/>
          </a:xfrm>
          <a:prstGeom prst="rect">
            <a:avLst/>
          </a:prstGeom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363A02-2165-4435-AF3B-FE18BA715EAB}"/>
              </a:ext>
            </a:extLst>
          </p:cNvPr>
          <p:cNvSpPr txBox="1"/>
          <p:nvPr/>
        </p:nvSpPr>
        <p:spPr>
          <a:xfrm>
            <a:off x="3985925" y="1996750"/>
            <a:ext cx="1080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позиционирования</a:t>
            </a: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2472804" y="1929255"/>
            <a:ext cx="3096344" cy="8073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240556" y="530652"/>
            <a:ext cx="2952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пучка ─ на нас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568131" y="582530"/>
            <a:ext cx="144016" cy="123687"/>
            <a:chOff x="2472804" y="536535"/>
            <a:chExt cx="144016" cy="123687"/>
          </a:xfrm>
        </p:grpSpPr>
        <p:sp>
          <p:nvSpPr>
            <p:cNvPr id="10" name="Овал 9"/>
            <p:cNvSpPr/>
            <p:nvPr/>
          </p:nvSpPr>
          <p:spPr bwMode="auto">
            <a:xfrm>
              <a:off x="2472804" y="536535"/>
              <a:ext cx="144016" cy="123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Овал 8"/>
            <p:cNvSpPr/>
            <p:nvPr/>
          </p:nvSpPr>
          <p:spPr bwMode="auto">
            <a:xfrm>
              <a:off x="2521952" y="572577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903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22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-8625" y="347"/>
            <a:ext cx="766600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ОСЛАБЛЕНИЯ ЭНЕРГИИ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b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МЕСТА В ЭКСПЕРИМЕНТАЛЬНОМ ЗАЛЕ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63CB08-BB34-CCE5-EA66-540D08382E71}"/>
              </a:ext>
            </a:extLst>
          </p:cNvPr>
          <p:cNvSpPr txBox="1"/>
          <p:nvPr/>
        </p:nvSpPr>
        <p:spPr>
          <a:xfrm>
            <a:off x="1796477" y="641095"/>
            <a:ext cx="20258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  <a:buClr>
                <a:srgbClr val="7030A0"/>
              </a:buClr>
            </a:pPr>
            <a:r>
              <a:rPr lang="ru-RU" sz="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ослабления энергии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F2AE26-9814-4D33-ABC8-8911B2CC7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4"/>
          <a:stretch/>
        </p:blipFill>
        <p:spPr>
          <a:xfrm>
            <a:off x="3827353" y="536535"/>
            <a:ext cx="1481019" cy="2847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C7D7BA-8271-4CD8-A234-DD1B991D5E34}"/>
              </a:ext>
            </a:extLst>
          </p:cNvPr>
          <p:cNvSpPr txBox="1"/>
          <p:nvPr/>
        </p:nvSpPr>
        <p:spPr>
          <a:xfrm>
            <a:off x="5366777" y="571756"/>
            <a:ext cx="890215" cy="2149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0488" indent="-90488" algn="just">
              <a:lnSpc>
                <a:spcPct val="105000"/>
              </a:lnSpc>
              <a:buAutoNum type="arabicParenBoth"/>
            </a:pPr>
            <a:r>
              <a:rPr lang="ru-RU" sz="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размещения контроллеров систем управления оборудованием станции</a:t>
            </a:r>
          </a:p>
          <a:p>
            <a:pPr marL="90488" indent="-90488" algn="just">
              <a:lnSpc>
                <a:spcPct val="105000"/>
              </a:lnSpc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размещения монитора, клавиатуры, мышь  испытателя</a:t>
            </a:r>
          </a:p>
          <a:p>
            <a:pPr marL="90488" indent="-90488" algn="just">
              <a:lnSpc>
                <a:spcPct val="105000"/>
              </a:lnSpc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выдвижные полки для размещения контрольно-измерительного оборудования</a:t>
            </a:r>
          </a:p>
          <a:p>
            <a:pPr marL="90488" indent="-90488" algn="just">
              <a:lnSpc>
                <a:spcPct val="105000"/>
              </a:lnSpc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для кабелей контрольно-измерительного оборудования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489144-C7A4-4113-85E8-385AB7C02F7A}"/>
              </a:ext>
            </a:extLst>
          </p:cNvPr>
          <p:cNvSpPr txBox="1"/>
          <p:nvPr/>
        </p:nvSpPr>
        <p:spPr>
          <a:xfrm>
            <a:off x="6315397" y="2410599"/>
            <a:ext cx="13614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Контрольно-измерительное оборудование в ускорительном зале располагается на четырех полках в защищенной от нейтронного и гамма-излучения стойке. </a:t>
            </a:r>
          </a:p>
          <a:p>
            <a:pPr algn="just"/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габаритные размеры стойки с защитой - 1130×800×2330 мм. мм (Ш×Г×В).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68948" y="3343883"/>
            <a:ext cx="1944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Белые блоки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борированого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полиэтилена NEUTROSTOP производства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Kopos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(Чехия).</a:t>
            </a:r>
            <a:endParaRPr lang="ru-RU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3937879" y="2503285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Левая фигурная скобка 4"/>
          <p:cNvSpPr/>
          <p:nvPr/>
        </p:nvSpPr>
        <p:spPr bwMode="auto">
          <a:xfrm>
            <a:off x="4092017" y="2180661"/>
            <a:ext cx="200459" cy="792087"/>
          </a:xfrm>
          <a:prstGeom prst="lef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 bwMode="auto">
          <a:xfrm>
            <a:off x="4998710" y="1929498"/>
            <a:ext cx="111296" cy="645795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76263" eaLnBrk="1" hangingPunct="1"/>
            <a:endParaRPr lang="ru-RU"/>
          </a:p>
        </p:txBody>
      </p:sp>
      <p:sp>
        <p:nvSpPr>
          <p:cNvPr id="32" name="Овал 31"/>
          <p:cNvSpPr/>
          <p:nvPr/>
        </p:nvSpPr>
        <p:spPr bwMode="auto">
          <a:xfrm>
            <a:off x="5119735" y="2165125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Овал 34"/>
          <p:cNvSpPr/>
          <p:nvPr/>
        </p:nvSpPr>
        <p:spPr bwMode="auto">
          <a:xfrm>
            <a:off x="5010988" y="1345907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7" name="Овал 36"/>
          <p:cNvSpPr/>
          <p:nvPr/>
        </p:nvSpPr>
        <p:spPr bwMode="auto">
          <a:xfrm>
            <a:off x="4998710" y="175749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255884"/>
              </p:ext>
            </p:extLst>
          </p:nvPr>
        </p:nvGraphicFramePr>
        <p:xfrm>
          <a:off x="1865722" y="1481246"/>
          <a:ext cx="1858605" cy="19042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пластин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пластины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450мм*250мм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пластин, не более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Неравномерность толщины пластины, не хуже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регулировки толщины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 поворота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градусов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Шаг угла поворота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градус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установления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5 минут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Интерфейс связи с компьютером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два порта RS-485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 связи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Modbus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Номинальное напряжение питания 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~220В, 50Гц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Потребляемая мощность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более 200Вт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Габаритные размеры, 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497×406×1382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Вес, кг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796477" y="815225"/>
            <a:ext cx="20229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Предназначена для снижения исходной энергии ионов до заданных пользователем значений в пределах допустимого диапазона.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9162" y="3383745"/>
            <a:ext cx="3838575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Состав: набор максимум из 20 пластин из поликарбоната различной толщины</a:t>
            </a:r>
            <a:r>
              <a:rPr lang="en-US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управления ослабителем энергии ионов</a:t>
            </a:r>
            <a:r>
              <a:rPr lang="en-US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поворотная платформа</a:t>
            </a:r>
            <a:r>
              <a:rPr lang="en-US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подъемный механизм</a:t>
            </a:r>
            <a:r>
              <a:rPr lang="en-US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датчиков и фиксирующих устройств.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/>
          <a:stretch/>
        </p:blipFill>
        <p:spPr>
          <a:xfrm rot="5400000">
            <a:off x="6197521" y="697995"/>
            <a:ext cx="1593370" cy="13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74B8695-2693-48D4-B891-E45FB23309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" y="631460"/>
            <a:ext cx="1789034" cy="277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45456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4ABC530-6751-5506-89CF-EE3F5D5EF6D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16570" r="30992" b="5335"/>
          <a:stretch/>
        </p:blipFill>
        <p:spPr bwMode="auto">
          <a:xfrm rot="10800000">
            <a:off x="1258770" y="564086"/>
            <a:ext cx="1114114" cy="10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F79D3BE-B05F-82A5-E8E6-454415AF262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28915"/>
          <a:stretch/>
        </p:blipFill>
        <p:spPr bwMode="auto">
          <a:xfrm>
            <a:off x="28134" y="572576"/>
            <a:ext cx="1166337" cy="1036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813F5AF-1369-A74A-D2FD-BA4135CAC46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4" b="29449"/>
          <a:stretch/>
        </p:blipFill>
        <p:spPr bwMode="auto">
          <a:xfrm rot="16200000">
            <a:off x="1777785" y="2470652"/>
            <a:ext cx="1915386" cy="70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6F46374-6DB6-D3DC-546D-B2A8BDBD848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27672"/>
          <a:stretch/>
        </p:blipFill>
        <p:spPr bwMode="auto">
          <a:xfrm>
            <a:off x="31818" y="1685728"/>
            <a:ext cx="1116531" cy="111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23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ДИАГНОСТИКИ И КОНТРОЛЯ ИОННОГО ПУЧКА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92369" y="626958"/>
            <a:ext cx="166713" cy="15402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C25F30C-DFE3-4F6D-9718-E90D28073CDA}"/>
              </a:ext>
            </a:extLst>
          </p:cNvPr>
          <p:cNvSpPr/>
          <p:nvPr/>
        </p:nvSpPr>
        <p:spPr>
          <a:xfrm>
            <a:off x="2482306" y="489807"/>
            <a:ext cx="51794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b="1" kern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(А)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 № 1, рабочая область 80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мм, рабочий диапазон 10-500 МэВ/н, предназначена для контроля первичных параметров пучка перед </a:t>
            </a:r>
            <a:r>
              <a:rPr lang="ru-RU" sz="8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деградером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 экспериментом во время настройки.</a:t>
            </a:r>
            <a:endParaRPr lang="en-US" sz="8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b="1" kern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(Б)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Сцинтилляционно-</a:t>
            </a:r>
            <a:r>
              <a:rPr lang="ru-RU" sz="8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файберный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детектор предназначен для измерения плотности потока ионов, профиля пучка перед экспериментов, включает в себя два 16-канальных ФЭУ типа 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H8711-10 (Hamamatsu)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 которым присоединяются </a:t>
            </a:r>
            <a:r>
              <a:rPr lang="ru-RU" sz="8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файберы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шагом 2,5 мм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Рабочая область детектора 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80×80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мм, рабочий диапазон 10-500 МэВ/н.</a:t>
            </a:r>
            <a:endParaRPr lang="en-US" sz="800" kern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b="1" kern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(В)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 № 2, рабочая область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×25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мм, рабочий диапазон 10-500 МэВ/н, предназначена для измерения плотности потока частиц вторичного пучка на мишени перед экспериментом во время настройки.</a:t>
            </a: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b="1" kern="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(Г)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Кремниевый детектор диагностики спектра и средней энергии ионов. На </a:t>
            </a:r>
            <a:r>
              <a:rPr lang="ru-RU" sz="800" b="1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Г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изображен телескоп из 6-ти кремниевых детекторов, толщиной 300 мкм, размером 10×10 мм, рабочий диапазон 3-30 МэВ/н.</a:t>
            </a: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800" b="1" kern="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(Д)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ИК</a:t>
            </a:r>
            <a:r>
              <a:rPr lang="en-US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en-US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рабочая область </a:t>
            </a:r>
            <a:r>
              <a:rPr lang="en-US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10×10 </a:t>
            </a:r>
            <a:r>
              <a:rPr lang="ru-RU" sz="800" kern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мм, миниатюрная газонаполненная ИК для измерения ЛПЭ на мишени во время эксперимента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энергии 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3-30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измерения ЛПЭ 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5-80 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en-US" sz="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A24546-D823-7633-44CC-0AB9E2B2E997}"/>
              </a:ext>
            </a:extLst>
          </p:cNvPr>
          <p:cNvSpPr txBox="1"/>
          <p:nvPr/>
        </p:nvSpPr>
        <p:spPr>
          <a:xfrm>
            <a:off x="3292661" y="1920132"/>
            <a:ext cx="436908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 defTabSz="3645945" eaLnBrk="1" fontAlgn="auto" hangingPunct="1">
              <a:spcBef>
                <a:spcPts val="0"/>
              </a:spcBef>
              <a:spcAft>
                <a:spcPts val="0"/>
              </a:spcAft>
              <a:defRPr sz="800" kern="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b="1" dirty="0">
                <a:solidFill>
                  <a:srgbClr val="002060"/>
                </a:solidFill>
              </a:rPr>
              <a:t>(Е) </a:t>
            </a:r>
            <a:r>
              <a:rPr lang="ru-RU" dirty="0"/>
              <a:t>Измеритель плотности потока частиц в режиме реального времени. </a:t>
            </a:r>
            <a:r>
              <a:rPr lang="en-US" dirty="0"/>
              <a:t>В </a:t>
            </a:r>
            <a:r>
              <a:rPr lang="en-US" dirty="0" err="1"/>
              <a:t>качестве</a:t>
            </a:r>
            <a:r>
              <a:rPr lang="en-US" dirty="0"/>
              <a:t> </a:t>
            </a:r>
            <a:r>
              <a:rPr lang="en-US" dirty="0" err="1"/>
              <a:t>датчиков</a:t>
            </a:r>
            <a:r>
              <a:rPr lang="en-US" dirty="0"/>
              <a:t> </a:t>
            </a:r>
            <a:r>
              <a:rPr lang="en-US" dirty="0" err="1"/>
              <a:t>будет</a:t>
            </a:r>
            <a:r>
              <a:rPr lang="en-US" dirty="0"/>
              <a:t> </a:t>
            </a:r>
            <a:r>
              <a:rPr lang="en-US" dirty="0" err="1"/>
              <a:t>использоваться</a:t>
            </a:r>
            <a:r>
              <a:rPr lang="en-US" dirty="0"/>
              <a:t> </a:t>
            </a:r>
            <a:r>
              <a:rPr lang="en-US" dirty="0" err="1"/>
              <a:t>сцинтилляционны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(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кремниевы</a:t>
            </a:r>
            <a:r>
              <a:rPr lang="ru-RU" dirty="0"/>
              <a:t>е) детекторы размерами </a:t>
            </a:r>
            <a:r>
              <a:rPr lang="en-US" dirty="0"/>
              <a:t>10×10×</a:t>
            </a:r>
            <a:r>
              <a:rPr lang="ru-RU" dirty="0"/>
              <a:t>10</a:t>
            </a:r>
            <a:r>
              <a:rPr lang="en-US" dirty="0"/>
              <a:t> </a:t>
            </a:r>
            <a:r>
              <a:rPr lang="ru-RU" dirty="0"/>
              <a:t>мм, модуль счета фотонов </a:t>
            </a:r>
            <a:r>
              <a:rPr lang="en-GB" dirty="0"/>
              <a:t> MPPC</a:t>
            </a:r>
            <a:r>
              <a:rPr lang="ru-RU" dirty="0"/>
              <a:t> </a:t>
            </a:r>
            <a:r>
              <a:rPr lang="en-GB" dirty="0"/>
              <a:t>C13366-3050GD</a:t>
            </a:r>
            <a:r>
              <a:rPr lang="ru-RU" dirty="0"/>
              <a:t>. Регистрирующая аппаратура работает в пределах 3 нА до 450 мкА.</a:t>
            </a:r>
            <a:endParaRPr lang="en-US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A23D59C-3E41-EF4B-8E67-3529C5364CC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7" t="21697" r="9195" b="52199"/>
          <a:stretch/>
        </p:blipFill>
        <p:spPr bwMode="auto">
          <a:xfrm rot="16200000">
            <a:off x="2828016" y="2783935"/>
            <a:ext cx="1278315" cy="71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Прямая со стрелкой 3"/>
          <p:cNvCxnSpPr/>
          <p:nvPr/>
        </p:nvCxnSpPr>
        <p:spPr bwMode="auto">
          <a:xfrm>
            <a:off x="2823898" y="2054748"/>
            <a:ext cx="547444" cy="6265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Овал 27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2134759" y="596431"/>
            <a:ext cx="166713" cy="15402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90741" y="1629723"/>
            <a:ext cx="166713" cy="15402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6078" y="2471063"/>
            <a:ext cx="1072804" cy="1428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5055247" y="3898459"/>
            <a:ext cx="106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Газовый пульт с подключенной</a:t>
            </a:r>
            <a:b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 № 1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0282"/>
          <a:stretch/>
        </p:blipFill>
        <p:spPr>
          <a:xfrm rot="5400000">
            <a:off x="3824965" y="2527464"/>
            <a:ext cx="1210760" cy="116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3860182" y="2512574"/>
            <a:ext cx="166713" cy="15402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4414" y="1828300"/>
            <a:ext cx="1525955" cy="1145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Овал 55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1241982" y="1649094"/>
            <a:ext cx="166713" cy="15402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A36778D-69DD-52E5-EF38-BA412C205914}"/>
              </a:ext>
            </a:extLst>
          </p:cNvPr>
          <p:cNvSpPr/>
          <p:nvPr/>
        </p:nvSpPr>
        <p:spPr bwMode="auto">
          <a:xfrm>
            <a:off x="2392907" y="1902870"/>
            <a:ext cx="166713" cy="15187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3528" y="2643817"/>
            <a:ext cx="1908552" cy="1433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8652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0" y="42738"/>
            <a:ext cx="767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выведенных из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 время сеанса ПНР № 4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4" y="566867"/>
            <a:ext cx="1566377" cy="21316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2679600"/>
            <a:ext cx="16663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</a:rPr>
              <a:t>(1) шкаф управления устройством для позиционирования;</a:t>
            </a:r>
            <a:br>
              <a:rPr lang="ru-RU" sz="800" dirty="0">
                <a:latin typeface="Times New Roman" panose="02020603050405020304" pitchFamily="18" charset="0"/>
              </a:rPr>
            </a:br>
            <a:r>
              <a:rPr lang="ru-RU" sz="800" dirty="0">
                <a:latin typeface="Times New Roman" panose="02020603050405020304" pitchFamily="18" charset="0"/>
              </a:rPr>
              <a:t>(2) устройство для позиционирования объектов испытаний на пучке; (3) прототип ДЧС с подключенной приборной стойкой</a:t>
            </a:r>
            <a:endParaRPr lang="ru-RU" sz="800" dirty="0">
              <a:effectLst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64579" y="3779777"/>
            <a:ext cx="4025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 ДЧС-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изготавливается в рамках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коллаборации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ОИЯИ-Научно-исследовательский институт ядерной физики имени Д.В.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Скобельцына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Московского государственного университета имени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М.В.Ломоносова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НИИЯФ МГУ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участием </a:t>
            </a:r>
            <a:r>
              <a:rPr lang="ru-RU" sz="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«НПО «Горизонт»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Екатеринбург)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5287" y="2074713"/>
            <a:ext cx="1964245" cy="147488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610927" y="1487837"/>
            <a:ext cx="59379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Испытания проводились в ЛФВЭ ОИЯИ во время сеанса ПНР № 4</a:t>
            </a:r>
            <a:b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07.12.22-08.12.22.</a:t>
            </a:r>
            <a:endParaRPr lang="en-US" sz="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1321" y="2255868"/>
            <a:ext cx="1740750" cy="130706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508541" y="2024748"/>
            <a:ext cx="3167601" cy="155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пучка во время проведения испытаний</a:t>
            </a:r>
            <a:endParaRPr 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Энергия частиц: ~3,8 ГэВ/нуклон;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частиц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ксенон 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Интенсивность потока частиц: изменялась в диапазоне от 1,27∙10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 за сброс до 4,2∙10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 за сброс (или же в пределах от 7,3∙10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частиц/сек до 5,6∙10</a:t>
            </a:r>
            <a:r>
              <a:rPr lang="ru-RU" sz="8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частиц/сек);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растяжки пучка по времени (длительность сброса): изменялась в диапазоне от 175 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1500 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следования импульсов (длительность цикла магнитного поля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Нуклотрона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12 сек.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78162" y="1673253"/>
            <a:ext cx="4495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(4) Прототип, установленный на устройстве для позиционирования в зоне Ф-3</a:t>
            </a:r>
            <a:r>
              <a:rPr lang="en-US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ru-RU" sz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(5) Полная сборка прототипа без кожуха</a:t>
            </a:r>
            <a:endParaRPr lang="en-US" sz="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2691728" y="227987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Овал 27"/>
          <p:cNvSpPr/>
          <p:nvPr/>
        </p:nvSpPr>
        <p:spPr bwMode="auto">
          <a:xfrm>
            <a:off x="3386486" y="2183059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4CDAF1-26E2-DE42-A491-9DD2AF843A17}"/>
              </a:ext>
            </a:extLst>
          </p:cNvPr>
          <p:cNvSpPr txBox="1"/>
          <p:nvPr/>
        </p:nvSpPr>
        <p:spPr>
          <a:xfrm>
            <a:off x="1592621" y="503549"/>
            <a:ext cx="6080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массового тестирования применяемых в настоящее время сложных больших интегральных схем (СБИС).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ДЧС: 1) прецизионная локализация трека частицы в микросхеме и энерговыделения в ней; 2) точная локализация наиболее уязвимых областей микросхемы.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ДЧС состоит из нескольких детектирующих плоскостей (ДП), расположенных друг за другом перпендикулярно пучку ускорителя.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системе используются плоскости трех типов: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детектирующие плоскости с высоким координатным разрешением (ДП-ВКР);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детектирующие плоскости с низким координатным разрешением (ДП-НКР);</a:t>
            </a:r>
          </a:p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детектирующие плоскости без координатной чувствительности (ДП-БКЧ).</a:t>
            </a:r>
          </a:p>
        </p:txBody>
      </p:sp>
    </p:spTree>
    <p:extLst>
      <p:ext uri="{BB962C8B-B14F-4D97-AF65-F5344CB8AC3E}">
        <p14:creationId xmlns:p14="http://schemas.microsoft.com/office/powerpoint/2010/main" val="2654125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25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0" y="42738"/>
            <a:ext cx="767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выведенных из 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 время сеанса ПНР № 4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D81AF-B010-10C3-8ED3-D13DD6029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0" y="1476141"/>
            <a:ext cx="3168924" cy="192040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A1B1F4-1260-AFB2-FF4D-E003C63BE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86" y="1473862"/>
            <a:ext cx="3249761" cy="1965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441F6F-95BA-7F09-33BE-1ED732184C55}"/>
              </a:ext>
            </a:extLst>
          </p:cNvPr>
          <p:cNvSpPr txBox="1"/>
          <p:nvPr/>
        </p:nvSpPr>
        <p:spPr>
          <a:xfrm>
            <a:off x="14886" y="3426672"/>
            <a:ext cx="7670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6985" algn="just"/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Профили пучка по горизонтали (слева) и по вертикали (справа). По горизонтальной оси отложены номера каналов на плоскости ВКР, по вертикальной – количество попаданий в этот канал. Шаг стрипов датчика ВКР – 100 мкм.</a:t>
            </a:r>
            <a:endParaRPr lang="ru-KZ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CA13E-921A-4E27-3B6A-843B3EC45780}"/>
              </a:ext>
            </a:extLst>
          </p:cNvPr>
          <p:cNvSpPr txBox="1"/>
          <p:nvPr/>
        </p:nvSpPr>
        <p:spPr>
          <a:xfrm>
            <a:off x="14886" y="521989"/>
            <a:ext cx="7678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Ход работ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первом этапе работ было проведено позиционирование (юстировка) аппаратуры относительно оси пучка (как по поперечным координатам, так и по углу поворота вокруг вертикальной оси).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Юстировка с использованием позиционера выполнялась на работающей аппаратуре по накапливаемым профилям событий без выключения пучка и без непосредственного доступа к аппаратуре.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Проведены несколько наборов статистики	уточнения геометрических координат регистрирующих плоскостей ДЧС (</a:t>
            </a:r>
            <a:r>
              <a:rPr lang="ru-RU" sz="9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алаймент</a:t>
            </a:r>
            <a:r>
              <a:rPr lang="ru-RU" sz="900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AF3E70ED-AFA3-A00B-2D93-882EBE65FA42}"/>
              </a:ext>
            </a:extLst>
          </p:cNvPr>
          <p:cNvSpPr/>
          <p:nvPr/>
        </p:nvSpPr>
        <p:spPr bwMode="auto">
          <a:xfrm>
            <a:off x="2400796" y="1271181"/>
            <a:ext cx="360040" cy="144016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12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26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37334"/>
            <a:ext cx="7693079" cy="45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124Xe54+ выведенных из </a:t>
            </a:r>
            <a:r>
              <a:rPr lang="ru-RU" altLang="ru-RU" sz="1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 время сеанса ПНР № 4</a:t>
            </a:r>
            <a:endParaRPr lang="ru-RU" altLang="ru-RU" sz="1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742890"/>
            <a:ext cx="2592364" cy="17777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" y="2842373"/>
            <a:ext cx="2701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амплитуд сигналов от релятивистских ядер ксенона в датчике ДЧС (спектрометрический канал). По горизонтальной оси отложена амплитуда сигнала в отсчетах АЦП, по вертикальной – количество событий, у которых амплитуда попадает в выбранный диапазон. </a:t>
            </a:r>
            <a:endParaRPr lang="ru-RU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68" y="731936"/>
            <a:ext cx="2557081" cy="18363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45534" y="2758242"/>
            <a:ext cx="2688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амплитуд сигналов, полученных с задней стороны детектора, после уменьшения потока событий. Заметно выделяется пик на амплитуде ~1300 отсчетов АЦП, что соответствует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энерговыделению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ядра ксенона. Доля таких событий составляет ~50% от общего их числа.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71C491-F344-ADBC-7668-B44F41BF95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6913" y="1031638"/>
            <a:ext cx="287700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3C7F944C-F012-CD3C-68AC-F0B5EAA31F78}"/>
              </a:ext>
            </a:extLst>
          </p:cNvPr>
          <p:cNvSpPr/>
          <p:nvPr/>
        </p:nvSpPr>
        <p:spPr bwMode="auto">
          <a:xfrm>
            <a:off x="2256780" y="1776226"/>
            <a:ext cx="360040" cy="144016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4652F1FE-5128-4CDE-E614-C3C69E83B110}"/>
              </a:ext>
            </a:extLst>
          </p:cNvPr>
          <p:cNvSpPr/>
          <p:nvPr/>
        </p:nvSpPr>
        <p:spPr bwMode="auto">
          <a:xfrm>
            <a:off x="5137100" y="1776226"/>
            <a:ext cx="360040" cy="144016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KZ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92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27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CCE3C1AE-8D06-4EA4-8556-C14BFBD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37334"/>
            <a:ext cx="7693079" cy="45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124Xe54+ выведенных из </a:t>
            </a:r>
            <a:r>
              <a:rPr lang="ru-RU" altLang="ru-RU" sz="11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Нуклотрона</a:t>
            </a:r>
            <a:r>
              <a:rPr lang="ru-RU" altLang="ru-RU" sz="1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 время сеанса ПНР № 4</a:t>
            </a:r>
            <a:endParaRPr lang="ru-RU" altLang="ru-RU" sz="11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DCB22C-7E94-3EAC-50E8-5755F393CBE8}"/>
              </a:ext>
            </a:extLst>
          </p:cNvPr>
          <p:cNvSpPr txBox="1"/>
          <p:nvPr/>
        </p:nvSpPr>
        <p:spPr>
          <a:xfrm>
            <a:off x="-1" y="624921"/>
            <a:ext cx="7667028" cy="1449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Итоги испытаний прототипа 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Ч С – </a:t>
            </a:r>
            <a:r>
              <a:rPr lang="en-US" sz="1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I C A</a:t>
            </a: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одтверждена работоспособность аппаратуры в условиях реального пучкового эксперимента. </a:t>
            </a:r>
            <a:endParaRPr lang="ru-KZ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Набрано более 1,5 млн. событий пролета пучковых частиц через все регистрирующие плоскости ДЧС.</a:t>
            </a:r>
            <a:endParaRPr lang="ru-RU" sz="1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Набранный банк событий позволит провести проверку процедур восстановления треков и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алайнмента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KZ" sz="1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проведение дополнительных пучковых испытаний, в том числе для уточнения возможностей работы ДЧС с высокими интенсивностями пучков.</a:t>
            </a:r>
            <a:endParaRPr lang="ru-KZ" sz="1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226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735" y="1027742"/>
            <a:ext cx="1152066" cy="148808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" y="3811227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28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13892" y="93184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сследований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едико-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иологических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бъектов (</a:t>
            </a: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85022" y="3804821"/>
            <a:ext cx="33524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Разработано в рамках договора с ООО «</a:t>
            </a:r>
            <a:r>
              <a:rPr lang="ru-RU" sz="9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-ЭК» (г. Москва), испытано на ионном пучке 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 </a:t>
            </a:r>
            <a:r>
              <a:rPr lang="ru-RU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3,8 ГэВ/нуклон во время сеанса ПНР № 4 с 07.12.22−08.12.22 </a:t>
            </a:r>
            <a:endParaRPr lang="ru-RU" sz="9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36" y="689952"/>
            <a:ext cx="1669866" cy="164681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696355" y="483438"/>
            <a:ext cx="31679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kern="8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─ 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прикладная станция для радиобиологических исследований и моделирования воздействия тяжелых заряженных частиц на когнитивные функции мозга мелких лабораторных животных и приматов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энергий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00-1000 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849969"/>
              </p:ext>
            </p:extLst>
          </p:nvPr>
        </p:nvGraphicFramePr>
        <p:xfrm>
          <a:off x="4909710" y="586910"/>
          <a:ext cx="2680439" cy="1600200"/>
        </p:xfrm>
        <a:graphic>
          <a:graphicData uri="http://schemas.openxmlformats.org/drawingml/2006/table">
            <a:tbl>
              <a:tblPr firstRow="1" firstCol="1" bandRow="1"/>
              <a:tblGrid>
                <a:gridCol w="171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Типы ионов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6+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18+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26+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36+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 ионов на выходе из </a:t>
                      </a:r>
                      <a:r>
                        <a:rPr lang="ru-RU" sz="700" kern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Нуклотрона</a:t>
                      </a: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МэВ/н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500─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 потока ионов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частиц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…10</a:t>
                      </a:r>
                      <a:r>
                        <a:rPr lang="ru-RU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</a:t>
                      </a:r>
                      <a:r>
                        <a:rPr lang="ru-RU" sz="7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флюенс</a:t>
                      </a: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сеанс, ион/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00400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облучения за сеанс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Доза облучения, Гр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в режиме сканирования/без сканирования, мм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100×100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Ø10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Однородность потока при обучении максимальной области при сканировании/без сканирования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пучка на мишени (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FWHM)</a:t>
                      </a: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25─35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5935167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EF08098-DD33-4DEB-8F79-E26ECE8385D4}"/>
              </a:ext>
            </a:extLst>
          </p:cNvPr>
          <p:cNvSpPr txBox="1"/>
          <p:nvPr/>
        </p:nvSpPr>
        <p:spPr>
          <a:xfrm>
            <a:off x="7443" y="518315"/>
            <a:ext cx="1673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ru-RU" sz="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к</a:t>
            </a:r>
            <a:r>
              <a:rPr lang="ru-RU" sz="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лиматической камеры</a:t>
            </a:r>
            <a:endParaRPr lang="ru-RU" sz="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D973A4-8196-4675-A62B-FF478E8B8A04}"/>
              </a:ext>
            </a:extLst>
          </p:cNvPr>
          <p:cNvSpPr txBox="1"/>
          <p:nvPr/>
        </p:nvSpPr>
        <p:spPr>
          <a:xfrm>
            <a:off x="4059833" y="1369856"/>
            <a:ext cx="91454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Кресло для иммобилизации приматов (</a:t>
            </a:r>
            <a:r>
              <a:rPr lang="ru-RU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орг. стекло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80975" indent="-180975"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Рабочий стол и защитных кожух (</a:t>
            </a:r>
            <a:r>
              <a:rPr lang="ru-RU" sz="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поворотный привод серии AGR75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180975" indent="-180975"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 ручного управления (компьютер SIMATIC HMI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Mobile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Panels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180975" indent="-180975">
              <a:buFontTx/>
              <a:buAutoNum type="arabicParenBoth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основания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2813210" y="1398014"/>
            <a:ext cx="1321396" cy="2350051"/>
            <a:chOff x="1629031" y="1445044"/>
            <a:chExt cx="1321396" cy="2350051"/>
          </a:xfrm>
        </p:grpSpPr>
        <p:pic>
          <p:nvPicPr>
            <p:cNvPr id="33" name="Рисунок 32" descr="Изображение выглядит как внутренний,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id="{A75A3E7D-89A6-4161-AF94-C683DCD5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14703" y="1959372"/>
              <a:ext cx="2350051" cy="1321396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 bwMode="auto">
            <a:xfrm>
              <a:off x="1934197" y="1460260"/>
              <a:ext cx="661076" cy="860183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35" name="Прямая со стрелкой 34"/>
          <p:cNvCxnSpPr/>
          <p:nvPr/>
        </p:nvCxnSpPr>
        <p:spPr bwMode="auto">
          <a:xfrm flipH="1" flipV="1">
            <a:off x="874004" y="1693771"/>
            <a:ext cx="2330760" cy="12002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D876D3-B8AF-4F00-A20A-544388962908}"/>
              </a:ext>
            </a:extLst>
          </p:cNvPr>
          <p:cNvSpPr txBox="1"/>
          <p:nvPr/>
        </p:nvSpPr>
        <p:spPr>
          <a:xfrm>
            <a:off x="4892707" y="2305086"/>
            <a:ext cx="2714447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Предназначено для размещения биологических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(субстраты клеток, микроорганизмы, ткани, лабораторных животных, в том числе,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мышей, крыс, приматов)</a:t>
            </a:r>
            <a:r>
              <a:rPr lang="en-US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Перемещение исследуемого объекта по горизонтали в двух направлениях по осям X (±100 мм) и Y (±100 мм), в вертикальном направлении по оси Z (600 мм), поворот объекта на 360⁰.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Габариты (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</a:t>
            </a:r>
            <a:r>
              <a:rPr lang="ru-RU" sz="7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700" kern="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Длина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устройства для позиционера, мм: 1000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  <a:r>
              <a:rPr lang="ru-RU" sz="7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760.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системы управление устройством располагается в шкафу электроники.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Пульт дистанционного управления в домике экспериментаторов.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9E2C3A-41C8-48E3-8D80-7267BBEFB2FF}"/>
              </a:ext>
            </a:extLst>
          </p:cNvPr>
          <p:cNvSpPr txBox="1"/>
          <p:nvPr/>
        </p:nvSpPr>
        <p:spPr>
          <a:xfrm>
            <a:off x="-6008" y="2340841"/>
            <a:ext cx="2607131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C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борная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металлоконструкция.</a:t>
            </a: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Пол заполнен утеплителем из минераловатных плит. Покрытие пола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внутри камеры выполняется листом из нержавеющей стали с </a:t>
            </a:r>
            <a:r>
              <a:rPr lang="ru-RU" sz="700" dirty="0" err="1">
                <a:latin typeface="Times" panose="02020603050405020304" pitchFamily="18" charset="0"/>
                <a:cs typeface="Times" panose="02020603050405020304" pitchFamily="18" charset="0"/>
              </a:rPr>
              <a:t>рефлением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Внутри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камеры предусмотрена вентиляция, система обогрева и кондиционирования воздуха, освещение, предусмотрен подвод воды и канализации.</a:t>
            </a: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Все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коммуникации и кабели подводятся к камере в каналах под фальшполом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измерительного павильона и заводятся в камеру через герметичные гильзы в</a:t>
            </a:r>
            <a:r>
              <a:rPr lang="en-US" sz="7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полу.</a:t>
            </a: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Times" panose="02020603050405020304" pitchFamily="18" charset="0"/>
                <a:cs typeface="Times" panose="02020603050405020304" pitchFamily="18" charset="0"/>
              </a:rPr>
              <a:t>В камере предусмотрены входное и выходное окна для пучка ионов, изготавливаемые из майлара толщиной 20 мкм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F08098-DD33-4DEB-8F79-E26ECE8385D4}"/>
              </a:ext>
            </a:extLst>
          </p:cNvPr>
          <p:cNvSpPr txBox="1"/>
          <p:nvPr/>
        </p:nvSpPr>
        <p:spPr>
          <a:xfrm>
            <a:off x="2813209" y="1028682"/>
            <a:ext cx="1321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для позиционирования</a:t>
            </a:r>
            <a:r>
              <a:rPr lang="en-US" sz="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ru-RU" sz="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 bwMode="auto">
          <a:xfrm>
            <a:off x="3741005" y="1504332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Овал 58"/>
          <p:cNvSpPr/>
          <p:nvPr/>
        </p:nvSpPr>
        <p:spPr bwMode="auto">
          <a:xfrm>
            <a:off x="3722017" y="208242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0" name="Овал 59"/>
          <p:cNvSpPr/>
          <p:nvPr/>
        </p:nvSpPr>
        <p:spPr bwMode="auto">
          <a:xfrm>
            <a:off x="3938041" y="280250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Овал 60"/>
          <p:cNvSpPr/>
          <p:nvPr/>
        </p:nvSpPr>
        <p:spPr bwMode="auto">
          <a:xfrm>
            <a:off x="3938041" y="323454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2" name="Прямая со стрелкой 61"/>
          <p:cNvCxnSpPr/>
          <p:nvPr/>
        </p:nvCxnSpPr>
        <p:spPr bwMode="auto">
          <a:xfrm flipH="1">
            <a:off x="1507172" y="982180"/>
            <a:ext cx="1064423" cy="2712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 rot="20744751">
            <a:off x="1452969" y="964080"/>
            <a:ext cx="12318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движения пучка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3784375"/>
            <a:ext cx="383857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985838">
              <a:spcAft>
                <a:spcPts val="0"/>
              </a:spcAft>
              <a:buNone/>
            </a:pPr>
            <a: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1.0</a:t>
            </a:r>
            <a: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.23 </a:t>
            </a:r>
            <a: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</a:t>
            </a:r>
            <a:b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«Ускорительный комплекс NICA:</a:t>
            </a:r>
            <a:b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и перспективы – 2023»</a:t>
            </a:r>
            <a:endParaRPr lang="en-US" sz="10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84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51110" y="2202094"/>
            <a:ext cx="1944610" cy="124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" y="580442"/>
            <a:ext cx="1519624" cy="1089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29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ДИАГНОСТИКИ И КОНТРОЛЯ ИОННОГО ПУЧКА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2A2BB9-3B90-4894-BD58-56336D613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20" y="2449591"/>
            <a:ext cx="1307342" cy="98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6AA9DBF-C0B4-4C0D-96FB-32DB5EF144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58" y="2439636"/>
            <a:ext cx="1259301" cy="1271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1244441" y="2425033"/>
            <a:ext cx="199797" cy="1772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0737B6-117B-47F7-8FEB-618E48FD4778}"/>
                  </a:ext>
                </a:extLst>
              </p:cNvPr>
              <p:cNvSpPr txBox="1"/>
              <p:nvPr/>
            </p:nvSpPr>
            <p:spPr>
              <a:xfrm>
                <a:off x="1518254" y="516032"/>
                <a:ext cx="616365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just">
                  <a:defRPr sz="1200">
                    <a:latin typeface="Times" panose="02020603050405020304" pitchFamily="18" charset="0"/>
                    <a:cs typeface="Times" panose="02020603050405020304" pitchFamily="18" charset="0"/>
                  </a:defRPr>
                </a:lvl1pPr>
              </a:lstStyle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(А)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Алмазный детектор для определения локальной дозы и средней энергии ионов. Рабочий диапазон 400-1000 МэВ/н, поток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7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7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ион</m:t>
                        </m:r>
                      </m:num>
                      <m:den>
                        <m:d>
                          <m:dPr>
                            <m:ctrlPr>
                              <a:rPr lang="ru-RU" sz="7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7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7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lang="ru-RU" sz="7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7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ru-RU" sz="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</m:t>
                            </m:r>
                          </m:e>
                        </m:d>
                      </m:den>
                    </m:f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область рабочего поля 10×10 мм, область перемещения 100×100 мм, шаг перемещения 1 мм, точность позиционирования 1 мм.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(Б)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Система диагностики и контроля плотности периферийного потока ионов. Поперечный размер сцинтиллятора 10х10 мм, толщиной 3 мм. Свет от сцинтиллятора с временем высвечивания 2.8 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нс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регистрируется ФЭУ. Время </a:t>
                </a: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</a:t>
                </a:r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еградация сцинтилляторов при</a:t>
                </a: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регистрируемой интенсивности ионов криптона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</m:sup>
                    </m:sSup>
                    <m:f>
                      <m:fPr>
                        <m:type m:val="lin"/>
                        <m:ctrlP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ион</m:t>
                        </m:r>
                      </m:num>
                      <m:den>
                        <m:d>
                          <m:dPr>
                            <m:ctrlPr>
                              <a:rPr lang="ru-RU" sz="7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7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∙с</m:t>
                            </m:r>
                          </m:e>
                        </m:d>
                      </m:den>
                    </m:f>
                  </m:oMath>
                </a14:m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 энергией 400 МэВ/н составит более 160 дней. 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сцинтилляционных детектора, установленных на окружности заданного радиуса через 90 градусов. 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Измерение периферийного поток ионов в режиме реального времени.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Оснастка позволяет производить позиционирование детекторов относительно оси пучка на заданном расстоянии.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(В)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Стриповая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ионизационная камера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IC64-16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фирмы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Pyramid Technical Consultants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рабочая область 160х160 мм, заполнена осушенным воздухом. Предназначена для измерения плотности потока ионов без сканирования перед началом сеанса, измерения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профилей пучка.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(Г)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Детектор определения локальной дозы – четырёхканальная ионизационная камера модели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QIC-2S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фирмы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Pyramid Technical Consultants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Диаметр рабочей области 19 мм, наполнена осушенным воздухом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</a:t>
                </a:r>
                <a:r>
                  <a:rPr lang="en-US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/CO2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ЛПЭ 5-80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700" b="0" i="1" smtClean="0">
                            <a:latin typeface="Cambria Math" panose="02040503050406030204" pitchFamily="18" charset="0"/>
                          </a:rPr>
                          <m:t>МэВ</m:t>
                        </m:r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700" b="0" i="1" smtClean="0">
                            <a:latin typeface="Cambria Math" panose="02040503050406030204" pitchFamily="18" charset="0"/>
                          </a:rPr>
                          <m:t>мг</m:t>
                        </m:r>
                      </m:den>
                    </m:f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диапазон заряда ядер 18-79.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(Д)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Сцинтилляционно-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файберный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детектор измерения плотности потока ионов без сканирования, измерение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профилей пучка, рабочее поле 50×50 мм, рабочий диапазон 400-1100 МэВ/н, точность измерения потока ионов ±10%, пространственное разрешение 1-1,5 мм, частота опроса 20 Гц.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(Е)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Многосекционная ионизационная камера с рабочей областью 80×80 мм для определения поглощенной дозы, диапазон измерения  ЛПЭ 5-400 кэВ/мкм.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(Ж)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Тонкий сцинтилляционный счетчик для определения примесей в пучке нецелевых ионов.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0737B6-117B-47F7-8FEB-618E48FD4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54" y="516032"/>
                <a:ext cx="6163658" cy="1815882"/>
              </a:xfrm>
              <a:prstGeom prst="rect">
                <a:avLst/>
              </a:prstGeom>
              <a:blipFill>
                <a:blip r:embed="rId10"/>
                <a:stretch>
                  <a:fillRect t="-7383"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2035" y="2449591"/>
            <a:ext cx="1329598" cy="82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5154" y="3313558"/>
            <a:ext cx="1640512" cy="860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8766" y="2449591"/>
            <a:ext cx="1223645" cy="83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Овал 34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2549375" y="2459115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3875154" y="2450058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5215704" y="2450058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3887575" y="3323980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46819" y="593712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C5DBE7F-0C77-8392-DC87-F5FC116B12BF}"/>
              </a:ext>
            </a:extLst>
          </p:cNvPr>
          <p:cNvSpPr/>
          <p:nvPr/>
        </p:nvSpPr>
        <p:spPr bwMode="auto">
          <a:xfrm>
            <a:off x="24532" y="1876884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6193629" y="2455696"/>
            <a:ext cx="1625689" cy="114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630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исследования на базе инжекционного комплекса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723" y="520976"/>
            <a:ext cx="7685636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NICA ведется сооружение инфраструктуры </a:t>
            </a:r>
            <a:r>
              <a:rPr lang="ru-RU" sz="105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ARIADNA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Research Infrastructure 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Advanced 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Developments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NICA </a:t>
            </a:r>
            <a:r>
              <a:rPr lang="ru-RU" sz="1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fAcility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предназначенной для трёх направлений прикладных исследований.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направление включает в себя станцию для исследований и тестирования на радиационную стойкость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микросхем пучками ионов выведенных с линейного ускорителя тяжелых ионов энергией </a:t>
            </a:r>
            <a:r>
              <a:rPr lang="ru-RU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 МэВ/н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октябре-ноябре 2021 г. в корпусе № 1 была смонтирована Станция Облучения Чипов (</a:t>
            </a:r>
            <a:r>
              <a:rPr lang="ru-RU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en-US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Физический пуск оборудования станции</a:t>
            </a:r>
            <a:r>
              <a:rPr lang="ru-RU" sz="1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проведен в декабре 2021 г., сеанс ПНР № 1 в октябре 2022 г., сеанс ПНР № 2 в феврале 2023 г.</a:t>
            </a:r>
            <a:endParaRPr lang="ru-RU" sz="1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7FE213C-BE01-45CD-A6AD-547AD059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56" y="2333464"/>
            <a:ext cx="3813158" cy="15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C72AEE-FBF2-449D-8994-781E9D42B03D}"/>
              </a:ext>
            </a:extLst>
          </p:cNvPr>
          <p:cNvSpPr txBox="1"/>
          <p:nvPr/>
        </p:nvSpPr>
        <p:spPr>
          <a:xfrm>
            <a:off x="-5224" y="2490792"/>
            <a:ext cx="3679007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000" dirty="0">
                <a:latin typeface="Times" panose="02020603050405020304" pitchFamily="18" charset="0"/>
                <a:cs typeface="Times" panose="02020603050405020304" pitchFamily="18" charset="0"/>
              </a:rPr>
              <a:t>Третье направление включает в себя станцию для радиобиологических исследований в диапазоне энергий 500-1000 МэВ/н. Для этих целей в Измерительном павильоне Корпуса № 1 ЛФВЭ планируется сооружение Станции Исследований Медико-Биологических Объектов (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С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И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М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Б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О</a:t>
            </a:r>
            <a:r>
              <a:rPr lang="ru-RU" sz="1000" dirty="0"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  <a:endParaRPr lang="en-US" sz="1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" y="1823488"/>
            <a:ext cx="7681914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000" dirty="0">
                <a:latin typeface="Times" panose="02020603050405020304" pitchFamily="18" charset="0"/>
                <a:cs typeface="Times" panose="02020603050405020304" pitchFamily="18" charset="0"/>
              </a:rPr>
              <a:t>Второе направление включает в себя станцию для тестирования на радиационную стойкость микросхем в диапазоне энергий 150-500 МэВ/н. Для этих целей в Измерительном павильоне корпуса № 1 планируется сооружение Испытательной Станции Компонентов Радиоэлектронной Аппаратуры (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И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С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К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Р</a:t>
            </a:r>
            <a:r>
              <a:rPr lang="en-US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ru-RU" sz="1000" b="1" dirty="0">
                <a:solidFill>
                  <a:srgbClr val="7030A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А</a:t>
            </a:r>
            <a:r>
              <a:rPr lang="ru-RU" sz="1000" dirty="0">
                <a:latin typeface="Times" panose="02020603050405020304" pitchFamily="18" charset="0"/>
                <a:cs typeface="Times" panose="02020603050405020304" pitchFamily="18" charset="0"/>
              </a:rPr>
              <a:t>). Монтаж станции на нештатном месте в корпусе № 205 завершен в марте 2023 г.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А К Л Ю Ч Е Н И Е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" y="559425"/>
            <a:ext cx="7681914" cy="297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2021 г. в ЛФВЭ были проведены работы по монтажу оборудования станции СОЧИ и канала транспортировки пучка. В декабря 2021 г. был проведен физический пуск станции на ионах углерода </a:t>
            </a:r>
            <a:r>
              <a:rPr lang="ru-RU" sz="9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9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энергией 3,2 МэВ/н, импульсный ток пучка ионов углерода на выходе с ЛУТИ составил 3,5 мА, длительность импульса 3 мкс, частота повторения импульсов 0,25 Гц. В ходе физического пуска пучки ионов углерода </a:t>
            </a:r>
            <a:r>
              <a:rPr lang="ru-RU" sz="9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9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успешно проведены по новому каналу транспортировки пучка до станции, где и были зарегистрированы детекторами системы диагностики пучка. </a:t>
            </a:r>
          </a:p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октябре 2022 г. проведён сеанс ПНР № 1 на ионах аргона </a:t>
            </a:r>
            <a:r>
              <a:rPr lang="ru-RU" sz="900" b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9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ru-RU" sz="900" b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энергией 3,2 МэВ/н, импульсный ток пучка ионов углерода на выходе с ЛУТИ составил 60 мкА, длительность импульса 8 мкс, частота повторения импульсов 0,25 Гц.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2023 г. проведён сеанс ПНР № 2 на ионах аргона </a:t>
            </a:r>
            <a:r>
              <a: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sz="9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ru-RU" sz="900" b="0" baseline="30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энергией 3,2 МэВ/н, импульсный ток пучка ионов углерода на выходе с ЛУТИ составил 60 мкА, длительность импульса 8 мкс, частота повторения импульсов 0,25 Гц.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марте 2023 г. завершён монтаж станции ИСКРА, в том числе диагностического оборудования, на нештатном месте расположения станции. </a:t>
            </a:r>
            <a:endParaRPr lang="en-US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Закуплено оборудование станции СИМБО: диагностическое оборудование, оборудование климат-контроля, а также оборудование в пультовой домика экспериментатора.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расчёты по взаимодействию высокоэнергетических ионов золота 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79+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микросхемой и разработана концепция реконструкции структуры капсулированных микросхем в поперечном профиле и по глубине итерационным методом на основе аналитических расчётов и расчётов с помощью программного пакета GEANT4 в результате взаимодействия с ионами высоких энергий на станции облучения длиннопробежными ионами-технической.</a:t>
            </a:r>
          </a:p>
        </p:txBody>
      </p:sp>
    </p:spTree>
    <p:extLst>
      <p:ext uri="{BB962C8B-B14F-4D97-AF65-F5344CB8AC3E}">
        <p14:creationId xmlns:p14="http://schemas.microsoft.com/office/powerpoint/2010/main" val="2258479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108865"/>
            <a:ext cx="7694755" cy="1443627"/>
          </a:xfrm>
          <a:prstGeom prst="rect">
            <a:avLst/>
          </a:prstGeom>
          <a:solidFill>
            <a:srgbClr val="78F4F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67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837" y="1371164"/>
            <a:ext cx="7681913" cy="93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13" tIns="38407" rIns="76813" bIns="38407"/>
          <a:lstStyle>
            <a:lvl1pPr defTabSz="576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76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6263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6263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6263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каналы на ускорительном комплексе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9" y="2551983"/>
            <a:ext cx="340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Доклад от имени коллектива</a:t>
            </a:r>
            <a:br>
              <a:rPr lang="ru-RU" sz="1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инженер сектора № 2 НЭОИКН УО № 1 ЛФВЭ</a:t>
            </a:r>
            <a:br>
              <a:rPr lang="ru-RU" sz="1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Алексей Сливин </a:t>
            </a:r>
            <a:r>
              <a:rPr lang="en-US" sz="1200" b="1" i="1" dirty="0">
                <a:latin typeface="Times New Roman" pitchFamily="18" charset="0"/>
                <a:cs typeface="Times New Roman" pitchFamily="18" charset="0"/>
              </a:rPr>
              <a:t>slivin@jinr.ru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8" y="623416"/>
            <a:ext cx="768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 «Ускорительный комплекс NICA: проблемы и перспективы – 2023»</a:t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марта 2023 г. ─ 04 апреля 2023 г.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3789320"/>
            <a:ext cx="7681913" cy="540359"/>
            <a:chOff x="0" y="3789320"/>
            <a:chExt cx="7681913" cy="540359"/>
          </a:xfrm>
        </p:grpSpPr>
        <p:sp>
          <p:nvSpPr>
            <p:cNvPr id="2051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марта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Республика Северная Осетия-Алания</a:t>
              </a: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1276" y="3789320"/>
              <a:ext cx="960637" cy="540359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805548"/>
              <a:ext cx="1001613" cy="52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566" y="347"/>
            <a:ext cx="3993572" cy="7200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151102"/>
            <a:ext cx="7681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докладе представлены результаты совместной работы коллективов: ОИЯИ ─ НИЦ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Курчатовский институт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-ИТЭФ (г. Москва), ОИЯИ ─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ОИЯИ ─ НИИЯФ МГУ (г. Москва), ОИЯИ ─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SIGMAPHI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 участием следующих организаций: АО «ЭНПО СПЭЛС»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Национальный Исследовательский Ядерный Университет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НИЯУ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МИФИ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ГИРО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Дубна), ООО 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«НПО «Горизонт» (г. Екатеринбург)</a:t>
            </a:r>
            <a:endParaRPr lang="ru-RU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6"/>
            <a:ext cx="1176660" cy="66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1116" y="2551249"/>
            <a:ext cx="2415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Руководитель: главный инженер ускорительного комплекса </a:t>
            </a:r>
            <a:r>
              <a:rPr lang="en-US" dirty="0"/>
              <a:t>NICA </a:t>
            </a:r>
            <a:r>
              <a:rPr lang="ru-RU" dirty="0" err="1"/>
              <a:t>Сыресин</a:t>
            </a:r>
            <a:r>
              <a:rPr lang="ru-RU" dirty="0"/>
              <a:t> Е.М. </a:t>
            </a:r>
            <a:r>
              <a:rPr lang="en-US" dirty="0"/>
              <a:t>esyresin@jinr.ru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98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5908" y="-1621"/>
            <a:ext cx="7666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новизна и практическая значимость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прикладных исследований на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72AEE-FBF2-449D-8994-781E9D42B03D}"/>
              </a:ext>
            </a:extLst>
          </p:cNvPr>
          <p:cNvSpPr txBox="1"/>
          <p:nvPr/>
        </p:nvSpPr>
        <p:spPr>
          <a:xfrm>
            <a:off x="3722" y="548693"/>
            <a:ext cx="7678191" cy="3273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>
              <a:lnSpc>
                <a:spcPct val="13000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практически единственным специализированным стендом, использующим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длиннопробежные высокоэнергетические ионы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испытаний капсулированной электронно-компонентной базы (ЭКБ), является установка в NASA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Brookhaven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(NSRL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BNL) на основе ускорителя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Брукхейвенской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национальной лаборатории в США. Таким образом, ввиду отсутствия технологии облучения капсулированных микросхем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высокоэнергетическими пучками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России,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новизна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заключается в создание испытательной станции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7188" algn="just">
              <a:lnSpc>
                <a:spcPct val="130000"/>
              </a:lnSpc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облучения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микросхем стационарными пучками ионов низких энергий разработана и применяется на циклотронах У-400 и У-400М в ЛЯР ОИЯИ. Ввиду специфики технологии облучения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микросхем низкоэнергетическими </a:t>
            </a:r>
            <a:r>
              <a:rPr lang="ru-RU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импульсными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пучками,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научная новизна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заключается в создание испытательной станции </a:t>
            </a: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357188" algn="just">
              <a:lnSpc>
                <a:spcPct val="130000"/>
              </a:lnSpc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значимость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заключается в следующем:</a:t>
            </a:r>
          </a:p>
          <a:p>
            <a:pPr marL="180975" lvl="0" indent="-180975" algn="just">
              <a:lnSpc>
                <a:spcPct val="130000"/>
              </a:lnSpc>
              <a:buFont typeface="Times New Roman" panose="02020603050405020304" pitchFamily="18" charset="0"/>
              <a:buChar char="―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прикладные станции ИСКРА и СОЧИ позволяют протестировать и аттестовать с учётом надежности изделия микро- и нано электроники в составе бортовых радиоэлектронных систем космических аппаратов перед их дальнейшем использованием.</a:t>
            </a:r>
          </a:p>
          <a:p>
            <a:pPr marL="180975" lvl="0" indent="-180975" algn="just">
              <a:lnSpc>
                <a:spcPct val="130000"/>
              </a:lnSpc>
              <a:buFont typeface="Times New Roman" panose="02020603050405020304" pitchFamily="18" charset="0"/>
              <a:buChar char="―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ввиду технологических особенностей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капсулирования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современных электронных изделий в ряде случаев провести процедуру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декапсулирования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проведения тестирования невозможно. Разработанное оборудование прикладной станции ИСКРА позволяет проводить тестирование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капсулированых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микросхем, не прибегая к процедуре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декапсуляции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80975" lvl="0" indent="-180975" algn="just">
              <a:lnSpc>
                <a:spcPct val="130000"/>
              </a:lnSpc>
              <a:buFont typeface="Times New Roman" panose="02020603050405020304" pitchFamily="18" charset="0"/>
              <a:buChar char="―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изделий микро- и нано электроники на радиационную стойкость позволяет выявлять радиационно-уязвимые области изделий, что несомненно позволит разработчикам микросхем повысить надежность продукции.</a:t>
            </a:r>
            <a:endParaRPr lang="ru-RU" sz="1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128989" y="1395637"/>
            <a:ext cx="3532056" cy="2366751"/>
            <a:chOff x="-685647" y="938672"/>
            <a:chExt cx="4454595" cy="277407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685647" y="938672"/>
              <a:ext cx="4454595" cy="27740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Прямоугольная выноска 33"/>
            <p:cNvSpPr/>
            <p:nvPr/>
          </p:nvSpPr>
          <p:spPr bwMode="auto">
            <a:xfrm>
              <a:off x="956913" y="1244622"/>
              <a:ext cx="867819" cy="234485"/>
            </a:xfrm>
            <a:prstGeom prst="wedgeRectCallout">
              <a:avLst>
                <a:gd name="adj1" fmla="val -47907"/>
                <a:gd name="adj2" fmla="val 133083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Корпус 205</a:t>
              </a:r>
            </a:p>
          </p:txBody>
        </p:sp>
        <p:sp>
          <p:nvSpPr>
            <p:cNvPr id="35" name="Прямоугольная выноска 34"/>
            <p:cNvSpPr/>
            <p:nvPr/>
          </p:nvSpPr>
          <p:spPr bwMode="auto">
            <a:xfrm>
              <a:off x="2673032" y="1136900"/>
              <a:ext cx="867819" cy="234485"/>
            </a:xfrm>
            <a:prstGeom prst="wedgeRectCallout">
              <a:avLst>
                <a:gd name="adj1" fmla="val -47907"/>
                <a:gd name="adj2" fmla="val 133083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Коллайдер</a:t>
              </a:r>
              <a:endPara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ая выноска 36"/>
            <p:cNvSpPr/>
            <p:nvPr/>
          </p:nvSpPr>
          <p:spPr bwMode="auto">
            <a:xfrm>
              <a:off x="1171999" y="2688444"/>
              <a:ext cx="867819" cy="234485"/>
            </a:xfrm>
            <a:prstGeom prst="wedgeRectCallout">
              <a:avLst>
                <a:gd name="adj1" fmla="val -103518"/>
                <a:gd name="adj2" fmla="val 112451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Корпус 1</a:t>
              </a:r>
            </a:p>
          </p:txBody>
        </p:sp>
        <p:sp>
          <p:nvSpPr>
            <p:cNvPr id="39" name="Прямоугольная выноска 38"/>
            <p:cNvSpPr/>
            <p:nvPr/>
          </p:nvSpPr>
          <p:spPr bwMode="auto">
            <a:xfrm>
              <a:off x="1390822" y="1874025"/>
              <a:ext cx="867819" cy="360746"/>
            </a:xfrm>
            <a:prstGeom prst="wedgeRectCallout">
              <a:avLst>
                <a:gd name="adj1" fmla="val -95468"/>
                <a:gd name="adj2" fmla="val 105216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ИСКРА </a:t>
              </a:r>
              <a:r>
                <a:rPr lang="en-US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СИМБО </a:t>
              </a:r>
            </a:p>
          </p:txBody>
        </p:sp>
        <p:sp>
          <p:nvSpPr>
            <p:cNvPr id="45" name="Прямоугольная выноска 44"/>
            <p:cNvSpPr/>
            <p:nvPr/>
          </p:nvSpPr>
          <p:spPr bwMode="auto">
            <a:xfrm>
              <a:off x="-521350" y="1793374"/>
              <a:ext cx="867819" cy="234485"/>
            </a:xfrm>
            <a:prstGeom prst="wedgeRectCallout">
              <a:avLst>
                <a:gd name="adj1" fmla="val 56729"/>
                <a:gd name="adj2" fmla="val 363516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ПРИКЛАДНЫХ ИССЛЕДОВАНИЙ НА КОМПЛЕКСЕ </a:t>
            </a:r>
            <a:r>
              <a: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http://indubnacity.ru/upload/page/67/22067_picture_4d63ac68e191787e945bff43da3b28f04fbf78b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4" y="558052"/>
            <a:ext cx="4780784" cy="23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ая выноска 49"/>
          <p:cNvSpPr/>
          <p:nvPr/>
        </p:nvSpPr>
        <p:spPr bwMode="auto">
          <a:xfrm>
            <a:off x="1248668" y="559233"/>
            <a:ext cx="688095" cy="307777"/>
          </a:xfrm>
          <a:prstGeom prst="wedgeRectCallout">
            <a:avLst>
              <a:gd name="adj1" fmla="val -45635"/>
              <a:gd name="adj2" fmla="val 313598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ИСКРА </a:t>
            </a:r>
            <a:r>
              <a:rPr lang="en-US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СИМБО </a:t>
            </a:r>
          </a:p>
        </p:txBody>
      </p:sp>
      <p:sp>
        <p:nvSpPr>
          <p:cNvPr id="51" name="Прямоугольная выноска 50"/>
          <p:cNvSpPr/>
          <p:nvPr/>
        </p:nvSpPr>
        <p:spPr bwMode="auto">
          <a:xfrm>
            <a:off x="132546" y="3049357"/>
            <a:ext cx="688095" cy="200055"/>
          </a:xfrm>
          <a:prstGeom prst="wedgeRectCallout">
            <a:avLst>
              <a:gd name="adj1" fmla="val 83491"/>
              <a:gd name="adj2" fmla="val -455409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" name="Овал 51"/>
          <p:cNvSpPr/>
          <p:nvPr/>
        </p:nvSpPr>
        <p:spPr bwMode="auto">
          <a:xfrm>
            <a:off x="1001612" y="1539018"/>
            <a:ext cx="879135" cy="291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Прямоугольная выноска 52"/>
          <p:cNvSpPr/>
          <p:nvPr/>
        </p:nvSpPr>
        <p:spPr bwMode="auto">
          <a:xfrm>
            <a:off x="1536700" y="910171"/>
            <a:ext cx="864095" cy="307777"/>
          </a:xfrm>
          <a:prstGeom prst="wedgeRectCallout">
            <a:avLst>
              <a:gd name="adj1" fmla="val -34381"/>
              <a:gd name="adj2" fmla="val 161533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</a:t>
            </a:r>
          </a:p>
        </p:txBody>
      </p:sp>
    </p:spTree>
    <p:extLst>
      <p:ext uri="{BB962C8B-B14F-4D97-AF65-F5344CB8AC3E}">
        <p14:creationId xmlns:p14="http://schemas.microsoft.com/office/powerpoint/2010/main" val="372941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-8949" y="11025"/>
            <a:ext cx="7709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БЛУЧЕНИЯ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 (</a:t>
            </a: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канал транспортировки пучка*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655075" y="556330"/>
            <a:ext cx="6210217" cy="3249218"/>
            <a:chOff x="-1919684" y="3972709"/>
            <a:chExt cx="12776315" cy="5563231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-1919684" y="3972709"/>
              <a:ext cx="12776315" cy="5563231"/>
              <a:chOff x="10598278" y="7688589"/>
              <a:chExt cx="17540273" cy="8244141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07BE82D-6E3E-4FE5-AF5C-351C05485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98278" y="7688589"/>
                <a:ext cx="17540273" cy="8244141"/>
              </a:xfrm>
              <a:prstGeom prst="rect">
                <a:avLst/>
              </a:prstGeom>
            </p:spPr>
          </p:pic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55BBEE32-843B-4A1F-88AD-B25D50EEDA63}"/>
                  </a:ext>
                </a:extLst>
              </p:cNvPr>
              <p:cNvSpPr/>
              <p:nvPr/>
            </p:nvSpPr>
            <p:spPr bwMode="auto">
              <a:xfrm>
                <a:off x="12744130" y="13294909"/>
                <a:ext cx="4189112" cy="1762410"/>
              </a:xfrm>
              <a:prstGeom prst="rect">
                <a:avLst/>
              </a:prstGeom>
              <a:solidFill>
                <a:schemeClr val="bg1"/>
              </a:solidFill>
              <a:ln w="63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just"/>
                <a:r>
                  <a:rPr lang="ru-RU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Оборудование для станции СОЧИ изготавливается в рамках договора </a:t>
                </a:r>
                <a:r>
                  <a:rPr lang="ru-RU" sz="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ОИЯИ-НИЦ «Курчатовский институт»−ИТЭФ, с участие АО «ЭНПО СПЭЛС»/НИЯУ МИФИ, ООО «ВСТ», ООО «ГИРО-ПРОМ»</a:t>
                </a:r>
                <a:r>
                  <a:rPr lang="ru-RU" sz="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sp>
          <p:nvSpPr>
            <p:cNvPr id="20" name="Прямоугольная выноска 19"/>
            <p:cNvSpPr/>
            <p:nvPr/>
          </p:nvSpPr>
          <p:spPr bwMode="auto">
            <a:xfrm>
              <a:off x="557448" y="5484731"/>
              <a:ext cx="1223157" cy="396725"/>
            </a:xfrm>
            <a:prstGeom prst="wedgeRectCallout">
              <a:avLst>
                <a:gd name="adj1" fmla="val -64952"/>
                <a:gd name="adj2" fmla="val 123444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Дипольный магнит</a:t>
              </a:r>
            </a:p>
          </p:txBody>
        </p:sp>
        <p:sp>
          <p:nvSpPr>
            <p:cNvPr id="21" name="Прямоугольная выноска 20"/>
            <p:cNvSpPr/>
            <p:nvPr/>
          </p:nvSpPr>
          <p:spPr bwMode="auto">
            <a:xfrm>
              <a:off x="2186135" y="4500252"/>
              <a:ext cx="1240434" cy="427808"/>
            </a:xfrm>
            <a:prstGeom prst="wedgeRectCallout">
              <a:avLst>
                <a:gd name="adj1" fmla="val -61870"/>
                <a:gd name="adj2" fmla="val 17684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3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ая выноска 21"/>
            <p:cNvSpPr/>
            <p:nvPr/>
          </p:nvSpPr>
          <p:spPr bwMode="auto">
            <a:xfrm>
              <a:off x="4160000" y="4500251"/>
              <a:ext cx="1409147" cy="410383"/>
            </a:xfrm>
            <a:prstGeom prst="wedgeRectCallout">
              <a:avLst>
                <a:gd name="adj1" fmla="val -50486"/>
                <a:gd name="adj2" fmla="val 217172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2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ая выноска 22"/>
            <p:cNvSpPr/>
            <p:nvPr/>
          </p:nvSpPr>
          <p:spPr bwMode="auto">
            <a:xfrm>
              <a:off x="7572354" y="4500251"/>
              <a:ext cx="1259283" cy="410384"/>
            </a:xfrm>
            <a:prstGeom prst="wedgeRectCallout">
              <a:avLst>
                <a:gd name="adj1" fmla="val -45335"/>
                <a:gd name="adj2" fmla="val 15386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Вакуумный</a:t>
              </a:r>
              <a:r>
                <a:rPr kumimoji="0" lang="ru-RU" sz="6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пост 1</a:t>
              </a:r>
              <a:endParaRPr kumimoji="0" lang="ru-RU" sz="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ая выноска 23"/>
            <p:cNvSpPr/>
            <p:nvPr/>
          </p:nvSpPr>
          <p:spPr bwMode="auto">
            <a:xfrm>
              <a:off x="9331291" y="4480879"/>
              <a:ext cx="1218777" cy="426160"/>
            </a:xfrm>
            <a:prstGeom prst="wedgeRectCallout">
              <a:avLst>
                <a:gd name="adj1" fmla="val -54292"/>
                <a:gd name="adj2" fmla="val 37687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</a:t>
              </a:r>
              <a:b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ГВК</a:t>
              </a:r>
            </a:p>
          </p:txBody>
        </p:sp>
        <p:sp>
          <p:nvSpPr>
            <p:cNvPr id="27" name="Прямоугольная выноска 26"/>
            <p:cNvSpPr/>
            <p:nvPr/>
          </p:nvSpPr>
          <p:spPr bwMode="auto">
            <a:xfrm>
              <a:off x="5569147" y="5004697"/>
              <a:ext cx="1583922" cy="399077"/>
            </a:xfrm>
            <a:prstGeom prst="wedgeRectCallout">
              <a:avLst>
                <a:gd name="adj1" fmla="val -42763"/>
                <a:gd name="adj2" fmla="val 166527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Квадрупольная линза 2</a:t>
              </a:r>
            </a:p>
          </p:txBody>
        </p:sp>
        <p:sp>
          <p:nvSpPr>
            <p:cNvPr id="28" name="Прямоугольная выноска 27"/>
            <p:cNvSpPr/>
            <p:nvPr/>
          </p:nvSpPr>
          <p:spPr bwMode="auto">
            <a:xfrm>
              <a:off x="2560655" y="5049703"/>
              <a:ext cx="1599345" cy="396726"/>
            </a:xfrm>
            <a:prstGeom prst="wedgeRectCallout">
              <a:avLst>
                <a:gd name="adj1" fmla="val -36228"/>
                <a:gd name="adj2" fmla="val 196673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Квадрупольная линза 1</a:t>
              </a:r>
            </a:p>
          </p:txBody>
        </p:sp>
        <p:sp>
          <p:nvSpPr>
            <p:cNvPr id="29" name="Прямоугольная выноска 28"/>
            <p:cNvSpPr/>
            <p:nvPr/>
          </p:nvSpPr>
          <p:spPr bwMode="auto">
            <a:xfrm>
              <a:off x="486658" y="6789606"/>
              <a:ext cx="1236233" cy="286406"/>
            </a:xfrm>
            <a:prstGeom prst="wedgeRectCallout">
              <a:avLst>
                <a:gd name="adj1" fmla="val 118688"/>
                <a:gd name="adj2" fmla="val -158243"/>
              </a:avLst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Корректор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363746" y="1907693"/>
            <a:ext cx="2275820" cy="1889402"/>
            <a:chOff x="5425134" y="1903895"/>
            <a:chExt cx="2275820" cy="1889402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" t="33870" r="43122" b="22780"/>
            <a:stretch/>
          </p:blipFill>
          <p:spPr>
            <a:xfrm>
              <a:off x="6262468" y="1903895"/>
              <a:ext cx="1438486" cy="1889402"/>
            </a:xfrm>
            <a:prstGeom prst="ellipse">
              <a:avLst/>
            </a:prstGeom>
            <a:ln w="6350" cap="rnd">
              <a:solidFill>
                <a:srgbClr val="FF00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35" name="Прямая со стрелкой 34"/>
            <p:cNvCxnSpPr/>
            <p:nvPr/>
          </p:nvCxnSpPr>
          <p:spPr bwMode="auto">
            <a:xfrm flipH="1" flipV="1">
              <a:off x="5425134" y="2088581"/>
              <a:ext cx="864094" cy="504054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Прямоугольник 36"/>
            <p:cNvSpPr/>
            <p:nvPr/>
          </p:nvSpPr>
          <p:spPr bwMode="auto">
            <a:xfrm>
              <a:off x="6609642" y="3456730"/>
              <a:ext cx="744138" cy="32742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 1 </a:t>
              </a:r>
              <a:r>
                <a:rPr lang="en-US" sz="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 </a:t>
              </a:r>
              <a:r>
                <a:rPr lang="ru-RU" sz="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 2</a:t>
              </a:r>
            </a:p>
            <a:p>
              <a:pPr algn="ctr"/>
              <a:r>
                <a:rPr lang="ru-RU" sz="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(диагностика пучка)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610243" y="3803259"/>
            <a:ext cx="356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*КТП проектировался и изготавливался силами сотрудников ЛФВЭ: Г.А. Филатов, В.И. Тюлькин, А.М. Тихомиров, А.Р. Галимов</a:t>
            </a:r>
          </a:p>
        </p:txBody>
      </p:sp>
    </p:spTree>
    <p:extLst>
      <p:ext uri="{BB962C8B-B14F-4D97-AF65-F5344CB8AC3E}">
        <p14:creationId xmlns:p14="http://schemas.microsoft.com/office/powerpoint/2010/main" val="144864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1" b="22029"/>
          <a:stretch/>
        </p:blipFill>
        <p:spPr bwMode="auto">
          <a:xfrm rot="5400000">
            <a:off x="-793624" y="1430920"/>
            <a:ext cx="3149377" cy="1407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125" y="1453746"/>
            <a:ext cx="3116336" cy="1387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питания канала для прикладных исследований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1" name="Таблица 50">
            <a:extLst>
              <a:ext uri="{FF2B5EF4-FFF2-40B4-BE49-F238E27FC236}">
                <a16:creationId xmlns:a16="http://schemas.microsoft.com/office/drawing/2014/main" id="{F6C770E8-A536-7F8B-666E-261BCD637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52784"/>
              </p:ext>
            </p:extLst>
          </p:nvPr>
        </p:nvGraphicFramePr>
        <p:xfrm>
          <a:off x="4417021" y="572954"/>
          <a:ext cx="3202475" cy="2378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159">
                  <a:extLst>
                    <a:ext uri="{9D8B030D-6E8A-4147-A177-3AD203B41FA5}">
                      <a16:colId xmlns:a16="http://schemas.microsoft.com/office/drawing/2014/main" val="182647621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493482106"/>
                    </a:ext>
                  </a:extLst>
                </a:gridCol>
                <a:gridCol w="153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0371">
                  <a:extLst>
                    <a:ext uri="{9D8B030D-6E8A-4147-A177-3AD203B41FA5}">
                      <a16:colId xmlns:a16="http://schemas.microsoft.com/office/drawing/2014/main" val="2819899203"/>
                    </a:ext>
                  </a:extLst>
                </a:gridCol>
                <a:gridCol w="480371">
                  <a:extLst>
                    <a:ext uri="{9D8B030D-6E8A-4147-A177-3AD203B41FA5}">
                      <a16:colId xmlns:a16="http://schemas.microsoft.com/office/drawing/2014/main" val="929485583"/>
                    </a:ext>
                  </a:extLst>
                </a:gridCol>
              </a:tblGrid>
              <a:tr h="361926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Параметр/ тип магнита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Дипольный магнит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Квадрупольный</a:t>
                      </a:r>
                      <a:r>
                        <a:rPr lang="ru-RU" sz="6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магнит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Корректор</a:t>
                      </a:r>
                      <a:endParaRPr lang="en-US" sz="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875642"/>
                  </a:ext>
                </a:extLst>
              </a:tr>
              <a:tr h="361926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ИП/ магнитов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2/2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020442"/>
                  </a:ext>
                </a:extLst>
              </a:tr>
              <a:tr h="366856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ИП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Импульсный (1 Гц)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3" marR="90773" marT="45386" marB="45386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006296"/>
                  </a:ext>
                </a:extLst>
              </a:tr>
              <a:tr h="419336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Максимальное напряжение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ток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900/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800/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20/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405175"/>
                  </a:ext>
                </a:extLst>
              </a:tr>
              <a:tr h="361926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Стабильность × (±1·10-3)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0,15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236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полусинусоиды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9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―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997" marR="30997" marT="4284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358059"/>
                  </a:ext>
                </a:extLst>
              </a:tr>
              <a:tr h="217833"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541" marR="23541" marT="428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ОИЯИ*</a:t>
                      </a:r>
                      <a:endParaRPr lang="en-US" sz="9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773" marR="90773" marT="45386" marB="45386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2630"/>
                  </a:ext>
                </a:extLst>
              </a:tr>
            </a:tbl>
          </a:graphicData>
        </a:graphic>
      </p:graphicFrame>
      <p:sp>
        <p:nvSpPr>
          <p:cNvPr id="23" name="Овал 22"/>
          <p:cNvSpPr/>
          <p:nvPr/>
        </p:nvSpPr>
        <p:spPr bwMode="auto">
          <a:xfrm>
            <a:off x="1121504" y="10547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Овал 23"/>
          <p:cNvSpPr/>
          <p:nvPr/>
        </p:nvSpPr>
        <p:spPr bwMode="auto">
          <a:xfrm>
            <a:off x="1131140" y="1606553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Овал 24"/>
          <p:cNvSpPr/>
          <p:nvPr/>
        </p:nvSpPr>
        <p:spPr bwMode="auto">
          <a:xfrm>
            <a:off x="1303619" y="1990581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1615" y="589227"/>
            <a:ext cx="140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arenBoth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источника питания PSP-2010  для корректора (вертикальные и горизонтальные обмотки)</a:t>
            </a:r>
          </a:p>
          <a:p>
            <a:pPr marL="228600" indent="-228600" algn="just">
              <a:buAutoNum type="arabicParenBoth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ИП-704 для дипольного магнита (1 шт.)</a:t>
            </a:r>
          </a:p>
          <a:p>
            <a:pPr marL="228600" indent="-228600" algn="just">
              <a:buAutoNum type="arabicParenBoth"/>
            </a:pP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ИП-704 для квадрупольных линз (2 шт.)</a:t>
            </a:r>
          </a:p>
        </p:txBody>
      </p:sp>
      <p:sp>
        <p:nvSpPr>
          <p:cNvPr id="5" name="Правая фигурная скобка 4"/>
          <p:cNvSpPr/>
          <p:nvPr/>
        </p:nvSpPr>
        <p:spPr bwMode="auto">
          <a:xfrm>
            <a:off x="1085500" y="1837635"/>
            <a:ext cx="216024" cy="458839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56980" y="3802388"/>
            <a:ext cx="3113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*Шкаф с ИП проектировался и изготавливался силами сотрудников ЛФВЭ: Д.Е. Донец, Д.С.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Леткин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Д.О.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Леушин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7020" y="3024683"/>
            <a:ext cx="32024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 поворота дипольного магнита 24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5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9CC4B20-B81F-40E7-AB8D-D676D2DDC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" y="540407"/>
            <a:ext cx="3255187" cy="3255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7443" y="119931"/>
            <a:ext cx="7674469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ВНЕШНИЙ ВИД СТАНЦИИ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EFEDF5-3780-4B16-B27C-48F3EF6C71A6}"/>
                  </a:ext>
                </a:extLst>
              </p:cNvPr>
              <p:cNvSpPr txBox="1"/>
              <p:nvPr/>
            </p:nvSpPr>
            <p:spPr>
              <a:xfrm>
                <a:off x="3406706" y="589479"/>
                <a:ext cx="4029005" cy="3171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– главная вакуумная камера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объём 140 л.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время получения вакуума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торр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менее 10 мин.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– форвакуумный насос (фирма </a:t>
                </a:r>
                <a:r>
                  <a:rPr lang="en-US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Geowell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GWSP-1000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– турбомолекулярный насос (фирма 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Pfeiffer vacuum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ATH2303M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– шиберный затвор турбомолекулярного насоса;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– шибер канала транспортировки пучка;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– вакуумная камера №2 (</a:t>
                </a:r>
                <a:r>
                  <a:rPr lang="ru-RU" sz="1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размещается цилиндр Фарадея, быстрый сцинтилляционный детектор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– вакуумная камера №1 (</a:t>
                </a:r>
                <a:r>
                  <a:rPr lang="ru-RU" sz="1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размещается МКП-детектор, система диагностики в режиме реального времени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 – система диагностики пучка в режиме реального времени;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 – система перемещения и позиционирования детекторов;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– система видеоконтроля позиционирования объектов испытаний;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– газоанализатор (фирма </a:t>
                </a:r>
                <a:r>
                  <a:rPr lang="en-US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Extorr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ХТ100);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– монитор пульта управления системами СОЧИ;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 – стойка с оборудованием управления системами СОЧИ;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 – стабилизатор напряжения Штиль </a:t>
                </a:r>
                <a:r>
                  <a:rPr lang="ru-RU" sz="1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ИнСтаб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IS7000RT</a:t>
                </a:r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 шт.);</a:t>
                </a:r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– блок управления вакуумной системой;</a:t>
                </a: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 – блок управления системой позиционирования объектов;</a:t>
                </a:r>
              </a:p>
              <a:p>
                <a:pPr algn="just"/>
                <a:r>
                  <a:rPr lang="ru-RU" sz="1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 – блоки управления системой задания температуры.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AEFEDF5-3780-4B16-B27C-48F3EF6C7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706" y="589479"/>
                <a:ext cx="4029005" cy="31717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499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1.0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«Ускорительный комплекс NICA:</a:t>
                </a:r>
                <a:b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10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проблемы и перспективы – 2023»</a:t>
                </a:r>
                <a:endParaRPr lang="en-US" sz="10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ВИД ГВК </a:t>
            </a:r>
            <a:r>
              <a:rPr lang="ru-RU" altLang="ru-RU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СИСТЕМА КОЛЛИМАЦИИ ЧАСТИЦ*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DED2B40B-5BC4-44DB-8D29-AAB051F2F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686231"/>
              </p:ext>
            </p:extLst>
          </p:nvPr>
        </p:nvGraphicFramePr>
        <p:xfrm>
          <a:off x="7443" y="556133"/>
          <a:ext cx="2092818" cy="1246003"/>
        </p:xfrm>
        <a:graphic>
          <a:graphicData uri="http://schemas.openxmlformats.org/drawingml/2006/table">
            <a:tbl>
              <a:tblPr firstRow="1" firstCol="1" bandRow="1"/>
              <a:tblGrid>
                <a:gridCol w="1335605">
                  <a:extLst>
                    <a:ext uri="{9D8B030D-6E8A-4147-A177-3AD203B41FA5}">
                      <a16:colId xmlns:a16="http://schemas.microsoft.com/office/drawing/2014/main" val="364054966"/>
                    </a:ext>
                  </a:extLst>
                </a:gridCol>
                <a:gridCol w="757213">
                  <a:extLst>
                    <a:ext uri="{9D8B030D-6E8A-4147-A177-3AD203B41FA5}">
                      <a16:colId xmlns:a16="http://schemas.microsoft.com/office/drawing/2014/main" val="1340188823"/>
                    </a:ext>
                  </a:extLst>
                </a:gridCol>
              </a:tblGrid>
              <a:tr h="385533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Типы ионов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Ar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131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Xe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Kr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169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Tm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197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Au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31+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209</a:t>
                      </a:r>
                      <a:r>
                        <a:rPr lang="pt-BR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pt-BR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888975"/>
                  </a:ext>
                </a:extLst>
              </a:tr>
              <a:tr h="192766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Энергия ионов на выходе из ЛУТИ, МэВ/н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3,2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742820"/>
                  </a:ext>
                </a:extLst>
              </a:tr>
              <a:tr h="192766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Плотность потока ионов, частиц/(см</a:t>
                      </a:r>
                      <a:r>
                        <a:rPr lang="ru-RU" sz="700" kern="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7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∙с)</a:t>
                      </a:r>
                      <a:endParaRPr lang="ru-RU" sz="400" kern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..10</a:t>
                      </a:r>
                      <a:r>
                        <a:rPr lang="en-GB" sz="700" kern="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87655"/>
                  </a:ext>
                </a:extLst>
              </a:tr>
              <a:tr h="192766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Максимальная область облучения</a:t>
                      </a: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Ø29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121953"/>
                  </a:ext>
                </a:extLst>
              </a:tr>
              <a:tr h="179203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Диаметр пучка на мишени, 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Ø73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9526394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ED2B40B-5BC4-44DB-8D29-AAB051F2F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518697"/>
              </p:ext>
            </p:extLst>
          </p:nvPr>
        </p:nvGraphicFramePr>
        <p:xfrm>
          <a:off x="11467" y="1905787"/>
          <a:ext cx="2088793" cy="1867563"/>
        </p:xfrm>
        <a:graphic>
          <a:graphicData uri="http://schemas.openxmlformats.org/drawingml/2006/table">
            <a:tbl>
              <a:tblPr firstRow="1" firstCol="1" bandRow="1"/>
              <a:tblGrid>
                <a:gridCol w="1333036">
                  <a:extLst>
                    <a:ext uri="{9D8B030D-6E8A-4147-A177-3AD203B41FA5}">
                      <a16:colId xmlns:a16="http://schemas.microsoft.com/office/drawing/2014/main" val="364054966"/>
                    </a:ext>
                  </a:extLst>
                </a:gridCol>
                <a:gridCol w="755757">
                  <a:extLst>
                    <a:ext uri="{9D8B030D-6E8A-4147-A177-3AD203B41FA5}">
                      <a16:colId xmlns:a16="http://schemas.microsoft.com/office/drawing/2014/main" val="1340188823"/>
                    </a:ext>
                  </a:extLst>
                </a:gridCol>
              </a:tblGrid>
              <a:tr h="449525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Диапазон перемещений по горизонтали, 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0...200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888975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Точность позиционирования по горизонтали, 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742820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Диапазон перемещений</a:t>
                      </a:r>
                      <a:r>
                        <a:rPr lang="ru-RU" sz="700" kern="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по вертикали, 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0…100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87655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Точность позиционирования по вертикали, мм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121953"/>
                  </a:ext>
                </a:extLst>
              </a:tr>
              <a:tr h="39927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Диапазон углов поворота вокруг вертикальной оси, градус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0…90</a:t>
                      </a:r>
                      <a:endParaRPr lang="ru-RU" sz="4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9526394"/>
                  </a:ext>
                </a:extLst>
              </a:tr>
              <a:tr h="68233">
                <a:tc>
                  <a:txBody>
                    <a:bodyPr/>
                    <a:lstStyle/>
                    <a:p>
                      <a:pPr marL="0" algn="just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Точность установки угла поворота вокруг вертикальной оси, градус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8FA1B2-7C2D-4EB8-8BF9-E60D9835E4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64" y="549319"/>
            <a:ext cx="1565124" cy="191908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2040756" y="2532981"/>
            <a:ext cx="1548937" cy="11695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Система позиционирования объекта испытаний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Основная коммутационная плата для подключения адаптера с объектом облучения</a:t>
            </a:r>
            <a:r>
              <a:rPr lang="en-US" sz="700" dirty="0"/>
              <a:t> </a:t>
            </a:r>
            <a:endParaRPr lang="ru-RU" sz="7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Промежуточная коммутационная плата</a:t>
            </a:r>
            <a:r>
              <a:rPr lang="en-US" sz="700" dirty="0"/>
              <a:t>;</a:t>
            </a:r>
            <a:endParaRPr lang="ru-RU" sz="700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Нагревательный элемент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Люминофорный детектор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700" dirty="0"/>
              <a:t>Кабели </a:t>
            </a:r>
            <a:r>
              <a:rPr lang="en-US" sz="700" dirty="0"/>
              <a:t>USB, BNC, Ethernet</a:t>
            </a:r>
            <a:endParaRPr lang="ru-RU" sz="700" dirty="0"/>
          </a:p>
        </p:txBody>
      </p:sp>
      <p:sp>
        <p:nvSpPr>
          <p:cNvPr id="19" name="TextBox 18"/>
          <p:cNvSpPr txBox="1"/>
          <p:nvPr/>
        </p:nvSpPr>
        <p:spPr>
          <a:xfrm>
            <a:off x="5362023" y="533394"/>
            <a:ext cx="232878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Система коллимации частиц на канале ЛУТИ─ Бустер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19" y="732717"/>
            <a:ext cx="1234481" cy="173568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3906414" y="501885"/>
            <a:ext cx="1233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Коллиматор</a:t>
            </a:r>
            <a:endParaRPr lang="ru-RU" sz="900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5362023" y="874157"/>
            <a:ext cx="2328789" cy="2821463"/>
            <a:chOff x="5362024" y="984085"/>
            <a:chExt cx="2328789" cy="282146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024" y="984085"/>
              <a:ext cx="2328789" cy="282146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Прямоугольник 23"/>
            <p:cNvSpPr/>
            <p:nvPr/>
          </p:nvSpPr>
          <p:spPr bwMode="auto">
            <a:xfrm>
              <a:off x="5362024" y="2980198"/>
              <a:ext cx="792088" cy="18292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Блок управления</a:t>
              </a:r>
            </a:p>
          </p:txBody>
        </p:sp>
        <p:cxnSp>
          <p:nvCxnSpPr>
            <p:cNvPr id="25" name="Прямая со стрелкой 24"/>
            <p:cNvCxnSpPr/>
            <p:nvPr/>
          </p:nvCxnSpPr>
          <p:spPr bwMode="auto">
            <a:xfrm>
              <a:off x="6153938" y="3068941"/>
              <a:ext cx="457864" cy="190993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DED2B40B-5BC4-44DB-8D29-AAB051F2F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68403"/>
              </p:ext>
            </p:extLst>
          </p:nvPr>
        </p:nvGraphicFramePr>
        <p:xfrm>
          <a:off x="3552924" y="2516214"/>
          <a:ext cx="1784463" cy="1235381"/>
        </p:xfrm>
        <a:graphic>
          <a:graphicData uri="http://schemas.openxmlformats.org/drawingml/2006/table">
            <a:tbl>
              <a:tblPr firstRow="1" firstCol="1" bandRow="1"/>
              <a:tblGrid>
                <a:gridCol w="1152128">
                  <a:extLst>
                    <a:ext uri="{9D8B030D-6E8A-4147-A177-3AD203B41FA5}">
                      <a16:colId xmlns:a16="http://schemas.microsoft.com/office/drawing/2014/main" val="364054966"/>
                    </a:ext>
                  </a:extLst>
                </a:gridCol>
                <a:gridCol w="632335">
                  <a:extLst>
                    <a:ext uri="{9D8B030D-6E8A-4147-A177-3AD203B41FA5}">
                      <a16:colId xmlns:a16="http://schemas.microsoft.com/office/drawing/2014/main" val="1340188823"/>
                    </a:ext>
                  </a:extLst>
                </a:gridCol>
              </a:tblGrid>
              <a:tr h="449525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Диапазон стабилизируемой</a:t>
                      </a:r>
                      <a:r>
                        <a:rPr lang="ru-RU" sz="700" kern="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температуры</a:t>
                      </a:r>
                      <a:endParaRPr lang="ru-RU" sz="7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+25ºС … +125ºС</a:t>
                      </a:r>
                      <a:endParaRPr lang="ru-RU" sz="7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4888975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Нестабильность температуры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±5ºС</a:t>
                      </a:r>
                      <a:endParaRPr lang="ru-RU" sz="7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742820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Время</a:t>
                      </a:r>
                      <a:r>
                        <a:rPr lang="ru-RU" sz="700" kern="8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установления температуры</a:t>
                      </a:r>
                      <a:endParaRPr lang="ru-RU" sz="7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 более 10 минут</a:t>
                      </a:r>
                      <a:endParaRPr lang="ru-RU" sz="7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587655"/>
                  </a:ext>
                </a:extLst>
              </a:tr>
              <a:tr h="23290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Размер </a:t>
                      </a:r>
                      <a:r>
                        <a:rPr lang="ru-RU" sz="700" kern="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термостабилизированной</a:t>
                      </a:r>
                      <a:r>
                        <a:rPr lang="ru-RU" sz="7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температуры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</a:t>
                      </a: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мм</a:t>
                      </a:r>
                      <a:endParaRPr lang="ru-RU" sz="700" kern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1121953"/>
                  </a:ext>
                </a:extLst>
              </a:tr>
            </a:tbl>
          </a:graphicData>
        </a:graphic>
      </p:graphicFrame>
      <p:cxnSp>
        <p:nvCxnSpPr>
          <p:cNvPr id="27" name="Прямая со стрелкой 26"/>
          <p:cNvCxnSpPr/>
          <p:nvPr/>
        </p:nvCxnSpPr>
        <p:spPr bwMode="auto">
          <a:xfrm>
            <a:off x="5137100" y="1453774"/>
            <a:ext cx="1080120" cy="490789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4FAD248-3006-64FA-BED2-7FD8BC266954}"/>
              </a:ext>
            </a:extLst>
          </p:cNvPr>
          <p:cNvSpPr txBox="1"/>
          <p:nvPr/>
        </p:nvSpPr>
        <p:spPr>
          <a:xfrm>
            <a:off x="4056980" y="3802388"/>
            <a:ext cx="31134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*СКЧ, включая ПО, проектировалась и изготавливалась силами сотрудников отдела Фазотрона ЛЯП: А.В. Агапов, К.Н. Шипулин</a:t>
            </a:r>
          </a:p>
        </p:txBody>
      </p:sp>
    </p:spTree>
    <p:extLst>
      <p:ext uri="{BB962C8B-B14F-4D97-AF65-F5344CB8AC3E}">
        <p14:creationId xmlns:p14="http://schemas.microsoft.com/office/powerpoint/2010/main" val="2800399014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6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6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19638</TotalTime>
  <Words>6756</Words>
  <Application>Microsoft Office PowerPoint</Application>
  <PresentationFormat>Произвольный</PresentationFormat>
  <Paragraphs>827</Paragraphs>
  <Slides>31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Symbol</vt:lpstr>
      <vt:lpstr>Times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Holding "Digest"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Алексей Сливин</cp:lastModifiedBy>
  <cp:revision>974</cp:revision>
  <dcterms:created xsi:type="dcterms:W3CDTF">2015-03-13T05:37:25Z</dcterms:created>
  <dcterms:modified xsi:type="dcterms:W3CDTF">2023-03-30T23:06:12Z</dcterms:modified>
</cp:coreProperties>
</file>