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5" r:id="rId4"/>
    <p:sldId id="290" r:id="rId5"/>
    <p:sldId id="292" r:id="rId6"/>
    <p:sldId id="269" r:id="rId7"/>
    <p:sldId id="282" r:id="rId8"/>
    <p:sldId id="278" r:id="rId9"/>
    <p:sldId id="280" r:id="rId10"/>
    <p:sldId id="288" r:id="rId11"/>
    <p:sldId id="287" r:id="rId12"/>
    <p:sldId id="277" r:id="rId13"/>
    <p:sldId id="286" r:id="rId14"/>
    <p:sldId id="281" r:id="rId15"/>
    <p:sldId id="284" r:id="rId16"/>
    <p:sldId id="291" r:id="rId17"/>
    <p:sldId id="283" r:id="rId18"/>
    <p:sldId id="289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91B18610-CEA2-4A17-B3DF-EE7A6A0F076F}">
          <p14:sldIdLst/>
        </p14:section>
        <p14:section name="Talks" id="{4BC526FA-163E-432C-9908-7A18CD2135A8}">
          <p14:sldIdLst>
            <p14:sldId id="256"/>
            <p14:sldId id="268"/>
            <p14:sldId id="285"/>
            <p14:sldId id="290"/>
            <p14:sldId id="292"/>
            <p14:sldId id="269"/>
            <p14:sldId id="282"/>
            <p14:sldId id="278"/>
            <p14:sldId id="280"/>
            <p14:sldId id="288"/>
            <p14:sldId id="287"/>
            <p14:sldId id="277"/>
            <p14:sldId id="286"/>
            <p14:sldId id="281"/>
            <p14:sldId id="284"/>
            <p14:sldId id="291"/>
            <p14:sldId id="283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82" autoAdjust="0"/>
  </p:normalViewPr>
  <p:slideViewPr>
    <p:cSldViewPr snapToGrid="0">
      <p:cViewPr varScale="1">
        <p:scale>
          <a:sx n="89" d="100"/>
          <a:sy n="89" d="100"/>
        </p:scale>
        <p:origin x="4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DE541-7993-46A4-BBBE-5ABE5A67616B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36057-1160-4319-9E99-48B9B7B5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67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AA3F1-627F-4F8C-8E04-01AC852A0892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3F077-9C4F-4B46-8B5B-D1101A9C0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8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5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3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6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18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E3BE-3F27-4B1A-855B-B6E58E82425C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7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7E79-7A4C-4F82-9B86-66BEE46226BE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5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B13B-B653-4CF5-9794-19E318F636E2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63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C3A8-D17A-478E-A337-38EFC417BBAC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8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5C38-0B4B-4F95-AF29-1F5437DD5EC0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33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86B6-6707-40D7-9507-9E14B09FF7BC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120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E40D-FDBF-44D3-8A21-87DE7C1A9128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11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D24A-E200-4617-A61B-A6DBFB8EB611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21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A92A-0E3E-4247-9847-29C4356B91A5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87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46E-A81F-4915-8E99-65ED1A725FE4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8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246A-3BB4-4C40-8C25-ECB0FDDBBA99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81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5077-98F6-4911-ABA9-5B58E7224A1B}" type="datetime1">
              <a:rPr lang="ru-RU" smtClean="0"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31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3725-C120-40F5-A9BF-1097875FF02F}" type="datetime1">
              <a:rPr lang="ru-RU" smtClean="0"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77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4B20-AF27-4CE0-A729-D5DFA26D707C}" type="datetime1">
              <a:rPr lang="ru-RU" smtClean="0"/>
              <a:t>31.03.2023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80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A8C-ED81-4BC4-A207-93C23FB3B4C0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42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D508-CE00-4E9F-9068-4841824CAE3C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31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8F63D-3D84-4612-926E-01053B16D24E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5248DC-51D0-45FA-9EE6-C5D354FA11EA}" type="slidenum">
              <a:rPr lang="ru-RU" smtClean="0"/>
              <a:pPr/>
              <a:t>‹#›</a:t>
            </a:fld>
            <a:r>
              <a:rPr lang="en-US" smtClean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08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="" xmlns:a16="http://schemas.microsoft.com/office/drawing/2014/main" id="{5A1B47C8-47A0-4A88-8830-6DEA3B5DE3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2923B26-6159-4617-AE71-53A85AD0D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 r="-4" b="-4"/>
          <a:stretch/>
        </p:blipFill>
        <p:spPr bwMode="auto">
          <a:xfrm>
            <a:off x="633999" y="1653195"/>
            <a:ext cx="6275667" cy="35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="" xmlns:a16="http://schemas.microsoft.com/office/drawing/2014/main" id="{984BBFDD-E720-4805-A9C8-129FBBF6DD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926080"/>
          </a:xfrm>
        </p:spPr>
        <p:txBody>
          <a:bodyPr>
            <a:normAutofit fontScale="90000"/>
          </a:bodyPr>
          <a:lstStyle/>
          <a:p>
            <a:r>
              <a:rPr lang="ru-RU" sz="3700" dirty="0">
                <a:solidFill>
                  <a:srgbClr val="FFFFFF"/>
                </a:solidFill>
              </a:rPr>
              <a:t>Вакуумная система изоляционного объема Бустера и</a:t>
            </a:r>
            <a:br>
              <a:rPr lang="ru-RU" sz="3700" dirty="0">
                <a:solidFill>
                  <a:srgbClr val="FFFFFF"/>
                </a:solidFill>
              </a:rPr>
            </a:br>
            <a:r>
              <a:rPr lang="ru-RU" sz="3700" dirty="0">
                <a:solidFill>
                  <a:srgbClr val="FFFFFF"/>
                </a:solidFill>
              </a:rPr>
              <a:t>Коллайдера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6885" y="3578084"/>
            <a:ext cx="3659246" cy="2639835"/>
          </a:xfrm>
        </p:spPr>
        <p:txBody>
          <a:bodyPr>
            <a:normAutofit/>
          </a:bodyPr>
          <a:lstStyle/>
          <a:p>
            <a:r>
              <a:rPr lang="ru-RU" sz="1500" dirty="0" smtClean="0">
                <a:solidFill>
                  <a:srgbClr val="FFFFFF"/>
                </a:solidFill>
              </a:rPr>
              <a:t>А.А</a:t>
            </a:r>
            <a:r>
              <a:rPr lang="ru-RU" sz="1500" dirty="0">
                <a:solidFill>
                  <a:srgbClr val="FFFFFF"/>
                </a:solidFill>
              </a:rPr>
              <a:t>. Погодин</a:t>
            </a:r>
          </a:p>
          <a:p>
            <a:r>
              <a:rPr lang="ru-RU" sz="1500" dirty="0" err="1">
                <a:solidFill>
                  <a:srgbClr val="FFFFFF"/>
                </a:solidFill>
              </a:rPr>
              <a:t>Цей</a:t>
            </a:r>
            <a:r>
              <a:rPr lang="ru-RU" sz="1500" dirty="0">
                <a:solidFill>
                  <a:srgbClr val="FFFFFF"/>
                </a:solidFill>
              </a:rPr>
              <a:t>, 2023 г.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="" xmlns:a16="http://schemas.microsoft.com/office/drawing/2014/main" id="{5AC4BE46-4A77-42FE-9D15-065CDB2F84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416" y="301894"/>
            <a:ext cx="4998319" cy="73023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постов ИО во время сеанса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2536" y="1152900"/>
            <a:ext cx="10092905" cy="5437681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При начале охлаждения МКС давления начинает падать резко вниз, но на начало </a:t>
            </a:r>
            <a:r>
              <a:rPr lang="ru-RU" sz="1600" dirty="0" err="1"/>
              <a:t>захолаживания</a:t>
            </a:r>
            <a:r>
              <a:rPr lang="ru-RU" sz="1600" dirty="0"/>
              <a:t> мы </a:t>
            </a:r>
            <a:r>
              <a:rPr lang="ru-RU" sz="1600" dirty="0" smtClean="0"/>
              <a:t>включаем </a:t>
            </a:r>
            <a:r>
              <a:rPr lang="ru-RU" sz="1600" dirty="0"/>
              <a:t>диффузионные насосы, чтобы </a:t>
            </a:r>
            <a:r>
              <a:rPr lang="ru-RU" sz="1600" dirty="0" smtClean="0"/>
              <a:t>уменьшить </a:t>
            </a:r>
            <a:r>
              <a:rPr lang="ru-RU" sz="1600" dirty="0"/>
              <a:t>теплопритоки к системе. </a:t>
            </a:r>
            <a:endParaRPr lang="ru-RU" sz="1600" dirty="0" smtClean="0"/>
          </a:p>
          <a:p>
            <a:r>
              <a:rPr lang="ru-RU" sz="1600" dirty="0"/>
              <a:t>В принципе можно откачать до форвакуумного давления до 10 </a:t>
            </a:r>
            <a:r>
              <a:rPr lang="ru-RU" sz="1600" baseline="30000" dirty="0"/>
              <a:t>-1 </a:t>
            </a:r>
            <a:r>
              <a:rPr lang="ru-RU" sz="1600" dirty="0"/>
              <a:t>Па и начать </a:t>
            </a:r>
            <a:r>
              <a:rPr lang="ru-RU" sz="1600" dirty="0" err="1"/>
              <a:t>захолаживать</a:t>
            </a:r>
            <a:r>
              <a:rPr lang="ru-RU" sz="1600" dirty="0"/>
              <a:t>, потому что наша форвакуумная система с </a:t>
            </a:r>
            <a:r>
              <a:rPr lang="ru-RU" sz="1600" dirty="0" err="1"/>
              <a:t>Рутсом</a:t>
            </a:r>
            <a:r>
              <a:rPr lang="ru-RU" sz="1600" dirty="0"/>
              <a:t> она позволяет откачать до 10 </a:t>
            </a:r>
            <a:r>
              <a:rPr lang="ru-RU" sz="1600" baseline="30000" dirty="0"/>
              <a:t>-1</a:t>
            </a:r>
            <a:r>
              <a:rPr lang="ru-RU" sz="1600" dirty="0"/>
              <a:t> </a:t>
            </a:r>
            <a:r>
              <a:rPr lang="ru-RU" sz="1600" dirty="0" smtClean="0"/>
              <a:t>Па</a:t>
            </a:r>
          </a:p>
          <a:p>
            <a:pPr marL="0" indent="0">
              <a:buNone/>
            </a:pPr>
            <a:r>
              <a:rPr lang="ru-RU" sz="1600" dirty="0" smtClean="0"/>
              <a:t>Необходимость диффузионных насосов во время сеанса: </a:t>
            </a:r>
            <a:endParaRPr lang="ru-RU" sz="1600" dirty="0"/>
          </a:p>
          <a:p>
            <a:pPr lvl="0"/>
            <a:r>
              <a:rPr lang="ru-RU" sz="1600" dirty="0" smtClean="0"/>
              <a:t>При появлении небольшой течи, мы можем снять течь включив НД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</a:t>
            </a:r>
            <a:r>
              <a:rPr lang="ru-RU" sz="1600" dirty="0" smtClean="0"/>
              <a:t>о </a:t>
            </a:r>
            <a:r>
              <a:rPr lang="ru-RU" sz="1600" dirty="0"/>
              <a:t>время сеанса мы пока не добились того, чтобы можно было полностью выключить систему откачку изоляционного </a:t>
            </a:r>
            <a:r>
              <a:rPr lang="ru-RU" sz="1600" dirty="0" smtClean="0"/>
              <a:t>объёма. </a:t>
            </a:r>
            <a:r>
              <a:rPr lang="ru-RU" sz="1600" dirty="0"/>
              <a:t>У</a:t>
            </a:r>
            <a:r>
              <a:rPr lang="ru-RU" sz="1600" dirty="0" smtClean="0"/>
              <a:t> </a:t>
            </a:r>
            <a:r>
              <a:rPr lang="ru-RU" sz="1600" dirty="0"/>
              <a:t>нас работает 2 насоса в 1кв и 3 кв., т.к. там наблюдаются наибольшие давления</a:t>
            </a:r>
            <a:r>
              <a:rPr lang="ru-RU" sz="1600" dirty="0" smtClean="0"/>
              <a:t>. Возможные причины роста давления:</a:t>
            </a:r>
            <a:endParaRPr lang="ru-RU" sz="1600" dirty="0"/>
          </a:p>
          <a:p>
            <a:pPr lvl="0"/>
            <a:r>
              <a:rPr lang="ru-RU" sz="1600" dirty="0"/>
              <a:t>есть много мелких течей в изоляционном </a:t>
            </a:r>
            <a:r>
              <a:rPr lang="ru-RU" sz="1600" dirty="0" smtClean="0"/>
              <a:t>вакуумном кожухе (произведена проверка только </a:t>
            </a:r>
            <a:r>
              <a:rPr lang="ru-RU" sz="1600" dirty="0"/>
              <a:t>в крупных элементах, но так </a:t>
            </a:r>
            <a:r>
              <a:rPr lang="ru-RU" sz="1600" dirty="0" err="1"/>
              <a:t>досканально</a:t>
            </a:r>
            <a:r>
              <a:rPr lang="ru-RU" sz="1600" dirty="0"/>
              <a:t> не </a:t>
            </a:r>
            <a:r>
              <a:rPr lang="ru-RU" sz="1600" dirty="0" smtClean="0"/>
              <a:t>проверяли;</a:t>
            </a:r>
            <a:endParaRPr lang="ru-RU" sz="1600" dirty="0"/>
          </a:p>
          <a:p>
            <a:pPr lvl="0"/>
            <a:r>
              <a:rPr lang="ru-RU" sz="1600" dirty="0"/>
              <a:t>большое количество </a:t>
            </a:r>
            <a:r>
              <a:rPr lang="ru-RU" sz="1600" dirty="0" err="1"/>
              <a:t>лафсановой</a:t>
            </a:r>
            <a:r>
              <a:rPr lang="ru-RU" sz="1600" dirty="0"/>
              <a:t> вакуумной изоляции, которая очень сильно </a:t>
            </a:r>
            <a:r>
              <a:rPr lang="ru-RU" sz="1600" dirty="0" err="1" smtClean="0"/>
              <a:t>газит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  <a:r>
              <a:rPr lang="ru-RU" sz="1600" dirty="0"/>
              <a:t>П</a:t>
            </a:r>
            <a:r>
              <a:rPr lang="ru-RU" sz="1600" dirty="0" smtClean="0"/>
              <a:t>о </a:t>
            </a:r>
            <a:r>
              <a:rPr lang="ru-RU" sz="1600" dirty="0"/>
              <a:t>опыту </a:t>
            </a:r>
            <a:r>
              <a:rPr lang="ru-RU" sz="1600" dirty="0" smtClean="0"/>
              <a:t>работ видно </a:t>
            </a:r>
            <a:r>
              <a:rPr lang="ru-RU" sz="1600" dirty="0"/>
              <a:t>после </a:t>
            </a:r>
            <a:r>
              <a:rPr lang="ru-RU" sz="1600" dirty="0" smtClean="0"/>
              <a:t>предпоследнего </a:t>
            </a:r>
            <a:r>
              <a:rPr lang="ru-RU" sz="1600" dirty="0"/>
              <a:t>сеанса объём </a:t>
            </a:r>
            <a:r>
              <a:rPr lang="ru-RU" sz="1600" dirty="0" smtClean="0"/>
              <a:t>не был вскрыт и откачка шла </a:t>
            </a:r>
            <a:r>
              <a:rPr lang="ru-RU" sz="1600" dirty="0"/>
              <a:t>интенсивнее. </a:t>
            </a:r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нас на экраны намотаны 50 слоёв </a:t>
            </a:r>
            <a:r>
              <a:rPr lang="ru-RU" sz="1600" dirty="0" err="1"/>
              <a:t>экрано</a:t>
            </a:r>
            <a:r>
              <a:rPr lang="ru-RU" sz="1600" dirty="0"/>
              <a:t>-вакуумной изоляции, т.е. это площадь </a:t>
            </a:r>
            <a:r>
              <a:rPr lang="ru-RU" sz="1600" dirty="0" smtClean="0"/>
              <a:t> </a:t>
            </a:r>
            <a:r>
              <a:rPr lang="ru-RU" sz="1600" dirty="0"/>
              <a:t>50 слоёв снаружи и </a:t>
            </a:r>
            <a:r>
              <a:rPr lang="ru-RU" sz="1600" dirty="0" smtClean="0"/>
              <a:t>10 слоёв внутри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  <a:r>
              <a:rPr lang="ru-RU" sz="1600" dirty="0"/>
              <a:t>Н</a:t>
            </a:r>
            <a:r>
              <a:rPr lang="ru-RU" sz="1600" dirty="0" smtClean="0"/>
              <a:t>а </a:t>
            </a:r>
            <a:r>
              <a:rPr lang="ru-RU" sz="1600" dirty="0" err="1"/>
              <a:t>нуклотроне</a:t>
            </a:r>
            <a:r>
              <a:rPr lang="ru-RU" sz="1600" dirty="0"/>
              <a:t> количество слоёв меньше, но видно, когда на Бустере останавливается охлаждение, он намного дольше, чем </a:t>
            </a:r>
            <a:r>
              <a:rPr lang="ru-RU" sz="1600" dirty="0" err="1"/>
              <a:t>нуклотрон</a:t>
            </a:r>
            <a:r>
              <a:rPr lang="ru-RU" sz="1600" dirty="0"/>
              <a:t> сохраняет холодную температуру и скорее всего это за счёт того, что мы достигли </a:t>
            </a:r>
            <a:r>
              <a:rPr lang="ru-RU" sz="1600" dirty="0" smtClean="0"/>
              <a:t>теплопритоков </a:t>
            </a:r>
            <a:r>
              <a:rPr lang="ru-RU" sz="1600" dirty="0"/>
              <a:t>низких к магнитно-</a:t>
            </a:r>
            <a:r>
              <a:rPr lang="ru-RU" sz="1600" dirty="0" err="1"/>
              <a:t>криостатной</a:t>
            </a:r>
            <a:r>
              <a:rPr lang="ru-RU" sz="1600" dirty="0"/>
              <a:t> системе.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01926" y="796408"/>
            <a:ext cx="1009654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10</a:t>
            </a:fld>
            <a:r>
              <a:rPr lang="en-US" dirty="0" smtClean="0"/>
              <a:t>/1</a:t>
            </a:r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188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492" y="800728"/>
            <a:ext cx="5791950" cy="70435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Планы </a:t>
            </a:r>
            <a:r>
              <a:rPr lang="ru-RU" sz="2700" dirty="0" smtClean="0"/>
              <a:t>работ ВС ИО  Бустера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30060" y="1544128"/>
            <a:ext cx="10374552" cy="4367094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пусконаладка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вакуумной системы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изоляционного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объёма;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дополнительно 4 поста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начала следующего сеанса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кв.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шт. на ИП)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дополнительных датчиков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контроля вакуума;</a:t>
            </a:r>
          </a:p>
          <a:p>
            <a:pPr lv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ввести систему автоматического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управления, планируется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только удалённое управление с оборудованием, а также введение определённых режимов работы, (ручной, полуавтоматический и автоматический) когда система сама может выстраивать логические шаги -  откачка до определенного давления с атмосферы;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доделать форвакуумную линию.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5276" y="787782"/>
            <a:ext cx="1156304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11</a:t>
            </a:fld>
            <a:r>
              <a:rPr lang="en-US" dirty="0" smtClean="0"/>
              <a:t>/1</a:t>
            </a:r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782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2E46D0FF-187F-BADD-ACF3-6EB12EF71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070" y="696092"/>
            <a:ext cx="9779911" cy="802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 Отображение вакуумной </a:t>
            </a:r>
            <a:r>
              <a:rPr lang="ru-RU" sz="2200" dirty="0"/>
              <a:t>системы Бустера </a:t>
            </a:r>
            <a:r>
              <a:rPr lang="ru-RU" sz="2200" dirty="0" smtClean="0"/>
              <a:t>на пульте оператора</a:t>
            </a:r>
            <a:endParaRPr lang="en-US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50166" y="775401"/>
            <a:ext cx="997691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12</a:t>
            </a:fld>
            <a:r>
              <a:rPr lang="en-US" dirty="0" smtClean="0"/>
              <a:t>/1</a:t>
            </a:r>
            <a:r>
              <a:rPr lang="ru-RU" dirty="0"/>
              <a:t>8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399BD4A6-9242-4C39-9FB8-8CBAFBE1E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1" r="-1522" b="1"/>
          <a:stretch/>
        </p:blipFill>
        <p:spPr>
          <a:xfrm>
            <a:off x="1678960" y="1498696"/>
            <a:ext cx="10236132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Вакуумная система изоляционного объёма </a:t>
            </a:r>
            <a:r>
              <a:rPr lang="ru-RU" dirty="0" err="1" smtClean="0"/>
              <a:t>Коллайдера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ВС ИО </a:t>
            </a:r>
            <a:r>
              <a:rPr lang="ru-RU" dirty="0" err="1" smtClean="0"/>
              <a:t>Коллайдера</a:t>
            </a:r>
            <a:r>
              <a:rPr lang="ru-RU" dirty="0" smtClean="0"/>
              <a:t> состоит из 2 полуколец.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Структура построения вакуумной </a:t>
            </a:r>
            <a:r>
              <a:rPr lang="ru-RU" dirty="0"/>
              <a:t>системы </a:t>
            </a:r>
            <a:r>
              <a:rPr lang="ru-RU" dirty="0" err="1" smtClean="0"/>
              <a:t>коллайдера</a:t>
            </a:r>
            <a:r>
              <a:rPr lang="ru-RU" dirty="0" smtClean="0"/>
              <a:t> </a:t>
            </a:r>
            <a:r>
              <a:rPr lang="ru-RU" dirty="0"/>
              <a:t>аналогична построению вакуумной системы </a:t>
            </a:r>
            <a:r>
              <a:rPr lang="ru-RU" dirty="0" smtClean="0"/>
              <a:t>Бустера. </a:t>
            </a:r>
            <a:r>
              <a:rPr lang="ru-RU" dirty="0"/>
              <a:t>Т.е. есть посты предварительной откачки, их будет 10 </a:t>
            </a:r>
            <a:r>
              <a:rPr lang="ru-RU" dirty="0" err="1"/>
              <a:t>шт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посты финишной откачки (их 68 постов</a:t>
            </a:r>
            <a:r>
              <a:rPr lang="ru-RU" dirty="0" smtClean="0"/>
              <a:t>) распределённые равномерно по кольцу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Требования к изоляционному объёму </a:t>
            </a:r>
            <a:r>
              <a:rPr lang="ru-RU" dirty="0" err="1"/>
              <a:t>К</a:t>
            </a:r>
            <a:r>
              <a:rPr lang="ru-RU" dirty="0" err="1" smtClean="0"/>
              <a:t>оллайдера</a:t>
            </a:r>
            <a:r>
              <a:rPr lang="ru-RU" dirty="0" smtClean="0"/>
              <a:t> такие же как и на Бустере 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28295" y="787782"/>
            <a:ext cx="908799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13</a:t>
            </a:fld>
            <a:r>
              <a:rPr lang="en-US" dirty="0" smtClean="0"/>
              <a:t>/1</a:t>
            </a:r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776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CBAC2D-4512-4E2B-858D-85A9D121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95" y="8441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Схема</a:t>
            </a:r>
            <a:r>
              <a:rPr lang="en-US" sz="28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расположения</a:t>
            </a:r>
            <a:r>
              <a:rPr lang="en-US" sz="28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вакуумных</a:t>
            </a:r>
            <a:r>
              <a:rPr lang="en-US" sz="28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постов MV и LV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8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ко</a:t>
            </a:r>
            <a:r>
              <a:rPr lang="ru-RU" sz="2800" dirty="0">
                <a:solidFill>
                  <a:srgbClr val="002060"/>
                </a:solidFill>
              </a:rPr>
              <a:t>л</a:t>
            </a:r>
            <a:r>
              <a:rPr lang="en-US" sz="2800" kern="12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лайдере</a:t>
            </a:r>
            <a:endParaRPr lang="en-US" sz="2800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D3A6F41-0110-491F-8BE6-9292416A0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5" y="1331086"/>
            <a:ext cx="11740236" cy="482248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06236" y="753277"/>
            <a:ext cx="969184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14</a:t>
            </a:fld>
            <a:r>
              <a:rPr lang="en-US" dirty="0" smtClean="0"/>
              <a:t>/1</a:t>
            </a:r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609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75409" y="178880"/>
            <a:ext cx="3160894" cy="44556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Пост </a:t>
            </a:r>
            <a:r>
              <a:rPr lang="en-US" sz="2000" dirty="0" smtClean="0"/>
              <a:t>MV </a:t>
            </a:r>
            <a:r>
              <a:rPr lang="ru-RU" sz="2000" dirty="0" err="1" smtClean="0"/>
              <a:t>Коллайдера</a:t>
            </a:r>
            <a:endParaRPr lang="ru-RU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77FA1E31-C2A5-E4DA-E80F-55419461A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016" y="5416525"/>
            <a:ext cx="8935679" cy="82526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Пост финишной откачки </a:t>
            </a:r>
            <a:r>
              <a:rPr lang="en-US" sz="1600" dirty="0" smtClean="0"/>
              <a:t>MV </a:t>
            </a:r>
            <a:r>
              <a:rPr lang="ru-RU" sz="1600" dirty="0" smtClean="0"/>
              <a:t>изоляционного объёма </a:t>
            </a:r>
            <a:r>
              <a:rPr lang="ru-RU" sz="1600" dirty="0" err="1" smtClean="0"/>
              <a:t>Коллайдера</a:t>
            </a:r>
            <a:r>
              <a:rPr lang="ru-RU" sz="1600" dirty="0" smtClean="0"/>
              <a:t> состоит из диффузионного насоса </a:t>
            </a:r>
            <a:r>
              <a:rPr lang="en-US" sz="1600" dirty="0" smtClean="0"/>
              <a:t>HSR</a:t>
            </a:r>
            <a:r>
              <a:rPr lang="ru-RU" sz="1600" dirty="0" smtClean="0"/>
              <a:t> </a:t>
            </a:r>
            <a:r>
              <a:rPr lang="en-US" sz="1600" dirty="0" smtClean="0"/>
              <a:t>PDI-250W</a:t>
            </a:r>
            <a:r>
              <a:rPr lang="ru-RU" sz="1600" dirty="0" smtClean="0"/>
              <a:t>, углового вакуумного клапана с электро-пневматическим управлением </a:t>
            </a:r>
            <a:r>
              <a:rPr lang="en-US" sz="1600" dirty="0" smtClean="0"/>
              <a:t>HSR VAP 250 </a:t>
            </a:r>
            <a:endParaRPr lang="ru-RU" sz="2400" dirty="0" smtClean="0"/>
          </a:p>
          <a:p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32914" y="787782"/>
            <a:ext cx="1078666" cy="365125"/>
          </a:xfrm>
        </p:spPr>
        <p:txBody>
          <a:bodyPr/>
          <a:lstStyle/>
          <a:p>
            <a:fld id="{0D5248DC-51D0-45FA-9EE6-C5D354FA11EA}" type="slidenum">
              <a:rPr lang="ru-RU" smtClean="0">
                <a:solidFill>
                  <a:srgbClr val="002060"/>
                </a:solidFill>
              </a:rPr>
              <a:pPr/>
              <a:t>15</a:t>
            </a:fld>
            <a:r>
              <a:rPr lang="en-US" dirty="0" smtClean="0">
                <a:solidFill>
                  <a:srgbClr val="002060"/>
                </a:solidFill>
              </a:rPr>
              <a:t>/1</a:t>
            </a:r>
            <a:r>
              <a:rPr lang="ru-RU" dirty="0">
                <a:solidFill>
                  <a:srgbClr val="002060"/>
                </a:solidFill>
              </a:rPr>
              <a:t>8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4AE444-ACEE-469C-BE8C-968A72972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32" y="698740"/>
            <a:ext cx="3337889" cy="4363255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A33FA586-4A1A-4B9E-B2EE-9E05D5774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5297" y="1346276"/>
            <a:ext cx="4134590" cy="310094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3545457" y="1785668"/>
            <a:ext cx="4951562" cy="577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50566" y="3319854"/>
            <a:ext cx="5046453" cy="337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1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691" y="432921"/>
            <a:ext cx="3298917" cy="5287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Сборка постов </a:t>
            </a:r>
            <a:r>
              <a:rPr lang="en-US" sz="2400" dirty="0" smtClean="0"/>
              <a:t>MV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449" y="1094592"/>
            <a:ext cx="8915400" cy="3777622"/>
          </a:xfrm>
        </p:spPr>
        <p:txBody>
          <a:bodyPr>
            <a:normAutofit/>
          </a:bodyPr>
          <a:lstStyle/>
          <a:p>
            <a:r>
              <a:rPr lang="ru-RU" dirty="0"/>
              <a:t>Как только появляются линзы, мы устанавливаем затворы, насосы, форвакуумные бачки и остальную арматуру. На сегодняшний день установлено 4 поста </a:t>
            </a:r>
            <a:r>
              <a:rPr lang="en-US" dirty="0"/>
              <a:t>MV 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Проведено </a:t>
            </a:r>
            <a:r>
              <a:rPr lang="ru-RU" dirty="0"/>
              <a:t>испытание диффузионного масла</a:t>
            </a:r>
            <a:r>
              <a:rPr lang="en-US" dirty="0"/>
              <a:t>.</a:t>
            </a:r>
            <a:r>
              <a:rPr lang="ru-RU" dirty="0"/>
              <a:t> Поставка </a:t>
            </a:r>
            <a:r>
              <a:rPr lang="ru-RU" dirty="0" smtClean="0"/>
              <a:t>масла ожидается </a:t>
            </a:r>
            <a:r>
              <a:rPr lang="ru-RU" dirty="0"/>
              <a:t>в </a:t>
            </a:r>
            <a:r>
              <a:rPr lang="ru-RU" dirty="0" smtClean="0"/>
              <a:t>мае.</a:t>
            </a:r>
            <a:endParaRPr lang="ru-RU" dirty="0"/>
          </a:p>
          <a:p>
            <a:r>
              <a:rPr lang="ru-RU" dirty="0"/>
              <a:t>В ближайшее время планируем провести пусконаладку диффузионных </a:t>
            </a:r>
            <a:r>
              <a:rPr lang="ru-RU" dirty="0" smtClean="0"/>
              <a:t>насосов.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86755" y="779156"/>
            <a:ext cx="1236603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16</a:t>
            </a:fld>
            <a:r>
              <a:rPr lang="en-US" dirty="0" smtClean="0"/>
              <a:t>/1</a:t>
            </a: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3394" y="3472149"/>
            <a:ext cx="1964698" cy="528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Проблемы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3305" y="4133820"/>
            <a:ext cx="8384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Для </a:t>
            </a:r>
            <a:r>
              <a:rPr lang="ru-RU" dirty="0" err="1" smtClean="0"/>
              <a:t>пусконаладки</a:t>
            </a:r>
            <a:r>
              <a:rPr lang="ru-RU" dirty="0" smtClean="0"/>
              <a:t> поста требуется вода, мы можем использовать </a:t>
            </a:r>
            <a:r>
              <a:rPr lang="ru-RU" dirty="0" err="1" smtClean="0"/>
              <a:t>чиллер</a:t>
            </a:r>
            <a:r>
              <a:rPr lang="ru-RU" dirty="0"/>
              <a:t> </a:t>
            </a:r>
            <a:r>
              <a:rPr lang="ru-RU" dirty="0" smtClean="0"/>
              <a:t>для 1-2 насосов, но для комплексной работы необходимо водяная система.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Отсутствуют форвакуумные и высоковакуумные датчики  </a:t>
            </a:r>
            <a:r>
              <a:rPr lang="ru-RU" dirty="0"/>
              <a:t>– сорвана </a:t>
            </a:r>
            <a:r>
              <a:rPr lang="ru-RU" dirty="0" smtClean="0"/>
              <a:t>поставка. Для </a:t>
            </a:r>
            <a:r>
              <a:rPr lang="ru-RU" dirty="0"/>
              <a:t>ПНР мы найдём </a:t>
            </a:r>
            <a:r>
              <a:rPr lang="ru-RU" dirty="0" smtClean="0"/>
              <a:t>датчики, но для дальнейшей работы будем искать замены.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4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108149" y="415973"/>
            <a:ext cx="4526893" cy="5082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Сборка постов </a:t>
            </a:r>
            <a:r>
              <a:rPr lang="en-US" sz="2000" dirty="0" smtClean="0"/>
              <a:t>LV </a:t>
            </a:r>
            <a:r>
              <a:rPr lang="ru-RU" sz="2000" dirty="0" err="1" smtClean="0"/>
              <a:t>коллайдера</a:t>
            </a:r>
            <a:endParaRPr lang="ru-RU" sz="20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A16A1FA4-3031-F0F2-E01D-1C34D6641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768" y="4442602"/>
            <a:ext cx="8915400" cy="89714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/>
              <a:t>Параллельно </a:t>
            </a:r>
            <a:r>
              <a:rPr lang="ru-RU" dirty="0" smtClean="0"/>
              <a:t>также идёт </a:t>
            </a:r>
            <a:r>
              <a:rPr lang="ru-RU" dirty="0"/>
              <a:t>сборка постов предварительной откачки </a:t>
            </a:r>
            <a:endParaRPr lang="ru-RU" dirty="0" smtClean="0"/>
          </a:p>
          <a:p>
            <a:r>
              <a:rPr lang="ru-RU" dirty="0" smtClean="0"/>
              <a:t>А также закупка недостающих элементов </a:t>
            </a:r>
            <a:endParaRPr lang="ru-RU" dirty="0"/>
          </a:p>
          <a:p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67420" y="787782"/>
            <a:ext cx="1044160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17</a:t>
            </a:fld>
            <a:r>
              <a:rPr lang="en-US" dirty="0" smtClean="0"/>
              <a:t>/1</a:t>
            </a:r>
            <a:r>
              <a:rPr lang="ru-RU" dirty="0"/>
              <a:t>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68" y="1000664"/>
            <a:ext cx="4331699" cy="3252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06" y="1000665"/>
            <a:ext cx="4369411" cy="32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1985" y="2521490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35280" y="787782"/>
            <a:ext cx="976299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18</a:t>
            </a:fld>
            <a:r>
              <a:rPr lang="en-US" dirty="0" smtClean="0"/>
              <a:t>/1</a:t>
            </a:r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1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C11FCA-89CC-4D7B-8402-EE5C2C4F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99" y="664433"/>
            <a:ext cx="5083256" cy="1956841"/>
          </a:xfrm>
        </p:spPr>
        <p:txBody>
          <a:bodyPr anchor="b">
            <a:normAutofit/>
          </a:bodyPr>
          <a:lstStyle/>
          <a:p>
            <a:r>
              <a:rPr lang="ru-RU" sz="5400" dirty="0"/>
              <a:t>Содержание: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B68DDF-CD4D-4204-BB7F-67A0290E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2872899"/>
            <a:ext cx="4686300" cy="3320668"/>
          </a:xfrm>
        </p:spPr>
        <p:txBody>
          <a:bodyPr>
            <a:normAutofit/>
          </a:bodyPr>
          <a:lstStyle/>
          <a:p>
            <a:r>
              <a:rPr lang="ru-RU" sz="2200" dirty="0"/>
              <a:t>Введение</a:t>
            </a:r>
          </a:p>
          <a:p>
            <a:r>
              <a:rPr lang="ru-RU" sz="2200" dirty="0"/>
              <a:t>Вакуумная система ИО Бустера </a:t>
            </a:r>
            <a:r>
              <a:rPr lang="ru-RU" sz="2200" dirty="0" smtClean="0"/>
              <a:t>(схема, посты откачки)</a:t>
            </a:r>
            <a:endParaRPr lang="ru-RU" sz="2200" dirty="0"/>
          </a:p>
          <a:p>
            <a:r>
              <a:rPr lang="ru-RU" sz="2200" dirty="0"/>
              <a:t>Вакуумная система ИО </a:t>
            </a:r>
            <a:r>
              <a:rPr lang="ru-RU" sz="2200" dirty="0" err="1" smtClean="0"/>
              <a:t>Коллайдера</a:t>
            </a:r>
            <a:r>
              <a:rPr lang="ru-RU" sz="2200" dirty="0" smtClean="0"/>
              <a:t> </a:t>
            </a:r>
            <a:r>
              <a:rPr lang="ru-RU" sz="2200" dirty="0"/>
              <a:t>(схема, посты </a:t>
            </a:r>
            <a:r>
              <a:rPr lang="ru-RU" sz="2200" dirty="0" smtClean="0"/>
              <a:t>откачки)</a:t>
            </a:r>
            <a:endParaRPr lang="ru-RU" sz="2200" dirty="0"/>
          </a:p>
          <a:p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2</a:t>
            </a:fld>
            <a:r>
              <a:rPr lang="en-US" dirty="0" smtClean="0"/>
              <a:t>/1</a:t>
            </a:r>
            <a:r>
              <a:rPr lang="ru-RU" dirty="0"/>
              <a:t>8</a:t>
            </a:r>
            <a:endParaRPr lang="ru-RU" dirty="0" smtClean="0"/>
          </a:p>
        </p:txBody>
      </p:sp>
      <p:pic>
        <p:nvPicPr>
          <p:cNvPr id="6" name="Рисунок 5" descr="Изображение выглядит как зеленый, внутренний, двигатель, гряз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20B37EC-9809-4EE4-9DCC-6C200FDD9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62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7484" y="705945"/>
            <a:ext cx="8911687" cy="528797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</a:rPr>
              <a:t>Задачи вакуумной системы изоляционного </a:t>
            </a:r>
            <a:r>
              <a:rPr lang="ru-RU" sz="2700" dirty="0" smtClean="0">
                <a:solidFill>
                  <a:srgbClr val="002060"/>
                </a:solidFill>
              </a:rPr>
              <a:t>объёма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6570" y="1693652"/>
            <a:ext cx="8915400" cy="377762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Испытание </a:t>
            </a:r>
            <a:r>
              <a:rPr lang="ru-RU" dirty="0">
                <a:solidFill>
                  <a:srgbClr val="002060"/>
                </a:solidFill>
              </a:rPr>
              <a:t>на герметичность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Получение требуемого </a:t>
            </a:r>
            <a:r>
              <a:rPr lang="ru-RU" dirty="0" smtClean="0">
                <a:solidFill>
                  <a:srgbClr val="002060"/>
                </a:solidFill>
              </a:rPr>
              <a:t>давления (</a:t>
            </a:r>
            <a:r>
              <a:rPr lang="ru-RU" dirty="0">
                <a:solidFill>
                  <a:srgbClr val="002060"/>
                </a:solidFill>
              </a:rPr>
              <a:t>10 </a:t>
            </a:r>
            <a:r>
              <a:rPr lang="ru-RU" baseline="30000" dirty="0">
                <a:solidFill>
                  <a:srgbClr val="002060"/>
                </a:solidFill>
              </a:rPr>
              <a:t>-</a:t>
            </a:r>
            <a:r>
              <a:rPr lang="ru-RU" baseline="30000" dirty="0" smtClean="0">
                <a:solidFill>
                  <a:srgbClr val="002060"/>
                </a:solidFill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 Па) для </a:t>
            </a:r>
            <a:r>
              <a:rPr lang="ru-RU" dirty="0">
                <a:solidFill>
                  <a:srgbClr val="002060"/>
                </a:solidFill>
              </a:rPr>
              <a:t>того чтобы можно было провести </a:t>
            </a:r>
            <a:r>
              <a:rPr lang="ru-RU" dirty="0" err="1" smtClean="0">
                <a:solidFill>
                  <a:srgbClr val="002060"/>
                </a:solidFill>
              </a:rPr>
              <a:t>захолаживание</a:t>
            </a:r>
            <a:r>
              <a:rPr lang="ru-RU" dirty="0" smtClean="0">
                <a:solidFill>
                  <a:srgbClr val="002060"/>
                </a:solidFill>
              </a:rPr>
              <a:t> – снижение теплопритоков к МКС. 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Создание изоляционного вакуума для того, чтобы не произошёл </a:t>
            </a:r>
            <a:r>
              <a:rPr lang="ru-RU" dirty="0" smtClean="0">
                <a:solidFill>
                  <a:srgbClr val="002060"/>
                </a:solidFill>
              </a:rPr>
              <a:t>пробой (крива </a:t>
            </a:r>
            <a:r>
              <a:rPr lang="ru-RU" dirty="0" err="1" smtClean="0">
                <a:solidFill>
                  <a:srgbClr val="002060"/>
                </a:solidFill>
              </a:rPr>
              <a:t>Пашена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Вакуумные </a:t>
            </a:r>
            <a:r>
              <a:rPr lang="ru-RU" dirty="0">
                <a:solidFill>
                  <a:srgbClr val="002060"/>
                </a:solidFill>
              </a:rPr>
              <a:t>посты изоляционного объема разделяются </a:t>
            </a:r>
            <a:r>
              <a:rPr lang="ru-RU" dirty="0" smtClean="0">
                <a:solidFill>
                  <a:srgbClr val="002060"/>
                </a:solidFill>
              </a:rPr>
              <a:t>на: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посты </a:t>
            </a:r>
            <a:r>
              <a:rPr lang="ru-RU" dirty="0">
                <a:solidFill>
                  <a:srgbClr val="002060"/>
                </a:solidFill>
              </a:rPr>
              <a:t>предварительной откачки (</a:t>
            </a:r>
            <a:r>
              <a:rPr lang="ru-RU" dirty="0" smtClean="0">
                <a:solidFill>
                  <a:srgbClr val="002060"/>
                </a:solidFill>
              </a:rPr>
              <a:t>пост LV);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посты </a:t>
            </a:r>
            <a:r>
              <a:rPr lang="ru-RU" dirty="0">
                <a:solidFill>
                  <a:srgbClr val="002060"/>
                </a:solidFill>
              </a:rPr>
              <a:t>финишной откачки (пост MV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3</a:t>
            </a:fld>
            <a:r>
              <a:rPr lang="en-US" dirty="0" smtClean="0"/>
              <a:t>/1</a:t>
            </a:r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205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1349" y="350843"/>
            <a:ext cx="4058085" cy="436939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Основные элементы магнита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4</a:t>
            </a:fld>
            <a:r>
              <a:rPr lang="en-US" dirty="0" smtClean="0"/>
              <a:t>/1</a:t>
            </a:r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5" name="Объект 5">
            <a:extLst>
              <a:ext uri="{FF2B5EF4-FFF2-40B4-BE49-F238E27FC236}">
                <a16:creationId xmlns="" xmlns:a16="http://schemas.microsoft.com/office/drawing/2014/main" id="{FB8A08BF-A69C-412F-9E27-DDF3CCC7F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r="35184" b="-4"/>
          <a:stretch/>
        </p:blipFill>
        <p:spPr>
          <a:xfrm>
            <a:off x="6332152" y="787782"/>
            <a:ext cx="2506301" cy="5363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7102" y="1345721"/>
            <a:ext cx="282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Вакуумный кожух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138842" y="1528349"/>
            <a:ext cx="1382728" cy="744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04053" y="970344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Тепловой экран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1" idx="1"/>
          </p:cNvCxnSpPr>
          <p:nvPr/>
        </p:nvCxnSpPr>
        <p:spPr>
          <a:xfrm flipH="1">
            <a:off x="8138743" y="1155010"/>
            <a:ext cx="565310" cy="74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074989" y="1992702"/>
            <a:ext cx="165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Ярмо 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8" idx="1"/>
          </p:cNvCxnSpPr>
          <p:nvPr/>
        </p:nvCxnSpPr>
        <p:spPr>
          <a:xfrm flipH="1">
            <a:off x="7836819" y="2177368"/>
            <a:ext cx="1238170" cy="608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0298" y="2884821"/>
            <a:ext cx="5140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Тепловой экран </a:t>
            </a:r>
            <a:r>
              <a:rPr lang="ru-RU" dirty="0"/>
              <a:t>при азотной Т , вакуумный кожух </a:t>
            </a:r>
            <a:r>
              <a:rPr lang="ru-RU" dirty="0" err="1" smtClean="0"/>
              <a:t>котороый</a:t>
            </a:r>
            <a:r>
              <a:rPr lang="ru-RU" dirty="0" smtClean="0"/>
              <a:t> </a:t>
            </a:r>
            <a:r>
              <a:rPr lang="ru-RU" dirty="0"/>
              <a:t>находится при комнатной </a:t>
            </a:r>
            <a:r>
              <a:rPr lang="ru-RU" dirty="0" smtClean="0"/>
              <a:t>температуре. </a:t>
            </a:r>
            <a:r>
              <a:rPr lang="ru-RU" dirty="0"/>
              <a:t>В нашей системе ярмо охлажденное до Не температуры является хорошим </a:t>
            </a:r>
            <a:r>
              <a:rPr lang="ru-RU" dirty="0" smtClean="0"/>
              <a:t>сорбентом </a:t>
            </a:r>
            <a:r>
              <a:rPr lang="ru-RU" dirty="0"/>
              <a:t>который откачивает всё что есть</a:t>
            </a:r>
          </a:p>
        </p:txBody>
      </p:sp>
    </p:spTree>
    <p:extLst>
      <p:ext uri="{BB962C8B-B14F-4D97-AF65-F5344CB8AC3E}">
        <p14:creationId xmlns:p14="http://schemas.microsoft.com/office/powerpoint/2010/main" val="556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0077" y="398415"/>
            <a:ext cx="3807875" cy="5287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Кривая </a:t>
            </a:r>
            <a:r>
              <a:rPr lang="ru-RU" sz="2400" dirty="0" err="1" smtClean="0"/>
              <a:t>Пашена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30" y="970344"/>
            <a:ext cx="6452557" cy="56754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5</a:t>
            </a:fld>
            <a:r>
              <a:rPr lang="en-US" dirty="0" smtClean="0"/>
              <a:t>/1</a:t>
            </a: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1695" y="1464810"/>
            <a:ext cx="40315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При 10 </a:t>
            </a:r>
            <a:r>
              <a:rPr lang="ru-RU" dirty="0" err="1" smtClean="0"/>
              <a:t>Торр</a:t>
            </a:r>
            <a:r>
              <a:rPr lang="ru-RU" dirty="0" smtClean="0"/>
              <a:t> </a:t>
            </a:r>
            <a:r>
              <a:rPr lang="ru-RU" dirty="0"/>
              <a:t>напряжение стремится бесконечности, в этой </a:t>
            </a:r>
            <a:r>
              <a:rPr lang="ru-RU" dirty="0" smtClean="0"/>
              <a:t>связи </a:t>
            </a:r>
            <a:r>
              <a:rPr lang="ru-RU" dirty="0"/>
              <a:t>10</a:t>
            </a:r>
            <a:r>
              <a:rPr lang="ru-RU" baseline="30000" dirty="0"/>
              <a:t>-3</a:t>
            </a:r>
            <a:r>
              <a:rPr lang="ru-RU" dirty="0"/>
              <a:t> Па </a:t>
            </a:r>
            <a:r>
              <a:rPr lang="ru-RU" dirty="0" smtClean="0"/>
              <a:t>хватает </a:t>
            </a:r>
            <a:r>
              <a:rPr lang="ru-RU" dirty="0"/>
              <a:t>для того чтобы можно </a:t>
            </a:r>
            <a:r>
              <a:rPr lang="ru-RU" dirty="0" smtClean="0"/>
              <a:t>было проводить </a:t>
            </a:r>
            <a:r>
              <a:rPr lang="ru-RU" dirty="0"/>
              <a:t>высоковольтные </a:t>
            </a:r>
            <a:r>
              <a:rPr lang="ru-RU" dirty="0" smtClean="0"/>
              <a:t>работы.</a:t>
            </a:r>
          </a:p>
          <a:p>
            <a:r>
              <a:rPr lang="ru-RU" dirty="0" smtClean="0"/>
              <a:t>Если </a:t>
            </a:r>
            <a:r>
              <a:rPr lang="ru-RU" dirty="0"/>
              <a:t>происходит пробой между двумя поверхностями, </a:t>
            </a:r>
            <a:r>
              <a:rPr lang="ru-RU" dirty="0" smtClean="0"/>
              <a:t>переход</a:t>
            </a:r>
            <a:r>
              <a:rPr lang="ru-RU" dirty="0"/>
              <a:t>, эвакуация энергии, то макс напряжение может до 1000 </a:t>
            </a:r>
            <a:r>
              <a:rPr lang="ru-RU" dirty="0" smtClean="0"/>
              <a:t>В при рассмотрении водородно-гелиевой атмосферы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5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C59CBB7-6E9E-4610-8D66-098505F1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079" y="115195"/>
            <a:ext cx="9676294" cy="49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Схема вакуумных объемов и расположение постов откачки </a:t>
            </a:r>
            <a:r>
              <a:rPr lang="en-US" sz="2000" dirty="0"/>
              <a:t>MV </a:t>
            </a:r>
            <a:r>
              <a:rPr lang="ru-RU" sz="2000" dirty="0"/>
              <a:t>и </a:t>
            </a:r>
            <a:r>
              <a:rPr lang="en-US" sz="2000" dirty="0"/>
              <a:t>LV</a:t>
            </a:r>
            <a:r>
              <a:rPr lang="ru-RU" sz="2000" dirty="0"/>
              <a:t> Бустера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6</a:t>
            </a:fld>
            <a:r>
              <a:rPr lang="en-US" dirty="0" smtClean="0"/>
              <a:t>/1</a:t>
            </a:r>
            <a:r>
              <a:rPr lang="ru-RU" dirty="0"/>
              <a:t>8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="" xmlns:a16="http://schemas.microsoft.com/office/drawing/2014/main" id="{160E46E9-126A-4919-B018-46A6D223E2F0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248DC-51D0-45FA-9EE6-C5D354FA11EA}" type="slidenum">
              <a:rPr lang="ru-RU" smtClean="0"/>
              <a:pPr/>
              <a:t>6</a:t>
            </a:fld>
            <a:r>
              <a:rPr lang="en-US"/>
              <a:t>/10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588671D-A73F-49C2-A664-85CBDE1212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72" y="418273"/>
            <a:ext cx="10165685" cy="6431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004" y="1846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61781" y="3784083"/>
            <a:ext cx="3794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На Бустере </a:t>
            </a:r>
            <a:r>
              <a:rPr lang="ru-RU" sz="1200" dirty="0" smtClean="0">
                <a:solidFill>
                  <a:srgbClr val="00B0F0"/>
                </a:solidFill>
              </a:rPr>
              <a:t>установлено</a:t>
            </a:r>
            <a:r>
              <a:rPr lang="en-US" sz="1200" dirty="0" smtClean="0">
                <a:solidFill>
                  <a:srgbClr val="00B0F0"/>
                </a:solidFill>
              </a:rPr>
              <a:t> 2 </a:t>
            </a:r>
            <a:r>
              <a:rPr lang="ru-RU" sz="1200" dirty="0" smtClean="0">
                <a:solidFill>
                  <a:srgbClr val="00B0F0"/>
                </a:solidFill>
              </a:rPr>
              <a:t>поста </a:t>
            </a:r>
            <a:r>
              <a:rPr lang="en-US" sz="1200" dirty="0" smtClean="0">
                <a:solidFill>
                  <a:srgbClr val="00B0F0"/>
                </a:solidFill>
              </a:rPr>
              <a:t>LV</a:t>
            </a:r>
            <a:r>
              <a:rPr lang="ru-RU" sz="1200" dirty="0" smtClean="0">
                <a:solidFill>
                  <a:srgbClr val="00B0F0"/>
                </a:solidFill>
              </a:rPr>
              <a:t> на ЛПК и ППК.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Установлено 20 постов финишной откачки </a:t>
            </a:r>
            <a:r>
              <a:rPr lang="en-US" sz="1200" dirty="0" smtClean="0">
                <a:solidFill>
                  <a:srgbClr val="00B0F0"/>
                </a:solidFill>
              </a:rPr>
              <a:t>MV</a:t>
            </a:r>
            <a:endParaRPr lang="en-US" sz="12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8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7FDDDE-5CE8-4799-B203-8A37179F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275" y="0"/>
            <a:ext cx="4228031" cy="441902"/>
          </a:xfrm>
        </p:spPr>
        <p:txBody>
          <a:bodyPr anchor="b">
            <a:normAutofit/>
          </a:bodyPr>
          <a:lstStyle/>
          <a:p>
            <a:r>
              <a:rPr lang="ru-RU" sz="1800" dirty="0"/>
              <a:t>Пост предварительной откачки </a:t>
            </a:r>
            <a:r>
              <a:rPr lang="en-US" sz="1800" dirty="0"/>
              <a:t>LV </a:t>
            </a:r>
            <a:endParaRPr lang="ru-RU" sz="18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8561FC64-FC65-3778-4221-580CC5907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638402"/>
            <a:ext cx="3755813" cy="51190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B0F0"/>
                </a:solidFill>
              </a:rPr>
              <a:t>Основные задачи поста: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Откачка ИО от </a:t>
            </a:r>
            <a:r>
              <a:rPr lang="en-US" sz="1400" dirty="0" smtClean="0">
                <a:solidFill>
                  <a:srgbClr val="00B0F0"/>
                </a:solidFill>
              </a:rPr>
              <a:t>атмосферы </a:t>
            </a:r>
            <a:r>
              <a:rPr lang="en-US" sz="1400" dirty="0">
                <a:solidFill>
                  <a:srgbClr val="00B0F0"/>
                </a:solidFill>
              </a:rPr>
              <a:t>10</a:t>
            </a:r>
            <a:r>
              <a:rPr lang="en-US" sz="1400" baseline="30000" dirty="0">
                <a:solidFill>
                  <a:srgbClr val="00B0F0"/>
                </a:solidFill>
              </a:rPr>
              <a:t>5</a:t>
            </a:r>
            <a:r>
              <a:rPr lang="en-US" sz="1400" dirty="0">
                <a:solidFill>
                  <a:srgbClr val="00B0F0"/>
                </a:solidFill>
              </a:rPr>
              <a:t> Па до </a:t>
            </a:r>
            <a:r>
              <a:rPr lang="en-US" sz="1400" dirty="0" smtClean="0">
                <a:solidFill>
                  <a:srgbClr val="00B0F0"/>
                </a:solidFill>
              </a:rPr>
              <a:t>давления </a:t>
            </a:r>
            <a:r>
              <a:rPr lang="en-US" sz="1400" dirty="0">
                <a:solidFill>
                  <a:srgbClr val="00B0F0"/>
                </a:solidFill>
              </a:rPr>
              <a:t>10</a:t>
            </a:r>
            <a:r>
              <a:rPr lang="en-US" sz="1400" baseline="30000" dirty="0">
                <a:solidFill>
                  <a:srgbClr val="00B0F0"/>
                </a:solidFill>
              </a:rPr>
              <a:t>-1</a:t>
            </a:r>
            <a:r>
              <a:rPr lang="en-US" sz="1400" dirty="0">
                <a:solidFill>
                  <a:srgbClr val="00B0F0"/>
                </a:solidFill>
              </a:rPr>
              <a:t> Па. 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ru-RU" sz="1400" dirty="0" smtClean="0">
                <a:solidFill>
                  <a:srgbClr val="00B0F0"/>
                </a:solidFill>
              </a:rPr>
              <a:t>Промывка</a:t>
            </a:r>
            <a:r>
              <a:rPr lang="en-US" sz="1400" dirty="0" smtClean="0">
                <a:solidFill>
                  <a:srgbClr val="00B0F0"/>
                </a:solidFill>
              </a:rPr>
              <a:t>/</a:t>
            </a:r>
            <a:r>
              <a:rPr lang="en-US" sz="1400" dirty="0" err="1" smtClean="0">
                <a:solidFill>
                  <a:srgbClr val="00B0F0"/>
                </a:solidFill>
              </a:rPr>
              <a:t>сушка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dirty="0">
                <a:solidFill>
                  <a:srgbClr val="00B0F0"/>
                </a:solidFill>
              </a:rPr>
              <a:t>изоляционного объема сухим азотом: циклическая откачка и напуск </a:t>
            </a:r>
            <a:r>
              <a:rPr lang="en-US" sz="1400" dirty="0" err="1">
                <a:solidFill>
                  <a:srgbClr val="00B0F0"/>
                </a:solidFill>
              </a:rPr>
              <a:t>азотной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 smtClean="0">
                <a:solidFill>
                  <a:srgbClr val="00B0F0"/>
                </a:solidFill>
              </a:rPr>
              <a:t>атмосферы</a:t>
            </a:r>
            <a:r>
              <a:rPr lang="ru-RU" sz="1400" dirty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(3-6 раз)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С</a:t>
            </a:r>
            <a:r>
              <a:rPr lang="en-US" sz="1400" dirty="0" err="1" smtClean="0">
                <a:solidFill>
                  <a:srgbClr val="00B0F0"/>
                </a:solidFill>
              </a:rPr>
              <a:t>оздани</a:t>
            </a:r>
            <a:r>
              <a:rPr lang="ru-RU" sz="1400" dirty="0" smtClean="0">
                <a:solidFill>
                  <a:srgbClr val="00B0F0"/>
                </a:solidFill>
              </a:rPr>
              <a:t>е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dirty="0">
                <a:solidFill>
                  <a:srgbClr val="00B0F0"/>
                </a:solidFill>
              </a:rPr>
              <a:t>условий запуска постов финишной откачки</a:t>
            </a:r>
            <a:r>
              <a:rPr lang="en-US" sz="1400" dirty="0" smtClean="0">
                <a:solidFill>
                  <a:srgbClr val="00B0F0"/>
                </a:solidFill>
              </a:rPr>
              <a:t>.</a:t>
            </a:r>
            <a:r>
              <a:rPr lang="ru-RU" sz="1400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B0F0"/>
                </a:solidFill>
              </a:rPr>
              <a:t>Посты предварительной откачки состоят из двух пластинчато</a:t>
            </a:r>
            <a:r>
              <a:rPr lang="ru-RU" sz="1400" dirty="0">
                <a:solidFill>
                  <a:srgbClr val="00B0F0"/>
                </a:solidFill>
              </a:rPr>
              <a:t>-</a:t>
            </a:r>
            <a:r>
              <a:rPr lang="ru-RU" sz="1400" dirty="0" smtClean="0">
                <a:solidFill>
                  <a:srgbClr val="00B0F0"/>
                </a:solidFill>
              </a:rPr>
              <a:t>роторных насосов и одного насоса типа </a:t>
            </a:r>
            <a:r>
              <a:rPr lang="ru-RU" sz="1400" dirty="0" err="1" smtClean="0">
                <a:solidFill>
                  <a:srgbClr val="00B0F0"/>
                </a:solidFill>
              </a:rPr>
              <a:t>Рутс</a:t>
            </a:r>
            <a:r>
              <a:rPr lang="ru-RU" sz="1400" dirty="0">
                <a:solidFill>
                  <a:srgbClr val="00B0F0"/>
                </a:solidFill>
              </a:rPr>
              <a:t>,</a:t>
            </a:r>
            <a:r>
              <a:rPr lang="ru-RU" sz="1400" dirty="0" smtClean="0">
                <a:solidFill>
                  <a:srgbClr val="00B0F0"/>
                </a:solidFill>
              </a:rPr>
              <a:t> </a:t>
            </a:r>
            <a:r>
              <a:rPr lang="ru-RU" sz="1400" dirty="0">
                <a:solidFill>
                  <a:srgbClr val="00B0F0"/>
                </a:solidFill>
              </a:rPr>
              <a:t>а</a:t>
            </a:r>
            <a:r>
              <a:rPr lang="ru-RU" sz="1400" dirty="0" smtClean="0">
                <a:solidFill>
                  <a:srgbClr val="00B0F0"/>
                </a:solidFill>
              </a:rPr>
              <a:t> также из управляющей вакуумной арматуры.</a:t>
            </a:r>
            <a:endParaRPr lang="en-US" sz="1400" dirty="0">
              <a:solidFill>
                <a:srgbClr val="00B0F0"/>
              </a:solidFill>
            </a:endParaRPr>
          </a:p>
          <a:p>
            <a:endParaRPr lang="en-US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7</a:t>
            </a:fld>
            <a:r>
              <a:rPr lang="en-US" dirty="0" smtClean="0"/>
              <a:t>/1</a:t>
            </a:r>
            <a:r>
              <a:rPr lang="ru-RU" dirty="0"/>
              <a:t>8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CDAB0A3D-B53B-4B3D-B9DB-B603D6C76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" r="4" b="4"/>
          <a:stretch/>
        </p:blipFill>
        <p:spPr>
          <a:xfrm rot="5400000">
            <a:off x="7082597" y="1326361"/>
            <a:ext cx="5735823" cy="4236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90" y="441902"/>
            <a:ext cx="3863023" cy="58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7933358-FDD0-4952-A4BB-BE6F6C3333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"/>
          <a:stretch/>
        </p:blipFill>
        <p:spPr>
          <a:xfrm rot="5400000">
            <a:off x="3626468" y="1908145"/>
            <a:ext cx="4934705" cy="373396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E7DA84-EA6B-4139-8856-507BF9D97BA0}"/>
              </a:ext>
            </a:extLst>
          </p:cNvPr>
          <p:cNvSpPr/>
          <p:nvPr/>
        </p:nvSpPr>
        <p:spPr>
          <a:xfrm>
            <a:off x="8348995" y="1307777"/>
            <a:ext cx="3684854" cy="4273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</a:rPr>
              <a:t>Основная </a:t>
            </a:r>
            <a:r>
              <a:rPr lang="ru-RU" dirty="0">
                <a:solidFill>
                  <a:srgbClr val="002060"/>
                </a:solidFill>
              </a:rPr>
              <a:t>задача </a:t>
            </a:r>
            <a:r>
              <a:rPr lang="ru-RU" dirty="0" smtClean="0">
                <a:solidFill>
                  <a:srgbClr val="002060"/>
                </a:solidFill>
              </a:rPr>
              <a:t>диффузионных </a:t>
            </a:r>
            <a:r>
              <a:rPr lang="ru-RU" dirty="0">
                <a:solidFill>
                  <a:srgbClr val="002060"/>
                </a:solidFill>
              </a:rPr>
              <a:t>насосов это качественное проведение контроля герметичности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</a:rPr>
              <a:t>Он состоит из диффузионного насоса </a:t>
            </a:r>
            <a:r>
              <a:rPr lang="en-US" dirty="0" smtClean="0">
                <a:solidFill>
                  <a:srgbClr val="002060"/>
                </a:solidFill>
              </a:rPr>
              <a:t>HSR PDI-250W</a:t>
            </a:r>
            <a:r>
              <a:rPr lang="ru-RU" dirty="0" smtClean="0">
                <a:solidFill>
                  <a:srgbClr val="002060"/>
                </a:solidFill>
              </a:rPr>
              <a:t>, электромеханического затвора 2ЗВЭ-250Р,клапанами и датчиками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F1984338-6872-407A-9642-8A58CB29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371" y="82872"/>
            <a:ext cx="3641435" cy="581362"/>
          </a:xfrm>
        </p:spPr>
        <p:txBody>
          <a:bodyPr anchor="b">
            <a:normAutofit/>
          </a:bodyPr>
          <a:lstStyle/>
          <a:p>
            <a:r>
              <a:rPr lang="ru-RU" sz="1800" dirty="0"/>
              <a:t>Пост финишной откачки М</a:t>
            </a:r>
            <a:r>
              <a:rPr lang="en-US" sz="1800" dirty="0"/>
              <a:t>V </a:t>
            </a: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8</a:t>
            </a:fld>
            <a:r>
              <a:rPr lang="en-US" dirty="0" smtClean="0"/>
              <a:t>/1</a:t>
            </a:r>
            <a:r>
              <a:rPr lang="ru-RU" dirty="0"/>
              <a:t>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9" y="1207170"/>
            <a:ext cx="3850180" cy="50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9C24254A-119D-4CDE-A843-A4D24B32D5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04946" y="4525983"/>
            <a:ext cx="9518374" cy="134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/>
              <a:t>Среднее давление с учетом всех длин в изоляционном объёме по ППК составило </a:t>
            </a:r>
            <a:r>
              <a:rPr lang="ru-RU" sz="1800" dirty="0">
                <a:latin typeface="Times New Roman" panose="02020603050405020304" pitchFamily="18" charset="0"/>
              </a:rPr>
              <a:t>7,11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·10</a:t>
            </a:r>
            <a:r>
              <a:rPr lang="ru-RU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-6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Па</a:t>
            </a:r>
            <a:r>
              <a:rPr lang="ru-RU" sz="1800" i="1" dirty="0"/>
              <a:t> </a:t>
            </a:r>
            <a:r>
              <a:rPr lang="ru-RU" sz="1800" dirty="0"/>
              <a:t>, в ЛПК </a:t>
            </a:r>
            <a:r>
              <a:rPr lang="ru-RU" sz="1800" dirty="0">
                <a:latin typeface="Times New Roman" panose="02020603050405020304" pitchFamily="18" charset="0"/>
              </a:rPr>
              <a:t>5,4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·10</a:t>
            </a:r>
            <a:r>
              <a:rPr lang="ru-RU" sz="1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-6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Па</a:t>
            </a:r>
            <a:r>
              <a:rPr lang="ru-RU" sz="1800" i="1" dirty="0"/>
              <a:t> </a:t>
            </a:r>
            <a:endParaRPr lang="en-US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9</a:t>
            </a:fld>
            <a:r>
              <a:rPr lang="en-US" dirty="0" smtClean="0"/>
              <a:t>/1</a:t>
            </a:r>
            <a:r>
              <a:rPr lang="ru-RU" dirty="0"/>
              <a:t>8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5B0324F9-D3A4-4C02-9925-560709965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97356"/>
              </p:ext>
            </p:extLst>
          </p:nvPr>
        </p:nvGraphicFramePr>
        <p:xfrm>
          <a:off x="2299252" y="1927823"/>
          <a:ext cx="7335309" cy="2379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891">
                  <a:extLst>
                    <a:ext uri="{9D8B030D-6E8A-4147-A177-3AD203B41FA5}">
                      <a16:colId xmlns="" xmlns:a16="http://schemas.microsoft.com/office/drawing/2014/main" val="1402751599"/>
                    </a:ext>
                  </a:extLst>
                </a:gridCol>
                <a:gridCol w="1006070">
                  <a:extLst>
                    <a:ext uri="{9D8B030D-6E8A-4147-A177-3AD203B41FA5}">
                      <a16:colId xmlns="" xmlns:a16="http://schemas.microsoft.com/office/drawing/2014/main" val="3674902624"/>
                    </a:ext>
                  </a:extLst>
                </a:gridCol>
                <a:gridCol w="1006070">
                  <a:extLst>
                    <a:ext uri="{9D8B030D-6E8A-4147-A177-3AD203B41FA5}">
                      <a16:colId xmlns="" xmlns:a16="http://schemas.microsoft.com/office/drawing/2014/main" val="2977670892"/>
                    </a:ext>
                  </a:extLst>
                </a:gridCol>
                <a:gridCol w="1006070">
                  <a:extLst>
                    <a:ext uri="{9D8B030D-6E8A-4147-A177-3AD203B41FA5}">
                      <a16:colId xmlns="" xmlns:a16="http://schemas.microsoft.com/office/drawing/2014/main" val="69420229"/>
                    </a:ext>
                  </a:extLst>
                </a:gridCol>
                <a:gridCol w="1006068">
                  <a:extLst>
                    <a:ext uri="{9D8B030D-6E8A-4147-A177-3AD203B41FA5}">
                      <a16:colId xmlns="" xmlns:a16="http://schemas.microsoft.com/office/drawing/2014/main" val="4291334537"/>
                    </a:ext>
                  </a:extLst>
                </a:gridCol>
                <a:gridCol w="1006070">
                  <a:extLst>
                    <a:ext uri="{9D8B030D-6E8A-4147-A177-3AD203B41FA5}">
                      <a16:colId xmlns="" xmlns:a16="http://schemas.microsoft.com/office/drawing/2014/main" val="3092807430"/>
                    </a:ext>
                  </a:extLst>
                </a:gridCol>
                <a:gridCol w="1006070">
                  <a:extLst>
                    <a:ext uri="{9D8B030D-6E8A-4147-A177-3AD203B41FA5}">
                      <a16:colId xmlns="" xmlns:a16="http://schemas.microsoft.com/office/drawing/2014/main" val="2349361094"/>
                    </a:ext>
                  </a:extLst>
                </a:gridCol>
              </a:tblGrid>
              <a:tr h="339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кв.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кв.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 пр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ИП лев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кв.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кв.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extLst>
                  <a:ext uri="{0D108BD9-81ED-4DB2-BD59-A6C34878D82A}">
                    <a16:rowId xmlns="" xmlns:a16="http://schemas.microsoft.com/office/drawing/2014/main" val="2058896622"/>
                  </a:ext>
                </a:extLst>
              </a:tr>
              <a:tr h="339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25.11.2022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6,4·10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1·10</a:t>
                      </a:r>
                      <a:r>
                        <a:rPr lang="ru-RU" sz="1200" baseline="30000">
                          <a:effectLst/>
                        </a:rPr>
                        <a:t>-5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7,5·10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7,4·10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3,0·10</a:t>
                      </a:r>
                      <a:r>
                        <a:rPr lang="ru-RU" sz="1200" baseline="30000" dirty="0">
                          <a:effectLst/>
                        </a:rPr>
                        <a:t>-6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extLst>
                  <a:ext uri="{0D108BD9-81ED-4DB2-BD59-A6C34878D82A}">
                    <a16:rowId xmlns="" xmlns:a16="http://schemas.microsoft.com/office/drawing/2014/main" val="2574947956"/>
                  </a:ext>
                </a:extLst>
              </a:tr>
              <a:tr h="339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04.12.2022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6,4·10</a:t>
                      </a:r>
                      <a:r>
                        <a:rPr lang="ru-RU" sz="1200" baseline="30000" dirty="0">
                          <a:effectLst/>
                        </a:rPr>
                        <a:t>-6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1,4·10</a:t>
                      </a:r>
                      <a:r>
                        <a:rPr lang="ru-RU" sz="1200" baseline="30000">
                          <a:effectLst/>
                        </a:rPr>
                        <a:t>-5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2,7·10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7,1·10</a:t>
                      </a:r>
                      <a:r>
                        <a:rPr kumimoji="0" lang="ru-RU" sz="1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  <a:endParaRPr kumimoji="0" lang="ru-RU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7,5·10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extLst>
                  <a:ext uri="{0D108BD9-81ED-4DB2-BD59-A6C34878D82A}">
                    <a16:rowId xmlns="" xmlns:a16="http://schemas.microsoft.com/office/drawing/2014/main" val="4035631152"/>
                  </a:ext>
                </a:extLst>
              </a:tr>
              <a:tr h="339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19.12.2022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6,2·10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1,3·10</a:t>
                      </a:r>
                      <a:r>
                        <a:rPr lang="ru-RU" sz="1200" baseline="30000">
                          <a:effectLst/>
                        </a:rPr>
                        <a:t>-5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2,7·10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5,5·10</a:t>
                      </a:r>
                      <a:r>
                        <a:rPr kumimoji="0" lang="ru-RU" sz="1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  <a:endParaRPr kumimoji="0" lang="ru-RU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6,3·10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2,5·10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extLst>
                  <a:ext uri="{0D108BD9-81ED-4DB2-BD59-A6C34878D82A}">
                    <a16:rowId xmlns="" xmlns:a16="http://schemas.microsoft.com/office/drawing/2014/main" val="465836663"/>
                  </a:ext>
                </a:extLst>
              </a:tr>
              <a:tr h="339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13.01.2023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6,0·10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1,4·10</a:t>
                      </a:r>
                      <a:r>
                        <a:rPr lang="ru-RU" sz="1200" baseline="30000" dirty="0">
                          <a:effectLst/>
                        </a:rPr>
                        <a:t>-5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2,5·10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6,1·10</a:t>
                      </a:r>
                      <a:r>
                        <a:rPr kumimoji="0" lang="ru-RU" sz="1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  <a:endParaRPr kumimoji="0" lang="ru-RU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6,4·10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2,6·10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extLst>
                  <a:ext uri="{0D108BD9-81ED-4DB2-BD59-A6C34878D82A}">
                    <a16:rowId xmlns="" xmlns:a16="http://schemas.microsoft.com/office/drawing/2014/main" val="2974617853"/>
                  </a:ext>
                </a:extLst>
              </a:tr>
              <a:tr h="339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25.01.2023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6,9·10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1,1·10</a:t>
                      </a:r>
                      <a:r>
                        <a:rPr lang="ru-RU" sz="1200" baseline="30000" dirty="0">
                          <a:effectLst/>
                        </a:rPr>
                        <a:t>-5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6,4·10</a:t>
                      </a:r>
                      <a:r>
                        <a:rPr kumimoji="0" lang="ru-RU" sz="1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  <a:endParaRPr kumimoji="0" lang="ru-RU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6,7·10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2,7·10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extLst>
                  <a:ext uri="{0D108BD9-81ED-4DB2-BD59-A6C34878D82A}">
                    <a16:rowId xmlns="" xmlns:a16="http://schemas.microsoft.com/office/drawing/2014/main" val="2453342015"/>
                  </a:ext>
                </a:extLst>
              </a:tr>
              <a:tr h="339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02.02.2023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6,5·10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1,2·10</a:t>
                      </a:r>
                      <a:r>
                        <a:rPr lang="ru-RU" sz="1200" baseline="30000" dirty="0">
                          <a:effectLst/>
                        </a:rPr>
                        <a:t>-5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2,3·10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4,8·10</a:t>
                      </a:r>
                      <a:r>
                        <a:rPr kumimoji="0" lang="ru-RU" sz="12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  <a:endParaRPr kumimoji="0" lang="ru-RU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6,0·10</a:t>
                      </a:r>
                      <a:r>
                        <a:rPr lang="ru-RU" sz="1200" baseline="30000">
                          <a:effectLst/>
                        </a:rPr>
                        <a:t>-6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2,6·10</a:t>
                      </a:r>
                      <a:r>
                        <a:rPr lang="ru-RU" sz="1200" baseline="30000" dirty="0">
                          <a:effectLst/>
                        </a:rPr>
                        <a:t>-6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908" marR="78908" marT="0" marB="0"/>
                </a:tc>
                <a:extLst>
                  <a:ext uri="{0D108BD9-81ED-4DB2-BD59-A6C34878D82A}">
                    <a16:rowId xmlns="" xmlns:a16="http://schemas.microsoft.com/office/drawing/2014/main" val="1200578110"/>
                  </a:ext>
                </a:extLst>
              </a:tr>
            </a:tbl>
          </a:graphicData>
        </a:graphic>
      </p:graphicFrame>
      <p:sp>
        <p:nvSpPr>
          <p:cNvPr id="27" name="Объект 2">
            <a:extLst>
              <a:ext uri="{FF2B5EF4-FFF2-40B4-BE49-F238E27FC236}">
                <a16:creationId xmlns="" xmlns:a16="http://schemas.microsoft.com/office/drawing/2014/main" id="{5C909891-79B6-492E-8F05-5879574440AB}"/>
              </a:ext>
            </a:extLst>
          </p:cNvPr>
          <p:cNvSpPr txBox="1">
            <a:spLocks/>
          </p:cNvSpPr>
          <p:nvPr/>
        </p:nvSpPr>
        <p:spPr>
          <a:xfrm>
            <a:off x="1693895" y="806394"/>
            <a:ext cx="9947516" cy="902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 </a:t>
            </a:r>
            <a:r>
              <a:rPr lang="en-US" sz="2400" i="1" dirty="0"/>
              <a:t>Показания </a:t>
            </a:r>
            <a:r>
              <a:rPr lang="en-US" sz="2400" i="1" dirty="0" smtClean="0"/>
              <a:t>вакуумметров </a:t>
            </a:r>
            <a:r>
              <a:rPr lang="en-US" sz="2400" i="1" dirty="0"/>
              <a:t>в </a:t>
            </a:r>
            <a:r>
              <a:rPr lang="ru-RU" sz="2400" i="1" dirty="0"/>
              <a:t>ПНР № 4</a:t>
            </a:r>
            <a:r>
              <a:rPr lang="en-US" sz="2400" i="1" dirty="0"/>
              <a:t> </a:t>
            </a:r>
            <a:r>
              <a:rPr lang="en-US" sz="2400" i="1" dirty="0" err="1" smtClean="0"/>
              <a:t>Бустера</a:t>
            </a:r>
            <a:r>
              <a:rPr lang="en-US" sz="2400" i="1" dirty="0" smtClean="0"/>
              <a:t> (</a:t>
            </a:r>
            <a:r>
              <a:rPr lang="ru-RU" sz="2400" i="1" dirty="0" smtClean="0"/>
              <a:t>Па). При рабочем цикле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20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</TotalTime>
  <Words>992</Words>
  <Application>Microsoft Office PowerPoint</Application>
  <PresentationFormat>Широкоэкранный</PresentationFormat>
  <Paragraphs>147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Легкий дым</vt:lpstr>
      <vt:lpstr>Вакуумная система изоляционного объема Бустера и Коллайдера</vt:lpstr>
      <vt:lpstr>Содержание:</vt:lpstr>
      <vt:lpstr>Задачи вакуумной системы изоляционного объёма </vt:lpstr>
      <vt:lpstr>Основные элементы магнита</vt:lpstr>
      <vt:lpstr>Кривая Пашена</vt:lpstr>
      <vt:lpstr>Схема вакуумных объемов и расположение постов откачки MV и LV Бустера </vt:lpstr>
      <vt:lpstr>Пост предварительной откачки LV </vt:lpstr>
      <vt:lpstr>Пост финишной откачки МV </vt:lpstr>
      <vt:lpstr>Презентация PowerPoint</vt:lpstr>
      <vt:lpstr>Работа постов ИО во время сеанса </vt:lpstr>
      <vt:lpstr>Планы работ ВС ИО  Бустера </vt:lpstr>
      <vt:lpstr>Презентация PowerPoint</vt:lpstr>
      <vt:lpstr>Вакуумная система изоляционного объёма Коллайдера</vt:lpstr>
      <vt:lpstr>Схема расположения вакуумных постов MV и LV на коллайдере</vt:lpstr>
      <vt:lpstr>Пост MV Коллайдера</vt:lpstr>
      <vt:lpstr>Сборка постов MV</vt:lpstr>
      <vt:lpstr>Сборка постов LV коллайдера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Вакуумная система изоляционного объема Бустера и Коллайдера</dc:title>
  <dc:creator>я</dc:creator>
  <cp:lastModifiedBy>GrPc33</cp:lastModifiedBy>
  <cp:revision>226</cp:revision>
  <dcterms:created xsi:type="dcterms:W3CDTF">2023-03-23T12:20:37Z</dcterms:created>
  <dcterms:modified xsi:type="dcterms:W3CDTF">2023-03-31T12:18:37Z</dcterms:modified>
</cp:coreProperties>
</file>