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63" r:id="rId11"/>
    <p:sldId id="264" r:id="rId12"/>
    <p:sldId id="265" r:id="rId13"/>
    <p:sldId id="266" r:id="rId14"/>
    <p:sldId id="267" r:id="rId15"/>
    <p:sldId id="268" r:id="rId16"/>
    <p:sldId id="276" r:id="rId17"/>
    <p:sldId id="269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9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44906-6BA6-4E39-906D-2D91402033F6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2E256-A3F1-4078-A7D4-8173374B8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269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2E256-A3F1-4078-A7D4-8173374B8CD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596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2E256-A3F1-4078-A7D4-8173374B8CD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2E256-A3F1-4078-A7D4-8173374B8CD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757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2E256-A3F1-4078-A7D4-8173374B8CD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44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6A04-5A82-4907-93A9-E4C443AF8373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2/20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256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B19B-6C3B-4665-B2DB-7313C1C754B4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2/20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526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391-8E97-4747-B6E5-157B17212FDB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2/20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91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A632-79E5-4E25-AC4A-E267BDB066C1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2/20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05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BACB-E47E-4DD8-83E7-D51FEBD49F66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2/20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760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FE63-1CDC-4E7C-A3C0-EC8643D88237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2/20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548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B22F-EE38-4E6E-9F87-1AFCB4B8D8B4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2/20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841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993B-DE36-4ADD-B0C8-FC9CD4007EBD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2/20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42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B4E4-7CEC-48E9-8493-3A77396D457C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2/20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925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CF81-7B65-4D73-9133-A8B661D7A966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2/20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610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ADEF-26F6-4D9D-AD5B-1512627565F3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2/20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296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95FE2-84FA-4E71-9FC4-E7DB4A14641A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2/20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FC5BB-A161-43E2-9907-5876E3A50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078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507" y="2222983"/>
            <a:ext cx="10953881" cy="159918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участок подготовки вакуумных объемов к работе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3258" y="6411454"/>
            <a:ext cx="2625483" cy="4465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Владикавказ 2023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912" y="5209241"/>
            <a:ext cx="3042747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 Е.А.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emihaylov@jinr.ru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5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05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617" y="-66405"/>
            <a:ext cx="9337965" cy="960022"/>
          </a:xfrm>
        </p:spPr>
        <p:txBody>
          <a:bodyPr>
            <a:normAutofit/>
          </a:bodyPr>
          <a:lstStyle/>
          <a:p>
            <a:pPr algn="ctr"/>
            <a:r>
              <a:rPr lang="ru-RU" sz="2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сильфоных вставок </a:t>
            </a:r>
            <a:r>
              <a:rPr lang="ru-RU" sz="25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Коллайдера</a:t>
            </a:r>
            <a:r>
              <a:rPr lang="ru-RU" sz="2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Диполь-Пикап; </a:t>
            </a:r>
            <a:br>
              <a:rPr lang="ru-RU" sz="2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Диполь-МКС; Диполь-Диполь.</a:t>
            </a:r>
            <a:endParaRPr lang="ru-RU" sz="2500" i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507"/>
          <a:stretch/>
        </p:blipFill>
        <p:spPr>
          <a:xfrm>
            <a:off x="165626" y="2997433"/>
            <a:ext cx="5225796" cy="2724322"/>
          </a:xfrm>
        </p:spPr>
      </p:pic>
      <p:sp>
        <p:nvSpPr>
          <p:cNvPr id="7" name="Прямоугольник 6"/>
          <p:cNvSpPr/>
          <p:nvPr/>
        </p:nvSpPr>
        <p:spPr>
          <a:xfrm>
            <a:off x="204562" y="1105259"/>
            <a:ext cx="41341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требования: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вакуума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2·10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уровень фона по гелию, не более 5·10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Па·м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остаточных газов: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95%, СН – соед.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1422" y="960022"/>
            <a:ext cx="6631754" cy="32194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36768" y="5754512"/>
            <a:ext cx="219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Вакуумный стенд 2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3201725"/>
              </p:ext>
            </p:extLst>
          </p:nvPr>
        </p:nvGraphicFramePr>
        <p:xfrm>
          <a:off x="5591204" y="4562221"/>
          <a:ext cx="6431972" cy="1223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564"/>
                <a:gridCol w="2597727"/>
                <a:gridCol w="588818"/>
                <a:gridCol w="1288473"/>
                <a:gridCol w="775854"/>
                <a:gridCol w="758536"/>
              </a:tblGrid>
              <a:tr h="328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Кол-во, шт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наличие, шт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Испытано, шт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Испытано/кол-во (%)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Вставка Диполь-Пикап С-117.03.100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Вставка Диполь-МПК С-117.05.100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Вставка Диполь-Диполь С-117.07.100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 – Время на сборку, прогрев, испытания (партии из 8 шт) = 1.5-2 недели.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35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6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906" y="93958"/>
            <a:ext cx="8078777" cy="624949"/>
          </a:xfrm>
        </p:spPr>
        <p:txBody>
          <a:bodyPr>
            <a:normAutofit/>
          </a:bodyPr>
          <a:lstStyle/>
          <a:p>
            <a:pPr algn="ctr"/>
            <a:r>
              <a:rPr lang="ru-RU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Проставки ВВК от ФГУП «ЭЗАН» г. Черноголовка</a:t>
            </a:r>
            <a:endParaRPr lang="ru-RU" sz="2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1" y="828631"/>
            <a:ext cx="3263503" cy="4351338"/>
          </a:xfrm>
        </p:spPr>
      </p:pic>
      <p:sp>
        <p:nvSpPr>
          <p:cNvPr id="9" name="Прямоугольник 8"/>
          <p:cNvSpPr/>
          <p:nvPr/>
        </p:nvSpPr>
        <p:spPr>
          <a:xfrm>
            <a:off x="155046" y="5157316"/>
            <a:ext cx="7060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требования: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вакуума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2·10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уровень фона по гелию, не более 5·10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Па·м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остаточных газов: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95%,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 – соед.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5%.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083269" y="1682596"/>
          <a:ext cx="7872248" cy="2478462"/>
        </p:xfrm>
        <a:graphic>
          <a:graphicData uri="http://schemas.openxmlformats.org/drawingml/2006/table">
            <a:tbl>
              <a:tblPr/>
              <a:tblGrid>
                <a:gridCol w="472965"/>
                <a:gridCol w="3855478"/>
                <a:gridCol w="715659"/>
                <a:gridCol w="899498"/>
                <a:gridCol w="1928648"/>
              </a:tblGrid>
              <a:tr h="167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</a:p>
                  </a:txBody>
                  <a:tcPr marL="6677" marR="6677" marT="66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677" marR="6677" marT="66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Кол-во, шт</a:t>
                      </a:r>
                    </a:p>
                  </a:txBody>
                  <a:tcPr marL="6677" marR="6677" marT="66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Брак, шт</a:t>
                      </a:r>
                    </a:p>
                  </a:txBody>
                  <a:tcPr marL="6677" marR="6677" marT="66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Доработка изделий, %</a:t>
                      </a:r>
                    </a:p>
                  </a:txBody>
                  <a:tcPr marL="6677" marR="6677" marT="66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677" marR="6677" marT="66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С-257.00.000 Проставка ВВК (323) Блок Линз(С-161) – Переход Х-Т</a:t>
                      </a:r>
                    </a:p>
                  </a:txBody>
                  <a:tcPr marL="6677" marR="6677" marT="66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677" marR="6677" marT="66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677" marR="6677" marT="66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6677" marR="6677" marT="66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677" marR="6677" marT="66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С-256.01.000 Проставка ВВК (282) BV2 - Переход Х-Т</a:t>
                      </a:r>
                    </a:p>
                  </a:txBody>
                  <a:tcPr marL="6677" marR="6677" marT="66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677" marR="6677" marT="66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677" marR="6677" marT="66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6677" marR="6677" marT="66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9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677" marR="6677" marT="66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Тройник для откачки ВВК прямолинейки</a:t>
                      </a:r>
                    </a:p>
                  </a:txBody>
                  <a:tcPr marL="6677" marR="6677" marT="66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677" marR="6677" marT="66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677" marR="6677" marT="66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6677" marR="6677" marT="66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677" marR="6677" marT="66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С-258.00.000 Проставка ВВК(204) Блок линз (С-160) - Переход Х-Т</a:t>
                      </a:r>
                    </a:p>
                  </a:txBody>
                  <a:tcPr marL="6677" marR="6677" marT="66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677" marR="6677" marT="66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677" marR="6677" marT="66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677" marR="6677" marT="66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2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–примерные сроки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 доработку изделий: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30.04.2023 </a:t>
                      </a:r>
                    </a:p>
                  </a:txBody>
                  <a:tcPr marL="6677" marR="6677" marT="66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695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3300" y="168057"/>
            <a:ext cx="5396823" cy="522436"/>
          </a:xfrm>
        </p:spPr>
        <p:txBody>
          <a:bodyPr>
            <a:noAutofit/>
          </a:bodyPr>
          <a:lstStyle/>
          <a:p>
            <a:r>
              <a:rPr lang="ru-RU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грубых замечаний</a:t>
            </a:r>
            <a:endParaRPr lang="ru-RU" sz="2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16" t="21241" r="10848" b="33517"/>
          <a:stretch/>
        </p:blipFill>
        <p:spPr>
          <a:xfrm>
            <a:off x="8996516" y="3696038"/>
            <a:ext cx="2818980" cy="24806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37" t="33380" r="11952" b="31402"/>
          <a:stretch/>
        </p:blipFill>
        <p:spPr>
          <a:xfrm>
            <a:off x="8157895" y="1062969"/>
            <a:ext cx="3657601" cy="24152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06" t="20323" b="26436"/>
          <a:stretch/>
        </p:blipFill>
        <p:spPr>
          <a:xfrm>
            <a:off x="169318" y="1267388"/>
            <a:ext cx="3824971" cy="2919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782" r="10112" b="18068"/>
          <a:stretch/>
        </p:blipFill>
        <p:spPr>
          <a:xfrm>
            <a:off x="4210963" y="1912733"/>
            <a:ext cx="3697217" cy="3791546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12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689" y="69369"/>
            <a:ext cx="9926495" cy="630621"/>
          </a:xfrm>
        </p:spPr>
        <p:txBody>
          <a:bodyPr>
            <a:noAutofit/>
          </a:bodyPr>
          <a:lstStyle/>
          <a:p>
            <a:pPr algn="ctr"/>
            <a:r>
              <a:rPr lang="ru-RU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Сборка, прогрев, испытания сверхвысоковакуумного откачного поста пучковой камеры </a:t>
            </a:r>
            <a:r>
              <a:rPr lang="ru-RU" sz="28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Коллайдера</a:t>
            </a:r>
            <a:endParaRPr lang="ru-RU" sz="2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7" y="939377"/>
            <a:ext cx="3752157" cy="5004470"/>
          </a:xfrm>
        </p:spPr>
      </p:pic>
      <p:sp>
        <p:nvSpPr>
          <p:cNvPr id="6" name="Прямоугольник 5"/>
          <p:cNvSpPr/>
          <p:nvPr/>
        </p:nvSpPr>
        <p:spPr>
          <a:xfrm>
            <a:off x="8192876" y="1153812"/>
            <a:ext cx="40054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требования: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вакуума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2·10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уровень фона по гелию, не более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7·10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Па·м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остаточных газов: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95%, СН – соед.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0" t="3838" r="5016" b="7273"/>
          <a:stretch/>
        </p:blipFill>
        <p:spPr>
          <a:xfrm>
            <a:off x="4281940" y="1004687"/>
            <a:ext cx="3910936" cy="4873850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13</a:t>
            </a:fld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67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595"/>
            <a:ext cx="11301249" cy="6855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сверхвысоковакуумного откачного поста пучковой камеры </a:t>
            </a:r>
            <a:r>
              <a:rPr lang="ru-RU" sz="28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Коллайдера</a:t>
            </a:r>
            <a:r>
              <a:rPr lang="ru-RU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NICA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9152" y="964105"/>
            <a:ext cx="10916221" cy="457454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4501358"/>
              </p:ext>
            </p:extLst>
          </p:nvPr>
        </p:nvGraphicFramePr>
        <p:xfrm>
          <a:off x="580171" y="5614610"/>
          <a:ext cx="10764695" cy="583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64695"/>
              </a:tblGrid>
              <a:tr h="201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 1 - Масс-спектр стенда XV+HV, до прогрева: РA1= 7.47E-07 Па;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2" marR="8072" marT="8072" marB="0" anchor="ctr"/>
                </a:tc>
              </a:tr>
              <a:tr h="18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 4.2 - Масс-спектр стенда XV+HV, после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Тнагр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290 °С; τ(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нагр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)=72 часа; РA1=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3.5E-09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Па; NM1↑_NR1↑_NG1↓_VP2↑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2" marR="8072" marT="8072" marB="0" anchor="ctr"/>
                </a:tc>
              </a:tr>
              <a:tr h="18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 4 - Масс-спектр стенда 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XV+HV,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Тнагр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290 °С; </a:t>
                      </a:r>
                      <a:r>
                        <a:rPr lang="el-G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τ(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нагр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)=72 часа; Р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A1=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E-09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Па; 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NM1↑_NR1↑_NG1↑(1x3 filament_2.5min_15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 отк)_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VP2↑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2" marR="8072" marT="8072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14</a:t>
            </a:fld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4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6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490" y="0"/>
            <a:ext cx="4074336" cy="681705"/>
          </a:xfrm>
        </p:spPr>
        <p:txBody>
          <a:bodyPr>
            <a:normAutofit/>
          </a:bodyPr>
          <a:lstStyle/>
          <a:p>
            <a:r>
              <a:rPr lang="ru-RU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испытаний</a:t>
            </a:r>
            <a:endParaRPr lang="ru-RU" sz="2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48866248"/>
              </p:ext>
            </p:extLst>
          </p:nvPr>
        </p:nvGraphicFramePr>
        <p:xfrm>
          <a:off x="838200" y="1323969"/>
          <a:ext cx="10515600" cy="2214157"/>
        </p:xfrm>
        <a:graphic>
          <a:graphicData uri="http://schemas.openxmlformats.org/drawingml/2006/table">
            <a:tbl>
              <a:tblPr/>
              <a:tblGrid>
                <a:gridCol w="2111566"/>
                <a:gridCol w="1047337"/>
                <a:gridCol w="540561"/>
                <a:gridCol w="2069335"/>
                <a:gridCol w="1047337"/>
                <a:gridCol w="540561"/>
                <a:gridCol w="2111566"/>
                <a:gridCol w="1047337"/>
              </a:tblGrid>
              <a:tr h="1940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Эксперимент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прогрева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Эксперимент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после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прогрева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Эксперимент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после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распыления 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 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Ion current [A]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3,18E-06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Ion current [A]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5,32E-09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Ion current [A]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1,40E-09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H, H2 (1_2 amu)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3,93E-07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H, H2 (1_2 amu)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5,18E-09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H, H2 (1_2 amu)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1,25E-09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H, H2 [%]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H, H2 [%]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H, H2 [%]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89,5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С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H-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соед. (12_44_51_69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9,75E-08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H-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соед. (12_44_51_69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1,25E-11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С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H-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соед. (12_44_51_69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amu)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1,11E-11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H-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соед. [%]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H-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соед. [%]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H-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соед. [%]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H20 (17_18 amu)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1,87E-06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H20 (17_18 amu)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1,35E-12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H20 (17_18 amu)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2,29E-11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H2O [%]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H2O [%]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0,03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H2O [%]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N, N2 (14_28 amu)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8,44E-08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N, N2 (14_28 amu)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1,72E-11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N, N2 (14_28 amu)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3,65E-11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N, N2 [%]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N, N2 [%]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N, N2 [%]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Остальнные масс, [%]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23,0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Остальнные масс, [%]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Остальнные масс, [%]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5760" y="4048585"/>
            <a:ext cx="94971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поток натекания,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гелию – 3,5·10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Па·м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(до прогрева)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Рвх=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7,4·10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Па;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Предельное остаточное давление (после прогрева) – Рвх= 3,5·10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достижения предельного остаточного давления –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ч;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Температурный режим нагрева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С) / время прогрева (час) – 290 /48;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остаточных газов: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97,5 %, СН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0,2 %; Остальные массы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2,0 %.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15</a:t>
            </a:fld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53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6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45" y="0"/>
            <a:ext cx="10121462" cy="72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Планы по завершения испытаний и подготовки элементов пучковых 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объемов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25975" y="1261242"/>
          <a:ext cx="11729543" cy="4146333"/>
        </p:xfrm>
        <a:graphic>
          <a:graphicData uri="http://schemas.openxmlformats.org/drawingml/2006/table">
            <a:tbl>
              <a:tblPr/>
              <a:tblGrid>
                <a:gridCol w="347542"/>
                <a:gridCol w="4498738"/>
                <a:gridCol w="801279"/>
                <a:gridCol w="849547"/>
                <a:gridCol w="2893884"/>
                <a:gridCol w="993228"/>
                <a:gridCol w="1345325"/>
              </a:tblGrid>
              <a:tr h="811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Подготовка 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испытания элементов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пучковых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объемов коллайдера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Кол-во,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шт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Наличие, шт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Время на сборку, прогрев, испытания 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Испытано, шт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Сроки завершения работ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Вставка Диполь-Пикап С-117.03.100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недели на партию из 8 шт.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апр.24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Вставка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Диполь-МПК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С-117.05.100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недели на партию из 8 шт.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апр.24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Вставка Диполь-Диполь С-117.07.100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недели на партию из 8 шт.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сен.24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Сверхвысоковаккумный откачной пост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XV+HV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недели 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дек.24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Тройник для откачки ВВК С-259.00.000 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недели на партию из 4 шт.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окт.23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Проставка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ВВК С-257.00.000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недели на партию из 3 шт.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сен.23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Проставка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ВВК С-258.00.000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недели на партию из 5 шт.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авг.23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Проставка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ВВК С-256.01.000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недели на партию из 3 шт.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июл.23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Переход тело-холод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DN100-CF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1-1,5 недели на партию из 2 шт.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авг.23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Переход тело-холод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DN160-CF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недели на партию из 1 шт.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авг.23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16</a:t>
            </a:fld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199" y="69369"/>
            <a:ext cx="7373007" cy="662152"/>
          </a:xfrm>
        </p:spPr>
        <p:txBody>
          <a:bodyPr>
            <a:normAutofit/>
          </a:bodyPr>
          <a:lstStyle/>
          <a:p>
            <a:pPr algn="ctr"/>
            <a:r>
              <a:rPr lang="ru-RU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по развитию участка  </a:t>
            </a:r>
            <a:endParaRPr lang="ru-RU" sz="2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847" y="1417294"/>
            <a:ext cx="9188670" cy="43276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в эксплуатацию вакуумной печи до 1100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(Охлаждение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м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/ч; эл.питание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120кВт);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Перебазирование участка подготовки вакуумных объемов в экспериментальный корпус 205;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создание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вакуумных стендов:</a:t>
            </a:r>
          </a:p>
          <a:p>
            <a:pPr marL="623888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Стенды прогрева;</a:t>
            </a:r>
          </a:p>
          <a:p>
            <a:pPr marL="623888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Проверочные стенды на герметичность;</a:t>
            </a:r>
          </a:p>
          <a:p>
            <a:pPr marL="623888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Стенды для калибровки вакуумных датчиков, масс-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петрометров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течеискателей;</a:t>
            </a:r>
          </a:p>
          <a:p>
            <a:pPr marL="623888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стенды для обучающих.</a:t>
            </a:r>
          </a:p>
          <a:p>
            <a:pPr marL="271463" indent="-27146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Проработка вопросов удаленного управления вакуумным оборудованием всего участка.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17</a:t>
            </a:fld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19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267407A-AF30-40D2-9610-C7BB83153D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4502" y="822044"/>
            <a:ext cx="8962996" cy="562865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6355A6E-A4FB-47B0-A46E-173C09E50AFD}"/>
              </a:ext>
            </a:extLst>
          </p:cNvPr>
          <p:cNvSpPr/>
          <p:nvPr/>
        </p:nvSpPr>
        <p:spPr>
          <a:xfrm>
            <a:off x="4355580" y="1575598"/>
            <a:ext cx="2788727" cy="280626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C578E87-159E-46B6-95C8-1AFB86D6969C}"/>
              </a:ext>
            </a:extLst>
          </p:cNvPr>
          <p:cNvSpPr/>
          <p:nvPr/>
        </p:nvSpPr>
        <p:spPr>
          <a:xfrm>
            <a:off x="4329404" y="4398580"/>
            <a:ext cx="2788727" cy="1049720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09CD8A1-BA90-4593-9B0F-011D8BB7BE95}"/>
              </a:ext>
            </a:extLst>
          </p:cNvPr>
          <p:cNvSpPr txBox="1"/>
          <p:nvPr/>
        </p:nvSpPr>
        <p:spPr>
          <a:xfrm>
            <a:off x="4398044" y="4692607"/>
            <a:ext cx="2651446" cy="461665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Высота дополнительной секции 3 м</a:t>
            </a:r>
          </a:p>
          <a:p>
            <a:r>
              <a:rPr lang="ru-RU" sz="1200" dirty="0"/>
              <a:t>Класс чистоты – 8-9 </a:t>
            </a:r>
            <a:r>
              <a:rPr lang="ru-RU" sz="1200" dirty="0" err="1"/>
              <a:t>кл</a:t>
            </a:r>
            <a:r>
              <a:rPr lang="ru-RU" sz="1200" dirty="0"/>
              <a:t>.</a:t>
            </a:r>
            <a:endParaRPr lang="en-US" sz="1200" dirty="0"/>
          </a:p>
        </p:txBody>
      </p:sp>
      <p:sp>
        <p:nvSpPr>
          <p:cNvPr id="10" name="Левая фигурная скобка 9">
            <a:extLst>
              <a:ext uri="{FF2B5EF4-FFF2-40B4-BE49-F238E27FC236}">
                <a16:creationId xmlns="" xmlns:a16="http://schemas.microsoft.com/office/drawing/2014/main" id="{CA1AF60B-27E1-4CAC-971B-035BE82C5BBE}"/>
              </a:ext>
            </a:extLst>
          </p:cNvPr>
          <p:cNvSpPr/>
          <p:nvPr/>
        </p:nvSpPr>
        <p:spPr>
          <a:xfrm>
            <a:off x="3971299" y="1558878"/>
            <a:ext cx="358105" cy="283970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Левая фигурная скобка 10">
            <a:extLst>
              <a:ext uri="{FF2B5EF4-FFF2-40B4-BE49-F238E27FC236}">
                <a16:creationId xmlns="" xmlns:a16="http://schemas.microsoft.com/office/drawing/2014/main" id="{4A7DFEE4-0CE6-48CE-9CE1-8F3C5F0B768B}"/>
              </a:ext>
            </a:extLst>
          </p:cNvPr>
          <p:cNvSpPr/>
          <p:nvPr/>
        </p:nvSpPr>
        <p:spPr>
          <a:xfrm rot="5400000">
            <a:off x="5560783" y="-27610"/>
            <a:ext cx="325970" cy="2788727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77235DE-1DAE-47D4-9CD4-4199937DDE56}"/>
              </a:ext>
            </a:extLst>
          </p:cNvPr>
          <p:cNvSpPr/>
          <p:nvPr/>
        </p:nvSpPr>
        <p:spPr>
          <a:xfrm>
            <a:off x="7118131" y="1583994"/>
            <a:ext cx="497419" cy="1245974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E92F58-509E-48BB-9D76-429A315577CB}"/>
              </a:ext>
            </a:extLst>
          </p:cNvPr>
          <p:cNvSpPr txBox="1"/>
          <p:nvPr/>
        </p:nvSpPr>
        <p:spPr>
          <a:xfrm>
            <a:off x="5514281" y="1823766"/>
            <a:ext cx="1557927" cy="461665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/>
              <a:t>Тамбур 2,5 м</a:t>
            </a:r>
          </a:p>
          <a:p>
            <a:r>
              <a:rPr lang="ru-RU" sz="1200" dirty="0"/>
              <a:t>Класс чистоты – 9 </a:t>
            </a:r>
            <a:r>
              <a:rPr lang="ru-RU" sz="1200" dirty="0" err="1"/>
              <a:t>кл</a:t>
            </a:r>
            <a:r>
              <a:rPr lang="ru-RU" sz="1200" dirty="0"/>
              <a:t>.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CB114E2-1CD1-47BF-B299-7D8B17810FA1}"/>
              </a:ext>
            </a:extLst>
          </p:cNvPr>
          <p:cNvSpPr txBox="1"/>
          <p:nvPr/>
        </p:nvSpPr>
        <p:spPr>
          <a:xfrm>
            <a:off x="4534660" y="2859817"/>
            <a:ext cx="2070247" cy="646331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/>
              <a:t>Высота основной секции 6 м</a:t>
            </a:r>
          </a:p>
          <a:p>
            <a:r>
              <a:rPr lang="ru-RU" sz="1200" dirty="0"/>
              <a:t>Антресоль на высоте 3 м</a:t>
            </a:r>
          </a:p>
          <a:p>
            <a:r>
              <a:rPr lang="ru-RU" sz="1200" dirty="0"/>
              <a:t>Класс чистоты – 8-9 </a:t>
            </a:r>
            <a:r>
              <a:rPr lang="ru-RU" sz="1200" dirty="0" err="1"/>
              <a:t>кл</a:t>
            </a:r>
            <a:r>
              <a:rPr lang="ru-RU" sz="1200" dirty="0"/>
              <a:t>.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75EB6C6-4057-4775-B8F0-3D91EE9A3C32}"/>
              </a:ext>
            </a:extLst>
          </p:cNvPr>
          <p:cNvSpPr txBox="1"/>
          <p:nvPr/>
        </p:nvSpPr>
        <p:spPr>
          <a:xfrm>
            <a:off x="3403115" y="2840229"/>
            <a:ext cx="481222" cy="276999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/>
              <a:t>11 м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4AAF2FA-DFB9-41F0-B2E0-A8090D7B73E0}"/>
              </a:ext>
            </a:extLst>
          </p:cNvPr>
          <p:cNvSpPr txBox="1"/>
          <p:nvPr/>
        </p:nvSpPr>
        <p:spPr>
          <a:xfrm>
            <a:off x="5483156" y="801755"/>
            <a:ext cx="481222" cy="276999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/>
              <a:t>11 м</a:t>
            </a:r>
            <a:endParaRPr lang="en-US" sz="1200" dirty="0"/>
          </a:p>
        </p:txBody>
      </p:sp>
      <p:sp>
        <p:nvSpPr>
          <p:cNvPr id="16" name="Левая фигурная скобка 15">
            <a:extLst>
              <a:ext uri="{FF2B5EF4-FFF2-40B4-BE49-F238E27FC236}">
                <a16:creationId xmlns="" xmlns:a16="http://schemas.microsoft.com/office/drawing/2014/main" id="{60DA3CDC-A691-4FC0-BAD0-75AB7D1E40B5}"/>
              </a:ext>
            </a:extLst>
          </p:cNvPr>
          <p:cNvSpPr/>
          <p:nvPr/>
        </p:nvSpPr>
        <p:spPr>
          <a:xfrm>
            <a:off x="3976181" y="4397740"/>
            <a:ext cx="327048" cy="102108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418A1AD-7DB8-4B56-8FA3-A6B112F520F7}"/>
              </a:ext>
            </a:extLst>
          </p:cNvPr>
          <p:cNvSpPr txBox="1"/>
          <p:nvPr/>
        </p:nvSpPr>
        <p:spPr>
          <a:xfrm>
            <a:off x="3394472" y="4769782"/>
            <a:ext cx="402674" cy="276999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/>
              <a:t>4 м</a:t>
            </a:r>
            <a:endParaRPr lang="en-US" sz="1200" dirty="0"/>
          </a:p>
        </p:txBody>
      </p:sp>
      <p:sp>
        <p:nvSpPr>
          <p:cNvPr id="18" name="Левая фигурная скобка 17">
            <a:extLst>
              <a:ext uri="{FF2B5EF4-FFF2-40B4-BE49-F238E27FC236}">
                <a16:creationId xmlns="" xmlns:a16="http://schemas.microsoft.com/office/drawing/2014/main" id="{93CC4E65-4A01-44BE-B961-C5A9934188BF}"/>
              </a:ext>
            </a:extLst>
          </p:cNvPr>
          <p:cNvSpPr/>
          <p:nvPr/>
        </p:nvSpPr>
        <p:spPr>
          <a:xfrm rot="5400000">
            <a:off x="7210144" y="1117873"/>
            <a:ext cx="325972" cy="48484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17EE1EF-45EC-4C53-9CC8-3DCA1248FE31}"/>
              </a:ext>
            </a:extLst>
          </p:cNvPr>
          <p:cNvSpPr txBox="1"/>
          <p:nvPr/>
        </p:nvSpPr>
        <p:spPr>
          <a:xfrm>
            <a:off x="7118131" y="822044"/>
            <a:ext cx="519694" cy="276999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/>
              <a:t>2,5 м</a:t>
            </a:r>
            <a:endParaRPr lang="en-US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047475" y="154048"/>
            <a:ext cx="3833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участка в к.205</a:t>
            </a:r>
            <a:endParaRPr lang="ru-RU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18</a:t>
            </a:fld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12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4098" y="169950"/>
            <a:ext cx="4219378" cy="4672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</a:t>
            </a:r>
            <a:endParaRPr lang="ru-RU" sz="2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F89AA49-6670-4C96-A5D3-50F53D3574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035"/>
          <a:stretch/>
        </p:blipFill>
        <p:spPr>
          <a:xfrm>
            <a:off x="1918505" y="813500"/>
            <a:ext cx="8695525" cy="5525564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19</a:t>
            </a:fld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76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291" y="1052502"/>
            <a:ext cx="5145863" cy="801523"/>
          </a:xfrm>
        </p:spPr>
        <p:txBody>
          <a:bodyPr>
            <a:normAutofit/>
          </a:bodyPr>
          <a:lstStyle/>
          <a:p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участка:</a:t>
            </a:r>
            <a:endParaRPr lang="ru-RU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70226C9-B5EB-4E97-9CFD-BF4B316514C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4602" y="2166161"/>
            <a:ext cx="8501293" cy="280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высоковакуумных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 к установке на ускорительный комплекс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NICA;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высоковакуумные испытания;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 и высоковакуумных постов откачки;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оборудования (течеискатели, масс-спектрометры, датчики)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78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98559" y="2006147"/>
            <a:ext cx="952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вакуумная группа располагается в офисных помещениях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к.205;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Близость к.17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к.1;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экспериментальный;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инфраструктура;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практически все вспомогательное оборудование; (экспериментальное и инженерное)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величения рабочих зон на участке подготовки;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получения полноценного технологического участка в короткие сроки.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0987" y="1472290"/>
            <a:ext cx="299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к.205: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20</a:t>
            </a:fld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73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14CFCED-DCA6-491E-83EA-CFC67F183393}"/>
              </a:ext>
            </a:extLst>
          </p:cNvPr>
          <p:cNvSpPr txBox="1"/>
          <p:nvPr/>
        </p:nvSpPr>
        <p:spPr>
          <a:xfrm>
            <a:off x="634019" y="2240495"/>
            <a:ext cx="88303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ультразвуковой очистки – 1шт;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Вакуумные печи – 3 шт;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вакуумных испытаний – 2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Сборочные участки.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07767" y="1059920"/>
            <a:ext cx="4998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оборудования:</a:t>
            </a:r>
            <a:endParaRPr lang="en-US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7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66" y="31532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1204" y="63564"/>
            <a:ext cx="5653370" cy="612337"/>
          </a:xfrm>
        </p:spPr>
        <p:txBody>
          <a:bodyPr>
            <a:normAutofit fontScale="90000"/>
          </a:bodyPr>
          <a:lstStyle/>
          <a:p>
            <a:r>
              <a:rPr lang="ru-RU" sz="3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ультразвуковой очистки</a:t>
            </a:r>
            <a:endParaRPr lang="ru-RU" sz="3200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9337" y="1618619"/>
            <a:ext cx="3710992" cy="32720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УЗВ колебаний –        22±1,65кГц;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Грузоподъемность корзины –                   не более, 200 кг;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температура моющей    жидкости – 30…80 °С;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размеры корзины –2600х500х500 мм;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22" t="37334" r="7538" b="1148"/>
          <a:stretch/>
        </p:blipFill>
        <p:spPr>
          <a:xfrm>
            <a:off x="4039108" y="1657556"/>
            <a:ext cx="4050721" cy="37947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253" r="1775" b="3908"/>
          <a:stretch/>
        </p:blipFill>
        <p:spPr>
          <a:xfrm>
            <a:off x="143777" y="905300"/>
            <a:ext cx="3787622" cy="42068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03476" y="1045311"/>
            <a:ext cx="3735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комплекса:</a:t>
            </a:r>
            <a:endParaRPr lang="ru-RU" sz="2400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772510" y="5549462"/>
            <a:ext cx="6706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Фирма – изготовитель  «ООО» Александра Плюс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1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532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2922" y="127530"/>
            <a:ext cx="6060265" cy="568194"/>
          </a:xfrm>
        </p:spPr>
        <p:txBody>
          <a:bodyPr>
            <a:noAutofit/>
          </a:bodyPr>
          <a:lstStyle/>
          <a:p>
            <a:r>
              <a:rPr lang="ru-RU" sz="29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Вакуумная печь прогрева до 550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900" i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698" y="933320"/>
            <a:ext cx="2615184" cy="348386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7" t="14768" r="-718" b="4473"/>
          <a:stretch/>
        </p:blipFill>
        <p:spPr>
          <a:xfrm>
            <a:off x="240733" y="933320"/>
            <a:ext cx="4670582" cy="28615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66"/>
          <a:stretch/>
        </p:blipFill>
        <p:spPr>
          <a:xfrm>
            <a:off x="8349941" y="933320"/>
            <a:ext cx="3598995" cy="47273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581" y="3929778"/>
            <a:ext cx="316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характеристики: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713" y="4316547"/>
            <a:ext cx="7057099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Максимальная температура нагрева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550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вакуум во время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прогрева ≤ 1·10</a:t>
            </a:r>
            <a:r>
              <a:rPr lang="ru-RU" sz="17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Предельное остаточное давление 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камере ≤ 2·10</a:t>
            </a:r>
            <a:r>
              <a:rPr lang="ru-RU" sz="17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внутренней рабочей области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камеры:</a:t>
            </a:r>
          </a:p>
          <a:p>
            <a:pPr defTabSz="536575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диаметр – 500 мм;</a:t>
            </a:r>
          </a:p>
          <a:p>
            <a:pPr defTabSz="536575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длина – 3000 мм;</a:t>
            </a:r>
          </a:p>
          <a:p>
            <a:pPr marL="285750" indent="-285750" defTabSz="536575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масса прогреваемых деталей –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кг.</a:t>
            </a: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3931" y="5612524"/>
            <a:ext cx="4035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Изготовитель «ФГУП» СКБ ИРЭ РАН, г. Фрязино.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85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345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60" y="167486"/>
            <a:ext cx="5164782" cy="517743"/>
          </a:xfrm>
        </p:spPr>
        <p:txBody>
          <a:bodyPr>
            <a:noAutofit/>
          </a:bodyPr>
          <a:lstStyle/>
          <a:p>
            <a:pPr algn="ctr"/>
            <a:r>
              <a:rPr lang="ru-RU" sz="2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Печь вакуумная до 1100 </a:t>
            </a:r>
            <a:r>
              <a:rPr lang="ru-RU" sz="2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2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5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9" t="1577" r="2812" b="3321"/>
          <a:stretch/>
        </p:blipFill>
        <p:spPr>
          <a:xfrm>
            <a:off x="380685" y="818054"/>
            <a:ext cx="2781037" cy="368913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1" r="5621" b="2159"/>
          <a:stretch/>
        </p:blipFill>
        <p:spPr>
          <a:xfrm>
            <a:off x="3407381" y="1826489"/>
            <a:ext cx="2961972" cy="23499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45" t="7373" r="6363" b="12323"/>
          <a:stretch/>
        </p:blipFill>
        <p:spPr>
          <a:xfrm>
            <a:off x="8223962" y="874043"/>
            <a:ext cx="2442957" cy="33023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58447" y="4214926"/>
            <a:ext cx="316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характеристики: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785564" y="235680"/>
            <a:ext cx="4168318" cy="517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Печь вакуумная до 230 </a:t>
            </a:r>
            <a:r>
              <a:rPr lang="ru-RU" sz="2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2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5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22" y="4584258"/>
            <a:ext cx="61312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Максимальная температура нагрева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1100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вакуум во время прогрева ≤ 1·10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Предельное остаточное давление в камере ≤ 2·10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внутренней рабочей области камеры:</a:t>
            </a:r>
          </a:p>
          <a:p>
            <a:pPr defTabSz="536575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диаметр – 400 мм;</a:t>
            </a:r>
          </a:p>
          <a:p>
            <a:pPr defTabSz="536575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длина – 600 мм;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808" y="4154147"/>
            <a:ext cx="316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характеристики: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82137" y="4507186"/>
            <a:ext cx="52960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Максимальная температура нагрева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230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вакуум в камере ≤ 1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внутренней рабочей области камеры:</a:t>
            </a:r>
          </a:p>
          <a:p>
            <a:pPr defTabSz="536575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ширина – 415 мм;</a:t>
            </a:r>
          </a:p>
          <a:p>
            <a:pPr defTabSz="536575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длина – 345 мм;</a:t>
            </a:r>
          </a:p>
          <a:p>
            <a:pPr defTabSz="536575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высота – 370 мм;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71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187" y="194858"/>
            <a:ext cx="5840073" cy="448376"/>
          </a:xfrm>
        </p:spPr>
        <p:txBody>
          <a:bodyPr>
            <a:noAutofit/>
          </a:bodyPr>
          <a:lstStyle/>
          <a:p>
            <a:r>
              <a:rPr lang="ru-RU" sz="29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Стенды вакуумных испытаний</a:t>
            </a:r>
            <a:endParaRPr lang="ru-RU" sz="2900" i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7" y="838092"/>
            <a:ext cx="4673600" cy="35052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2" t="14253" r="5686" b="15426"/>
          <a:stretch/>
        </p:blipFill>
        <p:spPr>
          <a:xfrm>
            <a:off x="7154504" y="857181"/>
            <a:ext cx="3565397" cy="36147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858" y="4656616"/>
            <a:ext cx="66383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нормы герметичности изделия;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предельного вакуума в объеме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3·10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потока натеканий;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состава остаточных газов;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газовыделения на единицу поверхности;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прогрева стенда до 300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879" y="4287284"/>
            <a:ext cx="385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вакуумного стенда 1: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84213" y="4441735"/>
            <a:ext cx="3795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вакуумного стенда 2: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52731" y="4780851"/>
            <a:ext cx="55290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нормы герметичности изделия;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рабочего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вакуума;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потока натеканий;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состава остаточных газов;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прогрева стенда до 210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7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869" y="0"/>
            <a:ext cx="8810297" cy="914400"/>
          </a:xfrm>
        </p:spPr>
        <p:txBody>
          <a:bodyPr>
            <a:normAutofit/>
          </a:bodyPr>
          <a:lstStyle/>
          <a:p>
            <a:r>
              <a:rPr lang="ru-RU" sz="2900" i="1" u="sng" dirty="0" smtClean="0">
                <a:latin typeface="Times New Roman" pitchFamily="18" charset="0"/>
                <a:cs typeface="Times New Roman" pitchFamily="18" charset="0"/>
              </a:rPr>
              <a:t>Измерение газовыделения методом малых диафрагм </a:t>
            </a:r>
            <a:endParaRPr lang="ru-RU" sz="29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13" name="Picture 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4306"/>
            <a:ext cx="7396243" cy="234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6120" y="1820841"/>
            <a:ext cx="2357767" cy="3207992"/>
          </a:xfrm>
          <a:prstGeom prst="rect">
            <a:avLst/>
          </a:prstGeom>
        </p:spPr>
      </p:pic>
      <p:sp>
        <p:nvSpPr>
          <p:cNvPr id="71" name="Прямоугольник 70"/>
          <p:cNvSpPr/>
          <p:nvPr/>
        </p:nvSpPr>
        <p:spPr>
          <a:xfrm>
            <a:off x="6556828" y="5136195"/>
            <a:ext cx="3659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испытания методом малой диафрагмы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7" t="11871" r="6194" b="23097"/>
          <a:stretch/>
        </p:blipFill>
        <p:spPr>
          <a:xfrm>
            <a:off x="9940225" y="1318617"/>
            <a:ext cx="1838141" cy="1782877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9464566" y="3279228"/>
            <a:ext cx="30112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Малая диафрагма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dg=2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мм;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Номер слайда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532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779" y="0"/>
            <a:ext cx="10279118" cy="788276"/>
          </a:xfrm>
        </p:spPr>
        <p:txBody>
          <a:bodyPr>
            <a:noAutofit/>
          </a:bodyPr>
          <a:lstStyle/>
          <a:p>
            <a:pPr algn="ctr"/>
            <a:r>
              <a:rPr lang="ru-RU" sz="2900" i="1" u="sng" dirty="0" smtClean="0">
                <a:latin typeface="Times New Roman" pitchFamily="18" charset="0"/>
                <a:cs typeface="Times New Roman" pitchFamily="18" charset="0"/>
              </a:rPr>
              <a:t>Результаты измерений газовыделения на прототипе ионопровода </a:t>
            </a:r>
            <a:r>
              <a:rPr lang="en-US" sz="2900" i="1" u="sng" dirty="0" smtClean="0">
                <a:latin typeface="Times New Roman" pitchFamily="18" charset="0"/>
                <a:cs typeface="Times New Roman" pitchFamily="18" charset="0"/>
              </a:rPr>
              <a:t>MPD</a:t>
            </a:r>
            <a:endParaRPr lang="ru-RU" sz="2900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5314" y="1066653"/>
          <a:ext cx="7416866" cy="5118674"/>
        </p:xfrm>
        <a:graphic>
          <a:graphicData uri="http://schemas.openxmlformats.org/drawingml/2006/table">
            <a:tbl>
              <a:tblPr/>
              <a:tblGrid>
                <a:gridCol w="643197"/>
                <a:gridCol w="894446"/>
                <a:gridCol w="902946"/>
                <a:gridCol w="971837"/>
                <a:gridCol w="1135117"/>
                <a:gridCol w="1203805"/>
                <a:gridCol w="1665518"/>
              </a:tblGrid>
              <a:tr h="35224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Замер газовыделения методом малой диафрагмы, после прогрева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PA1, 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РА2, Па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τ,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м, м3/с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г/в, Па*м3/с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q_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 г/в , (Па*м3/м2*с)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1,27E-08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8,04E-07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VT3 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3,64E-04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2,88E-10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3,61E-10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1,05E-08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5,07E-07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1,81E-10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2,27E-10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1,05E-08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5,01E-07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1,79E-10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2,24E-10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9,88E-09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5,00E-07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1,79E-10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2,24E-10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1,01E-08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5,07E-07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1,81E-10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2,27E-10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1,11E-08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4,89E-07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1,74E-10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2,18E-10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9,88E-09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4,49E-07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1,60E-10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2,01E-10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1,03E-08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4,37E-07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1,55E-10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1,95E-10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1,06E-08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4,43E-07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1,58E-10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1,97E-10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9,66E-09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4,22E-07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1,50E-10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1,88E-10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1,08E-08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5,76E-07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час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2,06E-10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2,58E-10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1,17E-08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5,32E-07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час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1,90E-10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2,38E-10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1,18E-08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4,86E-07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час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1,73E-10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2,17E-10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1,02E-09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4,65E-07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час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1,69E-10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2,12E-10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1,04E-08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4,99E-07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час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1,78E-10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2,23E-10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9,74E-09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4,88E-07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час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1,74E-10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2,18E-10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74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Сред.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1,81E-10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2,27E-10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PXL_20220609_105232166.jpg"/>
          <p:cNvPicPr>
            <a:picLocks noChangeAspect="1"/>
          </p:cNvPicPr>
          <p:nvPr/>
        </p:nvPicPr>
        <p:blipFill>
          <a:blip r:embed="rId3" cstate="print"/>
          <a:srcRect l="5076" t="30115" r="2548" b="9425"/>
          <a:stretch>
            <a:fillRect/>
          </a:stretch>
        </p:blipFill>
        <p:spPr>
          <a:xfrm>
            <a:off x="7826029" y="2774738"/>
            <a:ext cx="4365971" cy="21422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59765" y="4981903"/>
            <a:ext cx="2225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Объект испытания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C5BB-A161-43E2-9907-5876E3A501A1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1465</Words>
  <Application>Microsoft Office PowerPoint</Application>
  <PresentationFormat>Произвольный</PresentationFormat>
  <Paragraphs>450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Технологический участок подготовки вакуумных объемов к работе</vt:lpstr>
      <vt:lpstr>Цели и задачи участка:</vt:lpstr>
      <vt:lpstr>Слайд 3</vt:lpstr>
      <vt:lpstr>Комплекс ультразвуковой очистки</vt:lpstr>
      <vt:lpstr>Вакуумная печь прогрева до 550 С</vt:lpstr>
      <vt:lpstr>Печь вакуумная до 1100 С</vt:lpstr>
      <vt:lpstr>Стенды вакуумных испытаний</vt:lpstr>
      <vt:lpstr>Измерение газовыделения методом малых диафрагм </vt:lpstr>
      <vt:lpstr>Результаты измерений газовыделения на прототипе ионопровода MPD</vt:lpstr>
      <vt:lpstr>Испытания сильфоных вставок Коллайдера Диполь-Пикап;  Диполь-МКС; Диполь-Диполь.</vt:lpstr>
      <vt:lpstr>Проставки ВВК от ФГУП «ЭЗАН» г. Черноголовка</vt:lpstr>
      <vt:lpstr>Примеры грубых замечаний</vt:lpstr>
      <vt:lpstr>Сборка, прогрев, испытания сверхвысоковакуумного откачного поста пучковой камеры Коллайдера</vt:lpstr>
      <vt:lpstr>Испытания сверхвысоковакуумного откачного поста пучковой камеры Коллайдера NICA</vt:lpstr>
      <vt:lpstr>Результаты испытаний</vt:lpstr>
      <vt:lpstr>Планы по завершения испытаний и подготовки элементов пучковых объемов</vt:lpstr>
      <vt:lpstr>Планы по развитию участка  </vt:lpstr>
      <vt:lpstr>Слайд 18</vt:lpstr>
      <vt:lpstr>3D вид участка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Технологический участок подготовки вакуумных объемов к работе</dc:title>
  <dc:creator>я</dc:creator>
  <cp:lastModifiedBy>Евгений Михайлов</cp:lastModifiedBy>
  <cp:revision>86</cp:revision>
  <dcterms:created xsi:type="dcterms:W3CDTF">2023-03-21T12:37:58Z</dcterms:created>
  <dcterms:modified xsi:type="dcterms:W3CDTF">2023-03-30T20:58:02Z</dcterms:modified>
</cp:coreProperties>
</file>