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4.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5.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6.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7.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8.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 id="2147483726" r:id="rId7"/>
    <p:sldMasterId id="2147483739" r:id="rId8"/>
    <p:sldMasterId id="2147483752" r:id="rId9"/>
    <p:sldMasterId id="2147483765" r:id="rId10"/>
    <p:sldMasterId id="2147483778" r:id="rId11"/>
    <p:sldMasterId id="2147483791" r:id="rId12"/>
    <p:sldMasterId id="2147483804" r:id="rId13"/>
    <p:sldMasterId id="2147483817" r:id="rId14"/>
    <p:sldMasterId id="2147483830" r:id="rId15"/>
    <p:sldMasterId id="2147483843" r:id="rId16"/>
    <p:sldMasterId id="2147483856" r:id="rId17"/>
    <p:sldMasterId id="2147483869" r:id="rId18"/>
    <p:sldMasterId id="2147483882" r:id="rId19"/>
  </p:sldMasterIdLst>
  <p:notesMasterIdLst>
    <p:notesMasterId r:id="rId71"/>
  </p:notesMasterIdLst>
  <p:sldIdLst>
    <p:sldId id="3408" r:id="rId20"/>
    <p:sldId id="305" r:id="rId21"/>
    <p:sldId id="303" r:id="rId22"/>
    <p:sldId id="257" r:id="rId23"/>
    <p:sldId id="3409" r:id="rId24"/>
    <p:sldId id="258" r:id="rId25"/>
    <p:sldId id="260" r:id="rId26"/>
    <p:sldId id="261" r:id="rId27"/>
    <p:sldId id="262" r:id="rId28"/>
    <p:sldId id="299" r:id="rId29"/>
    <p:sldId id="3432" r:id="rId30"/>
    <p:sldId id="304" r:id="rId31"/>
    <p:sldId id="263" r:id="rId32"/>
    <p:sldId id="3433" r:id="rId33"/>
    <p:sldId id="264" r:id="rId34"/>
    <p:sldId id="3434" r:id="rId35"/>
    <p:sldId id="3410" r:id="rId36"/>
    <p:sldId id="265" r:id="rId37"/>
    <p:sldId id="3414" r:id="rId38"/>
    <p:sldId id="3374" r:id="rId39"/>
    <p:sldId id="3424" r:id="rId40"/>
    <p:sldId id="3423" r:id="rId41"/>
    <p:sldId id="296" r:id="rId42"/>
    <p:sldId id="266" r:id="rId43"/>
    <p:sldId id="3411" r:id="rId44"/>
    <p:sldId id="3412" r:id="rId45"/>
    <p:sldId id="310" r:id="rId46"/>
    <p:sldId id="271" r:id="rId47"/>
    <p:sldId id="3431" r:id="rId48"/>
    <p:sldId id="3425" r:id="rId49"/>
    <p:sldId id="1138" r:id="rId50"/>
    <p:sldId id="1135" r:id="rId51"/>
    <p:sldId id="1136" r:id="rId52"/>
    <p:sldId id="270" r:id="rId53"/>
    <p:sldId id="272" r:id="rId54"/>
    <p:sldId id="273" r:id="rId55"/>
    <p:sldId id="274" r:id="rId56"/>
    <p:sldId id="279" r:id="rId57"/>
    <p:sldId id="3381" r:id="rId58"/>
    <p:sldId id="275" r:id="rId59"/>
    <p:sldId id="276" r:id="rId60"/>
    <p:sldId id="292" r:id="rId61"/>
    <p:sldId id="277" r:id="rId62"/>
    <p:sldId id="278" r:id="rId63"/>
    <p:sldId id="291" r:id="rId64"/>
    <p:sldId id="3413" r:id="rId65"/>
    <p:sldId id="302" r:id="rId66"/>
    <p:sldId id="329" r:id="rId67"/>
    <p:sldId id="3415" r:id="rId68"/>
    <p:sldId id="3407" r:id="rId69"/>
    <p:sldId id="285" r:id="rId70"/>
  </p:sldIdLst>
  <p:sldSz cx="12168188" cy="7110413"/>
  <p:notesSz cx="7772400" cy="100584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 Type="http://schemas.openxmlformats.org/officeDocument/2006/relationships/slideMaster" Target="slideMasters/slideMaster7.xml"/><Relationship Id="rId7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1"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c:style val="2"/>
  <c:chart>
    <c:autoTitleDeleted val="1"/>
    <c:plotArea>
      <c:layout>
        <c:manualLayout>
          <c:layoutTarget val="inner"/>
          <c:xMode val="edge"/>
          <c:yMode val="edge"/>
          <c:x val="0.26566746913100903"/>
          <c:y val="0.26306732630673302"/>
          <c:w val="0.37881494136833099"/>
          <c:h val="0.52462895246289498"/>
        </c:manualLayout>
      </c:layout>
      <c:pieChart>
        <c:varyColors val="1"/>
        <c:ser>
          <c:idx val="0"/>
          <c:order val="0"/>
          <c:spPr>
            <a:solidFill>
              <a:srgbClr val="5B9BD5"/>
            </a:solidFill>
            <a:ln w="0">
              <a:noFill/>
            </a:ln>
          </c:spPr>
          <c:explosion val="1"/>
          <c:dPt>
            <c:idx val="0"/>
            <c:bubble3D val="0"/>
            <c:spPr>
              <a:solidFill>
                <a:srgbClr val="5B9BD5"/>
              </a:solidFill>
              <a:ln w="19080">
                <a:solidFill>
                  <a:srgbClr val="FFFFFF"/>
                </a:solidFill>
                <a:round/>
              </a:ln>
            </c:spPr>
          </c:dPt>
          <c:dPt>
            <c:idx val="1"/>
            <c:bubble3D val="0"/>
            <c:spPr>
              <a:solidFill>
                <a:srgbClr val="ED7D31"/>
              </a:solidFill>
              <a:ln w="19080">
                <a:solidFill>
                  <a:srgbClr val="FFFFFF"/>
                </a:solidFill>
                <a:round/>
              </a:ln>
            </c:spPr>
          </c:dPt>
          <c:dPt>
            <c:idx val="2"/>
            <c:bubble3D val="0"/>
            <c:spPr>
              <a:solidFill>
                <a:srgbClr val="A5A5A5"/>
              </a:solidFill>
              <a:ln w="19080">
                <a:solidFill>
                  <a:srgbClr val="FFFFFF"/>
                </a:solidFill>
                <a:round/>
              </a:ln>
            </c:spPr>
          </c:dPt>
          <c:dPt>
            <c:idx val="3"/>
            <c:bubble3D val="0"/>
            <c:spPr>
              <a:solidFill>
                <a:srgbClr val="FFC000"/>
              </a:solidFill>
              <a:ln w="19080">
                <a:solidFill>
                  <a:srgbClr val="FFFFFF"/>
                </a:solidFill>
                <a:round/>
              </a:ln>
            </c:spPr>
          </c:dPt>
          <c:dPt>
            <c:idx val="4"/>
            <c:bubble3D val="0"/>
            <c:spPr>
              <a:solidFill>
                <a:srgbClr val="4472C4"/>
              </a:solidFill>
              <a:ln w="19080">
                <a:solidFill>
                  <a:srgbClr val="FFFFFF"/>
                </a:solidFill>
                <a:round/>
              </a:ln>
            </c:spPr>
          </c:dPt>
          <c:dPt>
            <c:idx val="5"/>
            <c:bubble3D val="0"/>
            <c:spPr>
              <a:solidFill>
                <a:srgbClr val="70AD47"/>
              </a:solidFill>
              <a:ln w="19080">
                <a:solidFill>
                  <a:srgbClr val="FFFFFF"/>
                </a:solidFill>
                <a:round/>
              </a:ln>
            </c:spPr>
          </c:dPt>
          <c:dPt>
            <c:idx val="6"/>
            <c:bubble3D val="0"/>
            <c:spPr>
              <a:solidFill>
                <a:srgbClr val="255E91"/>
              </a:solidFill>
              <a:ln w="19080">
                <a:solidFill>
                  <a:srgbClr val="FFFFFF"/>
                </a:solidFill>
                <a:round/>
              </a:ln>
            </c:spPr>
          </c:dPt>
          <c:dLbls>
            <c:dLbl>
              <c:idx val="0"/>
              <c:spPr/>
              <c:txPr>
                <a:bodyPr wrap="square"/>
                <a:lstStyle/>
                <a:p>
                  <a:pPr>
                    <a:defRPr lang="en-US" sz="1000" b="0" strike="noStrike" spc="-1">
                      <a:solidFill>
                        <a:srgbClr val="000000"/>
                      </a:solidFill>
                      <a:latin typeface="Calibri"/>
                      <a:ea typeface="DejaVu Sans"/>
                    </a:defRPr>
                  </a:pPr>
                  <a:endParaRPr lang="ru-RU"/>
                </a:p>
              </c:txPr>
              <c:dLblPos val="bestFit"/>
              <c:showLegendKey val="0"/>
              <c:showVal val="0"/>
              <c:showCatName val="0"/>
              <c:showSerName val="0"/>
              <c:showPercent val="1"/>
              <c:showBubbleSize val="1"/>
              <c:extLst>
                <c:ext xmlns:c15="http://schemas.microsoft.com/office/drawing/2012/chart" uri="{CE6537A1-D6FC-4f65-9D91-7224C49458BB}"/>
              </c:extLst>
            </c:dLbl>
            <c:dLbl>
              <c:idx val="1"/>
              <c:spPr/>
              <c:txPr>
                <a:bodyPr wrap="square"/>
                <a:lstStyle/>
                <a:p>
                  <a:pPr>
                    <a:defRPr lang="en-US" sz="1000" b="0" strike="noStrike" spc="-1">
                      <a:solidFill>
                        <a:srgbClr val="000000"/>
                      </a:solidFill>
                      <a:latin typeface="Calibri"/>
                      <a:ea typeface="DejaVu Sans"/>
                    </a:defRPr>
                  </a:pPr>
                  <a:endParaRPr lang="ru-RU"/>
                </a:p>
              </c:txPr>
              <c:dLblPos val="bestFit"/>
              <c:showLegendKey val="0"/>
              <c:showVal val="0"/>
              <c:showCatName val="0"/>
              <c:showSerName val="0"/>
              <c:showPercent val="1"/>
              <c:showBubbleSize val="1"/>
              <c:extLst>
                <c:ext xmlns:c15="http://schemas.microsoft.com/office/drawing/2012/chart" uri="{CE6537A1-D6FC-4f65-9D91-7224C49458BB}"/>
              </c:extLst>
            </c:dLbl>
            <c:dLbl>
              <c:idx val="2"/>
              <c:spPr/>
              <c:txPr>
                <a:bodyPr wrap="square"/>
                <a:lstStyle/>
                <a:p>
                  <a:pPr>
                    <a:defRPr lang="en-US" sz="1000" b="0" strike="noStrike" spc="-1">
                      <a:solidFill>
                        <a:srgbClr val="000000"/>
                      </a:solidFill>
                      <a:latin typeface="Calibri"/>
                      <a:ea typeface="DejaVu Sans"/>
                    </a:defRPr>
                  </a:pPr>
                  <a:endParaRPr lang="ru-RU"/>
                </a:p>
              </c:txPr>
              <c:dLblPos val="bestFit"/>
              <c:showLegendKey val="0"/>
              <c:showVal val="0"/>
              <c:showCatName val="0"/>
              <c:showSerName val="0"/>
              <c:showPercent val="1"/>
              <c:showBubbleSize val="1"/>
              <c:extLst>
                <c:ext xmlns:c15="http://schemas.microsoft.com/office/drawing/2012/chart" uri="{CE6537A1-D6FC-4f65-9D91-7224C49458BB}"/>
              </c:extLst>
            </c:dLbl>
            <c:dLbl>
              <c:idx val="3"/>
              <c:spPr/>
              <c:txPr>
                <a:bodyPr wrap="square"/>
                <a:lstStyle/>
                <a:p>
                  <a:pPr>
                    <a:defRPr lang="en-US" sz="1000" b="0" strike="noStrike" spc="-1">
                      <a:solidFill>
                        <a:srgbClr val="000000"/>
                      </a:solidFill>
                      <a:latin typeface="Calibri"/>
                      <a:ea typeface="DejaVu Sans"/>
                    </a:defRPr>
                  </a:pPr>
                  <a:endParaRPr lang="ru-RU"/>
                </a:p>
              </c:txPr>
              <c:dLblPos val="bestFit"/>
              <c:showLegendKey val="0"/>
              <c:showVal val="0"/>
              <c:showCatName val="0"/>
              <c:showSerName val="0"/>
              <c:showPercent val="1"/>
              <c:showBubbleSize val="1"/>
              <c:extLst>
                <c:ext xmlns:c15="http://schemas.microsoft.com/office/drawing/2012/chart" uri="{CE6537A1-D6FC-4f65-9D91-7224C49458BB}"/>
              </c:extLst>
            </c:dLbl>
            <c:dLbl>
              <c:idx val="4"/>
              <c:spPr/>
              <c:txPr>
                <a:bodyPr wrap="square"/>
                <a:lstStyle/>
                <a:p>
                  <a:pPr>
                    <a:defRPr lang="en-US" sz="1000" b="0" strike="noStrike" spc="-1">
                      <a:solidFill>
                        <a:srgbClr val="000000"/>
                      </a:solidFill>
                      <a:latin typeface="Calibri"/>
                      <a:ea typeface="DejaVu Sans"/>
                    </a:defRPr>
                  </a:pPr>
                  <a:endParaRPr lang="ru-RU"/>
                </a:p>
              </c:txPr>
              <c:dLblPos val="bestFit"/>
              <c:showLegendKey val="0"/>
              <c:showVal val="0"/>
              <c:showCatName val="0"/>
              <c:showSerName val="0"/>
              <c:showPercent val="1"/>
              <c:showBubbleSize val="1"/>
              <c:extLst>
                <c:ext xmlns:c15="http://schemas.microsoft.com/office/drawing/2012/chart" uri="{CE6537A1-D6FC-4f65-9D91-7224C49458BB}"/>
              </c:extLst>
            </c:dLbl>
            <c:dLbl>
              <c:idx val="5"/>
              <c:spPr/>
              <c:txPr>
                <a:bodyPr wrap="square"/>
                <a:lstStyle/>
                <a:p>
                  <a:pPr>
                    <a:defRPr lang="en-US" sz="1000" b="0" strike="noStrike" spc="-1">
                      <a:solidFill>
                        <a:srgbClr val="000000"/>
                      </a:solidFill>
                      <a:latin typeface="Calibri"/>
                      <a:ea typeface="DejaVu Sans"/>
                    </a:defRPr>
                  </a:pPr>
                  <a:endParaRPr lang="ru-RU"/>
                </a:p>
              </c:txPr>
              <c:dLblPos val="bestFit"/>
              <c:showLegendKey val="0"/>
              <c:showVal val="0"/>
              <c:showCatName val="0"/>
              <c:showSerName val="0"/>
              <c:showPercent val="1"/>
              <c:showBubbleSize val="1"/>
              <c:extLst>
                <c:ext xmlns:c15="http://schemas.microsoft.com/office/drawing/2012/chart" uri="{CE6537A1-D6FC-4f65-9D91-7224C49458BB}"/>
              </c:extLst>
            </c:dLbl>
            <c:dLbl>
              <c:idx val="6"/>
              <c:spPr/>
              <c:txPr>
                <a:bodyPr wrap="square"/>
                <a:lstStyle/>
                <a:p>
                  <a:pPr>
                    <a:defRPr lang="en-US" sz="1000" b="0" strike="noStrike" spc="-1">
                      <a:solidFill>
                        <a:srgbClr val="000000"/>
                      </a:solidFill>
                      <a:latin typeface="Calibri"/>
                      <a:ea typeface="DejaVu Sans"/>
                    </a:defRPr>
                  </a:pPr>
                  <a:endParaRPr lang="ru-RU"/>
                </a:p>
              </c:txPr>
              <c:dLblPos val="bestFit"/>
              <c:showLegendKey val="0"/>
              <c:showVal val="0"/>
              <c:showCatName val="0"/>
              <c:showSerName val="0"/>
              <c:showPercent val="1"/>
              <c:showBubbleSize val="1"/>
              <c:extLst>
                <c:ext xmlns:c15="http://schemas.microsoft.com/office/drawing/2012/chart" uri="{CE6537A1-D6FC-4f65-9D91-7224C49458BB}"/>
              </c:extLst>
            </c:dLbl>
            <c:spPr>
              <a:noFill/>
              <a:ln>
                <a:noFill/>
              </a:ln>
              <a:effectLst/>
            </c:spPr>
            <c:txPr>
              <a:bodyPr wrap="square"/>
              <a:lstStyle/>
              <a:p>
                <a:pPr>
                  <a:defRPr lang="en-US" sz="1000" b="0" strike="noStrike" spc="-1">
                    <a:solidFill>
                      <a:srgbClr val="000000"/>
                    </a:solidFill>
                    <a:latin typeface="Calibri"/>
                    <a:ea typeface="DejaVu Sans"/>
                  </a:defRPr>
                </a:pPr>
                <a:endParaRPr lang="ru-RU"/>
              </a:p>
            </c:txPr>
            <c:dLblPos val="bestFit"/>
            <c:showLegendKey val="0"/>
            <c:showVal val="0"/>
            <c:showCatName val="0"/>
            <c:showSerName val="0"/>
            <c:showPercent val="1"/>
            <c:showBubbleSize val="1"/>
            <c:separator>
</c:separator>
            <c:showLeaderLines val="1"/>
            <c:extLst>
              <c:ext xmlns:c15="http://schemas.microsoft.com/office/drawing/2012/chart" uri="{CE6537A1-D6FC-4f65-9D91-7224C49458BB}"/>
            </c:extLst>
          </c:dLbls>
          <c:cat>
            <c:strRef>
              <c:f>categories</c:f>
              <c:strCache>
                <c:ptCount val="7"/>
                <c:pt idx="0">
                  <c:v>Elementary particles physics</c:v>
                </c:pt>
                <c:pt idx="1">
                  <c:v>Astronomy&amp;Astrophysics</c:v>
                </c:pt>
                <c:pt idx="2">
                  <c:v>Condensed matter physics </c:v>
                </c:pt>
                <c:pt idx="3">
                  <c:v>Environmental science</c:v>
                </c:pt>
                <c:pt idx="4">
                  <c:v>Life science</c:v>
                </c:pt>
                <c:pt idx="5">
                  <c:v>Nuclear physics</c:v>
                </c:pt>
                <c:pt idx="6">
                  <c:v>IT infrastructure</c:v>
                </c:pt>
              </c:strCache>
            </c:strRef>
          </c:cat>
          <c:val>
            <c:numRef>
              <c:f>0</c:f>
              <c:numCache>
                <c:formatCode>General</c:formatCode>
                <c:ptCount val="7"/>
                <c:pt idx="0">
                  <c:v>15</c:v>
                </c:pt>
                <c:pt idx="1">
                  <c:v>8</c:v>
                </c:pt>
                <c:pt idx="2">
                  <c:v>6</c:v>
                </c:pt>
                <c:pt idx="3">
                  <c:v>4</c:v>
                </c:pt>
                <c:pt idx="4">
                  <c:v>3</c:v>
                </c:pt>
                <c:pt idx="5">
                  <c:v>2</c:v>
                </c:pt>
                <c:pt idx="6">
                  <c:v>1</c:v>
                </c:pt>
              </c:numCache>
            </c:numRef>
          </c:val>
          <c:extLst>
            <c:ext xmlns:c16="http://schemas.microsoft.com/office/drawing/2014/chart" uri="{C3380CC4-5D6E-409C-BE32-E72D297353CC}">
              <c16:uniqueId val="{00000000-B88B-FE4E-B435-A6DBE813461E}"/>
            </c:ext>
          </c:extLst>
        </c:ser>
        <c:dLbls>
          <c:showLegendKey val="0"/>
          <c:showVal val="0"/>
          <c:showCatName val="0"/>
          <c:showSerName val="0"/>
          <c:showPercent val="0"/>
          <c:showBubbleSize val="0"/>
          <c:showLeaderLines val="1"/>
        </c:dLbls>
        <c:firstSliceAng val="0"/>
      </c:pieChart>
      <c:spPr>
        <a:noFill/>
        <a:ln w="0">
          <a:noFill/>
        </a:ln>
      </c:spPr>
    </c:plotArea>
    <c:legend>
      <c:legendPos val="r"/>
      <c:layout>
        <c:manualLayout>
          <c:xMode val="edge"/>
          <c:yMode val="edge"/>
          <c:x val="0.64841206312176802"/>
          <c:y val="2.3379803509209301E-2"/>
          <c:w val="0.33188016536941101"/>
          <c:h val="0.97662019649079101"/>
        </c:manualLayout>
      </c:layout>
      <c:overlay val="0"/>
      <c:spPr>
        <a:noFill/>
        <a:ln w="0">
          <a:noFill/>
        </a:ln>
      </c:spPr>
      <c:txPr>
        <a:bodyPr/>
        <a:lstStyle/>
        <a:p>
          <a:pPr>
            <a:defRPr lang="en-US" sz="1100" b="0" strike="noStrike" spc="-1">
              <a:solidFill>
                <a:srgbClr val="000000"/>
              </a:solidFill>
              <a:latin typeface="Calibri"/>
              <a:ea typeface="DejaVu Sans"/>
            </a:defRPr>
          </a:pPr>
          <a:endParaRPr lang="ru-RU"/>
        </a:p>
      </c:txPr>
    </c:legend>
    <c:plotVisOnly val="1"/>
    <c:dispBlanksAs val="gap"/>
    <c:showDLblsOverMax val="1"/>
  </c:chart>
  <c:spPr>
    <a:noFill/>
    <a:ln w="0">
      <a:noFill/>
    </a:ln>
  </c:spPr>
  <c:userShapes r:id="rId1"/>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c:style val="2"/>
  <c:chart>
    <c:autoTitleDeleted val="1"/>
    <c:plotArea>
      <c:layout/>
      <c:pieChart>
        <c:varyColors val="1"/>
        <c:ser>
          <c:idx val="0"/>
          <c:order val="0"/>
          <c:spPr>
            <a:solidFill>
              <a:srgbClr val="5B9BD5"/>
            </a:solidFill>
            <a:ln w="0">
              <a:noFill/>
            </a:ln>
          </c:spPr>
          <c:dPt>
            <c:idx val="0"/>
            <c:bubble3D val="0"/>
            <c:spPr>
              <a:solidFill>
                <a:srgbClr val="5B9BD5"/>
              </a:solidFill>
              <a:ln w="19080">
                <a:solidFill>
                  <a:srgbClr val="FFFFFF"/>
                </a:solidFill>
                <a:round/>
              </a:ln>
            </c:spPr>
          </c:dPt>
          <c:dPt>
            <c:idx val="1"/>
            <c:bubble3D val="0"/>
            <c:spPr>
              <a:solidFill>
                <a:srgbClr val="ED7D31"/>
              </a:solidFill>
              <a:ln w="19080">
                <a:solidFill>
                  <a:srgbClr val="FFFFFF"/>
                </a:solidFill>
                <a:round/>
              </a:ln>
            </c:spPr>
          </c:dPt>
          <c:dPt>
            <c:idx val="2"/>
            <c:bubble3D val="0"/>
            <c:spPr>
              <a:solidFill>
                <a:srgbClr val="A5A5A5"/>
              </a:solidFill>
              <a:ln w="19080">
                <a:solidFill>
                  <a:srgbClr val="FFFFFF"/>
                </a:solidFill>
                <a:round/>
              </a:ln>
            </c:spPr>
          </c:dPt>
          <c:dLbls>
            <c:dLbl>
              <c:idx val="0"/>
              <c:spPr/>
              <c:txPr>
                <a:bodyPr wrap="square"/>
                <a:lstStyle/>
                <a:p>
                  <a:pPr>
                    <a:defRPr lang="en-US" sz="1000" b="0" strike="noStrike" spc="-1">
                      <a:solidFill>
                        <a:srgbClr val="000000"/>
                      </a:solidFill>
                      <a:latin typeface="Calibri"/>
                      <a:ea typeface="DejaVu Sans"/>
                    </a:defRPr>
                  </a:pPr>
                  <a:endParaRPr lang="ru-RU"/>
                </a:p>
              </c:txPr>
              <c:dLblPos val="ctr"/>
              <c:showLegendKey val="0"/>
              <c:showVal val="0"/>
              <c:showCatName val="0"/>
              <c:showSerName val="0"/>
              <c:showPercent val="1"/>
              <c:showBubbleSize val="1"/>
              <c:extLst>
                <c:ext xmlns:c15="http://schemas.microsoft.com/office/drawing/2012/chart" uri="{CE6537A1-D6FC-4f65-9D91-7224C49458BB}"/>
              </c:extLst>
            </c:dLbl>
            <c:dLbl>
              <c:idx val="1"/>
              <c:spPr/>
              <c:txPr>
                <a:bodyPr wrap="square"/>
                <a:lstStyle/>
                <a:p>
                  <a:pPr>
                    <a:defRPr lang="en-US" sz="1000" b="0" strike="noStrike" spc="-1">
                      <a:solidFill>
                        <a:srgbClr val="000000"/>
                      </a:solidFill>
                      <a:latin typeface="Calibri"/>
                      <a:ea typeface="DejaVu Sans"/>
                    </a:defRPr>
                  </a:pPr>
                  <a:endParaRPr lang="ru-RU"/>
                </a:p>
              </c:txPr>
              <c:dLblPos val="ctr"/>
              <c:showLegendKey val="0"/>
              <c:showVal val="0"/>
              <c:showCatName val="0"/>
              <c:showSerName val="0"/>
              <c:showPercent val="1"/>
              <c:showBubbleSize val="1"/>
              <c:extLst>
                <c:ext xmlns:c15="http://schemas.microsoft.com/office/drawing/2012/chart" uri="{CE6537A1-D6FC-4f65-9D91-7224C49458BB}"/>
              </c:extLst>
            </c:dLbl>
            <c:dLbl>
              <c:idx val="2"/>
              <c:spPr/>
              <c:txPr>
                <a:bodyPr wrap="square"/>
                <a:lstStyle/>
                <a:p>
                  <a:pPr>
                    <a:defRPr lang="en-US" sz="1000" b="0" strike="noStrike" spc="-1">
                      <a:solidFill>
                        <a:srgbClr val="000000"/>
                      </a:solidFill>
                      <a:latin typeface="Calibri"/>
                      <a:ea typeface="DejaVu Sans"/>
                    </a:defRPr>
                  </a:pPr>
                  <a:endParaRPr lang="ru-RU"/>
                </a:p>
              </c:txPr>
              <c:dLblPos val="ctr"/>
              <c:showLegendKey val="0"/>
              <c:showVal val="0"/>
              <c:showCatName val="0"/>
              <c:showSerName val="0"/>
              <c:showPercent val="1"/>
              <c:showBubbleSize val="1"/>
              <c:extLst>
                <c:ext xmlns:c15="http://schemas.microsoft.com/office/drawing/2012/chart" uri="{CE6537A1-D6FC-4f65-9D91-7224C49458BB}"/>
              </c:extLst>
            </c:dLbl>
            <c:spPr>
              <a:noFill/>
              <a:ln>
                <a:noFill/>
              </a:ln>
              <a:effectLst/>
            </c:spPr>
            <c:txPr>
              <a:bodyPr wrap="square"/>
              <a:lstStyle/>
              <a:p>
                <a:pPr>
                  <a:defRPr lang="en-US" sz="1000" b="0" strike="noStrike" spc="-1">
                    <a:solidFill>
                      <a:srgbClr val="000000"/>
                    </a:solidFill>
                    <a:latin typeface="Calibri"/>
                    <a:ea typeface="DejaVu Sans"/>
                  </a:defRPr>
                </a:pPr>
                <a:endParaRPr lang="ru-RU"/>
              </a:p>
            </c:txPr>
            <c:dLblPos val="ctr"/>
            <c:showLegendKey val="0"/>
            <c:showVal val="0"/>
            <c:showCatName val="0"/>
            <c:showSerName val="0"/>
            <c:showPercent val="1"/>
            <c:showBubbleSize val="1"/>
            <c:separator>
</c:separator>
            <c:showLeaderLines val="1"/>
            <c:extLst>
              <c:ext xmlns:c15="http://schemas.microsoft.com/office/drawing/2012/chart" uri="{CE6537A1-D6FC-4f65-9D91-7224C49458BB}"/>
            </c:extLst>
          </c:dLbls>
          <c:cat>
            <c:strRef>
              <c:f>categories</c:f>
              <c:strCache>
                <c:ptCount val="3"/>
                <c:pt idx="0">
                  <c:v>Basic knowledge </c:v>
                </c:pt>
                <c:pt idx="1">
                  <c:v>Basic + applied knowledge</c:v>
                </c:pt>
                <c:pt idx="2">
                  <c:v>Basic + applied knowledge + SDG</c:v>
                </c:pt>
              </c:strCache>
            </c:strRef>
          </c:cat>
          <c:val>
            <c:numRef>
              <c:f>0</c:f>
              <c:numCache>
                <c:formatCode>General</c:formatCode>
                <c:ptCount val="3"/>
                <c:pt idx="0">
                  <c:v>14</c:v>
                </c:pt>
                <c:pt idx="1">
                  <c:v>6</c:v>
                </c:pt>
                <c:pt idx="2">
                  <c:v>19</c:v>
                </c:pt>
              </c:numCache>
            </c:numRef>
          </c:val>
          <c:extLst>
            <c:ext xmlns:c16="http://schemas.microsoft.com/office/drawing/2014/chart" uri="{C3380CC4-5D6E-409C-BE32-E72D297353CC}">
              <c16:uniqueId val="{00000000-83AD-FF47-9023-B8827489E508}"/>
            </c:ext>
          </c:extLst>
        </c:ser>
        <c:dLbls>
          <c:showLegendKey val="0"/>
          <c:showVal val="0"/>
          <c:showCatName val="0"/>
          <c:showSerName val="0"/>
          <c:showPercent val="0"/>
          <c:showBubbleSize val="0"/>
          <c:showLeaderLines val="1"/>
        </c:dLbls>
        <c:firstSliceAng val="0"/>
      </c:pieChart>
      <c:spPr>
        <a:noFill/>
        <a:ln w="0">
          <a:noFill/>
        </a:ln>
      </c:spPr>
    </c:plotArea>
    <c:legend>
      <c:legendPos val="r"/>
      <c:layout>
        <c:manualLayout>
          <c:xMode val="edge"/>
          <c:yMode val="edge"/>
          <c:x val="0.63038914468432194"/>
          <c:y val="0"/>
          <c:w val="0.34220933895459998"/>
          <c:h val="1"/>
        </c:manualLayout>
      </c:layout>
      <c:overlay val="0"/>
      <c:spPr>
        <a:noFill/>
        <a:ln w="0">
          <a:noFill/>
        </a:ln>
      </c:spPr>
      <c:txPr>
        <a:bodyPr/>
        <a:lstStyle/>
        <a:p>
          <a:pPr>
            <a:defRPr lang="en-US" sz="1100" b="0" strike="noStrike" spc="-1">
              <a:solidFill>
                <a:srgbClr val="000000"/>
              </a:solidFill>
              <a:latin typeface="Calibri"/>
              <a:ea typeface="DejaVu Sans"/>
            </a:defRPr>
          </a:pPr>
          <a:endParaRPr lang="ru-RU"/>
        </a:p>
      </c:txPr>
    </c:legend>
    <c:plotVisOnly val="1"/>
    <c:dispBlanksAs val="gap"/>
    <c:showDLblsOverMax val="1"/>
  </c:chart>
  <c:spPr>
    <a:noFill/>
    <a:ln w="0">
      <a:noFill/>
    </a:ln>
  </c:spPr>
  <c:userShapes r:id="rId1"/>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c:style val="2"/>
  <c:chart>
    <c:autoTitleDeleted val="1"/>
    <c:plotArea>
      <c:layout/>
      <c:pieChart>
        <c:varyColors val="1"/>
        <c:ser>
          <c:idx val="0"/>
          <c:order val="0"/>
          <c:spPr>
            <a:solidFill>
              <a:srgbClr val="5B9BD5"/>
            </a:solidFill>
            <a:ln w="0">
              <a:noFill/>
            </a:ln>
          </c:spPr>
          <c:dPt>
            <c:idx val="0"/>
            <c:bubble3D val="0"/>
            <c:spPr>
              <a:solidFill>
                <a:srgbClr val="5B9BD5"/>
              </a:solidFill>
              <a:ln w="19080">
                <a:solidFill>
                  <a:srgbClr val="FFFFFF"/>
                </a:solidFill>
                <a:round/>
              </a:ln>
            </c:spPr>
          </c:dPt>
          <c:dPt>
            <c:idx val="1"/>
            <c:bubble3D val="0"/>
            <c:spPr>
              <a:solidFill>
                <a:srgbClr val="ED7D31"/>
              </a:solidFill>
              <a:ln w="19080">
                <a:solidFill>
                  <a:srgbClr val="FFFFFF"/>
                </a:solidFill>
                <a:round/>
              </a:ln>
            </c:spPr>
          </c:dPt>
          <c:dPt>
            <c:idx val="2"/>
            <c:bubble3D val="0"/>
            <c:spPr>
              <a:solidFill>
                <a:srgbClr val="A5A5A5"/>
              </a:solidFill>
              <a:ln w="19080">
                <a:solidFill>
                  <a:srgbClr val="FFFFFF"/>
                </a:solidFill>
                <a:round/>
              </a:ln>
            </c:spPr>
          </c:dPt>
          <c:dLbls>
            <c:dLbl>
              <c:idx val="0"/>
              <c:spPr/>
              <c:txPr>
                <a:bodyPr wrap="square"/>
                <a:lstStyle/>
                <a:p>
                  <a:pPr>
                    <a:defRPr lang="en-US" sz="1000" b="0" strike="noStrike" spc="-1">
                      <a:solidFill>
                        <a:srgbClr val="000000"/>
                      </a:solidFill>
                      <a:latin typeface="Calibri"/>
                      <a:ea typeface="DejaVu Sans"/>
                    </a:defRPr>
                  </a:pPr>
                  <a:endParaRPr lang="ru-RU"/>
                </a:p>
              </c:txPr>
              <c:dLblPos val="ctr"/>
              <c:showLegendKey val="0"/>
              <c:showVal val="0"/>
              <c:showCatName val="0"/>
              <c:showSerName val="0"/>
              <c:showPercent val="1"/>
              <c:showBubbleSize val="1"/>
              <c:extLst>
                <c:ext xmlns:c15="http://schemas.microsoft.com/office/drawing/2012/chart" uri="{CE6537A1-D6FC-4f65-9D91-7224C49458BB}"/>
              </c:extLst>
            </c:dLbl>
            <c:dLbl>
              <c:idx val="1"/>
              <c:spPr/>
              <c:txPr>
                <a:bodyPr wrap="square"/>
                <a:lstStyle/>
                <a:p>
                  <a:pPr>
                    <a:defRPr lang="en-US" sz="1000" b="0" strike="noStrike" spc="-1">
                      <a:solidFill>
                        <a:srgbClr val="000000"/>
                      </a:solidFill>
                      <a:latin typeface="Calibri"/>
                      <a:ea typeface="DejaVu Sans"/>
                    </a:defRPr>
                  </a:pPr>
                  <a:endParaRPr lang="ru-RU"/>
                </a:p>
              </c:txPr>
              <c:dLblPos val="ctr"/>
              <c:showLegendKey val="0"/>
              <c:showVal val="0"/>
              <c:showCatName val="0"/>
              <c:showSerName val="0"/>
              <c:showPercent val="1"/>
              <c:showBubbleSize val="1"/>
              <c:extLst>
                <c:ext xmlns:c15="http://schemas.microsoft.com/office/drawing/2012/chart" uri="{CE6537A1-D6FC-4f65-9D91-7224C49458BB}"/>
              </c:extLst>
            </c:dLbl>
            <c:dLbl>
              <c:idx val="2"/>
              <c:spPr/>
              <c:txPr>
                <a:bodyPr wrap="square"/>
                <a:lstStyle/>
                <a:p>
                  <a:pPr>
                    <a:defRPr lang="en-US" sz="1000" b="0" strike="noStrike" spc="-1">
                      <a:solidFill>
                        <a:srgbClr val="000000"/>
                      </a:solidFill>
                      <a:latin typeface="Calibri"/>
                      <a:ea typeface="DejaVu Sans"/>
                    </a:defRPr>
                  </a:pPr>
                  <a:endParaRPr lang="ru-RU"/>
                </a:p>
              </c:txPr>
              <c:dLblPos val="ctr"/>
              <c:showLegendKey val="0"/>
              <c:showVal val="0"/>
              <c:showCatName val="0"/>
              <c:showSerName val="0"/>
              <c:showPercent val="1"/>
              <c:showBubbleSize val="1"/>
              <c:extLst>
                <c:ext xmlns:c15="http://schemas.microsoft.com/office/drawing/2012/chart" uri="{CE6537A1-D6FC-4f65-9D91-7224C49458BB}"/>
              </c:extLst>
            </c:dLbl>
            <c:spPr>
              <a:noFill/>
              <a:ln>
                <a:noFill/>
              </a:ln>
              <a:effectLst/>
            </c:spPr>
            <c:txPr>
              <a:bodyPr wrap="square"/>
              <a:lstStyle/>
              <a:p>
                <a:pPr>
                  <a:defRPr lang="en-US" sz="1000" b="0" strike="noStrike" spc="-1">
                    <a:solidFill>
                      <a:srgbClr val="000000"/>
                    </a:solidFill>
                    <a:latin typeface="Calibri"/>
                    <a:ea typeface="DejaVu Sans"/>
                  </a:defRPr>
                </a:pPr>
                <a:endParaRPr lang="ru-RU"/>
              </a:p>
            </c:txPr>
            <c:dLblPos val="ctr"/>
            <c:showLegendKey val="0"/>
            <c:showVal val="0"/>
            <c:showCatName val="0"/>
            <c:showSerName val="0"/>
            <c:showPercent val="1"/>
            <c:showBubbleSize val="1"/>
            <c:separator>
</c:separator>
            <c:showLeaderLines val="1"/>
            <c:extLst>
              <c:ext xmlns:c15="http://schemas.microsoft.com/office/drawing/2012/chart" uri="{CE6537A1-D6FC-4f65-9D91-7224C49458BB}"/>
            </c:extLst>
          </c:dLbls>
          <c:cat>
            <c:strRef>
              <c:f>categories</c:f>
              <c:strCache>
                <c:ptCount val="3"/>
                <c:pt idx="0">
                  <c:v>International worldwide</c:v>
                </c:pt>
                <c:pt idx="1">
                  <c:v>International regional</c:v>
                </c:pt>
                <c:pt idx="2">
                  <c:v>National</c:v>
                </c:pt>
              </c:strCache>
            </c:strRef>
          </c:cat>
          <c:val>
            <c:numRef>
              <c:f>0</c:f>
              <c:numCache>
                <c:formatCode>General</c:formatCode>
                <c:ptCount val="3"/>
                <c:pt idx="0">
                  <c:v>17</c:v>
                </c:pt>
                <c:pt idx="1">
                  <c:v>17</c:v>
                </c:pt>
                <c:pt idx="2">
                  <c:v>5</c:v>
                </c:pt>
              </c:numCache>
            </c:numRef>
          </c:val>
          <c:extLst>
            <c:ext xmlns:c16="http://schemas.microsoft.com/office/drawing/2014/chart" uri="{C3380CC4-5D6E-409C-BE32-E72D297353CC}">
              <c16:uniqueId val="{00000000-3968-CF4E-9DC2-E6CEE8CA733A}"/>
            </c:ext>
          </c:extLst>
        </c:ser>
        <c:dLbls>
          <c:showLegendKey val="0"/>
          <c:showVal val="0"/>
          <c:showCatName val="0"/>
          <c:showSerName val="0"/>
          <c:showPercent val="0"/>
          <c:showBubbleSize val="0"/>
          <c:showLeaderLines val="1"/>
        </c:dLbls>
        <c:firstSliceAng val="0"/>
      </c:pieChart>
      <c:spPr>
        <a:noFill/>
        <a:ln w="0">
          <a:noFill/>
        </a:ln>
      </c:spPr>
    </c:plotArea>
    <c:legend>
      <c:legendPos val="r"/>
      <c:layout>
        <c:manualLayout>
          <c:xMode val="edge"/>
          <c:yMode val="edge"/>
          <c:x val="0.64145297867663198"/>
          <c:y val="0.14574631975350899"/>
          <c:w val="0.34067935810068101"/>
          <c:h val="0.70850736049298202"/>
        </c:manualLayout>
      </c:layout>
      <c:overlay val="0"/>
      <c:spPr>
        <a:noFill/>
        <a:ln w="0">
          <a:noFill/>
        </a:ln>
      </c:spPr>
      <c:txPr>
        <a:bodyPr/>
        <a:lstStyle/>
        <a:p>
          <a:pPr>
            <a:defRPr lang="en-US" sz="1100" b="0" strike="noStrike" spc="-1">
              <a:solidFill>
                <a:srgbClr val="000000"/>
              </a:solidFill>
              <a:latin typeface="Calibri"/>
              <a:ea typeface="DejaVu Sans"/>
            </a:defRPr>
          </a:pPr>
          <a:endParaRPr lang="ru-RU"/>
        </a:p>
      </c:txPr>
    </c:legend>
    <c:plotVisOnly val="1"/>
    <c:dispBlanksAs val="gap"/>
    <c:showDLblsOverMax val="1"/>
  </c:chart>
  <c:spPr>
    <a:noFill/>
    <a:ln w="0">
      <a:noFill/>
    </a:ln>
  </c:spPr>
  <c:userShapes r:id="rId1"/>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c:style val="2"/>
  <c:chart>
    <c:title>
      <c:tx>
        <c:rich>
          <a:bodyPr rot="0"/>
          <a:lstStyle/>
          <a:p>
            <a:pPr>
              <a:defRPr lang="en-US" sz="1400" b="0" strike="noStrike" spc="-1">
                <a:solidFill>
                  <a:srgbClr val="595959"/>
                </a:solidFill>
                <a:latin typeface="Arial"/>
                <a:ea typeface="DejaVu Sans"/>
              </a:defRPr>
            </a:pPr>
            <a:r>
              <a:rPr lang="en-US" sz="1400" b="0" strike="noStrike" spc="-1">
                <a:solidFill>
                  <a:srgbClr val="595959"/>
                </a:solidFill>
                <a:latin typeface="Arial"/>
                <a:ea typeface="DejaVu Sans"/>
              </a:rPr>
              <a:t>Age structure</a:t>
            </a:r>
          </a:p>
        </c:rich>
      </c:tx>
      <c:layout>
        <c:manualLayout>
          <c:xMode val="edge"/>
          <c:yMode val="edge"/>
          <c:x val="0.67936973250274801"/>
          <c:y val="7.5143100718548295E-2"/>
        </c:manualLayout>
      </c:layout>
      <c:overlay val="0"/>
      <c:spPr>
        <a:noFill/>
        <a:ln w="0">
          <a:noFill/>
        </a:ln>
      </c:spPr>
    </c:title>
    <c:autoTitleDeleted val="0"/>
    <c:plotArea>
      <c:layout>
        <c:manualLayout>
          <c:layoutTarget val="inner"/>
          <c:xMode val="edge"/>
          <c:yMode val="edge"/>
          <c:x val="0.165408574569439"/>
          <c:y val="0.175983436853002"/>
          <c:w val="0.679296445584463"/>
          <c:h val="0.60358056265984705"/>
        </c:manualLayout>
      </c:layout>
      <c:lineChart>
        <c:grouping val="standard"/>
        <c:varyColors val="0"/>
        <c:ser>
          <c:idx val="0"/>
          <c:order val="0"/>
          <c:tx>
            <c:strRef>
              <c:f>label 0</c:f>
              <c:strCache>
                <c:ptCount val="1"/>
                <c:pt idx="0">
                  <c:v>2022</c:v>
                </c:pt>
              </c:strCache>
            </c:strRef>
          </c:tx>
          <c:spPr>
            <a:ln w="28440" cap="rnd">
              <a:solidFill>
                <a:srgbClr val="C0504D"/>
              </a:solidFill>
              <a:round/>
            </a:ln>
          </c:spPr>
          <c:marker>
            <c:symbol val="circle"/>
            <c:size val="5"/>
            <c:spPr>
              <a:solidFill>
                <a:srgbClr val="C0504D"/>
              </a:solidFill>
            </c:spPr>
          </c:marker>
          <c:dLbls>
            <c:spPr>
              <a:noFill/>
              <a:ln>
                <a:noFill/>
              </a:ln>
              <a:effectLst/>
            </c:spPr>
            <c:txPr>
              <a:bodyPr wrap="square"/>
              <a:lstStyle/>
              <a:p>
                <a:pPr>
                  <a:defRPr lang="en-US" sz="1000" b="0" strike="noStrike" spc="-1">
                    <a:solidFill>
                      <a:srgbClr val="000000"/>
                    </a:solidFill>
                    <a:latin typeface="Arial"/>
                    <a:ea typeface="DejaVu Sans"/>
                  </a:defRPr>
                </a:pPr>
                <a:endParaRPr lang="ru-RU"/>
              </a:p>
            </c:txPr>
            <c:dLblPos val="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 20 - 30 </c:v>
                </c:pt>
                <c:pt idx="1">
                  <c:v> 30 - 40</c:v>
                </c:pt>
                <c:pt idx="2">
                  <c:v> 40 - 50</c:v>
                </c:pt>
                <c:pt idx="3">
                  <c:v> 50  - 60</c:v>
                </c:pt>
                <c:pt idx="4">
                  <c:v> 60  - 70</c:v>
                </c:pt>
                <c:pt idx="5">
                  <c:v> 70  - 80</c:v>
                </c:pt>
                <c:pt idx="6">
                  <c:v> &gt; 80</c:v>
                </c:pt>
              </c:strCache>
            </c:strRef>
          </c:cat>
          <c:val>
            <c:numRef>
              <c:f>0</c:f>
              <c:numCache>
                <c:formatCode>General</c:formatCode>
                <c:ptCount val="7"/>
                <c:pt idx="0">
                  <c:v>630</c:v>
                </c:pt>
                <c:pt idx="1">
                  <c:v>986</c:v>
                </c:pt>
                <c:pt idx="2">
                  <c:v>694</c:v>
                </c:pt>
                <c:pt idx="3">
                  <c:v>640</c:v>
                </c:pt>
                <c:pt idx="4">
                  <c:v>874</c:v>
                </c:pt>
                <c:pt idx="5">
                  <c:v>489</c:v>
                </c:pt>
                <c:pt idx="6">
                  <c:v>137</c:v>
                </c:pt>
              </c:numCache>
            </c:numRef>
          </c:val>
          <c:smooth val="1"/>
          <c:extLst>
            <c:ext xmlns:c16="http://schemas.microsoft.com/office/drawing/2014/chart" uri="{C3380CC4-5D6E-409C-BE32-E72D297353CC}">
              <c16:uniqueId val="{00000000-4F76-514B-819C-A6F8BF37DDA2}"/>
            </c:ext>
          </c:extLst>
        </c:ser>
        <c:ser>
          <c:idx val="1"/>
          <c:order val="1"/>
          <c:tx>
            <c:strRef>
              <c:f>label 1</c:f>
              <c:strCache>
                <c:ptCount val="1"/>
                <c:pt idx="0">
                  <c:v>2030</c:v>
                </c:pt>
              </c:strCache>
            </c:strRef>
          </c:tx>
          <c:spPr>
            <a:ln w="28440" cap="rnd">
              <a:solidFill>
                <a:srgbClr val="9BBB59"/>
              </a:solidFill>
              <a:round/>
            </a:ln>
          </c:spPr>
          <c:marker>
            <c:symbol val="circle"/>
            <c:size val="5"/>
            <c:spPr>
              <a:solidFill>
                <a:srgbClr val="9BBB59"/>
              </a:solidFill>
            </c:spPr>
          </c:marker>
          <c:dLbls>
            <c:spPr>
              <a:noFill/>
              <a:ln>
                <a:noFill/>
              </a:ln>
              <a:effectLst/>
            </c:spPr>
            <c:txPr>
              <a:bodyPr wrap="square"/>
              <a:lstStyle/>
              <a:p>
                <a:pPr>
                  <a:defRPr lang="en-US" sz="1000" b="0" strike="noStrike" spc="-1">
                    <a:solidFill>
                      <a:srgbClr val="000000"/>
                    </a:solidFill>
                    <a:latin typeface="Arial"/>
                    <a:ea typeface="DejaVu Sans"/>
                  </a:defRPr>
                </a:pPr>
                <a:endParaRPr lang="ru-RU"/>
              </a:p>
            </c:txPr>
            <c:dLblPos val="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 20 - 30 </c:v>
                </c:pt>
                <c:pt idx="1">
                  <c:v> 30 - 40</c:v>
                </c:pt>
                <c:pt idx="2">
                  <c:v> 40 - 50</c:v>
                </c:pt>
                <c:pt idx="3">
                  <c:v> 50  - 60</c:v>
                </c:pt>
                <c:pt idx="4">
                  <c:v> 60  - 70</c:v>
                </c:pt>
                <c:pt idx="5">
                  <c:v> 70  - 80</c:v>
                </c:pt>
                <c:pt idx="6">
                  <c:v> &gt; 80</c:v>
                </c:pt>
              </c:strCache>
            </c:strRef>
          </c:cat>
          <c:val>
            <c:numRef>
              <c:f>1</c:f>
              <c:numCache>
                <c:formatCode>General</c:formatCode>
                <c:ptCount val="7"/>
                <c:pt idx="0">
                  <c:v>1230</c:v>
                </c:pt>
                <c:pt idx="1">
                  <c:v>1000</c:v>
                </c:pt>
                <c:pt idx="2">
                  <c:v>900</c:v>
                </c:pt>
                <c:pt idx="3">
                  <c:v>890</c:v>
                </c:pt>
                <c:pt idx="4">
                  <c:v>870</c:v>
                </c:pt>
                <c:pt idx="5">
                  <c:v>305</c:v>
                </c:pt>
                <c:pt idx="6">
                  <c:v>37</c:v>
                </c:pt>
              </c:numCache>
            </c:numRef>
          </c:val>
          <c:smooth val="1"/>
          <c:extLst>
            <c:ext xmlns:c16="http://schemas.microsoft.com/office/drawing/2014/chart" uri="{C3380CC4-5D6E-409C-BE32-E72D297353CC}">
              <c16:uniqueId val="{00000001-4F76-514B-819C-A6F8BF37DDA2}"/>
            </c:ext>
          </c:extLst>
        </c:ser>
        <c:dLbls>
          <c:showLegendKey val="0"/>
          <c:showVal val="0"/>
          <c:showCatName val="0"/>
          <c:showSerName val="0"/>
          <c:showPercent val="0"/>
          <c:showBubbleSize val="0"/>
        </c:dLbls>
        <c:hiLowLines>
          <c:spPr>
            <a:ln w="0">
              <a:noFill/>
            </a:ln>
          </c:spPr>
        </c:hiLowLines>
        <c:marker val="1"/>
        <c:smooth val="0"/>
        <c:axId val="27200558"/>
        <c:axId val="17627732"/>
      </c:lineChart>
      <c:catAx>
        <c:axId val="27200558"/>
        <c:scaling>
          <c:orientation val="minMax"/>
        </c:scaling>
        <c:delete val="0"/>
        <c:axPos val="b"/>
        <c:title>
          <c:tx>
            <c:rich>
              <a:bodyPr rot="0"/>
              <a:lstStyle/>
              <a:p>
                <a:pPr>
                  <a:defRPr lang="en-US" sz="1000" b="0" strike="noStrike" spc="-1">
                    <a:solidFill>
                      <a:srgbClr val="595959"/>
                    </a:solidFill>
                    <a:latin typeface="Arial"/>
                    <a:ea typeface="DejaVu Sans"/>
                  </a:defRPr>
                </a:pPr>
                <a:r>
                  <a:rPr lang="en-US" sz="1000" b="0" strike="noStrike" spc="-1">
                    <a:solidFill>
                      <a:srgbClr val="595959"/>
                    </a:solidFill>
                    <a:latin typeface="Arial"/>
                    <a:ea typeface="DejaVu Sans"/>
                  </a:rPr>
                  <a:t>Age, years</a:t>
                </a:r>
              </a:p>
            </c:rich>
          </c:tx>
          <c:overlay val="0"/>
          <c:spPr>
            <a:noFill/>
            <a:ln w="0">
              <a:noFill/>
            </a:ln>
          </c:spPr>
        </c:title>
        <c:numFmt formatCode="General" sourceLinked="0"/>
        <c:majorTickMark val="in"/>
        <c:minorTickMark val="none"/>
        <c:tickLblPos val="nextTo"/>
        <c:spPr>
          <a:ln w="9360">
            <a:solidFill>
              <a:srgbClr val="D9D9D9"/>
            </a:solidFill>
            <a:round/>
          </a:ln>
        </c:spPr>
        <c:txPr>
          <a:bodyPr/>
          <a:lstStyle/>
          <a:p>
            <a:pPr>
              <a:defRPr lang="en-US" sz="1000" b="0" strike="noStrike" spc="-1">
                <a:solidFill>
                  <a:srgbClr val="595959"/>
                </a:solidFill>
                <a:latin typeface="Arial"/>
                <a:ea typeface="DejaVu Sans"/>
              </a:defRPr>
            </a:pPr>
            <a:endParaRPr lang="ru-RU"/>
          </a:p>
        </c:txPr>
        <c:crossAx val="17627732"/>
        <c:crosses val="autoZero"/>
        <c:auto val="1"/>
        <c:lblAlgn val="ctr"/>
        <c:lblOffset val="100"/>
        <c:noMultiLvlLbl val="0"/>
      </c:catAx>
      <c:valAx>
        <c:axId val="17627732"/>
        <c:scaling>
          <c:orientation val="minMax"/>
        </c:scaling>
        <c:delete val="0"/>
        <c:axPos val="l"/>
        <c:title>
          <c:tx>
            <c:rich>
              <a:bodyPr rot="-5400000"/>
              <a:lstStyle/>
              <a:p>
                <a:pPr>
                  <a:defRPr lang="en-US" sz="1000" b="0" strike="noStrike" spc="-1">
                    <a:solidFill>
                      <a:srgbClr val="595959"/>
                    </a:solidFill>
                    <a:latin typeface="Arial"/>
                    <a:ea typeface="DejaVu Sans"/>
                  </a:defRPr>
                </a:pPr>
                <a:r>
                  <a:rPr lang="en-US" sz="1000" b="0" strike="noStrike" spc="-1">
                    <a:solidFill>
                      <a:srgbClr val="595959"/>
                    </a:solidFill>
                    <a:latin typeface="Arial"/>
                    <a:ea typeface="DejaVu Sans"/>
                  </a:rPr>
                  <a:t>people</a:t>
                </a:r>
              </a:p>
            </c:rich>
          </c:tx>
          <c:overlay val="0"/>
          <c:spPr>
            <a:noFill/>
            <a:ln w="0">
              <a:noFill/>
            </a:ln>
          </c:spPr>
        </c:title>
        <c:numFmt formatCode="General" sourceLinked="0"/>
        <c:majorTickMark val="in"/>
        <c:minorTickMark val="none"/>
        <c:tickLblPos val="nextTo"/>
        <c:spPr>
          <a:ln w="9360">
            <a:solidFill>
              <a:srgbClr val="D9D9D9"/>
            </a:solidFill>
            <a:round/>
          </a:ln>
        </c:spPr>
        <c:txPr>
          <a:bodyPr/>
          <a:lstStyle/>
          <a:p>
            <a:pPr>
              <a:defRPr lang="en-US" sz="1050" b="0" strike="noStrike" spc="-1">
                <a:solidFill>
                  <a:srgbClr val="595959"/>
                </a:solidFill>
                <a:latin typeface="Arial"/>
                <a:ea typeface="DejaVu Sans"/>
              </a:defRPr>
            </a:pPr>
            <a:endParaRPr lang="ru-RU"/>
          </a:p>
        </c:txPr>
        <c:crossAx val="27200558"/>
        <c:crosses val="autoZero"/>
        <c:crossBetween val="between"/>
      </c:valAx>
      <c:spPr>
        <a:noFill/>
        <a:ln w="0">
          <a:noFill/>
        </a:ln>
      </c:spPr>
    </c:plotArea>
    <c:legend>
      <c:legendPos val="r"/>
      <c:layout>
        <c:manualLayout>
          <c:xMode val="edge"/>
          <c:yMode val="edge"/>
          <c:x val="0.64649424866290595"/>
          <c:y val="0.20438222763238001"/>
          <c:w val="0.137309495896835"/>
          <c:h val="0.15765765765765799"/>
        </c:manualLayout>
      </c:layout>
      <c:overlay val="0"/>
      <c:spPr>
        <a:noFill/>
        <a:ln w="0">
          <a:noFill/>
        </a:ln>
      </c:spPr>
      <c:txPr>
        <a:bodyPr/>
        <a:lstStyle/>
        <a:p>
          <a:pPr>
            <a:defRPr lang="en-US" sz="1100" b="0" strike="noStrike" spc="-1">
              <a:solidFill>
                <a:srgbClr val="595959"/>
              </a:solidFill>
              <a:latin typeface="Arial"/>
              <a:ea typeface="DejaVu Sans"/>
            </a:defRPr>
          </a:pPr>
          <a:endParaRPr lang="ru-RU"/>
        </a:p>
      </c:txPr>
    </c:legend>
    <c:plotVisOnly val="1"/>
    <c:dispBlanksAs val="gap"/>
    <c:showDLblsOverMax val="1"/>
  </c:chart>
  <c:spPr>
    <a:noFill/>
    <a:ln w="0">
      <a:noFill/>
    </a:ln>
  </c:spPr>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c:style val="2"/>
  <c:chart>
    <c:title>
      <c:tx>
        <c:rich>
          <a:bodyPr rot="0"/>
          <a:lstStyle/>
          <a:p>
            <a:pPr>
              <a:defRPr lang="en-US" sz="1400" b="0" strike="noStrike" spc="-1">
                <a:solidFill>
                  <a:srgbClr val="000000"/>
                </a:solidFill>
                <a:latin typeface="Arial"/>
                <a:ea typeface="DejaVu Sans"/>
              </a:defRPr>
            </a:pPr>
            <a:r>
              <a:rPr lang="en-US" sz="1400" b="0" strike="noStrike" spc="-1">
                <a:solidFill>
                  <a:srgbClr val="000000"/>
                </a:solidFill>
                <a:latin typeface="Arial"/>
                <a:ea typeface="DejaVu Sans"/>
              </a:rPr>
              <a:t>Personnel Structure of JINR 
(total employees 4190 in 2022 and 5230 in 2030)
 </a:t>
            </a:r>
          </a:p>
        </c:rich>
      </c:tx>
      <c:overlay val="0"/>
      <c:spPr>
        <a:noFill/>
        <a:ln w="0">
          <a:noFill/>
        </a:ln>
      </c:spPr>
    </c:title>
    <c:autoTitleDeleted val="0"/>
    <c:plotArea>
      <c:layout/>
      <c:barChart>
        <c:barDir val="col"/>
        <c:grouping val="clustered"/>
        <c:varyColors val="0"/>
        <c:ser>
          <c:idx val="0"/>
          <c:order val="0"/>
          <c:tx>
            <c:strRef>
              <c:f>label 0</c:f>
              <c:strCache>
                <c:ptCount val="1"/>
                <c:pt idx="0">
                  <c:v>2022</c:v>
                </c:pt>
              </c:strCache>
            </c:strRef>
          </c:tx>
          <c:spPr>
            <a:solidFill>
              <a:srgbClr val="F79646"/>
            </a:solidFill>
            <a:ln w="0">
              <a:noFill/>
            </a:ln>
          </c:spPr>
          <c:invertIfNegative val="0"/>
          <c:dLbls>
            <c:spPr>
              <a:noFill/>
              <a:ln>
                <a:noFill/>
              </a:ln>
              <a:effectLst/>
            </c:spPr>
            <c:txPr>
              <a:bodyPr wrap="square"/>
              <a:lstStyle/>
              <a:p>
                <a:pPr>
                  <a:defRPr lang="en-US" sz="1000" b="0" strike="noStrike" spc="-1">
                    <a:solidFill>
                      <a:srgbClr val="000000"/>
                    </a:solidFill>
                    <a:latin typeface="Arial"/>
                    <a:ea typeface="DejaVu Sans"/>
                  </a:defRPr>
                </a:pPr>
                <a:endParaRPr lang="ru-RU"/>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5"/>
                <c:pt idx="0">
                  <c:v>scientific researchers</c:v>
                </c:pt>
                <c:pt idx="1">
                  <c:v>engineers</c:v>
                </c:pt>
                <c:pt idx="2">
                  <c:v>managers and specialists</c:v>
                </c:pt>
                <c:pt idx="3">
                  <c:v>workers</c:v>
                </c:pt>
                <c:pt idx="4">
                  <c:v>Associated Personnel</c:v>
                </c:pt>
              </c:strCache>
            </c:strRef>
          </c:cat>
          <c:val>
            <c:numRef>
              <c:f>0</c:f>
              <c:numCache>
                <c:formatCode>General</c:formatCode>
                <c:ptCount val="5"/>
                <c:pt idx="0">
                  <c:v>1190</c:v>
                </c:pt>
                <c:pt idx="1">
                  <c:v>1020</c:v>
                </c:pt>
                <c:pt idx="2">
                  <c:v>1100</c:v>
                </c:pt>
                <c:pt idx="3">
                  <c:v>730</c:v>
                </c:pt>
                <c:pt idx="4">
                  <c:v>150</c:v>
                </c:pt>
              </c:numCache>
            </c:numRef>
          </c:val>
          <c:extLst>
            <c:ext xmlns:c16="http://schemas.microsoft.com/office/drawing/2014/chart" uri="{C3380CC4-5D6E-409C-BE32-E72D297353CC}">
              <c16:uniqueId val="{00000000-92D1-BE40-8822-A03F4525F410}"/>
            </c:ext>
          </c:extLst>
        </c:ser>
        <c:ser>
          <c:idx val="1"/>
          <c:order val="1"/>
          <c:tx>
            <c:strRef>
              <c:f>label 1</c:f>
              <c:strCache>
                <c:ptCount val="1"/>
                <c:pt idx="0">
                  <c:v>2030</c:v>
                </c:pt>
              </c:strCache>
            </c:strRef>
          </c:tx>
          <c:spPr>
            <a:solidFill>
              <a:srgbClr val="4BACC6"/>
            </a:solidFill>
            <a:ln w="0">
              <a:noFill/>
            </a:ln>
          </c:spPr>
          <c:invertIfNegative val="0"/>
          <c:dLbls>
            <c:spPr>
              <a:noFill/>
              <a:ln>
                <a:noFill/>
              </a:ln>
              <a:effectLst/>
            </c:spPr>
            <c:txPr>
              <a:bodyPr wrap="square"/>
              <a:lstStyle/>
              <a:p>
                <a:pPr>
                  <a:defRPr lang="en-US" sz="1000" b="0" strike="noStrike" spc="-1">
                    <a:solidFill>
                      <a:srgbClr val="000000"/>
                    </a:solidFill>
                    <a:latin typeface="Arial"/>
                    <a:ea typeface="DejaVu Sans"/>
                  </a:defRPr>
                </a:pPr>
                <a:endParaRPr lang="ru-RU"/>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5"/>
                <c:pt idx="0">
                  <c:v>scientific researchers</c:v>
                </c:pt>
                <c:pt idx="1">
                  <c:v>engineers</c:v>
                </c:pt>
                <c:pt idx="2">
                  <c:v>managers and specialists</c:v>
                </c:pt>
                <c:pt idx="3">
                  <c:v>workers</c:v>
                </c:pt>
                <c:pt idx="4">
                  <c:v>Associated Personnel</c:v>
                </c:pt>
              </c:strCache>
            </c:strRef>
          </c:cat>
          <c:val>
            <c:numRef>
              <c:f>1</c:f>
              <c:numCache>
                <c:formatCode>General</c:formatCode>
                <c:ptCount val="5"/>
                <c:pt idx="0">
                  <c:v>1240</c:v>
                </c:pt>
                <c:pt idx="1">
                  <c:v>1070</c:v>
                </c:pt>
                <c:pt idx="2">
                  <c:v>1160</c:v>
                </c:pt>
                <c:pt idx="3">
                  <c:v>760</c:v>
                </c:pt>
                <c:pt idx="4">
                  <c:v>1000</c:v>
                </c:pt>
              </c:numCache>
            </c:numRef>
          </c:val>
          <c:extLst>
            <c:ext xmlns:c16="http://schemas.microsoft.com/office/drawing/2014/chart" uri="{C3380CC4-5D6E-409C-BE32-E72D297353CC}">
              <c16:uniqueId val="{00000001-92D1-BE40-8822-A03F4525F410}"/>
            </c:ext>
          </c:extLst>
        </c:ser>
        <c:dLbls>
          <c:showLegendKey val="0"/>
          <c:showVal val="0"/>
          <c:showCatName val="0"/>
          <c:showSerName val="0"/>
          <c:showPercent val="0"/>
          <c:showBubbleSize val="0"/>
        </c:dLbls>
        <c:gapWidth val="219"/>
        <c:overlap val="-27"/>
        <c:axId val="28808569"/>
        <c:axId val="45777087"/>
      </c:barChart>
      <c:catAx>
        <c:axId val="28808569"/>
        <c:scaling>
          <c:orientation val="minMax"/>
        </c:scaling>
        <c:delete val="0"/>
        <c:axPos val="b"/>
        <c:numFmt formatCode="General" sourceLinked="0"/>
        <c:majorTickMark val="none"/>
        <c:minorTickMark val="none"/>
        <c:tickLblPos val="nextTo"/>
        <c:spPr>
          <a:ln w="9360">
            <a:solidFill>
              <a:srgbClr val="D9D9D9"/>
            </a:solidFill>
            <a:round/>
          </a:ln>
        </c:spPr>
        <c:txPr>
          <a:bodyPr/>
          <a:lstStyle/>
          <a:p>
            <a:pPr>
              <a:defRPr lang="en-US" sz="1050" b="1" strike="noStrike" spc="-1">
                <a:solidFill>
                  <a:srgbClr val="595959"/>
                </a:solidFill>
                <a:latin typeface="Arial Narrow"/>
                <a:ea typeface="DejaVu Sans"/>
              </a:defRPr>
            </a:pPr>
            <a:endParaRPr lang="ru-RU"/>
          </a:p>
        </c:txPr>
        <c:crossAx val="45777087"/>
        <c:crosses val="autoZero"/>
        <c:auto val="1"/>
        <c:lblAlgn val="ctr"/>
        <c:lblOffset val="100"/>
        <c:noMultiLvlLbl val="0"/>
      </c:catAx>
      <c:valAx>
        <c:axId val="45777087"/>
        <c:scaling>
          <c:orientation val="minMax"/>
        </c:scaling>
        <c:delete val="0"/>
        <c:axPos val="l"/>
        <c:majorGridlines>
          <c:spPr>
            <a:ln w="9360">
              <a:solidFill>
                <a:srgbClr val="D9D9D9"/>
              </a:solidFill>
              <a:round/>
            </a:ln>
          </c:spPr>
        </c:majorGridlines>
        <c:numFmt formatCode="General" sourceLinked="0"/>
        <c:majorTickMark val="none"/>
        <c:minorTickMark val="none"/>
        <c:tickLblPos val="nextTo"/>
        <c:spPr>
          <a:ln w="9360">
            <a:noFill/>
          </a:ln>
        </c:spPr>
        <c:txPr>
          <a:bodyPr/>
          <a:lstStyle/>
          <a:p>
            <a:pPr>
              <a:defRPr lang="en-US" sz="1100" b="0" strike="noStrike" spc="-1">
                <a:solidFill>
                  <a:srgbClr val="595959"/>
                </a:solidFill>
                <a:latin typeface="Arial"/>
                <a:ea typeface="DejaVu Sans"/>
              </a:defRPr>
            </a:pPr>
            <a:endParaRPr lang="ru-RU"/>
          </a:p>
        </c:txPr>
        <c:crossAx val="28808569"/>
        <c:crosses val="autoZero"/>
        <c:crossBetween val="between"/>
      </c:valAx>
      <c:spPr>
        <a:noFill/>
        <a:ln w="0">
          <a:noFill/>
        </a:ln>
      </c:spPr>
    </c:plotArea>
    <c:legend>
      <c:legendPos val="b"/>
      <c:overlay val="0"/>
      <c:spPr>
        <a:noFill/>
        <a:ln w="0">
          <a:noFill/>
        </a:ln>
      </c:spPr>
      <c:txPr>
        <a:bodyPr/>
        <a:lstStyle/>
        <a:p>
          <a:pPr>
            <a:defRPr lang="en-US" sz="900" b="0" strike="noStrike" spc="-1">
              <a:solidFill>
                <a:srgbClr val="595959"/>
              </a:solidFill>
              <a:latin typeface="Arial"/>
              <a:ea typeface="DejaVu Sans"/>
            </a:defRPr>
          </a:pPr>
          <a:endParaRPr lang="ru-RU"/>
        </a:p>
      </c:txPr>
    </c:legend>
    <c:plotVisOnly val="1"/>
    <c:dispBlanksAs val="gap"/>
    <c:showDLblsOverMax val="1"/>
  </c:chart>
  <c:spPr>
    <a:noFill/>
    <a:ln w="0">
      <a:noFill/>
    </a:ln>
  </c:spPr>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0.emf"/></Relationships>
</file>

<file path=ppt/drawings/drawing1.xml><?xml version="1.0" encoding="utf-8"?>
<c:userShapes xmlns:c="http://schemas.openxmlformats.org/drawingml/2006/chart">
  <cdr:relSizeAnchor xmlns:cdr="http://schemas.openxmlformats.org/drawingml/2006/chartDrawing">
    <cdr:from>
      <cdr:x>0.16914</cdr:x>
      <cdr:y>0.24446</cdr:y>
    </cdr:from>
    <cdr:to>
      <cdr:x>0.33533</cdr:x>
      <cdr:y>0.3376</cdr:y>
    </cdr:to>
    <cdr:sp macro="" textlink="">
      <cdr:nvSpPr>
        <cdr:cNvPr id="776" name="Надпись 1"/>
        <cdr:cNvSpPr/>
      </cdr:nvSpPr>
      <cdr:spPr>
        <a:xfrm xmlns:a="http://schemas.openxmlformats.org/drawingml/2006/main">
          <a:off x="784080" y="818280"/>
          <a:ext cx="770400" cy="31176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lIns="90000" tIns="45000" rIns="90000" bIns="45000" anchor="t">
          <a:noAutofit/>
        </a:bodyPr>
        <a:lstStyle xmlns:a="http://schemas.openxmlformats.org/drawingml/2006/main"/>
        <a:p xmlns:a="http://schemas.openxmlformats.org/drawingml/2006/main">
          <a:pPr>
            <a:lnSpc>
              <a:spcPct val="100000"/>
            </a:lnSpc>
            <a:tabLst>
              <a:tab pos="0" algn="l"/>
            </a:tabLst>
          </a:pPr>
          <a:r>
            <a:rPr lang="ru-RU" sz="1100" b="1" strike="noStrike" spc="-1">
              <a:solidFill>
                <a:srgbClr val="FF0000"/>
              </a:solidFill>
              <a:latin typeface="Arial"/>
              <a:ea typeface="DejaVu Sans"/>
            </a:rPr>
            <a:t>– </a:t>
          </a:r>
          <a:r>
            <a:rPr lang="en-US" sz="1100" b="1" strike="noStrike" spc="-1">
              <a:solidFill>
                <a:srgbClr val="FF0000"/>
              </a:solidFill>
              <a:latin typeface="Arial"/>
              <a:ea typeface="DejaVu Sans"/>
            </a:rPr>
            <a:t>JINR</a:t>
          </a:r>
          <a:endParaRPr sz="1100" b="0" strike="noStrike" spc="-1">
            <a:latin typeface="Times New Roman"/>
          </a:endParaRPr>
        </a:p>
      </cdr:txBody>
    </cdr:sp>
  </cdr:relSizeAnchor>
  <cdr:relSizeAnchor xmlns:cdr="http://schemas.openxmlformats.org/drawingml/2006/chartDrawing">
    <cdr:from>
      <cdr:x>0.16386</cdr:x>
      <cdr:y>0.28436</cdr:y>
    </cdr:from>
    <cdr:to>
      <cdr:x>0.17659</cdr:x>
      <cdr:y>0.30006</cdr:y>
    </cdr:to>
    <cdr:sp macro="" textlink="">
      <cdr:nvSpPr>
        <cdr:cNvPr id="777" name="Овал 9"/>
        <cdr:cNvSpPr/>
      </cdr:nvSpPr>
      <cdr:spPr>
        <a:xfrm xmlns:a="http://schemas.openxmlformats.org/drawingml/2006/main">
          <a:off x="759600" y="951840"/>
          <a:ext cx="59040" cy="52560"/>
        </a:xfrm>
        <a:prstGeom xmlns:a="http://schemas.openxmlformats.org/drawingml/2006/main" prst="ellipse">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cdr:style>
    </cdr:sp>
  </cdr:relSizeAnchor>
  <cdr:relSizeAnchor xmlns:cdr="http://schemas.openxmlformats.org/drawingml/2006/chartDrawing">
    <cdr:from>
      <cdr:x>0.53203</cdr:x>
      <cdr:y>0.4914</cdr:y>
    </cdr:from>
    <cdr:to>
      <cdr:x>0.54477</cdr:x>
      <cdr:y>0.5071</cdr:y>
    </cdr:to>
    <cdr:sp macro="" textlink="">
      <cdr:nvSpPr>
        <cdr:cNvPr id="778" name="Овал 10"/>
        <cdr:cNvSpPr/>
      </cdr:nvSpPr>
      <cdr:spPr>
        <a:xfrm xmlns:a="http://schemas.openxmlformats.org/drawingml/2006/main">
          <a:off x="2466360" y="1644840"/>
          <a:ext cx="59040" cy="52560"/>
        </a:xfrm>
        <a:prstGeom xmlns:a="http://schemas.openxmlformats.org/drawingml/2006/main" prst="ellipse">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cdr:style>
    </cdr:sp>
  </cdr:relSizeAnchor>
  <cdr:relSizeAnchor xmlns:cdr="http://schemas.openxmlformats.org/drawingml/2006/chartDrawing">
    <cdr:from>
      <cdr:x>0.45554</cdr:x>
      <cdr:y>0.64369</cdr:y>
    </cdr:from>
    <cdr:to>
      <cdr:x>0.46828</cdr:x>
      <cdr:y>0.65939</cdr:y>
    </cdr:to>
    <cdr:sp macro="" textlink="">
      <cdr:nvSpPr>
        <cdr:cNvPr id="779" name="Овал 11"/>
        <cdr:cNvSpPr/>
      </cdr:nvSpPr>
      <cdr:spPr>
        <a:xfrm xmlns:a="http://schemas.openxmlformats.org/drawingml/2006/main">
          <a:off x="2111760" y="2154600"/>
          <a:ext cx="59040" cy="52560"/>
        </a:xfrm>
        <a:prstGeom xmlns:a="http://schemas.openxmlformats.org/drawingml/2006/main" prst="ellipse">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cdr:style>
    </cdr:sp>
  </cdr:relSizeAnchor>
  <cdr:relSizeAnchor xmlns:cdr="http://schemas.openxmlformats.org/drawingml/2006/chartDrawing">
    <cdr:from>
      <cdr:x>0.35622</cdr:x>
      <cdr:y>0.58421</cdr:y>
    </cdr:from>
    <cdr:to>
      <cdr:x>0.36895</cdr:x>
      <cdr:y>0.59991</cdr:y>
    </cdr:to>
    <cdr:sp macro="" textlink="">
      <cdr:nvSpPr>
        <cdr:cNvPr id="780" name="Овал 12"/>
        <cdr:cNvSpPr/>
      </cdr:nvSpPr>
      <cdr:spPr>
        <a:xfrm xmlns:a="http://schemas.openxmlformats.org/drawingml/2006/main">
          <a:off x="1651320" y="1955520"/>
          <a:ext cx="59040" cy="52560"/>
        </a:xfrm>
        <a:prstGeom xmlns:a="http://schemas.openxmlformats.org/drawingml/2006/main" prst="ellipse">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cdr:style>
    </cdr:sp>
  </cdr:relSizeAnchor>
  <cdr:relSizeAnchor xmlns:cdr="http://schemas.openxmlformats.org/drawingml/2006/chartDrawing">
    <cdr:from>
      <cdr:x>0.34969</cdr:x>
      <cdr:y>0.47354</cdr:y>
    </cdr:from>
    <cdr:to>
      <cdr:x>0.36243</cdr:x>
      <cdr:y>0.48924</cdr:y>
    </cdr:to>
    <cdr:sp macro="" textlink="">
      <cdr:nvSpPr>
        <cdr:cNvPr id="781" name="Овал 13"/>
        <cdr:cNvSpPr/>
      </cdr:nvSpPr>
      <cdr:spPr>
        <a:xfrm xmlns:a="http://schemas.openxmlformats.org/drawingml/2006/main">
          <a:off x="1621080" y="1585080"/>
          <a:ext cx="59040" cy="52560"/>
        </a:xfrm>
        <a:prstGeom xmlns:a="http://schemas.openxmlformats.org/drawingml/2006/main" prst="ellipse">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cdr:style>
    </cdr:sp>
  </cdr:relSizeAnchor>
  <cdr:relSizeAnchor xmlns:cdr="http://schemas.openxmlformats.org/drawingml/2006/chartDrawing">
    <cdr:from>
      <cdr:x>0.37687</cdr:x>
      <cdr:y>0.40331</cdr:y>
    </cdr:from>
    <cdr:to>
      <cdr:x>0.38961</cdr:x>
      <cdr:y>0.41901</cdr:y>
    </cdr:to>
    <cdr:sp macro="" textlink="">
      <cdr:nvSpPr>
        <cdr:cNvPr id="782" name="Овал 14"/>
        <cdr:cNvSpPr/>
      </cdr:nvSpPr>
      <cdr:spPr>
        <a:xfrm xmlns:a="http://schemas.openxmlformats.org/drawingml/2006/main">
          <a:off x="1747080" y="1350000"/>
          <a:ext cx="59040" cy="52560"/>
        </a:xfrm>
        <a:prstGeom xmlns:a="http://schemas.openxmlformats.org/drawingml/2006/main" prst="ellipse">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cdr:style>
    </cdr:sp>
  </cdr:relSizeAnchor>
  <cdr:relSizeAnchor xmlns:cdr="http://schemas.openxmlformats.org/drawingml/2006/chartDrawing">
    <cdr:from>
      <cdr:x>0.41135</cdr:x>
      <cdr:y>0.37546</cdr:y>
    </cdr:from>
    <cdr:to>
      <cdr:x>0.42409</cdr:x>
      <cdr:y>0.39116</cdr:y>
    </cdr:to>
    <cdr:sp macro="" textlink="">
      <cdr:nvSpPr>
        <cdr:cNvPr id="783" name="Овал 15"/>
        <cdr:cNvSpPr/>
      </cdr:nvSpPr>
      <cdr:spPr>
        <a:xfrm xmlns:a="http://schemas.openxmlformats.org/drawingml/2006/main">
          <a:off x="1906920" y="1256760"/>
          <a:ext cx="59040" cy="52560"/>
        </a:xfrm>
        <a:prstGeom xmlns:a="http://schemas.openxmlformats.org/drawingml/2006/main" prst="ellipse">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cdr:style>
    </cdr:sp>
  </cdr:relSizeAnchor>
  <cdr:relSizeAnchor xmlns:cdr="http://schemas.openxmlformats.org/drawingml/2006/chartDrawing">
    <cdr:from>
      <cdr:x>0.43892</cdr:x>
      <cdr:y>0.36728</cdr:y>
    </cdr:from>
    <cdr:to>
      <cdr:x>0.45166</cdr:x>
      <cdr:y>0.38299</cdr:y>
    </cdr:to>
    <cdr:sp macro="" textlink="">
      <cdr:nvSpPr>
        <cdr:cNvPr id="784" name="Овал 16"/>
        <cdr:cNvSpPr/>
      </cdr:nvSpPr>
      <cdr:spPr>
        <a:xfrm xmlns:a="http://schemas.openxmlformats.org/drawingml/2006/main">
          <a:off x="2034720" y="1229400"/>
          <a:ext cx="59040" cy="52560"/>
        </a:xfrm>
        <a:prstGeom xmlns:a="http://schemas.openxmlformats.org/drawingml/2006/main" prst="ellipse">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cdr:style>
    </cdr:sp>
  </cdr:relSizeAnchor>
</c:userShapes>
</file>

<file path=ppt/drawings/drawing2.xml><?xml version="1.0" encoding="utf-8"?>
<c:userShapes xmlns:c="http://schemas.openxmlformats.org/drawingml/2006/chart">
  <cdr:relSizeAnchor xmlns:cdr="http://schemas.openxmlformats.org/drawingml/2006/chartDrawing">
    <cdr:from>
      <cdr:x>0.23607</cdr:x>
      <cdr:y>0.48451</cdr:y>
    </cdr:from>
    <cdr:to>
      <cdr:x>0.25537</cdr:x>
      <cdr:y>0.51346</cdr:y>
    </cdr:to>
    <cdr:sp macro="" textlink="">
      <cdr:nvSpPr>
        <cdr:cNvPr id="787" name="Овал 1"/>
        <cdr:cNvSpPr/>
      </cdr:nvSpPr>
      <cdr:spPr>
        <a:xfrm xmlns:a="http://schemas.openxmlformats.org/drawingml/2006/main">
          <a:off x="739800" y="1030320"/>
          <a:ext cx="60480" cy="61560"/>
        </a:xfrm>
        <a:prstGeom xmlns:a="http://schemas.openxmlformats.org/drawingml/2006/main" prst="ellipse">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cdr:style>
    </cdr:sp>
  </cdr:relSizeAnchor>
  <cdr:relSizeAnchor xmlns:cdr="http://schemas.openxmlformats.org/drawingml/2006/chartDrawing">
    <cdr:from>
      <cdr:x>0.35968</cdr:x>
      <cdr:y>0.45285</cdr:y>
    </cdr:from>
    <cdr:to>
      <cdr:x>0.37898</cdr:x>
      <cdr:y>0.4818</cdr:y>
    </cdr:to>
    <cdr:sp macro="" textlink="">
      <cdr:nvSpPr>
        <cdr:cNvPr id="788" name="Овал 3"/>
        <cdr:cNvSpPr/>
      </cdr:nvSpPr>
      <cdr:spPr>
        <a:xfrm xmlns:a="http://schemas.openxmlformats.org/drawingml/2006/main">
          <a:off x="1127160" y="963000"/>
          <a:ext cx="60480" cy="61560"/>
        </a:xfrm>
        <a:prstGeom xmlns:a="http://schemas.openxmlformats.org/drawingml/2006/main" prst="ellipse">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cdr:style>
    </cdr:sp>
  </cdr:relSizeAnchor>
</c:userShapes>
</file>

<file path=ppt/drawings/drawing3.xml><?xml version="1.0" encoding="utf-8"?>
<c:userShapes xmlns:c="http://schemas.openxmlformats.org/drawingml/2006/chart">
  <cdr:relSizeAnchor xmlns:cdr="http://schemas.openxmlformats.org/drawingml/2006/chartDrawing">
    <cdr:from>
      <cdr:x>0.37381</cdr:x>
      <cdr:y>0.46884</cdr:y>
    </cdr:from>
    <cdr:to>
      <cdr:x>0.39077</cdr:x>
      <cdr:y>0.49831</cdr:y>
    </cdr:to>
    <cdr:sp macro="" textlink="">
      <cdr:nvSpPr>
        <cdr:cNvPr id="791" name="Овал 1"/>
        <cdr:cNvSpPr/>
      </cdr:nvSpPr>
      <cdr:spPr>
        <a:xfrm xmlns:a="http://schemas.openxmlformats.org/drawingml/2006/main">
          <a:off x="1230120" y="950760"/>
          <a:ext cx="55800" cy="59760"/>
        </a:xfrm>
        <a:prstGeom xmlns:a="http://schemas.openxmlformats.org/drawingml/2006/main" prst="ellipse">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cdr:style>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41" name="PlaceHolder 1"/>
          <p:cNvSpPr>
            <a:spLocks noGrp="1" noRot="1" noChangeAspect="1"/>
          </p:cNvSpPr>
          <p:nvPr>
            <p:ph type="sldImg"/>
          </p:nvPr>
        </p:nvSpPr>
        <p:spPr>
          <a:xfrm>
            <a:off x="533520" y="764280"/>
            <a:ext cx="6704640" cy="3771360"/>
          </a:xfrm>
          <a:prstGeom prst="rect">
            <a:avLst/>
          </a:prstGeom>
          <a:noFill/>
          <a:ln w="0">
            <a:noFill/>
          </a:ln>
        </p:spPr>
        <p:txBody>
          <a:bodyPr lIns="0" tIns="0" rIns="0" bIns="0" anchor="ctr">
            <a:noAutofit/>
          </a:bodyPr>
          <a:lstStyle/>
          <a:p>
            <a:pPr algn="ctr"/>
            <a:r>
              <a:rPr lang="en-US" sz="4400" b="0" strike="noStrike" spc="-1">
                <a:latin typeface="Arial"/>
              </a:rPr>
              <a:t>Click to move the slide</a:t>
            </a:r>
          </a:p>
        </p:txBody>
      </p:sp>
      <p:sp>
        <p:nvSpPr>
          <p:cNvPr id="742"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0">
              <a:buNone/>
            </a:pPr>
            <a:r>
              <a:rPr lang="en-US" sz="2000" b="0" strike="noStrike" spc="-1">
                <a:latin typeface="Arial"/>
              </a:rPr>
              <a:t>Click to edit the notes format</a:t>
            </a:r>
          </a:p>
        </p:txBody>
      </p:sp>
      <p:sp>
        <p:nvSpPr>
          <p:cNvPr id="743" name="PlaceHolder 3"/>
          <p:cNvSpPr>
            <a:spLocks noGrp="1"/>
          </p:cNvSpPr>
          <p:nvPr>
            <p:ph type="hdr"/>
          </p:nvPr>
        </p:nvSpPr>
        <p:spPr>
          <a:xfrm>
            <a:off x="0" y="0"/>
            <a:ext cx="3372840" cy="502560"/>
          </a:xfrm>
          <a:prstGeom prst="rect">
            <a:avLst/>
          </a:prstGeom>
          <a:noFill/>
          <a:ln w="0">
            <a:noFill/>
          </a:ln>
        </p:spPr>
        <p:txBody>
          <a:bodyPr lIns="0" tIns="0" rIns="0" bIns="0" anchor="t">
            <a:noAutofit/>
          </a:bodyPr>
          <a:lstStyle/>
          <a:p>
            <a:pPr indent="0">
              <a:buNone/>
            </a:pPr>
            <a:r>
              <a:rPr lang="en-US" sz="1400" b="0" strike="noStrike" spc="-1">
                <a:latin typeface="Times New Roman"/>
              </a:rPr>
              <a:t>&lt;header&gt;</a:t>
            </a:r>
          </a:p>
        </p:txBody>
      </p:sp>
      <p:sp>
        <p:nvSpPr>
          <p:cNvPr id="744" name="PlaceHolder 4"/>
          <p:cNvSpPr>
            <a:spLocks noGrp="1"/>
          </p:cNvSpPr>
          <p:nvPr>
            <p:ph type="dt" idx="16"/>
          </p:nvPr>
        </p:nvSpPr>
        <p:spPr>
          <a:xfrm>
            <a:off x="4399200" y="0"/>
            <a:ext cx="3372840" cy="502560"/>
          </a:xfrm>
          <a:prstGeom prst="rect">
            <a:avLst/>
          </a:prstGeom>
          <a:noFill/>
          <a:ln w="0">
            <a:noFill/>
          </a:ln>
        </p:spPr>
        <p:txBody>
          <a:bodyPr lIns="0" tIns="0" rIns="0" bIns="0" anchor="t">
            <a:noAutofit/>
          </a:bodyPr>
          <a:lstStyle>
            <a:lvl1pPr indent="0" algn="r">
              <a:buNone/>
              <a:defRPr lang="en-US" sz="1400" b="0" strike="noStrike" spc="-1">
                <a:latin typeface="Times New Roman"/>
              </a:defRPr>
            </a:lvl1pPr>
          </a:lstStyle>
          <a:p>
            <a:pPr indent="0" algn="r">
              <a:buNone/>
            </a:pPr>
            <a:r>
              <a:rPr lang="en-US" sz="1400" b="0" strike="noStrike" spc="-1">
                <a:latin typeface="Times New Roman"/>
              </a:rPr>
              <a:t>&lt;date/time&gt;</a:t>
            </a:r>
          </a:p>
        </p:txBody>
      </p:sp>
      <p:sp>
        <p:nvSpPr>
          <p:cNvPr id="745" name="PlaceHolder 5"/>
          <p:cNvSpPr>
            <a:spLocks noGrp="1"/>
          </p:cNvSpPr>
          <p:nvPr>
            <p:ph type="ftr" idx="17"/>
          </p:nvPr>
        </p:nvSpPr>
        <p:spPr>
          <a:xfrm>
            <a:off x="0" y="9555480"/>
            <a:ext cx="3372840" cy="502560"/>
          </a:xfrm>
          <a:prstGeom prst="rect">
            <a:avLst/>
          </a:prstGeom>
          <a:noFill/>
          <a:ln w="0">
            <a:noFill/>
          </a:ln>
        </p:spPr>
        <p:txBody>
          <a:bodyPr lIns="0" tIns="0" rIns="0" bIns="0" anchor="b">
            <a:noAutofit/>
          </a:bodyPr>
          <a:lstStyle>
            <a:lvl1pPr indent="0">
              <a:buNone/>
              <a:defRPr lang="en-US" sz="1400" b="0" strike="noStrike" spc="-1">
                <a:latin typeface="Times New Roman"/>
              </a:defRPr>
            </a:lvl1pPr>
          </a:lstStyle>
          <a:p>
            <a:pPr indent="0">
              <a:buNone/>
            </a:pPr>
            <a:r>
              <a:rPr lang="en-US" sz="1400" b="0" strike="noStrike" spc="-1">
                <a:latin typeface="Times New Roman"/>
              </a:rPr>
              <a:t>&lt;footer&gt;</a:t>
            </a:r>
          </a:p>
        </p:txBody>
      </p:sp>
      <p:sp>
        <p:nvSpPr>
          <p:cNvPr id="746" name="PlaceHolder 6"/>
          <p:cNvSpPr>
            <a:spLocks noGrp="1"/>
          </p:cNvSpPr>
          <p:nvPr>
            <p:ph type="sldNum" idx="18"/>
          </p:nvPr>
        </p:nvSpPr>
        <p:spPr>
          <a:xfrm>
            <a:off x="4399200" y="9555480"/>
            <a:ext cx="3372840" cy="502560"/>
          </a:xfrm>
          <a:prstGeom prst="rect">
            <a:avLst/>
          </a:prstGeom>
          <a:noFill/>
          <a:ln w="0">
            <a:noFill/>
          </a:ln>
        </p:spPr>
        <p:txBody>
          <a:bodyPr lIns="0" tIns="0" rIns="0" bIns="0" anchor="b">
            <a:noAutofit/>
          </a:bodyPr>
          <a:lstStyle>
            <a:lvl1pPr indent="0" algn="r">
              <a:buNone/>
              <a:defRPr lang="en-US" sz="1400" b="0" strike="noStrike" spc="-1">
                <a:latin typeface="Times New Roman"/>
              </a:defRPr>
            </a:lvl1pPr>
          </a:lstStyle>
          <a:p>
            <a:pPr indent="0" algn="r">
              <a:buNone/>
            </a:pPr>
            <a:fld id="{5EBC9BA7-2803-49A3-A313-8FE03F964590}"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57225" y="763588"/>
            <a:ext cx="6456363" cy="37719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idx="57"/>
          </p:nvPr>
        </p:nvSpPr>
        <p:spPr/>
        <p:txBody>
          <a:bodyPr/>
          <a:lstStyle/>
          <a:p>
            <a:pPr indent="0" algn="r">
              <a:buNone/>
            </a:pPr>
            <a:fld id="{2FDF778B-0BB2-4C1A-B19B-168461CD1A0F}" type="slidenum">
              <a:rPr lang="en-US" sz="1400" b="0" strike="noStrike" spc="-1" smtClean="0">
                <a:solidFill>
                  <a:srgbClr val="000000"/>
                </a:solidFill>
                <a:latin typeface="Times New Roman"/>
              </a:rPr>
              <a:t>1</a:t>
            </a:fld>
            <a:endParaRPr lang="en-US" sz="1400" b="0" strike="noStrike" spc="-1">
              <a:solidFill>
                <a:srgbClr val="000000"/>
              </a:solidFill>
              <a:latin typeface="Times New Roman"/>
            </a:endParaRPr>
          </a:p>
        </p:txBody>
      </p:sp>
    </p:spTree>
    <p:extLst>
      <p:ext uri="{BB962C8B-B14F-4D97-AF65-F5344CB8AC3E}">
        <p14:creationId xmlns:p14="http://schemas.microsoft.com/office/powerpoint/2010/main" val="3201823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1" name="PlaceHolder 1"/>
          <p:cNvSpPr>
            <a:spLocks noGrp="1" noRot="1" noChangeAspect="1"/>
          </p:cNvSpPr>
          <p:nvPr>
            <p:ph type="sldImg"/>
          </p:nvPr>
        </p:nvSpPr>
        <p:spPr>
          <a:xfrm>
            <a:off x="982663" y="1257300"/>
            <a:ext cx="5807075" cy="3394075"/>
          </a:xfrm>
          <a:prstGeom prst="rect">
            <a:avLst/>
          </a:prstGeom>
          <a:ln w="0">
            <a:noFill/>
          </a:ln>
        </p:spPr>
      </p:sp>
      <p:sp>
        <p:nvSpPr>
          <p:cNvPr id="1852" name="PlaceHolder 2"/>
          <p:cNvSpPr>
            <a:spLocks noGrp="1"/>
          </p:cNvSpPr>
          <p:nvPr>
            <p:ph type="body"/>
          </p:nvPr>
        </p:nvSpPr>
        <p:spPr>
          <a:xfrm>
            <a:off x="777240" y="4840560"/>
            <a:ext cx="6217560" cy="3960000"/>
          </a:xfrm>
          <a:prstGeom prst="rect">
            <a:avLst/>
          </a:prstGeom>
          <a:noFill/>
          <a:ln w="0">
            <a:noFill/>
          </a:ln>
        </p:spPr>
        <p:txBody>
          <a:bodyPr anchor="t">
            <a:noAutofit/>
          </a:bodyPr>
          <a:lstStyle/>
          <a:p>
            <a:pPr marL="216000" indent="0">
              <a:buNone/>
            </a:pPr>
            <a:endParaRPr lang="en-US" sz="1979" b="0" strike="noStrike" spc="-1">
              <a:solidFill>
                <a:srgbClr val="000000"/>
              </a:solidFill>
              <a:latin typeface="Arial"/>
            </a:endParaRPr>
          </a:p>
        </p:txBody>
      </p:sp>
      <p:sp>
        <p:nvSpPr>
          <p:cNvPr id="1853" name="PlaceHolder 3"/>
          <p:cNvSpPr>
            <a:spLocks noGrp="1"/>
          </p:cNvSpPr>
          <p:nvPr>
            <p:ph type="sldNum" idx="62"/>
          </p:nvPr>
        </p:nvSpPr>
        <p:spPr>
          <a:xfrm>
            <a:off x="4402440" y="9553680"/>
            <a:ext cx="3367800" cy="504000"/>
          </a:xfrm>
          <a:prstGeom prst="rect">
            <a:avLst/>
          </a:prstGeom>
          <a:noFill/>
          <a:ln w="0">
            <a:noFill/>
          </a:ln>
        </p:spPr>
        <p:txBody>
          <a:bodyPr anchor="b">
            <a:noAutofit/>
          </a:bodyPr>
          <a:lstStyle>
            <a:lvl1pPr indent="0" algn="r">
              <a:lnSpc>
                <a:spcPct val="100000"/>
              </a:lnSpc>
              <a:buNone/>
              <a:defRPr lang="ru-RU" sz="1200" b="0" strike="noStrike" spc="-1">
                <a:solidFill>
                  <a:srgbClr val="000000"/>
                </a:solidFill>
                <a:latin typeface="Times New Roman"/>
              </a:defRPr>
            </a:lvl1pPr>
          </a:lstStyle>
          <a:p>
            <a:pPr indent="0" algn="r">
              <a:lnSpc>
                <a:spcPct val="100000"/>
              </a:lnSpc>
              <a:buNone/>
            </a:pPr>
            <a:fld id="{2C52AB94-5F3E-4FEE-B2AE-88310CCB4C7F}" type="slidenum">
              <a:rPr lang="ru-RU" sz="1200" b="0" strike="noStrike" spc="-1">
                <a:solidFill>
                  <a:srgbClr val="000000"/>
                </a:solidFill>
                <a:latin typeface="Times New Roman"/>
              </a:rPr>
              <a:t>11</a:t>
            </a:fld>
            <a:endParaRPr lang="en-US" sz="1200" b="0" strike="noStrike" spc="-1">
              <a:solidFill>
                <a:srgbClr val="000000"/>
              </a:solidFill>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4" name="PlaceHolder 1"/>
          <p:cNvSpPr>
            <a:spLocks noGrp="1" noRot="1" noChangeAspect="1"/>
          </p:cNvSpPr>
          <p:nvPr>
            <p:ph type="sldImg"/>
          </p:nvPr>
        </p:nvSpPr>
        <p:spPr>
          <a:xfrm>
            <a:off x="658813" y="763588"/>
            <a:ext cx="6451600" cy="3770312"/>
          </a:xfrm>
          <a:prstGeom prst="rect">
            <a:avLst/>
          </a:prstGeom>
          <a:ln w="0">
            <a:noFill/>
          </a:ln>
        </p:spPr>
      </p:sp>
      <p:sp>
        <p:nvSpPr>
          <p:cNvPr id="1185" name="PlaceHolder 2"/>
          <p:cNvSpPr>
            <a:spLocks noGrp="1"/>
          </p:cNvSpPr>
          <p:nvPr>
            <p:ph type="body"/>
          </p:nvPr>
        </p:nvSpPr>
        <p:spPr>
          <a:xfrm>
            <a:off x="777240" y="4777560"/>
            <a:ext cx="6215400" cy="4523760"/>
          </a:xfrm>
          <a:prstGeom prst="rect">
            <a:avLst/>
          </a:prstGeom>
          <a:noFill/>
          <a:ln w="0">
            <a:noFill/>
          </a:ln>
        </p:spPr>
        <p:txBody>
          <a:bodyPr lIns="0" tIns="0" rIns="0" bIns="0" anchor="t">
            <a:noAutofit/>
          </a:bodyPr>
          <a:lstStyle/>
          <a:p>
            <a:pPr marL="216000" indent="0">
              <a:lnSpc>
                <a:spcPct val="100000"/>
              </a:lnSpc>
              <a:buNone/>
              <a:tabLst>
                <a:tab pos="0" algn="l"/>
              </a:tabLst>
            </a:pPr>
            <a:r>
              <a:rPr lang="en-US" sz="1200" b="0" strike="noStrike" spc="-1">
                <a:solidFill>
                  <a:srgbClr val="000000"/>
                </a:solidFill>
                <a:latin typeface="+mn-lt"/>
                <a:ea typeface="+mn-ea"/>
              </a:rPr>
              <a:t>A: Minimal+ program. </a:t>
            </a:r>
            <a:r>
              <a:rPr lang="en-US" sz="1200" b="1" strike="noStrike" spc="-1">
                <a:solidFill>
                  <a:srgbClr val="000000"/>
                </a:solidFill>
                <a:latin typeface="+mn-lt"/>
                <a:ea typeface="+mn-ea"/>
              </a:rPr>
              <a:t>RIBs on the base of the operating cyclotrons U400M+U400R</a:t>
            </a:r>
            <a:endParaRPr lang="en-US" sz="1200" b="0" strike="noStrike" spc="-1">
              <a:latin typeface="Arial"/>
            </a:endParaRPr>
          </a:p>
          <a:p>
            <a:pPr marL="216000" indent="0">
              <a:lnSpc>
                <a:spcPct val="100000"/>
              </a:lnSpc>
              <a:buNone/>
              <a:tabLst>
                <a:tab pos="0" algn="l"/>
              </a:tabLst>
            </a:pPr>
            <a:r>
              <a:rPr lang="en-US" sz="1200" b="0" strike="noStrike" spc="-1">
                <a:solidFill>
                  <a:srgbClr val="000000"/>
                </a:solidFill>
                <a:latin typeface="+mn-lt"/>
                <a:ea typeface="+mn-ea"/>
              </a:rPr>
              <a:t>B: Maximal program. </a:t>
            </a:r>
            <a:r>
              <a:rPr lang="en-US" sz="1200" b="1" strike="noStrike" spc="-1">
                <a:solidFill>
                  <a:srgbClr val="000000"/>
                </a:solidFill>
                <a:latin typeface="+mn-lt"/>
                <a:ea typeface="+mn-ea"/>
              </a:rPr>
              <a:t>RIBs on the base of a tandem of new cyclotrons E1-E2 (100 AMeV), or 100 AMeV LINAC.  </a:t>
            </a:r>
            <a:endParaRPr lang="en-US" sz="1200" b="0" strike="noStrike" spc="-1">
              <a:latin typeface="Arial"/>
            </a:endParaRPr>
          </a:p>
        </p:txBody>
      </p:sp>
      <p:sp>
        <p:nvSpPr>
          <p:cNvPr id="1186" name="PlaceHolder 3"/>
          <p:cNvSpPr>
            <a:spLocks noGrp="1"/>
          </p:cNvSpPr>
          <p:nvPr>
            <p:ph type="sldNum" idx="23"/>
          </p:nvPr>
        </p:nvSpPr>
        <p:spPr>
          <a:xfrm>
            <a:off x="4399200" y="9555480"/>
            <a:ext cx="3370680" cy="500400"/>
          </a:xfrm>
          <a:prstGeom prst="rect">
            <a:avLst/>
          </a:prstGeom>
          <a:noFill/>
          <a:ln w="0">
            <a:noFill/>
          </a:ln>
        </p:spPr>
        <p:txBody>
          <a:bodyPr lIns="0" tIns="0" rIns="0" bIns="0" anchor="b">
            <a:noAutofit/>
          </a:bodyPr>
          <a:lstStyle>
            <a:lvl1pPr indent="0" algn="r">
              <a:lnSpc>
                <a:spcPct val="100000"/>
              </a:lnSpc>
              <a:buNone/>
              <a:tabLst>
                <a:tab pos="0" algn="l"/>
              </a:tabLst>
              <a:defRPr lang="en-US" sz="1400" b="0" strike="noStrike" spc="-1">
                <a:solidFill>
                  <a:srgbClr val="000000"/>
                </a:solidFill>
                <a:latin typeface="Times New Roman"/>
                <a:ea typeface="+mn-ea"/>
              </a:defRPr>
            </a:lvl1pPr>
          </a:lstStyle>
          <a:p>
            <a:pPr indent="0" algn="r">
              <a:lnSpc>
                <a:spcPct val="100000"/>
              </a:lnSpc>
              <a:buNone/>
              <a:tabLst>
                <a:tab pos="0" algn="l"/>
              </a:tabLst>
            </a:pPr>
            <a:fld id="{411EAF61-6347-4B36-ACBE-43CDEC689007}" type="slidenum">
              <a:rPr lang="en-US" sz="1400" b="0" strike="noStrike" spc="-1">
                <a:solidFill>
                  <a:srgbClr val="000000"/>
                </a:solidFill>
                <a:latin typeface="Times New Roman"/>
                <a:ea typeface="+mn-ea"/>
              </a:rPr>
              <a:t>13</a:t>
            </a:fld>
            <a:endParaRPr lang="en-US" sz="1400" b="0" strike="noStrike" spc="-1">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0" name="PlaceHolder 1"/>
          <p:cNvSpPr>
            <a:spLocks noGrp="1" noRot="1" noChangeAspect="1"/>
          </p:cNvSpPr>
          <p:nvPr>
            <p:ph type="sldImg"/>
          </p:nvPr>
        </p:nvSpPr>
        <p:spPr>
          <a:xfrm>
            <a:off x="495300" y="685800"/>
            <a:ext cx="5867400" cy="3429000"/>
          </a:xfrm>
          <a:prstGeom prst="rect">
            <a:avLst/>
          </a:prstGeom>
          <a:ln w="0">
            <a:noFill/>
          </a:ln>
        </p:spPr>
      </p:sp>
      <p:sp>
        <p:nvSpPr>
          <p:cNvPr id="1861" name="PlaceHolder 2"/>
          <p:cNvSpPr>
            <a:spLocks noGrp="1"/>
          </p:cNvSpPr>
          <p:nvPr>
            <p:ph type="body"/>
          </p:nvPr>
        </p:nvSpPr>
        <p:spPr>
          <a:xfrm>
            <a:off x="685800" y="4343400"/>
            <a:ext cx="5485680" cy="4114080"/>
          </a:xfrm>
          <a:prstGeom prst="rect">
            <a:avLst/>
          </a:prstGeom>
          <a:noFill/>
          <a:ln w="0">
            <a:noFill/>
          </a:ln>
        </p:spPr>
        <p:txBody>
          <a:bodyPr lIns="0" tIns="0" rIns="0" bIns="0" anchor="ctr">
            <a:noAutofit/>
          </a:bodyPr>
          <a:lstStyle/>
          <a:p>
            <a:pPr marL="216000" indent="0">
              <a:lnSpc>
                <a:spcPct val="100000"/>
              </a:lnSpc>
              <a:buNone/>
              <a:tabLst>
                <a:tab pos="0" algn="l"/>
              </a:tabLst>
            </a:pPr>
            <a:r>
              <a:rPr lang="en-US" sz="1800" b="0" strike="noStrike" spc="-1" dirty="0">
                <a:solidFill>
                  <a:srgbClr val="000000"/>
                </a:solidFill>
                <a:latin typeface="CMR12"/>
              </a:rPr>
              <a:t>At the last year, another 2 clusters were put into operation. At present Baikal-GVD comprises 10 clusters and 5 laser station (one of them is installed as an standard external string with 36 optical modules) with 2916 OMs. Moreover, experimental cluster prototype with new DAQ system (optical data transmission) on a base of CWDM with 2 strings was installed on spring 2022.</a:t>
            </a:r>
            <a:endParaRPr lang="en-US" sz="1800" b="0" strike="noStrike" spc="-1" dirty="0">
              <a:solidFill>
                <a:srgbClr val="000000"/>
              </a:solidFill>
              <a:latin typeface="Arial"/>
            </a:endParaRPr>
          </a:p>
          <a:p>
            <a:pPr marL="216000" indent="0">
              <a:lnSpc>
                <a:spcPct val="100000"/>
              </a:lnSpc>
              <a:buNone/>
              <a:tabLst>
                <a:tab pos="0" algn="l"/>
              </a:tabLst>
            </a:pPr>
            <a:endParaRPr lang="en-US" sz="1800" b="0" strike="noStrike" spc="-1" dirty="0">
              <a:solidFill>
                <a:srgbClr val="000000"/>
              </a:solidFill>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 name="PlaceHolder 1"/>
          <p:cNvSpPr>
            <a:spLocks noGrp="1" noRot="1" noChangeAspect="1"/>
          </p:cNvSpPr>
          <p:nvPr>
            <p:ph type="sldImg"/>
          </p:nvPr>
        </p:nvSpPr>
        <p:spPr>
          <a:xfrm>
            <a:off x="658813" y="763588"/>
            <a:ext cx="6450012" cy="3768725"/>
          </a:xfrm>
          <a:prstGeom prst="rect">
            <a:avLst/>
          </a:prstGeom>
          <a:ln w="0">
            <a:noFill/>
          </a:ln>
        </p:spPr>
      </p:sp>
      <p:sp>
        <p:nvSpPr>
          <p:cNvPr id="1188" name="PlaceHolder 2"/>
          <p:cNvSpPr>
            <a:spLocks noGrp="1"/>
          </p:cNvSpPr>
          <p:nvPr>
            <p:ph type="body"/>
          </p:nvPr>
        </p:nvSpPr>
        <p:spPr>
          <a:xfrm>
            <a:off x="777240" y="4777560"/>
            <a:ext cx="6213600" cy="4521960"/>
          </a:xfrm>
          <a:prstGeom prst="rect">
            <a:avLst/>
          </a:prstGeom>
          <a:noFill/>
          <a:ln w="0">
            <a:noFill/>
          </a:ln>
        </p:spPr>
        <p:txBody>
          <a:bodyPr lIns="0" tIns="0" rIns="0" bIns="0" anchor="t">
            <a:noAutofit/>
          </a:bodyPr>
          <a:lstStyle/>
          <a:p>
            <a:pPr marL="216000" indent="0">
              <a:buNone/>
            </a:pPr>
            <a:endParaRPr lang="en-US" sz="2000" b="0" strike="noStrike" spc="-1">
              <a:latin typeface="Arial"/>
            </a:endParaRPr>
          </a:p>
        </p:txBody>
      </p:sp>
      <p:sp>
        <p:nvSpPr>
          <p:cNvPr id="1189" name="PlaceHolder 3"/>
          <p:cNvSpPr>
            <a:spLocks noGrp="1"/>
          </p:cNvSpPr>
          <p:nvPr>
            <p:ph type="sldNum" idx="24"/>
          </p:nvPr>
        </p:nvSpPr>
        <p:spPr>
          <a:xfrm>
            <a:off x="4399200" y="9555480"/>
            <a:ext cx="3368880" cy="498600"/>
          </a:xfrm>
          <a:prstGeom prst="rect">
            <a:avLst/>
          </a:prstGeom>
          <a:noFill/>
          <a:ln w="0">
            <a:noFill/>
          </a:ln>
        </p:spPr>
        <p:txBody>
          <a:bodyPr lIns="0" tIns="0" rIns="0" bIns="0" anchor="b">
            <a:noAutofit/>
          </a:bodyPr>
          <a:lstStyle>
            <a:lvl1pPr indent="0" algn="r">
              <a:lnSpc>
                <a:spcPct val="100000"/>
              </a:lnSpc>
              <a:buNone/>
              <a:tabLst>
                <a:tab pos="0" algn="l"/>
              </a:tabLst>
              <a:defRPr lang="en-US" sz="1400" b="0" strike="noStrike" spc="-1">
                <a:solidFill>
                  <a:srgbClr val="000000"/>
                </a:solidFill>
                <a:latin typeface="Times New Roman"/>
                <a:ea typeface="+mn-ea"/>
              </a:defRPr>
            </a:lvl1pPr>
          </a:lstStyle>
          <a:p>
            <a:pPr indent="0" algn="r">
              <a:lnSpc>
                <a:spcPct val="100000"/>
              </a:lnSpc>
              <a:buNone/>
              <a:tabLst>
                <a:tab pos="0" algn="l"/>
              </a:tabLst>
            </a:pPr>
            <a:fld id="{BD0A144C-7BD2-4861-B94F-572D6231946C}" type="slidenum">
              <a:rPr lang="en-US" sz="1400" b="0" strike="noStrike" spc="-1">
                <a:solidFill>
                  <a:srgbClr val="000000"/>
                </a:solidFill>
                <a:latin typeface="Times New Roman"/>
                <a:ea typeface="+mn-ea"/>
              </a:rPr>
              <a:t>15</a:t>
            </a:fld>
            <a:endParaRPr lang="en-US" sz="1400" b="0" strike="noStrike" spc="-1">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2" name="PlaceHolder 1"/>
          <p:cNvSpPr>
            <a:spLocks noGrp="1" noRot="1" noChangeAspect="1"/>
          </p:cNvSpPr>
          <p:nvPr>
            <p:ph type="sldImg"/>
          </p:nvPr>
        </p:nvSpPr>
        <p:spPr>
          <a:xfrm>
            <a:off x="657225" y="763588"/>
            <a:ext cx="6456363" cy="3771900"/>
          </a:xfrm>
          <a:prstGeom prst="rect">
            <a:avLst/>
          </a:prstGeom>
          <a:ln w="0">
            <a:noFill/>
          </a:ln>
        </p:spPr>
      </p:sp>
      <p:sp>
        <p:nvSpPr>
          <p:cNvPr id="1863" name="PlaceHolder 2"/>
          <p:cNvSpPr>
            <a:spLocks noGrp="1"/>
          </p:cNvSpPr>
          <p:nvPr>
            <p:ph type="body"/>
          </p:nvPr>
        </p:nvSpPr>
        <p:spPr>
          <a:xfrm>
            <a:off x="777240" y="4777560"/>
            <a:ext cx="6216840" cy="4525200"/>
          </a:xfrm>
          <a:prstGeom prst="rect">
            <a:avLst/>
          </a:prstGeom>
          <a:noFill/>
          <a:ln w="0">
            <a:noFill/>
          </a:ln>
        </p:spPr>
        <p:txBody>
          <a:bodyPr lIns="0" tIns="0" rIns="0" bIns="0" anchor="t">
            <a:noAutofit/>
          </a:bodyPr>
          <a:lstStyle/>
          <a:p>
            <a:pPr marL="216000" indent="0">
              <a:lnSpc>
                <a:spcPct val="100000"/>
              </a:lnSpc>
              <a:buNone/>
              <a:tabLst>
                <a:tab pos="0" algn="l"/>
              </a:tabLst>
            </a:pPr>
            <a:r>
              <a:rPr lang="en-US" sz="2000" b="0" strike="noStrike" spc="-1" dirty="0">
                <a:solidFill>
                  <a:srgbClr val="000000"/>
                </a:solidFill>
                <a:latin typeface="Segoe UI Web (West European)"/>
              </a:rPr>
              <a:t>For the first time, after </a:t>
            </a:r>
            <a:r>
              <a:rPr lang="en-US" sz="2000" b="0" strike="noStrike" spc="-1" dirty="0" err="1">
                <a:solidFill>
                  <a:srgbClr val="000000"/>
                </a:solidFill>
                <a:latin typeface="Segoe UI Web (West European)"/>
              </a:rPr>
              <a:t>IceCube</a:t>
            </a:r>
            <a:r>
              <a:rPr lang="en-US" sz="2000" b="0" strike="noStrike" spc="-1" dirty="0">
                <a:solidFill>
                  <a:srgbClr val="000000"/>
                </a:solidFill>
                <a:latin typeface="Segoe UI Web (West European)"/>
              </a:rPr>
              <a:t>, the presence of an isotropic neutrino flux of astrophysical nature was confirmed according to Baikal-GVD data. Data from 2018-2021 were used. The dataset used was 4928 days of live time per cluster (configuration from 3 to 8 clusters). To isolate events of an astrophysical nature, a cascading channel for recording the interaction of neutrinos was used. The search for such events throughout the celestial sphere forces, because of the background from the cascades formed by atmospheric muons, to operate with energies above almost 100 </a:t>
            </a:r>
            <a:r>
              <a:rPr lang="en-US" sz="2000" b="0" strike="noStrike" spc="-1" dirty="0" err="1">
                <a:solidFill>
                  <a:srgbClr val="000000"/>
                </a:solidFill>
                <a:latin typeface="Segoe UI Web (West European)"/>
              </a:rPr>
              <a:t>TeV</a:t>
            </a:r>
            <a:r>
              <a:rPr lang="en-US" sz="2000" b="0" strike="noStrike" spc="-1" dirty="0">
                <a:solidFill>
                  <a:srgbClr val="000000"/>
                </a:solidFill>
                <a:latin typeface="Segoe UI Web (West European)"/>
              </a:rPr>
              <a:t>, where the detector's volume is not yet large enough to statistically significantly isolate events from extraterrestrial neutrinos. To reduce the energy threshold and increase the significance, the search was carried out on events from the lower hemisphere with the energy release of the shower (interaction energy) of more than 15 </a:t>
            </a:r>
            <a:r>
              <a:rPr lang="en-US" sz="2000" b="0" strike="noStrike" spc="-1" dirty="0" err="1">
                <a:solidFill>
                  <a:srgbClr val="000000"/>
                </a:solidFill>
                <a:latin typeface="Segoe UI Web (West European)"/>
              </a:rPr>
              <a:t>TeV</a:t>
            </a:r>
            <a:r>
              <a:rPr lang="en-US" sz="2000" b="0" strike="noStrike" spc="-1" dirty="0">
                <a:solidFill>
                  <a:srgbClr val="000000"/>
                </a:solidFill>
                <a:latin typeface="Segoe UI Web (West European)"/>
              </a:rPr>
              <a:t>.</a:t>
            </a:r>
            <a:endParaRPr lang="en-US" sz="2000" b="0" strike="noStrike" spc="-1" dirty="0">
              <a:solidFill>
                <a:srgbClr val="000000"/>
              </a:solidFill>
              <a:latin typeface="Arial"/>
            </a:endParaRPr>
          </a:p>
          <a:p>
            <a:pPr marL="216000" indent="0">
              <a:lnSpc>
                <a:spcPct val="100000"/>
              </a:lnSpc>
              <a:buNone/>
              <a:tabLst>
                <a:tab pos="0" algn="l"/>
              </a:tabLst>
            </a:pPr>
            <a:r>
              <a:rPr lang="en-US" sz="2000" b="0" strike="noStrike" spc="-1" dirty="0">
                <a:solidFill>
                  <a:srgbClr val="000000"/>
                </a:solidFill>
                <a:latin typeface="Segoe UI Web (West European)"/>
              </a:rPr>
              <a:t>11 events were selected, the reconstructed energy spectrum which is represented by points with statistical errors on the left graph. Calculations have shown that using such a selection for this sample of data, 0.5 events from atmospheric muons, 2.7 events from atmospheric neutrinos and 6.3 events from the astrophysical neutrino flux are expected (also represented in the figure energy spectrum of events). Thus, according to Baikal-GVD, the hypothesis of the absence of a neutrino flux of extraterrestrial origin is excluded at a statistically significant level, taking into account the systematics of 3.05 sigma. Assuming a model of the power spectrum of incoming radiation and the remoteness of the source sufficient for complete mixing of neutrino aromas, i.e. the ratio of aromas 1: 1: 1 (instead of 2: 1: 0 in the source), using the number of registered events and the measured energy spectrum, we obtain the values of the normalization coefficient of the spectrum per aroma and the indicator of the spectrum of the isotropic astrophysical neutrino flux. 2.58 and 3.04 respectively. The right picture shows the results of </a:t>
            </a:r>
            <a:r>
              <a:rPr lang="en-US" sz="2000" b="0" strike="noStrike" spc="-1" dirty="0" err="1">
                <a:solidFill>
                  <a:srgbClr val="000000"/>
                </a:solidFill>
                <a:latin typeface="Segoe UI Web (West European)"/>
              </a:rPr>
              <a:t>IceCube</a:t>
            </a:r>
            <a:r>
              <a:rPr lang="en-US" sz="2000" b="0" strike="noStrike" spc="-1" dirty="0">
                <a:solidFill>
                  <a:srgbClr val="000000"/>
                </a:solidFill>
                <a:latin typeface="Segoe UI Web (West European)"/>
              </a:rPr>
              <a:t> for different types of analysis, Antares and Baikal-GVD in the specified parameters. Dots indicate the most likely values for each analysis. The regions determine the permissible deviations of the most likely at level 1 sigma. At the moment, based on the results of the presented analysis, an article has been prepared, accepted for publication in Phys. Rev. D.</a:t>
            </a:r>
            <a:endParaRPr lang="en-US" sz="2000" b="0" strike="noStrike" spc="-1" dirty="0">
              <a:solidFill>
                <a:srgbClr val="000000"/>
              </a:solidFill>
              <a:latin typeface="Arial"/>
            </a:endParaRPr>
          </a:p>
        </p:txBody>
      </p:sp>
      <p:sp>
        <p:nvSpPr>
          <p:cNvPr id="1864" name="PlaceHolder 3"/>
          <p:cNvSpPr>
            <a:spLocks noGrp="1"/>
          </p:cNvSpPr>
          <p:nvPr>
            <p:ph type="sldNum" idx="65"/>
          </p:nvPr>
        </p:nvSpPr>
        <p:spPr>
          <a:xfrm>
            <a:off x="4399200" y="9555480"/>
            <a:ext cx="3372120" cy="501840"/>
          </a:xfrm>
          <a:prstGeom prst="rect">
            <a:avLst/>
          </a:prstGeom>
          <a:noFill/>
          <a:ln w="0">
            <a:noFill/>
          </a:ln>
        </p:spPr>
        <p:txBody>
          <a:bodyPr lIns="0" tIns="0" rIns="0" bIns="0" anchor="b">
            <a:noAutofit/>
          </a:bodyPr>
          <a:lstStyle>
            <a:lvl1pPr indent="0" algn="r">
              <a:lnSpc>
                <a:spcPct val="100000"/>
              </a:lnSpc>
              <a:buNone/>
              <a:tabLst>
                <a:tab pos="0" algn="l"/>
              </a:tabLst>
              <a:defRPr lang="ru-RU" sz="1200" b="0" strike="noStrike" spc="-1">
                <a:solidFill>
                  <a:srgbClr val="000000"/>
                </a:solidFill>
                <a:latin typeface="Calibri"/>
                <a:ea typeface="+mn-ea"/>
              </a:defRPr>
            </a:lvl1pPr>
          </a:lstStyle>
          <a:p>
            <a:pPr indent="0" algn="r">
              <a:lnSpc>
                <a:spcPct val="100000"/>
              </a:lnSpc>
              <a:buNone/>
              <a:tabLst>
                <a:tab pos="0" algn="l"/>
              </a:tabLst>
            </a:pPr>
            <a:fld id="{4DD24E78-D5FE-4E8C-99FC-AF8E719F8FD3}" type="slidenum">
              <a:rPr lang="ru-RU" sz="1200" b="0" strike="noStrike" spc="-1">
                <a:solidFill>
                  <a:srgbClr val="000000"/>
                </a:solidFill>
                <a:latin typeface="Calibri"/>
                <a:ea typeface="+mn-ea"/>
              </a:rPr>
              <a:t>16</a:t>
            </a:fld>
            <a:endParaRPr lang="en-US" sz="1200" b="0" strike="noStrike" spc="-1">
              <a:solidFill>
                <a:srgbClr val="000000"/>
              </a:solidFill>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PlaceHolder 1"/>
          <p:cNvSpPr>
            <a:spLocks noGrp="1" noRot="1" noChangeAspect="1"/>
          </p:cNvSpPr>
          <p:nvPr>
            <p:ph type="sldImg"/>
          </p:nvPr>
        </p:nvSpPr>
        <p:spPr>
          <a:xfrm>
            <a:off x="493713" y="685800"/>
            <a:ext cx="5868987" cy="3429000"/>
          </a:xfrm>
          <a:prstGeom prst="rect">
            <a:avLst/>
          </a:prstGeom>
          <a:ln w="0">
            <a:noFill/>
          </a:ln>
        </p:spPr>
      </p:sp>
      <p:sp>
        <p:nvSpPr>
          <p:cNvPr id="740" name="PlaceHolder 2"/>
          <p:cNvSpPr>
            <a:spLocks noGrp="1"/>
          </p:cNvSpPr>
          <p:nvPr>
            <p:ph type="body"/>
          </p:nvPr>
        </p:nvSpPr>
        <p:spPr>
          <a:xfrm>
            <a:off x="685800" y="4343400"/>
            <a:ext cx="5485320" cy="4113720"/>
          </a:xfrm>
          <a:prstGeom prst="rect">
            <a:avLst/>
          </a:prstGeom>
          <a:noFill/>
          <a:ln w="0">
            <a:noFill/>
          </a:ln>
        </p:spPr>
        <p:txBody>
          <a:bodyPr lIns="0" tIns="0" rIns="0" bIns="0" anchor="t">
            <a:normAutofit/>
          </a:bodyPr>
          <a:lstStyle/>
          <a:p>
            <a:pPr marL="216000" indent="0">
              <a:buNone/>
            </a:pPr>
            <a:endParaRPr lang="en-US" sz="1800" b="0" strike="noStrike" spc="-1">
              <a:solidFill>
                <a:srgbClr val="000000"/>
              </a:solidFill>
              <a:latin typeface="Arial"/>
            </a:endParaRPr>
          </a:p>
        </p:txBody>
      </p:sp>
      <p:sp>
        <p:nvSpPr>
          <p:cNvPr id="741" name="PlaceHolder 3"/>
          <p:cNvSpPr>
            <a:spLocks noGrp="1"/>
          </p:cNvSpPr>
          <p:nvPr>
            <p:ph type="sldNum" idx="15"/>
          </p:nvPr>
        </p:nvSpPr>
        <p:spPr>
          <a:xfrm>
            <a:off x="3884760" y="8685360"/>
            <a:ext cx="2970720" cy="456120"/>
          </a:xfrm>
          <a:prstGeom prst="rect">
            <a:avLst/>
          </a:prstGeom>
          <a:noFill/>
          <a:ln w="0">
            <a:noFill/>
          </a:ln>
        </p:spPr>
        <p:txBody>
          <a:bodyPr lIns="0" tIns="0" rIns="0" bIns="0" anchor="b">
            <a:noAutofit/>
          </a:bodyPr>
          <a:lstStyle>
            <a:lvl1pPr indent="0" algn="r">
              <a:lnSpc>
                <a:spcPct val="100000"/>
              </a:lnSpc>
              <a:buNone/>
              <a:defRPr lang="ru-RU" sz="1200" b="0" strike="noStrike" spc="-1">
                <a:solidFill>
                  <a:srgbClr val="000000"/>
                </a:solidFill>
                <a:latin typeface="+mn-lt"/>
                <a:ea typeface="+mn-ea"/>
              </a:defRPr>
            </a:lvl1pPr>
          </a:lstStyle>
          <a:p>
            <a:pPr indent="0" algn="r">
              <a:lnSpc>
                <a:spcPct val="100000"/>
              </a:lnSpc>
              <a:buNone/>
            </a:pPr>
            <a:fld id="{9FC6D285-3F4C-474C-94F5-0BC8FABA7D8A}" type="slidenum">
              <a:rPr lang="ru-RU" sz="1200" b="0" strike="noStrike" spc="-1">
                <a:solidFill>
                  <a:srgbClr val="000000"/>
                </a:solidFill>
                <a:latin typeface="+mn-lt"/>
                <a:ea typeface="+mn-ea"/>
              </a:rPr>
              <a:t>17</a:t>
            </a:fld>
            <a:endParaRPr lang="en-US" sz="1200" b="0" strike="noStrike" spc="-1">
              <a:solidFill>
                <a:srgbClr val="000000"/>
              </a:solidFill>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0" name="PlaceHolder 1"/>
          <p:cNvSpPr>
            <a:spLocks noGrp="1" noRot="1" noChangeAspect="1"/>
          </p:cNvSpPr>
          <p:nvPr>
            <p:ph type="sldImg"/>
          </p:nvPr>
        </p:nvSpPr>
        <p:spPr>
          <a:xfrm>
            <a:off x="790575" y="1143000"/>
            <a:ext cx="5272088" cy="3081338"/>
          </a:xfrm>
          <a:prstGeom prst="rect">
            <a:avLst/>
          </a:prstGeom>
          <a:ln w="0">
            <a:noFill/>
          </a:ln>
        </p:spPr>
      </p:sp>
      <p:sp>
        <p:nvSpPr>
          <p:cNvPr id="1191" name="PlaceHolder 2"/>
          <p:cNvSpPr>
            <a:spLocks noGrp="1"/>
          </p:cNvSpPr>
          <p:nvPr>
            <p:ph type="body"/>
          </p:nvPr>
        </p:nvSpPr>
        <p:spPr>
          <a:xfrm>
            <a:off x="685800" y="4400640"/>
            <a:ext cx="5481000" cy="3594960"/>
          </a:xfrm>
          <a:prstGeom prst="rect">
            <a:avLst/>
          </a:prstGeom>
          <a:noFill/>
          <a:ln w="0">
            <a:noFill/>
          </a:ln>
        </p:spPr>
        <p:txBody>
          <a:bodyPr lIns="0" tIns="0" rIns="0" bIns="0" anchor="t">
            <a:noAutofit/>
          </a:bodyPr>
          <a:lstStyle/>
          <a:p>
            <a:pPr marL="216000" indent="0" algn="just">
              <a:lnSpc>
                <a:spcPct val="100000"/>
              </a:lnSpc>
              <a:buNone/>
              <a:tabLst>
                <a:tab pos="0" algn="l"/>
              </a:tabLst>
            </a:pPr>
            <a:r>
              <a:rPr lang="ru-RU" sz="1200" b="0" strike="noStrike" spc="-1">
                <a:latin typeface="Arial"/>
              </a:rPr>
              <a:t>Эксплуатационный проектный ресурс установки ИБР-2, как одного из лучших нейтронных импульсных источников заканчивается в 2032-35 годах. В настоящее время в ЛНФ изучается возможность продления кампании реактора до 2040 года. Для этого, в частности, необходимо изготовить дополнительную партию свежего топлива с аналогичными характеристиками до 2025 года.</a:t>
            </a:r>
            <a:endParaRPr lang="en-US" sz="1200" b="0" strike="noStrike" spc="-1">
              <a:latin typeface="Arial"/>
            </a:endParaRPr>
          </a:p>
          <a:p>
            <a:pPr marL="216000" indent="0" algn="just">
              <a:lnSpc>
                <a:spcPct val="100000"/>
              </a:lnSpc>
              <a:buNone/>
              <a:tabLst>
                <a:tab pos="0" algn="l"/>
              </a:tabLst>
            </a:pPr>
            <a:r>
              <a:rPr lang="ru-RU" sz="1200" b="0" strike="noStrike" spc="-1">
                <a:latin typeface="Arial"/>
              </a:rPr>
              <a:t>Учитывая существующие тенденции, после 2030 года в Европе для проведения исследований будет доступно 5  источников, включая три действующих</a:t>
            </a:r>
            <a:r>
              <a:rPr lang="en-US" sz="1200" b="0" strike="noStrike" spc="-1">
                <a:latin typeface="Arial"/>
              </a:rPr>
              <a:t>: ISIS (Didcot, UK), SINQ (PSI, Villigen, Switzerland), FRM II (TU Munich, FRG), </a:t>
            </a:r>
            <a:r>
              <a:rPr lang="ru-RU" sz="1200" b="0" strike="noStrike" spc="-1">
                <a:latin typeface="Arial"/>
              </a:rPr>
              <a:t>и два новых, начало эксплуатации которых планируется в 2023- 2024 годах</a:t>
            </a:r>
            <a:r>
              <a:rPr lang="en-US" sz="1200" b="0" strike="noStrike" spc="-1">
                <a:latin typeface="Arial"/>
              </a:rPr>
              <a:t>: (ESS (Lund, Sweden) and steady-state reactor PIK (PNPI NRC KI, Gatchina, Russia)</a:t>
            </a:r>
            <a:r>
              <a:rPr lang="ru-RU" sz="1200" b="0" strike="noStrike" spc="-1">
                <a:latin typeface="Arial"/>
              </a:rPr>
              <a:t>. Ввод в эксплуатацию 2-х мишенной станции на источнике </a:t>
            </a:r>
            <a:r>
              <a:rPr lang="en-US" sz="1200" b="0" strike="noStrike" spc="-1">
                <a:latin typeface="Arial"/>
              </a:rPr>
              <a:t>(STS SNS) of Oak Ridge National Laboratory (USA)</a:t>
            </a:r>
            <a:r>
              <a:rPr lang="ru-RU" sz="1200" b="0" strike="noStrike" spc="-1">
                <a:latin typeface="Arial"/>
              </a:rPr>
              <a:t> планируется в 2037 году. Таким образом, потребность в новом поколении высокопоточных источников нейтронов возрастает на фоне общего уменьшения их количества в мире.</a:t>
            </a:r>
            <a:endParaRPr lang="en-US" sz="1200" b="0" strike="noStrike" spc="-1">
              <a:latin typeface="Arial"/>
            </a:endParaRPr>
          </a:p>
          <a:p>
            <a:pPr marL="216000" indent="0" algn="just">
              <a:lnSpc>
                <a:spcPct val="100000"/>
              </a:lnSpc>
              <a:buNone/>
              <a:tabLst>
                <a:tab pos="0" algn="l"/>
              </a:tabLst>
            </a:pPr>
            <a:endParaRPr lang="en-US" sz="1200" b="0" strike="noStrike" spc="-1">
              <a:latin typeface="Arial"/>
            </a:endParaRPr>
          </a:p>
          <a:p>
            <a:pPr marL="216000" indent="0">
              <a:lnSpc>
                <a:spcPct val="100000"/>
              </a:lnSpc>
              <a:buNone/>
              <a:tabLst>
                <a:tab pos="0" algn="l"/>
              </a:tabLst>
            </a:pPr>
            <a:r>
              <a:rPr lang="ru-RU" sz="1200" b="0" strike="noStrike" spc="-1">
                <a:latin typeface="+mn-lt"/>
              </a:rPr>
              <a:t>Приоритетными задачами развития комплекса спектрометров реактора ИБР-2 будут являться</a:t>
            </a:r>
            <a:r>
              <a:rPr lang="en-GB" sz="1200" b="0" strike="noStrike" spc="-1">
                <a:latin typeface="+mn-lt"/>
              </a:rPr>
              <a:t>:</a:t>
            </a:r>
            <a:endParaRPr lang="en-US" sz="1200" b="0" strike="noStrike" spc="-1">
              <a:latin typeface="Arial"/>
            </a:endParaRPr>
          </a:p>
          <a:p>
            <a:pPr marL="228600" indent="-228600">
              <a:lnSpc>
                <a:spcPct val="100000"/>
              </a:lnSpc>
              <a:buClr>
                <a:srgbClr val="000000"/>
              </a:buClr>
              <a:buFont typeface="StarSymbol"/>
              <a:buAutoNum type="arabicPeriod"/>
              <a:tabLst>
                <a:tab pos="0" algn="l"/>
              </a:tabLst>
            </a:pPr>
            <a:r>
              <a:rPr lang="ru-RU" sz="1200" b="0" strike="noStrike" spc="-1">
                <a:latin typeface="+mn-lt"/>
              </a:rPr>
              <a:t>Разработка</a:t>
            </a:r>
            <a:r>
              <a:rPr lang="en-GB" sz="1200" b="0" strike="noStrike" spc="-1">
                <a:latin typeface="+mn-lt"/>
              </a:rPr>
              <a:t> </a:t>
            </a:r>
            <a:r>
              <a:rPr lang="ru-RU" sz="1200" b="0" strike="noStrike" spc="-1">
                <a:latin typeface="+mn-lt"/>
              </a:rPr>
              <a:t>и создание элементов основной конфигурации нового спектрометра неупругого рассеяния нейтронов в обратной геометрии </a:t>
            </a:r>
            <a:r>
              <a:rPr lang="en-GB" sz="1200" b="0" strike="noStrike" spc="-1">
                <a:latin typeface="+mn-lt"/>
              </a:rPr>
              <a:t>BJN.</a:t>
            </a:r>
            <a:endParaRPr lang="en-US" sz="1200" b="0" strike="noStrike" spc="-1">
              <a:latin typeface="Arial"/>
            </a:endParaRPr>
          </a:p>
          <a:p>
            <a:pPr marL="228600" indent="-228600">
              <a:lnSpc>
                <a:spcPct val="100000"/>
              </a:lnSpc>
              <a:buClr>
                <a:srgbClr val="000000"/>
              </a:buClr>
              <a:buFont typeface="StarSymbol"/>
              <a:buAutoNum type="arabicPeriod"/>
              <a:tabLst>
                <a:tab pos="0" algn="l"/>
              </a:tabLst>
            </a:pPr>
            <a:r>
              <a:rPr lang="ru-RU" sz="1200" b="0" strike="noStrike" spc="-1">
                <a:latin typeface="+mn-lt"/>
              </a:rPr>
              <a:t>Завершение работ по разработке и созданию основной конфигурации спектрометра малоуглового рассеяния и имиджинга.</a:t>
            </a:r>
            <a:endParaRPr lang="en-US" sz="1200" b="0" strike="noStrike" spc="-1">
              <a:latin typeface="Arial"/>
            </a:endParaRPr>
          </a:p>
          <a:p>
            <a:pPr marL="228600" indent="-228600">
              <a:lnSpc>
                <a:spcPct val="100000"/>
              </a:lnSpc>
              <a:buClr>
                <a:srgbClr val="000000"/>
              </a:buClr>
              <a:buFont typeface="StarSymbol"/>
              <a:buAutoNum type="arabicPeriod"/>
              <a:tabLst>
                <a:tab pos="0" algn="l"/>
              </a:tabLst>
            </a:pPr>
            <a:r>
              <a:rPr lang="ru-RU" sz="1200" b="0" strike="noStrike" spc="-1">
                <a:latin typeface="+mn-lt"/>
              </a:rPr>
              <a:t>Модернизация и реконструкция действующих установок </a:t>
            </a:r>
            <a:r>
              <a:rPr lang="en-US" sz="900" b="0" strike="noStrike" spc="-1">
                <a:solidFill>
                  <a:srgbClr val="006600"/>
                </a:solidFill>
                <a:latin typeface="+mn-lt"/>
                <a:ea typeface="+mn-ea"/>
              </a:rPr>
              <a:t>HRFD, YuMO, RTD, DN-6, DN-12, FSD, NERA, </a:t>
            </a:r>
            <a:r>
              <a:rPr lang="ru-RU" sz="900" b="0" strike="noStrike" spc="-1">
                <a:solidFill>
                  <a:srgbClr val="006600"/>
                </a:solidFill>
                <a:latin typeface="+mn-lt"/>
                <a:ea typeface="+mn-ea"/>
              </a:rPr>
              <a:t> </a:t>
            </a:r>
            <a:r>
              <a:rPr lang="en-US" sz="900" b="0" strike="noStrike" spc="-1">
                <a:solidFill>
                  <a:srgbClr val="006600"/>
                </a:solidFill>
                <a:latin typeface="+mn-lt"/>
                <a:ea typeface="+mn-ea"/>
              </a:rPr>
              <a:t>REMUR, REFLEX, SKAT, EPSILON, FSS, NRT</a:t>
            </a:r>
            <a:r>
              <a:rPr lang="ru-RU" sz="1200" b="0" strike="noStrike" spc="-1">
                <a:latin typeface="+mn-lt"/>
                <a:ea typeface="+mn-ea"/>
              </a:rPr>
              <a:t>, направленная на улучшение технических параметров и расширение экспериментальных возможностей.</a:t>
            </a:r>
            <a:endParaRPr lang="en-US" sz="1200" b="0" strike="noStrike" spc="-1">
              <a:latin typeface="Arial"/>
            </a:endParaRPr>
          </a:p>
          <a:p>
            <a:pPr marL="228600" indent="-228600">
              <a:lnSpc>
                <a:spcPct val="100000"/>
              </a:lnSpc>
              <a:buClr>
                <a:srgbClr val="000000"/>
              </a:buClr>
              <a:buFont typeface="StarSymbol"/>
              <a:buAutoNum type="arabicPeriod"/>
              <a:tabLst>
                <a:tab pos="0" algn="l"/>
              </a:tabLst>
            </a:pPr>
            <a:r>
              <a:rPr lang="ru-RU" sz="1200" b="0" strike="noStrike" spc="-1">
                <a:latin typeface="+mn-lt"/>
                <a:ea typeface="+mn-ea"/>
              </a:rPr>
              <a:t>Развитие лабораторного оборудования для характеризации образцов и измерений физических свойств.</a:t>
            </a:r>
            <a:endParaRPr lang="en-US" sz="1200" b="0" strike="noStrike" spc="-1">
              <a:latin typeface="Arial"/>
            </a:endParaRPr>
          </a:p>
          <a:p>
            <a:pPr marL="228600" indent="-228600">
              <a:lnSpc>
                <a:spcPct val="100000"/>
              </a:lnSpc>
              <a:buClr>
                <a:srgbClr val="000000"/>
              </a:buClr>
              <a:buFont typeface="StarSymbol"/>
              <a:buAutoNum type="arabicPeriod"/>
              <a:tabLst>
                <a:tab pos="0" algn="l"/>
              </a:tabLst>
            </a:pPr>
            <a:r>
              <a:rPr lang="ru-RU" sz="1200" b="0" strike="noStrike" spc="-1">
                <a:latin typeface="+mn-lt"/>
                <a:ea typeface="+mn-ea"/>
              </a:rPr>
              <a:t> Поддержка и модернизация комплекса криогенных замедлителей</a:t>
            </a:r>
            <a:endParaRPr lang="en-US" sz="1200" b="0" strike="noStrike" spc="-1">
              <a:latin typeface="Arial"/>
            </a:endParaRPr>
          </a:p>
          <a:p>
            <a:pPr marL="216000" indent="0" algn="just">
              <a:lnSpc>
                <a:spcPct val="100000"/>
              </a:lnSpc>
              <a:buNone/>
              <a:tabLst>
                <a:tab pos="0" algn="l"/>
              </a:tabLst>
            </a:pPr>
            <a:endParaRPr lang="en-US" sz="1200" b="0" strike="noStrike" spc="-1">
              <a:latin typeface="Arial"/>
            </a:endParaRPr>
          </a:p>
          <a:p>
            <a:pPr marL="216000" indent="0">
              <a:lnSpc>
                <a:spcPct val="100000"/>
              </a:lnSpc>
              <a:buNone/>
              <a:tabLst>
                <a:tab pos="0" algn="l"/>
              </a:tabLst>
            </a:pPr>
            <a:endParaRPr lang="en-US" sz="1200" b="0" strike="noStrike" spc="-1">
              <a:latin typeface="Arial"/>
            </a:endParaRPr>
          </a:p>
        </p:txBody>
      </p:sp>
      <p:sp>
        <p:nvSpPr>
          <p:cNvPr id="1192" name="PlaceHolder 3"/>
          <p:cNvSpPr>
            <a:spLocks noGrp="1"/>
          </p:cNvSpPr>
          <p:nvPr>
            <p:ph type="sldNum" idx="25"/>
          </p:nvPr>
        </p:nvSpPr>
        <p:spPr>
          <a:xfrm>
            <a:off x="3884760" y="8685360"/>
            <a:ext cx="2966400" cy="453240"/>
          </a:xfrm>
          <a:prstGeom prst="rect">
            <a:avLst/>
          </a:prstGeom>
          <a:noFill/>
          <a:ln w="0">
            <a:noFill/>
          </a:ln>
        </p:spPr>
        <p:txBody>
          <a:bodyPr lIns="0" tIns="0" rIns="0" bIns="0" anchor="b">
            <a:noAutofit/>
          </a:bodyPr>
          <a:lstStyle>
            <a:lvl1pPr indent="0" algn="r">
              <a:lnSpc>
                <a:spcPct val="100000"/>
              </a:lnSpc>
              <a:buNone/>
              <a:tabLst>
                <a:tab pos="0" algn="l"/>
              </a:tabLst>
              <a:defRPr lang="ru-RU" sz="1200" b="0" strike="noStrike" spc="-1">
                <a:solidFill>
                  <a:srgbClr val="000000"/>
                </a:solidFill>
                <a:latin typeface="Times New Roman"/>
                <a:ea typeface="+mn-ea"/>
              </a:defRPr>
            </a:lvl1pPr>
          </a:lstStyle>
          <a:p>
            <a:pPr indent="0" algn="r">
              <a:lnSpc>
                <a:spcPct val="100000"/>
              </a:lnSpc>
              <a:buNone/>
              <a:tabLst>
                <a:tab pos="0" algn="l"/>
              </a:tabLst>
            </a:pPr>
            <a:fld id="{AA8DDE9F-2CC6-4BCC-8873-C4F1CEB8AFA2}" type="slidenum">
              <a:rPr lang="ru-RU" sz="1200" b="0" strike="noStrike" spc="-1">
                <a:solidFill>
                  <a:srgbClr val="000000"/>
                </a:solidFill>
                <a:latin typeface="Times New Roman"/>
                <a:ea typeface="+mn-ea"/>
              </a:rPr>
              <a:t>18</a:t>
            </a:fld>
            <a:endParaRPr lang="en-US" sz="1200" b="0" strike="noStrike" spc="-1">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788988" y="1143000"/>
            <a:ext cx="5280025" cy="3086100"/>
          </a:xfrm>
        </p:spPr>
      </p:sp>
      <p:sp>
        <p:nvSpPr>
          <p:cNvPr id="3" name="Заметки 2"/>
          <p:cNvSpPr>
            <a:spLocks noGrp="1"/>
          </p:cNvSpPr>
          <p:nvPr>
            <p:ph type="body" idx="1"/>
          </p:nvPr>
        </p:nvSpPr>
        <p:spPr/>
        <p:txBody>
          <a:bodyPr/>
          <a:lstStyle/>
          <a:p>
            <a:endParaRPr lang="ru-RU" noProof="0" dirty="0"/>
          </a:p>
        </p:txBody>
      </p:sp>
      <p:sp>
        <p:nvSpPr>
          <p:cNvPr id="4" name="Номер слайда 3"/>
          <p:cNvSpPr>
            <a:spLocks noGrp="1"/>
          </p:cNvSpPr>
          <p:nvPr>
            <p:ph type="sldNum" sz="quarter" idx="5"/>
          </p:nvPr>
        </p:nvSpPr>
        <p:spPr/>
        <p:txBody>
          <a:bodyPr/>
          <a:lstStyle/>
          <a:p>
            <a:pPr rtl="0"/>
            <a:fld id="{D4B9A9E5-4F7F-4A7D-9DE1-899232329269}" type="slidenum">
              <a:rPr lang="ru-RU" smtClean="0"/>
              <a:pPr rtl="0"/>
              <a:t>19</a:t>
            </a:fld>
            <a:endParaRPr lang="ru-RU"/>
          </a:p>
        </p:txBody>
      </p:sp>
    </p:spTree>
    <p:extLst>
      <p:ext uri="{BB962C8B-B14F-4D97-AF65-F5344CB8AC3E}">
        <p14:creationId xmlns:p14="http://schemas.microsoft.com/office/powerpoint/2010/main" val="4089200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PlaceHolder 1"/>
          <p:cNvSpPr>
            <a:spLocks noGrp="1" noRot="1" noChangeAspect="1"/>
          </p:cNvSpPr>
          <p:nvPr>
            <p:ph type="sldImg"/>
          </p:nvPr>
        </p:nvSpPr>
        <p:spPr>
          <a:xfrm>
            <a:off x="788988" y="1143000"/>
            <a:ext cx="5280025" cy="3086100"/>
          </a:xfrm>
          <a:prstGeom prst="rect">
            <a:avLst/>
          </a:prstGeom>
          <a:ln w="0">
            <a:noFill/>
          </a:ln>
        </p:spPr>
      </p:sp>
      <p:sp>
        <p:nvSpPr>
          <p:cNvPr id="53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nSpc>
                <a:spcPct val="100000"/>
              </a:lnSpc>
              <a:buNone/>
            </a:pPr>
            <a:r>
              <a:rPr lang="ru-RU" sz="1400" b="0" strike="noStrike" spc="-1" dirty="0">
                <a:latin typeface="Arial"/>
              </a:rPr>
              <a:t>Основными научными результатами исследований конденсированных сред с помощью нейтронного рассеяния являются</a:t>
            </a:r>
            <a:r>
              <a:rPr lang="en-GB" sz="1400" b="0" strike="noStrike" spc="-1" dirty="0">
                <a:latin typeface="Arial"/>
              </a:rPr>
              <a:t>:</a:t>
            </a:r>
            <a:endParaRPr lang="en-US" sz="1400" b="0" strike="noStrike" spc="-1" dirty="0">
              <a:latin typeface="Arial"/>
            </a:endParaRPr>
          </a:p>
          <a:p>
            <a:pPr marL="228600" indent="-228600">
              <a:lnSpc>
                <a:spcPct val="100000"/>
              </a:lnSpc>
              <a:buClr>
                <a:srgbClr val="000000"/>
              </a:buClr>
              <a:buFont typeface="StarSymbol"/>
              <a:buAutoNum type="arabicPeriod"/>
            </a:pPr>
            <a:r>
              <a:rPr lang="ru-RU" sz="1400" b="0" strike="noStrike" spc="-1" dirty="0">
                <a:latin typeface="Arial"/>
              </a:rPr>
              <a:t>В области кристаллических функциональных материалов</a:t>
            </a:r>
            <a:r>
              <a:rPr lang="en-GB" sz="1400" b="0" strike="noStrike" spc="-1" dirty="0">
                <a:latin typeface="Arial"/>
              </a:rPr>
              <a:t>: </a:t>
            </a:r>
            <a:endParaRPr lang="en-US" sz="1400" b="0" strike="noStrike" spc="-1" dirty="0">
              <a:latin typeface="Arial"/>
            </a:endParaRPr>
          </a:p>
          <a:p>
            <a:pPr>
              <a:lnSpc>
                <a:spcPct val="100000"/>
              </a:lnSpc>
              <a:buNone/>
              <a:tabLst>
                <a:tab pos="0" algn="l"/>
              </a:tabLst>
            </a:pPr>
            <a:r>
              <a:rPr lang="ru-RU" sz="1400" b="0" strike="noStrike" spc="-1" dirty="0">
                <a:latin typeface="Arial"/>
              </a:rPr>
              <a:t> 1.1  Определение структурной, магнитной и электронной фазовой диаграммы магнетита </a:t>
            </a:r>
            <a:r>
              <a:rPr lang="en-GB" sz="1400" b="0" strike="noStrike" spc="-1" dirty="0">
                <a:latin typeface="Arial"/>
              </a:rPr>
              <a:t>Fe3O4 </a:t>
            </a:r>
            <a:r>
              <a:rPr lang="ru-RU" sz="1400" b="0" strike="noStrike" spc="-1" dirty="0">
                <a:latin typeface="Arial"/>
              </a:rPr>
              <a:t>в широком диапазоне термодинамических параметров (температур 4 – 300 К и давлений 0 – 40 ГПа). Решение подобной задачи стало возможным благодаря созданию нового </a:t>
            </a:r>
            <a:r>
              <a:rPr lang="ru-RU" sz="1400" b="0" strike="noStrike" spc="-1" dirty="0" err="1">
                <a:latin typeface="Arial"/>
              </a:rPr>
              <a:t>дифрактометра</a:t>
            </a:r>
            <a:r>
              <a:rPr lang="ru-RU" sz="1400" b="0" strike="noStrike" spc="-1" dirty="0">
                <a:latin typeface="Arial"/>
              </a:rPr>
              <a:t> ДН-6 для исследований при воздействии сверхвысоких давлений до 40 ГПа</a:t>
            </a:r>
            <a:r>
              <a:rPr lang="en-US" sz="1400" b="0" strike="noStrike" spc="-1" dirty="0">
                <a:latin typeface="Arial"/>
              </a:rPr>
              <a:t> </a:t>
            </a:r>
            <a:r>
              <a:rPr lang="ru-RU" sz="1400" b="0" strike="noStrike" spc="-1" dirty="0">
                <a:latin typeface="Arial"/>
              </a:rPr>
              <a:t>на реакторе ИБР-2, ставшего одной из ведущих мировых установок в данной области науки.</a:t>
            </a:r>
            <a:endParaRPr lang="en-US" sz="1400" b="0" strike="noStrike" spc="-1" dirty="0">
              <a:latin typeface="Arial"/>
            </a:endParaRPr>
          </a:p>
          <a:p>
            <a:pPr>
              <a:lnSpc>
                <a:spcPct val="100000"/>
              </a:lnSpc>
              <a:buNone/>
              <a:tabLst>
                <a:tab pos="0" algn="l"/>
              </a:tabLst>
            </a:pPr>
            <a:r>
              <a:rPr lang="ru-RU" sz="1400" b="0" strike="noStrike" spc="-1" dirty="0">
                <a:latin typeface="Arial"/>
              </a:rPr>
              <a:t>1.2 Исследование структурных особенностей и кинетики фазовых переходов в сплавах </a:t>
            </a:r>
            <a:r>
              <a:rPr lang="en-GB" sz="1400" b="0" strike="noStrike" spc="-1" dirty="0" err="1">
                <a:latin typeface="Arial"/>
              </a:rPr>
              <a:t>FexGa</a:t>
            </a:r>
            <a:r>
              <a:rPr lang="en-GB" sz="1400" b="0" strike="noStrike" spc="-1" dirty="0">
                <a:latin typeface="Arial"/>
              </a:rPr>
              <a:t> (x</a:t>
            </a:r>
            <a:r>
              <a:rPr lang="en-US" sz="1400" b="0" strike="noStrike" spc="-1" dirty="0">
                <a:latin typeface="Arial"/>
              </a:rPr>
              <a:t>~27-28)</a:t>
            </a:r>
            <a:r>
              <a:rPr lang="ru-RU" sz="1400" b="0" strike="noStrike" spc="-1" dirty="0">
                <a:latin typeface="Arial"/>
              </a:rPr>
              <a:t> с эффектом гигантской магнитострикции</a:t>
            </a:r>
            <a:r>
              <a:rPr lang="en-US" sz="1400" b="0" strike="noStrike" spc="-1" dirty="0">
                <a:latin typeface="Arial"/>
              </a:rPr>
              <a:t> </a:t>
            </a:r>
            <a:r>
              <a:rPr lang="ru-RU" sz="1400" b="0" strike="noStrike" spc="-1" dirty="0">
                <a:latin typeface="Arial"/>
              </a:rPr>
              <a:t>при вариации термодинамических условий, включая изотермическую выдержку и др.</a:t>
            </a:r>
            <a:endParaRPr lang="en-US" sz="1400" b="0" strike="noStrike" spc="-1" dirty="0">
              <a:latin typeface="Arial"/>
            </a:endParaRPr>
          </a:p>
          <a:p>
            <a:pPr>
              <a:lnSpc>
                <a:spcPct val="100000"/>
              </a:lnSpc>
              <a:buNone/>
              <a:tabLst>
                <a:tab pos="0" algn="l"/>
              </a:tabLst>
            </a:pPr>
            <a:r>
              <a:rPr lang="ru-RU" sz="1400" b="0" strike="noStrike" spc="-1" dirty="0">
                <a:latin typeface="Arial"/>
              </a:rPr>
              <a:t>2. В области наук о жизни</a:t>
            </a:r>
            <a:r>
              <a:rPr lang="en-GB" sz="1400" b="0" strike="noStrike" spc="-1" dirty="0">
                <a:latin typeface="Arial"/>
              </a:rPr>
              <a:t>:</a:t>
            </a:r>
            <a:endParaRPr lang="en-US" sz="1400" b="0" strike="noStrike" spc="-1" dirty="0">
              <a:latin typeface="Arial"/>
            </a:endParaRPr>
          </a:p>
          <a:p>
            <a:pPr>
              <a:lnSpc>
                <a:spcPct val="100000"/>
              </a:lnSpc>
              <a:buNone/>
              <a:tabLst>
                <a:tab pos="0" algn="l"/>
              </a:tabLst>
            </a:pPr>
            <a:r>
              <a:rPr lang="en-GB" sz="1400" b="0" strike="noStrike" spc="-1" dirty="0">
                <a:latin typeface="Arial"/>
              </a:rPr>
              <a:t>2.1 </a:t>
            </a:r>
            <a:r>
              <a:rPr lang="ru-RU" sz="1400" b="0" strike="noStrike" spc="-1" dirty="0">
                <a:latin typeface="Times New Roman"/>
              </a:rPr>
              <a:t>И</a:t>
            </a:r>
            <a:r>
              <a:rPr lang="ru-RU" sz="1400" b="0" strike="noStrike" spc="-1" dirty="0">
                <a:latin typeface="Times New Roman"/>
                <a:ea typeface="Calibri"/>
              </a:rPr>
              <a:t>сследование структурных и антимикробных свойств новых </a:t>
            </a:r>
            <a:r>
              <a:rPr lang="ru-RU" sz="1400" b="0" strike="noStrike" spc="-1" dirty="0" err="1">
                <a:latin typeface="Times New Roman"/>
                <a:ea typeface="Calibri"/>
              </a:rPr>
              <a:t>биогибридных</a:t>
            </a:r>
            <a:r>
              <a:rPr lang="ru-RU" sz="1400" b="0" strike="noStrike" spc="-1" dirty="0">
                <a:latin typeface="Times New Roman"/>
                <a:ea typeface="Calibri"/>
              </a:rPr>
              <a:t> </a:t>
            </a:r>
            <a:r>
              <a:rPr lang="ru-RU" sz="1400" b="0" strike="noStrike" spc="-1" dirty="0" err="1">
                <a:latin typeface="Times New Roman"/>
                <a:ea typeface="Calibri"/>
              </a:rPr>
              <a:t>нанокомплексов</a:t>
            </a:r>
            <a:r>
              <a:rPr lang="ru-RU" sz="1400" b="0" strike="noStrike" spc="-1" dirty="0">
                <a:latin typeface="Times New Roman"/>
                <a:ea typeface="Calibri"/>
              </a:rPr>
              <a:t>, состоящих из </a:t>
            </a:r>
            <a:r>
              <a:rPr lang="ru-RU" sz="1400" b="0" strike="noStrike" spc="-1" dirty="0" err="1">
                <a:latin typeface="Times New Roman"/>
                <a:ea typeface="Calibri"/>
              </a:rPr>
              <a:t>липосом</a:t>
            </a:r>
            <a:r>
              <a:rPr lang="ru-RU" sz="1400" b="0" strike="noStrike" spc="-1" dirty="0">
                <a:latin typeface="Times New Roman"/>
                <a:ea typeface="Calibri"/>
              </a:rPr>
              <a:t> соевого лецитина, </a:t>
            </a:r>
            <a:r>
              <a:rPr lang="ru-RU" sz="1400" b="0" strike="noStrike" spc="-1" dirty="0" err="1">
                <a:latin typeface="Times New Roman"/>
                <a:ea typeface="Calibri"/>
              </a:rPr>
              <a:t>хитозана</a:t>
            </a:r>
            <a:r>
              <a:rPr lang="ru-RU" sz="1400" b="0" strike="noStrike" spc="-1" dirty="0">
                <a:latin typeface="Times New Roman"/>
                <a:ea typeface="Calibri"/>
              </a:rPr>
              <a:t> и </a:t>
            </a:r>
            <a:r>
              <a:rPr lang="ru-RU" sz="1400" b="0" strike="noStrike" spc="-1" dirty="0" err="1">
                <a:latin typeface="Times New Roman"/>
                <a:ea typeface="Calibri"/>
              </a:rPr>
              <a:t>наночастиц</a:t>
            </a:r>
            <a:r>
              <a:rPr lang="ru-RU" sz="1400" b="0" strike="noStrike" spc="-1" dirty="0">
                <a:latin typeface="Times New Roman"/>
                <a:ea typeface="Calibri"/>
              </a:rPr>
              <a:t> (НЧ) серебра/хлорида серебра, полученных из экстрактов растений с</a:t>
            </a:r>
            <a:r>
              <a:rPr lang="ru-RU" sz="1800" b="0" strike="noStrike" spc="-1" dirty="0">
                <a:latin typeface="Times New Roman"/>
                <a:ea typeface="Calibri"/>
              </a:rPr>
              <a:t> помощью </a:t>
            </a:r>
            <a:r>
              <a:rPr lang="en-US" sz="1800" b="0" strike="noStrike" spc="-1" dirty="0">
                <a:latin typeface="Times New Roman"/>
                <a:ea typeface="Calibri"/>
              </a:rPr>
              <a:t>“</a:t>
            </a:r>
            <a:r>
              <a:rPr lang="ru-RU" sz="1800" b="0" strike="noStrike" spc="-1" dirty="0">
                <a:latin typeface="Times New Roman"/>
                <a:ea typeface="Calibri"/>
              </a:rPr>
              <a:t>зеленого</a:t>
            </a:r>
            <a:r>
              <a:rPr lang="en-US" sz="1800" b="0" strike="noStrike" spc="-1" dirty="0">
                <a:latin typeface="Times New Roman"/>
                <a:ea typeface="Calibri"/>
              </a:rPr>
              <a:t>”</a:t>
            </a:r>
            <a:r>
              <a:rPr lang="ru-RU" sz="1800" b="0" strike="noStrike" spc="-1" dirty="0">
                <a:latin typeface="Times New Roman"/>
                <a:ea typeface="Calibri"/>
              </a:rPr>
              <a:t> синтеза.</a:t>
            </a:r>
            <a:endParaRPr lang="en-US" sz="1800" b="0" strike="noStrike" spc="-1" dirty="0">
              <a:latin typeface="Arial"/>
            </a:endParaRPr>
          </a:p>
          <a:p>
            <a:pPr>
              <a:lnSpc>
                <a:spcPct val="100000"/>
              </a:lnSpc>
              <a:buNone/>
              <a:tabLst>
                <a:tab pos="0" algn="l"/>
              </a:tabLst>
            </a:pPr>
            <a:r>
              <a:rPr lang="en-GB" sz="1800" b="0" strike="noStrike" spc="-1" dirty="0">
                <a:latin typeface="Times New Roman"/>
                <a:ea typeface="Calibri"/>
              </a:rPr>
              <a:t>3. </a:t>
            </a:r>
            <a:r>
              <a:rPr lang="ru-RU" sz="1800" b="0" strike="noStrike" spc="-1" dirty="0">
                <a:latin typeface="Times New Roman"/>
                <a:ea typeface="Calibri"/>
              </a:rPr>
              <a:t>В области прикладных исследований</a:t>
            </a:r>
            <a:r>
              <a:rPr lang="en-GB" sz="1800" b="0" strike="noStrike" spc="-1" dirty="0">
                <a:latin typeface="Times New Roman"/>
                <a:ea typeface="Calibri"/>
              </a:rPr>
              <a:t>:</a:t>
            </a:r>
            <a:endParaRPr lang="en-US" sz="1800" b="0" strike="noStrike" spc="-1" dirty="0">
              <a:latin typeface="Arial"/>
            </a:endParaRPr>
          </a:p>
          <a:p>
            <a:pPr>
              <a:lnSpc>
                <a:spcPct val="100000"/>
              </a:lnSpc>
              <a:buNone/>
              <a:tabLst>
                <a:tab pos="0" algn="l"/>
              </a:tabLst>
            </a:pPr>
            <a:r>
              <a:rPr lang="ru-RU" sz="1800" b="0" strike="noStrike" spc="-1" dirty="0">
                <a:latin typeface="Times New Roman"/>
                <a:ea typeface="Calibri"/>
              </a:rPr>
              <a:t>Исследование внутренней структурной организации и фазового состава объектов культурного наследия. На слайде в качестве примера приведены результаты исследований золотой </a:t>
            </a:r>
            <a:r>
              <a:rPr lang="ru-RU" sz="1800" b="0" strike="noStrike" spc="-1" dirty="0" err="1">
                <a:latin typeface="Times New Roman"/>
                <a:ea typeface="Calibri"/>
              </a:rPr>
              <a:t>амулетницы</a:t>
            </a:r>
            <a:r>
              <a:rPr lang="ru-RU" sz="1800" b="0" strike="noStrike" spc="-1" dirty="0">
                <a:latin typeface="Times New Roman"/>
                <a:ea typeface="Calibri"/>
              </a:rPr>
              <a:t> и </a:t>
            </a:r>
            <a:r>
              <a:rPr lang="ru-RU" sz="1800" b="0" strike="noStrike" spc="-1" dirty="0">
                <a:highlight>
                  <a:srgbClr val="FFFF00"/>
                </a:highlight>
                <a:latin typeface="Arial"/>
                <a:ea typeface="Times New Roman"/>
              </a:rPr>
              <a:t>древнегреческих культовых медных монет</a:t>
            </a:r>
            <a:r>
              <a:rPr lang="en-US" sz="1800" b="0" strike="noStrike" spc="-1" dirty="0">
                <a:highlight>
                  <a:srgbClr val="FFFF00"/>
                </a:highlight>
                <a:latin typeface="Arial"/>
                <a:ea typeface="Times New Roman"/>
              </a:rPr>
              <a:t>,</a:t>
            </a:r>
            <a:r>
              <a:rPr lang="ru-RU" sz="1800" b="0" strike="noStrike" spc="-1" dirty="0">
                <a:highlight>
                  <a:srgbClr val="FFFF00"/>
                </a:highlight>
                <a:latin typeface="Arial"/>
                <a:ea typeface="Times New Roman"/>
              </a:rPr>
              <a:t> известных, как “оболы Харона”</a:t>
            </a:r>
            <a:r>
              <a:rPr lang="ru-RU" sz="1800" b="0" strike="noStrike" spc="-1" dirty="0">
                <a:latin typeface="Times New Roman"/>
                <a:ea typeface="Times New Roman"/>
              </a:rPr>
              <a:t> с помощью методов нейтронной томографии и дифракции.</a:t>
            </a:r>
            <a:endParaRPr lang="en-US" sz="1800" b="0" strike="noStrike" spc="-1" dirty="0">
              <a:latin typeface="Times New Roman"/>
              <a:ea typeface="Times New Roman"/>
            </a:endParaRPr>
          </a:p>
          <a:p>
            <a:pPr>
              <a:lnSpc>
                <a:spcPct val="100000"/>
              </a:lnSpc>
              <a:buNone/>
              <a:tabLst>
                <a:tab pos="0" algn="l"/>
              </a:tabLst>
            </a:pPr>
            <a:endParaRPr lang="en-US" sz="1800" b="0" strike="noStrike" spc="-1" dirty="0">
              <a:latin typeface="Times New Roman"/>
              <a:ea typeface="Times New Roman"/>
            </a:endParaRPr>
          </a:p>
          <a:p>
            <a:pPr>
              <a:lnSpc>
                <a:spcPct val="100000"/>
              </a:lnSpc>
              <a:buNone/>
              <a:tabLst>
                <a:tab pos="0" algn="l"/>
              </a:tabLst>
            </a:pPr>
            <a:r>
              <a:rPr lang="ru-RU" sz="1800" b="0" strike="noStrike" spc="-1" dirty="0">
                <a:latin typeface="Times New Roman"/>
                <a:ea typeface="Calibri"/>
              </a:rPr>
              <a:t>Достигнут высокочувствительный уровень регистрации спектра и визуализации молекул </a:t>
            </a:r>
            <a:r>
              <a:rPr lang="ru-RU" sz="1800" b="0" strike="noStrike" spc="-1" dirty="0" err="1">
                <a:latin typeface="Times New Roman"/>
                <a:ea typeface="Calibri"/>
              </a:rPr>
              <a:t>нитробензойной</a:t>
            </a:r>
            <a:r>
              <a:rPr lang="ru-RU" sz="1800" b="0" strike="noStrike" spc="-1" dirty="0">
                <a:latin typeface="Times New Roman"/>
                <a:ea typeface="Calibri"/>
              </a:rPr>
              <a:t> кислоты (</a:t>
            </a:r>
            <a:r>
              <a:rPr lang="en-US" sz="1800" b="0" strike="noStrike" spc="-1" dirty="0">
                <a:latin typeface="Times New Roman"/>
                <a:ea typeface="Calibri"/>
              </a:rPr>
              <a:t>TNB</a:t>
            </a:r>
            <a:r>
              <a:rPr lang="ru-RU" sz="1800" b="0" strike="noStrike" spc="-1" dirty="0">
                <a:latin typeface="Times New Roman"/>
                <a:ea typeface="Calibri"/>
              </a:rPr>
              <a:t>) на уровне одиночной молекулы методом гигантского комбинационного рассеяния – ГКР, (</a:t>
            </a:r>
            <a:r>
              <a:rPr lang="en-US" sz="1800" b="0" strike="noStrike" spc="-1" dirty="0">
                <a:latin typeface="Times New Roman"/>
                <a:ea typeface="Calibri"/>
              </a:rPr>
              <a:t>SERS in English</a:t>
            </a:r>
            <a:r>
              <a:rPr lang="ru-RU" sz="1800" b="0" strike="noStrike" spc="-1" dirty="0">
                <a:latin typeface="Times New Roman"/>
                <a:ea typeface="Calibri"/>
              </a:rPr>
              <a:t>). В качестве ГКР-активных подложек в работе использовались дендритные серебряные </a:t>
            </a:r>
            <a:r>
              <a:rPr lang="ru-RU" sz="1800" b="0" strike="noStrike" spc="-1" dirty="0" err="1">
                <a:latin typeface="Times New Roman"/>
                <a:ea typeface="Calibri"/>
              </a:rPr>
              <a:t>наноструктуры</a:t>
            </a:r>
            <a:r>
              <a:rPr lang="ru-RU" sz="1800" b="0" strike="noStrike" spc="-1" dirty="0">
                <a:latin typeface="Times New Roman"/>
                <a:ea typeface="Calibri"/>
              </a:rPr>
              <a:t>, на которые адсорбировались исследуемые молекулы из растворов различной концентрации. Результаты получены на </a:t>
            </a:r>
            <a:r>
              <a:rPr lang="ru-RU" sz="1800" b="0" strike="noStrike" spc="-1" dirty="0" err="1">
                <a:latin typeface="Times New Roman"/>
                <a:ea typeface="Calibri"/>
              </a:rPr>
              <a:t>рамановском</a:t>
            </a:r>
            <a:r>
              <a:rPr lang="ru-RU" sz="1800" b="0" strike="noStrike" spc="-1" dirty="0">
                <a:latin typeface="Times New Roman"/>
                <a:ea typeface="Calibri"/>
              </a:rPr>
              <a:t> микро-спектрометре “КАРС” ЛНФ.  На центральном рисунке представлены ГКР-спектры (верхний ряд) и соответствующие им спектральные/</a:t>
            </a:r>
            <a:r>
              <a:rPr lang="ru-RU" sz="1800" b="0" strike="noStrike" spc="-1" dirty="0" err="1">
                <a:latin typeface="Times New Roman"/>
                <a:ea typeface="Calibri"/>
              </a:rPr>
              <a:t>рамановские</a:t>
            </a:r>
            <a:r>
              <a:rPr lang="ru-RU" sz="1800" b="0" strike="noStrike" spc="-1" dirty="0">
                <a:latin typeface="Times New Roman"/>
                <a:ea typeface="Calibri"/>
              </a:rPr>
              <a:t> карты (нижний ряд) молекул кислоты </a:t>
            </a:r>
            <a:r>
              <a:rPr lang="en-US" sz="1800" b="0" strike="noStrike" spc="-1" dirty="0">
                <a:latin typeface="Times New Roman"/>
                <a:ea typeface="Calibri"/>
              </a:rPr>
              <a:t>TNB </a:t>
            </a:r>
            <a:r>
              <a:rPr lang="ru-RU" sz="1800" b="0" strike="noStrike" spc="-1" dirty="0">
                <a:latin typeface="Times New Roman"/>
                <a:ea typeface="Calibri"/>
              </a:rPr>
              <a:t>при концентрациях </a:t>
            </a:r>
            <a:r>
              <a:rPr lang="ru-RU" sz="1800" b="0" strike="noStrike" spc="-1" dirty="0" err="1">
                <a:latin typeface="Times New Roman"/>
                <a:ea typeface="Calibri"/>
              </a:rPr>
              <a:t>аналита</a:t>
            </a:r>
            <a:r>
              <a:rPr lang="ru-RU" sz="1800" b="0" strike="noStrike" spc="-1" dirty="0">
                <a:latin typeface="Times New Roman"/>
                <a:ea typeface="Calibri"/>
              </a:rPr>
              <a:t> в диапазоне от 10</a:t>
            </a:r>
            <a:r>
              <a:rPr lang="ru-RU" sz="1800" b="0" strike="noStrike" spc="-1" baseline="30000" dirty="0">
                <a:latin typeface="Times New Roman"/>
                <a:ea typeface="Calibri"/>
              </a:rPr>
              <a:t>-12</a:t>
            </a:r>
            <a:r>
              <a:rPr lang="ru-RU" sz="1800" b="0" strike="noStrike" spc="-1" dirty="0">
                <a:latin typeface="Times New Roman"/>
                <a:ea typeface="Calibri"/>
              </a:rPr>
              <a:t> М до ультранизкой </a:t>
            </a:r>
            <a:r>
              <a:rPr lang="ru-RU" sz="1800" b="0" strike="noStrike" spc="-1" dirty="0" err="1">
                <a:latin typeface="Times New Roman"/>
                <a:ea typeface="Calibri"/>
              </a:rPr>
              <a:t>аттомолярной</a:t>
            </a:r>
            <a:r>
              <a:rPr lang="ru-RU" sz="1800" b="0" strike="noStrike" spc="-1" dirty="0">
                <a:latin typeface="Times New Roman"/>
                <a:ea typeface="Calibri"/>
              </a:rPr>
              <a:t> концентрации 10</a:t>
            </a:r>
            <a:r>
              <a:rPr lang="ru-RU" sz="1800" b="0" strike="noStrike" spc="-1" baseline="30000" dirty="0">
                <a:latin typeface="Times New Roman"/>
                <a:ea typeface="Calibri"/>
              </a:rPr>
              <a:t>-18</a:t>
            </a:r>
            <a:r>
              <a:rPr lang="ru-RU" sz="1800" b="0" strike="noStrike" spc="-1" dirty="0">
                <a:latin typeface="Times New Roman"/>
                <a:ea typeface="Calibri"/>
              </a:rPr>
              <a:t> М (рис-</a:t>
            </a:r>
            <a:r>
              <a:rPr lang="en-US" sz="1800" b="0" strike="noStrike" spc="-1" dirty="0">
                <a:latin typeface="Times New Roman"/>
                <a:ea typeface="Calibri"/>
              </a:rPr>
              <a:t>D</a:t>
            </a:r>
            <a:r>
              <a:rPr lang="ru-RU" sz="1800" b="0" strike="noStrike" spc="-1" dirty="0">
                <a:latin typeface="Times New Roman"/>
                <a:ea typeface="Calibri"/>
              </a:rPr>
              <a:t>). Последняя соответствует </a:t>
            </a:r>
            <a:r>
              <a:rPr lang="ru-RU" sz="1800" b="1" strike="noStrike" spc="-1" dirty="0">
                <a:latin typeface="Times New Roman"/>
                <a:ea typeface="Calibri"/>
              </a:rPr>
              <a:t>визуализации одиночной молекулы</a:t>
            </a:r>
            <a:r>
              <a:rPr lang="ru-RU" sz="1800" b="0" strike="noStrike" spc="-1" dirty="0">
                <a:latin typeface="Times New Roman"/>
                <a:ea typeface="Calibri"/>
              </a:rPr>
              <a:t> </a:t>
            </a:r>
            <a:r>
              <a:rPr lang="ru-RU" sz="1800" b="0" strike="noStrike" spc="-1" dirty="0" err="1">
                <a:latin typeface="Times New Roman"/>
                <a:ea typeface="Calibri"/>
              </a:rPr>
              <a:t>c</a:t>
            </a:r>
            <a:r>
              <a:rPr lang="ru-RU" sz="1800" b="0" strike="noStrike" spc="-1" dirty="0">
                <a:latin typeface="Times New Roman"/>
                <a:ea typeface="Calibri"/>
              </a:rPr>
              <a:t> учетом указанной концентрации и поля зрения зрачка </a:t>
            </a:r>
            <a:r>
              <a:rPr lang="ru-RU" sz="1800" b="0" strike="noStrike" spc="-1" dirty="0" err="1">
                <a:latin typeface="Times New Roman"/>
                <a:ea typeface="Calibri"/>
              </a:rPr>
              <a:t>микрообъектива</a:t>
            </a:r>
            <a:r>
              <a:rPr lang="ru-RU" sz="1800" b="0" strike="noStrike" spc="-1" dirty="0">
                <a:latin typeface="Times New Roman"/>
                <a:ea typeface="Calibri"/>
              </a:rPr>
              <a:t>, использованного в работе. </a:t>
            </a:r>
            <a:endParaRPr lang="en-US" sz="1800" b="0" strike="noStrike" spc="-1" dirty="0">
              <a:latin typeface="+mn-lt"/>
            </a:endParaRPr>
          </a:p>
          <a:p>
            <a:pPr>
              <a:lnSpc>
                <a:spcPct val="100000"/>
              </a:lnSpc>
              <a:buNone/>
              <a:tabLst>
                <a:tab pos="0" algn="l"/>
              </a:tabLst>
            </a:pPr>
            <a:endParaRPr lang="en-US" sz="1800" b="0" strike="noStrike" spc="-1" dirty="0">
              <a:latin typeface="Arial"/>
            </a:endParaRPr>
          </a:p>
        </p:txBody>
      </p:sp>
      <p:sp>
        <p:nvSpPr>
          <p:cNvPr id="533" name="PlaceHolder 3"/>
          <p:cNvSpPr>
            <a:spLocks noGrp="1"/>
          </p:cNvSpPr>
          <p:nvPr>
            <p:ph type="sldNum"/>
          </p:nvPr>
        </p:nvSpPr>
        <p:spPr>
          <a:xfrm>
            <a:off x="3884760" y="8685360"/>
            <a:ext cx="2971440" cy="458280"/>
          </a:xfrm>
          <a:prstGeom prst="rect">
            <a:avLst/>
          </a:prstGeom>
          <a:noFill/>
          <a:ln w="0">
            <a:noFill/>
          </a:ln>
        </p:spPr>
        <p:txBody>
          <a:bodyPr anchor="b">
            <a:noAutofit/>
          </a:bodyPr>
          <a:lstStyle/>
          <a:p>
            <a:pPr algn="r">
              <a:lnSpc>
                <a:spcPct val="100000"/>
              </a:lnSpc>
              <a:buNone/>
            </a:pPr>
            <a:fld id="{4614EB80-0D7F-4FE3-BF0E-E07B6388AC0A}" type="slidenum">
              <a:rPr lang="ru-RU" sz="1200" b="0" strike="noStrike" spc="-1">
                <a:latin typeface="Times New Roman"/>
              </a:rPr>
              <a:t>20</a:t>
            </a:fld>
            <a:endParaRPr lang="en-US" sz="1200" b="0" strike="noStrike" spc="-1">
              <a:latin typeface="Times New Roman"/>
            </a:endParaRPr>
          </a:p>
        </p:txBody>
      </p:sp>
    </p:spTree>
    <p:extLst>
      <p:ext uri="{BB962C8B-B14F-4D97-AF65-F5344CB8AC3E}">
        <p14:creationId xmlns:p14="http://schemas.microsoft.com/office/powerpoint/2010/main" val="2439548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 name="PlaceHolder 1"/>
          <p:cNvSpPr>
            <a:spLocks noGrp="1" noRot="1" noChangeAspect="1"/>
          </p:cNvSpPr>
          <p:nvPr>
            <p:ph type="sldImg"/>
          </p:nvPr>
        </p:nvSpPr>
        <p:spPr>
          <a:xfrm>
            <a:off x="658813" y="763588"/>
            <a:ext cx="6450012" cy="3768725"/>
          </a:xfrm>
          <a:prstGeom prst="rect">
            <a:avLst/>
          </a:prstGeom>
          <a:ln w="0">
            <a:noFill/>
          </a:ln>
        </p:spPr>
      </p:sp>
      <p:sp>
        <p:nvSpPr>
          <p:cNvPr id="1363" name="PlaceHolder 2"/>
          <p:cNvSpPr>
            <a:spLocks noGrp="1"/>
          </p:cNvSpPr>
          <p:nvPr>
            <p:ph type="body"/>
          </p:nvPr>
        </p:nvSpPr>
        <p:spPr>
          <a:xfrm>
            <a:off x="777240" y="4777560"/>
            <a:ext cx="6213960" cy="4522320"/>
          </a:xfrm>
          <a:prstGeom prst="rect">
            <a:avLst/>
          </a:prstGeom>
          <a:noFill/>
          <a:ln w="0">
            <a:noFill/>
          </a:ln>
        </p:spPr>
        <p:txBody>
          <a:bodyPr lIns="0" tIns="0" rIns="0" bIns="0" anchor="t">
            <a:noAutofit/>
          </a:bodyPr>
          <a:lstStyle/>
          <a:p>
            <a:pPr marL="216000" indent="0">
              <a:lnSpc>
                <a:spcPct val="100000"/>
              </a:lnSpc>
              <a:buNone/>
              <a:tabLst>
                <a:tab pos="0" algn="l"/>
              </a:tabLst>
            </a:pPr>
            <a:endParaRPr lang="en-US" sz="1000" b="0" strike="noStrike" spc="-1">
              <a:latin typeface="Arial"/>
            </a:endParaRPr>
          </a:p>
          <a:p>
            <a:pPr marL="216000" indent="0" algn="just">
              <a:lnSpc>
                <a:spcPct val="150000"/>
              </a:lnSpc>
              <a:spcAft>
                <a:spcPts val="799"/>
              </a:spcAft>
              <a:buNone/>
              <a:tabLst>
                <a:tab pos="0" algn="l"/>
              </a:tabLst>
            </a:pPr>
            <a:r>
              <a:rPr lang="en-US" sz="1200" b="0" strike="noStrike" spc="-1">
                <a:latin typeface="Times New Roman"/>
                <a:ea typeface="Calibri"/>
              </a:rPr>
              <a:t>Meteorites are quite rare representatives of extraterrestrial matter. The meteorite ranked as the third largest in the world, fell on June 20, 1998, at 17:25 local time on a cotton plant of Daikhanbirleshik location close to Kunya-Urgench town, Turkmenistan. It is even noteworthy, that the second name of the Kunya-Urgench meteorite is “Turkmenbashi”, in honor of the former Turkmen President Saparmurat Niyazov. The fragment of the Kunya-Urgench meteorite </a:t>
            </a:r>
            <a:r>
              <a:rPr lang="en-GB" sz="1200" b="0" strike="noStrike" spc="-1">
                <a:latin typeface="Times New Roman"/>
                <a:ea typeface="Calibri"/>
              </a:rPr>
              <a:t>was obtained from the meteorite storage collection of the Museum of the History of Astronomy of the </a:t>
            </a:r>
            <a:r>
              <a:rPr lang="en-US" sz="1200" b="0" strike="noStrike" spc="-1">
                <a:latin typeface="Times New Roman"/>
                <a:ea typeface="Calibri"/>
              </a:rPr>
              <a:t>Sternberg Astronomical Institute</a:t>
            </a:r>
            <a:r>
              <a:rPr lang="en-GB" sz="1200" b="0" strike="noStrike" spc="-1">
                <a:latin typeface="Times New Roman"/>
                <a:ea typeface="Calibri"/>
              </a:rPr>
              <a:t>, Lomonosov </a:t>
            </a:r>
            <a:r>
              <a:rPr lang="en-US" sz="1200" b="0" strike="noStrike" spc="-1">
                <a:latin typeface="Times New Roman"/>
                <a:ea typeface="Calibri"/>
              </a:rPr>
              <a:t>Moscow State University, </a:t>
            </a:r>
            <a:r>
              <a:rPr lang="en-GB" sz="1200" b="0" strike="noStrike" spc="-1">
                <a:latin typeface="Times New Roman"/>
                <a:ea typeface="Calibri"/>
              </a:rPr>
              <a:t>Russia with the assistance of </a:t>
            </a:r>
            <a:r>
              <a:rPr lang="en-US" sz="1200" b="0" strike="noStrike" spc="-1">
                <a:latin typeface="Times New Roman"/>
                <a:ea typeface="Calibri"/>
              </a:rPr>
              <a:t>the Euroasian Astronomical Society. The three-dimension (3D) arrangement of the internal components, as well as the morphological parameters of structural elements of the meteorite fragment, were studied at the neutron radiography and tomography facility NRT and DN-12 diffractometer, IBR-2 high-flux pulsed reactor, FLNP JINR. The composition of the dominant minerals, morphological and petrological features of the metal and silicate phases of the meteorite, the spatial arrangement and preferred orientation of the Fe-Ni metal  inclusions were analyzed. </a:t>
            </a:r>
            <a:endParaRPr lang="en-US" sz="1200" b="0" strike="noStrike" spc="-1">
              <a:latin typeface="Arial"/>
            </a:endParaRPr>
          </a:p>
          <a:p>
            <a:pPr marL="216000" indent="0">
              <a:lnSpc>
                <a:spcPct val="100000"/>
              </a:lnSpc>
              <a:buNone/>
              <a:tabLst>
                <a:tab pos="0" algn="l"/>
              </a:tabLst>
            </a:pPr>
            <a:endParaRPr lang="en-US" sz="1200" b="0" strike="noStrike" spc="-1">
              <a:latin typeface="Arial"/>
            </a:endParaRPr>
          </a:p>
          <a:p>
            <a:pPr marL="216000" indent="0">
              <a:lnSpc>
                <a:spcPct val="100000"/>
              </a:lnSpc>
              <a:buNone/>
              <a:tabLst>
                <a:tab pos="0" algn="l"/>
              </a:tabLst>
            </a:pPr>
            <a:endParaRPr lang="en-US" sz="1200" b="0" strike="noStrike" spc="-1">
              <a:latin typeface="Arial"/>
            </a:endParaRPr>
          </a:p>
          <a:p>
            <a:pPr marL="216000" indent="0">
              <a:lnSpc>
                <a:spcPct val="100000"/>
              </a:lnSpc>
              <a:buNone/>
              <a:tabLst>
                <a:tab pos="0" algn="l"/>
              </a:tabLst>
            </a:pPr>
            <a:r>
              <a:rPr lang="ru-RU" sz="2000" b="0" strike="noStrike" spc="-1">
                <a:latin typeface="Times New Roman"/>
                <a:ea typeface="Calibri"/>
              </a:rPr>
              <a:t>Метеориты — довольно редкие представители внеземной материи. Метеорит, занимающий третье место в мире по величине, упал 20 июня 1998 года в 17:25 по местному времени на хлопчатобумажный завод поселка Дайханбирлешик близ города Куня-Ургенч, Туркменистан. Примечательно даже, что второе название метеорита Куня-Ургенч – «Туркменбаши», в честь бывшего туркменского президента Сапармурата Ниязова. Фрагмент метеорита Куня-Ургенч был получен из коллекции метеоритного хранилища Музея истории астрономии ГАИШ МГУ им. М.В. Ломоносова, Россия, при содействии Евразийского астрономического общества. Трехмерное (3D) расположение внутренних компонентов, а также морфологические параметры структурных элементов фрагмента метеорита исследовались на установке нейтронной радиографии и томографии НРТ и дифрактометре ДН-12, высокопоточном импульсном</a:t>
            </a:r>
            <a:r>
              <a:rPr lang="pl-PL" sz="2000" b="0" strike="noStrike" spc="-1">
                <a:latin typeface="Times New Roman"/>
                <a:ea typeface="Calibri"/>
              </a:rPr>
              <a:t> </a:t>
            </a:r>
            <a:r>
              <a:rPr lang="ru-RU" sz="2000" b="0" strike="noStrike" spc="-1">
                <a:latin typeface="Times New Roman"/>
                <a:ea typeface="Calibri"/>
              </a:rPr>
              <a:t>реакторе  ИБР-2, ЛНФ ОИЯИ. Проанализировано состав доминирующих минералов, морфологические и петрологические особенности металлической и силикатной фаз метеорита, пространственное расположение и преимущественная ориентация Fe-Ni металлических включений.</a:t>
            </a:r>
            <a:endParaRPr lang="en-US" sz="2000" b="0" strike="noStrike" spc="-1">
              <a:latin typeface="Arial"/>
            </a:endParaRPr>
          </a:p>
          <a:p>
            <a:pPr marL="216000" indent="0">
              <a:lnSpc>
                <a:spcPct val="100000"/>
              </a:lnSpc>
              <a:buNone/>
              <a:tabLst>
                <a:tab pos="0" algn="l"/>
              </a:tabLst>
            </a:pPr>
            <a:endParaRPr lang="en-US" sz="2000" b="0" strike="noStrike" spc="-1">
              <a:latin typeface="Arial"/>
            </a:endParaRPr>
          </a:p>
        </p:txBody>
      </p:sp>
      <p:sp>
        <p:nvSpPr>
          <p:cNvPr id="1364" name="PlaceHolder 3"/>
          <p:cNvSpPr>
            <a:spLocks noGrp="1"/>
          </p:cNvSpPr>
          <p:nvPr>
            <p:ph type="sldNum" idx="55"/>
          </p:nvPr>
        </p:nvSpPr>
        <p:spPr>
          <a:xfrm>
            <a:off x="4399200" y="9555480"/>
            <a:ext cx="3369240" cy="498960"/>
          </a:xfrm>
          <a:prstGeom prst="rect">
            <a:avLst/>
          </a:prstGeom>
          <a:noFill/>
          <a:ln w="0">
            <a:noFill/>
          </a:ln>
        </p:spPr>
        <p:txBody>
          <a:bodyPr lIns="0" tIns="0" rIns="0" bIns="0" anchor="b">
            <a:noAutofit/>
          </a:bodyPr>
          <a:lstStyle>
            <a:lvl1pPr indent="0" algn="r">
              <a:lnSpc>
                <a:spcPct val="100000"/>
              </a:lnSpc>
              <a:buNone/>
              <a:tabLst>
                <a:tab pos="0" algn="l"/>
              </a:tabLst>
              <a:defRPr lang="ru-RU" sz="1800" b="0" strike="noStrike" spc="-1">
                <a:solidFill>
                  <a:srgbClr val="000000"/>
                </a:solidFill>
                <a:latin typeface="+mn-lt"/>
                <a:ea typeface="+mn-ea"/>
              </a:defRPr>
            </a:lvl1pPr>
          </a:lstStyle>
          <a:p>
            <a:pPr indent="0" algn="r">
              <a:lnSpc>
                <a:spcPct val="100000"/>
              </a:lnSpc>
              <a:buNone/>
              <a:tabLst>
                <a:tab pos="0" algn="l"/>
              </a:tabLst>
            </a:pPr>
            <a:fld id="{E04DF75B-9D6B-44E7-9A22-31234B0A979D}" type="slidenum">
              <a:rPr lang="ru-RU" sz="1800" b="0" strike="noStrike" spc="-1">
                <a:solidFill>
                  <a:srgbClr val="000000"/>
                </a:solidFill>
                <a:latin typeface="+mn-lt"/>
                <a:ea typeface="+mn-ea"/>
              </a:rPr>
              <a:t>21</a:t>
            </a:fld>
            <a:endParaRPr lang="en-US" sz="1800" b="0" strike="noStrike" spc="-1">
              <a:latin typeface="Times New Roman"/>
            </a:endParaRPr>
          </a:p>
        </p:txBody>
      </p:sp>
    </p:spTree>
    <p:extLst>
      <p:ext uri="{BB962C8B-B14F-4D97-AF65-F5344CB8AC3E}">
        <p14:creationId xmlns:p14="http://schemas.microsoft.com/office/powerpoint/2010/main" val="3835234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8">
            <a:extLst>
              <a:ext uri="{FF2B5EF4-FFF2-40B4-BE49-F238E27FC236}">
                <a16:creationId xmlns:a16="http://schemas.microsoft.com/office/drawing/2014/main" id="{0F42BBEB-7569-4A4A-BF6C-DF77C14F490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9pPr>
          </a:lstStyle>
          <a:p>
            <a:pPr>
              <a:spcBef>
                <a:spcPts val="25"/>
              </a:spcBef>
              <a:buClrTx/>
              <a:buFontTx/>
              <a:buNone/>
            </a:pPr>
            <a:fld id="{9739E8D4-339E-9248-9351-3814DC740A95}" type="slidenum">
              <a:rPr lang="en-US" altLang="ru-RU" sz="1400"/>
              <a:pPr>
                <a:spcBef>
                  <a:spcPts val="25"/>
                </a:spcBef>
                <a:buClrTx/>
                <a:buFontTx/>
                <a:buNone/>
              </a:pPr>
              <a:t>2</a:t>
            </a:fld>
            <a:endParaRPr lang="en-US" altLang="ru-RU" sz="1400"/>
          </a:p>
        </p:txBody>
      </p:sp>
      <p:sp>
        <p:nvSpPr>
          <p:cNvPr id="25603" name="Text Box 1">
            <a:extLst>
              <a:ext uri="{FF2B5EF4-FFF2-40B4-BE49-F238E27FC236}">
                <a16:creationId xmlns:a16="http://schemas.microsoft.com/office/drawing/2014/main" id="{F66080F3-133D-5447-8AEF-E37AC0F4F7D7}"/>
              </a:ext>
            </a:extLst>
          </p:cNvPr>
          <p:cNvSpPr txBox="1">
            <a:spLocks noChangeArrowheads="1"/>
          </p:cNvSpPr>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9pPr>
          </a:lstStyle>
          <a:p>
            <a:pPr algn="r" eaLnBrk="1">
              <a:lnSpc>
                <a:spcPct val="83000"/>
              </a:lnSpc>
              <a:spcBef>
                <a:spcPts val="25"/>
              </a:spcBef>
              <a:spcAft>
                <a:spcPts val="25"/>
              </a:spcAft>
              <a:buClrTx/>
              <a:buFontTx/>
              <a:buNone/>
            </a:pPr>
            <a:fld id="{87148636-FFC0-4B49-90BE-8686C7CB02C6}" type="slidenum">
              <a:rPr lang="en-US" altLang="ru-RU" sz="1400">
                <a:latin typeface="Calibri" panose="020F0502020204030204" pitchFamily="34" charset="0"/>
              </a:rPr>
              <a:pPr algn="r" eaLnBrk="1">
                <a:lnSpc>
                  <a:spcPct val="83000"/>
                </a:lnSpc>
                <a:spcBef>
                  <a:spcPts val="25"/>
                </a:spcBef>
                <a:spcAft>
                  <a:spcPts val="25"/>
                </a:spcAft>
                <a:buClrTx/>
                <a:buFontTx/>
                <a:buNone/>
              </a:pPr>
              <a:t>2</a:t>
            </a:fld>
            <a:endParaRPr lang="en-US" altLang="ru-RU" sz="1400">
              <a:latin typeface="Calibri" panose="020F0502020204030204" pitchFamily="34" charset="0"/>
            </a:endParaRPr>
          </a:p>
        </p:txBody>
      </p:sp>
      <p:sp>
        <p:nvSpPr>
          <p:cNvPr id="25604" name="Text Box 2">
            <a:extLst>
              <a:ext uri="{FF2B5EF4-FFF2-40B4-BE49-F238E27FC236}">
                <a16:creationId xmlns:a16="http://schemas.microsoft.com/office/drawing/2014/main" id="{5F06E9EA-B606-F04C-BE1F-084D68FC938A}"/>
              </a:ext>
            </a:extLst>
          </p:cNvPr>
          <p:cNvSpPr>
            <a:spLocks noGrp="1" noRot="1" noChangeAspect="1" noChangeArrowheads="1" noTextEdit="1"/>
          </p:cNvSpPr>
          <p:nvPr>
            <p:ph type="sldImg"/>
          </p:nvPr>
        </p:nvSpPr>
        <p:spPr>
          <a:xfrm>
            <a:off x="349250" y="812800"/>
            <a:ext cx="6861175"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5" name="Text Box 3">
            <a:extLst>
              <a:ext uri="{FF2B5EF4-FFF2-40B4-BE49-F238E27FC236}">
                <a16:creationId xmlns:a16="http://schemas.microsoft.com/office/drawing/2014/main" id="{4410D42E-5C43-EC4B-8B5E-E2DBCEE625BA}"/>
              </a:ext>
            </a:extLst>
          </p:cNvPr>
          <p:cNvSpPr>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9" name="PlaceHolder 1"/>
          <p:cNvSpPr>
            <a:spLocks noGrp="1" noRot="1" noChangeAspect="1"/>
          </p:cNvSpPr>
          <p:nvPr>
            <p:ph type="sldImg"/>
          </p:nvPr>
        </p:nvSpPr>
        <p:spPr>
          <a:xfrm>
            <a:off x="658813" y="763588"/>
            <a:ext cx="6450012" cy="3768725"/>
          </a:xfrm>
          <a:prstGeom prst="rect">
            <a:avLst/>
          </a:prstGeom>
          <a:ln w="0">
            <a:noFill/>
          </a:ln>
        </p:spPr>
      </p:sp>
      <p:sp>
        <p:nvSpPr>
          <p:cNvPr id="1360" name="PlaceHolder 2"/>
          <p:cNvSpPr>
            <a:spLocks noGrp="1"/>
          </p:cNvSpPr>
          <p:nvPr>
            <p:ph type="body"/>
          </p:nvPr>
        </p:nvSpPr>
        <p:spPr>
          <a:xfrm>
            <a:off x="777240" y="4777560"/>
            <a:ext cx="6213960" cy="4522320"/>
          </a:xfrm>
          <a:prstGeom prst="rect">
            <a:avLst/>
          </a:prstGeom>
          <a:noFill/>
          <a:ln w="0">
            <a:noFill/>
          </a:ln>
        </p:spPr>
        <p:txBody>
          <a:bodyPr lIns="0" tIns="0" rIns="0" bIns="0" anchor="t">
            <a:noAutofit/>
          </a:bodyPr>
          <a:lstStyle/>
          <a:p>
            <a:pPr marL="216000" indent="0" algn="just">
              <a:lnSpc>
                <a:spcPct val="100000"/>
              </a:lnSpc>
              <a:buNone/>
              <a:tabLst>
                <a:tab pos="0" algn="l"/>
              </a:tabLst>
            </a:pPr>
            <a:r>
              <a:rPr lang="en-US" sz="2000" b="1" strike="noStrike" spc="-1">
                <a:latin typeface="Arial"/>
              </a:rPr>
              <a:t>Cooperation Agreements </a:t>
            </a:r>
            <a:r>
              <a:rPr lang="en-US" sz="2000" b="0" strike="noStrike" spc="-1">
                <a:latin typeface="Arial"/>
              </a:rPr>
              <a:t>were signed between the Neutron Activation Analysis Group IREN FLNP JINR and three organizations of the Ministry of Culture of the Russian Federation :</a:t>
            </a:r>
          </a:p>
          <a:p>
            <a:pPr marL="228600" indent="-228600" algn="just">
              <a:lnSpc>
                <a:spcPct val="100000"/>
              </a:lnSpc>
              <a:buClr>
                <a:srgbClr val="000000"/>
              </a:buClr>
              <a:buFont typeface="+mj-lt"/>
              <a:buAutoNum type="arabicPeriod"/>
              <a:tabLst>
                <a:tab pos="0" algn="l"/>
              </a:tabLst>
            </a:pPr>
            <a:r>
              <a:rPr lang="en-US" sz="1200" b="0" strike="noStrike" spc="-1">
                <a:latin typeface="Arial"/>
              </a:rPr>
              <a:t>State Institute for Art Studies </a:t>
            </a:r>
          </a:p>
          <a:p>
            <a:pPr marL="228600" indent="-228600" algn="just">
              <a:lnSpc>
                <a:spcPct val="100000"/>
              </a:lnSpc>
              <a:buClr>
                <a:srgbClr val="000000"/>
              </a:buClr>
              <a:buFont typeface="+mj-lt"/>
              <a:buAutoNum type="arabicPeriod"/>
              <a:tabLst>
                <a:tab pos="0" algn="l"/>
              </a:tabLst>
            </a:pPr>
            <a:r>
              <a:rPr lang="en-US" sz="1200" b="0" strike="noStrike" spc="-1">
                <a:latin typeface="Arial"/>
              </a:rPr>
              <a:t>Interregional Agency for Scientific Restoration of Works of Art </a:t>
            </a:r>
          </a:p>
          <a:p>
            <a:pPr marL="228600" indent="-228600" algn="just">
              <a:lnSpc>
                <a:spcPct val="100000"/>
              </a:lnSpc>
              <a:buClr>
                <a:srgbClr val="000000"/>
              </a:buClr>
              <a:buFont typeface="+mj-lt"/>
              <a:buAutoNum type="arabicPeriod"/>
              <a:tabLst>
                <a:tab pos="0" algn="l"/>
              </a:tabLst>
            </a:pPr>
            <a:r>
              <a:rPr lang="en-US" sz="1200" b="0" strike="noStrike" spc="-1">
                <a:latin typeface="Arial"/>
              </a:rPr>
              <a:t>The Moscow Kremlin State Historical and Cultural Museum and Heritage Site</a:t>
            </a:r>
            <a:r>
              <a:rPr lang="ru-RU" sz="2000" b="0" strike="noStrike" spc="-1">
                <a:latin typeface="Arial"/>
              </a:rPr>
              <a:t> </a:t>
            </a:r>
            <a:endParaRPr lang="en-US" sz="2000" b="0" strike="noStrike" spc="-1">
              <a:latin typeface="Arial"/>
            </a:endParaRPr>
          </a:p>
          <a:p>
            <a:pPr indent="0" algn="just">
              <a:lnSpc>
                <a:spcPct val="100000"/>
              </a:lnSpc>
              <a:buNone/>
              <a:tabLst>
                <a:tab pos="0" algn="l"/>
              </a:tabLst>
            </a:pPr>
            <a:endParaRPr lang="en-US" sz="2000" b="0" strike="noStrike" spc="-1">
              <a:latin typeface="Arial"/>
            </a:endParaRPr>
          </a:p>
          <a:p>
            <a:pPr indent="0" algn="just">
              <a:lnSpc>
                <a:spcPct val="100000"/>
              </a:lnSpc>
              <a:buNone/>
              <a:tabLst>
                <a:tab pos="0" algn="l"/>
              </a:tabLst>
            </a:pPr>
            <a:r>
              <a:rPr lang="en-US" sz="2000" b="1" strike="noStrike" spc="-1">
                <a:latin typeface="Arial"/>
              </a:rPr>
              <a:t>The results of study </a:t>
            </a:r>
            <a:r>
              <a:rPr lang="en-US" sz="2000" b="0" strike="noStrike" spc="-1">
                <a:latin typeface="Arial"/>
              </a:rPr>
              <a:t>of the 12</a:t>
            </a:r>
            <a:r>
              <a:rPr lang="en-US" sz="2000" b="0" strike="noStrike" spc="-1" baseline="30000">
                <a:latin typeface="Arial"/>
              </a:rPr>
              <a:t>th</a:t>
            </a:r>
            <a:r>
              <a:rPr lang="en-US" sz="2000" b="0" strike="noStrike" spc="-1">
                <a:latin typeface="Arial"/>
              </a:rPr>
              <a:t> century paintings from the St. George Cathedral of the Yuriev Monastery in Veliky Novgorod are published in one of the world's leading journals – </a:t>
            </a:r>
            <a:r>
              <a:rPr lang="en-US" sz="2000" b="1" strike="noStrike" spc="-1">
                <a:latin typeface="Arial"/>
              </a:rPr>
              <a:t>Heritage Science</a:t>
            </a:r>
            <a:endParaRPr lang="en-US" sz="2000" b="0" strike="noStrike" spc="-1">
              <a:latin typeface="Arial"/>
            </a:endParaRPr>
          </a:p>
          <a:p>
            <a:pPr indent="0" algn="just">
              <a:lnSpc>
                <a:spcPct val="100000"/>
              </a:lnSpc>
              <a:buNone/>
              <a:tabLst>
                <a:tab pos="0" algn="l"/>
              </a:tabLst>
            </a:pPr>
            <a:endParaRPr lang="en-US" sz="2000" b="0" strike="noStrike" spc="-1">
              <a:latin typeface="Arial"/>
            </a:endParaRPr>
          </a:p>
          <a:p>
            <a:pPr indent="0" algn="just">
              <a:lnSpc>
                <a:spcPct val="100000"/>
              </a:lnSpc>
              <a:buNone/>
              <a:tabLst>
                <a:tab pos="0" algn="l"/>
              </a:tabLst>
            </a:pPr>
            <a:r>
              <a:rPr lang="en-US" sz="2000" b="1" strike="noStrike" spc="-1">
                <a:latin typeface="Arial"/>
              </a:rPr>
              <a:t>A study </a:t>
            </a:r>
            <a:r>
              <a:rPr lang="en-US" sz="2000" b="0" strike="noStrike" spc="-1">
                <a:latin typeface="Arial"/>
              </a:rPr>
              <a:t>of the </a:t>
            </a:r>
            <a:r>
              <a:rPr lang="en-US" sz="2000" b="1" strike="noStrike" spc="-1">
                <a:latin typeface="Arial"/>
              </a:rPr>
              <a:t>14</a:t>
            </a:r>
            <a:r>
              <a:rPr lang="en-US" sz="2000" b="1" strike="noStrike" spc="-1" baseline="30000">
                <a:latin typeface="Arial"/>
              </a:rPr>
              <a:t>th</a:t>
            </a:r>
            <a:r>
              <a:rPr lang="en-US" sz="2000" b="1" strike="noStrike" spc="-1">
                <a:latin typeface="Arial"/>
              </a:rPr>
              <a:t> century </a:t>
            </a:r>
            <a:r>
              <a:rPr lang="en-US" sz="2000" b="0" strike="noStrike" spc="-1">
                <a:latin typeface="Arial"/>
              </a:rPr>
              <a:t>fresco painting of the Nativity of the Most Holy Theotokos Cathedral of the Snetogorskiy Convent in Pskov </a:t>
            </a:r>
            <a:r>
              <a:rPr lang="en-US" sz="2000" b="1" strike="noStrike" spc="-1">
                <a:latin typeface="Arial"/>
              </a:rPr>
              <a:t>was carried out</a:t>
            </a:r>
            <a:r>
              <a:rPr lang="en-US" sz="2000" b="0" strike="noStrike" spc="-1">
                <a:latin typeface="Arial"/>
              </a:rPr>
              <a:t>. Paint layers, plaster bases and binders were investigated. Neutron activation analysis and X-ray fluorescence analysis were used to determine the elemental composition of the samples. The molecular and mineral composition were revealed using InfraRed and Raman spectroscopy. Optical microscopy methods were used to visualize stratigraphy, and additionally polarization microscopy confirmed pigment composition. A set of complementary methods allowed us to obtain reliable results </a:t>
            </a:r>
            <a:r>
              <a:rPr lang="en-US" sz="2000" b="1" strike="noStrike" spc="-1">
                <a:latin typeface="Arial"/>
              </a:rPr>
              <a:t>for development of the restoration project </a:t>
            </a:r>
            <a:r>
              <a:rPr lang="en-US" sz="2000" b="0" strike="noStrike" spc="-1">
                <a:latin typeface="Arial"/>
              </a:rPr>
              <a:t>of the Cathedral, which will be submitted to the Ministry of Culture of Russia in October this year.</a:t>
            </a:r>
          </a:p>
          <a:p>
            <a:pPr indent="0" algn="just">
              <a:lnSpc>
                <a:spcPct val="100000"/>
              </a:lnSpc>
              <a:buNone/>
              <a:tabLst>
                <a:tab pos="0" algn="l"/>
              </a:tabLst>
            </a:pPr>
            <a:endParaRPr lang="en-US" sz="2700" b="0" strike="noStrike" spc="-1">
              <a:latin typeface="Arial"/>
            </a:endParaRPr>
          </a:p>
          <a:p>
            <a:pPr indent="0" algn="just">
              <a:lnSpc>
                <a:spcPct val="100000"/>
              </a:lnSpc>
              <a:buNone/>
              <a:tabLst>
                <a:tab pos="0" algn="l"/>
              </a:tabLst>
            </a:pPr>
            <a:r>
              <a:rPr lang="en-US" sz="2700" b="0" strike="noStrike" spc="-1">
                <a:latin typeface="Arial"/>
              </a:rPr>
              <a:t>The </a:t>
            </a:r>
            <a:r>
              <a:rPr lang="en-US" sz="2700" b="1" strike="noStrike" spc="-1">
                <a:latin typeface="Arial"/>
              </a:rPr>
              <a:t>plans</a:t>
            </a:r>
            <a:r>
              <a:rPr lang="en-US" sz="2700" b="0" strike="noStrike" spc="-1">
                <a:latin typeface="Arial"/>
              </a:rPr>
              <a:t> for joint work include a </a:t>
            </a:r>
            <a:r>
              <a:rPr lang="en-US" sz="2700" b="1" strike="noStrike" spc="-1">
                <a:latin typeface="Arial"/>
              </a:rPr>
              <a:t>study</a:t>
            </a:r>
            <a:r>
              <a:rPr lang="en-US" sz="2700" b="0" strike="noStrike" spc="-1">
                <a:latin typeface="Arial"/>
              </a:rPr>
              <a:t> of the monumental painting of </a:t>
            </a:r>
            <a:r>
              <a:rPr lang="en-US" sz="2700" b="1" strike="noStrike" spc="-1">
                <a:latin typeface="Arial"/>
              </a:rPr>
              <a:t>the Assumption Cathedral in the Moscow Kremlin </a:t>
            </a:r>
            <a:endParaRPr lang="en-US" sz="2700" b="0" strike="noStrike" spc="-1">
              <a:latin typeface="Arial"/>
            </a:endParaRPr>
          </a:p>
          <a:p>
            <a:pPr indent="0" algn="just">
              <a:lnSpc>
                <a:spcPct val="100000"/>
              </a:lnSpc>
              <a:buNone/>
              <a:tabLst>
                <a:tab pos="0" algn="l"/>
              </a:tabLst>
            </a:pPr>
            <a:r>
              <a:rPr lang="ru-RU" sz="2000" b="1" strike="noStrike" spc="-1">
                <a:latin typeface="Arial"/>
              </a:rPr>
              <a:t> </a:t>
            </a:r>
            <a:endParaRPr lang="en-US" sz="2000" b="0" strike="noStrike" spc="-1">
              <a:latin typeface="Arial"/>
            </a:endParaRPr>
          </a:p>
          <a:p>
            <a:pPr indent="0" algn="just">
              <a:lnSpc>
                <a:spcPct val="100000"/>
              </a:lnSpc>
              <a:buNone/>
              <a:tabLst>
                <a:tab pos="0" algn="l"/>
              </a:tabLst>
            </a:pPr>
            <a:endParaRPr lang="en-US" sz="2000" b="0" strike="noStrike" spc="-1">
              <a:latin typeface="Arial"/>
            </a:endParaRPr>
          </a:p>
          <a:p>
            <a:pPr indent="0" algn="just">
              <a:lnSpc>
                <a:spcPct val="100000"/>
              </a:lnSpc>
              <a:buNone/>
              <a:tabLst>
                <a:tab pos="0" algn="l"/>
              </a:tabLst>
            </a:pPr>
            <a:endParaRPr lang="en-US" sz="2000" b="0" strike="noStrike" spc="-1">
              <a:latin typeface="Arial"/>
            </a:endParaRPr>
          </a:p>
          <a:p>
            <a:pPr indent="0" algn="just">
              <a:lnSpc>
                <a:spcPct val="100000"/>
              </a:lnSpc>
              <a:buNone/>
              <a:tabLst>
                <a:tab pos="0" algn="l"/>
              </a:tabLst>
            </a:pPr>
            <a:r>
              <a:rPr lang="ru-RU" sz="2000" b="1" strike="noStrike" spc="-1">
                <a:latin typeface="Arial"/>
              </a:rPr>
              <a:t>Подписаны Базовые соглашения о сотрудничестве </a:t>
            </a:r>
            <a:r>
              <a:rPr lang="ru-RU" sz="2000" b="0" strike="noStrike" spc="-1">
                <a:latin typeface="Arial"/>
              </a:rPr>
              <a:t>(Протоколы </a:t>
            </a:r>
            <a:r>
              <a:rPr lang="ru-RU" sz="1200" b="0" strike="noStrike" spc="-1">
                <a:solidFill>
                  <a:srgbClr val="000000"/>
                </a:solidFill>
                <a:latin typeface="+mn-lt"/>
                <a:ea typeface="+mn-ea"/>
              </a:rPr>
              <a:t>о выполнении совместной научно-исследовательской работы)</a:t>
            </a:r>
            <a:endParaRPr lang="en-US" sz="1200" b="0" strike="noStrike" spc="-1">
              <a:latin typeface="Arial"/>
            </a:endParaRPr>
          </a:p>
          <a:p>
            <a:pPr indent="0" algn="just">
              <a:lnSpc>
                <a:spcPct val="100000"/>
              </a:lnSpc>
              <a:buNone/>
              <a:tabLst>
                <a:tab pos="0" algn="l"/>
              </a:tabLst>
            </a:pPr>
            <a:r>
              <a:rPr lang="ru-RU" sz="2000" b="0" strike="noStrike" spc="-1">
                <a:latin typeface="+mn-lt"/>
                <a:ea typeface="+mn-ea"/>
              </a:rPr>
              <a:t>Группы нейтронного активационного анализа ИРЕН ЛНФ ОИЯИ с тремя организациями Министерства культуры Российской Федерации:</a:t>
            </a:r>
            <a:endParaRPr lang="en-US" sz="2000" b="0" strike="noStrike" spc="-1">
              <a:latin typeface="Arial"/>
            </a:endParaRPr>
          </a:p>
          <a:p>
            <a:pPr marL="343080" indent="-343080" algn="just">
              <a:lnSpc>
                <a:spcPct val="100000"/>
              </a:lnSpc>
              <a:buClr>
                <a:srgbClr val="000000"/>
              </a:buClr>
              <a:buFont typeface="+mj-lt"/>
              <a:buAutoNum type="arabicPeriod"/>
              <a:tabLst>
                <a:tab pos="0" algn="l"/>
              </a:tabLst>
            </a:pPr>
            <a:r>
              <a:rPr lang="ru-RU" sz="2000" b="0" strike="noStrike" spc="-1">
                <a:latin typeface="+mn-lt"/>
                <a:ea typeface="+mn-ea"/>
              </a:rPr>
              <a:t>Федеральное государственное бюджетное научно-исследовательское учреждение «Государственный институт искусствознания»</a:t>
            </a:r>
            <a:endParaRPr lang="en-US" sz="2000" b="0" strike="noStrike" spc="-1">
              <a:latin typeface="Arial"/>
            </a:endParaRPr>
          </a:p>
          <a:p>
            <a:pPr marL="343080" indent="-343080" algn="just">
              <a:lnSpc>
                <a:spcPct val="100000"/>
              </a:lnSpc>
              <a:buClr>
                <a:srgbClr val="000000"/>
              </a:buClr>
              <a:buFont typeface="+mj-lt"/>
              <a:buAutoNum type="arabicPeriod"/>
              <a:tabLst>
                <a:tab pos="0" algn="l"/>
              </a:tabLst>
            </a:pPr>
            <a:r>
              <a:rPr lang="ru-RU" sz="2000" b="0" strike="noStrike" spc="-1">
                <a:latin typeface="+mn-lt"/>
                <a:ea typeface="+mn-ea"/>
              </a:rPr>
              <a:t>Акционерное общество "Межобластное Научно-Реставрационное Художественное Управление</a:t>
            </a:r>
            <a:endParaRPr lang="en-US" sz="2000" b="0" strike="noStrike" spc="-1">
              <a:latin typeface="Arial"/>
            </a:endParaRPr>
          </a:p>
          <a:p>
            <a:pPr marL="343080" indent="-343080" algn="just">
              <a:lnSpc>
                <a:spcPct val="100000"/>
              </a:lnSpc>
              <a:buClr>
                <a:srgbClr val="000000"/>
              </a:buClr>
              <a:buFont typeface="+mj-lt"/>
              <a:buAutoNum type="arabicPeriod"/>
              <a:tabLst>
                <a:tab pos="0" algn="l"/>
              </a:tabLst>
            </a:pPr>
            <a:r>
              <a:rPr lang="ru-RU" sz="2000" b="0" strike="noStrike" spc="-1">
                <a:latin typeface="+mn-lt"/>
                <a:ea typeface="+mn-ea"/>
              </a:rPr>
              <a:t>Федеральное государственное бюджетное учреждение культуры «Государственный историко-культурный музей-заповедник «Московский Кремль»; </a:t>
            </a:r>
            <a:endParaRPr lang="en-US" sz="2000" b="0" strike="noStrike" spc="-1">
              <a:latin typeface="Arial"/>
            </a:endParaRPr>
          </a:p>
          <a:p>
            <a:pPr indent="0" algn="just">
              <a:lnSpc>
                <a:spcPct val="100000"/>
              </a:lnSpc>
              <a:buNone/>
              <a:tabLst>
                <a:tab pos="0" algn="l"/>
              </a:tabLst>
            </a:pPr>
            <a:endParaRPr lang="en-US" sz="2000" b="0" strike="noStrike" spc="-1">
              <a:latin typeface="Arial"/>
            </a:endParaRPr>
          </a:p>
          <a:p>
            <a:pPr indent="0" algn="just">
              <a:lnSpc>
                <a:spcPct val="100000"/>
              </a:lnSpc>
              <a:buNone/>
              <a:tabLst>
                <a:tab pos="0" algn="l"/>
              </a:tabLst>
            </a:pPr>
            <a:r>
              <a:rPr lang="ru-RU" sz="2000" b="1" strike="noStrike" spc="-1">
                <a:latin typeface="+mn-lt"/>
                <a:ea typeface="+mn-ea"/>
              </a:rPr>
              <a:t>Результаты исследований </a:t>
            </a:r>
            <a:r>
              <a:rPr lang="ru-RU" sz="2000" b="0" strike="noStrike" spc="-1">
                <a:latin typeface="+mn-lt"/>
                <a:ea typeface="+mn-ea"/>
              </a:rPr>
              <a:t>живописи </a:t>
            </a:r>
            <a:r>
              <a:rPr lang="en-US" sz="2000" b="0" strike="noStrike" spc="-1">
                <a:latin typeface="+mn-lt"/>
                <a:ea typeface="+mn-ea"/>
              </a:rPr>
              <a:t>XII </a:t>
            </a:r>
            <a:r>
              <a:rPr lang="ru-RU" sz="2000" b="0" strike="noStrike" spc="-1">
                <a:latin typeface="+mn-lt"/>
                <a:ea typeface="+mn-ea"/>
              </a:rPr>
              <a:t>века из Георгиевского собора Юрьева монастыря в Великом Новгороде </a:t>
            </a:r>
            <a:r>
              <a:rPr lang="ru-RU" sz="2000" b="1" strike="noStrike" spc="-1">
                <a:latin typeface="+mn-lt"/>
                <a:ea typeface="+mn-ea"/>
              </a:rPr>
              <a:t>опубликованы</a:t>
            </a:r>
            <a:r>
              <a:rPr lang="ru-RU" sz="2000" b="0" strike="noStrike" spc="-1">
                <a:latin typeface="+mn-lt"/>
                <a:ea typeface="+mn-ea"/>
              </a:rPr>
              <a:t> в одном из ведущих профильных журналов – </a:t>
            </a:r>
            <a:r>
              <a:rPr lang="en-US" sz="2000" b="0" strike="noStrike" spc="-1">
                <a:latin typeface="+mn-lt"/>
                <a:ea typeface="+mn-ea"/>
              </a:rPr>
              <a:t>Heritage Science</a:t>
            </a:r>
            <a:endParaRPr lang="en-US" sz="2000" b="0" strike="noStrike" spc="-1">
              <a:latin typeface="Arial"/>
            </a:endParaRPr>
          </a:p>
          <a:p>
            <a:pPr indent="0" algn="just">
              <a:lnSpc>
                <a:spcPct val="100000"/>
              </a:lnSpc>
              <a:buNone/>
              <a:tabLst>
                <a:tab pos="0" algn="l"/>
              </a:tabLst>
            </a:pPr>
            <a:endParaRPr lang="en-US" sz="2000" b="0" strike="noStrike" spc="-1">
              <a:latin typeface="Arial"/>
            </a:endParaRPr>
          </a:p>
          <a:p>
            <a:pPr indent="0" algn="just">
              <a:lnSpc>
                <a:spcPct val="100000"/>
              </a:lnSpc>
              <a:buNone/>
              <a:tabLst>
                <a:tab pos="0" algn="l"/>
              </a:tabLst>
            </a:pPr>
            <a:r>
              <a:rPr lang="ru-RU" sz="2000" b="1" strike="noStrike" spc="-1">
                <a:latin typeface="+mn-lt"/>
                <a:ea typeface="+mn-ea"/>
              </a:rPr>
              <a:t>Проведено исследование </a:t>
            </a:r>
            <a:r>
              <a:rPr lang="ru-RU" sz="2000" b="0" strike="noStrike" spc="-1">
                <a:latin typeface="+mn-lt"/>
                <a:ea typeface="+mn-ea"/>
              </a:rPr>
              <a:t>фресковой росписи Собора Рождества Богородицы Снетогорского монастыря в г. Псков. Исследованы красочные слои, штукатурные основания и связующие. Для определения элементного состава образцов применяли  нейтронный активационный анализ и рентгенофлуоресцентный анализ. Молекулярный и минеральный состав выявлены с помощью инфракрасной и Рамановской спектроскопии. Дополнительно использовали методы оптической микроскопии для визуализации стратиграфии, а также поляризационную микроскопию. Комплекс комплементарных методов позволил получить достоверные результаты </a:t>
            </a:r>
            <a:r>
              <a:rPr lang="ru-RU" sz="2000" b="1" strike="noStrike" spc="-1">
                <a:latin typeface="+mn-lt"/>
                <a:ea typeface="+mn-ea"/>
              </a:rPr>
              <a:t>для составления проекта реставрации </a:t>
            </a:r>
            <a:r>
              <a:rPr lang="ru-RU" sz="2000" b="0" strike="noStrike" spc="-1">
                <a:latin typeface="+mn-lt"/>
                <a:ea typeface="+mn-ea"/>
              </a:rPr>
              <a:t>собора, который будет представлен в Министерство культуры в октябре текущего года.</a:t>
            </a:r>
            <a:endParaRPr lang="en-US" sz="2000" b="0" strike="noStrike" spc="-1">
              <a:latin typeface="Arial"/>
            </a:endParaRPr>
          </a:p>
          <a:p>
            <a:pPr indent="0" algn="just">
              <a:lnSpc>
                <a:spcPct val="100000"/>
              </a:lnSpc>
              <a:buNone/>
              <a:tabLst>
                <a:tab pos="0" algn="l"/>
              </a:tabLst>
            </a:pPr>
            <a:endParaRPr lang="en-US" sz="2000" b="0" strike="noStrike" spc="-1">
              <a:latin typeface="Arial"/>
            </a:endParaRPr>
          </a:p>
          <a:p>
            <a:pPr indent="0" algn="just">
              <a:lnSpc>
                <a:spcPct val="100000"/>
              </a:lnSpc>
              <a:buNone/>
              <a:tabLst>
                <a:tab pos="0" algn="l"/>
              </a:tabLst>
            </a:pPr>
            <a:r>
              <a:rPr lang="ru-RU" sz="2000" b="1" strike="noStrike" spc="-1">
                <a:latin typeface="+mn-lt"/>
                <a:ea typeface="+mn-ea"/>
              </a:rPr>
              <a:t>В планах</a:t>
            </a:r>
            <a:r>
              <a:rPr lang="ru-RU" sz="2000" b="0" strike="noStrike" spc="-1">
                <a:latin typeface="+mn-lt"/>
                <a:ea typeface="+mn-ea"/>
              </a:rPr>
              <a:t> совместных работ – </a:t>
            </a:r>
            <a:r>
              <a:rPr lang="ru-RU" sz="2000" b="1" strike="noStrike" spc="-1">
                <a:latin typeface="+mn-lt"/>
                <a:ea typeface="+mn-ea"/>
              </a:rPr>
              <a:t>исследование</a:t>
            </a:r>
            <a:r>
              <a:rPr lang="ru-RU" sz="2000" b="0" strike="noStrike" spc="-1">
                <a:latin typeface="+mn-lt"/>
                <a:ea typeface="+mn-ea"/>
              </a:rPr>
              <a:t> монументальной живописи </a:t>
            </a:r>
            <a:r>
              <a:rPr lang="ru-RU" sz="2000" b="1" strike="noStrike" spc="-1">
                <a:latin typeface="+mn-lt"/>
                <a:ea typeface="+mn-ea"/>
              </a:rPr>
              <a:t>Успенского собора Московского Кремля </a:t>
            </a:r>
            <a:endParaRPr lang="en-US" sz="2000" b="0" strike="noStrike" spc="-1">
              <a:latin typeface="Arial"/>
            </a:endParaRPr>
          </a:p>
          <a:p>
            <a:pPr indent="0">
              <a:lnSpc>
                <a:spcPct val="100000"/>
              </a:lnSpc>
              <a:buNone/>
              <a:tabLst>
                <a:tab pos="0" algn="l"/>
              </a:tabLst>
            </a:pPr>
            <a:endParaRPr lang="en-US" sz="2000" b="0" strike="noStrike" spc="-1">
              <a:latin typeface="Arial"/>
            </a:endParaRPr>
          </a:p>
        </p:txBody>
      </p:sp>
      <p:sp>
        <p:nvSpPr>
          <p:cNvPr id="1361" name="PlaceHolder 3"/>
          <p:cNvSpPr>
            <a:spLocks noGrp="1"/>
          </p:cNvSpPr>
          <p:nvPr>
            <p:ph type="sldNum" idx="54"/>
          </p:nvPr>
        </p:nvSpPr>
        <p:spPr>
          <a:xfrm>
            <a:off x="4399200" y="9555480"/>
            <a:ext cx="3369240" cy="498960"/>
          </a:xfrm>
          <a:prstGeom prst="rect">
            <a:avLst/>
          </a:prstGeom>
          <a:noFill/>
          <a:ln w="0">
            <a:noFill/>
          </a:ln>
        </p:spPr>
        <p:txBody>
          <a:bodyPr lIns="0" tIns="0" rIns="0" bIns="0" anchor="b">
            <a:noAutofit/>
          </a:bodyPr>
          <a:lstStyle>
            <a:lvl1pPr indent="0" algn="r">
              <a:lnSpc>
                <a:spcPct val="100000"/>
              </a:lnSpc>
              <a:buNone/>
              <a:tabLst>
                <a:tab pos="0" algn="l"/>
              </a:tabLst>
              <a:defRPr lang="ru-RU" sz="1800" b="0" strike="noStrike" spc="-1">
                <a:solidFill>
                  <a:srgbClr val="000000"/>
                </a:solidFill>
                <a:latin typeface="+mn-lt"/>
                <a:ea typeface="+mn-ea"/>
              </a:defRPr>
            </a:lvl1pPr>
          </a:lstStyle>
          <a:p>
            <a:pPr indent="0" algn="r">
              <a:lnSpc>
                <a:spcPct val="100000"/>
              </a:lnSpc>
              <a:buNone/>
              <a:tabLst>
                <a:tab pos="0" algn="l"/>
              </a:tabLst>
            </a:pPr>
            <a:fld id="{55E4A82B-295F-42EB-9DEA-C6CF67CF6485}" type="slidenum">
              <a:rPr lang="ru-RU" sz="1800" b="0" strike="noStrike" spc="-1">
                <a:solidFill>
                  <a:srgbClr val="000000"/>
                </a:solidFill>
                <a:latin typeface="+mn-lt"/>
                <a:ea typeface="+mn-ea"/>
              </a:rPr>
              <a:t>22</a:t>
            </a:fld>
            <a:endParaRPr lang="en-US" sz="1800" b="0" strike="noStrike" spc="-1">
              <a:latin typeface="Times New Roman"/>
            </a:endParaRPr>
          </a:p>
        </p:txBody>
      </p:sp>
    </p:spTree>
    <p:extLst>
      <p:ext uri="{BB962C8B-B14F-4D97-AF65-F5344CB8AC3E}">
        <p14:creationId xmlns:p14="http://schemas.microsoft.com/office/powerpoint/2010/main" val="3346022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4" name="PlaceHolder 1"/>
          <p:cNvSpPr>
            <a:spLocks noGrp="1" noRot="1" noChangeAspect="1"/>
          </p:cNvSpPr>
          <p:nvPr>
            <p:ph type="sldImg"/>
          </p:nvPr>
        </p:nvSpPr>
        <p:spPr>
          <a:xfrm>
            <a:off x="854075" y="839788"/>
            <a:ext cx="7097713" cy="4148137"/>
          </a:xfrm>
          <a:prstGeom prst="rect">
            <a:avLst/>
          </a:prstGeom>
          <a:ln w="0">
            <a:noFill/>
          </a:ln>
        </p:spPr>
      </p:sp>
      <p:sp>
        <p:nvSpPr>
          <p:cNvPr id="1285" name="PlaceHolder 2"/>
          <p:cNvSpPr>
            <a:spLocks noGrp="1"/>
          </p:cNvSpPr>
          <p:nvPr>
            <p:ph type="body"/>
          </p:nvPr>
        </p:nvSpPr>
        <p:spPr>
          <a:xfrm>
            <a:off x="880560" y="5255280"/>
            <a:ext cx="7045920" cy="4977720"/>
          </a:xfrm>
          <a:prstGeom prst="rect">
            <a:avLst/>
          </a:prstGeom>
          <a:noFill/>
          <a:ln w="0">
            <a:noFill/>
          </a:ln>
        </p:spPr>
        <p:txBody>
          <a:bodyPr lIns="0" tIns="0" rIns="0" bIns="0" anchor="t">
            <a:noAutofit/>
          </a:bodyPr>
          <a:lstStyle/>
          <a:p>
            <a:pPr marL="216000" indent="-216000">
              <a:lnSpc>
                <a:spcPct val="107000"/>
              </a:lnSpc>
              <a:spcAft>
                <a:spcPts val="799"/>
              </a:spcAft>
              <a:buNone/>
              <a:tabLst>
                <a:tab pos="0" algn="l"/>
              </a:tabLst>
            </a:pPr>
            <a:r>
              <a:rPr lang="en-US" sz="1800" b="0" strike="noStrike" spc="-1">
                <a:latin typeface="Calibri"/>
                <a:ea typeface="Calibri"/>
              </a:rPr>
              <a:t>Nowadays an actively developing and rather demanded field of research with neutrons is the ultracold neutron (UCN) physics. It allows to perform very precise experiments for testing the limits of the Standard Model (SM).</a:t>
            </a:r>
            <a:endParaRPr lang="en-US" sz="1800" b="0" strike="noStrike" spc="-1">
              <a:latin typeface="Arial"/>
            </a:endParaRPr>
          </a:p>
          <a:p>
            <a:pPr marL="216000" indent="-216000">
              <a:lnSpc>
                <a:spcPct val="107000"/>
              </a:lnSpc>
              <a:spcAft>
                <a:spcPts val="799"/>
              </a:spcAft>
              <a:buNone/>
              <a:tabLst>
                <a:tab pos="0" algn="l"/>
              </a:tabLst>
            </a:pPr>
            <a:r>
              <a:rPr lang="en-US" sz="1800" b="0" strike="noStrike" spc="-1">
                <a:latin typeface="Calibri"/>
                <a:ea typeface="Calibri"/>
              </a:rPr>
              <a:t> </a:t>
            </a:r>
            <a:endParaRPr lang="en-US" sz="1800" b="0" strike="noStrike" spc="-1">
              <a:latin typeface="Arial"/>
            </a:endParaRPr>
          </a:p>
          <a:p>
            <a:pPr marL="216000" indent="-216000">
              <a:lnSpc>
                <a:spcPct val="107000"/>
              </a:lnSpc>
              <a:spcAft>
                <a:spcPts val="799"/>
              </a:spcAft>
              <a:buNone/>
              <a:tabLst>
                <a:tab pos="0" algn="l"/>
              </a:tabLst>
            </a:pPr>
            <a:r>
              <a:rPr lang="en-US" sz="1800" b="0" strike="noStrike" spc="-1">
                <a:latin typeface="Calibri"/>
                <a:ea typeface="Calibri"/>
              </a:rPr>
              <a:t>In spite of the fact that the ultracold neutrons were discovered at FLNP in 1968, there is no UCN source in Dubna now. </a:t>
            </a:r>
            <a:endParaRPr lang="en-US" sz="1800" b="0" strike="noStrike" spc="-1">
              <a:latin typeface="Arial"/>
            </a:endParaRPr>
          </a:p>
          <a:p>
            <a:pPr marL="216000" indent="-216000">
              <a:lnSpc>
                <a:spcPct val="107000"/>
              </a:lnSpc>
              <a:spcAft>
                <a:spcPts val="799"/>
              </a:spcAft>
              <a:buNone/>
              <a:tabLst>
                <a:tab pos="0" algn="l"/>
              </a:tabLst>
            </a:pPr>
            <a:r>
              <a:rPr lang="en-US" sz="1800" b="0" strike="noStrike" spc="-1">
                <a:latin typeface="Calibri"/>
                <a:ea typeface="Calibri"/>
              </a:rPr>
              <a:t>It is planned to build a UCN source at the IBR-2 reactor with world-class parameters. </a:t>
            </a:r>
            <a:endParaRPr lang="en-US" sz="1800" b="0" strike="noStrike" spc="-1">
              <a:latin typeface="Arial"/>
            </a:endParaRPr>
          </a:p>
          <a:p>
            <a:pPr marL="216000" indent="-216000">
              <a:lnSpc>
                <a:spcPct val="107000"/>
              </a:lnSpc>
              <a:spcAft>
                <a:spcPts val="799"/>
              </a:spcAft>
              <a:buNone/>
              <a:tabLst>
                <a:tab pos="0" algn="l"/>
              </a:tabLst>
            </a:pPr>
            <a:r>
              <a:rPr lang="en-US" sz="1800" b="0" strike="noStrike" spc="-1">
                <a:latin typeface="Calibri"/>
                <a:ea typeface="Calibri"/>
              </a:rPr>
              <a:t>With such a source the following experimental program will become possible:</a:t>
            </a:r>
            <a:endParaRPr lang="en-US" sz="1800" b="0" strike="noStrike" spc="-1">
              <a:latin typeface="Arial"/>
            </a:endParaRPr>
          </a:p>
          <a:p>
            <a:pPr marL="343080" indent="-343080">
              <a:lnSpc>
                <a:spcPct val="107000"/>
              </a:lnSpc>
              <a:spcAft>
                <a:spcPts val="799"/>
              </a:spcAft>
              <a:buClr>
                <a:srgbClr val="000000"/>
              </a:buClr>
              <a:buFont typeface="Symbol"/>
              <a:buChar char=""/>
              <a:tabLst>
                <a:tab pos="0" algn="l"/>
              </a:tabLst>
            </a:pPr>
            <a:r>
              <a:rPr lang="en-US" sz="1800" b="0" strike="noStrike" spc="-1">
                <a:latin typeface="Calibri"/>
                <a:ea typeface="Calibri"/>
              </a:rPr>
              <a:t>measurement of the neutron lifetime with the accuracy of about 1 sec;</a:t>
            </a:r>
            <a:endParaRPr lang="en-US" sz="1800" b="0" strike="noStrike" spc="-1">
              <a:latin typeface="Arial"/>
            </a:endParaRPr>
          </a:p>
          <a:p>
            <a:pPr marL="343080" indent="-343080">
              <a:lnSpc>
                <a:spcPct val="107000"/>
              </a:lnSpc>
              <a:spcAft>
                <a:spcPts val="799"/>
              </a:spcAft>
              <a:buClr>
                <a:srgbClr val="000000"/>
              </a:buClr>
              <a:buFont typeface="Arial"/>
              <a:buChar char="•"/>
              <a:tabLst>
                <a:tab pos="457200" algn="l"/>
              </a:tabLst>
            </a:pPr>
            <a:r>
              <a:rPr lang="en-US" sz="1800" b="0" strike="noStrike" spc="-1">
                <a:latin typeface="Calibri"/>
                <a:ea typeface="Calibri"/>
              </a:rPr>
              <a:t>Investigation of abnormal UCN losses ; </a:t>
            </a:r>
            <a:endParaRPr lang="en-US" sz="1800" b="0" strike="noStrike" spc="-1">
              <a:latin typeface="Arial"/>
            </a:endParaRPr>
          </a:p>
          <a:p>
            <a:pPr marL="343080" indent="-343080">
              <a:lnSpc>
                <a:spcPct val="107000"/>
              </a:lnSpc>
              <a:spcAft>
                <a:spcPts val="799"/>
              </a:spcAft>
              <a:buClr>
                <a:srgbClr val="000000"/>
              </a:buClr>
              <a:buFont typeface="Arial"/>
              <a:buChar char="•"/>
              <a:tabLst>
                <a:tab pos="457200" algn="l"/>
              </a:tabLst>
            </a:pPr>
            <a:r>
              <a:rPr lang="en-US" sz="1800" b="0" strike="noStrike" spc="-1">
                <a:latin typeface="Calibri"/>
                <a:ea typeface="Calibri"/>
              </a:rPr>
              <a:t>study of non-stationary effects and neutron optics. </a:t>
            </a:r>
            <a:endParaRPr lang="en-US" sz="1800" b="0" strike="noStrike" spc="-1">
              <a:latin typeface="Arial"/>
            </a:endParaRPr>
          </a:p>
          <a:p>
            <a:pPr marL="457200">
              <a:lnSpc>
                <a:spcPct val="107000"/>
              </a:lnSpc>
              <a:spcAft>
                <a:spcPts val="799"/>
              </a:spcAft>
              <a:buNone/>
              <a:tabLst>
                <a:tab pos="457200" algn="l"/>
              </a:tabLst>
            </a:pPr>
            <a:r>
              <a:rPr lang="en-US" sz="1800" b="0" strike="noStrike" spc="-1">
                <a:latin typeface="Calibri"/>
                <a:ea typeface="Calibri"/>
              </a:rPr>
              <a:t> </a:t>
            </a:r>
            <a:endParaRPr lang="en-US" sz="1800" b="0" strike="noStrike" spc="-1">
              <a:latin typeface="Arial"/>
            </a:endParaRPr>
          </a:p>
          <a:p>
            <a:pPr marL="457200">
              <a:lnSpc>
                <a:spcPct val="107000"/>
              </a:lnSpc>
              <a:spcAft>
                <a:spcPts val="799"/>
              </a:spcAft>
              <a:buNone/>
              <a:tabLst>
                <a:tab pos="457200" algn="l"/>
              </a:tabLst>
            </a:pPr>
            <a:r>
              <a:rPr lang="en-US" sz="1800" b="0" strike="noStrike" spc="-1">
                <a:latin typeface="Calibri"/>
                <a:ea typeface="Calibri"/>
              </a:rPr>
              <a:t>In the future, at IBR-3, with an increase in the intensity of the source, this program can be expanded with experiments, like: </a:t>
            </a:r>
            <a:endParaRPr lang="en-US" sz="1800" b="0" strike="noStrike" spc="-1">
              <a:latin typeface="Arial"/>
            </a:endParaRPr>
          </a:p>
          <a:p>
            <a:pPr marL="343080" indent="-343080">
              <a:lnSpc>
                <a:spcPct val="107000"/>
              </a:lnSpc>
              <a:spcAft>
                <a:spcPts val="799"/>
              </a:spcAft>
              <a:buClr>
                <a:srgbClr val="000000"/>
              </a:buClr>
              <a:buFont typeface="Arial"/>
              <a:buChar char="•"/>
              <a:tabLst>
                <a:tab pos="457200" algn="l"/>
              </a:tabLst>
            </a:pPr>
            <a:r>
              <a:rPr lang="en-US" sz="1800" b="0" strike="noStrike" spc="-1">
                <a:latin typeface="Calibri"/>
                <a:ea typeface="Calibri"/>
              </a:rPr>
              <a:t>search for the electric dipole moment of the neutron; </a:t>
            </a:r>
            <a:endParaRPr lang="en-US" sz="1800" b="0" strike="noStrike" spc="-1">
              <a:latin typeface="Arial"/>
            </a:endParaRPr>
          </a:p>
          <a:p>
            <a:pPr marL="343080" indent="-343080">
              <a:lnSpc>
                <a:spcPct val="107000"/>
              </a:lnSpc>
              <a:spcAft>
                <a:spcPts val="799"/>
              </a:spcAft>
              <a:buClr>
                <a:srgbClr val="000000"/>
              </a:buClr>
              <a:buFont typeface="Arial"/>
              <a:buChar char="•"/>
              <a:tabLst>
                <a:tab pos="457200" algn="l"/>
              </a:tabLst>
            </a:pPr>
            <a:r>
              <a:rPr lang="en-US" sz="1800" b="0" strike="noStrike" spc="-1">
                <a:latin typeface="Calibri"/>
                <a:ea typeface="Calibri"/>
              </a:rPr>
              <a:t>study of neutron quantum states in the gravitational field and search for new interactions;</a:t>
            </a:r>
            <a:endParaRPr lang="en-US" sz="1800" b="0" strike="noStrike" spc="-1">
              <a:latin typeface="Arial"/>
            </a:endParaRPr>
          </a:p>
          <a:p>
            <a:pPr marL="343080" indent="-343080">
              <a:lnSpc>
                <a:spcPct val="107000"/>
              </a:lnSpc>
              <a:spcAft>
                <a:spcPts val="799"/>
              </a:spcAft>
              <a:buClr>
                <a:srgbClr val="000000"/>
              </a:buClr>
              <a:buFont typeface="Arial"/>
              <a:buChar char="•"/>
              <a:tabLst>
                <a:tab pos="457200" algn="l"/>
              </a:tabLst>
            </a:pPr>
            <a:r>
              <a:rPr lang="en-US" sz="1800" b="0" strike="noStrike" spc="-1">
                <a:latin typeface="Calibri"/>
                <a:ea typeface="Calibri"/>
              </a:rPr>
              <a:t>development of neutron microscopy.</a:t>
            </a:r>
            <a:endParaRPr lang="en-US" sz="1800" b="0" strike="noStrike" spc="-1">
              <a:latin typeface="Arial"/>
            </a:endParaRPr>
          </a:p>
        </p:txBody>
      </p:sp>
      <p:sp>
        <p:nvSpPr>
          <p:cNvPr id="1286" name="PlaceHolder 3"/>
          <p:cNvSpPr>
            <a:spLocks noGrp="1"/>
          </p:cNvSpPr>
          <p:nvPr>
            <p:ph type="sldNum"/>
          </p:nvPr>
        </p:nvSpPr>
        <p:spPr>
          <a:xfrm>
            <a:off x="4985640" y="10510920"/>
            <a:ext cx="3821760" cy="551880"/>
          </a:xfrm>
          <a:prstGeom prst="rect">
            <a:avLst/>
          </a:prstGeom>
          <a:noFill/>
          <a:ln w="0">
            <a:noFill/>
          </a:ln>
        </p:spPr>
        <p:txBody>
          <a:bodyPr lIns="0" tIns="0" rIns="0" bIns="0" anchor="b">
            <a:noAutofit/>
          </a:bodyPr>
          <a:lstStyle/>
          <a:p>
            <a:pPr algn="r">
              <a:lnSpc>
                <a:spcPct val="100000"/>
              </a:lnSpc>
              <a:buNone/>
            </a:pPr>
            <a:fld id="{8E0369D8-D206-4450-97D4-D0F60067E1D8}" type="slidenum">
              <a:rPr lang="en-US" sz="1400" b="0" strike="noStrike" spc="-1">
                <a:solidFill>
                  <a:srgbClr val="000000"/>
                </a:solidFill>
                <a:latin typeface="Times New Roman"/>
                <a:ea typeface="+mn-ea"/>
              </a:rPr>
              <a:t>23</a:t>
            </a:fld>
            <a:endParaRPr lang="en-US" sz="1400" b="0" strike="noStrike" spc="-1">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3" name="PlaceHolder 1"/>
          <p:cNvSpPr>
            <a:spLocks noGrp="1" noRot="1" noChangeAspect="1"/>
          </p:cNvSpPr>
          <p:nvPr>
            <p:ph type="sldImg"/>
          </p:nvPr>
        </p:nvSpPr>
        <p:spPr>
          <a:xfrm>
            <a:off x="853920" y="839880"/>
            <a:ext cx="7095960" cy="4146480"/>
          </a:xfrm>
          <a:prstGeom prst="rect">
            <a:avLst/>
          </a:prstGeom>
          <a:ln w="0">
            <a:noFill/>
          </a:ln>
        </p:spPr>
      </p:sp>
      <p:sp>
        <p:nvSpPr>
          <p:cNvPr id="1194" name="PlaceHolder 2"/>
          <p:cNvSpPr>
            <a:spLocks noGrp="1"/>
          </p:cNvSpPr>
          <p:nvPr>
            <p:ph type="body"/>
          </p:nvPr>
        </p:nvSpPr>
        <p:spPr>
          <a:xfrm>
            <a:off x="880560" y="5255280"/>
            <a:ext cx="7043760" cy="4975560"/>
          </a:xfrm>
          <a:prstGeom prst="rect">
            <a:avLst/>
          </a:prstGeom>
          <a:noFill/>
          <a:ln w="0">
            <a:noFill/>
          </a:ln>
        </p:spPr>
        <p:txBody>
          <a:bodyPr lIns="0" tIns="0" rIns="0" bIns="0" anchor="t">
            <a:noAutofit/>
          </a:bodyPr>
          <a:lstStyle/>
          <a:p>
            <a:pPr marL="216000" indent="0">
              <a:lnSpc>
                <a:spcPct val="100000"/>
              </a:lnSpc>
              <a:buNone/>
              <a:tabLst>
                <a:tab pos="0" algn="l"/>
              </a:tabLst>
            </a:pPr>
            <a:r>
              <a:rPr lang="en-US" sz="2000" b="0" strike="noStrike" spc="-1">
                <a:latin typeface="Arial"/>
              </a:rPr>
              <a:t>The long-term plan for the development of the main elements of FLNP research infrastructure is presented in the table.</a:t>
            </a:r>
          </a:p>
        </p:txBody>
      </p:sp>
      <p:sp>
        <p:nvSpPr>
          <p:cNvPr id="1195" name="PlaceHolder 3"/>
          <p:cNvSpPr>
            <a:spLocks noGrp="1"/>
          </p:cNvSpPr>
          <p:nvPr>
            <p:ph type="sldNum" idx="26"/>
          </p:nvPr>
        </p:nvSpPr>
        <p:spPr>
          <a:xfrm>
            <a:off x="4985640" y="10510920"/>
            <a:ext cx="3819600" cy="549720"/>
          </a:xfrm>
          <a:prstGeom prst="rect">
            <a:avLst/>
          </a:prstGeom>
          <a:noFill/>
          <a:ln w="0">
            <a:noFill/>
          </a:ln>
        </p:spPr>
        <p:txBody>
          <a:bodyPr lIns="0" tIns="0" rIns="0" bIns="0" anchor="b">
            <a:noAutofit/>
          </a:bodyPr>
          <a:lstStyle>
            <a:lvl1pPr indent="0" algn="r">
              <a:lnSpc>
                <a:spcPct val="100000"/>
              </a:lnSpc>
              <a:buNone/>
              <a:tabLst>
                <a:tab pos="0" algn="l"/>
              </a:tabLst>
              <a:defRPr lang="en-US" sz="1400" b="0" strike="noStrike" spc="-1">
                <a:solidFill>
                  <a:srgbClr val="000000"/>
                </a:solidFill>
                <a:latin typeface="Times New Roman"/>
                <a:ea typeface="+mn-ea"/>
              </a:defRPr>
            </a:lvl1pPr>
          </a:lstStyle>
          <a:p>
            <a:pPr indent="0" algn="r">
              <a:lnSpc>
                <a:spcPct val="100000"/>
              </a:lnSpc>
              <a:buNone/>
              <a:tabLst>
                <a:tab pos="0" algn="l"/>
              </a:tabLst>
            </a:pPr>
            <a:fld id="{EB6813D8-0BF5-4C63-857B-6E2A42A599E5}" type="slidenum">
              <a:rPr lang="en-US" sz="1400" b="0" strike="noStrike" spc="-1">
                <a:solidFill>
                  <a:srgbClr val="000000"/>
                </a:solidFill>
                <a:latin typeface="Times New Roman"/>
                <a:ea typeface="+mn-ea"/>
              </a:rPr>
              <a:t>24</a:t>
            </a:fld>
            <a:endParaRPr lang="en-US" sz="1400" b="0" strike="noStrike" spc="-1">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PlaceHolder 1"/>
          <p:cNvSpPr>
            <a:spLocks noGrp="1" noRot="1" noChangeAspect="1"/>
          </p:cNvSpPr>
          <p:nvPr>
            <p:ph type="sldImg"/>
          </p:nvPr>
        </p:nvSpPr>
        <p:spPr>
          <a:xfrm>
            <a:off x="788988" y="1143000"/>
            <a:ext cx="5280025" cy="3086100"/>
          </a:xfrm>
          <a:prstGeom prst="rect">
            <a:avLst/>
          </a:prstGeom>
          <a:ln w="0">
            <a:noFill/>
          </a:ln>
        </p:spPr>
      </p:sp>
      <p:sp>
        <p:nvSpPr>
          <p:cNvPr id="749" name="PlaceHolder 2"/>
          <p:cNvSpPr>
            <a:spLocks noGrp="1"/>
          </p:cNvSpPr>
          <p:nvPr>
            <p:ph type="body"/>
          </p:nvPr>
        </p:nvSpPr>
        <p:spPr>
          <a:xfrm>
            <a:off x="685800" y="4400640"/>
            <a:ext cx="5485680" cy="3599640"/>
          </a:xfrm>
          <a:prstGeom prst="rect">
            <a:avLst/>
          </a:prstGeom>
          <a:noFill/>
          <a:ln w="0">
            <a:noFill/>
          </a:ln>
        </p:spPr>
        <p:txBody>
          <a:bodyPr lIns="0" tIns="0" rIns="0" bIns="0" anchor="t">
            <a:normAutofit/>
          </a:bodyPr>
          <a:lstStyle/>
          <a:p>
            <a:pPr marL="216000" indent="0">
              <a:buNone/>
            </a:pPr>
            <a:endParaRPr lang="en-US" sz="1800" b="0" strike="noStrike" spc="-1">
              <a:solidFill>
                <a:srgbClr val="000000"/>
              </a:solidFill>
              <a:latin typeface="Arial"/>
            </a:endParaRPr>
          </a:p>
        </p:txBody>
      </p:sp>
      <p:sp>
        <p:nvSpPr>
          <p:cNvPr id="750" name="PlaceHolder 3"/>
          <p:cNvSpPr>
            <a:spLocks noGrp="1"/>
          </p:cNvSpPr>
          <p:nvPr>
            <p:ph type="sldNum" idx="18"/>
          </p:nvPr>
        </p:nvSpPr>
        <p:spPr>
          <a:xfrm>
            <a:off x="3884760" y="8685360"/>
            <a:ext cx="2971080" cy="457920"/>
          </a:xfrm>
          <a:prstGeom prst="rect">
            <a:avLst/>
          </a:prstGeom>
          <a:noFill/>
          <a:ln w="0">
            <a:noFill/>
          </a:ln>
        </p:spPr>
        <p:txBody>
          <a:bodyPr lIns="0" tIns="0" rIns="0" bIns="0" anchor="b">
            <a:noAutofit/>
          </a:bodyPr>
          <a:lstStyle>
            <a:lvl1pPr indent="0" algn="r">
              <a:lnSpc>
                <a:spcPct val="100000"/>
              </a:lnSpc>
              <a:buNone/>
              <a:tabLst>
                <a:tab pos="0" algn="l"/>
              </a:tabLst>
              <a:defRPr lang="en-US" sz="1200" b="0" strike="noStrike" spc="-1">
                <a:solidFill>
                  <a:srgbClr val="000000"/>
                </a:solidFill>
                <a:latin typeface="Calibri"/>
                <a:ea typeface="+mn-ea"/>
              </a:defRPr>
            </a:lvl1pPr>
          </a:lstStyle>
          <a:p>
            <a:pPr indent="0" algn="r">
              <a:lnSpc>
                <a:spcPct val="100000"/>
              </a:lnSpc>
              <a:buNone/>
              <a:tabLst>
                <a:tab pos="0" algn="l"/>
              </a:tabLst>
            </a:pPr>
            <a:fld id="{AA74CCA4-B55A-48BF-92E6-C6DC6DED3E6F}" type="slidenum">
              <a:rPr lang="en-US" sz="1200" b="0" strike="noStrike" spc="-1">
                <a:solidFill>
                  <a:srgbClr val="000000"/>
                </a:solidFill>
                <a:latin typeface="Calibri"/>
                <a:ea typeface="+mn-ea"/>
              </a:rPr>
              <a:t>25</a:t>
            </a:fld>
            <a:endParaRPr lang="en-US" sz="1200" b="0" strike="noStrike" spc="-1">
              <a:solidFill>
                <a:srgbClr val="000000"/>
              </a:solidFill>
              <a:latin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788988" y="1143000"/>
            <a:ext cx="5280025" cy="3086100"/>
          </a:xfrm>
        </p:spPr>
      </p:sp>
      <p:sp>
        <p:nvSpPr>
          <p:cNvPr id="3" name="Заметки 2"/>
          <p:cNvSpPr>
            <a:spLocks noGrp="1"/>
          </p:cNvSpPr>
          <p:nvPr>
            <p:ph type="body" idx="1"/>
          </p:nvPr>
        </p:nvSpPr>
        <p:spPr/>
        <p:txBody>
          <a:bodyPr/>
          <a:lstStyle/>
          <a:p>
            <a:endParaRPr lang="ru-RU" noProof="0" dirty="0"/>
          </a:p>
        </p:txBody>
      </p:sp>
      <p:sp>
        <p:nvSpPr>
          <p:cNvPr id="4" name="Номер слайда 3"/>
          <p:cNvSpPr>
            <a:spLocks noGrp="1"/>
          </p:cNvSpPr>
          <p:nvPr>
            <p:ph type="sldNum" sz="quarter" idx="5"/>
          </p:nvPr>
        </p:nvSpPr>
        <p:spPr/>
        <p:txBody>
          <a:bodyPr/>
          <a:lstStyle/>
          <a:p>
            <a:pPr rtl="0"/>
            <a:fld id="{D4B9A9E5-4F7F-4A7D-9DE1-899232329269}" type="slidenum">
              <a:rPr lang="ru-RU" smtClean="0"/>
              <a:pPr rtl="0"/>
              <a:t>27</a:t>
            </a:fld>
            <a:endParaRPr lang="ru-RU"/>
          </a:p>
        </p:txBody>
      </p:sp>
    </p:spTree>
    <p:extLst>
      <p:ext uri="{BB962C8B-B14F-4D97-AF65-F5344CB8AC3E}">
        <p14:creationId xmlns:p14="http://schemas.microsoft.com/office/powerpoint/2010/main" val="98847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 name="PlaceHolder 1"/>
          <p:cNvSpPr>
            <a:spLocks noGrp="1" noRot="1" noChangeAspect="1"/>
          </p:cNvSpPr>
          <p:nvPr>
            <p:ph type="sldImg"/>
          </p:nvPr>
        </p:nvSpPr>
        <p:spPr>
          <a:xfrm>
            <a:off x="1211263" y="311150"/>
            <a:ext cx="6380162" cy="3729038"/>
          </a:xfrm>
          <a:prstGeom prst="rect">
            <a:avLst/>
          </a:prstGeom>
          <a:ln w="0">
            <a:noFill/>
          </a:ln>
        </p:spPr>
      </p:sp>
      <p:sp>
        <p:nvSpPr>
          <p:cNvPr id="1200" name="PlaceHolder 2"/>
          <p:cNvSpPr>
            <a:spLocks noGrp="1"/>
          </p:cNvSpPr>
          <p:nvPr>
            <p:ph type="body"/>
          </p:nvPr>
        </p:nvSpPr>
        <p:spPr>
          <a:xfrm>
            <a:off x="558000" y="4175640"/>
            <a:ext cx="7613280" cy="6571800"/>
          </a:xfrm>
          <a:prstGeom prst="rect">
            <a:avLst/>
          </a:prstGeom>
          <a:noFill/>
          <a:ln w="0">
            <a:noFill/>
          </a:ln>
        </p:spPr>
        <p:txBody>
          <a:bodyPr lIns="99000" tIns="49680" rIns="99000" bIns="49680" anchor="t">
            <a:noAutofit/>
          </a:bodyPr>
          <a:lstStyle/>
          <a:p>
            <a:pPr marL="216000" indent="0">
              <a:buNone/>
            </a:pPr>
            <a:endParaRPr lang="en-US" sz="2000" b="0" strike="noStrike" spc="-1">
              <a:latin typeface="Arial"/>
            </a:endParaRPr>
          </a:p>
        </p:txBody>
      </p:sp>
      <p:sp>
        <p:nvSpPr>
          <p:cNvPr id="1201" name="CustomShape 7"/>
          <p:cNvSpPr/>
          <p:nvPr/>
        </p:nvSpPr>
        <p:spPr>
          <a:xfrm>
            <a:off x="4988880" y="10508400"/>
            <a:ext cx="3811320" cy="54936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00FCFC07-A81B-420A-B1A8-855230328633}" type="slidenum">
              <a:rPr lang="ru-RU" sz="1300" b="0" strike="noStrike" spc="-1">
                <a:solidFill>
                  <a:srgbClr val="000000"/>
                </a:solidFill>
                <a:latin typeface="Calibri"/>
                <a:ea typeface="+mn-ea"/>
              </a:rPr>
              <a:t>28</a:t>
            </a:fld>
            <a:endParaRPr lang="en-US" sz="1300" b="0" strike="noStrike" spc="-1">
              <a:latin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788988" y="1143000"/>
            <a:ext cx="5280025" cy="3086100"/>
          </a:xfrm>
        </p:spPr>
      </p:sp>
      <p:sp>
        <p:nvSpPr>
          <p:cNvPr id="3" name="Заметки 2"/>
          <p:cNvSpPr>
            <a:spLocks noGrp="1"/>
          </p:cNvSpPr>
          <p:nvPr>
            <p:ph type="body" idx="1"/>
          </p:nvPr>
        </p:nvSpPr>
        <p:spPr/>
        <p:txBody>
          <a:bodyPr/>
          <a:lstStyle/>
          <a:p>
            <a:r>
              <a:rPr lang="ru-RU" sz="1200" b="0" i="0" kern="1200" dirty="0">
                <a:solidFill>
                  <a:schemeClr val="tx1"/>
                </a:solidFill>
                <a:effectLst/>
                <a:latin typeface="+mn-lt"/>
                <a:ea typeface="+mn-ea"/>
                <a:cs typeface="+mn-cs"/>
              </a:rPr>
              <a:t>НПЦ «АСПЕКТ» был основан в 1991 году группой специалистов</a:t>
            </a:r>
            <a:br>
              <a:rPr lang="ru-RU" dirty="0"/>
            </a:br>
            <a:r>
              <a:rPr lang="ru-RU" sz="1200" b="0" i="0" kern="1200" dirty="0">
                <a:solidFill>
                  <a:schemeClr val="tx1"/>
                </a:solidFill>
                <a:effectLst/>
                <a:latin typeface="+mn-lt"/>
                <a:ea typeface="+mn-ea"/>
                <a:cs typeface="+mn-cs"/>
              </a:rPr>
              <a:t>Объединенного института ядерных исследований и завода «Тензор» в ответ на</a:t>
            </a:r>
            <a:br>
              <a:rPr lang="ru-RU" dirty="0"/>
            </a:br>
            <a:r>
              <a:rPr lang="ru-RU" sz="1200" b="0" i="0" kern="1200" dirty="0">
                <a:solidFill>
                  <a:schemeClr val="tx1"/>
                </a:solidFill>
                <a:effectLst/>
                <a:latin typeface="+mn-lt"/>
                <a:ea typeface="+mn-ea"/>
                <a:cs typeface="+mn-cs"/>
              </a:rPr>
              <a:t>растущую потребность в стране в современном спектрометрическом</a:t>
            </a:r>
            <a:br>
              <a:rPr lang="ru-RU" dirty="0"/>
            </a:br>
            <a:r>
              <a:rPr lang="ru-RU" sz="1200" b="0" i="0" kern="1200" dirty="0">
                <a:solidFill>
                  <a:schemeClr val="tx1"/>
                </a:solidFill>
                <a:effectLst/>
                <a:latin typeface="+mn-lt"/>
                <a:ea typeface="+mn-ea"/>
                <a:cs typeface="+mn-cs"/>
              </a:rPr>
              <a:t>оборудовании отечественного производства и для внедрения на коммерческой</a:t>
            </a:r>
            <a:br>
              <a:rPr lang="ru-RU" dirty="0"/>
            </a:br>
            <a:r>
              <a:rPr lang="ru-RU" sz="1200" b="0" i="0" kern="1200" dirty="0">
                <a:solidFill>
                  <a:schemeClr val="tx1"/>
                </a:solidFill>
                <a:effectLst/>
                <a:latin typeface="+mn-lt"/>
                <a:ea typeface="+mn-ea"/>
                <a:cs typeface="+mn-cs"/>
              </a:rPr>
              <a:t>основе научных разработок ОИЯИ. Первым директором нового предприятия стал</a:t>
            </a:r>
            <a:br>
              <a:rPr lang="ru-RU" dirty="0"/>
            </a:br>
            <a:r>
              <a:rPr lang="ru-RU" sz="1200" b="0" i="0" kern="1200" dirty="0" err="1">
                <a:solidFill>
                  <a:schemeClr val="tx1"/>
                </a:solidFill>
                <a:effectLst/>
                <a:latin typeface="+mn-lt"/>
                <a:ea typeface="+mn-ea"/>
                <a:cs typeface="+mn-cs"/>
              </a:rPr>
              <a:t>Недачин</a:t>
            </a:r>
            <a:r>
              <a:rPr lang="ru-RU" sz="1200" b="0" i="0" kern="1200" dirty="0">
                <a:solidFill>
                  <a:schemeClr val="tx1"/>
                </a:solidFill>
                <a:effectLst/>
                <a:latin typeface="+mn-lt"/>
                <a:ea typeface="+mn-ea"/>
                <a:cs typeface="+mn-cs"/>
              </a:rPr>
              <a:t> Юрий Константинович.</a:t>
            </a:r>
            <a:endParaRPr lang="ru-RU" dirty="0"/>
          </a:p>
        </p:txBody>
      </p:sp>
      <p:sp>
        <p:nvSpPr>
          <p:cNvPr id="4" name="Номер слайда 3"/>
          <p:cNvSpPr>
            <a:spLocks noGrp="1"/>
          </p:cNvSpPr>
          <p:nvPr>
            <p:ph type="sldNum" sz="quarter" idx="10"/>
          </p:nvPr>
        </p:nvSpPr>
        <p:spPr/>
        <p:txBody>
          <a:bodyPr/>
          <a:lstStyle/>
          <a:p>
            <a:fld id="{BFF1BDBA-17DC-4356-8512-1AC9E7F15BD8}" type="slidenum">
              <a:rPr lang="ru-RU" smtClean="0"/>
              <a:t>29</a:t>
            </a:fld>
            <a:endParaRPr lang="ru-RU"/>
          </a:p>
        </p:txBody>
      </p:sp>
    </p:spTree>
    <p:extLst>
      <p:ext uri="{BB962C8B-B14F-4D97-AF65-F5344CB8AC3E}">
        <p14:creationId xmlns:p14="http://schemas.microsoft.com/office/powerpoint/2010/main" val="12781411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788988" y="1143000"/>
            <a:ext cx="5280025" cy="3086100"/>
          </a:xfrm>
        </p:spPr>
      </p:sp>
      <p:sp>
        <p:nvSpPr>
          <p:cNvPr id="3" name="Заметки 2"/>
          <p:cNvSpPr>
            <a:spLocks noGrp="1"/>
          </p:cNvSpPr>
          <p:nvPr>
            <p:ph type="body" idx="1"/>
          </p:nvPr>
        </p:nvSpPr>
        <p:spPr/>
        <p:txBody>
          <a:bodyPr/>
          <a:lstStyle/>
          <a:p>
            <a:pPr algn="just">
              <a:spcBef>
                <a:spcPts val="386"/>
              </a:spcBef>
              <a:tabLst>
                <a:tab pos="0" algn="l"/>
              </a:tabLst>
            </a:pPr>
            <a:r>
              <a:rPr lang="ru-RU" sz="1200" dirty="0"/>
              <a:t>Весной 2022 года в зале MPD были установлены два компактных прецизионных лазерных инклинометра (CPLI). Получены данные о микросейсмической активности техногенного характера, определены амплитуды углов колебаний пола в зале МПД.</a:t>
            </a:r>
          </a:p>
          <a:p>
            <a:pPr algn="just">
              <a:spcBef>
                <a:spcPts val="386"/>
              </a:spcBef>
              <a:tabLst>
                <a:tab pos="0" algn="l"/>
              </a:tabLst>
            </a:pPr>
            <a:r>
              <a:rPr lang="ru-RU" sz="1200" dirty="0"/>
              <a:t>Мониторинг колебаний основания зала МПД и опор магнитооптических элементов </a:t>
            </a:r>
            <a:r>
              <a:rPr lang="ru-RU" sz="1200" dirty="0" err="1"/>
              <a:t>коллайдера</a:t>
            </a:r>
            <a:r>
              <a:rPr lang="ru-RU" sz="1200" dirty="0"/>
              <a:t> NICA будет продолжен с установкой дополнительных МПЛ. В дальнейшем будут определены крупнейшие источники микросейсмических шумов и реализованы компенсирующие обратные связи элементов ускорителя для стабилизации орбит пучков и области их взаимодействия.</a:t>
            </a:r>
            <a:endParaRPr lang="en-US" sz="900" spc="-1" dirty="0">
              <a:latin typeface="Arial"/>
            </a:endParaRPr>
          </a:p>
          <a:p>
            <a:endParaRPr lang="ru-RU" dirty="0"/>
          </a:p>
        </p:txBody>
      </p:sp>
      <p:sp>
        <p:nvSpPr>
          <p:cNvPr id="4" name="Номер слайда 3"/>
          <p:cNvSpPr>
            <a:spLocks noGrp="1"/>
          </p:cNvSpPr>
          <p:nvPr>
            <p:ph type="sldNum" sz="quarter" idx="5"/>
          </p:nvPr>
        </p:nvSpPr>
        <p:spPr/>
        <p:txBody>
          <a:bodyPr/>
          <a:lstStyle/>
          <a:p>
            <a:pPr rtl="0"/>
            <a:fld id="{D4B9A9E5-4F7F-4A7D-9DE1-899232329269}" type="slidenum">
              <a:rPr lang="ru-RU" noProof="0" smtClean="0"/>
              <a:pPr rtl="0"/>
              <a:t>30</a:t>
            </a:fld>
            <a:endParaRPr lang="ru-RU" noProof="0"/>
          </a:p>
        </p:txBody>
      </p:sp>
    </p:spTree>
    <p:extLst>
      <p:ext uri="{BB962C8B-B14F-4D97-AF65-F5344CB8AC3E}">
        <p14:creationId xmlns:p14="http://schemas.microsoft.com/office/powerpoint/2010/main" val="1943677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 name="PlaceHolder 1"/>
          <p:cNvSpPr>
            <a:spLocks noGrp="1" noRot="1" noChangeAspect="1"/>
          </p:cNvSpPr>
          <p:nvPr>
            <p:ph type="sldImg"/>
          </p:nvPr>
        </p:nvSpPr>
        <p:spPr>
          <a:xfrm>
            <a:off x="789120" y="1143000"/>
            <a:ext cx="5276880" cy="3083040"/>
          </a:xfrm>
          <a:prstGeom prst="rect">
            <a:avLst/>
          </a:prstGeom>
          <a:ln w="0">
            <a:noFill/>
          </a:ln>
        </p:spPr>
      </p:sp>
      <p:sp>
        <p:nvSpPr>
          <p:cNvPr id="1203" name="PlaceHolder 2"/>
          <p:cNvSpPr>
            <a:spLocks noGrp="1"/>
          </p:cNvSpPr>
          <p:nvPr>
            <p:ph type="body"/>
          </p:nvPr>
        </p:nvSpPr>
        <p:spPr>
          <a:xfrm>
            <a:off x="685800" y="4400640"/>
            <a:ext cx="5482080" cy="3596040"/>
          </a:xfrm>
          <a:prstGeom prst="rect">
            <a:avLst/>
          </a:prstGeom>
          <a:noFill/>
          <a:ln w="0">
            <a:noFill/>
          </a:ln>
        </p:spPr>
        <p:txBody>
          <a:bodyPr lIns="0" tIns="0" rIns="0" bIns="0" anchor="t">
            <a:noAutofit/>
          </a:bodyPr>
          <a:lstStyle/>
          <a:p>
            <a:pPr marL="216000" indent="0">
              <a:buNone/>
            </a:pPr>
            <a:endParaRPr lang="en-US" sz="2000" b="0" strike="noStrike" spc="-1">
              <a:latin typeface="Arial"/>
            </a:endParaRPr>
          </a:p>
        </p:txBody>
      </p:sp>
      <p:sp>
        <p:nvSpPr>
          <p:cNvPr id="1204" name="PlaceHolder 3"/>
          <p:cNvSpPr>
            <a:spLocks noGrp="1"/>
          </p:cNvSpPr>
          <p:nvPr>
            <p:ph type="sldNum" idx="27"/>
          </p:nvPr>
        </p:nvSpPr>
        <p:spPr>
          <a:xfrm>
            <a:off x="3884760" y="8685360"/>
            <a:ext cx="2967480" cy="454320"/>
          </a:xfrm>
          <a:prstGeom prst="rect">
            <a:avLst/>
          </a:prstGeom>
          <a:noFill/>
          <a:ln w="0">
            <a:noFill/>
          </a:ln>
        </p:spPr>
        <p:txBody>
          <a:bodyPr lIns="0" tIns="0" rIns="0" bIns="0" anchor="b">
            <a:noAutofit/>
          </a:bodyPr>
          <a:lstStyle>
            <a:lvl1pPr indent="0" algn="r">
              <a:lnSpc>
                <a:spcPct val="100000"/>
              </a:lnSpc>
              <a:buNone/>
              <a:tabLst>
                <a:tab pos="0" algn="l"/>
              </a:tabLst>
              <a:defRPr lang="ru-RU" sz="1200" b="0" strike="noStrike" spc="-1">
                <a:solidFill>
                  <a:srgbClr val="000000"/>
                </a:solidFill>
                <a:latin typeface="Times New Roman"/>
                <a:ea typeface="+mn-ea"/>
              </a:defRPr>
            </a:lvl1pPr>
          </a:lstStyle>
          <a:p>
            <a:pPr indent="0" algn="r">
              <a:lnSpc>
                <a:spcPct val="100000"/>
              </a:lnSpc>
              <a:buNone/>
              <a:tabLst>
                <a:tab pos="0" algn="l"/>
              </a:tabLst>
            </a:pPr>
            <a:fld id="{58FE58AC-56A8-42A4-BCE0-D58DE930A1E4}" type="slidenum">
              <a:rPr lang="ru-RU" sz="1200" b="0" strike="noStrike" spc="-1">
                <a:solidFill>
                  <a:srgbClr val="000000"/>
                </a:solidFill>
                <a:latin typeface="Times New Roman"/>
                <a:ea typeface="+mn-ea"/>
              </a:rPr>
              <a:t>35</a:t>
            </a:fld>
            <a:endParaRPr lang="en-US" sz="1200" b="0" strike="noStrike" spc="-1">
              <a:latin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 name="PlaceHolder 1"/>
          <p:cNvSpPr>
            <a:spLocks noGrp="1" noRot="1" noChangeAspect="1"/>
          </p:cNvSpPr>
          <p:nvPr>
            <p:ph type="sldImg"/>
          </p:nvPr>
        </p:nvSpPr>
        <p:spPr>
          <a:xfrm>
            <a:off x="658813" y="763588"/>
            <a:ext cx="6450012" cy="3768725"/>
          </a:xfrm>
          <a:prstGeom prst="rect">
            <a:avLst/>
          </a:prstGeom>
          <a:ln w="0">
            <a:noFill/>
          </a:ln>
        </p:spPr>
      </p:sp>
      <p:sp>
        <p:nvSpPr>
          <p:cNvPr id="1206" name="PlaceHolder 2"/>
          <p:cNvSpPr>
            <a:spLocks noGrp="1"/>
          </p:cNvSpPr>
          <p:nvPr>
            <p:ph type="body"/>
          </p:nvPr>
        </p:nvSpPr>
        <p:spPr>
          <a:xfrm>
            <a:off x="777240" y="4777560"/>
            <a:ext cx="6213960" cy="4522320"/>
          </a:xfrm>
          <a:prstGeom prst="rect">
            <a:avLst/>
          </a:prstGeom>
          <a:noFill/>
          <a:ln w="0">
            <a:noFill/>
          </a:ln>
        </p:spPr>
        <p:txBody>
          <a:bodyPr lIns="0" tIns="0" rIns="0" bIns="0" anchor="t">
            <a:noAutofit/>
          </a:bodyPr>
          <a:lstStyle/>
          <a:p>
            <a:pPr marL="216000" indent="0">
              <a:lnSpc>
                <a:spcPct val="100000"/>
              </a:lnSpc>
              <a:buNone/>
              <a:tabLst>
                <a:tab pos="0" algn="l"/>
              </a:tabLst>
            </a:pPr>
            <a:r>
              <a:rPr lang="en-US" sz="1200" b="0" strike="noStrike" spc="-1">
                <a:solidFill>
                  <a:srgbClr val="000000"/>
                </a:solidFill>
                <a:latin typeface="+mn-lt"/>
              </a:rPr>
              <a:t>Big Data strategy at JINR includes </a:t>
            </a:r>
            <a:r>
              <a:rPr lang="en-US" sz="2000" b="0" strike="noStrike" spc="-1">
                <a:solidFill>
                  <a:srgbClr val="080808"/>
                </a:solidFill>
                <a:latin typeface="Times New Roman"/>
              </a:rPr>
              <a:t>Advanced analysis of experimental data; Detectors’ monitoring and operational support; Distributed computing operations and security support; Providing the BD infrastructure for users; </a:t>
            </a:r>
            <a:r>
              <a:rPr lang="en-US" sz="2000" b="0" strike="noStrike" spc="-1">
                <a:latin typeface="Times New Roman"/>
              </a:rPr>
              <a:t>Preliminary analysis of data sources and features; </a:t>
            </a:r>
            <a:r>
              <a:rPr lang="en-US" sz="1200" b="0" strike="noStrike" spc="-1">
                <a:latin typeface="Times New Roman"/>
              </a:rPr>
              <a:t>Preparing the Big Data storage and processing infrastructure (hardware, software, security); Introduction of the analysis method for tasks; Involving business analytics and visualization tools; Using the created platform for applications</a:t>
            </a:r>
            <a:r>
              <a:rPr lang="ru-RU" sz="1200" b="0" strike="noStrike" spc="-1">
                <a:latin typeface="Times New Roman"/>
              </a:rPr>
              <a:t>.</a:t>
            </a:r>
            <a:endParaRPr lang="en-US" sz="1200" b="0" strike="noStrike" spc="-1">
              <a:latin typeface="Arial"/>
            </a:endParaRPr>
          </a:p>
          <a:p>
            <a:pPr marL="216000" indent="0">
              <a:lnSpc>
                <a:spcPct val="100000"/>
              </a:lnSpc>
              <a:buNone/>
              <a:tabLst>
                <a:tab pos="0" algn="l"/>
              </a:tabLst>
            </a:pPr>
            <a:endParaRPr lang="en-US" sz="1200" b="0" strike="noStrike" spc="-1">
              <a:latin typeface="Arial"/>
            </a:endParaRPr>
          </a:p>
          <a:p>
            <a:pPr marL="216000" indent="0">
              <a:lnSpc>
                <a:spcPct val="100000"/>
              </a:lnSpc>
              <a:buNone/>
              <a:tabLst>
                <a:tab pos="0" algn="l"/>
              </a:tabLst>
            </a:pPr>
            <a:r>
              <a:rPr lang="ru-RU" sz="2000" b="0" strike="noStrike" spc="-1">
                <a:latin typeface="Times New Roman"/>
              </a:rPr>
              <a:t>Стратегия больших данных в ОИЯИ включает расширенный анализ экспериментальных данных; Мониторинг детекторов; Распределенные вычислительные операции и поддержка безопасности; Предварительный анализ источников данных и признаков; Подготовка инфраструктуры хранения и обработки больших данных (аппаратное обеспечение, программное обеспечение, безопасность); Внедрение метода анализа задач; Привлечение инструментов бизнес-аналитики и визуализации; Использование созданной платформы для приложений; Предоставление инфраструктуры Больших данных для пользователей.</a:t>
            </a:r>
            <a:endParaRPr lang="en-US" sz="2000" b="0" strike="noStrike" spc="-1">
              <a:latin typeface="Arial"/>
            </a:endParaRPr>
          </a:p>
          <a:p>
            <a:pPr marL="216000" indent="0">
              <a:lnSpc>
                <a:spcPct val="100000"/>
              </a:lnSpc>
              <a:buNone/>
              <a:tabLst>
                <a:tab pos="0" algn="l"/>
              </a:tabLst>
            </a:pPr>
            <a:endParaRPr lang="en-US" sz="2000" b="0" strike="noStrike" spc="-1">
              <a:latin typeface="Arial"/>
            </a:endParaRPr>
          </a:p>
        </p:txBody>
      </p:sp>
      <p:sp>
        <p:nvSpPr>
          <p:cNvPr id="1207" name="PlaceHolder 3"/>
          <p:cNvSpPr>
            <a:spLocks noGrp="1"/>
          </p:cNvSpPr>
          <p:nvPr>
            <p:ph type="sldNum" idx="28"/>
          </p:nvPr>
        </p:nvSpPr>
        <p:spPr>
          <a:xfrm>
            <a:off x="4399200" y="9555480"/>
            <a:ext cx="3369240" cy="498960"/>
          </a:xfrm>
          <a:prstGeom prst="rect">
            <a:avLst/>
          </a:prstGeom>
          <a:noFill/>
          <a:ln w="0">
            <a:noFill/>
          </a:ln>
        </p:spPr>
        <p:txBody>
          <a:bodyPr lIns="0" tIns="0" rIns="0" bIns="0" anchor="b">
            <a:noAutofit/>
          </a:bodyPr>
          <a:lstStyle>
            <a:lvl1pPr indent="0" algn="r">
              <a:lnSpc>
                <a:spcPct val="100000"/>
              </a:lnSpc>
              <a:buNone/>
              <a:tabLst>
                <a:tab pos="0" algn="l"/>
              </a:tabLst>
              <a:defRPr lang="en-US" sz="1400" b="0" strike="noStrike" spc="-1">
                <a:solidFill>
                  <a:srgbClr val="000000"/>
                </a:solidFill>
                <a:latin typeface="Times New Roman"/>
                <a:ea typeface="+mn-ea"/>
              </a:defRPr>
            </a:lvl1pPr>
          </a:lstStyle>
          <a:p>
            <a:pPr indent="0" algn="r">
              <a:lnSpc>
                <a:spcPct val="100000"/>
              </a:lnSpc>
              <a:buNone/>
              <a:tabLst>
                <a:tab pos="0" algn="l"/>
              </a:tabLst>
            </a:pPr>
            <a:fld id="{C32120FB-DA49-42CF-91E3-61D0403AF10A}" type="slidenum">
              <a:rPr lang="en-US" sz="1400" b="0" strike="noStrike" spc="-1">
                <a:solidFill>
                  <a:srgbClr val="000000"/>
                </a:solidFill>
                <a:latin typeface="Times New Roman"/>
                <a:ea typeface="+mn-ea"/>
              </a:rPr>
              <a:t>36</a:t>
            </a:fld>
            <a:endParaRPr lang="en-US" sz="1400" b="0" strike="noStrike" spc="-1">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PlaceHolder 1"/>
          <p:cNvSpPr>
            <a:spLocks noGrp="1" noRot="1" noChangeAspect="1"/>
          </p:cNvSpPr>
          <p:nvPr>
            <p:ph type="sldImg"/>
          </p:nvPr>
        </p:nvSpPr>
        <p:spPr>
          <a:xfrm>
            <a:off x="1403350" y="1236663"/>
            <a:ext cx="5691188" cy="3325812"/>
          </a:xfrm>
          <a:prstGeom prst="rect">
            <a:avLst/>
          </a:prstGeom>
          <a:ln w="0">
            <a:noFill/>
          </a:ln>
        </p:spPr>
      </p:sp>
      <p:sp>
        <p:nvSpPr>
          <p:cNvPr id="1033" name="PlaceHolder 2"/>
          <p:cNvSpPr>
            <a:spLocks noGrp="1"/>
          </p:cNvSpPr>
          <p:nvPr>
            <p:ph type="body"/>
          </p:nvPr>
        </p:nvSpPr>
        <p:spPr>
          <a:xfrm>
            <a:off x="850680" y="4757040"/>
            <a:ext cx="6796800" cy="3881880"/>
          </a:xfrm>
          <a:prstGeom prst="rect">
            <a:avLst/>
          </a:prstGeom>
          <a:noFill/>
          <a:ln w="0">
            <a:noFill/>
          </a:ln>
        </p:spPr>
        <p:txBody>
          <a:bodyPr lIns="0" tIns="0" rIns="0" bIns="0" anchor="t">
            <a:noAutofit/>
          </a:bodyPr>
          <a:lstStyle/>
          <a:p>
            <a:pPr marL="216000" indent="-209520" algn="just">
              <a:lnSpc>
                <a:spcPct val="100000"/>
              </a:lnSpc>
              <a:buNone/>
              <a:tabLst>
                <a:tab pos="0" algn="l"/>
              </a:tabLst>
            </a:pPr>
            <a:endParaRPr lang="en-US" sz="1979" b="0" strike="noStrike" spc="-1">
              <a:latin typeface="Arial"/>
            </a:endParaRPr>
          </a:p>
          <a:p>
            <a:pPr marL="216000" indent="-209520" algn="just">
              <a:lnSpc>
                <a:spcPct val="100000"/>
              </a:lnSpc>
              <a:buNone/>
              <a:tabLst>
                <a:tab pos="0" algn="l"/>
              </a:tabLst>
            </a:pPr>
            <a:endParaRPr lang="en-US" sz="1979" b="0" strike="noStrike" spc="-1">
              <a:latin typeface="Arial"/>
            </a:endParaRPr>
          </a:p>
        </p:txBody>
      </p:sp>
      <p:sp>
        <p:nvSpPr>
          <p:cNvPr id="1034" name="CustomShape 6"/>
          <p:cNvSpPr/>
          <p:nvPr/>
        </p:nvSpPr>
        <p:spPr>
          <a:xfrm>
            <a:off x="4820040" y="9389520"/>
            <a:ext cx="3676680" cy="485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buNone/>
            </a:pPr>
            <a:fld id="{F2025F42-CFCB-45C2-A98B-FD1293B4BC83}" type="slidenum">
              <a:rPr lang="en-US" sz="1200" b="0" strike="noStrike" spc="-1">
                <a:solidFill>
                  <a:srgbClr val="000000"/>
                </a:solidFill>
                <a:latin typeface="Times New Roman"/>
                <a:ea typeface="+mn-ea"/>
              </a:rPr>
              <a:t>3</a:t>
            </a:fld>
            <a:endParaRPr lang="en-US" sz="1200" b="0" strike="noStrike" spc="-1">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 name="PlaceHolder 1"/>
          <p:cNvSpPr>
            <a:spLocks noGrp="1" noRot="1" noChangeAspect="1"/>
          </p:cNvSpPr>
          <p:nvPr>
            <p:ph type="sldImg"/>
          </p:nvPr>
        </p:nvSpPr>
        <p:spPr>
          <a:xfrm>
            <a:off x="660240" y="763560"/>
            <a:ext cx="6450120" cy="3770640"/>
          </a:xfrm>
          <a:prstGeom prst="rect">
            <a:avLst/>
          </a:prstGeom>
          <a:ln w="0">
            <a:noFill/>
          </a:ln>
        </p:spPr>
      </p:sp>
      <p:sp>
        <p:nvSpPr>
          <p:cNvPr id="1209" name="PlaceHolder 2"/>
          <p:cNvSpPr>
            <a:spLocks noGrp="1"/>
          </p:cNvSpPr>
          <p:nvPr>
            <p:ph type="body"/>
          </p:nvPr>
        </p:nvSpPr>
        <p:spPr>
          <a:xfrm>
            <a:off x="777240" y="4777560"/>
            <a:ext cx="6216120" cy="4524480"/>
          </a:xfrm>
          <a:prstGeom prst="rect">
            <a:avLst/>
          </a:prstGeom>
          <a:noFill/>
          <a:ln w="0">
            <a:noFill/>
          </a:ln>
        </p:spPr>
        <p:txBody>
          <a:bodyPr lIns="0" tIns="0" rIns="0" bIns="0" anchor="t">
            <a:noAutofit/>
          </a:bodyPr>
          <a:lstStyle/>
          <a:p>
            <a:pPr marL="216000" indent="0">
              <a:buNone/>
            </a:pPr>
            <a:endParaRPr lang="en-US" sz="2000" b="0" strike="noStrike" spc="-1">
              <a:latin typeface="Arial"/>
            </a:endParaRPr>
          </a:p>
        </p:txBody>
      </p:sp>
      <p:sp>
        <p:nvSpPr>
          <p:cNvPr id="1210" name="PlaceHolder 3"/>
          <p:cNvSpPr>
            <a:spLocks noGrp="1"/>
          </p:cNvSpPr>
          <p:nvPr>
            <p:ph type="sldNum" idx="29"/>
          </p:nvPr>
        </p:nvSpPr>
        <p:spPr>
          <a:xfrm>
            <a:off x="4399200" y="9555480"/>
            <a:ext cx="3371400" cy="501120"/>
          </a:xfrm>
          <a:prstGeom prst="rect">
            <a:avLst/>
          </a:prstGeom>
          <a:noFill/>
          <a:ln w="0">
            <a:noFill/>
          </a:ln>
        </p:spPr>
        <p:txBody>
          <a:bodyPr lIns="0" tIns="0" rIns="0" bIns="0" anchor="b">
            <a:noAutofit/>
          </a:bodyPr>
          <a:lstStyle>
            <a:lvl1pPr indent="0" algn="r">
              <a:lnSpc>
                <a:spcPct val="100000"/>
              </a:lnSpc>
              <a:buNone/>
              <a:tabLst>
                <a:tab pos="0" algn="l"/>
              </a:tabLst>
              <a:defRPr lang="en-US" sz="1400" b="0" strike="noStrike" spc="-1">
                <a:latin typeface="Times New Roman"/>
              </a:defRPr>
            </a:lvl1pPr>
          </a:lstStyle>
          <a:p>
            <a:pPr indent="0" algn="r">
              <a:lnSpc>
                <a:spcPct val="100000"/>
              </a:lnSpc>
              <a:buNone/>
              <a:tabLst>
                <a:tab pos="0" algn="l"/>
              </a:tabLst>
            </a:pPr>
            <a:fld id="{D13EC1A5-8D52-45E1-8B4B-B9ACCCC19659}" type="slidenum">
              <a:rPr lang="en-US" sz="1400" b="0" strike="noStrike" spc="-1">
                <a:latin typeface="Times New Roman"/>
              </a:rPr>
              <a:t>37</a:t>
            </a:fld>
            <a:endParaRPr lang="en-US" sz="1400" b="0" strike="noStrike" spc="-1">
              <a:latin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 name="PlaceHolder 1"/>
          <p:cNvSpPr>
            <a:spLocks noGrp="1" noRot="1" noChangeAspect="1"/>
          </p:cNvSpPr>
          <p:nvPr>
            <p:ph type="sldImg"/>
          </p:nvPr>
        </p:nvSpPr>
        <p:spPr>
          <a:xfrm>
            <a:off x="657225" y="754063"/>
            <a:ext cx="6454775" cy="3771900"/>
          </a:xfrm>
          <a:prstGeom prst="rect">
            <a:avLst/>
          </a:prstGeom>
          <a:ln w="0">
            <a:noFill/>
          </a:ln>
        </p:spPr>
      </p:sp>
      <p:sp>
        <p:nvSpPr>
          <p:cNvPr id="1218" name="PlaceHolder 2"/>
          <p:cNvSpPr>
            <a:spLocks noGrp="1"/>
          </p:cNvSpPr>
          <p:nvPr>
            <p:ph type="body"/>
          </p:nvPr>
        </p:nvSpPr>
        <p:spPr>
          <a:xfrm>
            <a:off x="777240" y="4777560"/>
            <a:ext cx="6216480" cy="4524840"/>
          </a:xfrm>
          <a:prstGeom prst="rect">
            <a:avLst/>
          </a:prstGeom>
          <a:noFill/>
          <a:ln w="0">
            <a:noFill/>
          </a:ln>
        </p:spPr>
        <p:txBody>
          <a:bodyPr lIns="0" tIns="0" rIns="0" bIns="0" anchor="t">
            <a:noAutofit/>
          </a:bodyPr>
          <a:lstStyle/>
          <a:p>
            <a:pPr marL="216000" indent="0">
              <a:buNone/>
            </a:pPr>
            <a:endParaRPr lang="en-US" sz="2000" b="0" strike="noStrike" spc="-1">
              <a:latin typeface="Arial"/>
            </a:endParaRPr>
          </a:p>
        </p:txBody>
      </p:sp>
      <p:sp>
        <p:nvSpPr>
          <p:cNvPr id="1219" name="PlaceHolder 3"/>
          <p:cNvSpPr>
            <a:spLocks noGrp="1"/>
          </p:cNvSpPr>
          <p:nvPr>
            <p:ph type="sldNum" idx="32"/>
          </p:nvPr>
        </p:nvSpPr>
        <p:spPr>
          <a:xfrm>
            <a:off x="4402440" y="9553680"/>
            <a:ext cx="3366720" cy="501480"/>
          </a:xfrm>
          <a:prstGeom prst="rect">
            <a:avLst/>
          </a:prstGeom>
          <a:noFill/>
          <a:ln w="0">
            <a:noFill/>
          </a:ln>
        </p:spPr>
        <p:txBody>
          <a:bodyPr lIns="0" tIns="0" rIns="0" bIns="0" anchor="b">
            <a:noAutofit/>
          </a:bodyPr>
          <a:lstStyle>
            <a:lvl1pPr indent="0" algn="r">
              <a:lnSpc>
                <a:spcPct val="100000"/>
              </a:lnSpc>
              <a:buNone/>
              <a:tabLst>
                <a:tab pos="0" algn="l"/>
              </a:tabLst>
              <a:defRPr lang="ru-RU" sz="1200" b="0" strike="noStrike" spc="-1">
                <a:latin typeface="Times New Roman"/>
              </a:defRPr>
            </a:lvl1pPr>
          </a:lstStyle>
          <a:p>
            <a:pPr indent="0" algn="r">
              <a:lnSpc>
                <a:spcPct val="100000"/>
              </a:lnSpc>
              <a:buNone/>
              <a:tabLst>
                <a:tab pos="0" algn="l"/>
              </a:tabLst>
            </a:pPr>
            <a:fld id="{CD30B2F5-3876-41EC-9512-2B9A2B211FE8}" type="slidenum">
              <a:rPr lang="ru-RU" sz="1200" b="0" strike="noStrike" spc="-1">
                <a:latin typeface="Times New Roman"/>
              </a:rPr>
              <a:t>38</a:t>
            </a:fld>
            <a:endParaRPr lang="en-US" sz="1200" b="0" strike="noStrike" spc="-1">
              <a:latin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6" name="PlaceHolder 1"/>
          <p:cNvSpPr>
            <a:spLocks noGrp="1" noRot="1" noChangeAspect="1"/>
          </p:cNvSpPr>
          <p:nvPr>
            <p:ph type="sldImg"/>
          </p:nvPr>
        </p:nvSpPr>
        <p:spPr>
          <a:xfrm>
            <a:off x="588963" y="530225"/>
            <a:ext cx="5903912" cy="3449638"/>
          </a:xfrm>
          <a:prstGeom prst="rect">
            <a:avLst/>
          </a:prstGeom>
        </p:spPr>
      </p:sp>
      <p:sp>
        <p:nvSpPr>
          <p:cNvPr id="1437" name="PlaceHolder 2"/>
          <p:cNvSpPr>
            <a:spLocks noGrp="1"/>
          </p:cNvSpPr>
          <p:nvPr>
            <p:ph type="body"/>
          </p:nvPr>
        </p:nvSpPr>
        <p:spPr>
          <a:xfrm>
            <a:off x="709920" y="4404600"/>
            <a:ext cx="5673240" cy="4568040"/>
          </a:xfrm>
          <a:prstGeom prst="rect">
            <a:avLst/>
          </a:prstGeom>
        </p:spPr>
        <p:txBody>
          <a:bodyPr lIns="99000" tIns="49680" rIns="99000" bIns="49680">
            <a:noAutofit/>
          </a:bodyPr>
          <a:lstStyle/>
          <a:p>
            <a:pPr marL="216000" indent="-210960">
              <a:lnSpc>
                <a:spcPct val="100000"/>
              </a:lnSpc>
              <a:tabLst>
                <a:tab pos="0" algn="l"/>
              </a:tabLst>
            </a:pPr>
            <a:r>
              <a:rPr lang="ru-RU" sz="1400" b="0" strike="noStrike" spc="-1">
                <a:solidFill>
                  <a:srgbClr val="000000"/>
                </a:solidFill>
                <a:latin typeface="+mn-lt"/>
                <a:ea typeface="+mn-ea"/>
              </a:rPr>
              <a:t>Квантовый компьютинг можно разделить на слои. К базовому слою относится создание физического квантового компьютера или его цифрового аналога – квантового симулятора. Второй слой – это разработка прикладных квантовых алгоритмов. На третьем – моделирование квантово-механических систем, в том числе для расчетов электронной структуры ядер, решения задач молекулярной динамики и т.д.</a:t>
            </a:r>
            <a:endParaRPr lang="en-CA" sz="1400" b="0" strike="noStrike" spc="-1">
              <a:latin typeface="Arial"/>
            </a:endParaRPr>
          </a:p>
          <a:p>
            <a:pPr marL="216000" indent="-210960">
              <a:lnSpc>
                <a:spcPct val="100000"/>
              </a:lnSpc>
              <a:tabLst>
                <a:tab pos="0" algn="l"/>
              </a:tabLst>
            </a:pPr>
            <a:r>
              <a:rPr lang="ru-RU" sz="1400" b="0" strike="noStrike" spc="-1">
                <a:solidFill>
                  <a:srgbClr val="000000"/>
                </a:solidFill>
                <a:latin typeface="+mn-lt"/>
                <a:ea typeface="+mn-ea"/>
              </a:rPr>
              <a:t>На суперкомпьютере «Говорун» была настроена программная среда, содержащая набор квантовых симуляторов, способных работать на различных вычислительных архитектурах.</a:t>
            </a:r>
            <a:endParaRPr lang="en-CA" sz="1400" b="0" strike="noStrike" spc="-1">
              <a:latin typeface="Arial"/>
            </a:endParaRPr>
          </a:p>
          <a:p>
            <a:pPr marL="216000" indent="-210960">
              <a:lnSpc>
                <a:spcPct val="100000"/>
              </a:lnSpc>
              <a:tabLst>
                <a:tab pos="0" algn="l"/>
              </a:tabLst>
            </a:pPr>
            <a:r>
              <a:rPr lang="ru-RU" sz="1400" b="0" strike="noStrike" spc="-1">
                <a:solidFill>
                  <a:srgbClr val="000000"/>
                </a:solidFill>
                <a:latin typeface="+mn-lt"/>
                <a:ea typeface="+mn-ea"/>
              </a:rPr>
              <a:t>Чтобы определить оптимальную вычислительную архитектуру, было проведено исследование с использованием симулятора </a:t>
            </a:r>
            <a:r>
              <a:rPr lang="en-US" sz="1400" b="0" strike="noStrike" spc="-1">
                <a:solidFill>
                  <a:srgbClr val="000000"/>
                </a:solidFill>
                <a:latin typeface="+mn-lt"/>
                <a:ea typeface="+mn-ea"/>
              </a:rPr>
              <a:t>QuEST</a:t>
            </a:r>
            <a:r>
              <a:rPr lang="ru-RU" sz="1400" b="0" strike="noStrike" spc="-1">
                <a:solidFill>
                  <a:srgbClr val="000000"/>
                </a:solidFill>
                <a:latin typeface="+mn-lt"/>
                <a:ea typeface="+mn-ea"/>
              </a:rPr>
              <a:t>. Наилучший результат обеспечили вычислительные узлы с большим объемом оперативной памяти (более 4 ТБ на узел). Было показано, что на текущих ресурсах суперкомпьютера «Говорун» можно смоделировать до 38 кубитов. Однако этого числа недостаточно для полного моделирования электронных оболочек сверхтяжелых элементов, например, для моделирования 118-го элемента необходимо 118 кубитов.</a:t>
            </a:r>
            <a:endParaRPr lang="en-CA" sz="1400" b="0" strike="noStrike" spc="-1">
              <a:latin typeface="Arial"/>
            </a:endParaRPr>
          </a:p>
          <a:p>
            <a:pPr marL="216000" indent="-210960">
              <a:lnSpc>
                <a:spcPct val="100000"/>
              </a:lnSpc>
              <a:tabLst>
                <a:tab pos="0" algn="l"/>
              </a:tabLst>
            </a:pPr>
            <a:endParaRPr lang="en-CA" sz="1400" b="0" strike="noStrike" spc="-1">
              <a:latin typeface="Arial"/>
            </a:endParaRPr>
          </a:p>
          <a:p>
            <a:pPr marL="216000" indent="-210960">
              <a:lnSpc>
                <a:spcPct val="100000"/>
              </a:lnSpc>
              <a:tabLst>
                <a:tab pos="0" algn="l"/>
              </a:tabLst>
            </a:pPr>
            <a:r>
              <a:rPr lang="en-US" sz="1400" b="0" strike="noStrike" spc="-1">
                <a:solidFill>
                  <a:srgbClr val="000000"/>
                </a:solidFill>
                <a:latin typeface="+mn-lt"/>
                <a:ea typeface="+mn-ea"/>
              </a:rPr>
              <a:t>Quantum computing can be divided into layers. The creation of a physical quantum computer or its digital analogue, i.e. a quantum simulator, is on the base layer. The second layer is the development of applied quantum algorithms. The modeling of quantum-mechanical systems, including for calculating the electronic structure of elements, solving molecular dynamics problems, etc., is on the third layer.</a:t>
            </a:r>
            <a:endParaRPr lang="en-CA" sz="1400" b="0" strike="noStrike" spc="-1">
              <a:latin typeface="Arial"/>
            </a:endParaRPr>
          </a:p>
          <a:p>
            <a:pPr marL="216000" indent="-210960">
              <a:lnSpc>
                <a:spcPct val="100000"/>
              </a:lnSpc>
              <a:tabLst>
                <a:tab pos="0" algn="l"/>
              </a:tabLst>
            </a:pPr>
            <a:r>
              <a:rPr lang="en-US" sz="1400" b="0" strike="noStrike" spc="-1">
                <a:solidFill>
                  <a:srgbClr val="000000"/>
                </a:solidFill>
                <a:latin typeface="+mn-lt"/>
                <a:ea typeface="+mn-ea"/>
              </a:rPr>
              <a:t>A software environment that contains a set of quantum simulators, capable of running on a variety of computing architectures, was configured on the “Govorun” supercomputer. </a:t>
            </a:r>
            <a:endParaRPr lang="en-CA" sz="1400" b="0" strike="noStrike" spc="-1">
              <a:latin typeface="Arial"/>
            </a:endParaRPr>
          </a:p>
          <a:p>
            <a:pPr marL="216000" indent="-210960">
              <a:lnSpc>
                <a:spcPct val="100000"/>
              </a:lnSpc>
              <a:tabLst>
                <a:tab pos="0" algn="l"/>
              </a:tabLst>
            </a:pPr>
            <a:r>
              <a:rPr lang="en-US" sz="1400" b="0" strike="noStrike" spc="-1">
                <a:solidFill>
                  <a:srgbClr val="000000"/>
                </a:solidFill>
                <a:latin typeface="+mn-lt"/>
                <a:ea typeface="+mn-ea"/>
              </a:rPr>
              <a:t>A study was carried out using the QuEST simulator in order to select the optimal computing architecture. The best result was provided by compute nodes with a large amount of RAM (more than 4 TB per node). It was shown that up to 38 qubits could be simulated on the current resources of the “Govorun” supercomputer. However, this number is not enough for a complete simulation of the electron shells of superheavy elements, e.g. to simulate the 118th element, 118 qubits are required.</a:t>
            </a:r>
            <a:endParaRPr lang="en-CA" sz="1400" b="0" strike="noStrike" spc="-1">
              <a:latin typeface="Arial"/>
            </a:endParaRPr>
          </a:p>
        </p:txBody>
      </p:sp>
      <p:sp>
        <p:nvSpPr>
          <p:cNvPr id="1438" name="CustomShape 3"/>
          <p:cNvSpPr/>
          <p:nvPr/>
        </p:nvSpPr>
        <p:spPr>
          <a:xfrm>
            <a:off x="4021200" y="9721080"/>
            <a:ext cx="3070080" cy="507240"/>
          </a:xfrm>
          <a:prstGeom prst="rect">
            <a:avLst/>
          </a:prstGeom>
          <a:noFill/>
          <a:ln>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FC7A78FD-9FBF-467A-900F-2D7278725C00}" type="slidenum">
              <a:rPr lang="ru-RU" sz="1300" b="0" strike="noStrike" spc="-1">
                <a:solidFill>
                  <a:srgbClr val="000000"/>
                </a:solidFill>
                <a:latin typeface="Calibri"/>
                <a:ea typeface="+mn-ea"/>
              </a:rPr>
              <a:t>39</a:t>
            </a:fld>
            <a:endParaRPr lang="en-CA" sz="1300" b="0" strike="noStrike" spc="-1">
              <a:latin typeface="Arial"/>
            </a:endParaRPr>
          </a:p>
        </p:txBody>
      </p:sp>
    </p:spTree>
    <p:extLst>
      <p:ext uri="{BB962C8B-B14F-4D97-AF65-F5344CB8AC3E}">
        <p14:creationId xmlns:p14="http://schemas.microsoft.com/office/powerpoint/2010/main" val="17139303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 name="PlaceHolder 1"/>
          <p:cNvSpPr>
            <a:spLocks noGrp="1" noRot="1" noChangeAspect="1"/>
          </p:cNvSpPr>
          <p:nvPr>
            <p:ph type="sldImg"/>
          </p:nvPr>
        </p:nvSpPr>
        <p:spPr>
          <a:xfrm>
            <a:off x="660240" y="763560"/>
            <a:ext cx="6450120" cy="3770640"/>
          </a:xfrm>
          <a:prstGeom prst="rect">
            <a:avLst/>
          </a:prstGeom>
          <a:ln w="0">
            <a:noFill/>
          </a:ln>
        </p:spPr>
      </p:sp>
      <p:sp>
        <p:nvSpPr>
          <p:cNvPr id="1212" name="PlaceHolder 2"/>
          <p:cNvSpPr>
            <a:spLocks noGrp="1"/>
          </p:cNvSpPr>
          <p:nvPr>
            <p:ph type="body"/>
          </p:nvPr>
        </p:nvSpPr>
        <p:spPr>
          <a:xfrm>
            <a:off x="777240" y="4777560"/>
            <a:ext cx="6216120" cy="4524480"/>
          </a:xfrm>
          <a:prstGeom prst="rect">
            <a:avLst/>
          </a:prstGeom>
          <a:noFill/>
          <a:ln w="0">
            <a:noFill/>
          </a:ln>
        </p:spPr>
        <p:txBody>
          <a:bodyPr lIns="0" tIns="0" rIns="0" bIns="0" anchor="t">
            <a:noAutofit/>
          </a:bodyPr>
          <a:lstStyle/>
          <a:p>
            <a:pPr marL="216000" indent="0">
              <a:buNone/>
            </a:pPr>
            <a:endParaRPr lang="en-US" sz="2000" b="0" strike="noStrike" spc="-1">
              <a:latin typeface="Arial"/>
            </a:endParaRPr>
          </a:p>
        </p:txBody>
      </p:sp>
      <p:sp>
        <p:nvSpPr>
          <p:cNvPr id="1213" name="PlaceHolder 3"/>
          <p:cNvSpPr>
            <a:spLocks noGrp="1"/>
          </p:cNvSpPr>
          <p:nvPr>
            <p:ph type="sldNum" idx="30"/>
          </p:nvPr>
        </p:nvSpPr>
        <p:spPr>
          <a:xfrm>
            <a:off x="4399200" y="9555480"/>
            <a:ext cx="3371400" cy="501120"/>
          </a:xfrm>
          <a:prstGeom prst="rect">
            <a:avLst/>
          </a:prstGeom>
          <a:noFill/>
          <a:ln w="0">
            <a:noFill/>
          </a:ln>
        </p:spPr>
        <p:txBody>
          <a:bodyPr lIns="0" tIns="0" rIns="0" bIns="0" anchor="b">
            <a:noAutofit/>
          </a:bodyPr>
          <a:lstStyle>
            <a:lvl1pPr indent="0" algn="r">
              <a:lnSpc>
                <a:spcPct val="100000"/>
              </a:lnSpc>
              <a:buNone/>
              <a:tabLst>
                <a:tab pos="0" algn="l"/>
              </a:tabLst>
              <a:defRPr lang="ru-RU" sz="1200" b="0" strike="noStrike" spc="-1">
                <a:solidFill>
                  <a:srgbClr val="000000"/>
                </a:solidFill>
                <a:latin typeface="Calibri"/>
                <a:ea typeface="+mn-ea"/>
              </a:defRPr>
            </a:lvl1pPr>
          </a:lstStyle>
          <a:p>
            <a:pPr indent="0" algn="r">
              <a:lnSpc>
                <a:spcPct val="100000"/>
              </a:lnSpc>
              <a:buNone/>
              <a:tabLst>
                <a:tab pos="0" algn="l"/>
              </a:tabLst>
            </a:pPr>
            <a:fld id="{66DB339C-0640-4B66-9DD4-B75D895E7E84}" type="slidenum">
              <a:rPr lang="ru-RU" sz="1200" b="0" strike="noStrike" spc="-1">
                <a:solidFill>
                  <a:srgbClr val="000000"/>
                </a:solidFill>
                <a:latin typeface="Calibri"/>
                <a:ea typeface="+mn-ea"/>
              </a:rPr>
              <a:t>40</a:t>
            </a:fld>
            <a:endParaRPr lang="en-US" sz="1200" b="0" strike="noStrike" spc="-1">
              <a:latin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 name="PlaceHolder 1"/>
          <p:cNvSpPr>
            <a:spLocks noGrp="1" noRot="1" noChangeAspect="1"/>
          </p:cNvSpPr>
          <p:nvPr>
            <p:ph type="sldImg"/>
          </p:nvPr>
        </p:nvSpPr>
        <p:spPr>
          <a:xfrm>
            <a:off x="789120" y="1143000"/>
            <a:ext cx="5276520" cy="3082680"/>
          </a:xfrm>
          <a:prstGeom prst="rect">
            <a:avLst/>
          </a:prstGeom>
          <a:ln w="0">
            <a:noFill/>
          </a:ln>
        </p:spPr>
      </p:sp>
      <p:sp>
        <p:nvSpPr>
          <p:cNvPr id="1215" name="PlaceHolder 2"/>
          <p:cNvSpPr>
            <a:spLocks noGrp="1"/>
          </p:cNvSpPr>
          <p:nvPr>
            <p:ph type="body"/>
          </p:nvPr>
        </p:nvSpPr>
        <p:spPr>
          <a:xfrm>
            <a:off x="685800" y="4400640"/>
            <a:ext cx="5481720" cy="3595680"/>
          </a:xfrm>
          <a:prstGeom prst="rect">
            <a:avLst/>
          </a:prstGeom>
          <a:noFill/>
          <a:ln w="0">
            <a:noFill/>
          </a:ln>
        </p:spPr>
        <p:txBody>
          <a:bodyPr lIns="0" tIns="0" rIns="0" bIns="0" anchor="t">
            <a:noAutofit/>
          </a:bodyPr>
          <a:lstStyle/>
          <a:p>
            <a:pPr marL="216000" indent="0">
              <a:buNone/>
            </a:pPr>
            <a:endParaRPr lang="en-US" sz="2000" b="0" strike="noStrike" spc="-1">
              <a:latin typeface="Arial"/>
            </a:endParaRPr>
          </a:p>
        </p:txBody>
      </p:sp>
      <p:sp>
        <p:nvSpPr>
          <p:cNvPr id="1216" name="PlaceHolder 3"/>
          <p:cNvSpPr>
            <a:spLocks noGrp="1"/>
          </p:cNvSpPr>
          <p:nvPr>
            <p:ph type="sldNum" idx="31"/>
          </p:nvPr>
        </p:nvSpPr>
        <p:spPr>
          <a:xfrm>
            <a:off x="3884760" y="8685360"/>
            <a:ext cx="2967120" cy="453960"/>
          </a:xfrm>
          <a:prstGeom prst="rect">
            <a:avLst/>
          </a:prstGeom>
          <a:noFill/>
          <a:ln w="0">
            <a:noFill/>
          </a:ln>
        </p:spPr>
        <p:txBody>
          <a:bodyPr lIns="0" tIns="0" rIns="0" bIns="0" anchor="b">
            <a:noAutofit/>
          </a:bodyPr>
          <a:lstStyle>
            <a:lvl1pPr indent="0" algn="r">
              <a:lnSpc>
                <a:spcPct val="100000"/>
              </a:lnSpc>
              <a:buNone/>
              <a:tabLst>
                <a:tab pos="0" algn="l"/>
              </a:tabLst>
              <a:defRPr lang="ru-RU" sz="1200" b="0" strike="noStrike" spc="-1">
                <a:solidFill>
                  <a:srgbClr val="000000"/>
                </a:solidFill>
                <a:latin typeface="Times New Roman"/>
                <a:ea typeface="+mn-ea"/>
              </a:defRPr>
            </a:lvl1pPr>
          </a:lstStyle>
          <a:p>
            <a:pPr indent="0" algn="r">
              <a:lnSpc>
                <a:spcPct val="100000"/>
              </a:lnSpc>
              <a:buNone/>
              <a:tabLst>
                <a:tab pos="0" algn="l"/>
              </a:tabLst>
            </a:pPr>
            <a:fld id="{B1200EFC-214A-4133-A709-0B53CD1A2178}" type="slidenum">
              <a:rPr lang="ru-RU" sz="1200" b="0" strike="noStrike" spc="-1">
                <a:solidFill>
                  <a:srgbClr val="000000"/>
                </a:solidFill>
                <a:latin typeface="Times New Roman"/>
                <a:ea typeface="+mn-ea"/>
              </a:rPr>
              <a:t>43</a:t>
            </a:fld>
            <a:endParaRPr lang="en-US" sz="1200" b="0" strike="noStrike" spc="-1">
              <a:latin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57225" y="763588"/>
            <a:ext cx="6456363" cy="37719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idx="9"/>
          </p:nvPr>
        </p:nvSpPr>
        <p:spPr/>
        <p:txBody>
          <a:bodyPr/>
          <a:lstStyle/>
          <a:p>
            <a:pPr indent="0" algn="r">
              <a:buNone/>
            </a:pPr>
            <a:fld id="{A0766111-BADB-4DC2-ACBA-00D570D221AE}" type="slidenum">
              <a:rPr lang="en-US" sz="1400" b="0" strike="noStrike" spc="-1" smtClean="0">
                <a:solidFill>
                  <a:srgbClr val="000000"/>
                </a:solidFill>
                <a:latin typeface="Times New Roman"/>
              </a:rPr>
              <a:t>45</a:t>
            </a:fld>
            <a:endParaRPr lang="en-US" sz="1400" b="0" strike="noStrike" spc="-1">
              <a:solidFill>
                <a:srgbClr val="000000"/>
              </a:solidFill>
              <a:latin typeface="Times New Roman"/>
            </a:endParaRPr>
          </a:p>
        </p:txBody>
      </p:sp>
    </p:spTree>
    <p:extLst>
      <p:ext uri="{BB962C8B-B14F-4D97-AF65-F5344CB8AC3E}">
        <p14:creationId xmlns:p14="http://schemas.microsoft.com/office/powerpoint/2010/main" val="32742199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 name="PlaceHolder 1"/>
          <p:cNvSpPr>
            <a:spLocks noGrp="1" noRot="1" noChangeAspect="1"/>
          </p:cNvSpPr>
          <p:nvPr>
            <p:ph type="sldImg"/>
          </p:nvPr>
        </p:nvSpPr>
        <p:spPr>
          <a:xfrm>
            <a:off x="531813" y="1241425"/>
            <a:ext cx="5732462" cy="3349625"/>
          </a:xfrm>
          <a:prstGeom prst="rect">
            <a:avLst/>
          </a:prstGeom>
          <a:ln w="0">
            <a:noFill/>
          </a:ln>
        </p:spPr>
      </p:sp>
      <p:sp>
        <p:nvSpPr>
          <p:cNvPr id="767" name="PlaceHolder 2"/>
          <p:cNvSpPr>
            <a:spLocks noGrp="1"/>
          </p:cNvSpPr>
          <p:nvPr>
            <p:ph type="body"/>
          </p:nvPr>
        </p:nvSpPr>
        <p:spPr>
          <a:xfrm>
            <a:off x="679680" y="4778640"/>
            <a:ext cx="5436000" cy="3907080"/>
          </a:xfrm>
          <a:prstGeom prst="rect">
            <a:avLst/>
          </a:prstGeom>
          <a:noFill/>
          <a:ln w="0">
            <a:noFill/>
          </a:ln>
        </p:spPr>
        <p:txBody>
          <a:bodyPr lIns="0" tIns="0" rIns="0" bIns="0" anchor="t">
            <a:noAutofit/>
          </a:bodyPr>
          <a:lstStyle/>
          <a:p>
            <a:pPr marL="202680" indent="0" algn="just">
              <a:lnSpc>
                <a:spcPct val="107000"/>
              </a:lnSpc>
              <a:spcAft>
                <a:spcPts val="751"/>
              </a:spcAft>
              <a:buNone/>
              <a:tabLst>
                <a:tab pos="0" algn="l"/>
              </a:tabLst>
            </a:pPr>
            <a:r>
              <a:rPr lang="ru-RU" sz="2000" b="0" strike="noStrike" spc="-1">
                <a:solidFill>
                  <a:srgbClr val="000000"/>
                </a:solidFill>
                <a:latin typeface="Times New Roman"/>
                <a:ea typeface="Calibri"/>
              </a:rPr>
              <a:t>Региональный подход к международному сотрудничеству является эффективным способом развития контактов с новыми партнерами и этот подход уже используется для развития контактов в странах арабского мира. В 2019 году начата работа на пространстве АСЕАН. Также большой объем партнерской сети у ОИЯИ в Латинской Америке. Наряду с перечисленными приоритетными регионами, ОИЯИ имеет определенные наработки в Южной Азии, на Юге Африки и на Юго-Западных Балканах.  Как правило, работа с регионом опирается на опыт одной из стран Института, являющейся «точкой притяжения» для региональной научно-исследовательской сети. Наиболее действенным инструментом расширения контактов ОИЯИ в регионах является программа долговременных стажировок на конкурсной основе. Данный подход не является новым, с конца 60х годов он успешно работал под названием «стипендиаты ОИЯИ». Благодаря возможности привлечения кадров из стран-неучастиц, обеспеченной поддержкой КПП, в настоящий момент в Институте работают сотрудники более чем из 30 стран мира. Позвольте мне обратиться к Вам, уважаемые Полномочные представители, за очередным подтверждением мандата дирекции в продолжении зарекомендовавшей себя практики долговременных стажировок для стран-неучастниц. </a:t>
            </a:r>
            <a:endParaRPr lang="en-US" sz="2000" b="0" strike="noStrike" spc="-1">
              <a:solidFill>
                <a:srgbClr val="000000"/>
              </a:solidFill>
              <a:latin typeface="Arial"/>
            </a:endParaRPr>
          </a:p>
          <a:p>
            <a:pPr marL="202680" indent="0">
              <a:lnSpc>
                <a:spcPct val="100000"/>
              </a:lnSpc>
              <a:buNone/>
              <a:tabLst>
                <a:tab pos="0" algn="l"/>
              </a:tabLst>
            </a:pPr>
            <a:endParaRPr lang="en-US" sz="2000" b="0" strike="noStrike" spc="-1">
              <a:solidFill>
                <a:srgbClr val="000000"/>
              </a:solidFill>
              <a:latin typeface="Arial"/>
            </a:endParaRPr>
          </a:p>
        </p:txBody>
      </p:sp>
      <p:sp>
        <p:nvSpPr>
          <p:cNvPr id="768" name="PlaceHolder 3"/>
          <p:cNvSpPr>
            <a:spLocks noGrp="1"/>
          </p:cNvSpPr>
          <p:nvPr>
            <p:ph type="sldNum" idx="22"/>
          </p:nvPr>
        </p:nvSpPr>
        <p:spPr>
          <a:xfrm>
            <a:off x="3850200" y="9431640"/>
            <a:ext cx="2943360" cy="495360"/>
          </a:xfrm>
          <a:prstGeom prst="rect">
            <a:avLst/>
          </a:prstGeom>
          <a:noFill/>
          <a:ln w="0">
            <a:noFill/>
          </a:ln>
        </p:spPr>
        <p:txBody>
          <a:bodyPr lIns="0" tIns="0" rIns="0" bIns="0" anchor="b">
            <a:noAutofit/>
          </a:bodyPr>
          <a:lstStyle>
            <a:lvl1pPr indent="0" algn="r">
              <a:lnSpc>
                <a:spcPct val="100000"/>
              </a:lnSpc>
              <a:buNone/>
              <a:tabLst>
                <a:tab pos="0" algn="l"/>
              </a:tabLst>
              <a:defRPr lang="ru-RU" sz="1100" b="0" strike="noStrike" spc="-1">
                <a:solidFill>
                  <a:srgbClr val="000000"/>
                </a:solidFill>
                <a:latin typeface="Times New Roman"/>
                <a:ea typeface="+mn-ea"/>
              </a:defRPr>
            </a:lvl1pPr>
          </a:lstStyle>
          <a:p>
            <a:pPr indent="0" algn="r">
              <a:lnSpc>
                <a:spcPct val="100000"/>
              </a:lnSpc>
              <a:buNone/>
              <a:tabLst>
                <a:tab pos="0" algn="l"/>
              </a:tabLst>
            </a:pPr>
            <a:fld id="{7C839D5D-5A73-4970-853B-AA7DD810B0C2}" type="slidenum">
              <a:rPr lang="ru-RU" sz="1100" b="0" strike="noStrike" spc="-1">
                <a:solidFill>
                  <a:srgbClr val="000000"/>
                </a:solidFill>
                <a:latin typeface="Times New Roman"/>
                <a:ea typeface="+mn-ea"/>
              </a:rPr>
              <a:t>46</a:t>
            </a:fld>
            <a:endParaRPr lang="en-US" sz="1100" b="0" strike="noStrike" spc="-1">
              <a:solidFill>
                <a:srgbClr val="000000"/>
              </a:solidFill>
              <a:latin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6" name="PlaceHolder 1"/>
          <p:cNvSpPr>
            <a:spLocks noGrp="1" noRot="1" noChangeAspect="1"/>
          </p:cNvSpPr>
          <p:nvPr>
            <p:ph type="sldImg"/>
          </p:nvPr>
        </p:nvSpPr>
        <p:spPr>
          <a:xfrm>
            <a:off x="661988" y="765175"/>
            <a:ext cx="6448425" cy="3768725"/>
          </a:xfrm>
          <a:prstGeom prst="rect">
            <a:avLst/>
          </a:prstGeom>
          <a:ln w="0">
            <a:noFill/>
          </a:ln>
        </p:spPr>
      </p:sp>
      <p:sp>
        <p:nvSpPr>
          <p:cNvPr id="1927" name="PlaceHolder 2"/>
          <p:cNvSpPr>
            <a:spLocks noGrp="1"/>
          </p:cNvSpPr>
          <p:nvPr>
            <p:ph type="body"/>
          </p:nvPr>
        </p:nvSpPr>
        <p:spPr>
          <a:xfrm>
            <a:off x="777240" y="4777560"/>
            <a:ext cx="6217200" cy="4525560"/>
          </a:xfrm>
          <a:prstGeom prst="rect">
            <a:avLst/>
          </a:prstGeom>
          <a:noFill/>
          <a:ln w="0">
            <a:noFill/>
          </a:ln>
        </p:spPr>
        <p:txBody>
          <a:bodyPr lIns="0" tIns="0" rIns="0" bIns="0" anchor="t">
            <a:noAutofit/>
          </a:bodyPr>
          <a:lstStyle/>
          <a:p>
            <a:pPr marL="216000" indent="0">
              <a:buNone/>
            </a:pPr>
            <a:endParaRPr lang="en-US" sz="1979" b="0" strike="noStrike" spc="-1">
              <a:solidFill>
                <a:srgbClr val="000000"/>
              </a:solidFill>
              <a:latin typeface="Arial"/>
            </a:endParaRPr>
          </a:p>
        </p:txBody>
      </p:sp>
      <p:sp>
        <p:nvSpPr>
          <p:cNvPr id="1928" name="PlaceHolder 3"/>
          <p:cNvSpPr>
            <a:spLocks noGrp="1"/>
          </p:cNvSpPr>
          <p:nvPr>
            <p:ph type="sldNum" idx="84"/>
          </p:nvPr>
        </p:nvSpPr>
        <p:spPr>
          <a:xfrm>
            <a:off x="4399200" y="9555480"/>
            <a:ext cx="3372120" cy="502200"/>
          </a:xfrm>
          <a:prstGeom prst="rect">
            <a:avLst/>
          </a:prstGeom>
          <a:noFill/>
          <a:ln w="0">
            <a:noFill/>
          </a:ln>
        </p:spPr>
        <p:txBody>
          <a:bodyPr lIns="0" tIns="0" rIns="0" bIns="0" anchor="b">
            <a:noAutofit/>
          </a:bodyPr>
          <a:lstStyle>
            <a:lvl1pPr indent="0" algn="r">
              <a:lnSpc>
                <a:spcPct val="100000"/>
              </a:lnSpc>
              <a:buNone/>
              <a:tabLst>
                <a:tab pos="0" algn="l"/>
              </a:tabLst>
              <a:defRPr lang="ru-RU" sz="1400" b="0" strike="noStrike" spc="-1">
                <a:solidFill>
                  <a:srgbClr val="000000"/>
                </a:solidFill>
                <a:latin typeface="Times New Roman"/>
                <a:ea typeface="+mn-ea"/>
              </a:defRPr>
            </a:lvl1pPr>
          </a:lstStyle>
          <a:p>
            <a:pPr indent="0" algn="r">
              <a:lnSpc>
                <a:spcPct val="100000"/>
              </a:lnSpc>
              <a:buNone/>
              <a:tabLst>
                <a:tab pos="0" algn="l"/>
              </a:tabLst>
            </a:pPr>
            <a:fld id="{1E042756-3D9C-4084-A93C-9D4DC792BF06}" type="slidenum">
              <a:rPr lang="ru-RU" sz="1400" b="0" strike="noStrike" spc="-1">
                <a:solidFill>
                  <a:srgbClr val="000000"/>
                </a:solidFill>
                <a:latin typeface="Times New Roman"/>
                <a:ea typeface="+mn-ea"/>
              </a:rPr>
              <a:t>47</a:t>
            </a:fld>
            <a:endParaRPr lang="en-US" sz="1400" b="0" strike="noStrike" spc="-1">
              <a:solidFill>
                <a:srgbClr val="000000"/>
              </a:solidFill>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9" name="PlaceHolder 1"/>
          <p:cNvSpPr>
            <a:spLocks noGrp="1" noRot="1" noChangeAspect="1"/>
          </p:cNvSpPr>
          <p:nvPr>
            <p:ph type="sldImg"/>
          </p:nvPr>
        </p:nvSpPr>
        <p:spPr>
          <a:xfrm>
            <a:off x="657225" y="763588"/>
            <a:ext cx="6456363" cy="3771900"/>
          </a:xfrm>
          <a:prstGeom prst="rect">
            <a:avLst/>
          </a:prstGeom>
          <a:ln w="0">
            <a:noFill/>
          </a:ln>
        </p:spPr>
      </p:sp>
      <p:sp>
        <p:nvSpPr>
          <p:cNvPr id="1840" name="PlaceHolder 2"/>
          <p:cNvSpPr>
            <a:spLocks noGrp="1"/>
          </p:cNvSpPr>
          <p:nvPr>
            <p:ph type="body"/>
          </p:nvPr>
        </p:nvSpPr>
        <p:spPr>
          <a:xfrm>
            <a:off x="777240" y="4777560"/>
            <a:ext cx="6216840" cy="4525200"/>
          </a:xfrm>
          <a:prstGeom prst="rect">
            <a:avLst/>
          </a:prstGeom>
          <a:noFill/>
          <a:ln w="0">
            <a:noFill/>
          </a:ln>
        </p:spPr>
        <p:txBody>
          <a:bodyPr lIns="0" tIns="0" rIns="0" bIns="0" anchor="t">
            <a:noAutofit/>
          </a:bodyPr>
          <a:lstStyle/>
          <a:p>
            <a:pPr marL="216000" indent="0">
              <a:buNone/>
            </a:pPr>
            <a:endParaRPr lang="en-US" sz="1800" b="0" strike="noStrike" spc="-1">
              <a:solidFill>
                <a:srgbClr val="000000"/>
              </a:solidFill>
              <a:latin typeface="Arial"/>
            </a:endParaRPr>
          </a:p>
        </p:txBody>
      </p:sp>
      <p:sp>
        <p:nvSpPr>
          <p:cNvPr id="1841" name="PlaceHolder 3"/>
          <p:cNvSpPr>
            <a:spLocks noGrp="1"/>
          </p:cNvSpPr>
          <p:nvPr>
            <p:ph type="sldNum" idx="58"/>
          </p:nvPr>
        </p:nvSpPr>
        <p:spPr>
          <a:xfrm>
            <a:off x="4399200" y="9555480"/>
            <a:ext cx="3372120" cy="501840"/>
          </a:xfrm>
          <a:prstGeom prst="rect">
            <a:avLst/>
          </a:prstGeom>
          <a:noFill/>
          <a:ln w="0">
            <a:noFill/>
          </a:ln>
        </p:spPr>
        <p:txBody>
          <a:bodyPr lIns="0" tIns="0" rIns="0" bIns="0" anchor="b">
            <a:noAutofit/>
          </a:bodyPr>
          <a:lstStyle>
            <a:lvl1pPr indent="0" algn="r">
              <a:lnSpc>
                <a:spcPct val="100000"/>
              </a:lnSpc>
              <a:buNone/>
              <a:tabLst>
                <a:tab pos="0" algn="l"/>
              </a:tabLst>
              <a:defRPr lang="ru-RU" sz="1200" b="0" strike="noStrike" spc="-1">
                <a:solidFill>
                  <a:srgbClr val="000000"/>
                </a:solidFill>
                <a:latin typeface="Calibri"/>
                <a:ea typeface="+mn-ea"/>
              </a:defRPr>
            </a:lvl1pPr>
          </a:lstStyle>
          <a:p>
            <a:pPr indent="0" algn="r">
              <a:lnSpc>
                <a:spcPct val="100000"/>
              </a:lnSpc>
              <a:buNone/>
              <a:tabLst>
                <a:tab pos="0" algn="l"/>
              </a:tabLst>
            </a:pPr>
            <a:fld id="{9E027045-97BA-4CF9-839B-85FEA16904D7}" type="slidenum">
              <a:rPr lang="ru-RU" sz="1200" b="0" strike="noStrike" spc="-1">
                <a:solidFill>
                  <a:srgbClr val="000000"/>
                </a:solidFill>
                <a:latin typeface="Calibri"/>
                <a:ea typeface="+mn-ea"/>
              </a:rPr>
              <a:t>5</a:t>
            </a:fld>
            <a:endParaRPr lang="en-US" sz="1200" b="0" strike="noStrike" spc="-1">
              <a:solidFill>
                <a:srgbClr val="000000"/>
              </a:solidFill>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 name="PlaceHolder 1"/>
          <p:cNvSpPr>
            <a:spLocks noGrp="1" noRot="1" noChangeAspect="1"/>
          </p:cNvSpPr>
          <p:nvPr>
            <p:ph type="sldImg"/>
          </p:nvPr>
        </p:nvSpPr>
        <p:spPr>
          <a:xfrm>
            <a:off x="855720" y="841320"/>
            <a:ext cx="7093800" cy="4144320"/>
          </a:xfrm>
          <a:prstGeom prst="rect">
            <a:avLst/>
          </a:prstGeom>
          <a:ln w="0">
            <a:noFill/>
          </a:ln>
        </p:spPr>
      </p:sp>
      <p:sp>
        <p:nvSpPr>
          <p:cNvPr id="1173" name="PlaceHolder 2"/>
          <p:cNvSpPr>
            <a:spLocks noGrp="1"/>
          </p:cNvSpPr>
          <p:nvPr>
            <p:ph type="body"/>
          </p:nvPr>
        </p:nvSpPr>
        <p:spPr>
          <a:xfrm>
            <a:off x="880560" y="5255280"/>
            <a:ext cx="7043400" cy="4975200"/>
          </a:xfrm>
          <a:prstGeom prst="rect">
            <a:avLst/>
          </a:prstGeom>
          <a:noFill/>
          <a:ln w="0">
            <a:noFill/>
          </a:ln>
        </p:spPr>
        <p:txBody>
          <a:bodyPr lIns="0" tIns="0" rIns="0" bIns="0" anchor="t">
            <a:noAutofit/>
          </a:bodyPr>
          <a:lstStyle/>
          <a:p>
            <a:pPr marL="216000" indent="0">
              <a:buNone/>
            </a:pPr>
            <a:endParaRPr lang="en-US" sz="2000" b="0" strike="noStrike" spc="-1">
              <a:latin typeface="Arial"/>
            </a:endParaRPr>
          </a:p>
        </p:txBody>
      </p:sp>
      <p:sp>
        <p:nvSpPr>
          <p:cNvPr id="1174" name="PlaceHolder 3"/>
          <p:cNvSpPr>
            <a:spLocks noGrp="1"/>
          </p:cNvSpPr>
          <p:nvPr>
            <p:ph type="sldNum" idx="19"/>
          </p:nvPr>
        </p:nvSpPr>
        <p:spPr>
          <a:xfrm>
            <a:off x="4985640" y="10510920"/>
            <a:ext cx="3819240" cy="549360"/>
          </a:xfrm>
          <a:prstGeom prst="rect">
            <a:avLst/>
          </a:prstGeom>
          <a:noFill/>
          <a:ln w="0">
            <a:noFill/>
          </a:ln>
        </p:spPr>
        <p:txBody>
          <a:bodyPr lIns="0" tIns="0" rIns="0" bIns="0" anchor="b">
            <a:noAutofit/>
          </a:bodyPr>
          <a:lstStyle>
            <a:lvl1pPr indent="0" algn="r">
              <a:lnSpc>
                <a:spcPct val="100000"/>
              </a:lnSpc>
              <a:buNone/>
              <a:tabLst>
                <a:tab pos="0" algn="l"/>
              </a:tabLst>
              <a:defRPr lang="en-US" sz="1800" b="0" strike="noStrike" spc="-1">
                <a:solidFill>
                  <a:srgbClr val="000000"/>
                </a:solidFill>
                <a:latin typeface="+mn-lt"/>
                <a:ea typeface="+mn-ea"/>
              </a:defRPr>
            </a:lvl1pPr>
          </a:lstStyle>
          <a:p>
            <a:pPr indent="0" algn="r">
              <a:lnSpc>
                <a:spcPct val="100000"/>
              </a:lnSpc>
              <a:buNone/>
              <a:tabLst>
                <a:tab pos="0" algn="l"/>
              </a:tabLst>
            </a:pPr>
            <a:fld id="{7E020462-4834-411D-A770-289CAC102170}" type="slidenum">
              <a:rPr lang="en-US" sz="1800" b="0" strike="noStrike" spc="-1">
                <a:solidFill>
                  <a:srgbClr val="000000"/>
                </a:solidFill>
                <a:latin typeface="+mn-lt"/>
                <a:ea typeface="+mn-ea"/>
              </a:rPr>
              <a:t>6</a:t>
            </a:fld>
            <a:endParaRPr lang="en-US" sz="1800" b="0" strike="noStrike" spc="-1">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5" name="PlaceHolder 1"/>
          <p:cNvSpPr>
            <a:spLocks noGrp="1" noRot="1" noChangeAspect="1"/>
          </p:cNvSpPr>
          <p:nvPr>
            <p:ph type="sldImg"/>
          </p:nvPr>
        </p:nvSpPr>
        <p:spPr>
          <a:xfrm>
            <a:off x="658800" y="763560"/>
            <a:ext cx="6449760" cy="3768480"/>
          </a:xfrm>
          <a:prstGeom prst="rect">
            <a:avLst/>
          </a:prstGeom>
          <a:ln w="0">
            <a:noFill/>
          </a:ln>
        </p:spPr>
      </p:sp>
      <p:sp>
        <p:nvSpPr>
          <p:cNvPr id="1176" name="PlaceHolder 2"/>
          <p:cNvSpPr>
            <a:spLocks noGrp="1"/>
          </p:cNvSpPr>
          <p:nvPr>
            <p:ph type="body"/>
          </p:nvPr>
        </p:nvSpPr>
        <p:spPr>
          <a:xfrm>
            <a:off x="777240" y="4777560"/>
            <a:ext cx="6213600" cy="4521960"/>
          </a:xfrm>
          <a:prstGeom prst="rect">
            <a:avLst/>
          </a:prstGeom>
          <a:noFill/>
          <a:ln w="0">
            <a:noFill/>
          </a:ln>
        </p:spPr>
        <p:txBody>
          <a:bodyPr lIns="0" tIns="0" rIns="0" bIns="0" anchor="t">
            <a:noAutofit/>
          </a:bodyPr>
          <a:lstStyle/>
          <a:p>
            <a:pPr marL="216000" indent="0">
              <a:lnSpc>
                <a:spcPct val="100000"/>
              </a:lnSpc>
              <a:buNone/>
              <a:tabLst>
                <a:tab pos="0" algn="l"/>
              </a:tabLst>
            </a:pPr>
            <a:r>
              <a:rPr lang="en-US" sz="1200" b="0" strike="noStrike" spc="-1">
                <a:solidFill>
                  <a:srgbClr val="002060"/>
                </a:solidFill>
                <a:latin typeface="+mn-lt"/>
                <a:ea typeface="+mn-ea"/>
              </a:rPr>
              <a:t>For the next two decades, the principal focus in heavy ion physics and spin physics, that will influence to a large extent the JINR strategic development is the timely completion of the JINR flagship facility - NICA. The aim of the NICA project is to create a world-class experimental infrastructure for fundamental research in contemporary High Energy Physics (HEP), applied research, and in development of novel nuclear power technology. The format of close interlaboratory cooperation will contribute to the development of modern detectors and to further achievements in the area of high-temperature superconductivity. This base should be utilized by a global scientific community of users from member and non-member states of JINR.</a:t>
            </a:r>
            <a:endParaRPr lang="en-US" sz="1200" b="0" strike="noStrike" spc="-1">
              <a:latin typeface="Arial"/>
            </a:endParaRPr>
          </a:p>
        </p:txBody>
      </p:sp>
      <p:sp>
        <p:nvSpPr>
          <p:cNvPr id="1177" name="PlaceHolder 3"/>
          <p:cNvSpPr>
            <a:spLocks noGrp="1"/>
          </p:cNvSpPr>
          <p:nvPr>
            <p:ph type="sldNum" idx="20"/>
          </p:nvPr>
        </p:nvSpPr>
        <p:spPr>
          <a:xfrm>
            <a:off x="4399200" y="9555480"/>
            <a:ext cx="3368880" cy="498600"/>
          </a:xfrm>
          <a:prstGeom prst="rect">
            <a:avLst/>
          </a:prstGeom>
          <a:noFill/>
          <a:ln w="0">
            <a:noFill/>
          </a:ln>
        </p:spPr>
        <p:txBody>
          <a:bodyPr lIns="0" tIns="0" rIns="0" bIns="0" anchor="b">
            <a:noAutofit/>
          </a:bodyPr>
          <a:lstStyle>
            <a:lvl1pPr indent="0" algn="r">
              <a:lnSpc>
                <a:spcPct val="100000"/>
              </a:lnSpc>
              <a:buNone/>
              <a:tabLst>
                <a:tab pos="0" algn="l"/>
              </a:tabLst>
              <a:defRPr lang="en-US" sz="1400" b="0" strike="noStrike" spc="-1">
                <a:solidFill>
                  <a:srgbClr val="000000"/>
                </a:solidFill>
                <a:latin typeface="Times New Roman"/>
                <a:ea typeface="+mn-ea"/>
              </a:defRPr>
            </a:lvl1pPr>
          </a:lstStyle>
          <a:p>
            <a:pPr indent="0" algn="r">
              <a:lnSpc>
                <a:spcPct val="100000"/>
              </a:lnSpc>
              <a:buNone/>
              <a:tabLst>
                <a:tab pos="0" algn="l"/>
              </a:tabLst>
            </a:pPr>
            <a:fld id="{23EF94BB-787F-4F81-AF94-2C0C32130558}" type="slidenum">
              <a:rPr lang="en-US" sz="1400" b="0" strike="noStrike" spc="-1">
                <a:solidFill>
                  <a:srgbClr val="000000"/>
                </a:solidFill>
                <a:latin typeface="Times New Roman"/>
                <a:ea typeface="+mn-ea"/>
              </a:rPr>
              <a:t>7</a:t>
            </a:fld>
            <a:endParaRPr lang="en-US" sz="1400" b="0" strike="noStrike" spc="-1">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8" name="PlaceHolder 1"/>
          <p:cNvSpPr>
            <a:spLocks noGrp="1" noRot="1" noChangeAspect="1"/>
          </p:cNvSpPr>
          <p:nvPr>
            <p:ph type="sldImg"/>
          </p:nvPr>
        </p:nvSpPr>
        <p:spPr>
          <a:xfrm>
            <a:off x="658813" y="763588"/>
            <a:ext cx="6450012" cy="3768725"/>
          </a:xfrm>
          <a:prstGeom prst="rect">
            <a:avLst/>
          </a:prstGeom>
          <a:ln w="0">
            <a:noFill/>
          </a:ln>
        </p:spPr>
      </p:sp>
      <p:sp>
        <p:nvSpPr>
          <p:cNvPr id="1179" name="PlaceHolder 2"/>
          <p:cNvSpPr>
            <a:spLocks noGrp="1"/>
          </p:cNvSpPr>
          <p:nvPr>
            <p:ph type="body"/>
          </p:nvPr>
        </p:nvSpPr>
        <p:spPr>
          <a:xfrm>
            <a:off x="777240" y="4777560"/>
            <a:ext cx="6213600" cy="4521960"/>
          </a:xfrm>
          <a:prstGeom prst="rect">
            <a:avLst/>
          </a:prstGeom>
          <a:noFill/>
          <a:ln w="0">
            <a:noFill/>
          </a:ln>
        </p:spPr>
        <p:txBody>
          <a:bodyPr lIns="0" tIns="0" rIns="0" bIns="0" anchor="t">
            <a:noAutofit/>
          </a:bodyPr>
          <a:lstStyle/>
          <a:p>
            <a:pPr marL="343080" indent="-343080">
              <a:lnSpc>
                <a:spcPct val="100000"/>
              </a:lnSpc>
              <a:buClr>
                <a:srgbClr val="000000"/>
              </a:buClr>
              <a:buFont typeface="Symbol"/>
              <a:buChar char=""/>
            </a:pPr>
            <a:r>
              <a:rPr lang="en-US" sz="1200" b="1" strike="noStrike" spc="-1">
                <a:solidFill>
                  <a:srgbClr val="2E75B6"/>
                </a:solidFill>
                <a:latin typeface="Calibri"/>
              </a:rPr>
              <a:t>Advantages of the MPD &amp; NICA </a:t>
            </a:r>
            <a:endParaRPr lang="en-US" sz="1200" b="0" strike="noStrike" spc="-1">
              <a:latin typeface="Arial"/>
            </a:endParaRPr>
          </a:p>
          <a:p>
            <a:pPr indent="0">
              <a:lnSpc>
                <a:spcPct val="100000"/>
              </a:lnSpc>
              <a:buNone/>
              <a:tabLst>
                <a:tab pos="0" algn="l"/>
              </a:tabLst>
            </a:pPr>
            <a:endParaRPr lang="en-US" sz="1200" b="0" strike="noStrike" spc="-1">
              <a:latin typeface="Arial"/>
            </a:endParaRPr>
          </a:p>
          <a:p>
            <a:pPr marL="343080" indent="-343080">
              <a:lnSpc>
                <a:spcPct val="100000"/>
              </a:lnSpc>
              <a:buClr>
                <a:srgbClr val="000000"/>
              </a:buClr>
              <a:buFont typeface="Symbol"/>
              <a:buChar char=""/>
              <a:tabLst>
                <a:tab pos="0" algn="l"/>
              </a:tabLst>
            </a:pPr>
            <a:r>
              <a:rPr lang="en-US" sz="1200" b="0" strike="noStrike" spc="-1">
                <a:solidFill>
                  <a:srgbClr val="000000"/>
                </a:solidFill>
                <a:latin typeface="Calibri"/>
                <a:ea typeface="Times New Roman"/>
              </a:rPr>
              <a:t>NICA covers an </a:t>
            </a:r>
            <a:r>
              <a:rPr lang="en-US" sz="1200" b="0" u="sng" strike="noStrike" spc="-1">
                <a:solidFill>
                  <a:srgbClr val="000000"/>
                </a:solidFill>
                <a:uFillTx/>
                <a:latin typeface="Calibri"/>
                <a:ea typeface="Times New Roman"/>
              </a:rPr>
              <a:t>energy range </a:t>
            </a:r>
            <a:r>
              <a:rPr lang="en-US" sz="1200" b="0" strike="noStrike" spc="-1">
                <a:solidFill>
                  <a:srgbClr val="000000"/>
                </a:solidFill>
                <a:latin typeface="Calibri"/>
                <a:ea typeface="Times New Roman"/>
              </a:rPr>
              <a:t>where most important an interesting physics appears to take place - transition from hadronic to partonic effect dominance, possible appearance of first order phase transition in QCD phase diagram, transition from baryon to meson dominance in particle production. All of this is also connected to astrophysical studies which are strongly developing now and may pose additional questions for us. In summary there are a lot of interesting open questions and MPD has the capabilities to answer many of them.</a:t>
            </a:r>
            <a:endParaRPr lang="en-US" sz="1200" b="0" strike="noStrike" spc="-1">
              <a:latin typeface="Arial"/>
            </a:endParaRPr>
          </a:p>
          <a:p>
            <a:pPr marL="343080" indent="-343080">
              <a:lnSpc>
                <a:spcPct val="100000"/>
              </a:lnSpc>
              <a:buClr>
                <a:srgbClr val="000000"/>
              </a:buClr>
              <a:buFont typeface="Symbol"/>
              <a:buChar char=""/>
              <a:tabLst>
                <a:tab pos="0" algn="l"/>
              </a:tabLst>
            </a:pPr>
            <a:r>
              <a:rPr lang="en-US" sz="1200" b="0" strike="noStrike" spc="-1">
                <a:solidFill>
                  <a:srgbClr val="000000"/>
                </a:solidFill>
                <a:latin typeface="Calibri"/>
                <a:ea typeface="Times New Roman"/>
              </a:rPr>
              <a:t>MPD covers this interesting region providing powerful combination of </a:t>
            </a:r>
            <a:r>
              <a:rPr lang="en-US" sz="1200" b="0" u="sng" strike="noStrike" spc="-1">
                <a:solidFill>
                  <a:srgbClr val="000000"/>
                </a:solidFill>
                <a:uFillTx/>
                <a:latin typeface="Calibri"/>
                <a:ea typeface="Times New Roman"/>
              </a:rPr>
              <a:t>large luminosity,</a:t>
            </a:r>
            <a:r>
              <a:rPr lang="en-US" sz="1200" b="0" strike="noStrike" spc="-1">
                <a:solidFill>
                  <a:srgbClr val="000000"/>
                </a:solidFill>
                <a:latin typeface="Calibri"/>
                <a:ea typeface="Times New Roman"/>
              </a:rPr>
              <a:t> </a:t>
            </a:r>
            <a:r>
              <a:rPr lang="en-US" sz="1200" b="0" u="sng" strike="noStrike" spc="-1">
                <a:solidFill>
                  <a:srgbClr val="000000"/>
                </a:solidFill>
                <a:uFillTx/>
                <a:latin typeface="Calibri"/>
                <a:ea typeface="Times New Roman"/>
              </a:rPr>
              <a:t>collision energy and</a:t>
            </a:r>
            <a:r>
              <a:rPr lang="en-US" sz="1200" b="0" strike="noStrike" spc="-1">
                <a:solidFill>
                  <a:srgbClr val="000000"/>
                </a:solidFill>
                <a:latin typeface="Calibri"/>
                <a:ea typeface="Times New Roman"/>
              </a:rPr>
              <a:t> </a:t>
            </a:r>
            <a:r>
              <a:rPr lang="en-US" sz="1200" b="0" u="sng" strike="noStrike" spc="-1">
                <a:solidFill>
                  <a:srgbClr val="000000"/>
                </a:solidFill>
                <a:uFillTx/>
                <a:latin typeface="Calibri"/>
                <a:ea typeface="Times New Roman"/>
              </a:rPr>
              <a:t>system size scan </a:t>
            </a:r>
            <a:r>
              <a:rPr lang="en-US" sz="1200" b="0" strike="noStrike" spc="-1">
                <a:solidFill>
                  <a:srgbClr val="000000"/>
                </a:solidFill>
                <a:latin typeface="Calibri"/>
                <a:ea typeface="Times New Roman"/>
              </a:rPr>
              <a:t>(including isobars), large and consistent </a:t>
            </a:r>
            <a:r>
              <a:rPr lang="en-US" sz="1200" b="0" u="sng" strike="noStrike" spc="-1">
                <a:solidFill>
                  <a:srgbClr val="000000"/>
                </a:solidFill>
                <a:uFillTx/>
                <a:latin typeface="Calibri"/>
                <a:ea typeface="Times New Roman"/>
              </a:rPr>
              <a:t>acceptance</a:t>
            </a:r>
            <a:r>
              <a:rPr lang="en-US" sz="1200" b="0" strike="noStrike" spc="-1">
                <a:solidFill>
                  <a:srgbClr val="000000"/>
                </a:solidFill>
                <a:latin typeface="Calibri"/>
                <a:ea typeface="Times New Roman"/>
              </a:rPr>
              <a:t>, full </a:t>
            </a:r>
            <a:r>
              <a:rPr lang="en-US" sz="1200" b="0" u="sng" strike="noStrike" spc="-1">
                <a:solidFill>
                  <a:srgbClr val="000000"/>
                </a:solidFill>
                <a:uFillTx/>
                <a:latin typeface="Calibri"/>
                <a:ea typeface="Times New Roman"/>
              </a:rPr>
              <a:t>centrality</a:t>
            </a:r>
            <a:r>
              <a:rPr lang="en-US" sz="1200" b="0" strike="noStrike" spc="-1">
                <a:solidFill>
                  <a:srgbClr val="000000"/>
                </a:solidFill>
                <a:latin typeface="Calibri"/>
                <a:ea typeface="Times New Roman"/>
              </a:rPr>
              <a:t> range.</a:t>
            </a:r>
            <a:endParaRPr lang="en-US" sz="1200" b="0" strike="noStrike" spc="-1">
              <a:latin typeface="Arial"/>
            </a:endParaRPr>
          </a:p>
          <a:p>
            <a:pPr marL="343080" indent="-343080">
              <a:lnSpc>
                <a:spcPct val="100000"/>
              </a:lnSpc>
              <a:buClr>
                <a:srgbClr val="000000"/>
              </a:buClr>
              <a:buFont typeface="Symbol"/>
              <a:buChar char=""/>
              <a:tabLst>
                <a:tab pos="0" algn="l"/>
              </a:tabLst>
            </a:pPr>
            <a:r>
              <a:rPr lang="en-US" sz="1200" b="0" strike="noStrike" spc="-1">
                <a:solidFill>
                  <a:srgbClr val="000000"/>
                </a:solidFill>
                <a:latin typeface="Calibri"/>
                <a:ea typeface="Times New Roman"/>
              </a:rPr>
              <a:t>NICA is complementary to existing and planned world facilities (FAIR, SPS), and will be a natural and necessary continuation and significant expansion of studies at RHIC BES.</a:t>
            </a:r>
            <a:endParaRPr lang="en-US" sz="1200" b="0" strike="noStrike" spc="-1">
              <a:latin typeface="Arial"/>
            </a:endParaRPr>
          </a:p>
          <a:p>
            <a:pPr indent="0">
              <a:lnSpc>
                <a:spcPct val="100000"/>
              </a:lnSpc>
              <a:buNone/>
              <a:tabLst>
                <a:tab pos="0" algn="l"/>
              </a:tabLst>
            </a:pPr>
            <a:endParaRPr lang="en-US" sz="1200" b="0" strike="noStrike" spc="-1">
              <a:latin typeface="Arial"/>
            </a:endParaRPr>
          </a:p>
          <a:p>
            <a:pPr indent="0">
              <a:lnSpc>
                <a:spcPct val="100000"/>
              </a:lnSpc>
              <a:buNone/>
              <a:tabLst>
                <a:tab pos="0" algn="l"/>
              </a:tabLst>
            </a:pPr>
            <a:r>
              <a:rPr lang="en-US" sz="1400" b="1" strike="noStrike" spc="-1">
                <a:solidFill>
                  <a:srgbClr val="000000"/>
                </a:solidFill>
                <a:latin typeface="Calibri"/>
                <a:ea typeface="Times New Roman"/>
              </a:rPr>
              <a:t>Other facilities:</a:t>
            </a:r>
            <a:endParaRPr lang="en-US" sz="1400" b="0" strike="noStrike" spc="-1">
              <a:latin typeface="Arial"/>
            </a:endParaRPr>
          </a:p>
          <a:p>
            <a:pPr marL="285840" indent="-285840">
              <a:lnSpc>
                <a:spcPct val="100000"/>
              </a:lnSpc>
              <a:buClr>
                <a:srgbClr val="000000"/>
              </a:buClr>
              <a:buFont typeface="Wingdings" charset="2"/>
              <a:buChar char=""/>
              <a:tabLst>
                <a:tab pos="0" algn="l"/>
              </a:tabLst>
            </a:pPr>
            <a:r>
              <a:rPr lang="en-US" sz="1200" b="1" strike="noStrike" spc="-1">
                <a:solidFill>
                  <a:srgbClr val="000000"/>
                </a:solidFill>
                <a:latin typeface="Calibri"/>
                <a:ea typeface="Times New Roman"/>
              </a:rPr>
              <a:t>HADES</a:t>
            </a:r>
            <a:r>
              <a:rPr lang="en-US" sz="1200" b="0" strike="noStrike" spc="-1">
                <a:solidFill>
                  <a:srgbClr val="000000"/>
                </a:solidFill>
                <a:latin typeface="Calibri"/>
                <a:ea typeface="Times New Roman"/>
              </a:rPr>
              <a:t> and S</a:t>
            </a:r>
            <a:r>
              <a:rPr lang="en-US" sz="1200" b="1" strike="noStrike" spc="-1">
                <a:solidFill>
                  <a:srgbClr val="000000"/>
                </a:solidFill>
                <a:latin typeface="Calibri"/>
                <a:ea typeface="Times New Roman"/>
              </a:rPr>
              <a:t>IS18</a:t>
            </a:r>
            <a:r>
              <a:rPr lang="en-US" sz="1200" b="0" strike="noStrike" spc="-1">
                <a:solidFill>
                  <a:srgbClr val="000000"/>
                </a:solidFill>
                <a:latin typeface="Calibri"/>
                <a:ea typeface="Times New Roman"/>
              </a:rPr>
              <a:t> provide energies below 3 GeV;</a:t>
            </a:r>
            <a:endParaRPr lang="en-US" sz="1200" b="0" strike="noStrike" spc="-1">
              <a:latin typeface="Arial"/>
            </a:endParaRPr>
          </a:p>
          <a:p>
            <a:pPr marL="285840" indent="-285840">
              <a:lnSpc>
                <a:spcPct val="100000"/>
              </a:lnSpc>
              <a:buClr>
                <a:srgbClr val="000000"/>
              </a:buClr>
              <a:buFont typeface="Wingdings" charset="2"/>
              <a:buChar char=""/>
              <a:tabLst>
                <a:tab pos="0" algn="l"/>
              </a:tabLst>
            </a:pPr>
            <a:r>
              <a:rPr lang="en-US" sz="1200" b="1" strike="noStrike" spc="-1">
                <a:solidFill>
                  <a:srgbClr val="000000"/>
                </a:solidFill>
                <a:latin typeface="Calibri"/>
                <a:ea typeface="Times New Roman"/>
              </a:rPr>
              <a:t>FAIR</a:t>
            </a:r>
            <a:r>
              <a:rPr lang="en-US" sz="1200" b="0" strike="noStrike" spc="-1">
                <a:solidFill>
                  <a:srgbClr val="000000"/>
                </a:solidFill>
                <a:latin typeface="Calibri"/>
                <a:ea typeface="Times New Roman"/>
              </a:rPr>
              <a:t> is not going to provide data before 2028 - so it will not provide data in timescale comparable to NICA;</a:t>
            </a:r>
            <a:endParaRPr lang="en-US" sz="1200" b="0" strike="noStrike" spc="-1">
              <a:latin typeface="Arial"/>
            </a:endParaRPr>
          </a:p>
          <a:p>
            <a:pPr marL="285840" indent="-285840">
              <a:lnSpc>
                <a:spcPct val="100000"/>
              </a:lnSpc>
              <a:buClr>
                <a:srgbClr val="000000"/>
              </a:buClr>
              <a:buFont typeface="Wingdings" charset="2"/>
              <a:buChar char=""/>
              <a:tabLst>
                <a:tab pos="0" algn="l"/>
              </a:tabLst>
            </a:pPr>
            <a:r>
              <a:rPr lang="en-US" sz="1200" b="1" strike="noStrike" spc="-1">
                <a:solidFill>
                  <a:srgbClr val="000000"/>
                </a:solidFill>
                <a:latin typeface="Calibri"/>
                <a:ea typeface="Times New Roman"/>
              </a:rPr>
              <a:t>SPS</a:t>
            </a:r>
            <a:r>
              <a:rPr lang="en-US" sz="1200" b="0" strike="noStrike" spc="-1">
                <a:solidFill>
                  <a:srgbClr val="000000"/>
                </a:solidFill>
                <a:latin typeface="Calibri"/>
                <a:ea typeface="Times New Roman"/>
              </a:rPr>
              <a:t> operates at higher energies, and is fixed target (and also mostly limited to highest centralities);</a:t>
            </a:r>
            <a:endParaRPr lang="en-US" sz="1200" b="0" strike="noStrike" spc="-1">
              <a:latin typeface="Arial"/>
            </a:endParaRPr>
          </a:p>
          <a:p>
            <a:pPr marL="285840" indent="-285840">
              <a:lnSpc>
                <a:spcPct val="100000"/>
              </a:lnSpc>
              <a:buClr>
                <a:srgbClr val="C00000"/>
              </a:buClr>
              <a:buFont typeface="Wingdings" charset="2"/>
              <a:buChar char=""/>
              <a:tabLst>
                <a:tab pos="0" algn="l"/>
              </a:tabLst>
            </a:pPr>
            <a:r>
              <a:rPr lang="en-US" sz="1200" b="1" strike="noStrike" spc="-1">
                <a:solidFill>
                  <a:srgbClr val="C00000"/>
                </a:solidFill>
                <a:latin typeface="Calibri"/>
                <a:ea typeface="Times New Roman"/>
              </a:rPr>
              <a:t>STAR BES </a:t>
            </a:r>
            <a:r>
              <a:rPr lang="en-US" sz="1200" b="0" strike="noStrike" spc="-1">
                <a:solidFill>
                  <a:srgbClr val="000000"/>
                </a:solidFill>
                <a:latin typeface="Calibri"/>
                <a:ea typeface="Times New Roman"/>
              </a:rPr>
              <a:t>(Beam Energy Scan) covered the energy range of 3-20, however:</a:t>
            </a:r>
            <a:endParaRPr lang="en-US" sz="1200" b="0" strike="noStrike" spc="-1">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  - the data taking is finished,</a:t>
            </a:r>
            <a:endParaRPr lang="en-US" sz="1200" b="0" strike="noStrike" spc="-1">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  - data sample of 100M at most energies may be  </a:t>
            </a:r>
            <a:endParaRPr lang="en-US" sz="1200" b="0" strike="noStrike" spc="-1">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     enough to "pose interesting questions", or </a:t>
            </a:r>
            <a:endParaRPr lang="en-US" sz="1200" b="0" strike="noStrike" spc="-1">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     highlight the region of interest, but not provide </a:t>
            </a:r>
            <a:endParaRPr lang="en-US" sz="1200" b="0" strike="noStrike" spc="-1">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     "definite answers",</a:t>
            </a:r>
            <a:endParaRPr lang="en-US" sz="1200" b="0" strike="noStrike" spc="-1">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  - data below 8 GeV is in fixed-target mode,</a:t>
            </a:r>
            <a:endParaRPr lang="en-US" sz="1200" b="0" strike="noStrike" spc="-1">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  - no collision system size scan was done,</a:t>
            </a:r>
            <a:endParaRPr lang="en-US" sz="1200" b="0" strike="noStrike" spc="-1">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  - isobar run of RHIC showed new interesting physics </a:t>
            </a:r>
            <a:endParaRPr lang="en-US" sz="1200" b="0" strike="noStrike" spc="-1">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     that may be explored at NICA.</a:t>
            </a:r>
            <a:endParaRPr lang="en-US" sz="1200" b="0" strike="noStrike" spc="-1">
              <a:latin typeface="Arial"/>
            </a:endParaRPr>
          </a:p>
          <a:p>
            <a:pPr marL="457200" indent="0">
              <a:lnSpc>
                <a:spcPct val="100000"/>
              </a:lnSpc>
              <a:buNone/>
              <a:tabLst>
                <a:tab pos="0" algn="l"/>
              </a:tabLst>
            </a:pPr>
            <a:endParaRPr lang="en-US" sz="1200" b="0" strike="noStrike" spc="-1">
              <a:latin typeface="Arial"/>
            </a:endParaRPr>
          </a:p>
          <a:p>
            <a:pPr marL="457200" indent="0">
              <a:lnSpc>
                <a:spcPct val="100000"/>
              </a:lnSpc>
              <a:buNone/>
              <a:tabLst>
                <a:tab pos="0" algn="l"/>
              </a:tabLst>
            </a:pPr>
            <a:r>
              <a:rPr lang="en-US" sz="1400" b="1" u="sng" strike="noStrike" spc="-1">
                <a:solidFill>
                  <a:srgbClr val="2E75B6"/>
                </a:solidFill>
                <a:uFillTx/>
                <a:latin typeface="Calibri"/>
                <a:ea typeface="Times New Roman"/>
              </a:rPr>
              <a:t>BM@N</a:t>
            </a:r>
            <a:endParaRPr lang="en-US" sz="1400" b="0" strike="noStrike" spc="-1">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Baryonic Matter at Nuclotron (BM@N) experiment is focused on measurement of Au+Au collisions up to a kinetic beam energy of 3.8·A GeV in order to investigate the equation-of-state (EOS) and the microscopic degrees-of-freedom of QCD matter at neutron star core densities, as EOS defines relation between density, pressure, temperature, energy and isospin asymmetry of nuclear matter.</a:t>
            </a:r>
            <a:endParaRPr lang="en-US" sz="1200" b="0" strike="noStrike" spc="-1">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The “hot” topics of the experiment are:</a:t>
            </a:r>
            <a:endParaRPr lang="en-US" sz="1200" b="0" strike="noStrike" spc="-1">
              <a:latin typeface="Arial"/>
            </a:endParaRPr>
          </a:p>
          <a:p>
            <a:pPr marL="285840" indent="-285840">
              <a:lnSpc>
                <a:spcPct val="100000"/>
              </a:lnSpc>
              <a:buClr>
                <a:srgbClr val="000000"/>
              </a:buClr>
              <a:buFont typeface="Arial"/>
              <a:buChar char="•"/>
              <a:tabLst>
                <a:tab pos="0" algn="l"/>
              </a:tabLst>
            </a:pPr>
            <a:r>
              <a:rPr lang="en-US" sz="1200" b="0" strike="noStrike" spc="-1">
                <a:solidFill>
                  <a:srgbClr val="000000"/>
                </a:solidFill>
                <a:latin typeface="Calibri"/>
                <a:ea typeface="Times New Roman"/>
              </a:rPr>
              <a:t>Study isospin symmetric matter EOS at densities of ρ=3-5 ρ</a:t>
            </a:r>
            <a:r>
              <a:rPr lang="en-US" sz="1200" b="0" strike="noStrike" spc="-1" baseline="-25000">
                <a:solidFill>
                  <a:srgbClr val="000000"/>
                </a:solidFill>
                <a:latin typeface="Calibri"/>
                <a:ea typeface="Times New Roman"/>
              </a:rPr>
              <a:t>0</a:t>
            </a:r>
            <a:r>
              <a:rPr lang="en-US" sz="1200" b="0" strike="noStrike" spc="-1">
                <a:solidFill>
                  <a:srgbClr val="000000"/>
                </a:solidFill>
                <a:latin typeface="Calibri"/>
                <a:ea typeface="Times New Roman"/>
              </a:rPr>
              <a:t> (saturation density) by the following measurements:</a:t>
            </a:r>
            <a:endParaRPr lang="en-US" sz="1200" b="0" strike="noStrike" spc="-1">
              <a:latin typeface="Arial"/>
            </a:endParaRPr>
          </a:p>
          <a:p>
            <a:pPr indent="0">
              <a:lnSpc>
                <a:spcPct val="100000"/>
              </a:lnSpc>
              <a:buNone/>
              <a:tabLst>
                <a:tab pos="0" algn="l"/>
              </a:tabLst>
            </a:pPr>
            <a:r>
              <a:rPr lang="en-US" sz="1200" b="0" strike="noStrike" spc="-1">
                <a:solidFill>
                  <a:srgbClr val="000000"/>
                </a:solidFill>
                <a:latin typeface="Calibri"/>
                <a:ea typeface="Times New Roman"/>
              </a:rPr>
              <a:t>       -  elliptic and direct flows of protons, mesons and hyperons,</a:t>
            </a:r>
            <a:endParaRPr lang="en-US" sz="1200" b="0" strike="noStrike" spc="-1">
              <a:latin typeface="Arial"/>
            </a:endParaRPr>
          </a:p>
          <a:p>
            <a:pPr indent="0">
              <a:lnSpc>
                <a:spcPct val="100000"/>
              </a:lnSpc>
              <a:buNone/>
              <a:tabLst>
                <a:tab pos="0" algn="l"/>
              </a:tabLst>
            </a:pPr>
            <a:r>
              <a:rPr lang="en-US" sz="1200" b="0" strike="noStrike" spc="-1">
                <a:solidFill>
                  <a:srgbClr val="000000"/>
                </a:solidFill>
                <a:latin typeface="Calibri"/>
                <a:ea typeface="Times New Roman"/>
              </a:rPr>
              <a:t>       -  sub-threshold production of multi-strange hyperons and </a:t>
            </a:r>
            <a:endParaRPr lang="en-US" sz="1200" b="0" strike="noStrike" spc="-1">
              <a:latin typeface="Arial"/>
            </a:endParaRPr>
          </a:p>
          <a:p>
            <a:pPr indent="0">
              <a:lnSpc>
                <a:spcPct val="100000"/>
              </a:lnSpc>
              <a:buNone/>
              <a:tabLst>
                <a:tab pos="0" algn="l"/>
              </a:tabLst>
            </a:pPr>
            <a:r>
              <a:rPr lang="en-US" sz="1200" b="0" strike="noStrike" spc="-1">
                <a:solidFill>
                  <a:srgbClr val="000000"/>
                </a:solidFill>
                <a:latin typeface="Calibri"/>
                <a:ea typeface="Times New Roman"/>
              </a:rPr>
              <a:t>          anti-hyperons.</a:t>
            </a:r>
            <a:endParaRPr lang="en-US" sz="1200" b="0" strike="noStrike" spc="-1">
              <a:latin typeface="Arial"/>
            </a:endParaRPr>
          </a:p>
          <a:p>
            <a:pPr marL="285840" indent="-285840">
              <a:lnSpc>
                <a:spcPct val="100000"/>
              </a:lnSpc>
              <a:buClr>
                <a:srgbClr val="000000"/>
              </a:buClr>
              <a:buFont typeface="Arial"/>
              <a:buChar char="•"/>
              <a:tabLst>
                <a:tab pos="0" algn="l"/>
              </a:tabLst>
            </a:pPr>
            <a:r>
              <a:rPr lang="en-US" sz="1200" b="0" strike="noStrike" spc="-1">
                <a:solidFill>
                  <a:srgbClr val="000000"/>
                </a:solidFill>
                <a:latin typeface="Calibri"/>
                <a:ea typeface="Times New Roman"/>
              </a:rPr>
              <a:t>Constrain symmetry energy </a:t>
            </a:r>
            <a:r>
              <a:rPr lang="en-US" sz="1200" b="1" strike="noStrike" spc="-1">
                <a:solidFill>
                  <a:srgbClr val="00B050"/>
                </a:solidFill>
                <a:latin typeface="Calibri"/>
                <a:ea typeface="Times New Roman"/>
              </a:rPr>
              <a:t>E</a:t>
            </a:r>
            <a:r>
              <a:rPr lang="en-US" sz="1200" b="1" strike="noStrike" spc="-1" baseline="-25000">
                <a:solidFill>
                  <a:srgbClr val="00B050"/>
                </a:solidFill>
                <a:latin typeface="Calibri"/>
                <a:ea typeface="Times New Roman"/>
              </a:rPr>
              <a:t>sym</a:t>
            </a:r>
            <a:r>
              <a:rPr lang="en-US" sz="1200" b="0" strike="noStrike" spc="-1">
                <a:solidFill>
                  <a:srgbClr val="000000"/>
                </a:solidFill>
                <a:latin typeface="Calibri"/>
                <a:ea typeface="Times New Roman"/>
              </a:rPr>
              <a:t> - difference between binding energy of isospin symmetric and asymmetric matter by the following measurements:</a:t>
            </a:r>
            <a:endParaRPr lang="en-US" sz="1200" b="0" strike="noStrike" spc="-1">
              <a:latin typeface="Arial"/>
            </a:endParaRPr>
          </a:p>
          <a:p>
            <a:pPr indent="0">
              <a:lnSpc>
                <a:spcPct val="100000"/>
              </a:lnSpc>
              <a:buNone/>
              <a:tabLst>
                <a:tab pos="0" algn="l"/>
              </a:tabLst>
            </a:pPr>
            <a:r>
              <a:rPr lang="en-US" sz="1200" b="0" strike="noStrike" spc="-1">
                <a:solidFill>
                  <a:srgbClr val="000000"/>
                </a:solidFill>
                <a:latin typeface="Calibri"/>
                <a:ea typeface="Times New Roman"/>
              </a:rPr>
              <a:t>        -  collective flow of neutrons vs protons,</a:t>
            </a:r>
            <a:endParaRPr lang="en-US" sz="1200" b="0" strike="noStrike" spc="-1">
              <a:latin typeface="Arial"/>
            </a:endParaRPr>
          </a:p>
          <a:p>
            <a:pPr indent="0">
              <a:lnSpc>
                <a:spcPct val="100000"/>
              </a:lnSpc>
              <a:buNone/>
              <a:tabLst>
                <a:tab pos="0" algn="l"/>
              </a:tabLst>
            </a:pPr>
            <a:r>
              <a:rPr lang="en-US" sz="1200" b="0" strike="noStrike" spc="-1">
                <a:solidFill>
                  <a:srgbClr val="000000"/>
                </a:solidFill>
                <a:latin typeface="Calibri"/>
                <a:ea typeface="Times New Roman"/>
              </a:rPr>
              <a:t>        -  sub-threshold production of particles with opposite isospin.</a:t>
            </a:r>
            <a:endParaRPr lang="en-US" sz="1200" b="0" strike="noStrike" spc="-1">
              <a:latin typeface="Arial"/>
            </a:endParaRPr>
          </a:p>
          <a:p>
            <a:pPr marL="285840" indent="-285840">
              <a:lnSpc>
                <a:spcPct val="100000"/>
              </a:lnSpc>
              <a:buClr>
                <a:srgbClr val="000000"/>
              </a:buClr>
              <a:buFont typeface="Arial"/>
              <a:buChar char="•"/>
              <a:tabLst>
                <a:tab pos="0" algn="l"/>
              </a:tabLst>
            </a:pPr>
            <a:r>
              <a:rPr lang="en-US" sz="1200" b="0" strike="noStrike" spc="-1">
                <a:solidFill>
                  <a:srgbClr val="000000"/>
                </a:solidFill>
                <a:latin typeface="Calibri"/>
                <a:ea typeface="Times New Roman"/>
              </a:rPr>
              <a:t>Searches for quark degrees-of-freedom and the critical endpoint of the first order phase transition at high baryonic densities.</a:t>
            </a:r>
            <a:endParaRPr lang="en-US" sz="1200" b="0" strike="noStrike" spc="-1">
              <a:latin typeface="Arial"/>
            </a:endParaRPr>
          </a:p>
          <a:p>
            <a:pPr marL="285840" indent="-285840">
              <a:lnSpc>
                <a:spcPct val="100000"/>
              </a:lnSpc>
              <a:buClr>
                <a:srgbClr val="000000"/>
              </a:buClr>
              <a:buFont typeface="Arial"/>
              <a:buChar char="•"/>
              <a:tabLst>
                <a:tab pos="0" algn="l"/>
              </a:tabLst>
            </a:pPr>
            <a:r>
              <a:rPr lang="en-US" sz="1200" b="0" strike="noStrike" spc="-1">
                <a:solidFill>
                  <a:srgbClr val="000000"/>
                </a:solidFill>
                <a:latin typeface="Calibri"/>
                <a:ea typeface="Times New Roman"/>
              </a:rPr>
              <a:t>Role of hyperons in neutron stars (ΛN and ΛNN interactions) by measurements of yields and lifetime of light hyper-nucleus at high baryonic densities.</a:t>
            </a:r>
            <a:endParaRPr lang="en-US" sz="1200" b="0" strike="noStrike" spc="-1">
              <a:latin typeface="Arial"/>
            </a:endParaRPr>
          </a:p>
          <a:p>
            <a:pPr indent="0">
              <a:lnSpc>
                <a:spcPct val="100000"/>
              </a:lnSpc>
              <a:buNone/>
              <a:tabLst>
                <a:tab pos="0" algn="l"/>
              </a:tabLst>
            </a:pPr>
            <a:endParaRPr lang="en-US" sz="1200" b="0" strike="noStrike" spc="-1">
              <a:latin typeface="Arial"/>
            </a:endParaRPr>
          </a:p>
          <a:p>
            <a:pPr indent="0">
              <a:lnSpc>
                <a:spcPct val="100000"/>
              </a:lnSpc>
              <a:buNone/>
              <a:tabLst>
                <a:tab pos="0" algn="l"/>
              </a:tabLst>
            </a:pPr>
            <a:endParaRPr lang="en-US" sz="1200" b="0" strike="noStrike" spc="-1">
              <a:latin typeface="Arial"/>
            </a:endParaRPr>
          </a:p>
          <a:p>
            <a:pPr indent="0">
              <a:lnSpc>
                <a:spcPct val="100000"/>
              </a:lnSpc>
              <a:buNone/>
              <a:tabLst>
                <a:tab pos="0" algn="l"/>
              </a:tabLst>
            </a:pPr>
            <a:endParaRPr lang="en-US" sz="1200" b="0" strike="noStrike" spc="-1">
              <a:latin typeface="Arial"/>
            </a:endParaRPr>
          </a:p>
          <a:p>
            <a:pPr marL="285840" indent="-285840">
              <a:lnSpc>
                <a:spcPct val="100000"/>
              </a:lnSpc>
              <a:buClr>
                <a:srgbClr val="000000"/>
              </a:buClr>
              <a:buFont typeface="Arial"/>
              <a:buChar char="•"/>
              <a:tabLst>
                <a:tab pos="0" algn="l"/>
              </a:tabLst>
            </a:pPr>
            <a:r>
              <a:rPr lang="ru-RU" sz="2000" b="0" strike="noStrike" spc="-1">
                <a:latin typeface="+mn-lt"/>
                <a:ea typeface="Times New Roman"/>
              </a:rPr>
              <a:t>О возможности изучения на </a:t>
            </a:r>
            <a:r>
              <a:rPr lang="en-US" sz="2000" b="0" strike="noStrike" spc="-1">
                <a:latin typeface="+mn-lt"/>
                <a:ea typeface="Times New Roman"/>
              </a:rPr>
              <a:t>NICA </a:t>
            </a:r>
            <a:r>
              <a:rPr lang="ru-RU" sz="2000" b="0" strike="noStrike" spc="-1">
                <a:latin typeface="+mn-lt"/>
                <a:ea typeface="Times New Roman"/>
              </a:rPr>
              <a:t>столкновений изобарных ядер, имеющих тот же атомный номер, но разный заряд: в частности - не можем ли мы столкнуть свинец-208 и висмут-208? </a:t>
            </a:r>
            <a:br>
              <a:rPr sz="2000"/>
            </a:br>
            <a:br>
              <a:rPr sz="2000"/>
            </a:br>
            <a:r>
              <a:rPr lang="en-US" sz="2000" b="0" strike="noStrike" spc="-1">
                <a:latin typeface="+mn-lt"/>
                <a:ea typeface="Times New Roman"/>
              </a:rPr>
              <a:t>RICH </a:t>
            </a:r>
            <a:r>
              <a:rPr lang="ru-RU" sz="2000" b="0" strike="noStrike" spc="-1">
                <a:latin typeface="+mn-lt"/>
                <a:ea typeface="Times New Roman"/>
              </a:rPr>
              <a:t>закончил набор данных, но на последнем рабочем совещании (закрытом) они говорили об интересных результатах, которые могут быть очень важны для понимания структуры ядра. В этом плане низкие </a:t>
            </a:r>
            <a:br>
              <a:rPr sz="2000"/>
            </a:br>
            <a:r>
              <a:rPr lang="ru-RU" sz="2000" b="0" strike="noStrike" spc="-1">
                <a:latin typeface="+mn-lt"/>
                <a:ea typeface="Times New Roman"/>
              </a:rPr>
              <a:t>энергии </a:t>
            </a:r>
            <a:r>
              <a:rPr lang="en-US" sz="2000" b="0" strike="noStrike" spc="-1">
                <a:latin typeface="+mn-lt"/>
                <a:ea typeface="Times New Roman"/>
              </a:rPr>
              <a:t>NICA </a:t>
            </a:r>
            <a:r>
              <a:rPr lang="ru-RU" sz="2000" b="0" strike="noStrike" spc="-1">
                <a:latin typeface="+mn-lt"/>
                <a:ea typeface="Times New Roman"/>
              </a:rPr>
              <a:t>могут быть дополнительным преимуществом. Если столкновения идут с большим прицельным параметром, то возникают </a:t>
            </a:r>
            <a:br>
              <a:rPr sz="2000"/>
            </a:br>
            <a:r>
              <a:rPr lang="ru-RU" sz="2000" b="0" strike="noStrike" spc="-1">
                <a:latin typeface="+mn-lt"/>
                <a:ea typeface="Times New Roman"/>
              </a:rPr>
              <a:t>сильные электромагнитные поля и соответствующая физика - </a:t>
            </a:r>
            <a:r>
              <a:rPr lang="en-US" sz="2000" b="0" strike="noStrike" spc="-1">
                <a:latin typeface="+mn-lt"/>
                <a:ea typeface="Times New Roman"/>
              </a:rPr>
              <a:t>Chiral Magnetic Effect. </a:t>
            </a:r>
            <a:br>
              <a:rPr sz="2000"/>
            </a:br>
            <a:br>
              <a:rPr sz="2000"/>
            </a:br>
            <a:r>
              <a:rPr lang="ru-RU" sz="2000" b="0" strike="noStrike" spc="-1">
                <a:latin typeface="+mn-lt"/>
                <a:ea typeface="Times New Roman"/>
              </a:rPr>
              <a:t>Есть давние работы по теме. Например, С.Волошин (</a:t>
            </a:r>
            <a:r>
              <a:rPr lang="en-US" sz="2000" b="0" strike="noStrike" spc="-1">
                <a:latin typeface="+mn-lt"/>
                <a:ea typeface="Times New Roman"/>
              </a:rPr>
              <a:t>Phys.Rev.Lett.105 (2010) 17230) </a:t>
            </a:r>
            <a:r>
              <a:rPr lang="ru-RU" sz="2000" b="0" strike="noStrike" spc="-1">
                <a:latin typeface="+mn-lt"/>
                <a:ea typeface="Times New Roman"/>
              </a:rPr>
              <a:t>предлагает сталкивать </a:t>
            </a:r>
            <a:r>
              <a:rPr lang="en-US" sz="2000" b="0" strike="noStrike" spc="-1">
                <a:latin typeface="+mn-lt"/>
                <a:ea typeface="Times New Roman"/>
              </a:rPr>
              <a:t>Ru-44 </a:t>
            </a:r>
            <a:r>
              <a:rPr lang="ru-RU" sz="2000" b="0" strike="noStrike" spc="-1">
                <a:latin typeface="+mn-lt"/>
                <a:ea typeface="Times New Roman"/>
              </a:rPr>
              <a:t>и </a:t>
            </a:r>
            <a:r>
              <a:rPr lang="en-US" sz="2000" b="0" strike="noStrike" spc="-1">
                <a:latin typeface="+mn-lt"/>
                <a:ea typeface="Times New Roman"/>
              </a:rPr>
              <a:t>Zr-40 (A=96). </a:t>
            </a:r>
            <a:br>
              <a:rPr sz="2000"/>
            </a:br>
            <a:r>
              <a:rPr lang="ru-RU" sz="2000" b="0" strike="noStrike" spc="-1">
                <a:latin typeface="+mn-lt"/>
                <a:ea typeface="Times New Roman"/>
              </a:rPr>
              <a:t> </a:t>
            </a:r>
            <a:endParaRPr lang="en-US" sz="2000" b="0" strike="noStrike" spc="-1">
              <a:latin typeface="Arial"/>
            </a:endParaRPr>
          </a:p>
          <a:p>
            <a:pPr indent="0">
              <a:lnSpc>
                <a:spcPct val="100000"/>
              </a:lnSpc>
              <a:buNone/>
              <a:tabLst>
                <a:tab pos="0" algn="l"/>
              </a:tabLst>
            </a:pPr>
            <a:endParaRPr lang="en-US" sz="2000" b="0" strike="noStrike" spc="-1">
              <a:latin typeface="Arial"/>
            </a:endParaRPr>
          </a:p>
          <a:p>
            <a:pPr indent="0">
              <a:lnSpc>
                <a:spcPct val="100000"/>
              </a:lnSpc>
              <a:buNone/>
              <a:tabLst>
                <a:tab pos="0" algn="l"/>
              </a:tabLst>
            </a:pPr>
            <a:endParaRPr lang="en-US" sz="2000" b="0" strike="noStrike" spc="-1">
              <a:latin typeface="Arial"/>
            </a:endParaRPr>
          </a:p>
        </p:txBody>
      </p:sp>
      <p:sp>
        <p:nvSpPr>
          <p:cNvPr id="1180" name="PlaceHolder 3"/>
          <p:cNvSpPr>
            <a:spLocks noGrp="1"/>
          </p:cNvSpPr>
          <p:nvPr>
            <p:ph type="sldNum" idx="21"/>
          </p:nvPr>
        </p:nvSpPr>
        <p:spPr>
          <a:xfrm>
            <a:off x="4399200" y="9555480"/>
            <a:ext cx="3368880" cy="498600"/>
          </a:xfrm>
          <a:prstGeom prst="rect">
            <a:avLst/>
          </a:prstGeom>
          <a:noFill/>
          <a:ln w="0">
            <a:noFill/>
          </a:ln>
        </p:spPr>
        <p:txBody>
          <a:bodyPr lIns="0" tIns="0" rIns="0" bIns="0" anchor="b">
            <a:noAutofit/>
          </a:bodyPr>
          <a:lstStyle>
            <a:lvl1pPr indent="0" algn="r">
              <a:lnSpc>
                <a:spcPct val="100000"/>
              </a:lnSpc>
              <a:buNone/>
              <a:tabLst>
                <a:tab pos="0" algn="l"/>
              </a:tabLst>
              <a:defRPr lang="en-US" sz="1400" b="0" strike="noStrike" spc="-1">
                <a:solidFill>
                  <a:srgbClr val="000000"/>
                </a:solidFill>
                <a:latin typeface="Times New Roman"/>
                <a:ea typeface="+mn-ea"/>
              </a:defRPr>
            </a:lvl1pPr>
          </a:lstStyle>
          <a:p>
            <a:pPr indent="0" algn="r">
              <a:lnSpc>
                <a:spcPct val="100000"/>
              </a:lnSpc>
              <a:buNone/>
              <a:tabLst>
                <a:tab pos="0" algn="l"/>
              </a:tabLst>
            </a:pPr>
            <a:fld id="{F163C374-24BC-4A81-BEE9-D325E6FDDA58}" type="slidenum">
              <a:rPr lang="en-US" sz="1400" b="0" strike="noStrike" spc="-1">
                <a:solidFill>
                  <a:srgbClr val="000000"/>
                </a:solidFill>
                <a:latin typeface="Times New Roman"/>
                <a:ea typeface="+mn-ea"/>
              </a:rPr>
              <a:t>8</a:t>
            </a:fld>
            <a:endParaRPr lang="en-US" sz="1400" b="0" strike="noStrike" spc="-1">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1" name="PlaceHolder 1"/>
          <p:cNvSpPr>
            <a:spLocks noGrp="1" noRot="1" noChangeAspect="1"/>
          </p:cNvSpPr>
          <p:nvPr>
            <p:ph type="sldImg"/>
          </p:nvPr>
        </p:nvSpPr>
        <p:spPr>
          <a:xfrm>
            <a:off x="658800" y="763560"/>
            <a:ext cx="6449760" cy="3768480"/>
          </a:xfrm>
          <a:prstGeom prst="rect">
            <a:avLst/>
          </a:prstGeom>
          <a:ln w="0">
            <a:noFill/>
          </a:ln>
        </p:spPr>
      </p:sp>
      <p:sp>
        <p:nvSpPr>
          <p:cNvPr id="1182" name="PlaceHolder 2"/>
          <p:cNvSpPr>
            <a:spLocks noGrp="1"/>
          </p:cNvSpPr>
          <p:nvPr>
            <p:ph type="body"/>
          </p:nvPr>
        </p:nvSpPr>
        <p:spPr>
          <a:xfrm>
            <a:off x="777240" y="4777560"/>
            <a:ext cx="6213600" cy="4521960"/>
          </a:xfrm>
          <a:prstGeom prst="rect">
            <a:avLst/>
          </a:prstGeom>
          <a:noFill/>
          <a:ln w="0">
            <a:noFill/>
          </a:ln>
        </p:spPr>
        <p:txBody>
          <a:bodyPr lIns="0" tIns="0" rIns="0" bIns="0" anchor="t">
            <a:noAutofit/>
          </a:bodyPr>
          <a:lstStyle/>
          <a:p>
            <a:pPr marL="216000" indent="0">
              <a:lnSpc>
                <a:spcPct val="100000"/>
              </a:lnSpc>
              <a:buNone/>
              <a:tabLst>
                <a:tab pos="0" algn="l"/>
              </a:tabLst>
            </a:pPr>
            <a:r>
              <a:rPr lang="en-US" sz="1200" b="1" strike="noStrike" spc="-1">
                <a:solidFill>
                  <a:srgbClr val="000000"/>
                </a:solidFill>
                <a:latin typeface="+mn-lt"/>
                <a:ea typeface="+mn-ea"/>
              </a:rPr>
              <a:t>Test reactions (2022-2023):</a:t>
            </a:r>
            <a:endParaRPr lang="en-US" sz="1200" b="0" strike="noStrike" spc="-1">
              <a:latin typeface="Arial"/>
            </a:endParaRPr>
          </a:p>
          <a:p>
            <a:pPr marL="216000" indent="0">
              <a:lnSpc>
                <a:spcPct val="100000"/>
              </a:lnSpc>
              <a:spcBef>
                <a:spcPts val="1199"/>
              </a:spcBef>
              <a:buNone/>
              <a:tabLst>
                <a:tab pos="0" algn="l"/>
              </a:tabLst>
            </a:pPr>
            <a:r>
              <a:rPr lang="en-US" sz="1200" b="0" strike="noStrike" spc="-1" baseline="30000">
                <a:solidFill>
                  <a:srgbClr val="0D0D0D"/>
                </a:solidFill>
                <a:latin typeface="+mn-lt"/>
                <a:ea typeface="+mn-ea"/>
              </a:rPr>
              <a:t>238</a:t>
            </a:r>
            <a:r>
              <a:rPr lang="en-US" sz="1200" b="0" strike="noStrike" spc="-1">
                <a:solidFill>
                  <a:srgbClr val="0D0D0D"/>
                </a:solidFill>
                <a:latin typeface="+mn-lt"/>
                <a:ea typeface="+mn-ea"/>
              </a:rPr>
              <a:t>U + </a:t>
            </a:r>
            <a:r>
              <a:rPr lang="en-US" sz="1200" b="0" strike="noStrike" spc="-1" baseline="30000">
                <a:solidFill>
                  <a:srgbClr val="0D0D0D"/>
                </a:solidFill>
                <a:latin typeface="+mn-lt"/>
                <a:ea typeface="+mn-ea"/>
              </a:rPr>
              <a:t>54</a:t>
            </a:r>
            <a:r>
              <a:rPr lang="en-US" sz="1200" b="0" strike="noStrike" spc="-1">
                <a:solidFill>
                  <a:srgbClr val="0D0D0D"/>
                </a:solidFill>
                <a:latin typeface="+mn-lt"/>
                <a:ea typeface="+mn-ea"/>
              </a:rPr>
              <a:t>Cr   → </a:t>
            </a:r>
            <a:r>
              <a:rPr lang="en-US" sz="1200" b="0" strike="noStrike" spc="-1" baseline="30000">
                <a:solidFill>
                  <a:srgbClr val="0D0D0D"/>
                </a:solidFill>
                <a:latin typeface="+mn-lt"/>
                <a:ea typeface="+mn-ea"/>
              </a:rPr>
              <a:t>292</a:t>
            </a:r>
            <a:r>
              <a:rPr lang="en-US" sz="1200" b="0" strike="noStrike" spc="-1">
                <a:solidFill>
                  <a:srgbClr val="0D0D0D"/>
                </a:solidFill>
                <a:latin typeface="+mn-lt"/>
                <a:ea typeface="+mn-ea"/>
              </a:rPr>
              <a:t>Lv*</a:t>
            </a:r>
            <a:endParaRPr lang="en-US" sz="1200" b="0" strike="noStrike" spc="-1">
              <a:latin typeface="Arial"/>
            </a:endParaRPr>
          </a:p>
          <a:p>
            <a:pPr marL="216000" indent="0">
              <a:lnSpc>
                <a:spcPct val="100000"/>
              </a:lnSpc>
              <a:spcBef>
                <a:spcPts val="601"/>
              </a:spcBef>
              <a:buNone/>
              <a:tabLst>
                <a:tab pos="0" algn="l"/>
              </a:tabLst>
            </a:pPr>
            <a:r>
              <a:rPr lang="en-US" sz="1200" b="0" strike="noStrike" spc="-1" baseline="30000">
                <a:solidFill>
                  <a:srgbClr val="0D0D0D"/>
                </a:solidFill>
                <a:latin typeface="+mn-lt"/>
                <a:ea typeface="+mn-ea"/>
              </a:rPr>
              <a:t>242</a:t>
            </a:r>
            <a:r>
              <a:rPr lang="en-US" sz="1200" b="0" strike="noStrike" spc="-1">
                <a:solidFill>
                  <a:srgbClr val="0D0D0D"/>
                </a:solidFill>
                <a:latin typeface="+mn-lt"/>
                <a:ea typeface="+mn-ea"/>
              </a:rPr>
              <a:t>Pu + </a:t>
            </a:r>
            <a:r>
              <a:rPr lang="en-US" sz="1200" b="0" strike="noStrike" spc="-1" baseline="30000">
                <a:solidFill>
                  <a:srgbClr val="0D0D0D"/>
                </a:solidFill>
                <a:latin typeface="+mn-lt"/>
                <a:ea typeface="+mn-ea"/>
              </a:rPr>
              <a:t>50</a:t>
            </a:r>
            <a:r>
              <a:rPr lang="en-US" sz="1200" b="0" strike="noStrike" spc="-1">
                <a:solidFill>
                  <a:srgbClr val="0D0D0D"/>
                </a:solidFill>
                <a:latin typeface="+mn-lt"/>
                <a:ea typeface="+mn-ea"/>
              </a:rPr>
              <a:t>Ti  → </a:t>
            </a:r>
            <a:r>
              <a:rPr lang="en-US" sz="1200" b="0" strike="noStrike" spc="-1" baseline="30000">
                <a:solidFill>
                  <a:srgbClr val="0D0D0D"/>
                </a:solidFill>
                <a:latin typeface="+mn-lt"/>
                <a:ea typeface="+mn-ea"/>
              </a:rPr>
              <a:t>292</a:t>
            </a:r>
            <a:r>
              <a:rPr lang="en-US" sz="1200" b="0" strike="noStrike" spc="-1">
                <a:solidFill>
                  <a:srgbClr val="0D0D0D"/>
                </a:solidFill>
                <a:latin typeface="+mn-lt"/>
                <a:ea typeface="+mn-ea"/>
              </a:rPr>
              <a:t>Lv*</a:t>
            </a:r>
            <a:endParaRPr lang="en-US" sz="1200" b="0" strike="noStrike" spc="-1">
              <a:latin typeface="Arial"/>
            </a:endParaRPr>
          </a:p>
          <a:p>
            <a:pPr marL="216000" indent="0">
              <a:lnSpc>
                <a:spcPct val="100000"/>
              </a:lnSpc>
              <a:buNone/>
              <a:tabLst>
                <a:tab pos="0" algn="l"/>
              </a:tabLst>
            </a:pPr>
            <a:r>
              <a:rPr lang="en-US" sz="1200" b="0" strike="noStrike" spc="-1" baseline="30000">
                <a:solidFill>
                  <a:srgbClr val="C00000"/>
                </a:solidFill>
                <a:latin typeface="+mn-lt"/>
                <a:ea typeface="+mn-ea"/>
              </a:rPr>
              <a:t>245</a:t>
            </a:r>
            <a:r>
              <a:rPr lang="en-US" sz="1200" b="0" strike="noStrike" spc="-1">
                <a:solidFill>
                  <a:srgbClr val="C00000"/>
                </a:solidFill>
                <a:latin typeface="+mn-lt"/>
                <a:ea typeface="+mn-ea"/>
              </a:rPr>
              <a:t>Cm + </a:t>
            </a:r>
            <a:r>
              <a:rPr lang="en-US" sz="1200" b="0" strike="noStrike" spc="-1" baseline="30000">
                <a:solidFill>
                  <a:srgbClr val="C00000"/>
                </a:solidFill>
                <a:latin typeface="+mn-lt"/>
                <a:ea typeface="+mn-ea"/>
              </a:rPr>
              <a:t>48</a:t>
            </a:r>
            <a:r>
              <a:rPr lang="en-US" sz="1200" b="0" strike="noStrike" spc="-1">
                <a:solidFill>
                  <a:srgbClr val="C00000"/>
                </a:solidFill>
                <a:latin typeface="+mn-lt"/>
                <a:ea typeface="+mn-ea"/>
              </a:rPr>
              <a:t>Ca→ </a:t>
            </a:r>
            <a:r>
              <a:rPr lang="en-US" sz="1200" b="0" strike="noStrike" spc="-1" baseline="30000">
                <a:solidFill>
                  <a:srgbClr val="C00000"/>
                </a:solidFill>
                <a:latin typeface="+mn-lt"/>
                <a:ea typeface="+mn-ea"/>
              </a:rPr>
              <a:t>293</a:t>
            </a:r>
            <a:r>
              <a:rPr lang="en-US" sz="1200" b="0" strike="noStrike" spc="-1">
                <a:solidFill>
                  <a:srgbClr val="C00000"/>
                </a:solidFill>
                <a:latin typeface="+mn-lt"/>
                <a:ea typeface="+mn-ea"/>
              </a:rPr>
              <a:t>Lv* </a:t>
            </a:r>
            <a:endParaRPr lang="en-US" sz="1200" b="0" strike="noStrike" spc="-1">
              <a:latin typeface="Arial"/>
            </a:endParaRPr>
          </a:p>
          <a:p>
            <a:pPr marL="216000" indent="0">
              <a:lnSpc>
                <a:spcPct val="100000"/>
              </a:lnSpc>
              <a:buNone/>
              <a:tabLst>
                <a:tab pos="0" algn="l"/>
              </a:tabLst>
            </a:pPr>
            <a:r>
              <a:rPr lang="en-US" sz="1200" b="0" strike="noStrike" spc="-1">
                <a:solidFill>
                  <a:srgbClr val="C00000"/>
                </a:solidFill>
                <a:latin typeface="+mn-lt"/>
                <a:ea typeface="+mn-ea"/>
              </a:rPr>
              <a:t>                     </a:t>
            </a:r>
            <a:r>
              <a:rPr lang="el-GR" sz="1200" b="0" strike="noStrike" spc="-1">
                <a:solidFill>
                  <a:srgbClr val="C00000"/>
                </a:solidFill>
                <a:latin typeface="+mn-lt"/>
                <a:ea typeface="+mn-ea"/>
              </a:rPr>
              <a:t>σ</a:t>
            </a:r>
            <a:r>
              <a:rPr lang="en-US" sz="1200" b="0" strike="noStrike" spc="-1" baseline="-25000">
                <a:solidFill>
                  <a:srgbClr val="C00000"/>
                </a:solidFill>
                <a:latin typeface="+mn-lt"/>
                <a:ea typeface="+mn-ea"/>
              </a:rPr>
              <a:t>3n</a:t>
            </a:r>
            <a:r>
              <a:rPr lang="en-US" sz="1200" b="0" strike="noStrike" spc="-1">
                <a:solidFill>
                  <a:srgbClr val="C00000"/>
                </a:solidFill>
                <a:latin typeface="+mn-lt"/>
                <a:ea typeface="+mn-ea"/>
              </a:rPr>
              <a:t>= 4pb </a:t>
            </a:r>
            <a:endParaRPr lang="en-US" sz="1200" b="0" strike="noStrike" spc="-1">
              <a:latin typeface="Arial"/>
            </a:endParaRPr>
          </a:p>
          <a:p>
            <a:pPr marL="216000" indent="0">
              <a:lnSpc>
                <a:spcPct val="100000"/>
              </a:lnSpc>
              <a:buNone/>
              <a:tabLst>
                <a:tab pos="0" algn="l"/>
              </a:tabLst>
            </a:pPr>
            <a:endParaRPr lang="en-US" sz="1200" b="0" strike="noStrike" spc="-1">
              <a:latin typeface="Arial"/>
            </a:endParaRPr>
          </a:p>
        </p:txBody>
      </p:sp>
      <p:sp>
        <p:nvSpPr>
          <p:cNvPr id="1183" name="PlaceHolder 3"/>
          <p:cNvSpPr>
            <a:spLocks noGrp="1"/>
          </p:cNvSpPr>
          <p:nvPr>
            <p:ph type="sldNum" idx="22"/>
          </p:nvPr>
        </p:nvSpPr>
        <p:spPr>
          <a:xfrm>
            <a:off x="4399200" y="9555480"/>
            <a:ext cx="3368880" cy="498600"/>
          </a:xfrm>
          <a:prstGeom prst="rect">
            <a:avLst/>
          </a:prstGeom>
          <a:noFill/>
          <a:ln w="0">
            <a:noFill/>
          </a:ln>
        </p:spPr>
        <p:txBody>
          <a:bodyPr lIns="0" tIns="0" rIns="0" bIns="0" anchor="b">
            <a:noAutofit/>
          </a:bodyPr>
          <a:lstStyle>
            <a:lvl1pPr indent="0" algn="r">
              <a:lnSpc>
                <a:spcPct val="100000"/>
              </a:lnSpc>
              <a:buNone/>
              <a:tabLst>
                <a:tab pos="0" algn="l"/>
              </a:tabLst>
              <a:defRPr lang="en-US" sz="1400" b="0" strike="noStrike" spc="-1">
                <a:solidFill>
                  <a:srgbClr val="000000"/>
                </a:solidFill>
                <a:latin typeface="Times New Roman"/>
                <a:ea typeface="+mn-ea"/>
              </a:defRPr>
            </a:lvl1pPr>
          </a:lstStyle>
          <a:p>
            <a:pPr indent="0" algn="r">
              <a:lnSpc>
                <a:spcPct val="100000"/>
              </a:lnSpc>
              <a:buNone/>
              <a:tabLst>
                <a:tab pos="0" algn="l"/>
              </a:tabLst>
            </a:pPr>
            <a:fld id="{B52AEE60-7718-4AFB-892E-46136F176476}" type="slidenum">
              <a:rPr lang="en-US" sz="1400" b="0" strike="noStrike" spc="-1">
                <a:solidFill>
                  <a:srgbClr val="000000"/>
                </a:solidFill>
                <a:latin typeface="Times New Roman"/>
                <a:ea typeface="+mn-ea"/>
              </a:rPr>
              <a:t>9</a:t>
            </a:fld>
            <a:endParaRPr lang="en-US" sz="1400" b="0" strike="noStrike" spc="-1">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PlaceHolder 1"/>
          <p:cNvSpPr>
            <a:spLocks noGrp="1" noRot="1" noChangeAspect="1"/>
          </p:cNvSpPr>
          <p:nvPr>
            <p:ph type="sldImg"/>
          </p:nvPr>
        </p:nvSpPr>
        <p:spPr>
          <a:xfrm>
            <a:off x="788988" y="1143000"/>
            <a:ext cx="5280025" cy="3086100"/>
          </a:xfrm>
          <a:prstGeom prst="rect">
            <a:avLst/>
          </a:prstGeom>
          <a:ln w="0">
            <a:noFill/>
          </a:ln>
        </p:spPr>
      </p:sp>
      <p:sp>
        <p:nvSpPr>
          <p:cNvPr id="391" name="PlaceHolder 2"/>
          <p:cNvSpPr>
            <a:spLocks noGrp="1"/>
          </p:cNvSpPr>
          <p:nvPr>
            <p:ph type="body"/>
          </p:nvPr>
        </p:nvSpPr>
        <p:spPr>
          <a:xfrm>
            <a:off x="685800" y="4400640"/>
            <a:ext cx="5485680" cy="3599640"/>
          </a:xfrm>
          <a:prstGeom prst="rect">
            <a:avLst/>
          </a:prstGeom>
          <a:noFill/>
          <a:ln w="0">
            <a:noFill/>
          </a:ln>
        </p:spPr>
        <p:txBody>
          <a:bodyPr lIns="0" tIns="0" rIns="0" bIns="0" anchor="t">
            <a:noAutofit/>
          </a:bodyPr>
          <a:lstStyle/>
          <a:p>
            <a:pPr>
              <a:lnSpc>
                <a:spcPct val="100000"/>
              </a:lnSpc>
              <a:buNone/>
            </a:pPr>
            <a:r>
              <a:rPr lang="en-US" sz="2000" b="0" strike="noStrike" spc="-1" dirty="0">
                <a:solidFill>
                  <a:srgbClr val="002060"/>
                </a:solidFill>
                <a:latin typeface="+mn-lt"/>
                <a:ea typeface="+mn-ea"/>
              </a:rPr>
              <a:t>Experiments at the extremely low (</a:t>
            </a:r>
            <a:r>
              <a:rPr lang="el-GR" sz="2000" b="0" strike="noStrike" spc="-1" dirty="0">
                <a:solidFill>
                  <a:srgbClr val="002060"/>
                </a:solidFill>
                <a:latin typeface="+mn-lt"/>
                <a:ea typeface="+mn-ea"/>
              </a:rPr>
              <a:t>σ</a:t>
            </a:r>
            <a:r>
              <a:rPr lang="en-US" sz="2000" b="0" strike="noStrike" spc="-1" dirty="0">
                <a:solidFill>
                  <a:srgbClr val="002060"/>
                </a:solidFill>
                <a:latin typeface="+mn-lt"/>
                <a:ea typeface="+mn-ea"/>
              </a:rPr>
              <a:t>&lt;100 fb) cross sections:</a:t>
            </a:r>
            <a:endParaRPr lang="en-US" sz="2000" b="0" strike="noStrike" spc="-1" dirty="0">
              <a:solidFill>
                <a:schemeClr val="tx1"/>
              </a:solidFill>
              <a:latin typeface="+mn-lt"/>
              <a:ea typeface="+mn-ea"/>
            </a:endParaRPr>
          </a:p>
          <a:p>
            <a:pPr>
              <a:lnSpc>
                <a:spcPct val="100000"/>
              </a:lnSpc>
              <a:buNone/>
            </a:pPr>
            <a:r>
              <a:rPr lang="en-US" sz="2000" b="0" strike="noStrike" spc="-1" dirty="0">
                <a:solidFill>
                  <a:srgbClr val="002060"/>
                </a:solidFill>
                <a:latin typeface="+mn-lt"/>
                <a:ea typeface="+mn-ea"/>
              </a:rPr>
              <a:t>- Synthesis of new SHE with Z = 119 and 120 in reactions with </a:t>
            </a:r>
            <a:r>
              <a:rPr lang="en-US" sz="2000" b="0" strike="noStrike" spc="-1" baseline="30000" dirty="0">
                <a:solidFill>
                  <a:srgbClr val="002060"/>
                </a:solidFill>
                <a:latin typeface="+mn-lt"/>
                <a:ea typeface="+mn-ea"/>
              </a:rPr>
              <a:t>50</a:t>
            </a:r>
            <a:r>
              <a:rPr lang="en-US" sz="2000" b="0" strike="noStrike" spc="-1" dirty="0">
                <a:solidFill>
                  <a:srgbClr val="002060"/>
                </a:solidFill>
                <a:latin typeface="+mn-lt"/>
                <a:ea typeface="+mn-ea"/>
              </a:rPr>
              <a:t>Ti, </a:t>
            </a:r>
            <a:r>
              <a:rPr lang="en-US" sz="2000" b="0" strike="noStrike" spc="-1" baseline="30000" dirty="0">
                <a:solidFill>
                  <a:srgbClr val="002060"/>
                </a:solidFill>
                <a:latin typeface="+mn-lt"/>
                <a:ea typeface="+mn-ea"/>
              </a:rPr>
              <a:t>54</a:t>
            </a:r>
            <a:r>
              <a:rPr lang="en-US" sz="2000" b="0" strike="noStrike" spc="-1" dirty="0">
                <a:solidFill>
                  <a:srgbClr val="002060"/>
                </a:solidFill>
                <a:latin typeface="+mn-lt"/>
                <a:ea typeface="+mn-ea"/>
              </a:rPr>
              <a:t>Cr ...;</a:t>
            </a:r>
            <a:endParaRPr lang="en-US" sz="2000" b="0" strike="noStrike" spc="-1" dirty="0">
              <a:solidFill>
                <a:schemeClr val="tx1"/>
              </a:solidFill>
              <a:latin typeface="+mn-lt"/>
              <a:ea typeface="+mn-ea"/>
            </a:endParaRPr>
          </a:p>
          <a:p>
            <a:pPr>
              <a:lnSpc>
                <a:spcPct val="100000"/>
              </a:lnSpc>
              <a:buNone/>
            </a:pPr>
            <a:r>
              <a:rPr lang="en-US" sz="2000" b="0" strike="noStrike" spc="-1" dirty="0">
                <a:solidFill>
                  <a:srgbClr val="002060"/>
                </a:solidFill>
                <a:latin typeface="+mn-lt"/>
                <a:ea typeface="+mn-ea"/>
              </a:rPr>
              <a:t>- Synthesis of new isotopes of SHE;</a:t>
            </a:r>
            <a:endParaRPr lang="en-US" sz="2000" b="0" strike="noStrike" spc="-1" dirty="0">
              <a:solidFill>
                <a:schemeClr val="tx1"/>
              </a:solidFill>
              <a:latin typeface="+mn-lt"/>
              <a:ea typeface="+mn-ea"/>
            </a:endParaRPr>
          </a:p>
          <a:p>
            <a:pPr>
              <a:lnSpc>
                <a:spcPct val="100000"/>
              </a:lnSpc>
              <a:buNone/>
            </a:pPr>
            <a:r>
              <a:rPr lang="en-US" sz="2000" b="0" strike="noStrike" spc="-1" dirty="0">
                <a:solidFill>
                  <a:srgbClr val="002060"/>
                </a:solidFill>
                <a:latin typeface="+mn-lt"/>
                <a:ea typeface="+mn-ea"/>
              </a:rPr>
              <a:t>- Study of decay properties of SHE;</a:t>
            </a:r>
            <a:endParaRPr lang="en-US" sz="2000" b="0" strike="noStrike" spc="-1" dirty="0">
              <a:solidFill>
                <a:schemeClr val="tx1"/>
              </a:solidFill>
              <a:latin typeface="+mn-lt"/>
              <a:ea typeface="+mn-ea"/>
            </a:endParaRPr>
          </a:p>
          <a:p>
            <a:pPr>
              <a:lnSpc>
                <a:spcPct val="100000"/>
              </a:lnSpc>
              <a:buNone/>
            </a:pPr>
            <a:r>
              <a:rPr lang="en-US" sz="2000" b="0" strike="noStrike" spc="-1" dirty="0">
                <a:solidFill>
                  <a:srgbClr val="002060"/>
                </a:solidFill>
                <a:latin typeface="+mn-lt"/>
                <a:ea typeface="+mn-ea"/>
              </a:rPr>
              <a:t>- Exploring limits the Island of Stability;</a:t>
            </a:r>
            <a:endParaRPr lang="en-US" sz="2000" b="0" strike="noStrike" spc="-1" dirty="0">
              <a:solidFill>
                <a:schemeClr val="tx1"/>
              </a:solidFill>
              <a:latin typeface="+mn-lt"/>
              <a:ea typeface="+mn-ea"/>
            </a:endParaRPr>
          </a:p>
          <a:p>
            <a:pPr>
              <a:lnSpc>
                <a:spcPct val="100000"/>
              </a:lnSpc>
              <a:buNone/>
            </a:pPr>
            <a:r>
              <a:rPr lang="en-US" sz="2000" b="0" strike="noStrike" spc="-1" dirty="0">
                <a:solidFill>
                  <a:srgbClr val="002060"/>
                </a:solidFill>
                <a:latin typeface="+mn-lt"/>
                <a:ea typeface="+mn-ea"/>
              </a:rPr>
              <a:t>- Study of excitation functions.</a:t>
            </a:r>
            <a:endParaRPr lang="en-US" sz="2000" b="0" strike="noStrike" spc="-1" dirty="0">
              <a:solidFill>
                <a:schemeClr val="tx1"/>
              </a:solidFill>
              <a:latin typeface="+mn-lt"/>
              <a:ea typeface="+mn-ea"/>
            </a:endParaRPr>
          </a:p>
          <a:p>
            <a:pPr>
              <a:lnSpc>
                <a:spcPct val="100000"/>
              </a:lnSpc>
              <a:buNone/>
            </a:pPr>
            <a:endParaRPr lang="en-US" sz="2000" b="0" strike="noStrike" spc="-1" dirty="0">
              <a:solidFill>
                <a:schemeClr val="tx1"/>
              </a:solidFill>
              <a:latin typeface="+mn-lt"/>
              <a:ea typeface="+mn-ea"/>
            </a:endParaRPr>
          </a:p>
          <a:p>
            <a:pPr>
              <a:lnSpc>
                <a:spcPct val="100000"/>
              </a:lnSpc>
              <a:buNone/>
            </a:pPr>
            <a:r>
              <a:rPr lang="en-US" sz="2000" b="0" strike="noStrike" spc="-1" dirty="0">
                <a:solidFill>
                  <a:srgbClr val="002060"/>
                </a:solidFill>
                <a:latin typeface="+mn-lt"/>
                <a:ea typeface="+mn-ea"/>
              </a:rPr>
              <a:t>Experiments requiring high statistics:</a:t>
            </a:r>
            <a:endParaRPr lang="en-US" sz="2000" b="0" strike="noStrike" spc="-1" dirty="0">
              <a:solidFill>
                <a:schemeClr val="tx1"/>
              </a:solidFill>
              <a:latin typeface="+mn-lt"/>
              <a:ea typeface="+mn-ea"/>
            </a:endParaRPr>
          </a:p>
          <a:p>
            <a:pPr>
              <a:lnSpc>
                <a:spcPct val="100000"/>
              </a:lnSpc>
              <a:buNone/>
            </a:pPr>
            <a:r>
              <a:rPr lang="en-US" sz="2000" b="0" strike="noStrike" spc="-1" dirty="0">
                <a:solidFill>
                  <a:schemeClr val="tx1"/>
                </a:solidFill>
                <a:latin typeface="+mn-lt"/>
                <a:ea typeface="+mn-ea"/>
              </a:rPr>
              <a:t>   </a:t>
            </a:r>
            <a:r>
              <a:rPr lang="en-US" sz="2000" b="0" strike="noStrike" spc="-1" dirty="0">
                <a:solidFill>
                  <a:srgbClr val="002060"/>
                </a:solidFill>
                <a:latin typeface="+mn-lt"/>
                <a:ea typeface="+mn-ea"/>
              </a:rPr>
              <a:t>- Nuclear spectroscopy of SHE;</a:t>
            </a:r>
            <a:endParaRPr lang="en-US" sz="2000" b="0" strike="noStrike" spc="-1" dirty="0">
              <a:solidFill>
                <a:schemeClr val="tx1"/>
              </a:solidFill>
              <a:latin typeface="+mn-lt"/>
              <a:ea typeface="+mn-ea"/>
            </a:endParaRPr>
          </a:p>
          <a:p>
            <a:pPr>
              <a:lnSpc>
                <a:spcPct val="100000"/>
              </a:lnSpc>
              <a:buNone/>
            </a:pPr>
            <a:r>
              <a:rPr lang="en-US" sz="2000" b="0" strike="noStrike" spc="-1" dirty="0">
                <a:solidFill>
                  <a:schemeClr val="tx1"/>
                </a:solidFill>
                <a:latin typeface="+mn-lt"/>
                <a:ea typeface="+mn-ea"/>
              </a:rPr>
              <a:t>   </a:t>
            </a:r>
            <a:r>
              <a:rPr lang="en-US" sz="2000" b="0" strike="noStrike" spc="-1" dirty="0">
                <a:solidFill>
                  <a:srgbClr val="002060"/>
                </a:solidFill>
                <a:latin typeface="+mn-lt"/>
                <a:ea typeface="+mn-ea"/>
              </a:rPr>
              <a:t>- Precise mass measurements;</a:t>
            </a:r>
            <a:endParaRPr lang="en-US" sz="2000" b="0" strike="noStrike" spc="-1" dirty="0">
              <a:solidFill>
                <a:schemeClr val="tx1"/>
              </a:solidFill>
              <a:latin typeface="+mn-lt"/>
              <a:ea typeface="+mn-ea"/>
            </a:endParaRPr>
          </a:p>
          <a:p>
            <a:pPr>
              <a:lnSpc>
                <a:spcPct val="100000"/>
              </a:lnSpc>
              <a:buNone/>
            </a:pPr>
            <a:r>
              <a:rPr lang="en-US" sz="2000" b="0" strike="noStrike" spc="-1" dirty="0">
                <a:solidFill>
                  <a:schemeClr val="tx1"/>
                </a:solidFill>
                <a:latin typeface="+mn-lt"/>
                <a:ea typeface="+mn-ea"/>
              </a:rPr>
              <a:t>   </a:t>
            </a:r>
            <a:r>
              <a:rPr lang="en-US" sz="2000" b="0" strike="noStrike" spc="-1" dirty="0">
                <a:solidFill>
                  <a:srgbClr val="002060"/>
                </a:solidFill>
                <a:latin typeface="+mn-lt"/>
                <a:ea typeface="+mn-ea"/>
              </a:rPr>
              <a:t>- Study of chemical properties of SHE.</a:t>
            </a:r>
            <a:endParaRPr lang="en-US" sz="2000" b="0" strike="noStrike" spc="-1" dirty="0">
              <a:latin typeface="Arial"/>
            </a:endParaRPr>
          </a:p>
        </p:txBody>
      </p:sp>
      <p:sp>
        <p:nvSpPr>
          <p:cNvPr id="392" name="PlaceHolder 3"/>
          <p:cNvSpPr>
            <a:spLocks noGrp="1"/>
          </p:cNvSpPr>
          <p:nvPr>
            <p:ph type="sldNum"/>
          </p:nvPr>
        </p:nvSpPr>
        <p:spPr>
          <a:xfrm>
            <a:off x="3884760" y="8685360"/>
            <a:ext cx="2971080" cy="457920"/>
          </a:xfrm>
          <a:prstGeom prst="rect">
            <a:avLst/>
          </a:prstGeom>
          <a:noFill/>
          <a:ln w="0">
            <a:noFill/>
          </a:ln>
        </p:spPr>
        <p:txBody>
          <a:bodyPr lIns="0" tIns="0" rIns="0" bIns="0" anchor="b">
            <a:noAutofit/>
          </a:bodyPr>
          <a:lstStyle/>
          <a:p>
            <a:pPr algn="r">
              <a:lnSpc>
                <a:spcPct val="100000"/>
              </a:lnSpc>
              <a:buNone/>
            </a:pPr>
            <a:fld id="{C43BC7ED-3319-4EF7-BD5C-4B6D98BB66BA}" type="slidenum">
              <a:rPr lang="ru-RU" sz="1200" b="0" strike="noStrike" spc="-1">
                <a:solidFill>
                  <a:srgbClr val="000000"/>
                </a:solidFill>
                <a:latin typeface="+mn-lt"/>
                <a:ea typeface="+mn-ea"/>
              </a:rPr>
              <a:t>10</a:t>
            </a:fld>
            <a:endParaRPr lang="en-US" sz="1200" b="0" strike="noStrike" spc="-1">
              <a:latin typeface="Times New Roman"/>
            </a:endParaRPr>
          </a:p>
        </p:txBody>
      </p:sp>
    </p:spTree>
    <p:extLst>
      <p:ext uri="{BB962C8B-B14F-4D97-AF65-F5344CB8AC3E}">
        <p14:creationId xmlns:p14="http://schemas.microsoft.com/office/powerpoint/2010/main" val="3056490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24" name="PlaceHolder 2"/>
          <p:cNvSpPr>
            <a:spLocks noGrp="1"/>
          </p:cNvSpPr>
          <p:nvPr>
            <p:ph/>
          </p:nvPr>
        </p:nvSpPr>
        <p:spPr>
          <a:xfrm>
            <a:off x="608400" y="166356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5" name="PlaceHolder 3"/>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7"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298"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99"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00"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01" name="PlaceHolder 5"/>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0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303" name="PlaceHolder 2"/>
          <p:cNvSpPr>
            <a:spLocks noGrp="1"/>
          </p:cNvSpPr>
          <p:nvPr>
            <p:ph/>
          </p:nvPr>
        </p:nvSpPr>
        <p:spPr>
          <a:xfrm>
            <a:off x="6084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04" name="PlaceHolder 3"/>
          <p:cNvSpPr>
            <a:spLocks noGrp="1"/>
          </p:cNvSpPr>
          <p:nvPr>
            <p:ph/>
          </p:nvPr>
        </p:nvSpPr>
        <p:spPr>
          <a:xfrm>
            <a:off x="43110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05" name="PlaceHolder 4"/>
          <p:cNvSpPr>
            <a:spLocks noGrp="1"/>
          </p:cNvSpPr>
          <p:nvPr>
            <p:ph/>
          </p:nvPr>
        </p:nvSpPr>
        <p:spPr>
          <a:xfrm>
            <a:off x="80136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06" name="PlaceHolder 5"/>
          <p:cNvSpPr>
            <a:spLocks noGrp="1"/>
          </p:cNvSpPr>
          <p:nvPr>
            <p:ph/>
          </p:nvPr>
        </p:nvSpPr>
        <p:spPr>
          <a:xfrm>
            <a:off x="6084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07" name="PlaceHolder 6"/>
          <p:cNvSpPr>
            <a:spLocks noGrp="1"/>
          </p:cNvSpPr>
          <p:nvPr>
            <p:ph/>
          </p:nvPr>
        </p:nvSpPr>
        <p:spPr>
          <a:xfrm>
            <a:off x="43110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08" name="PlaceHolder 7"/>
          <p:cNvSpPr>
            <a:spLocks noGrp="1"/>
          </p:cNvSpPr>
          <p:nvPr>
            <p:ph/>
          </p:nvPr>
        </p:nvSpPr>
        <p:spPr>
          <a:xfrm>
            <a:off x="80136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11"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312" name="PlaceHolder 2"/>
          <p:cNvSpPr>
            <a:spLocks noGrp="1"/>
          </p:cNvSpPr>
          <p:nvPr>
            <p:ph type="subTitle"/>
          </p:nvPr>
        </p:nvSpPr>
        <p:spPr>
          <a:xfrm>
            <a:off x="608400" y="1663560"/>
            <a:ext cx="10950840" cy="4123440"/>
          </a:xfrm>
          <a:prstGeom prst="rect">
            <a:avLst/>
          </a:prstGeom>
          <a:noFill/>
          <a:ln w="0">
            <a:noFill/>
          </a:ln>
        </p:spPr>
        <p:txBody>
          <a:bodyPr lIns="0" tIns="0" rIns="0" bIns="0" anchor="ctr">
            <a:noAutofit/>
          </a:bodyPr>
          <a:lstStyle/>
          <a:p>
            <a:pPr indent="0" algn="ctr">
              <a:buNone/>
            </a:pPr>
            <a:endParaRPr lang="en-US" sz="3200" b="0" strike="noStrike" spc="-1">
              <a:latin typeface="Aria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13"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314" name="PlaceHolder 2"/>
          <p:cNvSpPr>
            <a:spLocks noGrp="1"/>
          </p:cNvSpPr>
          <p:nvPr>
            <p:ph/>
          </p:nvPr>
        </p:nvSpPr>
        <p:spPr>
          <a:xfrm>
            <a:off x="608400" y="1663560"/>
            <a:ext cx="10950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15"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316"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17"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18"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19" name="PlaceHolder 1"/>
          <p:cNvSpPr>
            <a:spLocks noGrp="1"/>
          </p:cNvSpPr>
          <p:nvPr>
            <p:ph type="subTitle"/>
          </p:nvPr>
        </p:nvSpPr>
        <p:spPr>
          <a:xfrm>
            <a:off x="608400" y="283680"/>
            <a:ext cx="10950840" cy="550332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2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321"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22"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23"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2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325"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26"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27" name="PlaceHolder 4"/>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27"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8"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9"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0" name="PlaceHolder 5"/>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28"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329"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30"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31" name="PlaceHolder 4"/>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3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333" name="PlaceHolder 2"/>
          <p:cNvSpPr>
            <a:spLocks noGrp="1"/>
          </p:cNvSpPr>
          <p:nvPr>
            <p:ph/>
          </p:nvPr>
        </p:nvSpPr>
        <p:spPr>
          <a:xfrm>
            <a:off x="608400" y="166356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34" name="PlaceHolder 3"/>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35"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336"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37"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38"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39" name="PlaceHolder 5"/>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341" name="PlaceHolder 2"/>
          <p:cNvSpPr>
            <a:spLocks noGrp="1"/>
          </p:cNvSpPr>
          <p:nvPr>
            <p:ph/>
          </p:nvPr>
        </p:nvSpPr>
        <p:spPr>
          <a:xfrm>
            <a:off x="6084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42" name="PlaceHolder 3"/>
          <p:cNvSpPr>
            <a:spLocks noGrp="1"/>
          </p:cNvSpPr>
          <p:nvPr>
            <p:ph/>
          </p:nvPr>
        </p:nvSpPr>
        <p:spPr>
          <a:xfrm>
            <a:off x="43110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43" name="PlaceHolder 4"/>
          <p:cNvSpPr>
            <a:spLocks noGrp="1"/>
          </p:cNvSpPr>
          <p:nvPr>
            <p:ph/>
          </p:nvPr>
        </p:nvSpPr>
        <p:spPr>
          <a:xfrm>
            <a:off x="80136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44" name="PlaceHolder 5"/>
          <p:cNvSpPr>
            <a:spLocks noGrp="1"/>
          </p:cNvSpPr>
          <p:nvPr>
            <p:ph/>
          </p:nvPr>
        </p:nvSpPr>
        <p:spPr>
          <a:xfrm>
            <a:off x="6084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45" name="PlaceHolder 6"/>
          <p:cNvSpPr>
            <a:spLocks noGrp="1"/>
          </p:cNvSpPr>
          <p:nvPr>
            <p:ph/>
          </p:nvPr>
        </p:nvSpPr>
        <p:spPr>
          <a:xfrm>
            <a:off x="43110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46" name="PlaceHolder 7"/>
          <p:cNvSpPr>
            <a:spLocks noGrp="1"/>
          </p:cNvSpPr>
          <p:nvPr>
            <p:ph/>
          </p:nvPr>
        </p:nvSpPr>
        <p:spPr>
          <a:xfrm>
            <a:off x="80136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D435AED6-EAA0-4145-B6FF-90F8FBB241FF}" type="slidenum">
              <a:t>‹#›</a:t>
            </a:fld>
            <a:endParaRPr/>
          </a:p>
        </p:txBody>
      </p:sp>
      <p:sp>
        <p:nvSpPr>
          <p:cNvPr id="4" name="PlaceHolder 3"/>
          <p:cNvSpPr>
            <a:spLocks noGrp="1"/>
          </p:cNvSpPr>
          <p:nvPr>
            <p:ph type="dt" idx="6"/>
          </p:nvPr>
        </p:nvSpPr>
        <p:spPr/>
        <p:txBody>
          <a:body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5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353" name="PlaceHolder 2"/>
          <p:cNvSpPr>
            <a:spLocks noGrp="1"/>
          </p:cNvSpPr>
          <p:nvPr>
            <p:ph type="subTitle"/>
          </p:nvPr>
        </p:nvSpPr>
        <p:spPr>
          <a:xfrm>
            <a:off x="608400" y="1663560"/>
            <a:ext cx="10950840" cy="4123440"/>
          </a:xfrm>
          <a:prstGeom prst="rect">
            <a:avLst/>
          </a:prstGeom>
          <a:noFill/>
          <a:ln w="0">
            <a:noFill/>
          </a:ln>
        </p:spPr>
        <p:txBody>
          <a:bodyPr lIns="0" tIns="0" rIns="0" bIns="0" anchor="ctr">
            <a:noAutofit/>
          </a:bodyPr>
          <a:lstStyle/>
          <a:p>
            <a:pPr indent="0" algn="ctr">
              <a:buNone/>
            </a:pPr>
            <a:endParaRPr lang="en-US" sz="3200" b="0" strike="noStrike" spc="-1">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6C6C782A-3AB4-4624-A0C6-635DDC4E8B2A}" type="slidenum">
              <a:t>‹#›</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5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355" name="PlaceHolder 2"/>
          <p:cNvSpPr>
            <a:spLocks noGrp="1"/>
          </p:cNvSpPr>
          <p:nvPr>
            <p:ph/>
          </p:nvPr>
        </p:nvSpPr>
        <p:spPr>
          <a:xfrm>
            <a:off x="608400" y="1663560"/>
            <a:ext cx="10950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F64CC7FF-CE1E-4A2E-BADC-5A34AB269EF3}" type="slidenum">
              <a:t>‹#›</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56"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357"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58"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EC313BD1-A83C-4BED-BB0E-F5CB52B3EE27}" type="slidenum">
              <a:t>‹#›</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59"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E740DB53-BF94-4CF3-AE78-E9B2D1BF2995}" type="slidenum">
              <a:t>‹#›</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60" name="PlaceHolder 1"/>
          <p:cNvSpPr>
            <a:spLocks noGrp="1"/>
          </p:cNvSpPr>
          <p:nvPr>
            <p:ph type="subTitle"/>
          </p:nvPr>
        </p:nvSpPr>
        <p:spPr>
          <a:xfrm>
            <a:off x="608400" y="283680"/>
            <a:ext cx="10950840" cy="5503320"/>
          </a:xfrm>
          <a:prstGeom prst="rect">
            <a:avLst/>
          </a:prstGeom>
          <a:noFill/>
          <a:ln w="0">
            <a:noFill/>
          </a:ln>
        </p:spPr>
        <p:txBody>
          <a:bodyPr lIns="0" tIns="0" rIns="0" bIns="0" anchor="ctr">
            <a:noAutofit/>
          </a:bodyPr>
          <a:lstStyle/>
          <a:p>
            <a:pPr algn="ctr"/>
            <a:endParaRPr lang="en-US" sz="3200" b="0" strike="noStrike" spc="-1">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64A41B45-0C40-4D03-BF0D-DC832F6A1C66}" type="slidenum">
              <a:t>‹#›</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32" name="PlaceHolder 2"/>
          <p:cNvSpPr>
            <a:spLocks noGrp="1"/>
          </p:cNvSpPr>
          <p:nvPr>
            <p:ph/>
          </p:nvPr>
        </p:nvSpPr>
        <p:spPr>
          <a:xfrm>
            <a:off x="6084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3" name="PlaceHolder 3"/>
          <p:cNvSpPr>
            <a:spLocks noGrp="1"/>
          </p:cNvSpPr>
          <p:nvPr>
            <p:ph/>
          </p:nvPr>
        </p:nvSpPr>
        <p:spPr>
          <a:xfrm>
            <a:off x="43110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4" name="PlaceHolder 4"/>
          <p:cNvSpPr>
            <a:spLocks noGrp="1"/>
          </p:cNvSpPr>
          <p:nvPr>
            <p:ph/>
          </p:nvPr>
        </p:nvSpPr>
        <p:spPr>
          <a:xfrm>
            <a:off x="80136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5" name="PlaceHolder 5"/>
          <p:cNvSpPr>
            <a:spLocks noGrp="1"/>
          </p:cNvSpPr>
          <p:nvPr>
            <p:ph/>
          </p:nvPr>
        </p:nvSpPr>
        <p:spPr>
          <a:xfrm>
            <a:off x="6084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6" name="PlaceHolder 6"/>
          <p:cNvSpPr>
            <a:spLocks noGrp="1"/>
          </p:cNvSpPr>
          <p:nvPr>
            <p:ph/>
          </p:nvPr>
        </p:nvSpPr>
        <p:spPr>
          <a:xfrm>
            <a:off x="43110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7" name="PlaceHolder 7"/>
          <p:cNvSpPr>
            <a:spLocks noGrp="1"/>
          </p:cNvSpPr>
          <p:nvPr>
            <p:ph/>
          </p:nvPr>
        </p:nvSpPr>
        <p:spPr>
          <a:xfrm>
            <a:off x="80136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61"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362"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63"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64"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A2E17330-0F79-4CB2-B40C-BB1AAC1B1587}"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65"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366"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67"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68" name="PlaceHolder 4"/>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E446E9D3-6840-4A64-B351-E6AA106B2CD3}"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69"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370"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71"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72" name="PlaceHolder 4"/>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40CA2A39-8ED0-4EFB-AA6F-20DA2B54D88E}"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73"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374" name="PlaceHolder 2"/>
          <p:cNvSpPr>
            <a:spLocks noGrp="1"/>
          </p:cNvSpPr>
          <p:nvPr>
            <p:ph/>
          </p:nvPr>
        </p:nvSpPr>
        <p:spPr>
          <a:xfrm>
            <a:off x="608400" y="166356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75" name="PlaceHolder 3"/>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C99B73DC-A637-4EAC-B5D8-D24A68CA150B}" type="slidenum">
              <a:t>‹#›</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76"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377"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78"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79"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80" name="PlaceHolder 5"/>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7" name="PlaceHolder 6"/>
          <p:cNvSpPr>
            <a:spLocks noGrp="1"/>
          </p:cNvSpPr>
          <p:nvPr>
            <p:ph type="ftr" idx="4"/>
          </p:nvPr>
        </p:nvSpPr>
        <p:spPr/>
        <p:txBody>
          <a:bodyPr/>
          <a:lstStyle/>
          <a:p>
            <a:r>
              <a:t>Footer</a:t>
            </a:r>
          </a:p>
        </p:txBody>
      </p:sp>
      <p:sp>
        <p:nvSpPr>
          <p:cNvPr id="8" name="PlaceHolder 7"/>
          <p:cNvSpPr>
            <a:spLocks noGrp="1"/>
          </p:cNvSpPr>
          <p:nvPr>
            <p:ph type="sldNum" idx="5"/>
          </p:nvPr>
        </p:nvSpPr>
        <p:spPr/>
        <p:txBody>
          <a:bodyPr/>
          <a:lstStyle/>
          <a:p>
            <a:fld id="{8351B36E-F1A3-4B40-B70C-49CAB0F9D89E}" type="slidenum">
              <a:t>‹#›</a:t>
            </a:fld>
            <a:endParaRPr/>
          </a:p>
        </p:txBody>
      </p:sp>
      <p:sp>
        <p:nvSpPr>
          <p:cNvPr id="9" name="PlaceHolder 8"/>
          <p:cNvSpPr>
            <a:spLocks noGrp="1"/>
          </p:cNvSpPr>
          <p:nvPr>
            <p:ph type="dt" idx="6"/>
          </p:nvPr>
        </p:nvSpPr>
        <p:spPr/>
        <p:txBody>
          <a:body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81"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382" name="PlaceHolder 2"/>
          <p:cNvSpPr>
            <a:spLocks noGrp="1"/>
          </p:cNvSpPr>
          <p:nvPr>
            <p:ph/>
          </p:nvPr>
        </p:nvSpPr>
        <p:spPr>
          <a:xfrm>
            <a:off x="6084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83" name="PlaceHolder 3"/>
          <p:cNvSpPr>
            <a:spLocks noGrp="1"/>
          </p:cNvSpPr>
          <p:nvPr>
            <p:ph/>
          </p:nvPr>
        </p:nvSpPr>
        <p:spPr>
          <a:xfrm>
            <a:off x="43110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84" name="PlaceHolder 4"/>
          <p:cNvSpPr>
            <a:spLocks noGrp="1"/>
          </p:cNvSpPr>
          <p:nvPr>
            <p:ph/>
          </p:nvPr>
        </p:nvSpPr>
        <p:spPr>
          <a:xfrm>
            <a:off x="80136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85" name="PlaceHolder 5"/>
          <p:cNvSpPr>
            <a:spLocks noGrp="1"/>
          </p:cNvSpPr>
          <p:nvPr>
            <p:ph/>
          </p:nvPr>
        </p:nvSpPr>
        <p:spPr>
          <a:xfrm>
            <a:off x="6084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86" name="PlaceHolder 6"/>
          <p:cNvSpPr>
            <a:spLocks noGrp="1"/>
          </p:cNvSpPr>
          <p:nvPr>
            <p:ph/>
          </p:nvPr>
        </p:nvSpPr>
        <p:spPr>
          <a:xfrm>
            <a:off x="43110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87" name="PlaceHolder 7"/>
          <p:cNvSpPr>
            <a:spLocks noGrp="1"/>
          </p:cNvSpPr>
          <p:nvPr>
            <p:ph/>
          </p:nvPr>
        </p:nvSpPr>
        <p:spPr>
          <a:xfrm>
            <a:off x="80136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9" name="PlaceHolder 8"/>
          <p:cNvSpPr>
            <a:spLocks noGrp="1"/>
          </p:cNvSpPr>
          <p:nvPr>
            <p:ph type="ftr" idx="4"/>
          </p:nvPr>
        </p:nvSpPr>
        <p:spPr/>
        <p:txBody>
          <a:bodyPr/>
          <a:lstStyle/>
          <a:p>
            <a:r>
              <a:t>Footer</a:t>
            </a:r>
          </a:p>
        </p:txBody>
      </p:sp>
      <p:sp>
        <p:nvSpPr>
          <p:cNvPr id="10" name="PlaceHolder 9"/>
          <p:cNvSpPr>
            <a:spLocks noGrp="1"/>
          </p:cNvSpPr>
          <p:nvPr>
            <p:ph type="sldNum" idx="5"/>
          </p:nvPr>
        </p:nvSpPr>
        <p:spPr/>
        <p:txBody>
          <a:bodyPr/>
          <a:lstStyle/>
          <a:p>
            <a:fld id="{E40C13FF-DE6D-4F6B-BBAC-8485B47A31DF}" type="slidenum">
              <a:t>‹#›</a:t>
            </a:fld>
            <a:endParaRPr/>
          </a:p>
        </p:txBody>
      </p:sp>
      <p:sp>
        <p:nvSpPr>
          <p:cNvPr id="11" name="PlaceHolder 10"/>
          <p:cNvSpPr>
            <a:spLocks noGrp="1"/>
          </p:cNvSpPr>
          <p:nvPr>
            <p:ph type="dt" idx="6"/>
          </p:nvPr>
        </p:nvSpPr>
        <p:spPr/>
        <p:txBody>
          <a:body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9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391" name="PlaceHolder 2"/>
          <p:cNvSpPr>
            <a:spLocks noGrp="1"/>
          </p:cNvSpPr>
          <p:nvPr>
            <p:ph type="subTitle"/>
          </p:nvPr>
        </p:nvSpPr>
        <p:spPr>
          <a:xfrm>
            <a:off x="608400" y="1663560"/>
            <a:ext cx="10950840" cy="4123440"/>
          </a:xfrm>
          <a:prstGeom prst="rect">
            <a:avLst/>
          </a:prstGeom>
          <a:noFill/>
          <a:ln w="0">
            <a:noFill/>
          </a:ln>
        </p:spPr>
        <p:txBody>
          <a:bodyPr lIns="0" tIns="0" rIns="0" bIns="0" anchor="ctr">
            <a:noAutofit/>
          </a:bodyPr>
          <a:lstStyle/>
          <a:p>
            <a:pPr indent="0" algn="ctr">
              <a:buNone/>
            </a:pPr>
            <a:endParaRPr lang="en-US" sz="3200" b="0" strike="noStrike" spc="-1">
              <a:latin typeface="Aria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9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393" name="PlaceHolder 2"/>
          <p:cNvSpPr>
            <a:spLocks noGrp="1"/>
          </p:cNvSpPr>
          <p:nvPr>
            <p:ph/>
          </p:nvPr>
        </p:nvSpPr>
        <p:spPr>
          <a:xfrm>
            <a:off x="608400" y="1663560"/>
            <a:ext cx="10950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9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395"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396"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
        <p:nvSpPr>
          <p:cNvPr id="3" name="PlaceHolder 2"/>
          <p:cNvSpPr>
            <a:spLocks noGrp="1"/>
          </p:cNvSpPr>
          <p:nvPr>
            <p:ph type="sldNum" idx="2"/>
          </p:nvPr>
        </p:nvSpPr>
        <p:spPr/>
        <p:txBody>
          <a:bodyPr/>
          <a:lstStyle/>
          <a:p>
            <a:fld id="{E57904D3-73C0-4546-A368-29CCFB8CE55F}" type="slidenum">
              <a:t>‹#›</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97"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98" name="PlaceHolder 1"/>
          <p:cNvSpPr>
            <a:spLocks noGrp="1"/>
          </p:cNvSpPr>
          <p:nvPr>
            <p:ph type="subTitle"/>
          </p:nvPr>
        </p:nvSpPr>
        <p:spPr>
          <a:xfrm>
            <a:off x="608400" y="283680"/>
            <a:ext cx="10950840" cy="550332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99"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400"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01"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02"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03"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404"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05"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06" name="PlaceHolder 4"/>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07"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408"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09"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10" name="PlaceHolder 4"/>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11"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412" name="PlaceHolder 2"/>
          <p:cNvSpPr>
            <a:spLocks noGrp="1"/>
          </p:cNvSpPr>
          <p:nvPr>
            <p:ph/>
          </p:nvPr>
        </p:nvSpPr>
        <p:spPr>
          <a:xfrm>
            <a:off x="608400" y="166356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13" name="PlaceHolder 3"/>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1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415"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16"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17"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18" name="PlaceHolder 5"/>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19"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420" name="PlaceHolder 2"/>
          <p:cNvSpPr>
            <a:spLocks noGrp="1"/>
          </p:cNvSpPr>
          <p:nvPr>
            <p:ph/>
          </p:nvPr>
        </p:nvSpPr>
        <p:spPr>
          <a:xfrm>
            <a:off x="6084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21" name="PlaceHolder 3"/>
          <p:cNvSpPr>
            <a:spLocks noGrp="1"/>
          </p:cNvSpPr>
          <p:nvPr>
            <p:ph/>
          </p:nvPr>
        </p:nvSpPr>
        <p:spPr>
          <a:xfrm>
            <a:off x="43110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22" name="PlaceHolder 4"/>
          <p:cNvSpPr>
            <a:spLocks noGrp="1"/>
          </p:cNvSpPr>
          <p:nvPr>
            <p:ph/>
          </p:nvPr>
        </p:nvSpPr>
        <p:spPr>
          <a:xfrm>
            <a:off x="80136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23" name="PlaceHolder 5"/>
          <p:cNvSpPr>
            <a:spLocks noGrp="1"/>
          </p:cNvSpPr>
          <p:nvPr>
            <p:ph/>
          </p:nvPr>
        </p:nvSpPr>
        <p:spPr>
          <a:xfrm>
            <a:off x="6084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24" name="PlaceHolder 6"/>
          <p:cNvSpPr>
            <a:spLocks noGrp="1"/>
          </p:cNvSpPr>
          <p:nvPr>
            <p:ph/>
          </p:nvPr>
        </p:nvSpPr>
        <p:spPr>
          <a:xfrm>
            <a:off x="43110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25" name="PlaceHolder 7"/>
          <p:cNvSpPr>
            <a:spLocks noGrp="1"/>
          </p:cNvSpPr>
          <p:nvPr>
            <p:ph/>
          </p:nvPr>
        </p:nvSpPr>
        <p:spPr>
          <a:xfrm>
            <a:off x="80136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lstStyle/>
          <a:p>
            <a:r>
              <a:t>Footer</a:t>
            </a:r>
          </a:p>
        </p:txBody>
      </p:sp>
      <p:sp>
        <p:nvSpPr>
          <p:cNvPr id="3" name="PlaceHolder 2"/>
          <p:cNvSpPr>
            <a:spLocks noGrp="1"/>
          </p:cNvSpPr>
          <p:nvPr>
            <p:ph type="sldNum" idx="8"/>
          </p:nvPr>
        </p:nvSpPr>
        <p:spPr/>
        <p:txBody>
          <a:bodyPr/>
          <a:lstStyle/>
          <a:p>
            <a:fld id="{4A42FFAD-81CE-4B76-8513-D2B8363D9DDA}" type="slidenum">
              <a:t>‹#›</a:t>
            </a:fld>
            <a:endParaRPr/>
          </a:p>
        </p:txBody>
      </p:sp>
      <p:sp>
        <p:nvSpPr>
          <p:cNvPr id="4" name="PlaceHolder 3"/>
          <p:cNvSpPr>
            <a:spLocks noGrp="1"/>
          </p:cNvSpPr>
          <p:nvPr>
            <p:ph type="dt" idx="9"/>
          </p:nvPr>
        </p:nvSpPr>
        <p:spPr/>
        <p:txBody>
          <a:body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31"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432" name="PlaceHolder 2"/>
          <p:cNvSpPr>
            <a:spLocks noGrp="1"/>
          </p:cNvSpPr>
          <p:nvPr>
            <p:ph type="subTitle"/>
          </p:nvPr>
        </p:nvSpPr>
        <p:spPr>
          <a:xfrm>
            <a:off x="608400" y="1663560"/>
            <a:ext cx="10950840" cy="4123440"/>
          </a:xfrm>
          <a:prstGeom prst="rect">
            <a:avLst/>
          </a:prstGeom>
          <a:noFill/>
          <a:ln w="0">
            <a:noFill/>
          </a:ln>
        </p:spPr>
        <p:txBody>
          <a:bodyPr lIns="0" tIns="0" rIns="0" bIns="0" anchor="ctr">
            <a:noAutofit/>
          </a:bodyPr>
          <a:lstStyle/>
          <a:p>
            <a:pPr indent="0" algn="ctr">
              <a:buNone/>
            </a:pPr>
            <a:endParaRPr lang="en-US" sz="3200" b="0" strike="noStrike" spc="-1">
              <a:latin typeface="Arial"/>
            </a:endParaRPr>
          </a:p>
        </p:txBody>
      </p:sp>
      <p:sp>
        <p:nvSpPr>
          <p:cNvPr id="4" name="PlaceHolder 3"/>
          <p:cNvSpPr>
            <a:spLocks noGrp="1"/>
          </p:cNvSpPr>
          <p:nvPr>
            <p:ph type="ftr" idx="7"/>
          </p:nvPr>
        </p:nvSpPr>
        <p:spPr/>
        <p:txBody>
          <a:bodyPr/>
          <a:lstStyle/>
          <a:p>
            <a:r>
              <a:t>Footer</a:t>
            </a:r>
          </a:p>
        </p:txBody>
      </p:sp>
      <p:sp>
        <p:nvSpPr>
          <p:cNvPr id="5" name="PlaceHolder 4"/>
          <p:cNvSpPr>
            <a:spLocks noGrp="1"/>
          </p:cNvSpPr>
          <p:nvPr>
            <p:ph type="sldNum" idx="8"/>
          </p:nvPr>
        </p:nvSpPr>
        <p:spPr/>
        <p:txBody>
          <a:bodyPr/>
          <a:lstStyle/>
          <a:p>
            <a:fld id="{E81BEE89-EC59-4488-A620-180976CD63BE}" type="slidenum">
              <a:t>‹#›</a:t>
            </a:fld>
            <a:endParaRPr/>
          </a:p>
        </p:txBody>
      </p:sp>
      <p:sp>
        <p:nvSpPr>
          <p:cNvPr id="6" name="PlaceHolder 5"/>
          <p:cNvSpPr>
            <a:spLocks noGrp="1"/>
          </p:cNvSpPr>
          <p:nvPr>
            <p:ph type="dt" idx="9"/>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3"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44" name="PlaceHolder 2"/>
          <p:cNvSpPr>
            <a:spLocks noGrp="1"/>
          </p:cNvSpPr>
          <p:nvPr>
            <p:ph type="subTitle"/>
          </p:nvPr>
        </p:nvSpPr>
        <p:spPr>
          <a:xfrm>
            <a:off x="608400" y="1663560"/>
            <a:ext cx="10950840" cy="4123440"/>
          </a:xfrm>
          <a:prstGeom prst="rect">
            <a:avLst/>
          </a:prstGeom>
          <a:noFill/>
          <a:ln w="0">
            <a:noFill/>
          </a:ln>
        </p:spPr>
        <p:txBody>
          <a:bodyPr lIns="0" tIns="0" rIns="0" bIns="0" anchor="ctr">
            <a:noAutofit/>
          </a:bodyPr>
          <a:lstStyle/>
          <a:p>
            <a:pPr indent="0" algn="ctr">
              <a:buNone/>
            </a:pPr>
            <a:endParaRPr lang="en-US" sz="3200" b="0" strike="noStrike" spc="-1">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CFF1AB0F-B152-46F3-86DA-8A59A6CB1BC8}"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33"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434" name="PlaceHolder 2"/>
          <p:cNvSpPr>
            <a:spLocks noGrp="1"/>
          </p:cNvSpPr>
          <p:nvPr>
            <p:ph/>
          </p:nvPr>
        </p:nvSpPr>
        <p:spPr>
          <a:xfrm>
            <a:off x="608400" y="1663560"/>
            <a:ext cx="10950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 name="PlaceHolder 3"/>
          <p:cNvSpPr>
            <a:spLocks noGrp="1"/>
          </p:cNvSpPr>
          <p:nvPr>
            <p:ph type="ftr" idx="7"/>
          </p:nvPr>
        </p:nvSpPr>
        <p:spPr/>
        <p:txBody>
          <a:bodyPr/>
          <a:lstStyle/>
          <a:p>
            <a:r>
              <a:t>Footer</a:t>
            </a:r>
          </a:p>
        </p:txBody>
      </p:sp>
      <p:sp>
        <p:nvSpPr>
          <p:cNvPr id="5" name="PlaceHolder 4"/>
          <p:cNvSpPr>
            <a:spLocks noGrp="1"/>
          </p:cNvSpPr>
          <p:nvPr>
            <p:ph type="sldNum" idx="8"/>
          </p:nvPr>
        </p:nvSpPr>
        <p:spPr/>
        <p:txBody>
          <a:bodyPr/>
          <a:lstStyle/>
          <a:p>
            <a:fld id="{E40FB39F-252B-481B-99CA-C9BCA9E31AB9}" type="slidenum">
              <a:t>‹#›</a:t>
            </a:fld>
            <a:endParaRPr/>
          </a:p>
        </p:txBody>
      </p:sp>
      <p:sp>
        <p:nvSpPr>
          <p:cNvPr id="6" name="PlaceHolder 5"/>
          <p:cNvSpPr>
            <a:spLocks noGrp="1"/>
          </p:cNvSpPr>
          <p:nvPr>
            <p:ph type="dt" idx="9"/>
          </p:nvPr>
        </p:nvSpPr>
        <p:spPr/>
        <p:txBody>
          <a:body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35"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436"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37"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 name="PlaceHolder 4"/>
          <p:cNvSpPr>
            <a:spLocks noGrp="1"/>
          </p:cNvSpPr>
          <p:nvPr>
            <p:ph type="ftr" idx="7"/>
          </p:nvPr>
        </p:nvSpPr>
        <p:spPr/>
        <p:txBody>
          <a:bodyPr/>
          <a:lstStyle/>
          <a:p>
            <a:r>
              <a:t>Footer</a:t>
            </a:r>
          </a:p>
        </p:txBody>
      </p:sp>
      <p:sp>
        <p:nvSpPr>
          <p:cNvPr id="6" name="PlaceHolder 5"/>
          <p:cNvSpPr>
            <a:spLocks noGrp="1"/>
          </p:cNvSpPr>
          <p:nvPr>
            <p:ph type="sldNum" idx="8"/>
          </p:nvPr>
        </p:nvSpPr>
        <p:spPr/>
        <p:txBody>
          <a:bodyPr/>
          <a:lstStyle/>
          <a:p>
            <a:fld id="{AF2AB54C-8999-4074-86A3-42F0C37E59E1}" type="slidenum">
              <a:t>‹#›</a:t>
            </a:fld>
            <a:endParaRPr/>
          </a:p>
        </p:txBody>
      </p:sp>
      <p:sp>
        <p:nvSpPr>
          <p:cNvPr id="7" name="PlaceHolder 6"/>
          <p:cNvSpPr>
            <a:spLocks noGrp="1"/>
          </p:cNvSpPr>
          <p:nvPr>
            <p:ph type="dt" idx="9"/>
          </p:nvPr>
        </p:nvSpPr>
        <p:spPr/>
        <p:txBody>
          <a:body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38"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3" name="PlaceHolder 2"/>
          <p:cNvSpPr>
            <a:spLocks noGrp="1"/>
          </p:cNvSpPr>
          <p:nvPr>
            <p:ph type="ftr" idx="7"/>
          </p:nvPr>
        </p:nvSpPr>
        <p:spPr/>
        <p:txBody>
          <a:bodyPr/>
          <a:lstStyle/>
          <a:p>
            <a:r>
              <a:t>Footer</a:t>
            </a:r>
          </a:p>
        </p:txBody>
      </p:sp>
      <p:sp>
        <p:nvSpPr>
          <p:cNvPr id="4" name="PlaceHolder 3"/>
          <p:cNvSpPr>
            <a:spLocks noGrp="1"/>
          </p:cNvSpPr>
          <p:nvPr>
            <p:ph type="sldNum" idx="8"/>
          </p:nvPr>
        </p:nvSpPr>
        <p:spPr/>
        <p:txBody>
          <a:bodyPr/>
          <a:lstStyle/>
          <a:p>
            <a:fld id="{2A36E837-4F6E-4699-B086-2D0CE69AF6C3}" type="slidenum">
              <a:t>‹#›</a:t>
            </a:fld>
            <a:endParaRPr/>
          </a:p>
        </p:txBody>
      </p:sp>
      <p:sp>
        <p:nvSpPr>
          <p:cNvPr id="5" name="PlaceHolder 4"/>
          <p:cNvSpPr>
            <a:spLocks noGrp="1"/>
          </p:cNvSpPr>
          <p:nvPr>
            <p:ph type="dt" idx="9"/>
          </p:nvPr>
        </p:nvSpPr>
        <p:spPr/>
        <p:txBody>
          <a:body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39" name="PlaceHolder 1"/>
          <p:cNvSpPr>
            <a:spLocks noGrp="1"/>
          </p:cNvSpPr>
          <p:nvPr>
            <p:ph type="subTitle"/>
          </p:nvPr>
        </p:nvSpPr>
        <p:spPr>
          <a:xfrm>
            <a:off x="608400" y="283680"/>
            <a:ext cx="10950840" cy="5503320"/>
          </a:xfrm>
          <a:prstGeom prst="rect">
            <a:avLst/>
          </a:prstGeom>
          <a:noFill/>
          <a:ln w="0">
            <a:noFill/>
          </a:ln>
        </p:spPr>
        <p:txBody>
          <a:bodyPr lIns="0" tIns="0" rIns="0" bIns="0" anchor="ctr">
            <a:noAutofit/>
          </a:bodyPr>
          <a:lstStyle/>
          <a:p>
            <a:pPr algn="ctr"/>
            <a:endParaRPr lang="en-US" sz="3200" b="0" strike="noStrike" spc="-1">
              <a:latin typeface="Arial"/>
            </a:endParaRPr>
          </a:p>
        </p:txBody>
      </p:sp>
      <p:sp>
        <p:nvSpPr>
          <p:cNvPr id="3" name="PlaceHolder 2"/>
          <p:cNvSpPr>
            <a:spLocks noGrp="1"/>
          </p:cNvSpPr>
          <p:nvPr>
            <p:ph type="ftr" idx="7"/>
          </p:nvPr>
        </p:nvSpPr>
        <p:spPr/>
        <p:txBody>
          <a:bodyPr/>
          <a:lstStyle/>
          <a:p>
            <a:r>
              <a:t>Footer</a:t>
            </a:r>
          </a:p>
        </p:txBody>
      </p:sp>
      <p:sp>
        <p:nvSpPr>
          <p:cNvPr id="4" name="PlaceHolder 3"/>
          <p:cNvSpPr>
            <a:spLocks noGrp="1"/>
          </p:cNvSpPr>
          <p:nvPr>
            <p:ph type="sldNum" idx="8"/>
          </p:nvPr>
        </p:nvSpPr>
        <p:spPr/>
        <p:txBody>
          <a:bodyPr/>
          <a:lstStyle/>
          <a:p>
            <a:fld id="{2B8A76C7-9959-44B1-95EB-07633800A67A}" type="slidenum">
              <a:t>‹#›</a:t>
            </a:fld>
            <a:endParaRPr/>
          </a:p>
        </p:txBody>
      </p:sp>
      <p:sp>
        <p:nvSpPr>
          <p:cNvPr id="5" name="PlaceHolder 4"/>
          <p:cNvSpPr>
            <a:spLocks noGrp="1"/>
          </p:cNvSpPr>
          <p:nvPr>
            <p:ph type="dt" idx="9"/>
          </p:nvPr>
        </p:nvSpPr>
        <p:spPr/>
        <p:txBody>
          <a:body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4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441"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42"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43"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1822D473-033C-44EF-8D97-DDA1E5CBBDB2}" type="slidenum">
              <a:t>‹#›</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4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445"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46"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47" name="PlaceHolder 4"/>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26C9560B-4A41-423B-9BCD-7C59A5B6435B}" type="slidenum">
              <a:t>‹#›</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48"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449"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50"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51" name="PlaceHolder 4"/>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4FF03F91-A376-4362-8F41-2751251F4CF5}" type="slidenum">
              <a:t>‹#›</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5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453" name="PlaceHolder 2"/>
          <p:cNvSpPr>
            <a:spLocks noGrp="1"/>
          </p:cNvSpPr>
          <p:nvPr>
            <p:ph/>
          </p:nvPr>
        </p:nvSpPr>
        <p:spPr>
          <a:xfrm>
            <a:off x="608400" y="166356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54" name="PlaceHolder 3"/>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 name="PlaceHolder 4"/>
          <p:cNvSpPr>
            <a:spLocks noGrp="1"/>
          </p:cNvSpPr>
          <p:nvPr>
            <p:ph type="ftr" idx="7"/>
          </p:nvPr>
        </p:nvSpPr>
        <p:spPr/>
        <p:txBody>
          <a:bodyPr/>
          <a:lstStyle/>
          <a:p>
            <a:r>
              <a:t>Footer</a:t>
            </a:r>
          </a:p>
        </p:txBody>
      </p:sp>
      <p:sp>
        <p:nvSpPr>
          <p:cNvPr id="6" name="PlaceHolder 5"/>
          <p:cNvSpPr>
            <a:spLocks noGrp="1"/>
          </p:cNvSpPr>
          <p:nvPr>
            <p:ph type="sldNum" idx="8"/>
          </p:nvPr>
        </p:nvSpPr>
        <p:spPr/>
        <p:txBody>
          <a:bodyPr/>
          <a:lstStyle/>
          <a:p>
            <a:fld id="{B5D129C1-06D5-456F-8C30-686D33C107DE}" type="slidenum">
              <a:t>‹#›</a:t>
            </a:fld>
            <a:endParaRPr/>
          </a:p>
        </p:txBody>
      </p:sp>
      <p:sp>
        <p:nvSpPr>
          <p:cNvPr id="7" name="PlaceHolder 6"/>
          <p:cNvSpPr>
            <a:spLocks noGrp="1"/>
          </p:cNvSpPr>
          <p:nvPr>
            <p:ph type="dt" idx="9"/>
          </p:nvPr>
        </p:nvSpPr>
        <p:spPr/>
        <p:txBody>
          <a:body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55"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456"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57"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58"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59" name="PlaceHolder 5"/>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7" name="PlaceHolder 6"/>
          <p:cNvSpPr>
            <a:spLocks noGrp="1"/>
          </p:cNvSpPr>
          <p:nvPr>
            <p:ph type="ftr" idx="7"/>
          </p:nvPr>
        </p:nvSpPr>
        <p:spPr/>
        <p:txBody>
          <a:bodyPr/>
          <a:lstStyle/>
          <a:p>
            <a:r>
              <a:t>Footer</a:t>
            </a:r>
          </a:p>
        </p:txBody>
      </p:sp>
      <p:sp>
        <p:nvSpPr>
          <p:cNvPr id="8" name="PlaceHolder 7"/>
          <p:cNvSpPr>
            <a:spLocks noGrp="1"/>
          </p:cNvSpPr>
          <p:nvPr>
            <p:ph type="sldNum" idx="8"/>
          </p:nvPr>
        </p:nvSpPr>
        <p:spPr/>
        <p:txBody>
          <a:bodyPr/>
          <a:lstStyle/>
          <a:p>
            <a:fld id="{6ACBDBD1-D1D8-4B80-B225-5282DEC83FC8}" type="slidenum">
              <a:t>‹#›</a:t>
            </a:fld>
            <a:endParaRPr/>
          </a:p>
        </p:txBody>
      </p:sp>
      <p:sp>
        <p:nvSpPr>
          <p:cNvPr id="9" name="PlaceHolder 8"/>
          <p:cNvSpPr>
            <a:spLocks noGrp="1"/>
          </p:cNvSpPr>
          <p:nvPr>
            <p:ph type="dt" idx="9"/>
          </p:nvPr>
        </p:nvSpPr>
        <p:spPr/>
        <p:txBody>
          <a:body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6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461" name="PlaceHolder 2"/>
          <p:cNvSpPr>
            <a:spLocks noGrp="1"/>
          </p:cNvSpPr>
          <p:nvPr>
            <p:ph/>
          </p:nvPr>
        </p:nvSpPr>
        <p:spPr>
          <a:xfrm>
            <a:off x="6084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62" name="PlaceHolder 3"/>
          <p:cNvSpPr>
            <a:spLocks noGrp="1"/>
          </p:cNvSpPr>
          <p:nvPr>
            <p:ph/>
          </p:nvPr>
        </p:nvSpPr>
        <p:spPr>
          <a:xfrm>
            <a:off x="43110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63" name="PlaceHolder 4"/>
          <p:cNvSpPr>
            <a:spLocks noGrp="1"/>
          </p:cNvSpPr>
          <p:nvPr>
            <p:ph/>
          </p:nvPr>
        </p:nvSpPr>
        <p:spPr>
          <a:xfrm>
            <a:off x="80136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64" name="PlaceHolder 5"/>
          <p:cNvSpPr>
            <a:spLocks noGrp="1"/>
          </p:cNvSpPr>
          <p:nvPr>
            <p:ph/>
          </p:nvPr>
        </p:nvSpPr>
        <p:spPr>
          <a:xfrm>
            <a:off x="6084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65" name="PlaceHolder 6"/>
          <p:cNvSpPr>
            <a:spLocks noGrp="1"/>
          </p:cNvSpPr>
          <p:nvPr>
            <p:ph/>
          </p:nvPr>
        </p:nvSpPr>
        <p:spPr>
          <a:xfrm>
            <a:off x="43110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66" name="PlaceHolder 7"/>
          <p:cNvSpPr>
            <a:spLocks noGrp="1"/>
          </p:cNvSpPr>
          <p:nvPr>
            <p:ph/>
          </p:nvPr>
        </p:nvSpPr>
        <p:spPr>
          <a:xfrm>
            <a:off x="80136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9" name="PlaceHolder 8"/>
          <p:cNvSpPr>
            <a:spLocks noGrp="1"/>
          </p:cNvSpPr>
          <p:nvPr>
            <p:ph type="ftr" idx="7"/>
          </p:nvPr>
        </p:nvSpPr>
        <p:spPr/>
        <p:txBody>
          <a:bodyPr/>
          <a:lstStyle/>
          <a:p>
            <a:r>
              <a:t>Footer</a:t>
            </a:r>
          </a:p>
        </p:txBody>
      </p:sp>
      <p:sp>
        <p:nvSpPr>
          <p:cNvPr id="10" name="PlaceHolder 9"/>
          <p:cNvSpPr>
            <a:spLocks noGrp="1"/>
          </p:cNvSpPr>
          <p:nvPr>
            <p:ph type="sldNum" idx="8"/>
          </p:nvPr>
        </p:nvSpPr>
        <p:spPr/>
        <p:txBody>
          <a:bodyPr/>
          <a:lstStyle/>
          <a:p>
            <a:fld id="{1C1F0F5C-431C-4FF3-BD5D-E64108EFE9CB}" type="slidenum">
              <a:t>‹#›</a:t>
            </a:fld>
            <a:endParaRPr/>
          </a:p>
        </p:txBody>
      </p:sp>
      <p:sp>
        <p:nvSpPr>
          <p:cNvPr id="11" name="PlaceHolder 10"/>
          <p:cNvSpPr>
            <a:spLocks noGrp="1"/>
          </p:cNvSpPr>
          <p:nvPr>
            <p:ph type="dt" idx="9"/>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46" name="PlaceHolder 2"/>
          <p:cNvSpPr>
            <a:spLocks noGrp="1"/>
          </p:cNvSpPr>
          <p:nvPr>
            <p:ph/>
          </p:nvPr>
        </p:nvSpPr>
        <p:spPr>
          <a:xfrm>
            <a:off x="608400" y="1663560"/>
            <a:ext cx="10950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E9B7F493-432B-40A3-8BE4-73B3EA882A58}"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0"/>
          </p:nvPr>
        </p:nvSpPr>
        <p:spPr/>
        <p:txBody>
          <a:bodyPr/>
          <a:lstStyle/>
          <a:p>
            <a:r>
              <a:t>Footer</a:t>
            </a:r>
          </a:p>
        </p:txBody>
      </p:sp>
      <p:sp>
        <p:nvSpPr>
          <p:cNvPr id="3" name="PlaceHolder 2"/>
          <p:cNvSpPr>
            <a:spLocks noGrp="1"/>
          </p:cNvSpPr>
          <p:nvPr>
            <p:ph type="sldNum" idx="11"/>
          </p:nvPr>
        </p:nvSpPr>
        <p:spPr/>
        <p:txBody>
          <a:bodyPr/>
          <a:lstStyle/>
          <a:p>
            <a:fld id="{DC232A14-065B-48A4-8000-B7D5C71E1BF8}" type="slidenum">
              <a:t>‹#›</a:t>
            </a:fld>
            <a:endParaRPr/>
          </a:p>
        </p:txBody>
      </p:sp>
      <p:sp>
        <p:nvSpPr>
          <p:cNvPr id="4" name="PlaceHolder 3"/>
          <p:cNvSpPr>
            <a:spLocks noGrp="1"/>
          </p:cNvSpPr>
          <p:nvPr>
            <p:ph type="dt" idx="12"/>
          </p:nvPr>
        </p:nvSpPr>
        <p:spPr/>
        <p:txBody>
          <a:body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7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473" name="PlaceHolder 2"/>
          <p:cNvSpPr>
            <a:spLocks noGrp="1"/>
          </p:cNvSpPr>
          <p:nvPr>
            <p:ph type="subTitle"/>
          </p:nvPr>
        </p:nvSpPr>
        <p:spPr>
          <a:xfrm>
            <a:off x="608400" y="1663560"/>
            <a:ext cx="10950840" cy="4123440"/>
          </a:xfrm>
          <a:prstGeom prst="rect">
            <a:avLst/>
          </a:prstGeom>
          <a:noFill/>
          <a:ln w="0">
            <a:noFill/>
          </a:ln>
        </p:spPr>
        <p:txBody>
          <a:bodyPr lIns="0" tIns="0" rIns="0" bIns="0" anchor="ctr">
            <a:noAutofit/>
          </a:bodyPr>
          <a:lstStyle/>
          <a:p>
            <a:pPr indent="0" algn="ctr">
              <a:buNone/>
            </a:pPr>
            <a:endParaRPr lang="en-US" sz="3200" b="0" strike="noStrike" spc="-1">
              <a:latin typeface="Arial"/>
            </a:endParaRPr>
          </a:p>
        </p:txBody>
      </p:sp>
      <p:sp>
        <p:nvSpPr>
          <p:cNvPr id="4" name="PlaceHolder 3"/>
          <p:cNvSpPr>
            <a:spLocks noGrp="1"/>
          </p:cNvSpPr>
          <p:nvPr>
            <p:ph type="ftr" idx="10"/>
          </p:nvPr>
        </p:nvSpPr>
        <p:spPr/>
        <p:txBody>
          <a:bodyPr/>
          <a:lstStyle/>
          <a:p>
            <a:r>
              <a:t>Footer</a:t>
            </a:r>
          </a:p>
        </p:txBody>
      </p:sp>
      <p:sp>
        <p:nvSpPr>
          <p:cNvPr id="5" name="PlaceHolder 4"/>
          <p:cNvSpPr>
            <a:spLocks noGrp="1"/>
          </p:cNvSpPr>
          <p:nvPr>
            <p:ph type="sldNum" idx="11"/>
          </p:nvPr>
        </p:nvSpPr>
        <p:spPr/>
        <p:txBody>
          <a:bodyPr/>
          <a:lstStyle/>
          <a:p>
            <a:fld id="{BF65D0DD-CBDB-4E30-B8A4-37A53B959EF9}" type="slidenum">
              <a:t>‹#›</a:t>
            </a:fld>
            <a:endParaRPr/>
          </a:p>
        </p:txBody>
      </p:sp>
      <p:sp>
        <p:nvSpPr>
          <p:cNvPr id="6" name="PlaceHolder 5"/>
          <p:cNvSpPr>
            <a:spLocks noGrp="1"/>
          </p:cNvSpPr>
          <p:nvPr>
            <p:ph type="dt" idx="12"/>
          </p:nvPr>
        </p:nvSpPr>
        <p:spPr/>
        <p:txBody>
          <a:body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7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475" name="PlaceHolder 2"/>
          <p:cNvSpPr>
            <a:spLocks noGrp="1"/>
          </p:cNvSpPr>
          <p:nvPr>
            <p:ph/>
          </p:nvPr>
        </p:nvSpPr>
        <p:spPr>
          <a:xfrm>
            <a:off x="608400" y="1663560"/>
            <a:ext cx="10950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 name="PlaceHolder 3"/>
          <p:cNvSpPr>
            <a:spLocks noGrp="1"/>
          </p:cNvSpPr>
          <p:nvPr>
            <p:ph type="ftr" idx="10"/>
          </p:nvPr>
        </p:nvSpPr>
        <p:spPr/>
        <p:txBody>
          <a:bodyPr/>
          <a:lstStyle/>
          <a:p>
            <a:r>
              <a:t>Footer</a:t>
            </a:r>
          </a:p>
        </p:txBody>
      </p:sp>
      <p:sp>
        <p:nvSpPr>
          <p:cNvPr id="5" name="PlaceHolder 4"/>
          <p:cNvSpPr>
            <a:spLocks noGrp="1"/>
          </p:cNvSpPr>
          <p:nvPr>
            <p:ph type="sldNum" idx="11"/>
          </p:nvPr>
        </p:nvSpPr>
        <p:spPr/>
        <p:txBody>
          <a:bodyPr/>
          <a:lstStyle/>
          <a:p>
            <a:fld id="{131B014F-A39B-499B-A2CA-AF8EAB77AF32}" type="slidenum">
              <a:t>‹#›</a:t>
            </a:fld>
            <a:endParaRPr/>
          </a:p>
        </p:txBody>
      </p:sp>
      <p:sp>
        <p:nvSpPr>
          <p:cNvPr id="6" name="PlaceHolder 5"/>
          <p:cNvSpPr>
            <a:spLocks noGrp="1"/>
          </p:cNvSpPr>
          <p:nvPr>
            <p:ph type="dt" idx="12"/>
          </p:nvPr>
        </p:nvSpPr>
        <p:spPr/>
        <p:txBody>
          <a:body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76"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477"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78"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 name="PlaceHolder 4"/>
          <p:cNvSpPr>
            <a:spLocks noGrp="1"/>
          </p:cNvSpPr>
          <p:nvPr>
            <p:ph type="ftr" idx="10"/>
          </p:nvPr>
        </p:nvSpPr>
        <p:spPr/>
        <p:txBody>
          <a:bodyPr/>
          <a:lstStyle/>
          <a:p>
            <a:r>
              <a:t>Footer</a:t>
            </a:r>
          </a:p>
        </p:txBody>
      </p:sp>
      <p:sp>
        <p:nvSpPr>
          <p:cNvPr id="6" name="PlaceHolder 5"/>
          <p:cNvSpPr>
            <a:spLocks noGrp="1"/>
          </p:cNvSpPr>
          <p:nvPr>
            <p:ph type="sldNum" idx="11"/>
          </p:nvPr>
        </p:nvSpPr>
        <p:spPr/>
        <p:txBody>
          <a:bodyPr/>
          <a:lstStyle/>
          <a:p>
            <a:fld id="{A9224442-2980-4D5C-8DF0-F6EFB8CE89A3}" type="slidenum">
              <a:t>‹#›</a:t>
            </a:fld>
            <a:endParaRPr/>
          </a:p>
        </p:txBody>
      </p:sp>
      <p:sp>
        <p:nvSpPr>
          <p:cNvPr id="7" name="PlaceHolder 6"/>
          <p:cNvSpPr>
            <a:spLocks noGrp="1"/>
          </p:cNvSpPr>
          <p:nvPr>
            <p:ph type="dt" idx="12"/>
          </p:nvPr>
        </p:nvSpPr>
        <p:spPr/>
        <p:txBody>
          <a:body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9"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3" name="PlaceHolder 2"/>
          <p:cNvSpPr>
            <a:spLocks noGrp="1"/>
          </p:cNvSpPr>
          <p:nvPr>
            <p:ph type="ftr" idx="10"/>
          </p:nvPr>
        </p:nvSpPr>
        <p:spPr/>
        <p:txBody>
          <a:bodyPr/>
          <a:lstStyle/>
          <a:p>
            <a:r>
              <a:t>Footer</a:t>
            </a:r>
          </a:p>
        </p:txBody>
      </p:sp>
      <p:sp>
        <p:nvSpPr>
          <p:cNvPr id="4" name="PlaceHolder 3"/>
          <p:cNvSpPr>
            <a:spLocks noGrp="1"/>
          </p:cNvSpPr>
          <p:nvPr>
            <p:ph type="sldNum" idx="11"/>
          </p:nvPr>
        </p:nvSpPr>
        <p:spPr/>
        <p:txBody>
          <a:bodyPr/>
          <a:lstStyle/>
          <a:p>
            <a:fld id="{4F0CB03B-2D4E-4797-88D6-1C54250DBDEA}" type="slidenum">
              <a:t>‹#›</a:t>
            </a:fld>
            <a:endParaRPr/>
          </a:p>
        </p:txBody>
      </p:sp>
      <p:sp>
        <p:nvSpPr>
          <p:cNvPr id="5" name="PlaceHolder 4"/>
          <p:cNvSpPr>
            <a:spLocks noGrp="1"/>
          </p:cNvSpPr>
          <p:nvPr>
            <p:ph type="dt" idx="12"/>
          </p:nvPr>
        </p:nvSpPr>
        <p:spPr/>
        <p:txBody>
          <a:body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0" name="PlaceHolder 1"/>
          <p:cNvSpPr>
            <a:spLocks noGrp="1"/>
          </p:cNvSpPr>
          <p:nvPr>
            <p:ph type="subTitle"/>
          </p:nvPr>
        </p:nvSpPr>
        <p:spPr>
          <a:xfrm>
            <a:off x="608400" y="283680"/>
            <a:ext cx="10950840" cy="5503320"/>
          </a:xfrm>
          <a:prstGeom prst="rect">
            <a:avLst/>
          </a:prstGeom>
          <a:noFill/>
          <a:ln w="0">
            <a:noFill/>
          </a:ln>
        </p:spPr>
        <p:txBody>
          <a:bodyPr lIns="0" tIns="0" rIns="0" bIns="0" anchor="ctr">
            <a:noAutofit/>
          </a:bodyPr>
          <a:lstStyle/>
          <a:p>
            <a:pPr algn="ctr"/>
            <a:endParaRPr lang="en-US" sz="3200" b="0" strike="noStrike" spc="-1">
              <a:latin typeface="Arial"/>
            </a:endParaRPr>
          </a:p>
        </p:txBody>
      </p:sp>
      <p:sp>
        <p:nvSpPr>
          <p:cNvPr id="3" name="PlaceHolder 2"/>
          <p:cNvSpPr>
            <a:spLocks noGrp="1"/>
          </p:cNvSpPr>
          <p:nvPr>
            <p:ph type="ftr" idx="10"/>
          </p:nvPr>
        </p:nvSpPr>
        <p:spPr/>
        <p:txBody>
          <a:bodyPr/>
          <a:lstStyle/>
          <a:p>
            <a:r>
              <a:t>Footer</a:t>
            </a:r>
          </a:p>
        </p:txBody>
      </p:sp>
      <p:sp>
        <p:nvSpPr>
          <p:cNvPr id="4" name="PlaceHolder 3"/>
          <p:cNvSpPr>
            <a:spLocks noGrp="1"/>
          </p:cNvSpPr>
          <p:nvPr>
            <p:ph type="sldNum" idx="11"/>
          </p:nvPr>
        </p:nvSpPr>
        <p:spPr/>
        <p:txBody>
          <a:bodyPr/>
          <a:lstStyle/>
          <a:p>
            <a:fld id="{5DFEB894-7203-4684-B0CC-BA711779FB17}" type="slidenum">
              <a:t>‹#›</a:t>
            </a:fld>
            <a:endParaRPr/>
          </a:p>
        </p:txBody>
      </p:sp>
      <p:sp>
        <p:nvSpPr>
          <p:cNvPr id="5" name="PlaceHolder 4"/>
          <p:cNvSpPr>
            <a:spLocks noGrp="1"/>
          </p:cNvSpPr>
          <p:nvPr>
            <p:ph type="dt" idx="12"/>
          </p:nvPr>
        </p:nvSpPr>
        <p:spPr/>
        <p:txBody>
          <a:body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81"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482"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83"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84"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 name="PlaceHolder 5"/>
          <p:cNvSpPr>
            <a:spLocks noGrp="1"/>
          </p:cNvSpPr>
          <p:nvPr>
            <p:ph type="ftr" idx="10"/>
          </p:nvPr>
        </p:nvSpPr>
        <p:spPr/>
        <p:txBody>
          <a:bodyPr/>
          <a:lstStyle/>
          <a:p>
            <a:r>
              <a:t>Footer</a:t>
            </a:r>
          </a:p>
        </p:txBody>
      </p:sp>
      <p:sp>
        <p:nvSpPr>
          <p:cNvPr id="7" name="PlaceHolder 6"/>
          <p:cNvSpPr>
            <a:spLocks noGrp="1"/>
          </p:cNvSpPr>
          <p:nvPr>
            <p:ph type="sldNum" idx="11"/>
          </p:nvPr>
        </p:nvSpPr>
        <p:spPr/>
        <p:txBody>
          <a:bodyPr/>
          <a:lstStyle/>
          <a:p>
            <a:fld id="{79DB4505-0039-4BBE-8DF4-D175415ACB9D}" type="slidenum">
              <a:t>‹#›</a:t>
            </a:fld>
            <a:endParaRPr/>
          </a:p>
        </p:txBody>
      </p:sp>
      <p:sp>
        <p:nvSpPr>
          <p:cNvPr id="8" name="PlaceHolder 7"/>
          <p:cNvSpPr>
            <a:spLocks noGrp="1"/>
          </p:cNvSpPr>
          <p:nvPr>
            <p:ph type="dt" idx="12"/>
          </p:nvPr>
        </p:nvSpPr>
        <p:spPr/>
        <p:txBody>
          <a:body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85"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486"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87"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88" name="PlaceHolder 4"/>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 name="PlaceHolder 5"/>
          <p:cNvSpPr>
            <a:spLocks noGrp="1"/>
          </p:cNvSpPr>
          <p:nvPr>
            <p:ph type="ftr" idx="10"/>
          </p:nvPr>
        </p:nvSpPr>
        <p:spPr/>
        <p:txBody>
          <a:bodyPr/>
          <a:lstStyle/>
          <a:p>
            <a:r>
              <a:t>Footer</a:t>
            </a:r>
          </a:p>
        </p:txBody>
      </p:sp>
      <p:sp>
        <p:nvSpPr>
          <p:cNvPr id="7" name="PlaceHolder 6"/>
          <p:cNvSpPr>
            <a:spLocks noGrp="1"/>
          </p:cNvSpPr>
          <p:nvPr>
            <p:ph type="sldNum" idx="11"/>
          </p:nvPr>
        </p:nvSpPr>
        <p:spPr/>
        <p:txBody>
          <a:bodyPr/>
          <a:lstStyle/>
          <a:p>
            <a:fld id="{0BCC5EF8-35B2-48A5-B024-698E78470130}" type="slidenum">
              <a:t>‹#›</a:t>
            </a:fld>
            <a:endParaRPr/>
          </a:p>
        </p:txBody>
      </p:sp>
      <p:sp>
        <p:nvSpPr>
          <p:cNvPr id="8" name="PlaceHolder 7"/>
          <p:cNvSpPr>
            <a:spLocks noGrp="1"/>
          </p:cNvSpPr>
          <p:nvPr>
            <p:ph type="dt" idx="12"/>
          </p:nvPr>
        </p:nvSpPr>
        <p:spPr/>
        <p:txBody>
          <a:body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89"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490"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91"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92" name="PlaceHolder 4"/>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 name="PlaceHolder 5"/>
          <p:cNvSpPr>
            <a:spLocks noGrp="1"/>
          </p:cNvSpPr>
          <p:nvPr>
            <p:ph type="ftr" idx="10"/>
          </p:nvPr>
        </p:nvSpPr>
        <p:spPr/>
        <p:txBody>
          <a:bodyPr/>
          <a:lstStyle/>
          <a:p>
            <a:r>
              <a:t>Footer</a:t>
            </a:r>
          </a:p>
        </p:txBody>
      </p:sp>
      <p:sp>
        <p:nvSpPr>
          <p:cNvPr id="7" name="PlaceHolder 6"/>
          <p:cNvSpPr>
            <a:spLocks noGrp="1"/>
          </p:cNvSpPr>
          <p:nvPr>
            <p:ph type="sldNum" idx="11"/>
          </p:nvPr>
        </p:nvSpPr>
        <p:spPr/>
        <p:txBody>
          <a:bodyPr/>
          <a:lstStyle/>
          <a:p>
            <a:fld id="{E112AC90-0777-4606-B173-16E5326BE533}" type="slidenum">
              <a:t>‹#›</a:t>
            </a:fld>
            <a:endParaRPr/>
          </a:p>
        </p:txBody>
      </p:sp>
      <p:sp>
        <p:nvSpPr>
          <p:cNvPr id="8" name="PlaceHolder 7"/>
          <p:cNvSpPr>
            <a:spLocks noGrp="1"/>
          </p:cNvSpPr>
          <p:nvPr>
            <p:ph type="dt" idx="12"/>
          </p:nvPr>
        </p:nvSpPr>
        <p:spPr/>
        <p:txBody>
          <a:body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93"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494" name="PlaceHolder 2"/>
          <p:cNvSpPr>
            <a:spLocks noGrp="1"/>
          </p:cNvSpPr>
          <p:nvPr>
            <p:ph/>
          </p:nvPr>
        </p:nvSpPr>
        <p:spPr>
          <a:xfrm>
            <a:off x="608400" y="166356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95" name="PlaceHolder 3"/>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 name="PlaceHolder 4"/>
          <p:cNvSpPr>
            <a:spLocks noGrp="1"/>
          </p:cNvSpPr>
          <p:nvPr>
            <p:ph type="ftr" idx="10"/>
          </p:nvPr>
        </p:nvSpPr>
        <p:spPr/>
        <p:txBody>
          <a:bodyPr/>
          <a:lstStyle/>
          <a:p>
            <a:r>
              <a:t>Footer</a:t>
            </a:r>
          </a:p>
        </p:txBody>
      </p:sp>
      <p:sp>
        <p:nvSpPr>
          <p:cNvPr id="6" name="PlaceHolder 5"/>
          <p:cNvSpPr>
            <a:spLocks noGrp="1"/>
          </p:cNvSpPr>
          <p:nvPr>
            <p:ph type="sldNum" idx="11"/>
          </p:nvPr>
        </p:nvSpPr>
        <p:spPr/>
        <p:txBody>
          <a:bodyPr/>
          <a:lstStyle/>
          <a:p>
            <a:fld id="{575619E0-0EDA-4D8D-A779-ED94CB2AB7C1}" type="slidenum">
              <a:t>‹#›</a:t>
            </a:fld>
            <a:endParaRPr/>
          </a:p>
        </p:txBody>
      </p:sp>
      <p:sp>
        <p:nvSpPr>
          <p:cNvPr id="7" name="PlaceHolder 6"/>
          <p:cNvSpPr>
            <a:spLocks noGrp="1"/>
          </p:cNvSpPr>
          <p:nvPr>
            <p:ph type="dt" idx="12"/>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48"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9"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7E463676-A9DF-4D33-9FC7-B7EB118E97E0}"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96"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497"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98"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99"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00" name="PlaceHolder 5"/>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7" name="PlaceHolder 6"/>
          <p:cNvSpPr>
            <a:spLocks noGrp="1"/>
          </p:cNvSpPr>
          <p:nvPr>
            <p:ph type="ftr" idx="10"/>
          </p:nvPr>
        </p:nvSpPr>
        <p:spPr/>
        <p:txBody>
          <a:bodyPr/>
          <a:lstStyle/>
          <a:p>
            <a:r>
              <a:t>Footer</a:t>
            </a:r>
          </a:p>
        </p:txBody>
      </p:sp>
      <p:sp>
        <p:nvSpPr>
          <p:cNvPr id="8" name="PlaceHolder 7"/>
          <p:cNvSpPr>
            <a:spLocks noGrp="1"/>
          </p:cNvSpPr>
          <p:nvPr>
            <p:ph type="sldNum" idx="11"/>
          </p:nvPr>
        </p:nvSpPr>
        <p:spPr/>
        <p:txBody>
          <a:bodyPr/>
          <a:lstStyle/>
          <a:p>
            <a:fld id="{EB5E1CA2-EA71-4B74-95DF-00AB2EB9A3AF}" type="slidenum">
              <a:t>‹#›</a:t>
            </a:fld>
            <a:endParaRPr/>
          </a:p>
        </p:txBody>
      </p:sp>
      <p:sp>
        <p:nvSpPr>
          <p:cNvPr id="9" name="PlaceHolder 8"/>
          <p:cNvSpPr>
            <a:spLocks noGrp="1"/>
          </p:cNvSpPr>
          <p:nvPr>
            <p:ph type="dt" idx="12"/>
          </p:nvPr>
        </p:nvSpPr>
        <p:spPr/>
        <p:txBody>
          <a:body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01"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502" name="PlaceHolder 2"/>
          <p:cNvSpPr>
            <a:spLocks noGrp="1"/>
          </p:cNvSpPr>
          <p:nvPr>
            <p:ph/>
          </p:nvPr>
        </p:nvSpPr>
        <p:spPr>
          <a:xfrm>
            <a:off x="6084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03" name="PlaceHolder 3"/>
          <p:cNvSpPr>
            <a:spLocks noGrp="1"/>
          </p:cNvSpPr>
          <p:nvPr>
            <p:ph/>
          </p:nvPr>
        </p:nvSpPr>
        <p:spPr>
          <a:xfrm>
            <a:off x="43110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04" name="PlaceHolder 4"/>
          <p:cNvSpPr>
            <a:spLocks noGrp="1"/>
          </p:cNvSpPr>
          <p:nvPr>
            <p:ph/>
          </p:nvPr>
        </p:nvSpPr>
        <p:spPr>
          <a:xfrm>
            <a:off x="80136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05" name="PlaceHolder 5"/>
          <p:cNvSpPr>
            <a:spLocks noGrp="1"/>
          </p:cNvSpPr>
          <p:nvPr>
            <p:ph/>
          </p:nvPr>
        </p:nvSpPr>
        <p:spPr>
          <a:xfrm>
            <a:off x="6084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06" name="PlaceHolder 6"/>
          <p:cNvSpPr>
            <a:spLocks noGrp="1"/>
          </p:cNvSpPr>
          <p:nvPr>
            <p:ph/>
          </p:nvPr>
        </p:nvSpPr>
        <p:spPr>
          <a:xfrm>
            <a:off x="43110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07" name="PlaceHolder 7"/>
          <p:cNvSpPr>
            <a:spLocks noGrp="1"/>
          </p:cNvSpPr>
          <p:nvPr>
            <p:ph/>
          </p:nvPr>
        </p:nvSpPr>
        <p:spPr>
          <a:xfrm>
            <a:off x="80136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9" name="PlaceHolder 8"/>
          <p:cNvSpPr>
            <a:spLocks noGrp="1"/>
          </p:cNvSpPr>
          <p:nvPr>
            <p:ph type="ftr" idx="10"/>
          </p:nvPr>
        </p:nvSpPr>
        <p:spPr/>
        <p:txBody>
          <a:bodyPr/>
          <a:lstStyle/>
          <a:p>
            <a:r>
              <a:t>Footer</a:t>
            </a:r>
          </a:p>
        </p:txBody>
      </p:sp>
      <p:sp>
        <p:nvSpPr>
          <p:cNvPr id="10" name="PlaceHolder 9"/>
          <p:cNvSpPr>
            <a:spLocks noGrp="1"/>
          </p:cNvSpPr>
          <p:nvPr>
            <p:ph type="sldNum" idx="11"/>
          </p:nvPr>
        </p:nvSpPr>
        <p:spPr/>
        <p:txBody>
          <a:bodyPr/>
          <a:lstStyle/>
          <a:p>
            <a:fld id="{69201E08-BC3A-493C-AB62-AD1C67157906}" type="slidenum">
              <a:t>‹#›</a:t>
            </a:fld>
            <a:endParaRPr/>
          </a:p>
        </p:txBody>
      </p:sp>
      <p:sp>
        <p:nvSpPr>
          <p:cNvPr id="11" name="PlaceHolder 10"/>
          <p:cNvSpPr>
            <a:spLocks noGrp="1"/>
          </p:cNvSpPr>
          <p:nvPr>
            <p:ph type="dt" idx="12"/>
          </p:nvPr>
        </p:nvSpPr>
        <p:spPr/>
        <p:txBody>
          <a:body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3"/>
          </p:nvPr>
        </p:nvSpPr>
        <p:spPr/>
        <p:txBody>
          <a:bodyPr/>
          <a:lstStyle/>
          <a:p>
            <a:r>
              <a:t>Footer</a:t>
            </a:r>
          </a:p>
        </p:txBody>
      </p:sp>
      <p:sp>
        <p:nvSpPr>
          <p:cNvPr id="3" name="PlaceHolder 2"/>
          <p:cNvSpPr>
            <a:spLocks noGrp="1"/>
          </p:cNvSpPr>
          <p:nvPr>
            <p:ph type="sldNum" idx="14"/>
          </p:nvPr>
        </p:nvSpPr>
        <p:spPr/>
        <p:txBody>
          <a:bodyPr/>
          <a:lstStyle/>
          <a:p>
            <a:fld id="{CF9B7474-4575-41CF-BB57-8FBAA86FBCD2}" type="slidenum">
              <a:t>‹#›</a:t>
            </a:fld>
            <a:endParaRPr/>
          </a:p>
        </p:txBody>
      </p:sp>
      <p:sp>
        <p:nvSpPr>
          <p:cNvPr id="4" name="PlaceHolder 3"/>
          <p:cNvSpPr>
            <a:spLocks noGrp="1"/>
          </p:cNvSpPr>
          <p:nvPr>
            <p:ph type="dt" idx="15"/>
          </p:nvPr>
        </p:nvSpPr>
        <p:spPr/>
        <p:txBody>
          <a:body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13"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514" name="PlaceHolder 2"/>
          <p:cNvSpPr>
            <a:spLocks noGrp="1"/>
          </p:cNvSpPr>
          <p:nvPr>
            <p:ph type="subTitle"/>
          </p:nvPr>
        </p:nvSpPr>
        <p:spPr>
          <a:xfrm>
            <a:off x="608400" y="1663560"/>
            <a:ext cx="10950840" cy="4123440"/>
          </a:xfrm>
          <a:prstGeom prst="rect">
            <a:avLst/>
          </a:prstGeom>
          <a:noFill/>
          <a:ln w="0">
            <a:noFill/>
          </a:ln>
        </p:spPr>
        <p:txBody>
          <a:bodyPr lIns="0" tIns="0" rIns="0" bIns="0" anchor="ctr">
            <a:noAutofit/>
          </a:bodyPr>
          <a:lstStyle/>
          <a:p>
            <a:pPr indent="0" algn="ctr">
              <a:buNone/>
            </a:pPr>
            <a:endParaRPr lang="en-US" sz="3200" b="0" strike="noStrike" spc="-1">
              <a:latin typeface="Arial"/>
            </a:endParaRPr>
          </a:p>
        </p:txBody>
      </p:sp>
      <p:sp>
        <p:nvSpPr>
          <p:cNvPr id="4" name="PlaceHolder 3"/>
          <p:cNvSpPr>
            <a:spLocks noGrp="1"/>
          </p:cNvSpPr>
          <p:nvPr>
            <p:ph type="ftr" idx="13"/>
          </p:nvPr>
        </p:nvSpPr>
        <p:spPr/>
        <p:txBody>
          <a:bodyPr/>
          <a:lstStyle/>
          <a:p>
            <a:r>
              <a:t>Footer</a:t>
            </a:r>
          </a:p>
        </p:txBody>
      </p:sp>
      <p:sp>
        <p:nvSpPr>
          <p:cNvPr id="5" name="PlaceHolder 4"/>
          <p:cNvSpPr>
            <a:spLocks noGrp="1"/>
          </p:cNvSpPr>
          <p:nvPr>
            <p:ph type="sldNum" idx="14"/>
          </p:nvPr>
        </p:nvSpPr>
        <p:spPr/>
        <p:txBody>
          <a:bodyPr/>
          <a:lstStyle/>
          <a:p>
            <a:fld id="{48163344-9BA2-43D6-B1CF-F9F52CC1332E}" type="slidenum">
              <a:t>‹#›</a:t>
            </a:fld>
            <a:endParaRPr/>
          </a:p>
        </p:txBody>
      </p:sp>
      <p:sp>
        <p:nvSpPr>
          <p:cNvPr id="6" name="PlaceHolder 5"/>
          <p:cNvSpPr>
            <a:spLocks noGrp="1"/>
          </p:cNvSpPr>
          <p:nvPr>
            <p:ph type="dt" idx="15"/>
          </p:nvPr>
        </p:nvSpPr>
        <p:spPr/>
        <p:txBody>
          <a:body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15"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516" name="PlaceHolder 2"/>
          <p:cNvSpPr>
            <a:spLocks noGrp="1"/>
          </p:cNvSpPr>
          <p:nvPr>
            <p:ph/>
          </p:nvPr>
        </p:nvSpPr>
        <p:spPr>
          <a:xfrm>
            <a:off x="608400" y="1663560"/>
            <a:ext cx="10950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4" name="PlaceHolder 3"/>
          <p:cNvSpPr>
            <a:spLocks noGrp="1"/>
          </p:cNvSpPr>
          <p:nvPr>
            <p:ph type="ftr" idx="13"/>
          </p:nvPr>
        </p:nvSpPr>
        <p:spPr/>
        <p:txBody>
          <a:bodyPr/>
          <a:lstStyle/>
          <a:p>
            <a:r>
              <a:t>Footer</a:t>
            </a:r>
          </a:p>
        </p:txBody>
      </p:sp>
      <p:sp>
        <p:nvSpPr>
          <p:cNvPr id="5" name="PlaceHolder 4"/>
          <p:cNvSpPr>
            <a:spLocks noGrp="1"/>
          </p:cNvSpPr>
          <p:nvPr>
            <p:ph type="sldNum" idx="14"/>
          </p:nvPr>
        </p:nvSpPr>
        <p:spPr/>
        <p:txBody>
          <a:bodyPr/>
          <a:lstStyle/>
          <a:p>
            <a:fld id="{380A29E4-A611-4756-8A17-64247066B015}" type="slidenum">
              <a:t>‹#›</a:t>
            </a:fld>
            <a:endParaRPr/>
          </a:p>
        </p:txBody>
      </p:sp>
      <p:sp>
        <p:nvSpPr>
          <p:cNvPr id="6" name="PlaceHolder 5"/>
          <p:cNvSpPr>
            <a:spLocks noGrp="1"/>
          </p:cNvSpPr>
          <p:nvPr>
            <p:ph type="dt" idx="15"/>
          </p:nvPr>
        </p:nvSpPr>
        <p:spPr/>
        <p:txBody>
          <a:body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17"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518"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19"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 name="PlaceHolder 4"/>
          <p:cNvSpPr>
            <a:spLocks noGrp="1"/>
          </p:cNvSpPr>
          <p:nvPr>
            <p:ph type="ftr" idx="13"/>
          </p:nvPr>
        </p:nvSpPr>
        <p:spPr/>
        <p:txBody>
          <a:bodyPr/>
          <a:lstStyle/>
          <a:p>
            <a:r>
              <a:t>Footer</a:t>
            </a:r>
          </a:p>
        </p:txBody>
      </p:sp>
      <p:sp>
        <p:nvSpPr>
          <p:cNvPr id="6" name="PlaceHolder 5"/>
          <p:cNvSpPr>
            <a:spLocks noGrp="1"/>
          </p:cNvSpPr>
          <p:nvPr>
            <p:ph type="sldNum" idx="14"/>
          </p:nvPr>
        </p:nvSpPr>
        <p:spPr/>
        <p:txBody>
          <a:bodyPr/>
          <a:lstStyle/>
          <a:p>
            <a:fld id="{8359E8AD-5357-46AC-9484-7405FFCC8BFB}" type="slidenum">
              <a:t>‹#›</a:t>
            </a:fld>
            <a:endParaRPr/>
          </a:p>
        </p:txBody>
      </p:sp>
      <p:sp>
        <p:nvSpPr>
          <p:cNvPr id="7" name="PlaceHolder 6"/>
          <p:cNvSpPr>
            <a:spLocks noGrp="1"/>
          </p:cNvSpPr>
          <p:nvPr>
            <p:ph type="dt" idx="15"/>
          </p:nvPr>
        </p:nvSpPr>
        <p:spPr/>
        <p:txBody>
          <a:body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2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3" name="PlaceHolder 2"/>
          <p:cNvSpPr>
            <a:spLocks noGrp="1"/>
          </p:cNvSpPr>
          <p:nvPr>
            <p:ph type="ftr" idx="13"/>
          </p:nvPr>
        </p:nvSpPr>
        <p:spPr/>
        <p:txBody>
          <a:bodyPr/>
          <a:lstStyle/>
          <a:p>
            <a:r>
              <a:t>Footer</a:t>
            </a:r>
          </a:p>
        </p:txBody>
      </p:sp>
      <p:sp>
        <p:nvSpPr>
          <p:cNvPr id="4" name="PlaceHolder 3"/>
          <p:cNvSpPr>
            <a:spLocks noGrp="1"/>
          </p:cNvSpPr>
          <p:nvPr>
            <p:ph type="sldNum" idx="14"/>
          </p:nvPr>
        </p:nvSpPr>
        <p:spPr/>
        <p:txBody>
          <a:bodyPr/>
          <a:lstStyle/>
          <a:p>
            <a:fld id="{3D984FC5-DCA4-4476-AAFC-EBF2D7C92AF4}" type="slidenum">
              <a:t>‹#›</a:t>
            </a:fld>
            <a:endParaRPr/>
          </a:p>
        </p:txBody>
      </p:sp>
      <p:sp>
        <p:nvSpPr>
          <p:cNvPr id="5" name="PlaceHolder 4"/>
          <p:cNvSpPr>
            <a:spLocks noGrp="1"/>
          </p:cNvSpPr>
          <p:nvPr>
            <p:ph type="dt" idx="15"/>
          </p:nvPr>
        </p:nvSpPr>
        <p:spPr/>
        <p:txBody>
          <a:body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1" name="PlaceHolder 1"/>
          <p:cNvSpPr>
            <a:spLocks noGrp="1"/>
          </p:cNvSpPr>
          <p:nvPr>
            <p:ph type="subTitle"/>
          </p:nvPr>
        </p:nvSpPr>
        <p:spPr>
          <a:xfrm>
            <a:off x="608400" y="283680"/>
            <a:ext cx="10950840" cy="5503320"/>
          </a:xfrm>
          <a:prstGeom prst="rect">
            <a:avLst/>
          </a:prstGeom>
          <a:noFill/>
          <a:ln w="0">
            <a:noFill/>
          </a:ln>
        </p:spPr>
        <p:txBody>
          <a:bodyPr lIns="0" tIns="0" rIns="0" bIns="0" anchor="ctr">
            <a:noAutofit/>
          </a:bodyPr>
          <a:lstStyle/>
          <a:p>
            <a:pPr algn="ctr"/>
            <a:endParaRPr lang="en-US" sz="3200" b="0" strike="noStrike" spc="-1">
              <a:latin typeface="Arial"/>
            </a:endParaRPr>
          </a:p>
        </p:txBody>
      </p:sp>
      <p:sp>
        <p:nvSpPr>
          <p:cNvPr id="3" name="PlaceHolder 2"/>
          <p:cNvSpPr>
            <a:spLocks noGrp="1"/>
          </p:cNvSpPr>
          <p:nvPr>
            <p:ph type="ftr" idx="13"/>
          </p:nvPr>
        </p:nvSpPr>
        <p:spPr/>
        <p:txBody>
          <a:bodyPr/>
          <a:lstStyle/>
          <a:p>
            <a:r>
              <a:t>Footer</a:t>
            </a:r>
          </a:p>
        </p:txBody>
      </p:sp>
      <p:sp>
        <p:nvSpPr>
          <p:cNvPr id="4" name="PlaceHolder 3"/>
          <p:cNvSpPr>
            <a:spLocks noGrp="1"/>
          </p:cNvSpPr>
          <p:nvPr>
            <p:ph type="sldNum" idx="14"/>
          </p:nvPr>
        </p:nvSpPr>
        <p:spPr/>
        <p:txBody>
          <a:bodyPr/>
          <a:lstStyle/>
          <a:p>
            <a:fld id="{2E8845CD-E069-4F06-9373-BBD260BC3A54}" type="slidenum">
              <a:t>‹#›</a:t>
            </a:fld>
            <a:endParaRPr/>
          </a:p>
        </p:txBody>
      </p:sp>
      <p:sp>
        <p:nvSpPr>
          <p:cNvPr id="5" name="PlaceHolder 4"/>
          <p:cNvSpPr>
            <a:spLocks noGrp="1"/>
          </p:cNvSpPr>
          <p:nvPr>
            <p:ph type="dt" idx="15"/>
          </p:nvPr>
        </p:nvSpPr>
        <p:spPr/>
        <p:txBody>
          <a:body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2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523"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24"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25"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 name="PlaceHolder 5"/>
          <p:cNvSpPr>
            <a:spLocks noGrp="1"/>
          </p:cNvSpPr>
          <p:nvPr>
            <p:ph type="ftr" idx="13"/>
          </p:nvPr>
        </p:nvSpPr>
        <p:spPr/>
        <p:txBody>
          <a:bodyPr/>
          <a:lstStyle/>
          <a:p>
            <a:r>
              <a:t>Footer</a:t>
            </a:r>
          </a:p>
        </p:txBody>
      </p:sp>
      <p:sp>
        <p:nvSpPr>
          <p:cNvPr id="7" name="PlaceHolder 6"/>
          <p:cNvSpPr>
            <a:spLocks noGrp="1"/>
          </p:cNvSpPr>
          <p:nvPr>
            <p:ph type="sldNum" idx="14"/>
          </p:nvPr>
        </p:nvSpPr>
        <p:spPr/>
        <p:txBody>
          <a:bodyPr/>
          <a:lstStyle/>
          <a:p>
            <a:fld id="{F727E352-E696-4107-A70C-B045ABE64E22}" type="slidenum">
              <a:t>‹#›</a:t>
            </a:fld>
            <a:endParaRPr/>
          </a:p>
        </p:txBody>
      </p:sp>
      <p:sp>
        <p:nvSpPr>
          <p:cNvPr id="8" name="PlaceHolder 7"/>
          <p:cNvSpPr>
            <a:spLocks noGrp="1"/>
          </p:cNvSpPr>
          <p:nvPr>
            <p:ph type="dt" idx="15"/>
          </p:nvPr>
        </p:nvSpPr>
        <p:spPr/>
        <p:txBody>
          <a:body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26"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527"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28"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29" name="PlaceHolder 4"/>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 name="PlaceHolder 5"/>
          <p:cNvSpPr>
            <a:spLocks noGrp="1"/>
          </p:cNvSpPr>
          <p:nvPr>
            <p:ph type="ftr" idx="13"/>
          </p:nvPr>
        </p:nvSpPr>
        <p:spPr/>
        <p:txBody>
          <a:bodyPr/>
          <a:lstStyle/>
          <a:p>
            <a:r>
              <a:t>Footer</a:t>
            </a:r>
          </a:p>
        </p:txBody>
      </p:sp>
      <p:sp>
        <p:nvSpPr>
          <p:cNvPr id="7" name="PlaceHolder 6"/>
          <p:cNvSpPr>
            <a:spLocks noGrp="1"/>
          </p:cNvSpPr>
          <p:nvPr>
            <p:ph type="sldNum" idx="14"/>
          </p:nvPr>
        </p:nvSpPr>
        <p:spPr/>
        <p:txBody>
          <a:bodyPr/>
          <a:lstStyle/>
          <a:p>
            <a:fld id="{CD82B230-73F4-4CC9-8233-94319FB09401}" type="slidenum">
              <a:t>‹#›</a:t>
            </a:fld>
            <a:endParaRPr/>
          </a:p>
        </p:txBody>
      </p:sp>
      <p:sp>
        <p:nvSpPr>
          <p:cNvPr id="8" name="PlaceHolder 7"/>
          <p:cNvSpPr>
            <a:spLocks noGrp="1"/>
          </p:cNvSpPr>
          <p:nvPr>
            <p:ph type="dt" idx="15"/>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F104CF7E-6DBB-494A-8FD2-1FBF94CB76B3}"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3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531"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32"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33" name="PlaceHolder 4"/>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 name="PlaceHolder 5"/>
          <p:cNvSpPr>
            <a:spLocks noGrp="1"/>
          </p:cNvSpPr>
          <p:nvPr>
            <p:ph type="ftr" idx="13"/>
          </p:nvPr>
        </p:nvSpPr>
        <p:spPr/>
        <p:txBody>
          <a:bodyPr/>
          <a:lstStyle/>
          <a:p>
            <a:r>
              <a:t>Footer</a:t>
            </a:r>
          </a:p>
        </p:txBody>
      </p:sp>
      <p:sp>
        <p:nvSpPr>
          <p:cNvPr id="7" name="PlaceHolder 6"/>
          <p:cNvSpPr>
            <a:spLocks noGrp="1"/>
          </p:cNvSpPr>
          <p:nvPr>
            <p:ph type="sldNum" idx="14"/>
          </p:nvPr>
        </p:nvSpPr>
        <p:spPr/>
        <p:txBody>
          <a:bodyPr/>
          <a:lstStyle/>
          <a:p>
            <a:fld id="{D63463DC-579A-4D7D-BD19-5619632F2565}" type="slidenum">
              <a:t>‹#›</a:t>
            </a:fld>
            <a:endParaRPr/>
          </a:p>
        </p:txBody>
      </p:sp>
      <p:sp>
        <p:nvSpPr>
          <p:cNvPr id="8" name="PlaceHolder 7"/>
          <p:cNvSpPr>
            <a:spLocks noGrp="1"/>
          </p:cNvSpPr>
          <p:nvPr>
            <p:ph type="dt" idx="15"/>
          </p:nvPr>
        </p:nvSpPr>
        <p:spPr/>
        <p:txBody>
          <a:body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3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535" name="PlaceHolder 2"/>
          <p:cNvSpPr>
            <a:spLocks noGrp="1"/>
          </p:cNvSpPr>
          <p:nvPr>
            <p:ph/>
          </p:nvPr>
        </p:nvSpPr>
        <p:spPr>
          <a:xfrm>
            <a:off x="608400" y="166356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36" name="PlaceHolder 3"/>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 name="PlaceHolder 4"/>
          <p:cNvSpPr>
            <a:spLocks noGrp="1"/>
          </p:cNvSpPr>
          <p:nvPr>
            <p:ph type="ftr" idx="13"/>
          </p:nvPr>
        </p:nvSpPr>
        <p:spPr/>
        <p:txBody>
          <a:bodyPr/>
          <a:lstStyle/>
          <a:p>
            <a:r>
              <a:t>Footer</a:t>
            </a:r>
          </a:p>
        </p:txBody>
      </p:sp>
      <p:sp>
        <p:nvSpPr>
          <p:cNvPr id="6" name="PlaceHolder 5"/>
          <p:cNvSpPr>
            <a:spLocks noGrp="1"/>
          </p:cNvSpPr>
          <p:nvPr>
            <p:ph type="sldNum" idx="14"/>
          </p:nvPr>
        </p:nvSpPr>
        <p:spPr/>
        <p:txBody>
          <a:bodyPr/>
          <a:lstStyle/>
          <a:p>
            <a:fld id="{AA52F221-8125-4B0D-A00A-FDCC3441D969}" type="slidenum">
              <a:t>‹#›</a:t>
            </a:fld>
            <a:endParaRPr/>
          </a:p>
        </p:txBody>
      </p:sp>
      <p:sp>
        <p:nvSpPr>
          <p:cNvPr id="7" name="PlaceHolder 6"/>
          <p:cNvSpPr>
            <a:spLocks noGrp="1"/>
          </p:cNvSpPr>
          <p:nvPr>
            <p:ph type="dt" idx="15"/>
          </p:nvPr>
        </p:nvSpPr>
        <p:spPr/>
        <p:txBody>
          <a:body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37"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538"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39"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40"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41" name="PlaceHolder 5"/>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7" name="PlaceHolder 6"/>
          <p:cNvSpPr>
            <a:spLocks noGrp="1"/>
          </p:cNvSpPr>
          <p:nvPr>
            <p:ph type="ftr" idx="13"/>
          </p:nvPr>
        </p:nvSpPr>
        <p:spPr/>
        <p:txBody>
          <a:bodyPr/>
          <a:lstStyle/>
          <a:p>
            <a:r>
              <a:t>Footer</a:t>
            </a:r>
          </a:p>
        </p:txBody>
      </p:sp>
      <p:sp>
        <p:nvSpPr>
          <p:cNvPr id="8" name="PlaceHolder 7"/>
          <p:cNvSpPr>
            <a:spLocks noGrp="1"/>
          </p:cNvSpPr>
          <p:nvPr>
            <p:ph type="sldNum" idx="14"/>
          </p:nvPr>
        </p:nvSpPr>
        <p:spPr/>
        <p:txBody>
          <a:bodyPr/>
          <a:lstStyle/>
          <a:p>
            <a:fld id="{6DBD4E23-BB98-48F4-8CB2-CFA9B2CB5ABD}" type="slidenum">
              <a:t>‹#›</a:t>
            </a:fld>
            <a:endParaRPr/>
          </a:p>
        </p:txBody>
      </p:sp>
      <p:sp>
        <p:nvSpPr>
          <p:cNvPr id="9" name="PlaceHolder 8"/>
          <p:cNvSpPr>
            <a:spLocks noGrp="1"/>
          </p:cNvSpPr>
          <p:nvPr>
            <p:ph type="dt" idx="15"/>
          </p:nvPr>
        </p:nvSpPr>
        <p:spPr/>
        <p:txBody>
          <a:body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4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543" name="PlaceHolder 2"/>
          <p:cNvSpPr>
            <a:spLocks noGrp="1"/>
          </p:cNvSpPr>
          <p:nvPr>
            <p:ph/>
          </p:nvPr>
        </p:nvSpPr>
        <p:spPr>
          <a:xfrm>
            <a:off x="6084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44" name="PlaceHolder 3"/>
          <p:cNvSpPr>
            <a:spLocks noGrp="1"/>
          </p:cNvSpPr>
          <p:nvPr>
            <p:ph/>
          </p:nvPr>
        </p:nvSpPr>
        <p:spPr>
          <a:xfrm>
            <a:off x="43110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45" name="PlaceHolder 4"/>
          <p:cNvSpPr>
            <a:spLocks noGrp="1"/>
          </p:cNvSpPr>
          <p:nvPr>
            <p:ph/>
          </p:nvPr>
        </p:nvSpPr>
        <p:spPr>
          <a:xfrm>
            <a:off x="80136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46" name="PlaceHolder 5"/>
          <p:cNvSpPr>
            <a:spLocks noGrp="1"/>
          </p:cNvSpPr>
          <p:nvPr>
            <p:ph/>
          </p:nvPr>
        </p:nvSpPr>
        <p:spPr>
          <a:xfrm>
            <a:off x="6084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47" name="PlaceHolder 6"/>
          <p:cNvSpPr>
            <a:spLocks noGrp="1"/>
          </p:cNvSpPr>
          <p:nvPr>
            <p:ph/>
          </p:nvPr>
        </p:nvSpPr>
        <p:spPr>
          <a:xfrm>
            <a:off x="43110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48" name="PlaceHolder 7"/>
          <p:cNvSpPr>
            <a:spLocks noGrp="1"/>
          </p:cNvSpPr>
          <p:nvPr>
            <p:ph/>
          </p:nvPr>
        </p:nvSpPr>
        <p:spPr>
          <a:xfrm>
            <a:off x="80136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9" name="PlaceHolder 8"/>
          <p:cNvSpPr>
            <a:spLocks noGrp="1"/>
          </p:cNvSpPr>
          <p:nvPr>
            <p:ph type="ftr" idx="13"/>
          </p:nvPr>
        </p:nvSpPr>
        <p:spPr/>
        <p:txBody>
          <a:bodyPr/>
          <a:lstStyle/>
          <a:p>
            <a:r>
              <a:t>Footer</a:t>
            </a:r>
          </a:p>
        </p:txBody>
      </p:sp>
      <p:sp>
        <p:nvSpPr>
          <p:cNvPr id="10" name="PlaceHolder 9"/>
          <p:cNvSpPr>
            <a:spLocks noGrp="1"/>
          </p:cNvSpPr>
          <p:nvPr>
            <p:ph type="sldNum" idx="14"/>
          </p:nvPr>
        </p:nvSpPr>
        <p:spPr/>
        <p:txBody>
          <a:bodyPr/>
          <a:lstStyle/>
          <a:p>
            <a:fld id="{F945FC0E-E099-4EF0-BF21-F2CB71D41831}" type="slidenum">
              <a:t>‹#›</a:t>
            </a:fld>
            <a:endParaRPr/>
          </a:p>
        </p:txBody>
      </p:sp>
      <p:sp>
        <p:nvSpPr>
          <p:cNvPr id="11" name="PlaceHolder 10"/>
          <p:cNvSpPr>
            <a:spLocks noGrp="1"/>
          </p:cNvSpPr>
          <p:nvPr>
            <p:ph type="dt" idx="15"/>
          </p:nvPr>
        </p:nvSpPr>
        <p:spPr/>
        <p:txBody>
          <a:body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53"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554" name="PlaceHolder 2"/>
          <p:cNvSpPr>
            <a:spLocks noGrp="1"/>
          </p:cNvSpPr>
          <p:nvPr>
            <p:ph type="subTitle"/>
          </p:nvPr>
        </p:nvSpPr>
        <p:spPr>
          <a:xfrm>
            <a:off x="608400" y="1663560"/>
            <a:ext cx="10950840" cy="4123440"/>
          </a:xfrm>
          <a:prstGeom prst="rect">
            <a:avLst/>
          </a:prstGeom>
          <a:noFill/>
          <a:ln w="0">
            <a:noFill/>
          </a:ln>
        </p:spPr>
        <p:txBody>
          <a:bodyPr lIns="0" tIns="0" rIns="0" bIns="0" anchor="ctr">
            <a:noAutofit/>
          </a:bodyPr>
          <a:lstStyle/>
          <a:p>
            <a:pPr indent="0" algn="ctr">
              <a:buNone/>
            </a:pPr>
            <a:endParaRPr lang="en-US" sz="3200" b="0" strike="noStrike" spc="-1">
              <a:latin typeface="Aria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55"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556" name="PlaceHolder 2"/>
          <p:cNvSpPr>
            <a:spLocks noGrp="1"/>
          </p:cNvSpPr>
          <p:nvPr>
            <p:ph/>
          </p:nvPr>
        </p:nvSpPr>
        <p:spPr>
          <a:xfrm>
            <a:off x="608400" y="1663560"/>
            <a:ext cx="10950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57"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558"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59"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6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61" name="PlaceHolder 1"/>
          <p:cNvSpPr>
            <a:spLocks noGrp="1"/>
          </p:cNvSpPr>
          <p:nvPr>
            <p:ph type="subTitle"/>
          </p:nvPr>
        </p:nvSpPr>
        <p:spPr>
          <a:xfrm>
            <a:off x="608400" y="283680"/>
            <a:ext cx="10950840" cy="550332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1" name="PlaceHolder 1"/>
          <p:cNvSpPr>
            <a:spLocks noGrp="1"/>
          </p:cNvSpPr>
          <p:nvPr>
            <p:ph type="subTitle"/>
          </p:nvPr>
        </p:nvSpPr>
        <p:spPr>
          <a:xfrm>
            <a:off x="608400" y="283680"/>
            <a:ext cx="10950840" cy="5503320"/>
          </a:xfrm>
          <a:prstGeom prst="rect">
            <a:avLst/>
          </a:prstGeom>
          <a:noFill/>
          <a:ln w="0">
            <a:noFill/>
          </a:ln>
        </p:spPr>
        <p:txBody>
          <a:bodyPr lIns="0" tIns="0" rIns="0" bIns="0" anchor="ctr">
            <a:noAutofit/>
          </a:bodyPr>
          <a:lstStyle/>
          <a:p>
            <a:pPr algn="ctr"/>
            <a:endParaRPr lang="en-US" sz="3200" b="0" strike="noStrike" spc="-1">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4873AE06-4A74-41D3-A323-E618E5FE1FFC}"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6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563"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64"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65"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66"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567"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68"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69" name="PlaceHolder 4"/>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571"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72"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73" name="PlaceHolder 4"/>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7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575" name="PlaceHolder 2"/>
          <p:cNvSpPr>
            <a:spLocks noGrp="1"/>
          </p:cNvSpPr>
          <p:nvPr>
            <p:ph/>
          </p:nvPr>
        </p:nvSpPr>
        <p:spPr>
          <a:xfrm>
            <a:off x="608400" y="166356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76" name="PlaceHolder 3"/>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77"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578"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79"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80"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81" name="PlaceHolder 5"/>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8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583" name="PlaceHolder 2"/>
          <p:cNvSpPr>
            <a:spLocks noGrp="1"/>
          </p:cNvSpPr>
          <p:nvPr>
            <p:ph/>
          </p:nvPr>
        </p:nvSpPr>
        <p:spPr>
          <a:xfrm>
            <a:off x="6084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84" name="PlaceHolder 3"/>
          <p:cNvSpPr>
            <a:spLocks noGrp="1"/>
          </p:cNvSpPr>
          <p:nvPr>
            <p:ph/>
          </p:nvPr>
        </p:nvSpPr>
        <p:spPr>
          <a:xfrm>
            <a:off x="43110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85" name="PlaceHolder 4"/>
          <p:cNvSpPr>
            <a:spLocks noGrp="1"/>
          </p:cNvSpPr>
          <p:nvPr>
            <p:ph/>
          </p:nvPr>
        </p:nvSpPr>
        <p:spPr>
          <a:xfrm>
            <a:off x="80136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86" name="PlaceHolder 5"/>
          <p:cNvSpPr>
            <a:spLocks noGrp="1"/>
          </p:cNvSpPr>
          <p:nvPr>
            <p:ph/>
          </p:nvPr>
        </p:nvSpPr>
        <p:spPr>
          <a:xfrm>
            <a:off x="6084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87" name="PlaceHolder 6"/>
          <p:cNvSpPr>
            <a:spLocks noGrp="1"/>
          </p:cNvSpPr>
          <p:nvPr>
            <p:ph/>
          </p:nvPr>
        </p:nvSpPr>
        <p:spPr>
          <a:xfrm>
            <a:off x="43110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88" name="PlaceHolder 7"/>
          <p:cNvSpPr>
            <a:spLocks noGrp="1"/>
          </p:cNvSpPr>
          <p:nvPr>
            <p:ph/>
          </p:nvPr>
        </p:nvSpPr>
        <p:spPr>
          <a:xfrm>
            <a:off x="80136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91"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592" name="PlaceHolder 2"/>
          <p:cNvSpPr>
            <a:spLocks noGrp="1"/>
          </p:cNvSpPr>
          <p:nvPr>
            <p:ph type="subTitle"/>
          </p:nvPr>
        </p:nvSpPr>
        <p:spPr>
          <a:xfrm>
            <a:off x="608400" y="1663560"/>
            <a:ext cx="10950840" cy="4123440"/>
          </a:xfrm>
          <a:prstGeom prst="rect">
            <a:avLst/>
          </a:prstGeom>
          <a:noFill/>
          <a:ln w="0">
            <a:noFill/>
          </a:ln>
        </p:spPr>
        <p:txBody>
          <a:bodyPr lIns="0" tIns="0" rIns="0" bIns="0" anchor="ctr">
            <a:noAutofit/>
          </a:bodyPr>
          <a:lstStyle/>
          <a:p>
            <a:pPr indent="0" algn="ctr">
              <a:buNone/>
            </a:pPr>
            <a:endParaRPr lang="en-US" sz="3200" b="0" strike="noStrike" spc="-1">
              <a:latin typeface="Arial"/>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93"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594" name="PlaceHolder 2"/>
          <p:cNvSpPr>
            <a:spLocks noGrp="1"/>
          </p:cNvSpPr>
          <p:nvPr>
            <p:ph/>
          </p:nvPr>
        </p:nvSpPr>
        <p:spPr>
          <a:xfrm>
            <a:off x="608400" y="1663560"/>
            <a:ext cx="10950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95"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596"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97"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53"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4"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5"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18D8D1DC-8CB3-440A-ADCF-981ABA6BE5F9}"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98"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99" name="PlaceHolder 1"/>
          <p:cNvSpPr>
            <a:spLocks noGrp="1"/>
          </p:cNvSpPr>
          <p:nvPr>
            <p:ph type="subTitle"/>
          </p:nvPr>
        </p:nvSpPr>
        <p:spPr>
          <a:xfrm>
            <a:off x="608400" y="283680"/>
            <a:ext cx="10950840" cy="550332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0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601"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02"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03"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0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605"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06"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07" name="PlaceHolder 4"/>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08"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609"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10"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11" name="PlaceHolder 4"/>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613" name="PlaceHolder 2"/>
          <p:cNvSpPr>
            <a:spLocks noGrp="1"/>
          </p:cNvSpPr>
          <p:nvPr>
            <p:ph/>
          </p:nvPr>
        </p:nvSpPr>
        <p:spPr>
          <a:xfrm>
            <a:off x="608400" y="166356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14" name="PlaceHolder 3"/>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15"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616"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17"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18"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19" name="PlaceHolder 5"/>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2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621" name="PlaceHolder 2"/>
          <p:cNvSpPr>
            <a:spLocks noGrp="1"/>
          </p:cNvSpPr>
          <p:nvPr>
            <p:ph/>
          </p:nvPr>
        </p:nvSpPr>
        <p:spPr>
          <a:xfrm>
            <a:off x="6084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22" name="PlaceHolder 3"/>
          <p:cNvSpPr>
            <a:spLocks noGrp="1"/>
          </p:cNvSpPr>
          <p:nvPr>
            <p:ph/>
          </p:nvPr>
        </p:nvSpPr>
        <p:spPr>
          <a:xfrm>
            <a:off x="43110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23" name="PlaceHolder 4"/>
          <p:cNvSpPr>
            <a:spLocks noGrp="1"/>
          </p:cNvSpPr>
          <p:nvPr>
            <p:ph/>
          </p:nvPr>
        </p:nvSpPr>
        <p:spPr>
          <a:xfrm>
            <a:off x="80136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24" name="PlaceHolder 5"/>
          <p:cNvSpPr>
            <a:spLocks noGrp="1"/>
          </p:cNvSpPr>
          <p:nvPr>
            <p:ph/>
          </p:nvPr>
        </p:nvSpPr>
        <p:spPr>
          <a:xfrm>
            <a:off x="6084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25" name="PlaceHolder 6"/>
          <p:cNvSpPr>
            <a:spLocks noGrp="1"/>
          </p:cNvSpPr>
          <p:nvPr>
            <p:ph/>
          </p:nvPr>
        </p:nvSpPr>
        <p:spPr>
          <a:xfrm>
            <a:off x="43110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26" name="PlaceHolder 7"/>
          <p:cNvSpPr>
            <a:spLocks noGrp="1"/>
          </p:cNvSpPr>
          <p:nvPr>
            <p:ph/>
          </p:nvPr>
        </p:nvSpPr>
        <p:spPr>
          <a:xfrm>
            <a:off x="80136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29"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630" name="PlaceHolder 2"/>
          <p:cNvSpPr>
            <a:spLocks noGrp="1"/>
          </p:cNvSpPr>
          <p:nvPr>
            <p:ph type="subTitle"/>
          </p:nvPr>
        </p:nvSpPr>
        <p:spPr>
          <a:xfrm>
            <a:off x="608400" y="1663560"/>
            <a:ext cx="10950840" cy="4123440"/>
          </a:xfrm>
          <a:prstGeom prst="rect">
            <a:avLst/>
          </a:prstGeom>
          <a:noFill/>
          <a:ln w="0">
            <a:noFill/>
          </a:ln>
        </p:spPr>
        <p:txBody>
          <a:bodyPr lIns="0" tIns="0" rIns="0" bIns="0" anchor="ctr">
            <a:noAutofit/>
          </a:bodyPr>
          <a:lstStyle/>
          <a:p>
            <a:pPr indent="0" algn="ctr">
              <a:buNone/>
            </a:pPr>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3" name="PlaceHolder 2"/>
          <p:cNvSpPr>
            <a:spLocks noGrp="1"/>
          </p:cNvSpPr>
          <p:nvPr>
            <p:ph type="subTitle"/>
          </p:nvPr>
        </p:nvSpPr>
        <p:spPr>
          <a:xfrm>
            <a:off x="608400" y="1663560"/>
            <a:ext cx="10950840" cy="4123440"/>
          </a:xfrm>
          <a:prstGeom prst="rect">
            <a:avLst/>
          </a:prstGeom>
          <a:noFill/>
          <a:ln w="0">
            <a:noFill/>
          </a:ln>
        </p:spPr>
        <p:txBody>
          <a:bodyPr lIns="0" tIns="0" rIns="0" bIns="0" anchor="ctr">
            <a:noAutofit/>
          </a:bodyPr>
          <a:lstStyle/>
          <a:p>
            <a:pPr indent="0" algn="ctr">
              <a:buNone/>
            </a:pP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57"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8"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9" name="PlaceHolder 4"/>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AFAFDFBC-1C22-4649-96CF-0D0A782E4415}"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31"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632" name="PlaceHolder 2"/>
          <p:cNvSpPr>
            <a:spLocks noGrp="1"/>
          </p:cNvSpPr>
          <p:nvPr>
            <p:ph/>
          </p:nvPr>
        </p:nvSpPr>
        <p:spPr>
          <a:xfrm>
            <a:off x="608400" y="1663560"/>
            <a:ext cx="10950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33"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634"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35"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36"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37" name="PlaceHolder 1"/>
          <p:cNvSpPr>
            <a:spLocks noGrp="1"/>
          </p:cNvSpPr>
          <p:nvPr>
            <p:ph type="subTitle"/>
          </p:nvPr>
        </p:nvSpPr>
        <p:spPr>
          <a:xfrm>
            <a:off x="608400" y="283680"/>
            <a:ext cx="10950840" cy="550332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38"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639"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40"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41"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4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643"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44"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45" name="PlaceHolder 4"/>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46"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647"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48"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49" name="PlaceHolder 4"/>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651" name="PlaceHolder 2"/>
          <p:cNvSpPr>
            <a:spLocks noGrp="1"/>
          </p:cNvSpPr>
          <p:nvPr>
            <p:ph/>
          </p:nvPr>
        </p:nvSpPr>
        <p:spPr>
          <a:xfrm>
            <a:off x="608400" y="166356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52" name="PlaceHolder 3"/>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53"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654"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55"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56"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57" name="PlaceHolder 5"/>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58"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659" name="PlaceHolder 2"/>
          <p:cNvSpPr>
            <a:spLocks noGrp="1"/>
          </p:cNvSpPr>
          <p:nvPr>
            <p:ph/>
          </p:nvPr>
        </p:nvSpPr>
        <p:spPr>
          <a:xfrm>
            <a:off x="6084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60" name="PlaceHolder 3"/>
          <p:cNvSpPr>
            <a:spLocks noGrp="1"/>
          </p:cNvSpPr>
          <p:nvPr>
            <p:ph/>
          </p:nvPr>
        </p:nvSpPr>
        <p:spPr>
          <a:xfrm>
            <a:off x="43110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61" name="PlaceHolder 4"/>
          <p:cNvSpPr>
            <a:spLocks noGrp="1"/>
          </p:cNvSpPr>
          <p:nvPr>
            <p:ph/>
          </p:nvPr>
        </p:nvSpPr>
        <p:spPr>
          <a:xfrm>
            <a:off x="80136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62" name="PlaceHolder 5"/>
          <p:cNvSpPr>
            <a:spLocks noGrp="1"/>
          </p:cNvSpPr>
          <p:nvPr>
            <p:ph/>
          </p:nvPr>
        </p:nvSpPr>
        <p:spPr>
          <a:xfrm>
            <a:off x="6084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63" name="PlaceHolder 6"/>
          <p:cNvSpPr>
            <a:spLocks noGrp="1"/>
          </p:cNvSpPr>
          <p:nvPr>
            <p:ph/>
          </p:nvPr>
        </p:nvSpPr>
        <p:spPr>
          <a:xfrm>
            <a:off x="43110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64" name="PlaceHolder 7"/>
          <p:cNvSpPr>
            <a:spLocks noGrp="1"/>
          </p:cNvSpPr>
          <p:nvPr>
            <p:ph/>
          </p:nvPr>
        </p:nvSpPr>
        <p:spPr>
          <a:xfrm>
            <a:off x="80136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61"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2"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3" name="PlaceHolder 4"/>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E55E3F23-425D-4FD2-98E3-642BD8E7673D}"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67"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668" name="PlaceHolder 2"/>
          <p:cNvSpPr>
            <a:spLocks noGrp="1"/>
          </p:cNvSpPr>
          <p:nvPr>
            <p:ph type="subTitle"/>
          </p:nvPr>
        </p:nvSpPr>
        <p:spPr>
          <a:xfrm>
            <a:off x="608400" y="1663560"/>
            <a:ext cx="10950840" cy="4123440"/>
          </a:xfrm>
          <a:prstGeom prst="rect">
            <a:avLst/>
          </a:prstGeom>
          <a:noFill/>
          <a:ln w="0">
            <a:noFill/>
          </a:ln>
        </p:spPr>
        <p:txBody>
          <a:bodyPr lIns="0" tIns="0" rIns="0" bIns="0" anchor="ctr">
            <a:noAutofit/>
          </a:bodyPr>
          <a:lstStyle/>
          <a:p>
            <a:pPr indent="0" algn="ctr">
              <a:buNone/>
            </a:pPr>
            <a:endParaRPr lang="en-US" sz="3200" b="0" strike="noStrike" spc="-1">
              <a:latin typeface="Arial"/>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69"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670" name="PlaceHolder 2"/>
          <p:cNvSpPr>
            <a:spLocks noGrp="1"/>
          </p:cNvSpPr>
          <p:nvPr>
            <p:ph/>
          </p:nvPr>
        </p:nvSpPr>
        <p:spPr>
          <a:xfrm>
            <a:off x="608400" y="1663560"/>
            <a:ext cx="10950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71"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672"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73"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7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75" name="PlaceHolder 1"/>
          <p:cNvSpPr>
            <a:spLocks noGrp="1"/>
          </p:cNvSpPr>
          <p:nvPr>
            <p:ph type="subTitle"/>
          </p:nvPr>
        </p:nvSpPr>
        <p:spPr>
          <a:xfrm>
            <a:off x="608400" y="283680"/>
            <a:ext cx="10950840" cy="550332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76"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677"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78"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79"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8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681"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82"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83" name="PlaceHolder 4"/>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8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685"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86"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87" name="PlaceHolder 4"/>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88"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689" name="PlaceHolder 2"/>
          <p:cNvSpPr>
            <a:spLocks noGrp="1"/>
          </p:cNvSpPr>
          <p:nvPr>
            <p:ph/>
          </p:nvPr>
        </p:nvSpPr>
        <p:spPr>
          <a:xfrm>
            <a:off x="608400" y="166356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90" name="PlaceHolder 3"/>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65" name="PlaceHolder 2"/>
          <p:cNvSpPr>
            <a:spLocks noGrp="1"/>
          </p:cNvSpPr>
          <p:nvPr>
            <p:ph/>
          </p:nvPr>
        </p:nvSpPr>
        <p:spPr>
          <a:xfrm>
            <a:off x="608400" y="166356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6" name="PlaceHolder 3"/>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001782AD-41A5-4A80-95F4-DB677A16BC2B}"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91"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692"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93"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94"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95" name="PlaceHolder 5"/>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6"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697" name="PlaceHolder 2"/>
          <p:cNvSpPr>
            <a:spLocks noGrp="1"/>
          </p:cNvSpPr>
          <p:nvPr>
            <p:ph/>
          </p:nvPr>
        </p:nvSpPr>
        <p:spPr>
          <a:xfrm>
            <a:off x="6084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98" name="PlaceHolder 3"/>
          <p:cNvSpPr>
            <a:spLocks noGrp="1"/>
          </p:cNvSpPr>
          <p:nvPr>
            <p:ph/>
          </p:nvPr>
        </p:nvSpPr>
        <p:spPr>
          <a:xfrm>
            <a:off x="43110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99" name="PlaceHolder 4"/>
          <p:cNvSpPr>
            <a:spLocks noGrp="1"/>
          </p:cNvSpPr>
          <p:nvPr>
            <p:ph/>
          </p:nvPr>
        </p:nvSpPr>
        <p:spPr>
          <a:xfrm>
            <a:off x="80136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700" name="PlaceHolder 5"/>
          <p:cNvSpPr>
            <a:spLocks noGrp="1"/>
          </p:cNvSpPr>
          <p:nvPr>
            <p:ph/>
          </p:nvPr>
        </p:nvSpPr>
        <p:spPr>
          <a:xfrm>
            <a:off x="6084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701" name="PlaceHolder 6"/>
          <p:cNvSpPr>
            <a:spLocks noGrp="1"/>
          </p:cNvSpPr>
          <p:nvPr>
            <p:ph/>
          </p:nvPr>
        </p:nvSpPr>
        <p:spPr>
          <a:xfrm>
            <a:off x="43110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702" name="PlaceHolder 7"/>
          <p:cNvSpPr>
            <a:spLocks noGrp="1"/>
          </p:cNvSpPr>
          <p:nvPr>
            <p:ph/>
          </p:nvPr>
        </p:nvSpPr>
        <p:spPr>
          <a:xfrm>
            <a:off x="80136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05"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706" name="PlaceHolder 2"/>
          <p:cNvSpPr>
            <a:spLocks noGrp="1"/>
          </p:cNvSpPr>
          <p:nvPr>
            <p:ph type="subTitle"/>
          </p:nvPr>
        </p:nvSpPr>
        <p:spPr>
          <a:xfrm>
            <a:off x="608400" y="1663560"/>
            <a:ext cx="10950840" cy="4123440"/>
          </a:xfrm>
          <a:prstGeom prst="rect">
            <a:avLst/>
          </a:prstGeom>
          <a:noFill/>
          <a:ln w="0">
            <a:noFill/>
          </a:ln>
        </p:spPr>
        <p:txBody>
          <a:bodyPr lIns="0" tIns="0" rIns="0" bIns="0" anchor="ctr">
            <a:noAutofit/>
          </a:bodyPr>
          <a:lstStyle/>
          <a:p>
            <a:pPr indent="0" algn="ctr">
              <a:buNone/>
            </a:pPr>
            <a:endParaRPr lang="en-US" sz="3200" b="0" strike="noStrike" spc="-1">
              <a:latin typeface="Arial"/>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07"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708" name="PlaceHolder 2"/>
          <p:cNvSpPr>
            <a:spLocks noGrp="1"/>
          </p:cNvSpPr>
          <p:nvPr>
            <p:ph/>
          </p:nvPr>
        </p:nvSpPr>
        <p:spPr>
          <a:xfrm>
            <a:off x="608400" y="1663560"/>
            <a:ext cx="10950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09"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710"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711"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1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713" name="PlaceHolder 1"/>
          <p:cNvSpPr>
            <a:spLocks noGrp="1"/>
          </p:cNvSpPr>
          <p:nvPr>
            <p:ph type="subTitle"/>
          </p:nvPr>
        </p:nvSpPr>
        <p:spPr>
          <a:xfrm>
            <a:off x="608400" y="283680"/>
            <a:ext cx="10950840" cy="550332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71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715"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716"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717"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18"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719"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720"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721" name="PlaceHolder 4"/>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68"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69"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70"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71" name="PlaceHolder 5"/>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7" name="PlaceHolder 6"/>
          <p:cNvSpPr>
            <a:spLocks noGrp="1"/>
          </p:cNvSpPr>
          <p:nvPr>
            <p:ph type="ftr" idx="1"/>
          </p:nvPr>
        </p:nvSpPr>
        <p:spPr/>
        <p:txBody>
          <a:bodyPr/>
          <a:lstStyle/>
          <a:p>
            <a:r>
              <a:t>Footer</a:t>
            </a:r>
          </a:p>
        </p:txBody>
      </p:sp>
      <p:sp>
        <p:nvSpPr>
          <p:cNvPr id="8" name="PlaceHolder 7"/>
          <p:cNvSpPr>
            <a:spLocks noGrp="1"/>
          </p:cNvSpPr>
          <p:nvPr>
            <p:ph type="sldNum" idx="2"/>
          </p:nvPr>
        </p:nvSpPr>
        <p:spPr/>
        <p:txBody>
          <a:bodyPr/>
          <a:lstStyle/>
          <a:p>
            <a:fld id="{FFEA771D-C1E7-4810-8EC8-3373BE8F6F7B}" type="slidenum">
              <a:t>‹#›</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2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723"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724"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725" name="PlaceHolder 4"/>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26"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727" name="PlaceHolder 2"/>
          <p:cNvSpPr>
            <a:spLocks noGrp="1"/>
          </p:cNvSpPr>
          <p:nvPr>
            <p:ph/>
          </p:nvPr>
        </p:nvSpPr>
        <p:spPr>
          <a:xfrm>
            <a:off x="608400" y="166356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728" name="PlaceHolder 3"/>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29"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730"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731"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732"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733" name="PlaceHolder 5"/>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735" name="PlaceHolder 2"/>
          <p:cNvSpPr>
            <a:spLocks noGrp="1"/>
          </p:cNvSpPr>
          <p:nvPr>
            <p:ph/>
          </p:nvPr>
        </p:nvSpPr>
        <p:spPr>
          <a:xfrm>
            <a:off x="6084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736" name="PlaceHolder 3"/>
          <p:cNvSpPr>
            <a:spLocks noGrp="1"/>
          </p:cNvSpPr>
          <p:nvPr>
            <p:ph/>
          </p:nvPr>
        </p:nvSpPr>
        <p:spPr>
          <a:xfrm>
            <a:off x="43110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737" name="PlaceHolder 4"/>
          <p:cNvSpPr>
            <a:spLocks noGrp="1"/>
          </p:cNvSpPr>
          <p:nvPr>
            <p:ph/>
          </p:nvPr>
        </p:nvSpPr>
        <p:spPr>
          <a:xfrm>
            <a:off x="80136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738" name="PlaceHolder 5"/>
          <p:cNvSpPr>
            <a:spLocks noGrp="1"/>
          </p:cNvSpPr>
          <p:nvPr>
            <p:ph/>
          </p:nvPr>
        </p:nvSpPr>
        <p:spPr>
          <a:xfrm>
            <a:off x="6084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739" name="PlaceHolder 6"/>
          <p:cNvSpPr>
            <a:spLocks noGrp="1"/>
          </p:cNvSpPr>
          <p:nvPr>
            <p:ph/>
          </p:nvPr>
        </p:nvSpPr>
        <p:spPr>
          <a:xfrm>
            <a:off x="43110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740" name="PlaceHolder 7"/>
          <p:cNvSpPr>
            <a:spLocks noGrp="1"/>
          </p:cNvSpPr>
          <p:nvPr>
            <p:ph/>
          </p:nvPr>
        </p:nvSpPr>
        <p:spPr>
          <a:xfrm>
            <a:off x="80136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73" name="PlaceHolder 2"/>
          <p:cNvSpPr>
            <a:spLocks noGrp="1"/>
          </p:cNvSpPr>
          <p:nvPr>
            <p:ph/>
          </p:nvPr>
        </p:nvSpPr>
        <p:spPr>
          <a:xfrm>
            <a:off x="6084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74" name="PlaceHolder 3"/>
          <p:cNvSpPr>
            <a:spLocks noGrp="1"/>
          </p:cNvSpPr>
          <p:nvPr>
            <p:ph/>
          </p:nvPr>
        </p:nvSpPr>
        <p:spPr>
          <a:xfrm>
            <a:off x="43110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75" name="PlaceHolder 4"/>
          <p:cNvSpPr>
            <a:spLocks noGrp="1"/>
          </p:cNvSpPr>
          <p:nvPr>
            <p:ph/>
          </p:nvPr>
        </p:nvSpPr>
        <p:spPr>
          <a:xfrm>
            <a:off x="80136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76" name="PlaceHolder 5"/>
          <p:cNvSpPr>
            <a:spLocks noGrp="1"/>
          </p:cNvSpPr>
          <p:nvPr>
            <p:ph/>
          </p:nvPr>
        </p:nvSpPr>
        <p:spPr>
          <a:xfrm>
            <a:off x="6084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77" name="PlaceHolder 6"/>
          <p:cNvSpPr>
            <a:spLocks noGrp="1"/>
          </p:cNvSpPr>
          <p:nvPr>
            <p:ph/>
          </p:nvPr>
        </p:nvSpPr>
        <p:spPr>
          <a:xfrm>
            <a:off x="43110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78" name="PlaceHolder 7"/>
          <p:cNvSpPr>
            <a:spLocks noGrp="1"/>
          </p:cNvSpPr>
          <p:nvPr>
            <p:ph/>
          </p:nvPr>
        </p:nvSpPr>
        <p:spPr>
          <a:xfrm>
            <a:off x="80136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9" name="PlaceHolder 8"/>
          <p:cNvSpPr>
            <a:spLocks noGrp="1"/>
          </p:cNvSpPr>
          <p:nvPr>
            <p:ph type="ftr" idx="1"/>
          </p:nvPr>
        </p:nvSpPr>
        <p:spPr/>
        <p:txBody>
          <a:bodyPr/>
          <a:lstStyle/>
          <a:p>
            <a:r>
              <a:t>Footer</a:t>
            </a:r>
          </a:p>
        </p:txBody>
      </p:sp>
      <p:sp>
        <p:nvSpPr>
          <p:cNvPr id="10" name="PlaceHolder 9"/>
          <p:cNvSpPr>
            <a:spLocks noGrp="1"/>
          </p:cNvSpPr>
          <p:nvPr>
            <p:ph type="sldNum" idx="2"/>
          </p:nvPr>
        </p:nvSpPr>
        <p:spPr/>
        <p:txBody>
          <a:bodyPr/>
          <a:lstStyle/>
          <a:p>
            <a:fld id="{1036103D-0232-421A-B2FA-6B4B1EDD6AD8}" type="slidenum">
              <a:t>‹#›</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Три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1474" y="925015"/>
            <a:ext cx="8405240" cy="1374351"/>
          </a:xfrm>
        </p:spPr>
        <p:txBody>
          <a:bodyPr rtlCol="0">
            <a:normAutofit/>
          </a:bodyPr>
          <a:lstStyle>
            <a:lvl1pPr algn="ctr">
              <a:defRPr lang="en-US" sz="2794" kern="1200" cap="all" spc="150" baseline="0" dirty="0">
                <a:solidFill>
                  <a:schemeClr val="tx1">
                    <a:lumMod val="75000"/>
                    <a:lumOff val="25000"/>
                  </a:schemeClr>
                </a:solidFill>
                <a:latin typeface="Arial" panose="020B0604020202020204" pitchFamily="34" charset="0"/>
                <a:ea typeface="+mj-ea"/>
                <a:cs typeface="+mj-cs"/>
              </a:defRPr>
            </a:lvl1pPr>
          </a:lstStyle>
          <a:p>
            <a:pPr rtl="0"/>
            <a:r>
              <a:rPr lang="ru-RU" noProof="0"/>
              <a:t>ОБРАЗЕЦ ЗАГОЛОВКА</a:t>
            </a:r>
          </a:p>
        </p:txBody>
      </p:sp>
      <p:sp>
        <p:nvSpPr>
          <p:cNvPr id="3" name="Текст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0677" y="2879143"/>
            <a:ext cx="2876845" cy="854237"/>
          </a:xfrm>
        </p:spPr>
        <p:txBody>
          <a:bodyPr rtlCol="0" anchor="b">
            <a:noAutofit/>
          </a:bodyPr>
          <a:lstStyle>
            <a:lvl1pPr marL="0" indent="0">
              <a:buNone/>
              <a:defRPr lang="en-US" sz="1996" kern="1200" cap="all" spc="150" baseline="0" dirty="0" smtClean="0">
                <a:solidFill>
                  <a:schemeClr val="tx1">
                    <a:lumMod val="75000"/>
                    <a:lumOff val="25000"/>
                  </a:schemeClr>
                </a:solidFill>
                <a:latin typeface="Arial" panose="020B0604020202020204" pitchFamily="34" charset="0"/>
                <a:ea typeface="+mj-ea"/>
                <a:cs typeface="+mj-cs"/>
              </a:defRPr>
            </a:lvl1pPr>
            <a:lvl2pPr marL="456286" indent="0">
              <a:buNone/>
              <a:defRPr sz="1996" b="1"/>
            </a:lvl2pPr>
            <a:lvl3pPr marL="912571" indent="0">
              <a:buNone/>
              <a:defRPr sz="1796" b="1"/>
            </a:lvl3pPr>
            <a:lvl4pPr marL="1368857" indent="0">
              <a:buNone/>
              <a:defRPr sz="1597" b="1"/>
            </a:lvl4pPr>
            <a:lvl5pPr marL="1825142" indent="0">
              <a:buNone/>
              <a:defRPr sz="1597" b="1"/>
            </a:lvl5pPr>
            <a:lvl6pPr marL="2281428" indent="0">
              <a:buNone/>
              <a:defRPr sz="1597" b="1"/>
            </a:lvl6pPr>
            <a:lvl7pPr marL="2737714" indent="0">
              <a:buNone/>
              <a:defRPr sz="1597" b="1"/>
            </a:lvl7pPr>
            <a:lvl8pPr marL="3193999" indent="0">
              <a:buNone/>
              <a:defRPr sz="1597" b="1"/>
            </a:lvl8pPr>
            <a:lvl9pPr marL="3650285" indent="0">
              <a:buNone/>
              <a:defRPr sz="1597" b="1"/>
            </a:lvl9pPr>
          </a:lstStyle>
          <a:p>
            <a:pPr lvl="0" rtl="0"/>
            <a:r>
              <a:rPr lang="ru-RU" noProof="0"/>
              <a:t>ЩЕЛКНИТЕ, ЧТОБЫ ИЗМЕНИТЬ ОБРАЗЕЦ ТЕКСТА</a:t>
            </a:r>
          </a:p>
        </p:txBody>
      </p:sp>
      <p:sp>
        <p:nvSpPr>
          <p:cNvPr id="4" name="Объект 3">
            <a:extLst>
              <a:ext uri="{FF2B5EF4-FFF2-40B4-BE49-F238E27FC236}">
                <a16:creationId xmlns:a16="http://schemas.microsoft.com/office/drawing/2014/main" id="{AC9B20CF-6B91-4562-B799-0ABDAEBC0D2A}"/>
              </a:ext>
            </a:extLst>
          </p:cNvPr>
          <p:cNvSpPr>
            <a:spLocks noGrp="1"/>
          </p:cNvSpPr>
          <p:nvPr>
            <p:ph sz="half" idx="2" hasCustomPrompt="1"/>
          </p:nvPr>
        </p:nvSpPr>
        <p:spPr>
          <a:xfrm>
            <a:off x="1240677" y="3975741"/>
            <a:ext cx="2876845" cy="2071400"/>
          </a:xfrm>
        </p:spPr>
        <p:txBody>
          <a:bodyPr rtlCol="0">
            <a:normAutofit/>
          </a:bodyPr>
          <a:lstStyle>
            <a:lvl1pPr marL="0" indent="0">
              <a:lnSpc>
                <a:spcPct val="100000"/>
              </a:lnSpc>
              <a:buNone/>
              <a:defRPr sz="1397" spc="50" baseline="0">
                <a:solidFill>
                  <a:schemeClr val="tx1">
                    <a:lumMod val="75000"/>
                    <a:lumOff val="25000"/>
                  </a:schemeClr>
                </a:solidFill>
              </a:defRPr>
            </a:lvl1pPr>
            <a:lvl2pPr marL="456286" indent="0">
              <a:lnSpc>
                <a:spcPct val="100000"/>
              </a:lnSpc>
              <a:buNone/>
              <a:defRPr sz="1397" spc="50" baseline="0">
                <a:solidFill>
                  <a:schemeClr val="tx1">
                    <a:lumMod val="75000"/>
                    <a:lumOff val="25000"/>
                  </a:schemeClr>
                </a:solidFill>
              </a:defRPr>
            </a:lvl2pPr>
            <a:lvl3pPr marL="912571" indent="0">
              <a:lnSpc>
                <a:spcPct val="100000"/>
              </a:lnSpc>
              <a:buNone/>
              <a:defRPr sz="1397" spc="50" baseline="0">
                <a:solidFill>
                  <a:schemeClr val="tx1">
                    <a:lumMod val="75000"/>
                    <a:lumOff val="25000"/>
                  </a:schemeClr>
                </a:solidFill>
              </a:defRPr>
            </a:lvl3pPr>
            <a:lvl4pPr marL="1368857" indent="0">
              <a:lnSpc>
                <a:spcPct val="100000"/>
              </a:lnSpc>
              <a:buNone/>
              <a:defRPr sz="1397" spc="50" baseline="0">
                <a:solidFill>
                  <a:schemeClr val="tx1">
                    <a:lumMod val="75000"/>
                    <a:lumOff val="25000"/>
                  </a:schemeClr>
                </a:solidFill>
              </a:defRPr>
            </a:lvl4pPr>
            <a:lvl5pPr marL="1825142" indent="0">
              <a:lnSpc>
                <a:spcPct val="100000"/>
              </a:lnSpc>
              <a:buNone/>
              <a:defRPr sz="1397" spc="50" baseline="0">
                <a:solidFill>
                  <a:schemeClr val="tx1">
                    <a:lumMod val="75000"/>
                    <a:lumOff val="25000"/>
                  </a:schemeClr>
                </a:solidFill>
              </a:defRPr>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5" name="Текст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38588" y="2879143"/>
            <a:ext cx="2891014" cy="854237"/>
          </a:xfrm>
        </p:spPr>
        <p:txBody>
          <a:bodyPr rtlCol="0" anchor="b">
            <a:noAutofit/>
          </a:bodyPr>
          <a:lstStyle>
            <a:lvl1pPr marL="0" indent="0">
              <a:buNone/>
              <a:defRPr lang="en-US" sz="1996" kern="1200" cap="all" spc="150" baseline="0" dirty="0" smtClean="0">
                <a:solidFill>
                  <a:schemeClr val="tx1">
                    <a:lumMod val="75000"/>
                    <a:lumOff val="25000"/>
                  </a:schemeClr>
                </a:solidFill>
                <a:latin typeface="Arial" panose="020B0604020202020204" pitchFamily="34" charset="0"/>
                <a:ea typeface="+mj-ea"/>
                <a:cs typeface="+mj-cs"/>
              </a:defRPr>
            </a:lvl1pPr>
            <a:lvl2pPr marL="456286" indent="0">
              <a:buNone/>
              <a:defRPr sz="1996" b="1"/>
            </a:lvl2pPr>
            <a:lvl3pPr marL="912571" indent="0">
              <a:buNone/>
              <a:defRPr sz="1796" b="1"/>
            </a:lvl3pPr>
            <a:lvl4pPr marL="1368857" indent="0">
              <a:buNone/>
              <a:defRPr sz="1597" b="1"/>
            </a:lvl4pPr>
            <a:lvl5pPr marL="1825142" indent="0">
              <a:buNone/>
              <a:defRPr sz="1597" b="1"/>
            </a:lvl5pPr>
            <a:lvl6pPr marL="2281428" indent="0">
              <a:buNone/>
              <a:defRPr sz="1597" b="1"/>
            </a:lvl6pPr>
            <a:lvl7pPr marL="2737714" indent="0">
              <a:buNone/>
              <a:defRPr sz="1597" b="1"/>
            </a:lvl7pPr>
            <a:lvl8pPr marL="3193999" indent="0">
              <a:buNone/>
              <a:defRPr sz="1597" b="1"/>
            </a:lvl8pPr>
            <a:lvl9pPr marL="3650285" indent="0">
              <a:buNone/>
              <a:defRPr sz="1597" b="1"/>
            </a:lvl9pPr>
          </a:lstStyle>
          <a:p>
            <a:pPr marL="0" lvl="0" indent="0" algn="l" defTabSz="912571" rtl="0" eaLnBrk="1" latinLnBrk="0" hangingPunct="1">
              <a:lnSpc>
                <a:spcPct val="90000"/>
              </a:lnSpc>
              <a:spcBef>
                <a:spcPts val="998"/>
              </a:spcBef>
              <a:buFont typeface="Arial" panose="020B0604020202020204" pitchFamily="34" charset="0"/>
              <a:buNone/>
            </a:pPr>
            <a:r>
              <a:rPr lang="ru-RU" noProof="0"/>
              <a:t>ЩЕЛКНИТЕ, ЧТОБЫ ИЗМЕНИТЬ ОБРАЗЕЦ ТЕКСТА</a:t>
            </a:r>
          </a:p>
        </p:txBody>
      </p:sp>
      <p:sp>
        <p:nvSpPr>
          <p:cNvPr id="6" name="Объект 5">
            <a:extLst>
              <a:ext uri="{FF2B5EF4-FFF2-40B4-BE49-F238E27FC236}">
                <a16:creationId xmlns:a16="http://schemas.microsoft.com/office/drawing/2014/main" id="{B36EE64B-44BF-4634-97BC-5ED74C6DF280}"/>
              </a:ext>
            </a:extLst>
          </p:cNvPr>
          <p:cNvSpPr>
            <a:spLocks noGrp="1"/>
          </p:cNvSpPr>
          <p:nvPr>
            <p:ph sz="quarter" idx="4" hasCustomPrompt="1"/>
          </p:nvPr>
        </p:nvSpPr>
        <p:spPr>
          <a:xfrm>
            <a:off x="4638588" y="3975741"/>
            <a:ext cx="2891014" cy="2071400"/>
          </a:xfrm>
        </p:spPr>
        <p:txBody>
          <a:bodyPr rtlCol="0">
            <a:normAutofit/>
          </a:bodyPr>
          <a:lstStyle>
            <a:lvl1pPr marL="0" indent="0">
              <a:lnSpc>
                <a:spcPct val="100000"/>
              </a:lnSpc>
              <a:buNone/>
              <a:defRPr sz="1397" spc="50" baseline="0">
                <a:solidFill>
                  <a:schemeClr val="tx1">
                    <a:lumMod val="75000"/>
                    <a:lumOff val="25000"/>
                  </a:schemeClr>
                </a:solidFill>
              </a:defRPr>
            </a:lvl1pPr>
            <a:lvl2pPr marL="456286" indent="0">
              <a:lnSpc>
                <a:spcPct val="100000"/>
              </a:lnSpc>
              <a:buNone/>
              <a:defRPr sz="1397" spc="50" baseline="0">
                <a:solidFill>
                  <a:schemeClr val="tx1">
                    <a:lumMod val="75000"/>
                    <a:lumOff val="25000"/>
                  </a:schemeClr>
                </a:solidFill>
              </a:defRPr>
            </a:lvl2pPr>
            <a:lvl3pPr marL="912571" indent="0">
              <a:lnSpc>
                <a:spcPct val="100000"/>
              </a:lnSpc>
              <a:buNone/>
              <a:defRPr sz="1397" spc="50" baseline="0">
                <a:solidFill>
                  <a:schemeClr val="tx1">
                    <a:lumMod val="75000"/>
                    <a:lumOff val="25000"/>
                  </a:schemeClr>
                </a:solidFill>
              </a:defRPr>
            </a:lvl3pPr>
            <a:lvl4pPr marL="1368857" indent="0">
              <a:lnSpc>
                <a:spcPct val="100000"/>
              </a:lnSpc>
              <a:buNone/>
              <a:defRPr sz="1397" spc="50" baseline="0">
                <a:solidFill>
                  <a:schemeClr val="tx1">
                    <a:lumMod val="75000"/>
                    <a:lumOff val="25000"/>
                  </a:schemeClr>
                </a:solidFill>
              </a:defRPr>
            </a:lvl4pPr>
            <a:lvl5pPr marL="1825142" indent="0">
              <a:lnSpc>
                <a:spcPct val="100000"/>
              </a:lnSpc>
              <a:buNone/>
              <a:defRPr sz="1397" spc="50" baseline="0">
                <a:solidFill>
                  <a:schemeClr val="tx1">
                    <a:lumMod val="75000"/>
                    <a:lumOff val="25000"/>
                  </a:schemeClr>
                </a:solidFill>
              </a:defRPr>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21" name="Текст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50667" y="2879143"/>
            <a:ext cx="2876845" cy="854237"/>
          </a:xfrm>
        </p:spPr>
        <p:txBody>
          <a:bodyPr rtlCol="0" anchor="b">
            <a:noAutofit/>
          </a:bodyPr>
          <a:lstStyle>
            <a:lvl1pPr marL="0" indent="0">
              <a:buNone/>
              <a:defRPr lang="en-US" sz="1996" kern="1200" cap="all" spc="150" baseline="0" dirty="0" smtClean="0">
                <a:solidFill>
                  <a:schemeClr val="tx1">
                    <a:lumMod val="75000"/>
                    <a:lumOff val="25000"/>
                  </a:schemeClr>
                </a:solidFill>
                <a:latin typeface="Arial" panose="020B0604020202020204" pitchFamily="34" charset="0"/>
                <a:ea typeface="+mj-ea"/>
                <a:cs typeface="+mj-cs"/>
              </a:defRPr>
            </a:lvl1pPr>
            <a:lvl2pPr marL="456286" indent="0">
              <a:buNone/>
              <a:defRPr sz="1996" b="1"/>
            </a:lvl2pPr>
            <a:lvl3pPr marL="912571" indent="0">
              <a:buNone/>
              <a:defRPr sz="1796" b="1"/>
            </a:lvl3pPr>
            <a:lvl4pPr marL="1368857" indent="0">
              <a:buNone/>
              <a:defRPr sz="1597" b="1"/>
            </a:lvl4pPr>
            <a:lvl5pPr marL="1825142" indent="0">
              <a:buNone/>
              <a:defRPr sz="1597" b="1"/>
            </a:lvl5pPr>
            <a:lvl6pPr marL="2281428" indent="0">
              <a:buNone/>
              <a:defRPr sz="1597" b="1"/>
            </a:lvl6pPr>
            <a:lvl7pPr marL="2737714" indent="0">
              <a:buNone/>
              <a:defRPr sz="1597" b="1"/>
            </a:lvl7pPr>
            <a:lvl8pPr marL="3193999" indent="0">
              <a:buNone/>
              <a:defRPr sz="1597" b="1"/>
            </a:lvl8pPr>
            <a:lvl9pPr marL="3650285" indent="0">
              <a:buNone/>
              <a:defRPr sz="1597" b="1"/>
            </a:lvl9pPr>
          </a:lstStyle>
          <a:p>
            <a:pPr lvl="0" rtl="0"/>
            <a:r>
              <a:rPr lang="ru-RU" noProof="0"/>
              <a:t>ЩЕЛКНИТЕ, ЧТОБЫ ИЗМЕНИТЬ ОБРАЗЕЦ ТЕКСТА</a:t>
            </a:r>
          </a:p>
        </p:txBody>
      </p:sp>
      <p:sp>
        <p:nvSpPr>
          <p:cNvPr id="22" name="Объект 3">
            <a:extLst>
              <a:ext uri="{FF2B5EF4-FFF2-40B4-BE49-F238E27FC236}">
                <a16:creationId xmlns:a16="http://schemas.microsoft.com/office/drawing/2014/main" id="{C464A9BD-B815-4632-8F54-6EB70E48BAFF}"/>
              </a:ext>
            </a:extLst>
          </p:cNvPr>
          <p:cNvSpPr>
            <a:spLocks noGrp="1"/>
          </p:cNvSpPr>
          <p:nvPr>
            <p:ph sz="half" idx="14" hasCustomPrompt="1"/>
          </p:nvPr>
        </p:nvSpPr>
        <p:spPr>
          <a:xfrm>
            <a:off x="8050667" y="3975741"/>
            <a:ext cx="2876845" cy="2071400"/>
          </a:xfrm>
        </p:spPr>
        <p:txBody>
          <a:bodyPr rtlCol="0">
            <a:normAutofit/>
          </a:bodyPr>
          <a:lstStyle>
            <a:lvl1pPr marL="0" indent="0">
              <a:lnSpc>
                <a:spcPct val="100000"/>
              </a:lnSpc>
              <a:buNone/>
              <a:defRPr sz="1397" spc="50" baseline="0">
                <a:solidFill>
                  <a:schemeClr val="tx1">
                    <a:lumMod val="75000"/>
                    <a:lumOff val="25000"/>
                  </a:schemeClr>
                </a:solidFill>
              </a:defRPr>
            </a:lvl1pPr>
            <a:lvl2pPr marL="456286" indent="0">
              <a:lnSpc>
                <a:spcPct val="100000"/>
              </a:lnSpc>
              <a:buNone/>
              <a:defRPr sz="1397" spc="50" baseline="0">
                <a:solidFill>
                  <a:schemeClr val="tx1">
                    <a:lumMod val="75000"/>
                    <a:lumOff val="25000"/>
                  </a:schemeClr>
                </a:solidFill>
              </a:defRPr>
            </a:lvl2pPr>
            <a:lvl3pPr marL="912571" indent="0">
              <a:lnSpc>
                <a:spcPct val="100000"/>
              </a:lnSpc>
              <a:buNone/>
              <a:defRPr sz="1397" spc="50" baseline="0">
                <a:solidFill>
                  <a:schemeClr val="tx1">
                    <a:lumMod val="75000"/>
                    <a:lumOff val="25000"/>
                  </a:schemeClr>
                </a:solidFill>
              </a:defRPr>
            </a:lvl3pPr>
            <a:lvl4pPr marL="1368857" indent="0">
              <a:lnSpc>
                <a:spcPct val="100000"/>
              </a:lnSpc>
              <a:buNone/>
              <a:defRPr sz="1397" spc="50" baseline="0">
                <a:solidFill>
                  <a:schemeClr val="tx1">
                    <a:lumMod val="75000"/>
                    <a:lumOff val="25000"/>
                  </a:schemeClr>
                </a:solidFill>
              </a:defRPr>
            </a:lvl4pPr>
            <a:lvl5pPr marL="1825142" indent="0">
              <a:lnSpc>
                <a:spcPct val="100000"/>
              </a:lnSpc>
              <a:buNone/>
              <a:defRPr sz="1397" spc="50" baseline="0">
                <a:solidFill>
                  <a:schemeClr val="tx1">
                    <a:lumMod val="75000"/>
                    <a:lumOff val="25000"/>
                  </a:schemeClr>
                </a:solidFill>
              </a:defRPr>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7" name="Дата 6">
            <a:extLst>
              <a:ext uri="{FF2B5EF4-FFF2-40B4-BE49-F238E27FC236}">
                <a16:creationId xmlns:a16="http://schemas.microsoft.com/office/drawing/2014/main" id="{F255C16C-AA88-4BBF-8040-11ECFED618E0}"/>
              </a:ext>
            </a:extLst>
          </p:cNvPr>
          <p:cNvSpPr>
            <a:spLocks noGrp="1"/>
          </p:cNvSpPr>
          <p:nvPr>
            <p:ph type="dt" sz="half" idx="10"/>
          </p:nvPr>
        </p:nvSpPr>
        <p:spPr/>
        <p:txBody>
          <a:bodyPr rtlCol="0"/>
          <a:lstStyle>
            <a:lvl1pPr>
              <a:defRPr sz="898"/>
            </a:lvl1pPr>
          </a:lstStyle>
          <a:p>
            <a:pPr rtl="0"/>
            <a:r>
              <a:rPr lang="ru-RU" noProof="0"/>
              <a:t>20ГГ</a:t>
            </a:r>
          </a:p>
        </p:txBody>
      </p:sp>
      <p:sp>
        <p:nvSpPr>
          <p:cNvPr id="8" name="Нижний колонтитул 7">
            <a:extLst>
              <a:ext uri="{FF2B5EF4-FFF2-40B4-BE49-F238E27FC236}">
                <a16:creationId xmlns:a16="http://schemas.microsoft.com/office/drawing/2014/main" id="{CBE560E3-F935-488F-8F0E-191D7B6B54B8}"/>
              </a:ext>
            </a:extLst>
          </p:cNvPr>
          <p:cNvSpPr>
            <a:spLocks noGrp="1"/>
          </p:cNvSpPr>
          <p:nvPr>
            <p:ph type="ftr" sz="quarter" idx="11"/>
          </p:nvPr>
        </p:nvSpPr>
        <p:spPr/>
        <p:txBody>
          <a:bodyPr rtlCol="0"/>
          <a:lstStyle>
            <a:lvl1pPr>
              <a:defRPr sz="898"/>
            </a:lvl1pPr>
          </a:lstStyle>
          <a:p>
            <a:pPr rtl="0"/>
            <a:r>
              <a:rPr lang="ru-RU" noProof="0"/>
              <a:t>Набор слайдов для презентации</a:t>
            </a:r>
          </a:p>
        </p:txBody>
      </p:sp>
      <p:sp>
        <p:nvSpPr>
          <p:cNvPr id="9" name="Номер слайда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rtlCol="0"/>
          <a:lstStyle>
            <a:lvl1pPr>
              <a:defRPr sz="898"/>
            </a:lvl1pPr>
          </a:lstStyle>
          <a:p>
            <a:pPr rtl="0"/>
            <a:fld id="{B5CEABB6-07DC-46E8-9B57-56EC44A396E5}" type="slidenum">
              <a:rPr lang="ru-RU" noProof="0" smtClean="0"/>
              <a:pPr rtl="0"/>
              <a:t>‹#›</a:t>
            </a:fld>
            <a:endParaRPr lang="ru-RU" noProof="0"/>
          </a:p>
        </p:txBody>
      </p:sp>
    </p:spTree>
    <p:extLst>
      <p:ext uri="{BB962C8B-B14F-4D97-AF65-F5344CB8AC3E}">
        <p14:creationId xmlns:p14="http://schemas.microsoft.com/office/powerpoint/2010/main" val="2836865955"/>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1024" y="1163672"/>
            <a:ext cx="9126141" cy="2475477"/>
          </a:xfrm>
        </p:spPr>
        <p:txBody>
          <a:bodyPr anchor="b"/>
          <a:lstStyle>
            <a:lvl1pPr algn="ctr">
              <a:defRPr sz="5988"/>
            </a:lvl1pPr>
          </a:lstStyle>
          <a:p>
            <a:r>
              <a:rPr lang="ru-RU"/>
              <a:t>Образец заголовка</a:t>
            </a:r>
            <a:endParaRPr lang="en-US" dirty="0"/>
          </a:p>
        </p:txBody>
      </p:sp>
      <p:sp>
        <p:nvSpPr>
          <p:cNvPr id="3" name="Subtitle 2"/>
          <p:cNvSpPr>
            <a:spLocks noGrp="1"/>
          </p:cNvSpPr>
          <p:nvPr>
            <p:ph type="subTitle" idx="1"/>
          </p:nvPr>
        </p:nvSpPr>
        <p:spPr>
          <a:xfrm>
            <a:off x="1521024" y="3734613"/>
            <a:ext cx="9126141" cy="1716703"/>
          </a:xfrm>
        </p:spPr>
        <p:txBody>
          <a:bodyPr/>
          <a:lstStyle>
            <a:lvl1pPr marL="0" indent="0" algn="ctr">
              <a:buNone/>
              <a:defRPr sz="2395"/>
            </a:lvl1pPr>
            <a:lvl2pPr marL="456286" indent="0" algn="ctr">
              <a:buNone/>
              <a:defRPr sz="1996"/>
            </a:lvl2pPr>
            <a:lvl3pPr marL="912571" indent="0" algn="ctr">
              <a:buNone/>
              <a:defRPr sz="1796"/>
            </a:lvl3pPr>
            <a:lvl4pPr marL="1368857" indent="0" algn="ctr">
              <a:buNone/>
              <a:defRPr sz="1597"/>
            </a:lvl4pPr>
            <a:lvl5pPr marL="1825142" indent="0" algn="ctr">
              <a:buNone/>
              <a:defRPr sz="1597"/>
            </a:lvl5pPr>
            <a:lvl6pPr marL="2281428" indent="0" algn="ctr">
              <a:buNone/>
              <a:defRPr sz="1597"/>
            </a:lvl6pPr>
            <a:lvl7pPr marL="2737714" indent="0" algn="ctr">
              <a:buNone/>
              <a:defRPr sz="1597"/>
            </a:lvl7pPr>
            <a:lvl8pPr marL="3193999" indent="0" algn="ctr">
              <a:buNone/>
              <a:defRPr sz="1597"/>
            </a:lvl8pPr>
            <a:lvl9pPr marL="3650285" indent="0" algn="ctr">
              <a:buNone/>
              <a:defRPr sz="1597"/>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r>
              <a:rPr lang="ru-RU"/>
              <a:t>20ГГ</a:t>
            </a:r>
            <a:endParaRPr lang="en-US" dirty="0"/>
          </a:p>
        </p:txBody>
      </p:sp>
      <p:sp>
        <p:nvSpPr>
          <p:cNvPr id="5" name="Footer Placeholder 4"/>
          <p:cNvSpPr>
            <a:spLocks noGrp="1"/>
          </p:cNvSpPr>
          <p:nvPr>
            <p:ph type="ftr" sz="quarter" idx="11"/>
          </p:nvPr>
        </p:nvSpPr>
        <p:spPr/>
        <p:txBody>
          <a:bodyPr/>
          <a:lstStyle/>
          <a:p>
            <a:r>
              <a:rPr lang="ru-RU"/>
              <a:t>Набор слайдов для презентации</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48238453"/>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526263432"/>
      </p:ext>
    </p:extLst>
  </p:cSld>
  <p:clrMapOvr>
    <a:masterClrMapping/>
  </p:clrMapOvr>
  <mc:AlternateContent xmlns:mc="http://schemas.openxmlformats.org/markup-compatibility/2006">
    <mc:Choice xmlns:p14="http://schemas.microsoft.com/office/powerpoint/2010/main" Requires="p14">
      <p:transition spd="med" p14:dur="550">
        <p14:prism isContent="1"/>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82" name="PlaceHolder 2"/>
          <p:cNvSpPr>
            <a:spLocks noGrp="1"/>
          </p:cNvSpPr>
          <p:nvPr>
            <p:ph type="subTitle"/>
          </p:nvPr>
        </p:nvSpPr>
        <p:spPr>
          <a:xfrm>
            <a:off x="608400" y="1663560"/>
            <a:ext cx="10950840" cy="4123440"/>
          </a:xfrm>
          <a:prstGeom prst="rect">
            <a:avLst/>
          </a:prstGeom>
          <a:noFill/>
          <a:ln w="0">
            <a:noFill/>
          </a:ln>
        </p:spPr>
        <p:txBody>
          <a:bodyPr lIns="0" tIns="0" rIns="0" bIns="0" anchor="ctr">
            <a:noAutofit/>
          </a:bodyPr>
          <a:lstStyle/>
          <a:p>
            <a:pPr indent="0" algn="ctr">
              <a:buNone/>
            </a:pPr>
            <a:endParaRPr lang="en-US"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5" name="PlaceHolder 2"/>
          <p:cNvSpPr>
            <a:spLocks noGrp="1"/>
          </p:cNvSpPr>
          <p:nvPr>
            <p:ph/>
          </p:nvPr>
        </p:nvSpPr>
        <p:spPr>
          <a:xfrm>
            <a:off x="608400" y="1663560"/>
            <a:ext cx="10950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84" name="PlaceHolder 2"/>
          <p:cNvSpPr>
            <a:spLocks noGrp="1"/>
          </p:cNvSpPr>
          <p:nvPr>
            <p:ph/>
          </p:nvPr>
        </p:nvSpPr>
        <p:spPr>
          <a:xfrm>
            <a:off x="608400" y="1663560"/>
            <a:ext cx="10950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86"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87"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8"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9" name="PlaceHolder 1"/>
          <p:cNvSpPr>
            <a:spLocks noGrp="1"/>
          </p:cNvSpPr>
          <p:nvPr>
            <p:ph type="subTitle"/>
          </p:nvPr>
        </p:nvSpPr>
        <p:spPr>
          <a:xfrm>
            <a:off x="608400" y="283680"/>
            <a:ext cx="10950840" cy="550332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91"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92"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93"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95"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96"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97" name="PlaceHolder 4"/>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99"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00"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01" name="PlaceHolder 4"/>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103" name="PlaceHolder 2"/>
          <p:cNvSpPr>
            <a:spLocks noGrp="1"/>
          </p:cNvSpPr>
          <p:nvPr>
            <p:ph/>
          </p:nvPr>
        </p:nvSpPr>
        <p:spPr>
          <a:xfrm>
            <a:off x="608400" y="166356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04" name="PlaceHolder 3"/>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106"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07"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08"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09" name="PlaceHolder 5"/>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111" name="PlaceHolder 2"/>
          <p:cNvSpPr>
            <a:spLocks noGrp="1"/>
          </p:cNvSpPr>
          <p:nvPr>
            <p:ph/>
          </p:nvPr>
        </p:nvSpPr>
        <p:spPr>
          <a:xfrm>
            <a:off x="6084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12" name="PlaceHolder 3"/>
          <p:cNvSpPr>
            <a:spLocks noGrp="1"/>
          </p:cNvSpPr>
          <p:nvPr>
            <p:ph/>
          </p:nvPr>
        </p:nvSpPr>
        <p:spPr>
          <a:xfrm>
            <a:off x="43110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13" name="PlaceHolder 4"/>
          <p:cNvSpPr>
            <a:spLocks noGrp="1"/>
          </p:cNvSpPr>
          <p:nvPr>
            <p:ph/>
          </p:nvPr>
        </p:nvSpPr>
        <p:spPr>
          <a:xfrm>
            <a:off x="80136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14" name="PlaceHolder 5"/>
          <p:cNvSpPr>
            <a:spLocks noGrp="1"/>
          </p:cNvSpPr>
          <p:nvPr>
            <p:ph/>
          </p:nvPr>
        </p:nvSpPr>
        <p:spPr>
          <a:xfrm>
            <a:off x="6084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15" name="PlaceHolder 6"/>
          <p:cNvSpPr>
            <a:spLocks noGrp="1"/>
          </p:cNvSpPr>
          <p:nvPr>
            <p:ph/>
          </p:nvPr>
        </p:nvSpPr>
        <p:spPr>
          <a:xfrm>
            <a:off x="43110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16" name="PlaceHolder 7"/>
          <p:cNvSpPr>
            <a:spLocks noGrp="1"/>
          </p:cNvSpPr>
          <p:nvPr>
            <p:ph/>
          </p:nvPr>
        </p:nvSpPr>
        <p:spPr>
          <a:xfrm>
            <a:off x="80136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7"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8"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1"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122" name="PlaceHolder 2"/>
          <p:cNvSpPr>
            <a:spLocks noGrp="1"/>
          </p:cNvSpPr>
          <p:nvPr>
            <p:ph type="subTitle"/>
          </p:nvPr>
        </p:nvSpPr>
        <p:spPr>
          <a:xfrm>
            <a:off x="608400" y="1663560"/>
            <a:ext cx="10950840" cy="4123440"/>
          </a:xfrm>
          <a:prstGeom prst="rect">
            <a:avLst/>
          </a:prstGeom>
          <a:noFill/>
          <a:ln w="0">
            <a:noFill/>
          </a:ln>
        </p:spPr>
        <p:txBody>
          <a:bodyPr lIns="0" tIns="0" rIns="0" bIns="0" anchor="ctr">
            <a:noAutofit/>
          </a:bodyPr>
          <a:lstStyle/>
          <a:p>
            <a:pPr indent="0" algn="ctr">
              <a:buNone/>
            </a:pPr>
            <a:endParaRPr lang="en-US" sz="32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124" name="PlaceHolder 2"/>
          <p:cNvSpPr>
            <a:spLocks noGrp="1"/>
          </p:cNvSpPr>
          <p:nvPr>
            <p:ph/>
          </p:nvPr>
        </p:nvSpPr>
        <p:spPr>
          <a:xfrm>
            <a:off x="608400" y="1663560"/>
            <a:ext cx="10950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126"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27"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8"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9" name="PlaceHolder 1"/>
          <p:cNvSpPr>
            <a:spLocks noGrp="1"/>
          </p:cNvSpPr>
          <p:nvPr>
            <p:ph type="subTitle"/>
          </p:nvPr>
        </p:nvSpPr>
        <p:spPr>
          <a:xfrm>
            <a:off x="608400" y="283680"/>
            <a:ext cx="10950840" cy="550332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131"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32"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33"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135"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36"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37" name="PlaceHolder 4"/>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139"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40"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41" name="PlaceHolder 4"/>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143" name="PlaceHolder 2"/>
          <p:cNvSpPr>
            <a:spLocks noGrp="1"/>
          </p:cNvSpPr>
          <p:nvPr>
            <p:ph/>
          </p:nvPr>
        </p:nvSpPr>
        <p:spPr>
          <a:xfrm>
            <a:off x="608400" y="166356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44" name="PlaceHolder 3"/>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146"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47"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48"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49" name="PlaceHolder 5"/>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151" name="PlaceHolder 2"/>
          <p:cNvSpPr>
            <a:spLocks noGrp="1"/>
          </p:cNvSpPr>
          <p:nvPr>
            <p:ph/>
          </p:nvPr>
        </p:nvSpPr>
        <p:spPr>
          <a:xfrm>
            <a:off x="6084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52" name="PlaceHolder 3"/>
          <p:cNvSpPr>
            <a:spLocks noGrp="1"/>
          </p:cNvSpPr>
          <p:nvPr>
            <p:ph/>
          </p:nvPr>
        </p:nvSpPr>
        <p:spPr>
          <a:xfrm>
            <a:off x="43110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53" name="PlaceHolder 4"/>
          <p:cNvSpPr>
            <a:spLocks noGrp="1"/>
          </p:cNvSpPr>
          <p:nvPr>
            <p:ph/>
          </p:nvPr>
        </p:nvSpPr>
        <p:spPr>
          <a:xfrm>
            <a:off x="80136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54" name="PlaceHolder 5"/>
          <p:cNvSpPr>
            <a:spLocks noGrp="1"/>
          </p:cNvSpPr>
          <p:nvPr>
            <p:ph/>
          </p:nvPr>
        </p:nvSpPr>
        <p:spPr>
          <a:xfrm>
            <a:off x="6084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55" name="PlaceHolder 6"/>
          <p:cNvSpPr>
            <a:spLocks noGrp="1"/>
          </p:cNvSpPr>
          <p:nvPr>
            <p:ph/>
          </p:nvPr>
        </p:nvSpPr>
        <p:spPr>
          <a:xfrm>
            <a:off x="43110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56" name="PlaceHolder 7"/>
          <p:cNvSpPr>
            <a:spLocks noGrp="1"/>
          </p:cNvSpPr>
          <p:nvPr>
            <p:ph/>
          </p:nvPr>
        </p:nvSpPr>
        <p:spPr>
          <a:xfrm>
            <a:off x="80136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9"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160" name="PlaceHolder 2"/>
          <p:cNvSpPr>
            <a:spLocks noGrp="1"/>
          </p:cNvSpPr>
          <p:nvPr>
            <p:ph type="subTitle"/>
          </p:nvPr>
        </p:nvSpPr>
        <p:spPr>
          <a:xfrm>
            <a:off x="608400" y="1663560"/>
            <a:ext cx="10950840" cy="4123440"/>
          </a:xfrm>
          <a:prstGeom prst="rect">
            <a:avLst/>
          </a:prstGeom>
          <a:noFill/>
          <a:ln w="0">
            <a:noFill/>
          </a:ln>
        </p:spPr>
        <p:txBody>
          <a:bodyPr lIns="0" tIns="0" rIns="0" bIns="0" anchor="ctr">
            <a:noAutofit/>
          </a:bodyPr>
          <a:lstStyle/>
          <a:p>
            <a:pPr indent="0" algn="ctr">
              <a:buNone/>
            </a:pPr>
            <a:endParaRPr lang="en-US" sz="3200" b="0" strike="noStrike" spc="-1">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162" name="PlaceHolder 2"/>
          <p:cNvSpPr>
            <a:spLocks noGrp="1"/>
          </p:cNvSpPr>
          <p:nvPr>
            <p:ph/>
          </p:nvPr>
        </p:nvSpPr>
        <p:spPr>
          <a:xfrm>
            <a:off x="608400" y="1663560"/>
            <a:ext cx="10950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164"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65"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6"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7" name="PlaceHolder 1"/>
          <p:cNvSpPr>
            <a:spLocks noGrp="1"/>
          </p:cNvSpPr>
          <p:nvPr>
            <p:ph type="subTitle"/>
          </p:nvPr>
        </p:nvSpPr>
        <p:spPr>
          <a:xfrm>
            <a:off x="608400" y="283680"/>
            <a:ext cx="10950840" cy="550332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169"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70"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71"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173"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74"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75" name="PlaceHolder 4"/>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8400" y="283680"/>
            <a:ext cx="10950840" cy="550332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177"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78"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79" name="PlaceHolder 4"/>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181" name="PlaceHolder 2"/>
          <p:cNvSpPr>
            <a:spLocks noGrp="1"/>
          </p:cNvSpPr>
          <p:nvPr>
            <p:ph/>
          </p:nvPr>
        </p:nvSpPr>
        <p:spPr>
          <a:xfrm>
            <a:off x="608400" y="166356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82" name="PlaceHolder 3"/>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184"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85"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86"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87" name="PlaceHolder 5"/>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189" name="PlaceHolder 2"/>
          <p:cNvSpPr>
            <a:spLocks noGrp="1"/>
          </p:cNvSpPr>
          <p:nvPr>
            <p:ph/>
          </p:nvPr>
        </p:nvSpPr>
        <p:spPr>
          <a:xfrm>
            <a:off x="6084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90" name="PlaceHolder 3"/>
          <p:cNvSpPr>
            <a:spLocks noGrp="1"/>
          </p:cNvSpPr>
          <p:nvPr>
            <p:ph/>
          </p:nvPr>
        </p:nvSpPr>
        <p:spPr>
          <a:xfrm>
            <a:off x="43110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91" name="PlaceHolder 4"/>
          <p:cNvSpPr>
            <a:spLocks noGrp="1"/>
          </p:cNvSpPr>
          <p:nvPr>
            <p:ph/>
          </p:nvPr>
        </p:nvSpPr>
        <p:spPr>
          <a:xfrm>
            <a:off x="80136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92" name="PlaceHolder 5"/>
          <p:cNvSpPr>
            <a:spLocks noGrp="1"/>
          </p:cNvSpPr>
          <p:nvPr>
            <p:ph/>
          </p:nvPr>
        </p:nvSpPr>
        <p:spPr>
          <a:xfrm>
            <a:off x="6084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93" name="PlaceHolder 6"/>
          <p:cNvSpPr>
            <a:spLocks noGrp="1"/>
          </p:cNvSpPr>
          <p:nvPr>
            <p:ph/>
          </p:nvPr>
        </p:nvSpPr>
        <p:spPr>
          <a:xfrm>
            <a:off x="43110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94" name="PlaceHolder 7"/>
          <p:cNvSpPr>
            <a:spLocks noGrp="1"/>
          </p:cNvSpPr>
          <p:nvPr>
            <p:ph/>
          </p:nvPr>
        </p:nvSpPr>
        <p:spPr>
          <a:xfrm>
            <a:off x="80136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Содержимое с 3 столбцами">
    <p:spTree>
      <p:nvGrpSpPr>
        <p:cNvPr id="1" name=""/>
        <p:cNvGrpSpPr/>
        <p:nvPr/>
      </p:nvGrpSpPr>
      <p:grpSpPr>
        <a:xfrm>
          <a:off x="0" y="0"/>
          <a:ext cx="0" cy="0"/>
          <a:chOff x="0" y="0"/>
          <a:chExt cx="0" cy="0"/>
        </a:xfrm>
      </p:grpSpPr>
      <p:sp>
        <p:nvSpPr>
          <p:cNvPr id="14" name="Заголовок 1">
            <a:extLst>
              <a:ext uri="{FF2B5EF4-FFF2-40B4-BE49-F238E27FC236}">
                <a16:creationId xmlns:a16="http://schemas.microsoft.com/office/drawing/2014/main" id="{42ACEF30-0520-40B3-A1F1-F3D2530563D6}"/>
              </a:ext>
            </a:extLst>
          </p:cNvPr>
          <p:cNvSpPr>
            <a:spLocks noGrp="1"/>
          </p:cNvSpPr>
          <p:nvPr>
            <p:ph type="title" hasCustomPrompt="1"/>
          </p:nvPr>
        </p:nvSpPr>
        <p:spPr>
          <a:xfrm>
            <a:off x="1881474" y="925015"/>
            <a:ext cx="8405240" cy="1374351"/>
          </a:xfrm>
        </p:spPr>
        <p:txBody>
          <a:bodyPr rtlCol="0">
            <a:normAutofit/>
          </a:bodyPr>
          <a:lstStyle>
            <a:lvl1pPr algn="ctr">
              <a:defRPr lang="en-US" sz="2794" kern="1200" spc="150" baseline="0" dirty="0">
                <a:solidFill>
                  <a:schemeClr val="tx1">
                    <a:lumMod val="75000"/>
                    <a:lumOff val="25000"/>
                  </a:schemeClr>
                </a:solidFill>
                <a:latin typeface="Arial" panose="020B0604020202020204" pitchFamily="34" charset="0"/>
                <a:ea typeface="+mj-ea"/>
                <a:cs typeface="+mj-cs"/>
              </a:defRPr>
            </a:lvl1pPr>
          </a:lstStyle>
          <a:p>
            <a:pPr rtl="0"/>
            <a:r>
              <a:rPr lang="ru-RU" noProof="0"/>
              <a:t>ЩЕЛКНИТЕ, ЧТОБЫ ИЗМЕНИТЬ СТИЛЬ ЗАГОЛОВКА НА ОБРАЗЦЕ СЛАЙДА</a:t>
            </a:r>
          </a:p>
        </p:txBody>
      </p:sp>
      <p:sp>
        <p:nvSpPr>
          <p:cNvPr id="15" name="Текст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482999" y="2657461"/>
            <a:ext cx="4024070" cy="378564"/>
          </a:xfrm>
        </p:spPr>
        <p:txBody>
          <a:bodyPr rtlCol="0">
            <a:normAutofit/>
          </a:bodyPr>
          <a:lstStyle>
            <a:lvl1pPr marL="0" indent="0" algn="ctr">
              <a:buNone/>
              <a:defRPr lang="en-US" sz="1996" kern="1200" spc="150" baseline="0" dirty="0">
                <a:solidFill>
                  <a:schemeClr val="tx1">
                    <a:lumMod val="75000"/>
                    <a:lumOff val="25000"/>
                  </a:schemeClr>
                </a:solidFill>
                <a:latin typeface="Arial" panose="020B0604020202020204" pitchFamily="34" charset="0"/>
                <a:ea typeface="+mj-ea"/>
                <a:cs typeface="+mj-cs"/>
              </a:defRPr>
            </a:lvl1pPr>
          </a:lstStyle>
          <a:p>
            <a:pPr lvl="0" rtl="0"/>
            <a:r>
              <a:rPr lang="ru-RU" noProof="0"/>
              <a:t>ЩЕЛКНИТЕ, ЧТОБЫ ДОБАВИТЬ ПОДЗАГОЛОВОК</a:t>
            </a:r>
          </a:p>
        </p:txBody>
      </p:sp>
      <p:sp>
        <p:nvSpPr>
          <p:cNvPr id="17" name="Текст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482762" y="3183354"/>
            <a:ext cx="4023157" cy="1096223"/>
          </a:xfrm>
        </p:spPr>
        <p:txBody>
          <a:bodyPr rtlCol="0">
            <a:normAutofit/>
          </a:bodyPr>
          <a:lstStyle>
            <a:lvl1pPr marL="0" indent="0" algn="ctr">
              <a:lnSpc>
                <a:spcPct val="100000"/>
              </a:lnSpc>
              <a:buFont typeface="Arial" panose="020B0604020202020204" pitchFamily="34" charset="0"/>
              <a:buNone/>
              <a:defRPr sz="1397">
                <a:solidFill>
                  <a:schemeClr val="tx1">
                    <a:lumMod val="75000"/>
                    <a:lumOff val="25000"/>
                  </a:schemeClr>
                </a:solidFill>
              </a:defRPr>
            </a:lvl1pPr>
          </a:lstStyle>
          <a:p>
            <a:pPr lvl="0" rtl="0"/>
            <a:r>
              <a:rPr lang="ru-RU" noProof="0"/>
              <a:t>Текст слайда</a:t>
            </a:r>
          </a:p>
        </p:txBody>
      </p:sp>
      <p:sp>
        <p:nvSpPr>
          <p:cNvPr id="31" name="Текст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6659972" y="2657461"/>
            <a:ext cx="4024070" cy="378564"/>
          </a:xfrm>
        </p:spPr>
        <p:txBody>
          <a:bodyPr rtlCol="0">
            <a:normAutofit/>
          </a:bodyPr>
          <a:lstStyle>
            <a:lvl1pPr marL="0" indent="0" algn="ctr">
              <a:buNone/>
              <a:defRPr lang="en-US" sz="1996" kern="1200" spc="150" baseline="0" dirty="0">
                <a:solidFill>
                  <a:schemeClr val="tx1">
                    <a:lumMod val="75000"/>
                    <a:lumOff val="25000"/>
                  </a:schemeClr>
                </a:solidFill>
                <a:latin typeface="Arial" panose="020B0604020202020204" pitchFamily="34" charset="0"/>
                <a:ea typeface="+mj-ea"/>
                <a:cs typeface="+mj-cs"/>
              </a:defRPr>
            </a:lvl1pPr>
          </a:lstStyle>
          <a:p>
            <a:pPr marL="0" lvl="0" indent="0" algn="l" defTabSz="912571" rtl="0" eaLnBrk="1" latinLnBrk="0" hangingPunct="1">
              <a:lnSpc>
                <a:spcPct val="90000"/>
              </a:lnSpc>
              <a:spcBef>
                <a:spcPts val="998"/>
              </a:spcBef>
              <a:buFont typeface="Arial" panose="020B0604020202020204" pitchFamily="34" charset="0"/>
              <a:buNone/>
            </a:pPr>
            <a:r>
              <a:rPr lang="ru-RU" noProof="0"/>
              <a:t>ЩЕЛКНИТЕ, ЧТОБЫ ДОБАВИТЬ ПОДЗАГОЛОВОК</a:t>
            </a:r>
          </a:p>
        </p:txBody>
      </p:sp>
      <p:sp>
        <p:nvSpPr>
          <p:cNvPr id="32" name="Текст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6660110" y="3183354"/>
            <a:ext cx="4023157" cy="1096223"/>
          </a:xfrm>
        </p:spPr>
        <p:txBody>
          <a:bodyPr rtlCol="0">
            <a:normAutofit/>
          </a:bodyPr>
          <a:lstStyle>
            <a:lvl1pPr marL="0" indent="0" algn="ctr">
              <a:lnSpc>
                <a:spcPct val="100000"/>
              </a:lnSpc>
              <a:buFont typeface="Arial" panose="020B0604020202020204" pitchFamily="34" charset="0"/>
              <a:buNone/>
              <a:defRPr sz="1397">
                <a:solidFill>
                  <a:schemeClr val="tx1">
                    <a:lumMod val="75000"/>
                    <a:lumOff val="25000"/>
                  </a:schemeClr>
                </a:solidFill>
              </a:defRPr>
            </a:lvl1pPr>
          </a:lstStyle>
          <a:p>
            <a:pPr lvl="0" rtl="0"/>
            <a:r>
              <a:rPr lang="ru-RU" noProof="0"/>
              <a:t>Текст слайда</a:t>
            </a:r>
          </a:p>
        </p:txBody>
      </p:sp>
      <p:sp>
        <p:nvSpPr>
          <p:cNvPr id="33" name="Текст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1482998" y="4478411"/>
            <a:ext cx="4024070" cy="378564"/>
          </a:xfrm>
        </p:spPr>
        <p:txBody>
          <a:bodyPr rtlCol="0">
            <a:normAutofit/>
          </a:bodyPr>
          <a:lstStyle>
            <a:lvl1pPr marL="0" indent="0" algn="ctr">
              <a:buNone/>
              <a:defRPr lang="en-US" sz="1996" kern="1200" spc="150" baseline="0" dirty="0">
                <a:solidFill>
                  <a:schemeClr val="tx1">
                    <a:lumMod val="75000"/>
                    <a:lumOff val="25000"/>
                  </a:schemeClr>
                </a:solidFill>
                <a:latin typeface="Arial" panose="020B0604020202020204" pitchFamily="34" charset="0"/>
                <a:ea typeface="+mj-ea"/>
                <a:cs typeface="+mj-cs"/>
              </a:defRPr>
            </a:lvl1pPr>
          </a:lstStyle>
          <a:p>
            <a:pPr marL="0" lvl="0" indent="0" algn="l" defTabSz="912571" rtl="0" eaLnBrk="1" latinLnBrk="0" hangingPunct="1">
              <a:lnSpc>
                <a:spcPct val="90000"/>
              </a:lnSpc>
              <a:spcBef>
                <a:spcPts val="998"/>
              </a:spcBef>
              <a:buFont typeface="Arial" panose="020B0604020202020204" pitchFamily="34" charset="0"/>
              <a:buNone/>
            </a:pPr>
            <a:r>
              <a:rPr lang="ru-RU" noProof="0"/>
              <a:t>ЩЕЛКНИТЕ, ЧТОБЫ ДОБАВИТЬ ПОДЗАГОЛОВОК</a:t>
            </a:r>
          </a:p>
        </p:txBody>
      </p:sp>
      <p:sp>
        <p:nvSpPr>
          <p:cNvPr id="34" name="Текст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1483509" y="5004304"/>
            <a:ext cx="4023157" cy="1096223"/>
          </a:xfrm>
        </p:spPr>
        <p:txBody>
          <a:bodyPr rtlCol="0">
            <a:normAutofit/>
          </a:bodyPr>
          <a:lstStyle>
            <a:lvl1pPr marL="0" indent="0" algn="ctr">
              <a:lnSpc>
                <a:spcPct val="100000"/>
              </a:lnSpc>
              <a:buFont typeface="Arial" panose="020B0604020202020204" pitchFamily="34" charset="0"/>
              <a:buNone/>
              <a:defRPr sz="1397">
                <a:solidFill>
                  <a:schemeClr val="tx1">
                    <a:lumMod val="75000"/>
                    <a:lumOff val="25000"/>
                  </a:schemeClr>
                </a:solidFill>
              </a:defRPr>
            </a:lvl1pPr>
          </a:lstStyle>
          <a:p>
            <a:pPr lvl="0" rtl="0"/>
            <a:r>
              <a:rPr lang="ru-RU" noProof="0"/>
              <a:t>Текст слайда</a:t>
            </a:r>
          </a:p>
        </p:txBody>
      </p:sp>
      <p:sp>
        <p:nvSpPr>
          <p:cNvPr id="12" name="Текст 15">
            <a:extLst>
              <a:ext uri="{FF2B5EF4-FFF2-40B4-BE49-F238E27FC236}">
                <a16:creationId xmlns:a16="http://schemas.microsoft.com/office/drawing/2014/main" id="{3B05E19C-DF33-4515-AC52-F95850810EC1}"/>
              </a:ext>
            </a:extLst>
          </p:cNvPr>
          <p:cNvSpPr>
            <a:spLocks noGrp="1"/>
          </p:cNvSpPr>
          <p:nvPr>
            <p:ph type="body" sz="quarter" idx="23" hasCustomPrompt="1"/>
          </p:nvPr>
        </p:nvSpPr>
        <p:spPr>
          <a:xfrm>
            <a:off x="6659598" y="4478411"/>
            <a:ext cx="4024070" cy="378564"/>
          </a:xfrm>
        </p:spPr>
        <p:txBody>
          <a:bodyPr rtlCol="0">
            <a:normAutofit/>
          </a:bodyPr>
          <a:lstStyle>
            <a:lvl1pPr marL="0" indent="0" algn="ctr">
              <a:buNone/>
              <a:defRPr lang="en-US" sz="1996" kern="1200" spc="150" baseline="0" dirty="0">
                <a:solidFill>
                  <a:schemeClr val="tx1">
                    <a:lumMod val="75000"/>
                    <a:lumOff val="25000"/>
                  </a:schemeClr>
                </a:solidFill>
                <a:latin typeface="Arial" panose="020B0604020202020204" pitchFamily="34" charset="0"/>
                <a:ea typeface="+mj-ea"/>
                <a:cs typeface="+mj-cs"/>
              </a:defRPr>
            </a:lvl1pPr>
          </a:lstStyle>
          <a:p>
            <a:pPr marL="0" lvl="0" indent="0" algn="l" defTabSz="912571" rtl="0" eaLnBrk="1" latinLnBrk="0" hangingPunct="1">
              <a:lnSpc>
                <a:spcPct val="90000"/>
              </a:lnSpc>
              <a:spcBef>
                <a:spcPts val="998"/>
              </a:spcBef>
              <a:buFont typeface="Arial" panose="020B0604020202020204" pitchFamily="34" charset="0"/>
              <a:buNone/>
            </a:pPr>
            <a:r>
              <a:rPr lang="ru-RU" noProof="0"/>
              <a:t>ЩЕЛКНИТЕ, ЧТОБЫ ДОБАВИТЬ ПОДЗАГОЛОВОК</a:t>
            </a:r>
          </a:p>
        </p:txBody>
      </p:sp>
      <p:sp>
        <p:nvSpPr>
          <p:cNvPr id="13" name="Текст 18">
            <a:extLst>
              <a:ext uri="{FF2B5EF4-FFF2-40B4-BE49-F238E27FC236}">
                <a16:creationId xmlns:a16="http://schemas.microsoft.com/office/drawing/2014/main" id="{C0EBC62D-442C-45D3-B66B-C6578FBB3370}"/>
              </a:ext>
            </a:extLst>
          </p:cNvPr>
          <p:cNvSpPr>
            <a:spLocks noGrp="1"/>
          </p:cNvSpPr>
          <p:nvPr>
            <p:ph type="body" sz="quarter" idx="24" hasCustomPrompt="1"/>
          </p:nvPr>
        </p:nvSpPr>
        <p:spPr>
          <a:xfrm>
            <a:off x="6660110" y="5004304"/>
            <a:ext cx="4023157" cy="1096223"/>
          </a:xfrm>
        </p:spPr>
        <p:txBody>
          <a:bodyPr rtlCol="0">
            <a:normAutofit/>
          </a:bodyPr>
          <a:lstStyle>
            <a:lvl1pPr marL="0" indent="0" algn="ctr">
              <a:lnSpc>
                <a:spcPct val="100000"/>
              </a:lnSpc>
              <a:buFont typeface="Arial" panose="020B0604020202020204" pitchFamily="34" charset="0"/>
              <a:buNone/>
              <a:defRPr sz="1397">
                <a:solidFill>
                  <a:schemeClr val="tx1">
                    <a:lumMod val="75000"/>
                    <a:lumOff val="25000"/>
                  </a:schemeClr>
                </a:solidFill>
              </a:defRPr>
            </a:lvl1pPr>
          </a:lstStyle>
          <a:p>
            <a:pPr lvl="0" rtl="0"/>
            <a:r>
              <a:rPr lang="ru-RU" noProof="0"/>
              <a:t>Текст слайда</a:t>
            </a:r>
          </a:p>
        </p:txBody>
      </p:sp>
      <p:sp>
        <p:nvSpPr>
          <p:cNvPr id="3" name="Дата 2">
            <a:extLst>
              <a:ext uri="{FF2B5EF4-FFF2-40B4-BE49-F238E27FC236}">
                <a16:creationId xmlns:a16="http://schemas.microsoft.com/office/drawing/2014/main" id="{98EC90C5-A811-4E5C-ADD1-A89DB4E94DAA}"/>
              </a:ext>
            </a:extLst>
          </p:cNvPr>
          <p:cNvSpPr>
            <a:spLocks noGrp="1"/>
          </p:cNvSpPr>
          <p:nvPr>
            <p:ph type="dt" sz="half" idx="20"/>
          </p:nvPr>
        </p:nvSpPr>
        <p:spPr/>
        <p:txBody>
          <a:bodyPr rtlCol="0"/>
          <a:lstStyle/>
          <a:p>
            <a:pPr rtl="0"/>
            <a:r>
              <a:rPr lang="ru-RU" noProof="0"/>
              <a:t>20ГГ</a:t>
            </a:r>
          </a:p>
        </p:txBody>
      </p:sp>
      <p:sp>
        <p:nvSpPr>
          <p:cNvPr id="4" name="Нижний колонтитул 3">
            <a:extLst>
              <a:ext uri="{FF2B5EF4-FFF2-40B4-BE49-F238E27FC236}">
                <a16:creationId xmlns:a16="http://schemas.microsoft.com/office/drawing/2014/main" id="{3356B621-AE19-45D3-B25F-23256C242DDD}"/>
              </a:ext>
            </a:extLst>
          </p:cNvPr>
          <p:cNvSpPr>
            <a:spLocks noGrp="1"/>
          </p:cNvSpPr>
          <p:nvPr>
            <p:ph type="ftr" sz="quarter" idx="21"/>
          </p:nvPr>
        </p:nvSpPr>
        <p:spPr/>
        <p:txBody>
          <a:bodyPr rtlCol="0"/>
          <a:lstStyle/>
          <a:p>
            <a:pPr rtl="0"/>
            <a:r>
              <a:rPr lang="ru-RU" noProof="0"/>
              <a:t>Набор слайдов для презентации</a:t>
            </a:r>
          </a:p>
        </p:txBody>
      </p:sp>
      <p:sp>
        <p:nvSpPr>
          <p:cNvPr id="5" name="Номер слайда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rtlCol="0"/>
          <a:lstStyle/>
          <a:p>
            <a:pPr rtl="0"/>
            <a:fld id="{B5CEABB6-07DC-46E8-9B57-56EC44A396E5}" type="slidenum">
              <a:rPr lang="ru-RU" noProof="0" smtClean="0"/>
              <a:pPr rtl="0"/>
              <a:t>‹#›</a:t>
            </a:fld>
            <a:endParaRPr lang="ru-RU" noProof="0"/>
          </a:p>
        </p:txBody>
      </p:sp>
      <p:cxnSp>
        <p:nvCxnSpPr>
          <p:cNvPr id="2" name="Прямая соединительная линия 1">
            <a:extLst>
              <a:ext uri="{FF2B5EF4-FFF2-40B4-BE49-F238E27FC236}">
                <a16:creationId xmlns:a16="http://schemas.microsoft.com/office/drawing/2014/main" id="{9298DCF7-7DC1-4618-8133-F63847B0AFE2}"/>
              </a:ext>
              <a:ext uri="{C183D7F6-B498-43B3-948B-1728B52AA6E4}">
                <adec:decorative xmlns:adec="http://schemas.microsoft.com/office/drawing/2017/decorative" val="1"/>
              </a:ext>
            </a:extLst>
          </p:cNvPr>
          <p:cNvCxnSpPr>
            <a:cxnSpLocks/>
          </p:cNvCxnSpPr>
          <p:nvPr userDrawn="1"/>
        </p:nvCxnSpPr>
        <p:spPr>
          <a:xfrm>
            <a:off x="8671419" y="1"/>
            <a:ext cx="3496769" cy="2439559"/>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a:extLst>
              <a:ext uri="{FF2B5EF4-FFF2-40B4-BE49-F238E27FC236}">
                <a16:creationId xmlns:a16="http://schemas.microsoft.com/office/drawing/2014/main" id="{653A6567-233D-4A3B-B52B-DE7E5E35A175}"/>
              </a:ext>
              <a:ext uri="{C183D7F6-B498-43B3-948B-1728B52AA6E4}">
                <adec:decorative xmlns:adec="http://schemas.microsoft.com/office/drawing/2017/decorative" val="1"/>
              </a:ext>
            </a:extLst>
          </p:cNvPr>
          <p:cNvCxnSpPr>
            <a:cxnSpLocks/>
          </p:cNvCxnSpPr>
          <p:nvPr userDrawn="1"/>
        </p:nvCxnSpPr>
        <p:spPr>
          <a:xfrm>
            <a:off x="9701958" y="0"/>
            <a:ext cx="2466231" cy="2798372"/>
          </a:xfrm>
          <a:prstGeom prst="line">
            <a:avLst/>
          </a:prstGeom>
        </p:spPr>
        <p:style>
          <a:lnRef idx="1">
            <a:schemeClr val="accent1"/>
          </a:lnRef>
          <a:fillRef idx="0">
            <a:schemeClr val="accent1"/>
          </a:fillRef>
          <a:effectRef idx="0">
            <a:schemeClr val="accent1"/>
          </a:effectRef>
          <a:fontRef idx="minor">
            <a:schemeClr val="tx1"/>
          </a:fontRef>
        </p:style>
      </p:cxnSp>
      <p:pic>
        <p:nvPicPr>
          <p:cNvPr id="7" name="Графический объект 6">
            <a:extLst>
              <a:ext uri="{FF2B5EF4-FFF2-40B4-BE49-F238E27FC236}">
                <a16:creationId xmlns:a16="http://schemas.microsoft.com/office/drawing/2014/main" id="{64D564EB-CA78-42C6-AD76-3C4E7B3AEA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91398"/>
            <a:ext cx="2053382" cy="1708474"/>
          </a:xfrm>
          <a:prstGeom prst="rect">
            <a:avLst/>
          </a:prstGeom>
        </p:spPr>
      </p:pic>
      <p:pic>
        <p:nvPicPr>
          <p:cNvPr id="8" name="Графический объект 7">
            <a:extLst>
              <a:ext uri="{FF2B5EF4-FFF2-40B4-BE49-F238E27FC236}">
                <a16:creationId xmlns:a16="http://schemas.microsoft.com/office/drawing/2014/main" id="{1CFFBB3A-BDCF-4878-8D04-E8BB9A050E71}"/>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27420" y="5371575"/>
            <a:ext cx="1140768" cy="948055"/>
          </a:xfrm>
          <a:prstGeom prst="rect">
            <a:avLst/>
          </a:prstGeom>
        </p:spPr>
      </p:pic>
    </p:spTree>
    <p:extLst>
      <p:ext uri="{BB962C8B-B14F-4D97-AF65-F5344CB8AC3E}">
        <p14:creationId xmlns:p14="http://schemas.microsoft.com/office/powerpoint/2010/main" val="1139878249"/>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Разрыв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77695" y="2665872"/>
            <a:ext cx="4171407" cy="1778672"/>
          </a:xfrm>
        </p:spPr>
        <p:txBody>
          <a:bodyPr rtlCol="0" anchor="ctr">
            <a:noAutofit/>
          </a:bodyPr>
          <a:lstStyle>
            <a:lvl1pPr algn="l">
              <a:defRPr sz="3593" spc="150" baseline="0">
                <a:solidFill>
                  <a:schemeClr val="tx1">
                    <a:lumMod val="75000"/>
                    <a:lumOff val="25000"/>
                  </a:schemeClr>
                </a:solidFill>
              </a:defRPr>
            </a:lvl1pPr>
          </a:lstStyle>
          <a:p>
            <a:pPr rtl="0"/>
            <a:r>
              <a:rPr lang="ru-RU" noProof="0"/>
              <a:t>ЩЕЛКНИТЕ, ЧТОБЫ ИЗМЕНИТЬ СТИЛЬ ЗАГОЛОВКА НА ОБРАЗЦЕ СЛАЙДА</a:t>
            </a:r>
          </a:p>
        </p:txBody>
      </p:sp>
      <p:pic>
        <p:nvPicPr>
          <p:cNvPr id="5" name="Графический объект 4">
            <a:extLst>
              <a:ext uri="{FF2B5EF4-FFF2-40B4-BE49-F238E27FC236}">
                <a16:creationId xmlns:a16="http://schemas.microsoft.com/office/drawing/2014/main" id="{F05D2CCB-CCFC-4A8A-ADA9-C1E4D13B96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859175"/>
            <a:ext cx="5865447" cy="5392063"/>
          </a:xfrm>
          <a:prstGeom prst="rect">
            <a:avLst/>
          </a:prstGeom>
        </p:spPr>
      </p:pic>
    </p:spTree>
    <p:extLst>
      <p:ext uri="{BB962C8B-B14F-4D97-AF65-F5344CB8AC3E}">
        <p14:creationId xmlns:p14="http://schemas.microsoft.com/office/powerpoint/2010/main" val="286730496"/>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97"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198" name="PlaceHolder 2"/>
          <p:cNvSpPr>
            <a:spLocks noGrp="1"/>
          </p:cNvSpPr>
          <p:nvPr>
            <p:ph type="subTitle"/>
          </p:nvPr>
        </p:nvSpPr>
        <p:spPr>
          <a:xfrm>
            <a:off x="608400" y="1663560"/>
            <a:ext cx="10950840" cy="4123440"/>
          </a:xfrm>
          <a:prstGeom prst="rect">
            <a:avLst/>
          </a:prstGeom>
          <a:noFill/>
          <a:ln w="0">
            <a:noFill/>
          </a:ln>
        </p:spPr>
        <p:txBody>
          <a:bodyPr lIns="0" tIns="0" rIns="0" bIns="0" anchor="ctr">
            <a:noAutofit/>
          </a:bodyPr>
          <a:lstStyle/>
          <a:p>
            <a:pPr indent="0" algn="ctr">
              <a:buNone/>
            </a:pPr>
            <a:endParaRPr lang="en-US" sz="3200" b="0" strike="noStrike" spc="-1">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200" name="PlaceHolder 2"/>
          <p:cNvSpPr>
            <a:spLocks noGrp="1"/>
          </p:cNvSpPr>
          <p:nvPr>
            <p:ph/>
          </p:nvPr>
        </p:nvSpPr>
        <p:spPr>
          <a:xfrm>
            <a:off x="608400" y="1663560"/>
            <a:ext cx="10950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202"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03"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12"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3"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4"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0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05" name="PlaceHolder 1"/>
          <p:cNvSpPr>
            <a:spLocks noGrp="1"/>
          </p:cNvSpPr>
          <p:nvPr>
            <p:ph type="subTitle"/>
          </p:nvPr>
        </p:nvSpPr>
        <p:spPr>
          <a:xfrm>
            <a:off x="608400" y="283680"/>
            <a:ext cx="10950840" cy="550332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6"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207"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08"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09"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1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211"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12"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13" name="PlaceHolder 4"/>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215"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16"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17" name="PlaceHolder 4"/>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219" name="PlaceHolder 2"/>
          <p:cNvSpPr>
            <a:spLocks noGrp="1"/>
          </p:cNvSpPr>
          <p:nvPr>
            <p:ph/>
          </p:nvPr>
        </p:nvSpPr>
        <p:spPr>
          <a:xfrm>
            <a:off x="608400" y="166356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20" name="PlaceHolder 3"/>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222"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23"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24"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25" name="PlaceHolder 5"/>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227" name="PlaceHolder 2"/>
          <p:cNvSpPr>
            <a:spLocks noGrp="1"/>
          </p:cNvSpPr>
          <p:nvPr>
            <p:ph/>
          </p:nvPr>
        </p:nvSpPr>
        <p:spPr>
          <a:xfrm>
            <a:off x="6084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28" name="PlaceHolder 3"/>
          <p:cNvSpPr>
            <a:spLocks noGrp="1"/>
          </p:cNvSpPr>
          <p:nvPr>
            <p:ph/>
          </p:nvPr>
        </p:nvSpPr>
        <p:spPr>
          <a:xfrm>
            <a:off x="43110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29" name="PlaceHolder 4"/>
          <p:cNvSpPr>
            <a:spLocks noGrp="1"/>
          </p:cNvSpPr>
          <p:nvPr>
            <p:ph/>
          </p:nvPr>
        </p:nvSpPr>
        <p:spPr>
          <a:xfrm>
            <a:off x="80136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30" name="PlaceHolder 5"/>
          <p:cNvSpPr>
            <a:spLocks noGrp="1"/>
          </p:cNvSpPr>
          <p:nvPr>
            <p:ph/>
          </p:nvPr>
        </p:nvSpPr>
        <p:spPr>
          <a:xfrm>
            <a:off x="6084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31" name="PlaceHolder 6"/>
          <p:cNvSpPr>
            <a:spLocks noGrp="1"/>
          </p:cNvSpPr>
          <p:nvPr>
            <p:ph/>
          </p:nvPr>
        </p:nvSpPr>
        <p:spPr>
          <a:xfrm>
            <a:off x="43110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32" name="PlaceHolder 7"/>
          <p:cNvSpPr>
            <a:spLocks noGrp="1"/>
          </p:cNvSpPr>
          <p:nvPr>
            <p:ph/>
          </p:nvPr>
        </p:nvSpPr>
        <p:spPr>
          <a:xfrm>
            <a:off x="80136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35"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236" name="PlaceHolder 2"/>
          <p:cNvSpPr>
            <a:spLocks noGrp="1"/>
          </p:cNvSpPr>
          <p:nvPr>
            <p:ph type="subTitle"/>
          </p:nvPr>
        </p:nvSpPr>
        <p:spPr>
          <a:xfrm>
            <a:off x="608400" y="1663560"/>
            <a:ext cx="10950840" cy="4123440"/>
          </a:xfrm>
          <a:prstGeom prst="rect">
            <a:avLst/>
          </a:prstGeom>
          <a:noFill/>
          <a:ln w="0">
            <a:noFill/>
          </a:ln>
        </p:spPr>
        <p:txBody>
          <a:bodyPr lIns="0" tIns="0" rIns="0" bIns="0" anchor="ctr">
            <a:noAutofit/>
          </a:bodyPr>
          <a:lstStyle/>
          <a:p>
            <a:pPr indent="0" algn="ctr">
              <a:buNone/>
            </a:pPr>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16"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7"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18" name="PlaceHolder 4"/>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238" name="PlaceHolder 2"/>
          <p:cNvSpPr>
            <a:spLocks noGrp="1"/>
          </p:cNvSpPr>
          <p:nvPr>
            <p:ph/>
          </p:nvPr>
        </p:nvSpPr>
        <p:spPr>
          <a:xfrm>
            <a:off x="608400" y="1663560"/>
            <a:ext cx="10950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240"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41"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4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43" name="PlaceHolder 1"/>
          <p:cNvSpPr>
            <a:spLocks noGrp="1"/>
          </p:cNvSpPr>
          <p:nvPr>
            <p:ph type="subTitle"/>
          </p:nvPr>
        </p:nvSpPr>
        <p:spPr>
          <a:xfrm>
            <a:off x="608400" y="283680"/>
            <a:ext cx="10950840" cy="550332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245"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46"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47"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48"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249"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50"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51" name="PlaceHolder 4"/>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5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253"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54"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55" name="PlaceHolder 4"/>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6"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257" name="PlaceHolder 2"/>
          <p:cNvSpPr>
            <a:spLocks noGrp="1"/>
          </p:cNvSpPr>
          <p:nvPr>
            <p:ph/>
          </p:nvPr>
        </p:nvSpPr>
        <p:spPr>
          <a:xfrm>
            <a:off x="608400" y="166356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58" name="PlaceHolder 3"/>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59"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260"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61"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62"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63" name="PlaceHolder 5"/>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265" name="PlaceHolder 2"/>
          <p:cNvSpPr>
            <a:spLocks noGrp="1"/>
          </p:cNvSpPr>
          <p:nvPr>
            <p:ph/>
          </p:nvPr>
        </p:nvSpPr>
        <p:spPr>
          <a:xfrm>
            <a:off x="6084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66" name="PlaceHolder 3"/>
          <p:cNvSpPr>
            <a:spLocks noGrp="1"/>
          </p:cNvSpPr>
          <p:nvPr>
            <p:ph/>
          </p:nvPr>
        </p:nvSpPr>
        <p:spPr>
          <a:xfrm>
            <a:off x="43110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67" name="PlaceHolder 4"/>
          <p:cNvSpPr>
            <a:spLocks noGrp="1"/>
          </p:cNvSpPr>
          <p:nvPr>
            <p:ph/>
          </p:nvPr>
        </p:nvSpPr>
        <p:spPr>
          <a:xfrm>
            <a:off x="8013600" y="166356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68" name="PlaceHolder 5"/>
          <p:cNvSpPr>
            <a:spLocks noGrp="1"/>
          </p:cNvSpPr>
          <p:nvPr>
            <p:ph/>
          </p:nvPr>
        </p:nvSpPr>
        <p:spPr>
          <a:xfrm>
            <a:off x="6084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69" name="PlaceHolder 6"/>
          <p:cNvSpPr>
            <a:spLocks noGrp="1"/>
          </p:cNvSpPr>
          <p:nvPr>
            <p:ph/>
          </p:nvPr>
        </p:nvSpPr>
        <p:spPr>
          <a:xfrm>
            <a:off x="43110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70" name="PlaceHolder 7"/>
          <p:cNvSpPr>
            <a:spLocks noGrp="1"/>
          </p:cNvSpPr>
          <p:nvPr>
            <p:ph/>
          </p:nvPr>
        </p:nvSpPr>
        <p:spPr>
          <a:xfrm>
            <a:off x="8013600" y="3817440"/>
            <a:ext cx="3525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20"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1"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2" name="PlaceHolder 4"/>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73"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274" name="PlaceHolder 2"/>
          <p:cNvSpPr>
            <a:spLocks noGrp="1"/>
          </p:cNvSpPr>
          <p:nvPr>
            <p:ph type="subTitle"/>
          </p:nvPr>
        </p:nvSpPr>
        <p:spPr>
          <a:xfrm>
            <a:off x="608400" y="1663560"/>
            <a:ext cx="10950840" cy="4123440"/>
          </a:xfrm>
          <a:prstGeom prst="rect">
            <a:avLst/>
          </a:prstGeom>
          <a:noFill/>
          <a:ln w="0">
            <a:noFill/>
          </a:ln>
        </p:spPr>
        <p:txBody>
          <a:bodyPr lIns="0" tIns="0" rIns="0" bIns="0" anchor="ctr">
            <a:noAutofit/>
          </a:bodyPr>
          <a:lstStyle/>
          <a:p>
            <a:pPr indent="0" algn="ctr">
              <a:buNone/>
            </a:pPr>
            <a:endParaRPr lang="en-US" sz="3200" b="0" strike="noStrike" spc="-1">
              <a:latin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75"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276" name="PlaceHolder 2"/>
          <p:cNvSpPr>
            <a:spLocks noGrp="1"/>
          </p:cNvSpPr>
          <p:nvPr>
            <p:ph/>
          </p:nvPr>
        </p:nvSpPr>
        <p:spPr>
          <a:xfrm>
            <a:off x="608400" y="1663560"/>
            <a:ext cx="10950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278"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79"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8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81" name="PlaceHolder 1"/>
          <p:cNvSpPr>
            <a:spLocks noGrp="1"/>
          </p:cNvSpPr>
          <p:nvPr>
            <p:ph type="subTitle"/>
          </p:nvPr>
        </p:nvSpPr>
        <p:spPr>
          <a:xfrm>
            <a:off x="608400" y="283680"/>
            <a:ext cx="10950840" cy="550332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8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283"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84"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85"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287"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88"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89" name="PlaceHolder 4"/>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9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291"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92"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93" name="PlaceHolder 4"/>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9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endParaRPr lang="en-US" sz="4400" b="0" strike="noStrike" spc="-1">
              <a:latin typeface="Arial"/>
            </a:endParaRPr>
          </a:p>
        </p:txBody>
      </p:sp>
      <p:sp>
        <p:nvSpPr>
          <p:cNvPr id="295" name="PlaceHolder 2"/>
          <p:cNvSpPr>
            <a:spLocks noGrp="1"/>
          </p:cNvSpPr>
          <p:nvPr>
            <p:ph/>
          </p:nvPr>
        </p:nvSpPr>
        <p:spPr>
          <a:xfrm>
            <a:off x="608400" y="166356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
        <p:nvSpPr>
          <p:cNvPr id="296" name="PlaceHolder 3"/>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0.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1.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2.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theme" Target="../theme/theme13.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1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5.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theme" Target="../theme/theme16.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theme" Target="../theme/theme17.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theme" Target="../theme/theme18.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theme" Target="../theme/theme1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5.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6.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7.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8.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r>
              <a:rPr lang="en-US" sz="4400" b="0" strike="noStrike" spc="-1">
                <a:latin typeface="Arial"/>
              </a:rPr>
              <a:t>Click to edit the title text format</a:t>
            </a:r>
          </a:p>
        </p:txBody>
      </p:sp>
      <p:sp>
        <p:nvSpPr>
          <p:cNvPr id="3" name="PlaceHolder 2"/>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7" name="PlaceHolder 1"/>
          <p:cNvSpPr>
            <a:spLocks noGrp="1"/>
          </p:cNvSpPr>
          <p:nvPr>
            <p:ph type="ftr" idx="4"/>
          </p:nvPr>
        </p:nvSpPr>
        <p:spPr>
          <a:xfrm>
            <a:off x="360" y="0"/>
            <a:ext cx="360" cy="360"/>
          </a:xfrm>
          <a:prstGeom prst="rect">
            <a:avLst/>
          </a:prstGeom>
          <a:noFill/>
          <a:ln w="0">
            <a:noFill/>
          </a:ln>
        </p:spPr>
        <p:txBody>
          <a:bodyPr lIns="90000" tIns="0" rIns="90000" bIns="0" anchor="t">
            <a:noAutofit/>
          </a:bodyPr>
          <a:lstStyle>
            <a:lvl1pPr indent="0" algn="ctr">
              <a:lnSpc>
                <a:spcPct val="100000"/>
              </a:lnSpc>
              <a:buNone/>
              <a:tabLst>
                <a:tab pos="0" algn="l"/>
              </a:tabLst>
              <a:defRPr lang="en-US" sz="1400" b="0" strike="noStrike" spc="-1">
                <a:latin typeface="Times New Roman"/>
              </a:defRPr>
            </a:lvl1pPr>
          </a:lstStyle>
          <a:p>
            <a:pPr indent="0" algn="ctr">
              <a:lnSpc>
                <a:spcPct val="100000"/>
              </a:lnSpc>
              <a:buNone/>
              <a:tabLst>
                <a:tab pos="0" algn="l"/>
              </a:tabLst>
            </a:pPr>
            <a:r>
              <a:rPr lang="en-US" sz="1400" b="0" strike="noStrike" spc="-1">
                <a:latin typeface="Times New Roman"/>
              </a:rPr>
              <a:t>&lt;footer&gt;</a:t>
            </a:r>
          </a:p>
        </p:txBody>
      </p:sp>
      <p:sp>
        <p:nvSpPr>
          <p:cNvPr id="348" name="PlaceHolder 2"/>
          <p:cNvSpPr>
            <a:spLocks noGrp="1"/>
          </p:cNvSpPr>
          <p:nvPr>
            <p:ph type="sldNum" idx="5"/>
          </p:nvPr>
        </p:nvSpPr>
        <p:spPr>
          <a:xfrm>
            <a:off x="-42120" y="0"/>
            <a:ext cx="41400" cy="360"/>
          </a:xfrm>
          <a:prstGeom prst="rect">
            <a:avLst/>
          </a:prstGeom>
          <a:noFill/>
          <a:ln w="0">
            <a:noFill/>
          </a:ln>
        </p:spPr>
        <p:txBody>
          <a:bodyPr lIns="90000" tIns="0" rIns="90000" bIns="0" anchor="t">
            <a:noAutofit/>
          </a:bodyPr>
          <a:lstStyle>
            <a:lvl1pPr indent="0">
              <a:lnSpc>
                <a:spcPct val="100000"/>
              </a:lnSpc>
              <a:buNone/>
              <a:tabLst>
                <a:tab pos="0" algn="l"/>
              </a:tabLst>
              <a:defRPr lang="ru-RU" sz="1800" b="0" strike="noStrike" spc="-1">
                <a:solidFill>
                  <a:srgbClr val="000000"/>
                </a:solidFill>
                <a:latin typeface="Arial"/>
                <a:ea typeface="DejaVu Sans"/>
              </a:defRPr>
            </a:lvl1pPr>
          </a:lstStyle>
          <a:p>
            <a:pPr indent="0">
              <a:lnSpc>
                <a:spcPct val="100000"/>
              </a:lnSpc>
              <a:buNone/>
              <a:tabLst>
                <a:tab pos="0" algn="l"/>
              </a:tabLst>
            </a:pPr>
            <a:fld id="{02C08B4C-9DF1-4BDB-91CB-8DA5B619FA32}" type="slidenum">
              <a:rPr lang="ru-RU" sz="1800" b="0" strike="noStrike" spc="-1">
                <a:solidFill>
                  <a:srgbClr val="000000"/>
                </a:solidFill>
                <a:latin typeface="Arial"/>
                <a:ea typeface="DejaVu Sans"/>
              </a:rPr>
              <a:t>‹#›</a:t>
            </a:fld>
            <a:endParaRPr lang="en-US" sz="1800" b="0" strike="noStrike" spc="-1">
              <a:latin typeface="Times New Roman"/>
            </a:endParaRPr>
          </a:p>
        </p:txBody>
      </p:sp>
      <p:sp>
        <p:nvSpPr>
          <p:cNvPr id="349" name="PlaceHolder 3"/>
          <p:cNvSpPr>
            <a:spLocks noGrp="1"/>
          </p:cNvSpPr>
          <p:nvPr>
            <p:ph type="dt" idx="6"/>
          </p:nvPr>
        </p:nvSpPr>
        <p:spPr>
          <a:xfrm>
            <a:off x="-42120" y="0"/>
            <a:ext cx="41400" cy="360"/>
          </a:xfrm>
          <a:prstGeom prst="rect">
            <a:avLst/>
          </a:prstGeom>
          <a:noFill/>
          <a:ln w="0">
            <a:noFill/>
          </a:ln>
        </p:spPr>
        <p:txBody>
          <a:bodyPr lIns="90000" tIns="0" rIns="90000" bIns="0" anchor="t">
            <a:noAutofit/>
          </a:bodyPr>
          <a:lstStyle>
            <a:lvl1pPr indent="0">
              <a:buNone/>
              <a:defRPr lang="en-US" sz="1400" b="0" strike="noStrike" spc="-1">
                <a:latin typeface="Times New Roman"/>
              </a:defRPr>
            </a:lvl1pPr>
          </a:lstStyle>
          <a:p>
            <a:pPr indent="0">
              <a:buNone/>
            </a:pPr>
            <a:r>
              <a:rPr lang="en-US" sz="1400" b="0" strike="noStrike" spc="-1">
                <a:latin typeface="Times New Roman"/>
              </a:rPr>
              <a:t>&lt;date/time&gt;</a:t>
            </a:r>
          </a:p>
        </p:txBody>
      </p:sp>
      <p:sp>
        <p:nvSpPr>
          <p:cNvPr id="350" name="PlaceHolder 4"/>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r>
              <a:rPr lang="en-US" sz="4400" b="0" strike="noStrike" spc="-1">
                <a:latin typeface="Arial"/>
              </a:rPr>
              <a:t>Click to edit the title text format</a:t>
            </a:r>
          </a:p>
        </p:txBody>
      </p:sp>
      <p:sp>
        <p:nvSpPr>
          <p:cNvPr id="351" name="PlaceHolder 5"/>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8"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r>
              <a:rPr lang="en-US" sz="4400" b="0" strike="noStrike" spc="-1">
                <a:latin typeface="Arial"/>
              </a:rPr>
              <a:t>Click to edit the title text format</a:t>
            </a:r>
          </a:p>
        </p:txBody>
      </p:sp>
      <p:sp>
        <p:nvSpPr>
          <p:cNvPr id="389" name="PlaceHolder 2"/>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6" name="PlaceHolder 1"/>
          <p:cNvSpPr>
            <a:spLocks noGrp="1"/>
          </p:cNvSpPr>
          <p:nvPr>
            <p:ph type="ftr" idx="7"/>
          </p:nvPr>
        </p:nvSpPr>
        <p:spPr>
          <a:xfrm>
            <a:off x="4157280" y="6589800"/>
            <a:ext cx="3851640" cy="3769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en-US" sz="1400" b="0" strike="noStrike" spc="-1">
                <a:latin typeface="Times New Roman"/>
              </a:defRPr>
            </a:lvl1pPr>
          </a:lstStyle>
          <a:p>
            <a:pPr indent="0" algn="ctr">
              <a:lnSpc>
                <a:spcPct val="100000"/>
              </a:lnSpc>
              <a:buNone/>
              <a:tabLst>
                <a:tab pos="0" algn="l"/>
              </a:tabLst>
            </a:pPr>
            <a:r>
              <a:rPr lang="en-US" sz="1400" b="0" strike="noStrike" spc="-1">
                <a:latin typeface="Times New Roman"/>
              </a:rPr>
              <a:t>&lt;footer&gt;</a:t>
            </a:r>
          </a:p>
        </p:txBody>
      </p:sp>
      <p:sp>
        <p:nvSpPr>
          <p:cNvPr id="427" name="PlaceHolder 2"/>
          <p:cNvSpPr>
            <a:spLocks noGrp="1"/>
          </p:cNvSpPr>
          <p:nvPr>
            <p:ph type="sldNum" idx="8"/>
          </p:nvPr>
        </p:nvSpPr>
        <p:spPr>
          <a:xfrm>
            <a:off x="8720280" y="6589800"/>
            <a:ext cx="2837880" cy="3769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strike="noStrike" spc="-1">
                <a:solidFill>
                  <a:srgbClr val="8B8B8B"/>
                </a:solidFill>
                <a:latin typeface="Calibri"/>
              </a:defRPr>
            </a:lvl1pPr>
          </a:lstStyle>
          <a:p>
            <a:pPr indent="0" algn="r">
              <a:lnSpc>
                <a:spcPct val="100000"/>
              </a:lnSpc>
              <a:buNone/>
              <a:tabLst>
                <a:tab pos="0" algn="l"/>
              </a:tabLst>
            </a:pPr>
            <a:fld id="{70A3E18D-C6B0-45A2-90A9-CABC7D87E57A}" type="slidenum">
              <a:rPr lang="ru-RU" sz="1200" b="0" strike="noStrike" spc="-1">
                <a:solidFill>
                  <a:srgbClr val="8B8B8B"/>
                </a:solidFill>
                <a:latin typeface="Calibri"/>
              </a:rPr>
              <a:t>‹#›</a:t>
            </a:fld>
            <a:endParaRPr lang="en-US" sz="1200" b="0" strike="noStrike" spc="-1">
              <a:latin typeface="Times New Roman"/>
            </a:endParaRPr>
          </a:p>
        </p:txBody>
      </p:sp>
      <p:sp>
        <p:nvSpPr>
          <p:cNvPr id="428" name="PlaceHolder 3"/>
          <p:cNvSpPr>
            <a:spLocks noGrp="1"/>
          </p:cNvSpPr>
          <p:nvPr>
            <p:ph type="dt" idx="9"/>
          </p:nvPr>
        </p:nvSpPr>
        <p:spPr>
          <a:xfrm>
            <a:off x="608400" y="6589800"/>
            <a:ext cx="2837880" cy="376920"/>
          </a:xfrm>
          <a:prstGeom prst="rect">
            <a:avLst/>
          </a:prstGeom>
          <a:noFill/>
          <a:ln w="0">
            <a:noFill/>
          </a:ln>
        </p:spPr>
        <p:txBody>
          <a:bodyPr lIns="90000" tIns="45000" rIns="90000" bIns="45000" anchor="ctr">
            <a:noAutofit/>
          </a:bodyPr>
          <a:lstStyle>
            <a:lvl1pPr indent="0">
              <a:buNone/>
              <a:defRPr lang="en-US" sz="1400" b="0" strike="noStrike" spc="-1">
                <a:latin typeface="Times New Roman"/>
              </a:defRPr>
            </a:lvl1pPr>
          </a:lstStyle>
          <a:p>
            <a:pPr indent="0">
              <a:buNone/>
            </a:pPr>
            <a:r>
              <a:rPr lang="en-US" sz="1400" b="0" strike="noStrike" spc="-1">
                <a:latin typeface="Times New Roman"/>
              </a:rPr>
              <a:t>&lt;date/time&gt;</a:t>
            </a:r>
          </a:p>
        </p:txBody>
      </p:sp>
      <p:sp>
        <p:nvSpPr>
          <p:cNvPr id="429" name="PlaceHolder 4"/>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r>
              <a:rPr lang="en-US" sz="4400" b="0" strike="noStrike" spc="-1">
                <a:latin typeface="Arial"/>
              </a:rPr>
              <a:t>Click to edit the title text format</a:t>
            </a:r>
          </a:p>
        </p:txBody>
      </p:sp>
      <p:sp>
        <p:nvSpPr>
          <p:cNvPr id="430" name="PlaceHolder 5"/>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7" name="PlaceHolder 1"/>
          <p:cNvSpPr>
            <a:spLocks noGrp="1"/>
          </p:cNvSpPr>
          <p:nvPr>
            <p:ph type="ftr" idx="10"/>
          </p:nvPr>
        </p:nvSpPr>
        <p:spPr>
          <a:xfrm>
            <a:off x="4157280" y="6590160"/>
            <a:ext cx="3850920" cy="37656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en-US" sz="1870" b="0" strike="noStrike" spc="-1">
                <a:solidFill>
                  <a:srgbClr val="000000"/>
                </a:solidFill>
                <a:latin typeface="Times New Roman"/>
                <a:ea typeface="DejaVu Sans"/>
              </a:defRPr>
            </a:lvl1pPr>
          </a:lstStyle>
          <a:p>
            <a:pPr indent="0" algn="ctr">
              <a:lnSpc>
                <a:spcPct val="100000"/>
              </a:lnSpc>
              <a:buNone/>
              <a:tabLst>
                <a:tab pos="0" algn="l"/>
              </a:tabLst>
            </a:pPr>
            <a:r>
              <a:rPr lang="en-US" sz="1870" b="0" strike="noStrike" spc="-1">
                <a:solidFill>
                  <a:srgbClr val="000000"/>
                </a:solidFill>
                <a:latin typeface="Times New Roman"/>
                <a:ea typeface="DejaVu Sans"/>
              </a:rPr>
              <a:t>&lt;footer&gt;</a:t>
            </a:r>
            <a:endParaRPr lang="en-US" sz="1870" b="0" strike="noStrike" spc="-1">
              <a:latin typeface="Times New Roman"/>
            </a:endParaRPr>
          </a:p>
        </p:txBody>
      </p:sp>
      <p:sp>
        <p:nvSpPr>
          <p:cNvPr id="468" name="PlaceHolder 2"/>
          <p:cNvSpPr>
            <a:spLocks noGrp="1"/>
          </p:cNvSpPr>
          <p:nvPr>
            <p:ph type="sldNum" idx="11"/>
          </p:nvPr>
        </p:nvSpPr>
        <p:spPr>
          <a:xfrm>
            <a:off x="8720280" y="6590160"/>
            <a:ext cx="2837160" cy="37656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600" b="0" strike="noStrike" spc="-1">
                <a:solidFill>
                  <a:srgbClr val="8B8B8B"/>
                </a:solidFill>
                <a:latin typeface="Calibri"/>
                <a:ea typeface="DejaVu Sans"/>
              </a:defRPr>
            </a:lvl1pPr>
          </a:lstStyle>
          <a:p>
            <a:pPr indent="0" algn="r">
              <a:lnSpc>
                <a:spcPct val="100000"/>
              </a:lnSpc>
              <a:buNone/>
              <a:tabLst>
                <a:tab pos="0" algn="l"/>
              </a:tabLst>
            </a:pPr>
            <a:fld id="{07E05392-9776-445D-822B-FD8E53D087BE}" type="slidenum">
              <a:rPr lang="ru-RU" sz="1600" b="0" strike="noStrike" spc="-1">
                <a:solidFill>
                  <a:srgbClr val="8B8B8B"/>
                </a:solidFill>
                <a:latin typeface="Calibri"/>
                <a:ea typeface="DejaVu Sans"/>
              </a:rPr>
              <a:t>‹#›</a:t>
            </a:fld>
            <a:endParaRPr lang="en-US" sz="1600" b="0" strike="noStrike" spc="-1">
              <a:latin typeface="Times New Roman"/>
            </a:endParaRPr>
          </a:p>
        </p:txBody>
      </p:sp>
      <p:sp>
        <p:nvSpPr>
          <p:cNvPr id="469" name="PlaceHolder 3"/>
          <p:cNvSpPr>
            <a:spLocks noGrp="1"/>
          </p:cNvSpPr>
          <p:nvPr>
            <p:ph type="dt" idx="12"/>
          </p:nvPr>
        </p:nvSpPr>
        <p:spPr>
          <a:xfrm>
            <a:off x="608400" y="6590160"/>
            <a:ext cx="2837160" cy="376560"/>
          </a:xfrm>
          <a:prstGeom prst="rect">
            <a:avLst/>
          </a:prstGeom>
          <a:noFill/>
          <a:ln w="0">
            <a:noFill/>
          </a:ln>
        </p:spPr>
        <p:txBody>
          <a:bodyPr lIns="90000" tIns="45000" rIns="90000" bIns="45000" anchor="ctr">
            <a:noAutofit/>
          </a:bodyPr>
          <a:lstStyle>
            <a:lvl1pPr indent="0">
              <a:buNone/>
              <a:defRPr lang="en-US" sz="1400" b="0" strike="noStrike" spc="-1">
                <a:latin typeface="Times New Roman"/>
              </a:defRPr>
            </a:lvl1pPr>
          </a:lstStyle>
          <a:p>
            <a:pPr indent="0">
              <a:buNone/>
            </a:pPr>
            <a:r>
              <a:rPr lang="en-US" sz="1400" b="0" strike="noStrike" spc="-1">
                <a:latin typeface="Times New Roman"/>
              </a:rPr>
              <a:t>&lt;date/time&gt;</a:t>
            </a:r>
          </a:p>
        </p:txBody>
      </p:sp>
      <p:sp>
        <p:nvSpPr>
          <p:cNvPr id="470" name="PlaceHolder 4"/>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r>
              <a:rPr lang="en-US" sz="4400" b="0" strike="noStrike" spc="-1">
                <a:latin typeface="Arial"/>
              </a:rPr>
              <a:t>Click to edit the title text format</a:t>
            </a:r>
          </a:p>
        </p:txBody>
      </p:sp>
      <p:sp>
        <p:nvSpPr>
          <p:cNvPr id="471" name="PlaceHolder 5"/>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8" name="PlaceHolder 1"/>
          <p:cNvSpPr>
            <a:spLocks noGrp="1"/>
          </p:cNvSpPr>
          <p:nvPr>
            <p:ph type="ftr" idx="13"/>
          </p:nvPr>
        </p:nvSpPr>
        <p:spPr>
          <a:xfrm>
            <a:off x="4157280" y="6589800"/>
            <a:ext cx="3850920" cy="37656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en-US" sz="1400" b="0" strike="noStrike" spc="-1">
                <a:latin typeface="Times New Roman"/>
              </a:defRPr>
            </a:lvl1pPr>
          </a:lstStyle>
          <a:p>
            <a:pPr indent="0" algn="ctr">
              <a:lnSpc>
                <a:spcPct val="100000"/>
              </a:lnSpc>
              <a:buNone/>
              <a:tabLst>
                <a:tab pos="0" algn="l"/>
              </a:tabLst>
            </a:pPr>
            <a:r>
              <a:rPr lang="en-US" sz="1400" b="0" strike="noStrike" spc="-1">
                <a:latin typeface="Times New Roman"/>
              </a:rPr>
              <a:t>&lt;footer&gt;</a:t>
            </a:r>
          </a:p>
        </p:txBody>
      </p:sp>
      <p:sp>
        <p:nvSpPr>
          <p:cNvPr id="509" name="PlaceHolder 2"/>
          <p:cNvSpPr>
            <a:spLocks noGrp="1"/>
          </p:cNvSpPr>
          <p:nvPr>
            <p:ph type="sldNum" idx="14"/>
          </p:nvPr>
        </p:nvSpPr>
        <p:spPr>
          <a:xfrm>
            <a:off x="8720280" y="6589800"/>
            <a:ext cx="2837160" cy="37656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strike="noStrike" spc="-1">
                <a:solidFill>
                  <a:srgbClr val="8B8B8B"/>
                </a:solidFill>
                <a:latin typeface="Calibri"/>
              </a:defRPr>
            </a:lvl1pPr>
          </a:lstStyle>
          <a:p>
            <a:pPr indent="0" algn="r">
              <a:lnSpc>
                <a:spcPct val="100000"/>
              </a:lnSpc>
              <a:buNone/>
              <a:tabLst>
                <a:tab pos="0" algn="l"/>
              </a:tabLst>
            </a:pPr>
            <a:fld id="{30717E09-275A-406E-A02F-E0E6F1BFC0E0}" type="slidenum">
              <a:rPr lang="ru-RU" sz="1200" b="0" strike="noStrike" spc="-1">
                <a:solidFill>
                  <a:srgbClr val="8B8B8B"/>
                </a:solidFill>
                <a:latin typeface="Calibri"/>
              </a:rPr>
              <a:t>‹#›</a:t>
            </a:fld>
            <a:endParaRPr lang="en-US" sz="1200" b="0" strike="noStrike" spc="-1">
              <a:latin typeface="Times New Roman"/>
            </a:endParaRPr>
          </a:p>
        </p:txBody>
      </p:sp>
      <p:sp>
        <p:nvSpPr>
          <p:cNvPr id="510" name="PlaceHolder 3"/>
          <p:cNvSpPr>
            <a:spLocks noGrp="1"/>
          </p:cNvSpPr>
          <p:nvPr>
            <p:ph type="dt" idx="15"/>
          </p:nvPr>
        </p:nvSpPr>
        <p:spPr>
          <a:xfrm>
            <a:off x="608400" y="6589800"/>
            <a:ext cx="2837160" cy="376560"/>
          </a:xfrm>
          <a:prstGeom prst="rect">
            <a:avLst/>
          </a:prstGeom>
          <a:noFill/>
          <a:ln w="0">
            <a:noFill/>
          </a:ln>
        </p:spPr>
        <p:txBody>
          <a:bodyPr lIns="90000" tIns="45000" rIns="90000" bIns="45000" anchor="ctr">
            <a:noAutofit/>
          </a:bodyPr>
          <a:lstStyle>
            <a:lvl1pPr indent="0">
              <a:buNone/>
              <a:defRPr lang="en-US" sz="1400" b="0" strike="noStrike" spc="-1">
                <a:latin typeface="Times New Roman"/>
              </a:defRPr>
            </a:lvl1pPr>
          </a:lstStyle>
          <a:p>
            <a:pPr indent="0">
              <a:buNone/>
            </a:pPr>
            <a:r>
              <a:rPr lang="en-US" sz="1400" b="0" strike="noStrike" spc="-1">
                <a:latin typeface="Times New Roman"/>
              </a:rPr>
              <a:t>&lt;date/time&gt;</a:t>
            </a:r>
          </a:p>
        </p:txBody>
      </p:sp>
      <p:sp>
        <p:nvSpPr>
          <p:cNvPr id="511" name="PlaceHolder 4"/>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r>
              <a:rPr lang="en-US" sz="4400" b="0" strike="noStrike" spc="-1">
                <a:latin typeface="Arial"/>
              </a:rPr>
              <a:t>Click to edit the title text format</a:t>
            </a:r>
          </a:p>
        </p:txBody>
      </p:sp>
      <p:sp>
        <p:nvSpPr>
          <p:cNvPr id="512" name="PlaceHolder 5"/>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9" name="CustomShape 1" hidden="1"/>
          <p:cNvSpPr/>
          <p:nvPr/>
        </p:nvSpPr>
        <p:spPr>
          <a:xfrm>
            <a:off x="9955800" y="5088960"/>
            <a:ext cx="5513400" cy="5727960"/>
          </a:xfrm>
          <a:prstGeom prst="arc">
            <a:avLst>
              <a:gd name="adj1" fmla="val 11823999"/>
              <a:gd name="adj2" fmla="val 15512767"/>
            </a:avLst>
          </a:prstGeom>
          <a:noFill/>
          <a:ln w="25560">
            <a:solidFill>
              <a:srgbClr val="A6A6A6"/>
            </a:solidFill>
            <a:round/>
          </a:ln>
        </p:spPr>
        <p:style>
          <a:lnRef idx="0">
            <a:scrgbClr r="0" g="0" b="0"/>
          </a:lnRef>
          <a:fillRef idx="0">
            <a:scrgbClr r="0" g="0" b="0"/>
          </a:fillRef>
          <a:effectRef idx="0">
            <a:scrgbClr r="0" g="0" b="0"/>
          </a:effectRef>
          <a:fontRef idx="minor"/>
        </p:style>
      </p:sp>
      <p:sp>
        <p:nvSpPr>
          <p:cNvPr id="550" name="CustomShape 2" hidden="1"/>
          <p:cNvSpPr/>
          <p:nvPr/>
        </p:nvSpPr>
        <p:spPr>
          <a:xfrm>
            <a:off x="720" y="360"/>
            <a:ext cx="3174480" cy="4206240"/>
          </a:xfrm>
          <a:custGeom>
            <a:avLst/>
            <a:gdLst>
              <a:gd name="textAreaLeft" fmla="*/ 0 w 3174480"/>
              <a:gd name="textAreaRight" fmla="*/ 3176640 w 3174480"/>
              <a:gd name="textAreaTop" fmla="*/ 0 h 4206240"/>
              <a:gd name="textAreaBottom" fmla="*/ 4208400 h 4206240"/>
            </a:gdLst>
            <a:ahLst/>
            <a:cxnLst/>
            <a:rect l="textAreaLeft" t="textAreaTop" r="textAreaRight" b="textAreaBottom"/>
            <a:pathLst>
              <a:path w="3193143" h="4069443">
                <a:moveTo>
                  <a:pt x="2316480" y="0"/>
                </a:moveTo>
                <a:lnTo>
                  <a:pt x="3193143" y="876300"/>
                </a:lnTo>
                <a:lnTo>
                  <a:pt x="0" y="4069443"/>
                </a:lnTo>
              </a:path>
            </a:pathLst>
          </a:custGeom>
          <a:noFill/>
          <a:ln w="25560">
            <a:solidFill>
              <a:srgbClr val="A6A6A6"/>
            </a:solidFill>
            <a:round/>
          </a:ln>
        </p:spPr>
        <p:style>
          <a:lnRef idx="0">
            <a:scrgbClr r="0" g="0" b="0"/>
          </a:lnRef>
          <a:fillRef idx="0">
            <a:scrgbClr r="0" g="0" b="0"/>
          </a:fillRef>
          <a:effectRef idx="0">
            <a:scrgbClr r="0" g="0" b="0"/>
          </a:effectRef>
          <a:fontRef idx="minor"/>
        </p:style>
      </p:sp>
      <p:sp>
        <p:nvSpPr>
          <p:cNvPr id="551"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r>
              <a:rPr lang="en-US" sz="4400" b="0" strike="noStrike" spc="-1">
                <a:latin typeface="Arial"/>
              </a:rPr>
              <a:t>Click to edit the title text format</a:t>
            </a:r>
          </a:p>
        </p:txBody>
      </p:sp>
      <p:sp>
        <p:nvSpPr>
          <p:cNvPr id="552" name="PlaceHolder 2"/>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9"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r>
              <a:rPr lang="en-US" sz="4400" b="0" strike="noStrike" spc="-1">
                <a:latin typeface="Arial"/>
              </a:rPr>
              <a:t>Click to edit the title text format</a:t>
            </a:r>
          </a:p>
        </p:txBody>
      </p:sp>
      <p:sp>
        <p:nvSpPr>
          <p:cNvPr id="590" name="PlaceHolder 2"/>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7"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r>
              <a:rPr lang="en-US" sz="4400" b="0" strike="noStrike" spc="-1">
                <a:latin typeface="Arial"/>
              </a:rPr>
              <a:t>Click to edit the title text format</a:t>
            </a:r>
          </a:p>
        </p:txBody>
      </p:sp>
      <p:sp>
        <p:nvSpPr>
          <p:cNvPr id="628" name="PlaceHolder 2"/>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r>
              <a:rPr lang="en-US" sz="4400" b="0" strike="noStrike" spc="-1">
                <a:latin typeface="Arial"/>
              </a:rPr>
              <a:t>Click to edit the title text format</a:t>
            </a:r>
          </a:p>
        </p:txBody>
      </p:sp>
      <p:sp>
        <p:nvSpPr>
          <p:cNvPr id="666" name="PlaceHolder 2"/>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3"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r>
              <a:rPr lang="en-US" sz="4400" b="0" strike="noStrike" spc="-1">
                <a:latin typeface="Arial"/>
              </a:rPr>
              <a:t>Click to edit the title text format</a:t>
            </a:r>
          </a:p>
        </p:txBody>
      </p:sp>
      <p:sp>
        <p:nvSpPr>
          <p:cNvPr id="704" name="PlaceHolder 2"/>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ftr" idx="1"/>
          </p:nvPr>
        </p:nvSpPr>
        <p:spPr>
          <a:xfrm>
            <a:off x="4030560" y="6590160"/>
            <a:ext cx="4105080" cy="3769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en-US" sz="1400" b="0" strike="noStrike" spc="-1">
                <a:latin typeface="Times New Roman"/>
              </a:defRPr>
            </a:lvl1pPr>
          </a:lstStyle>
          <a:p>
            <a:pPr indent="0" algn="ctr">
              <a:lnSpc>
                <a:spcPct val="100000"/>
              </a:lnSpc>
              <a:buNone/>
              <a:tabLst>
                <a:tab pos="0" algn="l"/>
              </a:tabLst>
            </a:pPr>
            <a:r>
              <a:rPr lang="en-US" sz="1400" b="0" strike="noStrike" spc="-1">
                <a:latin typeface="Times New Roman"/>
              </a:rPr>
              <a:t>&lt;footer&gt;</a:t>
            </a:r>
          </a:p>
        </p:txBody>
      </p:sp>
      <p:sp>
        <p:nvSpPr>
          <p:cNvPr id="39" name="PlaceHolder 2"/>
          <p:cNvSpPr>
            <a:spLocks noGrp="1"/>
          </p:cNvSpPr>
          <p:nvPr>
            <p:ph type="sldNum" idx="2"/>
          </p:nvPr>
        </p:nvSpPr>
        <p:spPr>
          <a:xfrm>
            <a:off x="8593920" y="6590160"/>
            <a:ext cx="2736000" cy="3769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strike="noStrike" spc="-1">
                <a:solidFill>
                  <a:srgbClr val="8B8B8B"/>
                </a:solidFill>
                <a:latin typeface="Calibri"/>
              </a:defRPr>
            </a:lvl1pPr>
          </a:lstStyle>
          <a:p>
            <a:pPr indent="0" algn="r">
              <a:lnSpc>
                <a:spcPct val="100000"/>
              </a:lnSpc>
              <a:buNone/>
              <a:tabLst>
                <a:tab pos="0" algn="l"/>
              </a:tabLst>
            </a:pPr>
            <a:fld id="{10C89739-4274-4F02-940E-771F922594F2}" type="slidenum">
              <a:rPr lang="ru-RU" sz="1200" b="0" strike="noStrike" spc="-1">
                <a:solidFill>
                  <a:srgbClr val="8B8B8B"/>
                </a:solidFill>
                <a:latin typeface="Calibri"/>
              </a:rPr>
              <a:t>‹#›</a:t>
            </a:fld>
            <a:endParaRPr lang="en-US" sz="1200" b="0" strike="noStrike" spc="-1">
              <a:latin typeface="Times New Roman"/>
            </a:endParaRPr>
          </a:p>
        </p:txBody>
      </p:sp>
      <p:sp>
        <p:nvSpPr>
          <p:cNvPr id="40" name="PlaceHolder 3"/>
          <p:cNvSpPr>
            <a:spLocks noGrp="1"/>
          </p:cNvSpPr>
          <p:nvPr>
            <p:ph type="dt" idx="3"/>
          </p:nvPr>
        </p:nvSpPr>
        <p:spPr>
          <a:xfrm>
            <a:off x="836640" y="6590160"/>
            <a:ext cx="2736000" cy="376920"/>
          </a:xfrm>
          <a:prstGeom prst="rect">
            <a:avLst/>
          </a:prstGeom>
          <a:noFill/>
          <a:ln w="0">
            <a:noFill/>
          </a:ln>
        </p:spPr>
        <p:txBody>
          <a:bodyPr lIns="90000" tIns="45000" rIns="90000" bIns="45000" anchor="ctr">
            <a:noAutofit/>
          </a:bodyPr>
          <a:lstStyle>
            <a:lvl1pPr indent="0">
              <a:buNone/>
              <a:defRPr lang="en-US" sz="1400" b="0" strike="noStrike" spc="-1">
                <a:latin typeface="Times New Roman"/>
              </a:defRPr>
            </a:lvl1pPr>
          </a:lstStyle>
          <a:p>
            <a:pPr indent="0">
              <a:buNone/>
            </a:pPr>
            <a:r>
              <a:rPr lang="en-US" sz="1400" b="0" strike="noStrike" spc="-1">
                <a:latin typeface="Times New Roman"/>
              </a:rPr>
              <a:t>&lt;date/time&gt;</a:t>
            </a:r>
          </a:p>
        </p:txBody>
      </p:sp>
      <p:sp>
        <p:nvSpPr>
          <p:cNvPr id="41" name="PlaceHolder 4"/>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r>
              <a:rPr lang="en-US" sz="4400" b="0" strike="noStrike" spc="-1">
                <a:latin typeface="Arial"/>
              </a:rPr>
              <a:t>Click to edit the title text format</a:t>
            </a:r>
          </a:p>
        </p:txBody>
      </p:sp>
      <p:sp>
        <p:nvSpPr>
          <p:cNvPr id="42" name="PlaceHolder 5"/>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897" r:id="rId13"/>
    <p:sldLayoutId id="2147483898" r:id="rId14"/>
    <p:sldLayoutId id="214748389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r>
              <a:rPr lang="en-US" sz="4400" b="0" strike="noStrike" spc="-1">
                <a:latin typeface="Arial"/>
              </a:rPr>
              <a:t>Click to edit the title text format</a:t>
            </a:r>
          </a:p>
        </p:txBody>
      </p:sp>
      <p:sp>
        <p:nvSpPr>
          <p:cNvPr id="80" name="PlaceHolder 2"/>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 name="CustomShape 1" hidden="1"/>
          <p:cNvSpPr/>
          <p:nvPr/>
        </p:nvSpPr>
        <p:spPr>
          <a:xfrm>
            <a:off x="9955800" y="5088960"/>
            <a:ext cx="5513400" cy="5727960"/>
          </a:xfrm>
          <a:prstGeom prst="arc">
            <a:avLst>
              <a:gd name="adj1" fmla="val 11823999"/>
              <a:gd name="adj2" fmla="val 15512767"/>
            </a:avLst>
          </a:prstGeom>
          <a:noFill/>
          <a:ln w="25560">
            <a:solidFill>
              <a:srgbClr val="A6A6A6"/>
            </a:solidFill>
            <a:round/>
          </a:ln>
        </p:spPr>
        <p:style>
          <a:lnRef idx="0">
            <a:scrgbClr r="0" g="0" b="0"/>
          </a:lnRef>
          <a:fillRef idx="0">
            <a:scrgbClr r="0" g="0" b="0"/>
          </a:fillRef>
          <a:effectRef idx="0">
            <a:scrgbClr r="0" g="0" b="0"/>
          </a:effectRef>
          <a:fontRef idx="minor"/>
        </p:style>
      </p:sp>
      <p:sp>
        <p:nvSpPr>
          <p:cNvPr id="118" name="CustomShape 2" hidden="1"/>
          <p:cNvSpPr/>
          <p:nvPr/>
        </p:nvSpPr>
        <p:spPr>
          <a:xfrm>
            <a:off x="720" y="360"/>
            <a:ext cx="3174480" cy="4206240"/>
          </a:xfrm>
          <a:custGeom>
            <a:avLst/>
            <a:gdLst>
              <a:gd name="textAreaLeft" fmla="*/ 0 w 3174480"/>
              <a:gd name="textAreaRight" fmla="*/ 3176640 w 3174480"/>
              <a:gd name="textAreaTop" fmla="*/ 0 h 4206240"/>
              <a:gd name="textAreaBottom" fmla="*/ 4208400 h 4206240"/>
            </a:gdLst>
            <a:ahLst/>
            <a:cxnLst/>
            <a:rect l="textAreaLeft" t="textAreaTop" r="textAreaRight" b="textAreaBottom"/>
            <a:pathLst>
              <a:path w="3193143" h="4069443">
                <a:moveTo>
                  <a:pt x="2316480" y="0"/>
                </a:moveTo>
                <a:lnTo>
                  <a:pt x="3193143" y="876300"/>
                </a:lnTo>
                <a:lnTo>
                  <a:pt x="0" y="4069443"/>
                </a:lnTo>
              </a:path>
            </a:pathLst>
          </a:custGeom>
          <a:noFill/>
          <a:ln w="25560">
            <a:solidFill>
              <a:srgbClr val="A6A6A6"/>
            </a:solidFill>
            <a:round/>
          </a:ln>
        </p:spPr>
        <p:style>
          <a:lnRef idx="0">
            <a:scrgbClr r="0" g="0" b="0"/>
          </a:lnRef>
          <a:fillRef idx="0">
            <a:scrgbClr r="0" g="0" b="0"/>
          </a:fillRef>
          <a:effectRef idx="0">
            <a:scrgbClr r="0" g="0" b="0"/>
          </a:effectRef>
          <a:fontRef idx="minor"/>
        </p:style>
      </p:sp>
      <p:sp>
        <p:nvSpPr>
          <p:cNvPr id="119"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r>
              <a:rPr lang="en-US" sz="4400" b="0" strike="noStrike" spc="-1">
                <a:latin typeface="Arial"/>
              </a:rPr>
              <a:t>Click to edit the title text format</a:t>
            </a:r>
          </a:p>
        </p:txBody>
      </p:sp>
      <p:sp>
        <p:nvSpPr>
          <p:cNvPr id="120" name="PlaceHolder 2"/>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r>
              <a:rPr lang="en-US" sz="4400" b="0" strike="noStrike" spc="-1">
                <a:latin typeface="Arial"/>
              </a:rPr>
              <a:t>Click to edit the title text format</a:t>
            </a:r>
          </a:p>
        </p:txBody>
      </p:sp>
      <p:sp>
        <p:nvSpPr>
          <p:cNvPr id="158" name="PlaceHolder 2"/>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895" r:id="rId13"/>
    <p:sldLayoutId id="214748389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5"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r>
              <a:rPr lang="en-US" sz="4400" b="0" strike="noStrike" spc="-1">
                <a:latin typeface="Arial"/>
              </a:rPr>
              <a:t>Click to edit the title text format</a:t>
            </a:r>
          </a:p>
        </p:txBody>
      </p:sp>
      <p:sp>
        <p:nvSpPr>
          <p:cNvPr id="196" name="PlaceHolder 2"/>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r>
              <a:rPr lang="en-US" sz="4400" b="0" strike="noStrike" spc="-1">
                <a:latin typeface="Arial"/>
              </a:rPr>
              <a:t>Click to edit the title text format</a:t>
            </a:r>
          </a:p>
        </p:txBody>
      </p:sp>
      <p:sp>
        <p:nvSpPr>
          <p:cNvPr id="234" name="PlaceHolder 2"/>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1"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r>
              <a:rPr lang="en-US" sz="4400" b="0" strike="noStrike" spc="-1">
                <a:latin typeface="Arial"/>
              </a:rPr>
              <a:t>Click to edit the title text format</a:t>
            </a:r>
          </a:p>
        </p:txBody>
      </p:sp>
      <p:sp>
        <p:nvSpPr>
          <p:cNvPr id="272" name="PlaceHolder 2"/>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9"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lgn="ctr">
              <a:buNone/>
            </a:pPr>
            <a:r>
              <a:rPr lang="en-US" sz="4400" b="0" strike="noStrike" spc="-1">
                <a:latin typeface="Arial"/>
              </a:rPr>
              <a:t>Click to edit the title text format</a:t>
            </a:r>
          </a:p>
        </p:txBody>
      </p:sp>
      <p:sp>
        <p:nvSpPr>
          <p:cNvPr id="310" name="PlaceHolder 2"/>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0.wmf"/><Relationship Id="rId5" Type="http://schemas.openxmlformats.org/officeDocument/2006/relationships/image" Target="../media/image29.wmf"/><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2.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39.wmf"/><Relationship Id="rId5" Type="http://schemas.openxmlformats.org/officeDocument/2006/relationships/image" Target="../media/image38.wmf"/><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5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28.xml"/><Relationship Id="rId5" Type="http://schemas.openxmlformats.org/officeDocument/2006/relationships/image" Target="../media/image46.jpe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54.xml"/><Relationship Id="rId6" Type="http://schemas.openxmlformats.org/officeDocument/2006/relationships/image" Target="../media/image19.png"/><Relationship Id="rId5" Type="http://schemas.openxmlformats.org/officeDocument/2006/relationships/image" Target="../media/image180.png"/><Relationship Id="rId4" Type="http://schemas.openxmlformats.org/officeDocument/2006/relationships/image" Target="../media/image170.png"/></Relationships>
</file>

<file path=ppt/slides/_rels/slide1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5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jpe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67.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wmf"/><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53.xml"/><Relationship Id="rId6" Type="http://schemas.openxmlformats.org/officeDocument/2006/relationships/image" Target="../media/image71.wmf"/><Relationship Id="rId11" Type="http://schemas.openxmlformats.org/officeDocument/2006/relationships/image" Target="../media/image76.png"/><Relationship Id="rId5" Type="http://schemas.openxmlformats.org/officeDocument/2006/relationships/image" Target="../media/image70.wmf"/><Relationship Id="rId10" Type="http://schemas.openxmlformats.org/officeDocument/2006/relationships/image" Target="../media/image75.png"/><Relationship Id="rId4" Type="http://schemas.openxmlformats.org/officeDocument/2006/relationships/image" Target="../media/image69.jpeg"/><Relationship Id="rId9" Type="http://schemas.openxmlformats.org/officeDocument/2006/relationships/image" Target="../media/image74.png"/></Relationships>
</file>

<file path=ppt/slides/_rels/slide2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82.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86.png"/><Relationship Id="rId5" Type="http://schemas.openxmlformats.org/officeDocument/2006/relationships/image" Target="../media/image81.png"/><Relationship Id="rId10" Type="http://schemas.openxmlformats.org/officeDocument/2006/relationships/image" Target="../media/image85.png"/><Relationship Id="rId4" Type="http://schemas.openxmlformats.org/officeDocument/2006/relationships/image" Target="../media/image80.jpeg"/><Relationship Id="rId9" Type="http://schemas.openxmlformats.org/officeDocument/2006/relationships/image" Target="../media/image84.jpe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88.png"/><Relationship Id="rId4" Type="http://schemas.openxmlformats.org/officeDocument/2006/relationships/image" Target="../media/image87.jpeg"/></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2.xml"/><Relationship Id="rId1" Type="http://schemas.openxmlformats.org/officeDocument/2006/relationships/slideLayout" Target="../slideLayouts/slideLayout78.xml"/><Relationship Id="rId5" Type="http://schemas.openxmlformats.org/officeDocument/2006/relationships/image" Target="../media/image60.png"/><Relationship Id="rId4" Type="http://schemas.openxmlformats.org/officeDocument/2006/relationships/image" Target="../media/image91.wmf"/></Relationships>
</file>

<file path=ppt/slides/_rels/slide25.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52.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jpe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jpeg"/></Relationships>
</file>

<file path=ppt/slides/_rels/slide26.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image" Target="../media/image101.jpeg"/><Relationship Id="rId1" Type="http://schemas.openxmlformats.org/officeDocument/2006/relationships/slideLayout" Target="../slideLayouts/slideLayout52.xml"/><Relationship Id="rId6" Type="http://schemas.openxmlformats.org/officeDocument/2006/relationships/image" Target="../media/image105.png"/><Relationship Id="rId5" Type="http://schemas.openxmlformats.org/officeDocument/2006/relationships/image" Target="../media/image104.jpeg"/><Relationship Id="rId4" Type="http://schemas.openxmlformats.org/officeDocument/2006/relationships/image" Target="../media/image103.png"/></Relationships>
</file>

<file path=ppt/slides/_rels/slide27.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notesSlide" Target="../notesSlides/notesSlide24.xml"/><Relationship Id="rId1" Type="http://schemas.openxmlformats.org/officeDocument/2006/relationships/slideLayout" Target="../slideLayouts/slideLayout65.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28.xml.rels><?xml version="1.0" encoding="UTF-8" standalone="yes"?>
<Relationships xmlns="http://schemas.openxmlformats.org/package/2006/relationships"><Relationship Id="rId8" Type="http://schemas.openxmlformats.org/officeDocument/2006/relationships/image" Target="../media/image119.tif"/><Relationship Id="rId3" Type="http://schemas.openxmlformats.org/officeDocument/2006/relationships/image" Target="../media/image114.wmf"/><Relationship Id="rId7" Type="http://schemas.openxmlformats.org/officeDocument/2006/relationships/image" Target="../media/image118.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jpeg"/><Relationship Id="rId4" Type="http://schemas.openxmlformats.org/officeDocument/2006/relationships/image" Target="../media/image115.wmf"/><Relationship Id="rId9" Type="http://schemas.openxmlformats.org/officeDocument/2006/relationships/image" Target="../media/image120.jpeg"/></Relationships>
</file>

<file path=ppt/slides/_rels/slide2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6.xml"/><Relationship Id="rId1" Type="http://schemas.openxmlformats.org/officeDocument/2006/relationships/slideLayout" Target="../slideLayouts/slideLayout26.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3.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129.tif"/><Relationship Id="rId4" Type="http://schemas.openxmlformats.org/officeDocument/2006/relationships/image" Target="../media/image128.jpe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7.xml"/><Relationship Id="rId1" Type="http://schemas.openxmlformats.org/officeDocument/2006/relationships/vmlDrawing" Target="../drawings/vmlDrawing1.vml"/><Relationship Id="rId5" Type="http://schemas.openxmlformats.org/officeDocument/2006/relationships/image" Target="../media/image131.png"/><Relationship Id="rId4" Type="http://schemas.openxmlformats.org/officeDocument/2006/relationships/image" Target="../media/image130.emf"/></Relationships>
</file>

<file path=ppt/slides/_rels/slide3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34.gif"/><Relationship Id="rId2" Type="http://schemas.openxmlformats.org/officeDocument/2006/relationships/image" Target="../media/image133.gif"/><Relationship Id="rId1" Type="http://schemas.openxmlformats.org/officeDocument/2006/relationships/slideLayout" Target="../slideLayouts/slideLayout27.xml"/><Relationship Id="rId6" Type="http://schemas.openxmlformats.org/officeDocument/2006/relationships/image" Target="../media/image137.emf"/><Relationship Id="rId5" Type="http://schemas.openxmlformats.org/officeDocument/2006/relationships/image" Target="../media/image136.png"/><Relationship Id="rId4" Type="http://schemas.openxmlformats.org/officeDocument/2006/relationships/image" Target="../media/image135.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8.xml"/><Relationship Id="rId1" Type="http://schemas.openxmlformats.org/officeDocument/2006/relationships/slideLayout" Target="../slideLayouts/slideLayout90.xml"/><Relationship Id="rId4" Type="http://schemas.openxmlformats.org/officeDocument/2006/relationships/image" Target="../media/image139.png"/></Relationships>
</file>

<file path=ppt/slides/_rels/slide3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37.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46.png"/><Relationship Id="rId2" Type="http://schemas.openxmlformats.org/officeDocument/2006/relationships/notesSlide" Target="../notesSlides/notesSlide30.xml"/><Relationship Id="rId1" Type="http://schemas.openxmlformats.org/officeDocument/2006/relationships/slideLayout" Target="../slideLayouts/slideLayout10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3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8.xml"/></Relationships>
</file>

<file path=ppt/slides/_rels/slide39.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38.png"/><Relationship Id="rId7" Type="http://schemas.openxmlformats.org/officeDocument/2006/relationships/image" Target="../media/image150.png"/><Relationship Id="rId2" Type="http://schemas.openxmlformats.org/officeDocument/2006/relationships/notesSlide" Target="../notesSlides/notesSlide32.xml"/><Relationship Id="rId1" Type="http://schemas.openxmlformats.org/officeDocument/2006/relationships/slideLayout" Target="../slideLayouts/slideLayout52.xml"/><Relationship Id="rId6" Type="http://schemas.openxmlformats.org/officeDocument/2006/relationships/image" Target="../media/image149.png"/><Relationship Id="rId5" Type="http://schemas.openxmlformats.org/officeDocument/2006/relationships/image" Target="../media/image148.jpe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pn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xml"/><Relationship Id="rId4" Type="http://schemas.openxmlformats.org/officeDocument/2006/relationships/chart" Target="../charts/chart3.xml"/></Relationships>
</file>

<file path=ppt/slides/_rels/slide40.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38.png"/><Relationship Id="rId7" Type="http://schemas.openxmlformats.org/officeDocument/2006/relationships/image" Target="../media/image157.jpeg"/><Relationship Id="rId2" Type="http://schemas.openxmlformats.org/officeDocument/2006/relationships/notesSlide" Target="../notesSlides/notesSlide33.xml"/><Relationship Id="rId1" Type="http://schemas.openxmlformats.org/officeDocument/2006/relationships/slideLayout" Target="../slideLayouts/slideLayout114.xml"/><Relationship Id="rId6" Type="http://schemas.openxmlformats.org/officeDocument/2006/relationships/image" Target="../media/image156.png"/><Relationship Id="rId11" Type="http://schemas.openxmlformats.org/officeDocument/2006/relationships/image" Target="../media/image161.png"/><Relationship Id="rId5" Type="http://schemas.openxmlformats.org/officeDocument/2006/relationships/image" Target="../media/image155.jpeg"/><Relationship Id="rId10" Type="http://schemas.openxmlformats.org/officeDocument/2006/relationships/image" Target="../media/image160.jpeg"/><Relationship Id="rId4" Type="http://schemas.openxmlformats.org/officeDocument/2006/relationships/image" Target="../media/image154.jpeg"/><Relationship Id="rId9" Type="http://schemas.openxmlformats.org/officeDocument/2006/relationships/image" Target="../media/image15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13.xml"/><Relationship Id="rId4" Type="http://schemas.openxmlformats.org/officeDocument/2006/relationships/image" Target="../media/image164.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166.jpeg"/><Relationship Id="rId7" Type="http://schemas.openxmlformats.org/officeDocument/2006/relationships/chart" Target="../charts/chart5.xml"/><Relationship Id="rId2" Type="http://schemas.openxmlformats.org/officeDocument/2006/relationships/image" Target="../media/image165.jpeg"/><Relationship Id="rId1" Type="http://schemas.openxmlformats.org/officeDocument/2006/relationships/slideLayout" Target="../slideLayouts/slideLayout126.xml"/><Relationship Id="rId6" Type="http://schemas.openxmlformats.org/officeDocument/2006/relationships/chart" Target="../charts/chart4.xml"/><Relationship Id="rId5" Type="http://schemas.openxmlformats.org/officeDocument/2006/relationships/image" Target="../media/image168.png"/><Relationship Id="rId4" Type="http://schemas.openxmlformats.org/officeDocument/2006/relationships/image" Target="../media/image167.png"/></Relationships>
</file>

<file path=ppt/slides/_rels/slide45.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notesSlide" Target="../notesSlides/notesSlide35.xml"/><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3" Type="http://schemas.openxmlformats.org/officeDocument/2006/relationships/image" Target="../media/image170.tif"/><Relationship Id="rId2" Type="http://schemas.openxmlformats.org/officeDocument/2006/relationships/notesSlide" Target="../notesSlides/notesSlide36.xml"/><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3" Type="http://schemas.openxmlformats.org/officeDocument/2006/relationships/image" Target="../media/image171.jpeg"/><Relationship Id="rId7" Type="http://schemas.openxmlformats.org/officeDocument/2006/relationships/image" Target="../media/image175.png"/><Relationship Id="rId2" Type="http://schemas.openxmlformats.org/officeDocument/2006/relationships/notesSlide" Target="../notesSlides/notesSlide37.xml"/><Relationship Id="rId1" Type="http://schemas.openxmlformats.org/officeDocument/2006/relationships/slideLayout" Target="../slideLayouts/slideLayout52.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48.xml.rels><?xml version="1.0" encoding="UTF-8" standalone="yes"?>
<Relationships xmlns="http://schemas.openxmlformats.org/package/2006/relationships"><Relationship Id="rId8" Type="http://schemas.openxmlformats.org/officeDocument/2006/relationships/image" Target="../media/image181.jpeg"/><Relationship Id="rId13" Type="http://schemas.openxmlformats.org/officeDocument/2006/relationships/image" Target="../media/image186.jpeg"/><Relationship Id="rId3" Type="http://schemas.openxmlformats.org/officeDocument/2006/relationships/image" Target="../media/image176.png"/><Relationship Id="rId7" Type="http://schemas.openxmlformats.org/officeDocument/2006/relationships/image" Target="../media/image180.jpeg"/><Relationship Id="rId12" Type="http://schemas.openxmlformats.org/officeDocument/2006/relationships/image" Target="../media/image185.jpeg"/><Relationship Id="rId2" Type="http://schemas.openxmlformats.org/officeDocument/2006/relationships/image" Target="../media/image175.png"/><Relationship Id="rId16" Type="http://schemas.openxmlformats.org/officeDocument/2006/relationships/image" Target="../media/image189.jpeg"/><Relationship Id="rId1" Type="http://schemas.openxmlformats.org/officeDocument/2006/relationships/slideLayout" Target="../slideLayouts/slideLayout53.xml"/><Relationship Id="rId6" Type="http://schemas.openxmlformats.org/officeDocument/2006/relationships/image" Target="../media/image179.png"/><Relationship Id="rId11" Type="http://schemas.openxmlformats.org/officeDocument/2006/relationships/image" Target="../media/image184.jpeg"/><Relationship Id="rId5" Type="http://schemas.openxmlformats.org/officeDocument/2006/relationships/image" Target="../media/image178.jpeg"/><Relationship Id="rId15" Type="http://schemas.openxmlformats.org/officeDocument/2006/relationships/image" Target="../media/image188.jpeg"/><Relationship Id="rId10" Type="http://schemas.openxmlformats.org/officeDocument/2006/relationships/image" Target="../media/image183.png"/><Relationship Id="rId4" Type="http://schemas.openxmlformats.org/officeDocument/2006/relationships/image" Target="../media/image177.jpeg"/><Relationship Id="rId9" Type="http://schemas.openxmlformats.org/officeDocument/2006/relationships/image" Target="../media/image182.png"/><Relationship Id="rId14" Type="http://schemas.openxmlformats.org/officeDocument/2006/relationships/image" Target="../media/image18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tiff"/><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20.wmf"/></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2.xml"/><Relationship Id="rId5" Type="http://schemas.openxmlformats.org/officeDocument/2006/relationships/image" Target="../media/image23.jpeg"/><Relationship Id="rId4" Type="http://schemas.openxmlformats.org/officeDocument/2006/relationships/image" Target="../media/image22.wmf"/></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66.xml"/><Relationship Id="rId5" Type="http://schemas.openxmlformats.org/officeDocument/2006/relationships/image" Target="../media/image26.wmf"/><Relationship Id="rId4" Type="http://schemas.openxmlformats.org/officeDocument/2006/relationships/image" Target="../media/image2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0" name="Рисунок 11"/>
          <p:cNvPicPr/>
          <p:nvPr/>
        </p:nvPicPr>
        <p:blipFill>
          <a:blip r:embed="rId3" cstate="print">
            <a:extLst>
              <a:ext uri="{28A0092B-C50C-407E-A947-70E740481C1C}">
                <a14:useLocalDpi xmlns:a14="http://schemas.microsoft.com/office/drawing/2010/main"/>
              </a:ext>
            </a:extLst>
          </a:blip>
          <a:srcRect/>
          <a:stretch/>
        </p:blipFill>
        <p:spPr>
          <a:xfrm>
            <a:off x="0" y="2879"/>
            <a:ext cx="12167640" cy="3483163"/>
          </a:xfrm>
          <a:prstGeom prst="rect">
            <a:avLst/>
          </a:prstGeom>
          <a:ln w="0">
            <a:noFill/>
          </a:ln>
        </p:spPr>
      </p:pic>
      <p:sp>
        <p:nvSpPr>
          <p:cNvPr id="1131" name="TextBox 1130"/>
          <p:cNvSpPr txBox="1"/>
          <p:nvPr/>
        </p:nvSpPr>
        <p:spPr>
          <a:xfrm>
            <a:off x="1938044" y="3603001"/>
            <a:ext cx="8105400" cy="3297142"/>
          </a:xfrm>
          <a:prstGeom prst="rect">
            <a:avLst/>
          </a:prstGeom>
          <a:noFill/>
          <a:ln w="0">
            <a:noFill/>
          </a:ln>
        </p:spPr>
        <p:txBody>
          <a:bodyPr lIns="90000" tIns="45000" rIns="90000" bIns="45000" anchor="t">
            <a:noAutofit/>
          </a:bodyPr>
          <a:lstStyle/>
          <a:p>
            <a:pPr algn="ctr">
              <a:lnSpc>
                <a:spcPct val="100000"/>
              </a:lnSpc>
            </a:pPr>
            <a:endParaRPr lang="en-US" sz="2400" b="1" strike="noStrike" spc="-1" dirty="0">
              <a:solidFill>
                <a:srgbClr val="355269"/>
              </a:solidFill>
              <a:latin typeface="Arial"/>
            </a:endParaRPr>
          </a:p>
          <a:p>
            <a:pPr algn="ctr">
              <a:lnSpc>
                <a:spcPct val="100000"/>
              </a:lnSpc>
            </a:pPr>
            <a:endParaRPr lang="en-US" sz="2400" b="1" strike="noStrike" spc="-1" dirty="0">
              <a:solidFill>
                <a:srgbClr val="355269"/>
              </a:solidFill>
              <a:latin typeface="Arial"/>
            </a:endParaRPr>
          </a:p>
          <a:p>
            <a:pPr algn="ctr">
              <a:lnSpc>
                <a:spcPct val="100000"/>
              </a:lnSpc>
            </a:pPr>
            <a:r>
              <a:rPr lang="en-US" sz="2400" b="1" strike="noStrike" spc="-1" dirty="0">
                <a:solidFill>
                  <a:srgbClr val="355269"/>
                </a:solidFill>
                <a:latin typeface="Arial"/>
                <a:ea typeface="DejaVu Sans"/>
              </a:rPr>
              <a:t>Director’s Report: JINR News, Science, Prospects</a:t>
            </a:r>
            <a:endParaRPr lang="en-US" sz="2400" b="1" strike="noStrike" spc="-1" dirty="0">
              <a:solidFill>
                <a:srgbClr val="355269"/>
              </a:solidFill>
              <a:latin typeface="Arial"/>
            </a:endParaRPr>
          </a:p>
          <a:p>
            <a:pPr algn="ctr">
              <a:lnSpc>
                <a:spcPct val="100000"/>
              </a:lnSpc>
            </a:pPr>
            <a:endParaRPr lang="en-US" sz="2400" b="1" strike="noStrike" spc="-1" dirty="0">
              <a:solidFill>
                <a:srgbClr val="355269"/>
              </a:solidFill>
              <a:latin typeface="Arial"/>
            </a:endParaRPr>
          </a:p>
          <a:p>
            <a:pPr algn="ctr">
              <a:lnSpc>
                <a:spcPct val="100000"/>
              </a:lnSpc>
            </a:pPr>
            <a:endParaRPr lang="en-US" sz="2400" b="1" strike="noStrike" spc="-1" dirty="0">
              <a:solidFill>
                <a:srgbClr val="355269"/>
              </a:solidFill>
              <a:latin typeface="Arial"/>
            </a:endParaRPr>
          </a:p>
          <a:p>
            <a:pPr algn="ctr">
              <a:lnSpc>
                <a:spcPct val="100000"/>
              </a:lnSpc>
            </a:pPr>
            <a:r>
              <a:rPr lang="en-US" sz="2000" b="1" strike="noStrike" spc="-1" dirty="0">
                <a:solidFill>
                  <a:srgbClr val="355269"/>
                </a:solidFill>
                <a:latin typeface="Arial"/>
                <a:ea typeface="DejaVu Sans"/>
              </a:rPr>
              <a:t>G. </a:t>
            </a:r>
            <a:r>
              <a:rPr lang="en-US" sz="2000" b="1" strike="noStrike" spc="-1" dirty="0" err="1">
                <a:solidFill>
                  <a:srgbClr val="355269"/>
                </a:solidFill>
                <a:latin typeface="Arial"/>
                <a:ea typeface="DejaVu Sans"/>
              </a:rPr>
              <a:t>Trubnikov</a:t>
            </a:r>
            <a:endParaRPr lang="en-US" sz="2000" b="1" strike="noStrike" spc="-1" dirty="0">
              <a:solidFill>
                <a:srgbClr val="355269"/>
              </a:solidFill>
              <a:latin typeface="Arial"/>
            </a:endParaRPr>
          </a:p>
          <a:p>
            <a:pPr algn="ctr"/>
            <a:r>
              <a:rPr lang="en-GB" sz="2000" b="1" spc="-1" dirty="0">
                <a:solidFill>
                  <a:srgbClr val="355269"/>
                </a:solidFill>
                <a:latin typeface="Arial"/>
                <a:ea typeface="DejaVu Sans"/>
              </a:rPr>
              <a:t>30</a:t>
            </a:r>
            <a:r>
              <a:rPr lang="en-US" sz="2000" b="1" strike="noStrike" spc="-1" dirty="0">
                <a:solidFill>
                  <a:srgbClr val="355269"/>
                </a:solidFill>
                <a:latin typeface="Arial"/>
                <a:ea typeface="DejaVu Sans"/>
              </a:rPr>
              <a:t> March 2023</a:t>
            </a:r>
            <a:r>
              <a:rPr lang="en-GB" sz="2000" b="1" spc="-1" dirty="0">
                <a:solidFill>
                  <a:srgbClr val="355269"/>
                </a:solidFill>
                <a:latin typeface="Arial"/>
                <a:ea typeface="DejaVu Sans"/>
              </a:rPr>
              <a:t>, </a:t>
            </a:r>
            <a:r>
              <a:rPr lang="en-GB" sz="2000" b="1" spc="-1" dirty="0" err="1">
                <a:solidFill>
                  <a:srgbClr val="355269"/>
                </a:solidFill>
                <a:latin typeface="Arial"/>
                <a:ea typeface="DejaVu Sans"/>
              </a:rPr>
              <a:t>Tsey</a:t>
            </a:r>
            <a:r>
              <a:rPr lang="en-GB" sz="2000" b="1" spc="-1" dirty="0">
                <a:solidFill>
                  <a:srgbClr val="355269"/>
                </a:solidFill>
                <a:latin typeface="Arial"/>
                <a:ea typeface="DejaVu Sans"/>
              </a:rPr>
              <a:t>, </a:t>
            </a:r>
            <a:r>
              <a:rPr lang="en-GB" sz="2000" b="1" spc="-1" dirty="0" err="1">
                <a:solidFill>
                  <a:srgbClr val="355269"/>
                </a:solidFill>
                <a:latin typeface="Arial"/>
                <a:ea typeface="DejaVu Sans"/>
              </a:rPr>
              <a:t>Severnaya</a:t>
            </a:r>
            <a:r>
              <a:rPr lang="en-GB" sz="2000" b="1" spc="-1" dirty="0">
                <a:solidFill>
                  <a:srgbClr val="355269"/>
                </a:solidFill>
                <a:latin typeface="Arial"/>
                <a:ea typeface="DejaVu Sans"/>
              </a:rPr>
              <a:t> </a:t>
            </a:r>
            <a:r>
              <a:rPr lang="en-GB" sz="2000" b="1" spc="-1" dirty="0" err="1">
                <a:solidFill>
                  <a:srgbClr val="355269"/>
                </a:solidFill>
                <a:latin typeface="Arial"/>
                <a:ea typeface="DejaVu Sans"/>
              </a:rPr>
              <a:t>Osetia</a:t>
            </a:r>
            <a:r>
              <a:rPr lang="en-US" sz="1800" b="1" strike="noStrike" spc="-1" dirty="0">
                <a:solidFill>
                  <a:srgbClr val="355269"/>
                </a:solidFill>
                <a:latin typeface="Arial"/>
              </a:rPr>
              <a:t> </a:t>
            </a:r>
          </a:p>
        </p:txBody>
      </p:sp>
    </p:spTree>
    <p:extLst>
      <p:ext uri="{BB962C8B-B14F-4D97-AF65-F5344CB8AC3E}">
        <p14:creationId xmlns:p14="http://schemas.microsoft.com/office/powerpoint/2010/main" val="3898061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Рисунок 10"/>
          <p:cNvPicPr/>
          <p:nvPr/>
        </p:nvPicPr>
        <p:blipFill>
          <a:blip r:embed="rId3"/>
          <a:srcRect l="4754" t="2943" r="10410" b="5885"/>
          <a:stretch/>
        </p:blipFill>
        <p:spPr>
          <a:xfrm>
            <a:off x="1174542" y="3842644"/>
            <a:ext cx="2740717" cy="1395509"/>
          </a:xfrm>
          <a:prstGeom prst="rect">
            <a:avLst/>
          </a:prstGeom>
          <a:ln w="0">
            <a:noFill/>
          </a:ln>
        </p:spPr>
      </p:pic>
      <p:grpSp>
        <p:nvGrpSpPr>
          <p:cNvPr id="269" name="Группа 23"/>
          <p:cNvGrpSpPr/>
          <p:nvPr/>
        </p:nvGrpSpPr>
        <p:grpSpPr>
          <a:xfrm>
            <a:off x="6703761" y="3805995"/>
            <a:ext cx="1496112" cy="363608"/>
            <a:chOff x="6716880" y="3680280"/>
            <a:chExt cx="1499040" cy="364320"/>
          </a:xfrm>
        </p:grpSpPr>
        <p:sp>
          <p:nvSpPr>
            <p:cNvPr id="270" name="TextBox 22"/>
            <p:cNvSpPr/>
            <p:nvPr/>
          </p:nvSpPr>
          <p:spPr>
            <a:xfrm>
              <a:off x="6716880" y="3680280"/>
              <a:ext cx="1499040" cy="364320"/>
            </a:xfrm>
            <a:prstGeom prst="rect">
              <a:avLst/>
            </a:prstGeom>
            <a:noFill/>
            <a:ln w="0">
              <a:noFill/>
            </a:ln>
          </p:spPr>
          <p:style>
            <a:lnRef idx="0">
              <a:scrgbClr r="0" g="0" b="0"/>
            </a:lnRef>
            <a:fillRef idx="0">
              <a:scrgbClr r="0" g="0" b="0"/>
            </a:fillRef>
            <a:effectRef idx="0">
              <a:scrgbClr r="0" g="0" b="0"/>
            </a:effectRef>
            <a:fontRef idx="minor"/>
          </p:style>
          <p:txBody>
            <a:bodyPr wrap="none" lIns="89824" tIns="44912" rIns="89824" bIns="44912" anchor="t">
              <a:spAutoFit/>
            </a:bodyPr>
            <a:lstStyle/>
            <a:p>
              <a:pPr>
                <a:lnSpc>
                  <a:spcPct val="100000"/>
                </a:lnSpc>
                <a:buNone/>
              </a:pPr>
              <a:r>
                <a:rPr lang="en-US" sz="1796" b="1" strike="noStrike" spc="-1">
                  <a:solidFill>
                    <a:srgbClr val="000000"/>
                  </a:solidFill>
                  <a:latin typeface="Calibri"/>
                  <a:ea typeface="DejaVu Sans"/>
                </a:rPr>
                <a:t>known  nuclei</a:t>
              </a:r>
              <a:endParaRPr lang="en-US" sz="1796" b="0" strike="noStrike" spc="-1">
                <a:latin typeface="Arial"/>
              </a:endParaRPr>
            </a:p>
          </p:txBody>
        </p:sp>
      </p:grpSp>
      <p:sp>
        <p:nvSpPr>
          <p:cNvPr id="271" name="TextBox 6"/>
          <p:cNvSpPr/>
          <p:nvPr/>
        </p:nvSpPr>
        <p:spPr>
          <a:xfrm>
            <a:off x="5975107" y="1317505"/>
            <a:ext cx="2709817" cy="643417"/>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a:lnSpc>
                <a:spcPct val="100000"/>
              </a:lnSpc>
              <a:buNone/>
            </a:pPr>
            <a:r>
              <a:rPr lang="en-US" sz="1796" b="0" strike="noStrike" spc="-1" baseline="30000">
                <a:solidFill>
                  <a:srgbClr val="4A452A"/>
                </a:solidFill>
                <a:latin typeface="Arial"/>
                <a:ea typeface="DejaVu Sans"/>
              </a:rPr>
              <a:t>50</a:t>
            </a:r>
            <a:r>
              <a:rPr lang="en-US" sz="1796" b="0" strike="noStrike" spc="-1">
                <a:solidFill>
                  <a:srgbClr val="4A452A"/>
                </a:solidFill>
                <a:latin typeface="Arial"/>
                <a:ea typeface="DejaVu Sans"/>
              </a:rPr>
              <a:t>Ti + </a:t>
            </a:r>
            <a:r>
              <a:rPr lang="en-US" sz="1796" b="0" strike="noStrike" spc="-1" baseline="30000">
                <a:solidFill>
                  <a:srgbClr val="4A452A"/>
                </a:solidFill>
                <a:latin typeface="Arial"/>
                <a:ea typeface="DejaVu Sans"/>
              </a:rPr>
              <a:t>249</a:t>
            </a:r>
            <a:r>
              <a:rPr lang="en-US" sz="1796" b="0" strike="noStrike" spc="-1">
                <a:solidFill>
                  <a:srgbClr val="4A452A"/>
                </a:solidFill>
                <a:latin typeface="Arial"/>
                <a:ea typeface="DejaVu Sans"/>
              </a:rPr>
              <a:t>Bk → 3n + </a:t>
            </a:r>
            <a:r>
              <a:rPr lang="en-US" sz="1796" b="1" strike="noStrike" spc="-1" baseline="30000">
                <a:solidFill>
                  <a:srgbClr val="4A452A"/>
                </a:solidFill>
                <a:latin typeface="Arial"/>
                <a:ea typeface="DejaVu Sans"/>
              </a:rPr>
              <a:t>296</a:t>
            </a:r>
            <a:r>
              <a:rPr lang="en-US" sz="1796" b="1" strike="noStrike" spc="-1">
                <a:solidFill>
                  <a:srgbClr val="4A452A"/>
                </a:solidFill>
                <a:latin typeface="Arial"/>
                <a:ea typeface="DejaVu Sans"/>
              </a:rPr>
              <a:t>119</a:t>
            </a:r>
            <a:endParaRPr lang="en-US" sz="1796" b="0" strike="noStrike" spc="-1">
              <a:latin typeface="Arial"/>
            </a:endParaRPr>
          </a:p>
        </p:txBody>
      </p:sp>
      <p:sp>
        <p:nvSpPr>
          <p:cNvPr id="272" name="TextBox 11"/>
          <p:cNvSpPr/>
          <p:nvPr/>
        </p:nvSpPr>
        <p:spPr>
          <a:xfrm>
            <a:off x="6479713" y="682255"/>
            <a:ext cx="3404441" cy="643617"/>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r>
              <a:rPr lang="en-US" sz="1796" spc="-1" baseline="30000" dirty="0">
                <a:solidFill>
                  <a:srgbClr val="4A452A"/>
                </a:solidFill>
                <a:latin typeface="Arial"/>
              </a:rPr>
              <a:t>50</a:t>
            </a:r>
            <a:r>
              <a:rPr lang="en-US" sz="1796" spc="-1" dirty="0">
                <a:solidFill>
                  <a:srgbClr val="4A452A"/>
                </a:solidFill>
                <a:latin typeface="Arial"/>
              </a:rPr>
              <a:t>Ti + </a:t>
            </a:r>
            <a:r>
              <a:rPr lang="en-US" sz="1796" spc="-1" baseline="30000" dirty="0">
                <a:solidFill>
                  <a:srgbClr val="4A452A"/>
                </a:solidFill>
                <a:latin typeface="Arial"/>
              </a:rPr>
              <a:t>249-251</a:t>
            </a:r>
            <a:r>
              <a:rPr lang="en-US" sz="1796" spc="-1" dirty="0">
                <a:solidFill>
                  <a:srgbClr val="4A452A"/>
                </a:solidFill>
                <a:latin typeface="Arial"/>
              </a:rPr>
              <a:t>Cf</a:t>
            </a:r>
            <a:r>
              <a:rPr lang="en-US" sz="1796" b="0" strike="noStrike" spc="-1" dirty="0">
                <a:solidFill>
                  <a:srgbClr val="4A452A"/>
                </a:solidFill>
                <a:latin typeface="Arial"/>
                <a:ea typeface="DejaVu Sans"/>
              </a:rPr>
              <a:t> → 3n + </a:t>
            </a:r>
            <a:r>
              <a:rPr lang="en-US" sz="1796" b="1" strike="noStrike" spc="-1" baseline="30000" dirty="0">
                <a:solidFill>
                  <a:srgbClr val="4A452A"/>
                </a:solidFill>
                <a:latin typeface="Arial"/>
                <a:ea typeface="DejaVu Sans"/>
              </a:rPr>
              <a:t>296-298</a:t>
            </a:r>
            <a:r>
              <a:rPr lang="en-US" sz="1796" b="1" strike="noStrike" spc="-1" dirty="0">
                <a:solidFill>
                  <a:srgbClr val="4A452A"/>
                </a:solidFill>
                <a:latin typeface="Arial"/>
                <a:ea typeface="DejaVu Sans"/>
              </a:rPr>
              <a:t>120</a:t>
            </a:r>
            <a:endParaRPr lang="en-US" sz="1796" b="0" strike="noStrike" spc="-1" dirty="0">
              <a:latin typeface="Arial"/>
            </a:endParaRPr>
          </a:p>
          <a:p>
            <a:pPr>
              <a:lnSpc>
                <a:spcPct val="100000"/>
              </a:lnSpc>
              <a:buNone/>
            </a:pPr>
            <a:r>
              <a:rPr lang="en-US" sz="1796" b="0" strike="noStrike" spc="-1" baseline="30000" dirty="0">
                <a:solidFill>
                  <a:srgbClr val="4A452A"/>
                </a:solidFill>
                <a:latin typeface="Arial"/>
                <a:ea typeface="DejaVu Sans"/>
              </a:rPr>
              <a:t>54</a:t>
            </a:r>
            <a:r>
              <a:rPr lang="en-US" sz="1796" b="0" strike="noStrike" spc="-1" dirty="0">
                <a:solidFill>
                  <a:srgbClr val="4A452A"/>
                </a:solidFill>
                <a:latin typeface="Arial"/>
                <a:ea typeface="DejaVu Sans"/>
              </a:rPr>
              <a:t>Cr + </a:t>
            </a:r>
            <a:r>
              <a:rPr lang="en-US" sz="1796" b="0" strike="noStrike" spc="-1" baseline="30000" dirty="0">
                <a:solidFill>
                  <a:srgbClr val="4A452A"/>
                </a:solidFill>
                <a:latin typeface="Arial"/>
                <a:ea typeface="DejaVu Sans"/>
              </a:rPr>
              <a:t>248</a:t>
            </a:r>
            <a:r>
              <a:rPr lang="en-US" sz="1796" b="0" strike="noStrike" spc="-1" dirty="0">
                <a:solidFill>
                  <a:srgbClr val="4A452A"/>
                </a:solidFill>
                <a:latin typeface="Arial"/>
                <a:ea typeface="DejaVu Sans"/>
              </a:rPr>
              <a:t>Cm → 3n + </a:t>
            </a:r>
            <a:r>
              <a:rPr lang="en-US" sz="1796" b="1" strike="noStrike" spc="-1" baseline="30000" dirty="0">
                <a:solidFill>
                  <a:srgbClr val="4A452A"/>
                </a:solidFill>
                <a:latin typeface="Arial"/>
                <a:ea typeface="DejaVu Sans"/>
              </a:rPr>
              <a:t>299</a:t>
            </a:r>
            <a:r>
              <a:rPr lang="en-US" sz="1796" b="1" strike="noStrike" spc="-1" dirty="0">
                <a:solidFill>
                  <a:srgbClr val="4A452A"/>
                </a:solidFill>
                <a:latin typeface="Arial"/>
                <a:ea typeface="DejaVu Sans"/>
              </a:rPr>
              <a:t>120</a:t>
            </a:r>
          </a:p>
        </p:txBody>
      </p:sp>
      <p:sp>
        <p:nvSpPr>
          <p:cNvPr id="273" name="Соединительная линия уступом 15"/>
          <p:cNvSpPr/>
          <p:nvPr/>
        </p:nvSpPr>
        <p:spPr>
          <a:xfrm>
            <a:off x="8759658" y="1256066"/>
            <a:ext cx="1127474" cy="455588"/>
          </a:xfrm>
          <a:prstGeom prst="bentConnector3">
            <a:avLst>
              <a:gd name="adj1" fmla="val 50211"/>
            </a:avLst>
          </a:prstGeom>
          <a:noFill/>
          <a:ln w="19050">
            <a:solidFill>
              <a:srgbClr val="4A7EBB"/>
            </a:solidFill>
            <a:round/>
          </a:ln>
        </p:spPr>
        <p:style>
          <a:lnRef idx="1">
            <a:schemeClr val="accent1"/>
          </a:lnRef>
          <a:fillRef idx="0">
            <a:schemeClr val="accent1"/>
          </a:fillRef>
          <a:effectRef idx="0">
            <a:schemeClr val="accent1"/>
          </a:effectRef>
          <a:fontRef idx="minor"/>
        </p:style>
      </p:sp>
      <p:sp>
        <p:nvSpPr>
          <p:cNvPr id="274" name="Соединительная линия уступом 19"/>
          <p:cNvSpPr/>
          <p:nvPr/>
        </p:nvSpPr>
        <p:spPr>
          <a:xfrm>
            <a:off x="8135559" y="1712013"/>
            <a:ext cx="1127474" cy="299294"/>
          </a:xfrm>
          <a:prstGeom prst="bentConnector3">
            <a:avLst>
              <a:gd name="adj1" fmla="val 50000"/>
            </a:avLst>
          </a:prstGeom>
          <a:noFill/>
          <a:ln w="19050">
            <a:solidFill>
              <a:srgbClr val="4A7EBB"/>
            </a:solidFill>
            <a:round/>
          </a:ln>
        </p:spPr>
        <p:style>
          <a:lnRef idx="1">
            <a:schemeClr val="accent1"/>
          </a:lnRef>
          <a:fillRef idx="0">
            <a:schemeClr val="accent1"/>
          </a:fillRef>
          <a:effectRef idx="0">
            <a:schemeClr val="accent1"/>
          </a:effectRef>
          <a:fontRef idx="minor"/>
        </p:style>
      </p:sp>
      <p:sp>
        <p:nvSpPr>
          <p:cNvPr id="275" name="Овал 2"/>
          <p:cNvSpPr/>
          <p:nvPr/>
        </p:nvSpPr>
        <p:spPr>
          <a:xfrm>
            <a:off x="9867730" y="1685425"/>
            <a:ext cx="44912" cy="44912"/>
          </a:xfrm>
          <a:prstGeom prst="ellipse">
            <a:avLst/>
          </a:prstGeom>
          <a:solidFill>
            <a:schemeClr val="bg1"/>
          </a:solidFill>
          <a:ln w="19050">
            <a:solidFill>
              <a:srgbClr val="3A5F8B"/>
            </a:solidFill>
            <a:round/>
          </a:ln>
        </p:spPr>
        <p:style>
          <a:lnRef idx="2">
            <a:schemeClr val="accent1">
              <a:shade val="50000"/>
            </a:schemeClr>
          </a:lnRef>
          <a:fillRef idx="1">
            <a:schemeClr val="accent1"/>
          </a:fillRef>
          <a:effectRef idx="0">
            <a:schemeClr val="accent1"/>
          </a:effectRef>
          <a:fontRef idx="minor"/>
        </p:style>
      </p:sp>
      <p:sp>
        <p:nvSpPr>
          <p:cNvPr id="276" name="Овал 13"/>
          <p:cNvSpPr/>
          <p:nvPr/>
        </p:nvSpPr>
        <p:spPr>
          <a:xfrm>
            <a:off x="9237164" y="1987953"/>
            <a:ext cx="44912" cy="44912"/>
          </a:xfrm>
          <a:prstGeom prst="ellipse">
            <a:avLst/>
          </a:prstGeom>
          <a:solidFill>
            <a:schemeClr val="bg1"/>
          </a:solidFill>
          <a:ln w="19050">
            <a:solidFill>
              <a:srgbClr val="3A5F8B"/>
            </a:solidFill>
            <a:round/>
          </a:ln>
        </p:spPr>
        <p:style>
          <a:lnRef idx="2">
            <a:schemeClr val="accent1">
              <a:shade val="50000"/>
            </a:schemeClr>
          </a:lnRef>
          <a:fillRef idx="1">
            <a:schemeClr val="accent1"/>
          </a:fillRef>
          <a:effectRef idx="0">
            <a:schemeClr val="accent1"/>
          </a:effectRef>
          <a:fontRef idx="minor"/>
        </p:style>
      </p:sp>
      <p:sp>
        <p:nvSpPr>
          <p:cNvPr id="277" name="Прямоугольник 7"/>
          <p:cNvSpPr/>
          <p:nvPr/>
        </p:nvSpPr>
        <p:spPr>
          <a:xfrm>
            <a:off x="11229465" y="1592727"/>
            <a:ext cx="308277" cy="275221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p:style>
      </p:sp>
      <p:sp>
        <p:nvSpPr>
          <p:cNvPr id="278" name="Прямоугольник 20"/>
          <p:cNvSpPr/>
          <p:nvPr/>
        </p:nvSpPr>
        <p:spPr>
          <a:xfrm rot="16200000">
            <a:off x="10374338" y="2155026"/>
            <a:ext cx="308277" cy="275221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p:style>
      </p:sp>
      <p:sp>
        <p:nvSpPr>
          <p:cNvPr id="279" name="Прямоугольник 18"/>
          <p:cNvSpPr/>
          <p:nvPr/>
        </p:nvSpPr>
        <p:spPr>
          <a:xfrm>
            <a:off x="11232339" y="3366216"/>
            <a:ext cx="298935" cy="310073"/>
          </a:xfrm>
          <a:prstGeom prst="rect">
            <a:avLst/>
          </a:prstGeom>
          <a:solidFill>
            <a:schemeClr val="bg2">
              <a:lumMod val="25000"/>
            </a:schemeClr>
          </a:solidFill>
          <a:ln w="3175">
            <a:solidFill>
              <a:srgbClr val="3A5F8B"/>
            </a:solidFill>
            <a:round/>
          </a:ln>
        </p:spPr>
        <p:style>
          <a:lnRef idx="2">
            <a:schemeClr val="accent1">
              <a:shade val="50000"/>
            </a:schemeClr>
          </a:lnRef>
          <a:fillRef idx="1">
            <a:schemeClr val="accent1"/>
          </a:fillRef>
          <a:effectRef idx="0">
            <a:schemeClr val="accent1"/>
          </a:effectRef>
          <a:fontRef idx="minor"/>
        </p:style>
      </p:sp>
      <p:sp>
        <p:nvSpPr>
          <p:cNvPr id="280" name="TextBox 25"/>
          <p:cNvSpPr/>
          <p:nvPr/>
        </p:nvSpPr>
        <p:spPr>
          <a:xfrm>
            <a:off x="11220482" y="3378073"/>
            <a:ext cx="361453" cy="363608"/>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a:lnSpc>
                <a:spcPct val="100000"/>
              </a:lnSpc>
              <a:buNone/>
            </a:pPr>
            <a:r>
              <a:rPr lang="en-US" sz="1796" b="0" strike="noStrike" spc="-1">
                <a:solidFill>
                  <a:srgbClr val="FFFFFF"/>
                </a:solidFill>
                <a:latin typeface="Geometr415 Blk BT"/>
                <a:ea typeface="DejaVu Sans"/>
              </a:rPr>
              <a:t>Fl</a:t>
            </a:r>
            <a:endParaRPr lang="en-US" sz="1796" b="0" strike="noStrike" spc="-1">
              <a:latin typeface="Arial"/>
            </a:endParaRPr>
          </a:p>
        </p:txBody>
      </p:sp>
      <p:sp>
        <p:nvSpPr>
          <p:cNvPr id="281" name="TextBox 26"/>
          <p:cNvSpPr/>
          <p:nvPr/>
        </p:nvSpPr>
        <p:spPr>
          <a:xfrm>
            <a:off x="10897475" y="3328490"/>
            <a:ext cx="394867" cy="244269"/>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a:lnSpc>
                <a:spcPct val="100000"/>
              </a:lnSpc>
              <a:buNone/>
            </a:pPr>
            <a:r>
              <a:rPr lang="en-US" sz="998" b="0" strike="noStrike" spc="-1">
                <a:solidFill>
                  <a:srgbClr val="000000"/>
                </a:solidFill>
                <a:latin typeface="Geometr415 Blk BT"/>
                <a:ea typeface="DejaVu Sans"/>
              </a:rPr>
              <a:t>298</a:t>
            </a:r>
            <a:endParaRPr lang="en-US" sz="998" b="0" strike="noStrike" spc="-1">
              <a:latin typeface="Arial"/>
            </a:endParaRPr>
          </a:p>
        </p:txBody>
      </p:sp>
      <p:sp>
        <p:nvSpPr>
          <p:cNvPr id="282" name="TextBox 24"/>
          <p:cNvSpPr/>
          <p:nvPr/>
        </p:nvSpPr>
        <p:spPr>
          <a:xfrm>
            <a:off x="4887516" y="204403"/>
            <a:ext cx="6399796" cy="454870"/>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a:lnSpc>
                <a:spcPct val="100000"/>
              </a:lnSpc>
              <a:buNone/>
            </a:pPr>
            <a:r>
              <a:rPr lang="en-US" sz="1597" b="1" i="1" strike="noStrike" spc="-1">
                <a:solidFill>
                  <a:srgbClr val="C00000"/>
                </a:solidFill>
                <a:latin typeface="Arial"/>
                <a:ea typeface="DejaVu Sans"/>
              </a:rPr>
              <a:t> </a:t>
            </a:r>
            <a:r>
              <a:rPr lang="en-US" sz="2395" b="1" strike="noStrike" spc="-1">
                <a:solidFill>
                  <a:srgbClr val="C00000"/>
                </a:solidFill>
                <a:latin typeface="Arial"/>
                <a:ea typeface="DejaVu Sans"/>
              </a:rPr>
              <a:t>Synthesis of new elements @ SHE Factory</a:t>
            </a:r>
            <a:endParaRPr lang="en-US" sz="2395" b="0" strike="noStrike" spc="-1">
              <a:latin typeface="Arial"/>
            </a:endParaRPr>
          </a:p>
        </p:txBody>
      </p:sp>
      <p:grpSp>
        <p:nvGrpSpPr>
          <p:cNvPr id="283" name="Группа 12"/>
          <p:cNvGrpSpPr/>
          <p:nvPr/>
        </p:nvGrpSpPr>
        <p:grpSpPr>
          <a:xfrm>
            <a:off x="8879305" y="4702081"/>
            <a:ext cx="3117424" cy="1703373"/>
            <a:chOff x="8425800" y="4341960"/>
            <a:chExt cx="3123525" cy="1706706"/>
          </a:xfrm>
        </p:grpSpPr>
        <p:sp>
          <p:nvSpPr>
            <p:cNvPr id="284" name="TextBox 8"/>
            <p:cNvSpPr/>
            <p:nvPr/>
          </p:nvSpPr>
          <p:spPr>
            <a:xfrm>
              <a:off x="8425800" y="4341960"/>
              <a:ext cx="3123525" cy="1706706"/>
            </a:xfrm>
            <a:prstGeom prst="rect">
              <a:avLst/>
            </a:prstGeom>
            <a:noFill/>
            <a:ln w="0">
              <a:noFill/>
            </a:ln>
          </p:spPr>
          <p:style>
            <a:lnRef idx="0">
              <a:scrgbClr r="0" g="0" b="0"/>
            </a:lnRef>
            <a:fillRef idx="0">
              <a:scrgbClr r="0" g="0" b="0"/>
            </a:fillRef>
            <a:effectRef idx="0">
              <a:scrgbClr r="0" g="0" b="0"/>
            </a:effectRef>
            <a:fontRef idx="minor"/>
          </p:style>
          <p:txBody>
            <a:bodyPr wrap="none" lIns="89824" tIns="44912" rIns="89824" bIns="44912" anchor="t">
              <a:spAutoFit/>
            </a:bodyPr>
            <a:lstStyle/>
            <a:p>
              <a:pPr>
                <a:lnSpc>
                  <a:spcPct val="100000"/>
                </a:lnSpc>
                <a:buNone/>
              </a:pPr>
              <a:r>
                <a:rPr lang="en-US" sz="1796" b="1" strike="noStrike" spc="-1" dirty="0">
                  <a:solidFill>
                    <a:srgbClr val="000000"/>
                  </a:solidFill>
                  <a:latin typeface="Arial"/>
                  <a:ea typeface="DejaVu Sans"/>
                </a:rPr>
                <a:t>Test reactions (2022-2023):</a:t>
              </a:r>
              <a:endParaRPr lang="en-US" sz="1796" b="0" strike="noStrike" spc="-1" dirty="0">
                <a:latin typeface="Arial"/>
              </a:endParaRPr>
            </a:p>
            <a:p>
              <a:pPr>
                <a:lnSpc>
                  <a:spcPct val="100000"/>
                </a:lnSpc>
                <a:spcBef>
                  <a:spcPts val="1197"/>
                </a:spcBef>
                <a:buNone/>
              </a:pPr>
              <a:r>
                <a:rPr lang="en-US" sz="1796" b="0" strike="noStrike" spc="-1" baseline="30000" dirty="0">
                  <a:solidFill>
                    <a:srgbClr val="0D0D0D"/>
                  </a:solidFill>
                  <a:latin typeface="Arial"/>
                  <a:ea typeface="DejaVu Sans"/>
                </a:rPr>
                <a:t>238</a:t>
              </a:r>
              <a:r>
                <a:rPr lang="en-US" sz="1796" b="0" strike="noStrike" spc="-1" dirty="0">
                  <a:solidFill>
                    <a:srgbClr val="0D0D0D"/>
                  </a:solidFill>
                  <a:latin typeface="Arial"/>
                  <a:ea typeface="DejaVu Sans"/>
                </a:rPr>
                <a:t>U + </a:t>
              </a:r>
              <a:r>
                <a:rPr lang="en-US" sz="1796" b="0" strike="noStrike" spc="-1" baseline="30000" dirty="0">
                  <a:solidFill>
                    <a:srgbClr val="0D0D0D"/>
                  </a:solidFill>
                  <a:latin typeface="Arial"/>
                  <a:ea typeface="DejaVu Sans"/>
                </a:rPr>
                <a:t>54</a:t>
              </a:r>
              <a:r>
                <a:rPr lang="en-US" sz="1796" b="0" strike="noStrike" spc="-1" dirty="0">
                  <a:solidFill>
                    <a:srgbClr val="0D0D0D"/>
                  </a:solidFill>
                  <a:latin typeface="Arial"/>
                  <a:ea typeface="DejaVu Sans"/>
                </a:rPr>
                <a:t>Cr   → </a:t>
              </a:r>
              <a:r>
                <a:rPr lang="en-US" sz="1796" b="0" strike="noStrike" spc="-1" baseline="30000" dirty="0">
                  <a:solidFill>
                    <a:srgbClr val="0D0D0D"/>
                  </a:solidFill>
                  <a:latin typeface="Arial"/>
                  <a:ea typeface="DejaVu Sans"/>
                </a:rPr>
                <a:t>292</a:t>
              </a:r>
              <a:r>
                <a:rPr lang="en-US" sz="1796" b="0" strike="noStrike" spc="-1" dirty="0">
                  <a:solidFill>
                    <a:srgbClr val="0D0D0D"/>
                  </a:solidFill>
                  <a:latin typeface="Arial"/>
                  <a:ea typeface="DejaVu Sans"/>
                </a:rPr>
                <a:t>Lv*</a:t>
              </a:r>
              <a:endParaRPr lang="en-US" sz="1796" b="0" strike="noStrike" spc="-1" dirty="0">
                <a:latin typeface="Arial"/>
              </a:endParaRPr>
            </a:p>
            <a:p>
              <a:pPr>
                <a:lnSpc>
                  <a:spcPct val="100000"/>
                </a:lnSpc>
                <a:spcBef>
                  <a:spcPts val="600"/>
                </a:spcBef>
                <a:buNone/>
              </a:pPr>
              <a:r>
                <a:rPr lang="en-US" sz="1796" b="0" strike="noStrike" spc="-1" baseline="30000" dirty="0">
                  <a:solidFill>
                    <a:srgbClr val="0D0D0D"/>
                  </a:solidFill>
                  <a:latin typeface="Arial"/>
                  <a:ea typeface="DejaVu Sans"/>
                </a:rPr>
                <a:t>244</a:t>
              </a:r>
              <a:r>
                <a:rPr lang="en-US" sz="1796" b="0" strike="noStrike" spc="-1" dirty="0">
                  <a:solidFill>
                    <a:srgbClr val="0D0D0D"/>
                  </a:solidFill>
                  <a:latin typeface="Arial"/>
                  <a:ea typeface="DejaVu Sans"/>
                </a:rPr>
                <a:t>Pu + </a:t>
              </a:r>
              <a:r>
                <a:rPr lang="en-US" sz="1796" b="0" strike="noStrike" spc="-1" baseline="30000" dirty="0">
                  <a:solidFill>
                    <a:srgbClr val="0D0D0D"/>
                  </a:solidFill>
                  <a:latin typeface="Arial"/>
                  <a:ea typeface="DejaVu Sans"/>
                </a:rPr>
                <a:t>50</a:t>
              </a:r>
              <a:r>
                <a:rPr lang="en-US" sz="1796" b="0" strike="noStrike" spc="-1" dirty="0">
                  <a:solidFill>
                    <a:srgbClr val="0D0D0D"/>
                  </a:solidFill>
                  <a:latin typeface="Arial"/>
                  <a:ea typeface="DejaVu Sans"/>
                </a:rPr>
                <a:t>Ti  → </a:t>
              </a:r>
              <a:r>
                <a:rPr lang="en-US" sz="1796" b="0" strike="noStrike" spc="-1" baseline="30000" dirty="0">
                  <a:solidFill>
                    <a:srgbClr val="0D0D0D"/>
                  </a:solidFill>
                  <a:latin typeface="Arial"/>
                  <a:ea typeface="DejaVu Sans"/>
                </a:rPr>
                <a:t>294</a:t>
              </a:r>
              <a:r>
                <a:rPr lang="en-US" sz="1796" b="0" strike="noStrike" spc="-1" dirty="0">
                  <a:solidFill>
                    <a:srgbClr val="0D0D0D"/>
                  </a:solidFill>
                  <a:latin typeface="Arial"/>
                  <a:ea typeface="DejaVu Sans"/>
                </a:rPr>
                <a:t>Lv*</a:t>
              </a:r>
              <a:endParaRPr lang="en-US" sz="1796" b="0" strike="noStrike" spc="-1" dirty="0">
                <a:latin typeface="Arial"/>
              </a:endParaRPr>
            </a:p>
            <a:p>
              <a:pPr>
                <a:lnSpc>
                  <a:spcPct val="100000"/>
                </a:lnSpc>
                <a:buNone/>
              </a:pPr>
              <a:r>
                <a:rPr lang="en-US" sz="1796" b="0" strike="noStrike" spc="-1" baseline="30000" dirty="0">
                  <a:solidFill>
                    <a:srgbClr val="C00000"/>
                  </a:solidFill>
                  <a:latin typeface="Arial"/>
                  <a:ea typeface="DejaVu Sans"/>
                </a:rPr>
                <a:t>245</a:t>
              </a:r>
              <a:r>
                <a:rPr lang="en-US" sz="1796" b="0" strike="noStrike" spc="-1" dirty="0">
                  <a:solidFill>
                    <a:srgbClr val="C00000"/>
                  </a:solidFill>
                  <a:latin typeface="Arial"/>
                  <a:ea typeface="DejaVu Sans"/>
                </a:rPr>
                <a:t>Cm + </a:t>
              </a:r>
              <a:r>
                <a:rPr lang="en-US" sz="1796" b="0" strike="noStrike" spc="-1" baseline="30000" dirty="0">
                  <a:solidFill>
                    <a:srgbClr val="C00000"/>
                  </a:solidFill>
                  <a:latin typeface="Arial"/>
                  <a:ea typeface="DejaVu Sans"/>
                </a:rPr>
                <a:t>48</a:t>
              </a:r>
              <a:r>
                <a:rPr lang="en-US" sz="1796" b="0" strike="noStrike" spc="-1" dirty="0">
                  <a:solidFill>
                    <a:srgbClr val="C00000"/>
                  </a:solidFill>
                  <a:latin typeface="Arial"/>
                  <a:ea typeface="DejaVu Sans"/>
                </a:rPr>
                <a:t>Ca→ </a:t>
              </a:r>
              <a:r>
                <a:rPr lang="en-US" sz="1796" b="0" strike="noStrike" spc="-1" baseline="30000" dirty="0">
                  <a:solidFill>
                    <a:srgbClr val="C00000"/>
                  </a:solidFill>
                  <a:latin typeface="Arial"/>
                  <a:ea typeface="DejaVu Sans"/>
                </a:rPr>
                <a:t>293</a:t>
              </a:r>
              <a:r>
                <a:rPr lang="en-US" sz="1796" b="0" strike="noStrike" spc="-1" dirty="0">
                  <a:solidFill>
                    <a:srgbClr val="C00000"/>
                  </a:solidFill>
                  <a:latin typeface="Arial"/>
                  <a:ea typeface="DejaVu Sans"/>
                </a:rPr>
                <a:t>Lv* </a:t>
              </a:r>
              <a:endParaRPr lang="en-US" sz="1796" b="0" strike="noStrike" spc="-1" dirty="0">
                <a:latin typeface="Arial"/>
              </a:endParaRPr>
            </a:p>
            <a:p>
              <a:pPr>
                <a:lnSpc>
                  <a:spcPct val="100000"/>
                </a:lnSpc>
                <a:buNone/>
              </a:pPr>
              <a:r>
                <a:rPr lang="en-US" sz="1796" b="0" strike="noStrike" spc="-1" dirty="0">
                  <a:solidFill>
                    <a:srgbClr val="C00000"/>
                  </a:solidFill>
                  <a:latin typeface="Arial"/>
                  <a:ea typeface="DejaVu Sans"/>
                </a:rPr>
                <a:t>                     </a:t>
              </a:r>
              <a:r>
                <a:rPr lang="el-GR" sz="1796" b="0" strike="noStrike" spc="-1" dirty="0">
                  <a:solidFill>
                    <a:srgbClr val="C00000"/>
                  </a:solidFill>
                  <a:latin typeface="Arial"/>
                  <a:ea typeface="DejaVu Sans"/>
                </a:rPr>
                <a:t>σ</a:t>
              </a:r>
              <a:r>
                <a:rPr lang="en-US" sz="1796" b="0" strike="noStrike" spc="-1" baseline="-25000" dirty="0">
                  <a:solidFill>
                    <a:srgbClr val="C00000"/>
                  </a:solidFill>
                  <a:latin typeface="Arial"/>
                  <a:ea typeface="DejaVu Sans"/>
                </a:rPr>
                <a:t>3n</a:t>
              </a:r>
              <a:r>
                <a:rPr lang="en-US" sz="1796" b="0" strike="noStrike" spc="-1" dirty="0">
                  <a:solidFill>
                    <a:srgbClr val="C00000"/>
                  </a:solidFill>
                  <a:latin typeface="Arial"/>
                  <a:ea typeface="DejaVu Sans"/>
                </a:rPr>
                <a:t>= 4pb </a:t>
              </a:r>
              <a:endParaRPr lang="en-US" sz="1796" b="0" strike="noStrike" spc="-1" dirty="0">
                <a:latin typeface="Arial"/>
              </a:endParaRPr>
            </a:p>
          </p:txBody>
        </p:sp>
        <p:sp>
          <p:nvSpPr>
            <p:cNvPr id="285" name="Прямоугольник 9"/>
            <p:cNvSpPr/>
            <p:nvPr/>
          </p:nvSpPr>
          <p:spPr>
            <a:xfrm>
              <a:off x="8474760" y="4743720"/>
              <a:ext cx="2673360" cy="431280"/>
            </a:xfrm>
            <a:prstGeom prst="rect">
              <a:avLst/>
            </a:prstGeom>
            <a:noFill/>
            <a:ln>
              <a:noFill/>
            </a:ln>
          </p:spPr>
          <p:style>
            <a:lnRef idx="2">
              <a:schemeClr val="accent1">
                <a:shade val="50000"/>
              </a:schemeClr>
            </a:lnRef>
            <a:fillRef idx="1">
              <a:schemeClr val="accent1"/>
            </a:fillRef>
            <a:effectRef idx="0">
              <a:schemeClr val="accent1"/>
            </a:effectRef>
            <a:fontRef idx="minor"/>
          </p:style>
        </p:sp>
      </p:grpSp>
      <p:sp>
        <p:nvSpPr>
          <p:cNvPr id="286" name="TextBox 28"/>
          <p:cNvSpPr/>
          <p:nvPr/>
        </p:nvSpPr>
        <p:spPr>
          <a:xfrm>
            <a:off x="297498" y="1908189"/>
            <a:ext cx="6426743" cy="2006314"/>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marL="285268" indent="-285268">
              <a:lnSpc>
                <a:spcPct val="100000"/>
              </a:lnSpc>
              <a:buClr>
                <a:srgbClr val="000000"/>
              </a:buClr>
              <a:buFont typeface="Arial"/>
              <a:buChar char="•"/>
            </a:pPr>
            <a:r>
              <a:rPr lang="en-US" sz="1796" b="1" strike="noStrike" spc="-1" dirty="0">
                <a:solidFill>
                  <a:srgbClr val="000000"/>
                </a:solidFill>
                <a:latin typeface="Arial"/>
                <a:ea typeface="DejaVu Sans"/>
              </a:rPr>
              <a:t>Cooperation with </a:t>
            </a:r>
            <a:r>
              <a:rPr lang="en-US" sz="1796" b="1" strike="noStrike" spc="-1" dirty="0" err="1">
                <a:solidFill>
                  <a:srgbClr val="000000"/>
                </a:solidFill>
                <a:latin typeface="Arial"/>
                <a:ea typeface="DejaVu Sans"/>
              </a:rPr>
              <a:t>Rosatom</a:t>
            </a:r>
            <a:r>
              <a:rPr lang="en-US" sz="1796" b="1" strike="noStrike" spc="-1" dirty="0">
                <a:solidFill>
                  <a:srgbClr val="000000"/>
                </a:solidFill>
                <a:latin typeface="Arial"/>
                <a:ea typeface="DejaVu Sans"/>
              </a:rPr>
              <a:t> (Russia)</a:t>
            </a:r>
            <a:r>
              <a:rPr lang="ru-RU" sz="1796" b="1" strike="noStrike" spc="-1" dirty="0">
                <a:solidFill>
                  <a:srgbClr val="000000"/>
                </a:solidFill>
                <a:latin typeface="Arial"/>
                <a:ea typeface="DejaVu Sans"/>
              </a:rPr>
              <a:t> </a:t>
            </a:r>
            <a:r>
              <a:rPr lang="en-US" sz="1796" b="1" strike="noStrike" spc="-1" dirty="0">
                <a:solidFill>
                  <a:srgbClr val="000000"/>
                </a:solidFill>
                <a:latin typeface="Arial"/>
                <a:ea typeface="DejaVu Sans"/>
              </a:rPr>
              <a:t>and ORNL (USA):</a:t>
            </a:r>
            <a:br>
              <a:rPr sz="1796" dirty="0"/>
            </a:br>
            <a:r>
              <a:rPr lang="en-US" sz="1796" b="0" i="1" strike="noStrike" spc="-1" dirty="0">
                <a:solidFill>
                  <a:srgbClr val="000000"/>
                </a:solidFill>
                <a:latin typeface="Arial"/>
                <a:ea typeface="DejaVu Sans"/>
              </a:rPr>
              <a:t>Isotopically enriched heavy actinide materials</a:t>
            </a:r>
            <a:endParaRPr lang="en-US" sz="1796" b="0" strike="noStrike" spc="-1" dirty="0">
              <a:latin typeface="Arial"/>
            </a:endParaRPr>
          </a:p>
          <a:p>
            <a:pPr>
              <a:lnSpc>
                <a:spcPct val="100000"/>
              </a:lnSpc>
              <a:buNone/>
            </a:pPr>
            <a:endParaRPr lang="en-US" sz="1796" b="0" strike="noStrike" spc="-1" dirty="0">
              <a:latin typeface="Arial"/>
            </a:endParaRPr>
          </a:p>
          <a:p>
            <a:pPr marL="285268" indent="-285268">
              <a:lnSpc>
                <a:spcPct val="100000"/>
              </a:lnSpc>
              <a:buClr>
                <a:srgbClr val="000000"/>
              </a:buClr>
              <a:buFont typeface="Arial"/>
              <a:buChar char="•"/>
            </a:pPr>
            <a:r>
              <a:rPr lang="en-US" sz="1796" b="1" strike="noStrike" spc="-1" dirty="0">
                <a:solidFill>
                  <a:srgbClr val="000000"/>
                </a:solidFill>
                <a:latin typeface="Arial"/>
                <a:ea typeface="DejaVu Sans"/>
              </a:rPr>
              <a:t>Radiochemical laboratory of class 1:</a:t>
            </a:r>
            <a:br>
              <a:rPr sz="1796" dirty="0"/>
            </a:br>
            <a:r>
              <a:rPr lang="en-US" sz="1796" b="0" i="1" strike="noStrike" spc="-1" dirty="0">
                <a:solidFill>
                  <a:srgbClr val="000000"/>
                </a:solidFill>
                <a:latin typeface="Arial"/>
                <a:ea typeface="DejaVu Sans"/>
              </a:rPr>
              <a:t>Stability studies;</a:t>
            </a:r>
            <a:br>
              <a:rPr sz="1796" dirty="0"/>
            </a:br>
            <a:r>
              <a:rPr lang="en-US" sz="1796" b="0" i="1" strike="noStrike" spc="-1" dirty="0">
                <a:solidFill>
                  <a:srgbClr val="000000"/>
                </a:solidFill>
                <a:latin typeface="Arial"/>
                <a:ea typeface="DejaVu Sans"/>
              </a:rPr>
              <a:t>Manufacturing and regeneration</a:t>
            </a:r>
            <a:endParaRPr lang="en-US" sz="1796" b="0" strike="noStrike" spc="-1" dirty="0">
              <a:latin typeface="Arial"/>
            </a:endParaRPr>
          </a:p>
          <a:p>
            <a:pPr>
              <a:lnSpc>
                <a:spcPct val="100000"/>
              </a:lnSpc>
              <a:buNone/>
            </a:pPr>
            <a:endParaRPr lang="en-US" sz="1796" b="0" strike="noStrike" spc="-1" dirty="0">
              <a:latin typeface="Arial"/>
            </a:endParaRPr>
          </a:p>
        </p:txBody>
      </p:sp>
      <p:sp>
        <p:nvSpPr>
          <p:cNvPr id="287" name="TextBox 30"/>
          <p:cNvSpPr/>
          <p:nvPr/>
        </p:nvSpPr>
        <p:spPr>
          <a:xfrm>
            <a:off x="223414" y="5433639"/>
            <a:ext cx="3890604" cy="1196533"/>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marL="285268" indent="-285268">
              <a:lnSpc>
                <a:spcPct val="100000"/>
              </a:lnSpc>
              <a:buClr>
                <a:srgbClr val="000000"/>
              </a:buClr>
              <a:buFont typeface="Arial"/>
              <a:buChar char="•"/>
            </a:pPr>
            <a:r>
              <a:rPr lang="en-US" sz="1796" b="1" strike="noStrike" spc="-1" dirty="0">
                <a:solidFill>
                  <a:srgbClr val="000000"/>
                </a:solidFill>
                <a:latin typeface="Arial"/>
                <a:ea typeface="DejaVu Sans"/>
              </a:rPr>
              <a:t>Production of high-intensity beams of </a:t>
            </a:r>
            <a:r>
              <a:rPr lang="en-US" sz="1796" b="1" strike="noStrike" spc="-1" baseline="30000" dirty="0">
                <a:solidFill>
                  <a:srgbClr val="000000"/>
                </a:solidFill>
                <a:latin typeface="Arial"/>
                <a:ea typeface="DejaVu Sans"/>
              </a:rPr>
              <a:t>50</a:t>
            </a:r>
            <a:r>
              <a:rPr lang="en-US" sz="1796" b="1" strike="noStrike" spc="-1" dirty="0">
                <a:solidFill>
                  <a:srgbClr val="000000"/>
                </a:solidFill>
                <a:latin typeface="Arial"/>
                <a:ea typeface="DejaVu Sans"/>
              </a:rPr>
              <a:t>Ti, </a:t>
            </a:r>
            <a:r>
              <a:rPr lang="en-US" sz="1796" b="1" strike="noStrike" spc="-1" baseline="30000" dirty="0">
                <a:solidFill>
                  <a:srgbClr val="000000"/>
                </a:solidFill>
                <a:latin typeface="Arial"/>
                <a:ea typeface="DejaVu Sans"/>
              </a:rPr>
              <a:t>54</a:t>
            </a:r>
            <a:r>
              <a:rPr lang="en-US" sz="1796" b="1" strike="noStrike" spc="-1" dirty="0">
                <a:solidFill>
                  <a:srgbClr val="000000"/>
                </a:solidFill>
                <a:latin typeface="Arial"/>
                <a:ea typeface="DejaVu Sans"/>
              </a:rPr>
              <a:t>Cr and others</a:t>
            </a:r>
            <a:endParaRPr lang="en-US" sz="1796" b="0" strike="noStrike" spc="-1" dirty="0">
              <a:latin typeface="Arial"/>
            </a:endParaRPr>
          </a:p>
          <a:p>
            <a:pPr>
              <a:lnSpc>
                <a:spcPct val="100000"/>
              </a:lnSpc>
              <a:buNone/>
            </a:pPr>
            <a:endParaRPr lang="en-US" sz="1796" b="0" strike="noStrike" spc="-1" dirty="0">
              <a:latin typeface="Arial"/>
            </a:endParaRPr>
          </a:p>
          <a:p>
            <a:pPr marL="285268" indent="-285268">
              <a:lnSpc>
                <a:spcPct val="100000"/>
              </a:lnSpc>
              <a:buClr>
                <a:srgbClr val="000000"/>
              </a:buClr>
              <a:buFont typeface="Arial"/>
              <a:buChar char="•"/>
            </a:pPr>
            <a:r>
              <a:rPr lang="en-US" sz="1796" b="1" strike="noStrike" spc="-1" dirty="0">
                <a:solidFill>
                  <a:srgbClr val="000000"/>
                </a:solidFill>
                <a:latin typeface="Arial"/>
                <a:ea typeface="DejaVu Sans"/>
              </a:rPr>
              <a:t>New ECR-28 GHz (2024)</a:t>
            </a:r>
            <a:endParaRPr lang="en-US" sz="1796" b="0" strike="noStrike" spc="-1" dirty="0">
              <a:latin typeface="Arial"/>
            </a:endParaRPr>
          </a:p>
        </p:txBody>
      </p:sp>
      <p:pic>
        <p:nvPicPr>
          <p:cNvPr id="288" name="Рисунок 31" descr="IMG_3099.JPG"/>
          <p:cNvPicPr/>
          <p:nvPr/>
        </p:nvPicPr>
        <p:blipFill>
          <a:blip r:embed="rId4"/>
          <a:srcRect l="15026" r="7674"/>
          <a:stretch/>
        </p:blipFill>
        <p:spPr>
          <a:xfrm>
            <a:off x="1700193" y="357823"/>
            <a:ext cx="1549288" cy="1505095"/>
          </a:xfrm>
          <a:prstGeom prst="rect">
            <a:avLst/>
          </a:prstGeom>
          <a:ln w="0">
            <a:noFill/>
          </a:ln>
        </p:spPr>
      </p:pic>
      <p:sp>
        <p:nvSpPr>
          <p:cNvPr id="289" name="Прямоугольник 10"/>
          <p:cNvSpPr/>
          <p:nvPr/>
        </p:nvSpPr>
        <p:spPr>
          <a:xfrm>
            <a:off x="304684" y="888505"/>
            <a:ext cx="1549288" cy="367059"/>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a:lnSpc>
                <a:spcPct val="100000"/>
              </a:lnSpc>
              <a:buNone/>
            </a:pPr>
            <a:r>
              <a:rPr lang="en-US" sz="1796" b="1" strike="noStrike" spc="-1">
                <a:solidFill>
                  <a:srgbClr val="000000"/>
                </a:solidFill>
                <a:latin typeface="Arial"/>
                <a:ea typeface="DejaVu Sans"/>
              </a:rPr>
              <a:t>TARGETS</a:t>
            </a:r>
            <a:endParaRPr lang="en-US" sz="1796" b="0" strike="noStrike" spc="-1">
              <a:latin typeface="Arial"/>
            </a:endParaRPr>
          </a:p>
        </p:txBody>
      </p:sp>
      <p:sp>
        <p:nvSpPr>
          <p:cNvPr id="290" name="Прямоугольник 14"/>
          <p:cNvSpPr/>
          <p:nvPr/>
        </p:nvSpPr>
        <p:spPr>
          <a:xfrm>
            <a:off x="183601" y="4338473"/>
            <a:ext cx="990941" cy="367059"/>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a:lnSpc>
                <a:spcPct val="100000"/>
              </a:lnSpc>
              <a:buNone/>
            </a:pPr>
            <a:r>
              <a:rPr lang="en-US" sz="1796" b="1" strike="noStrike" spc="-1">
                <a:solidFill>
                  <a:srgbClr val="000000"/>
                </a:solidFill>
                <a:latin typeface="Calibri"/>
                <a:ea typeface="DejaVu Sans"/>
              </a:rPr>
              <a:t>BEAMS</a:t>
            </a:r>
            <a:endParaRPr lang="en-US" sz="1796" b="0" strike="noStrike" spc="-1">
              <a:latin typeface="Arial"/>
            </a:endParaRPr>
          </a:p>
        </p:txBody>
      </p:sp>
      <p:pic>
        <p:nvPicPr>
          <p:cNvPr id="291" name="Рисунок 290"/>
          <p:cNvPicPr/>
          <p:nvPr/>
        </p:nvPicPr>
        <p:blipFill>
          <a:blip r:embed="rId5"/>
          <a:stretch/>
        </p:blipFill>
        <p:spPr>
          <a:xfrm>
            <a:off x="4221020" y="2110114"/>
            <a:ext cx="5221661" cy="4651457"/>
          </a:xfrm>
          <a:prstGeom prst="rect">
            <a:avLst/>
          </a:prstGeom>
          <a:ln w="0">
            <a:noFill/>
          </a:ln>
        </p:spPr>
      </p:pic>
      <p:pic>
        <p:nvPicPr>
          <p:cNvPr id="292" name="Рисунок 291"/>
          <p:cNvPicPr/>
          <p:nvPr/>
        </p:nvPicPr>
        <p:blipFill>
          <a:blip r:embed="rId6"/>
          <a:stretch/>
        </p:blipFill>
        <p:spPr>
          <a:xfrm>
            <a:off x="7833391" y="1527334"/>
            <a:ext cx="2217940" cy="1888105"/>
          </a:xfrm>
          <a:prstGeom prst="rect">
            <a:avLst/>
          </a:prstGeom>
          <a:ln w="0">
            <a:noFill/>
          </a:ln>
        </p:spPr>
      </p:pic>
      <p:grpSp>
        <p:nvGrpSpPr>
          <p:cNvPr id="27" name="Группа 26">
            <a:extLst>
              <a:ext uri="{FF2B5EF4-FFF2-40B4-BE49-F238E27FC236}">
                <a16:creationId xmlns:a16="http://schemas.microsoft.com/office/drawing/2014/main" id="{BB3747DC-DC03-0F4F-A1E9-CA53B66FA446}"/>
              </a:ext>
            </a:extLst>
          </p:cNvPr>
          <p:cNvGrpSpPr/>
          <p:nvPr/>
        </p:nvGrpSpPr>
        <p:grpSpPr>
          <a:xfrm>
            <a:off x="4716864" y="3376995"/>
            <a:ext cx="3987117" cy="2672091"/>
            <a:chOff x="1332934" y="3790800"/>
            <a:chExt cx="4391640" cy="2937960"/>
          </a:xfrm>
        </p:grpSpPr>
        <p:pic>
          <p:nvPicPr>
            <p:cNvPr id="28" name="Рисунок 8">
              <a:extLst>
                <a:ext uri="{FF2B5EF4-FFF2-40B4-BE49-F238E27FC236}">
                  <a16:creationId xmlns:a16="http://schemas.microsoft.com/office/drawing/2014/main" id="{883D6C44-60E3-494F-9BBF-0936AD9117BE}"/>
                </a:ext>
              </a:extLst>
            </p:cNvPr>
            <p:cNvPicPr/>
            <p:nvPr/>
          </p:nvPicPr>
          <p:blipFill>
            <a:blip r:embed="rId7"/>
            <a:stretch/>
          </p:blipFill>
          <p:spPr>
            <a:xfrm>
              <a:off x="1332934" y="3822840"/>
              <a:ext cx="4391640" cy="2905920"/>
            </a:xfrm>
            <a:prstGeom prst="rect">
              <a:avLst/>
            </a:prstGeom>
            <a:ln w="0">
              <a:noFill/>
            </a:ln>
          </p:spPr>
        </p:pic>
        <p:grpSp>
          <p:nvGrpSpPr>
            <p:cNvPr id="29" name="Группа 4">
              <a:extLst>
                <a:ext uri="{FF2B5EF4-FFF2-40B4-BE49-F238E27FC236}">
                  <a16:creationId xmlns:a16="http://schemas.microsoft.com/office/drawing/2014/main" id="{64F3E0BA-497A-7E48-AD89-D3CDCA26D792}"/>
                </a:ext>
              </a:extLst>
            </p:cNvPr>
            <p:cNvGrpSpPr/>
            <p:nvPr/>
          </p:nvGrpSpPr>
          <p:grpSpPr>
            <a:xfrm>
              <a:off x="2682574" y="3790800"/>
              <a:ext cx="2078640" cy="1393920"/>
              <a:chOff x="2640240" y="3687480"/>
              <a:chExt cx="2078640" cy="1393920"/>
            </a:xfrm>
          </p:grpSpPr>
          <p:sp>
            <p:nvSpPr>
              <p:cNvPr id="30" name="Стрелка вправо 5">
                <a:extLst>
                  <a:ext uri="{FF2B5EF4-FFF2-40B4-BE49-F238E27FC236}">
                    <a16:creationId xmlns:a16="http://schemas.microsoft.com/office/drawing/2014/main" id="{72D7FF61-DF33-ED42-94CB-DEFF1F71183A}"/>
                  </a:ext>
                </a:extLst>
              </p:cNvPr>
              <p:cNvSpPr/>
              <p:nvPr/>
            </p:nvSpPr>
            <p:spPr>
              <a:xfrm>
                <a:off x="4110480" y="4856760"/>
                <a:ext cx="403920" cy="224640"/>
              </a:xfrm>
              <a:prstGeom prst="rightArrow">
                <a:avLst>
                  <a:gd name="adj1" fmla="val 50000"/>
                  <a:gd name="adj2" fmla="val 50000"/>
                </a:avLst>
              </a:prstGeom>
              <a:gradFill rotWithShape="0">
                <a:gsLst>
                  <a:gs pos="0">
                    <a:srgbClr val="66008F"/>
                  </a:gs>
                  <a:gs pos="100000">
                    <a:srgbClr val="BA0066"/>
                  </a:gs>
                </a:gsLst>
                <a:lin ang="10800000"/>
              </a:gradFill>
              <a:ln>
                <a:solidFill>
                  <a:srgbClr val="3A5F8B"/>
                </a:solidFill>
                <a:round/>
              </a:ln>
            </p:spPr>
            <p:style>
              <a:lnRef idx="2">
                <a:schemeClr val="accent1">
                  <a:shade val="50000"/>
                </a:schemeClr>
              </a:lnRef>
              <a:fillRef idx="1">
                <a:schemeClr val="accent1"/>
              </a:fillRef>
              <a:effectRef idx="0">
                <a:schemeClr val="accent1"/>
              </a:effectRef>
              <a:fontRef idx="minor"/>
            </p:style>
          </p:sp>
          <p:sp>
            <p:nvSpPr>
              <p:cNvPr id="31" name="Стрелка вправо 6">
                <a:extLst>
                  <a:ext uri="{FF2B5EF4-FFF2-40B4-BE49-F238E27FC236}">
                    <a16:creationId xmlns:a16="http://schemas.microsoft.com/office/drawing/2014/main" id="{02470D35-2857-AE45-92B5-8ECD5909B6C6}"/>
                  </a:ext>
                </a:extLst>
              </p:cNvPr>
              <p:cNvSpPr/>
              <p:nvPr/>
            </p:nvSpPr>
            <p:spPr>
              <a:xfrm rot="10800000">
                <a:off x="2640240" y="4520520"/>
                <a:ext cx="403920" cy="224640"/>
              </a:xfrm>
              <a:prstGeom prst="rightArrow">
                <a:avLst>
                  <a:gd name="adj1" fmla="val 50000"/>
                  <a:gd name="adj2" fmla="val 50000"/>
                </a:avLst>
              </a:prstGeom>
              <a:gradFill rotWithShape="0">
                <a:gsLst>
                  <a:gs pos="0">
                    <a:srgbClr val="66008F"/>
                  </a:gs>
                  <a:gs pos="100000">
                    <a:srgbClr val="BA0066"/>
                  </a:gs>
                </a:gsLst>
                <a:lin ang="0"/>
              </a:gradFill>
              <a:ln>
                <a:solidFill>
                  <a:srgbClr val="3A5F8B"/>
                </a:solidFill>
                <a:round/>
              </a:ln>
            </p:spPr>
            <p:style>
              <a:lnRef idx="2">
                <a:schemeClr val="accent1">
                  <a:shade val="50000"/>
                </a:schemeClr>
              </a:lnRef>
              <a:fillRef idx="1">
                <a:schemeClr val="accent1"/>
              </a:fillRef>
              <a:effectRef idx="0">
                <a:schemeClr val="accent1"/>
              </a:effectRef>
              <a:fontRef idx="minor"/>
            </p:style>
          </p:sp>
          <p:sp>
            <p:nvSpPr>
              <p:cNvPr id="32" name="Стрелка вправо 7">
                <a:extLst>
                  <a:ext uri="{FF2B5EF4-FFF2-40B4-BE49-F238E27FC236}">
                    <a16:creationId xmlns:a16="http://schemas.microsoft.com/office/drawing/2014/main" id="{35607EC1-D2EB-A147-83AB-780FA5DE8224}"/>
                  </a:ext>
                </a:extLst>
              </p:cNvPr>
              <p:cNvSpPr/>
              <p:nvPr/>
            </p:nvSpPr>
            <p:spPr>
              <a:xfrm rot="19618200">
                <a:off x="4286160" y="3779280"/>
                <a:ext cx="403920" cy="224640"/>
              </a:xfrm>
              <a:prstGeom prst="rightArrow">
                <a:avLst>
                  <a:gd name="adj1" fmla="val 50000"/>
                  <a:gd name="adj2" fmla="val 50000"/>
                </a:avLst>
              </a:prstGeom>
              <a:gradFill rotWithShape="0">
                <a:gsLst>
                  <a:gs pos="0">
                    <a:srgbClr val="66008F"/>
                  </a:gs>
                  <a:gs pos="100000">
                    <a:srgbClr val="BA0066"/>
                  </a:gs>
                </a:gsLst>
                <a:lin ang="8814000"/>
              </a:gradFill>
              <a:ln>
                <a:solidFill>
                  <a:srgbClr val="3A5F8B"/>
                </a:solidFill>
                <a:round/>
              </a:ln>
            </p:spPr>
            <p:style>
              <a:lnRef idx="2">
                <a:schemeClr val="accent1">
                  <a:shade val="50000"/>
                </a:schemeClr>
              </a:lnRef>
              <a:fillRef idx="1">
                <a:schemeClr val="accent1"/>
              </a:fillRef>
              <a:effectRef idx="0">
                <a:schemeClr val="accent1"/>
              </a:effectRef>
              <a:fontRef idx="minor"/>
            </p:style>
          </p:sp>
        </p:grpSp>
      </p:grpSp>
    </p:spTree>
    <p:extLst>
      <p:ext uri="{BB962C8B-B14F-4D97-AF65-F5344CB8AC3E}">
        <p14:creationId xmlns:p14="http://schemas.microsoft.com/office/powerpoint/2010/main" val="2598735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7" name="Рисунок 24"/>
          <p:cNvPicPr/>
          <p:nvPr/>
        </p:nvPicPr>
        <p:blipFill>
          <a:blip r:embed="rId3" cstate="print">
            <a:extLst>
              <a:ext uri="{28A0092B-C50C-407E-A947-70E740481C1C}">
                <a14:useLocalDpi xmlns:a14="http://schemas.microsoft.com/office/drawing/2010/main"/>
              </a:ext>
            </a:extLst>
          </a:blip>
          <a:srcRect t="12046"/>
          <a:stretch/>
        </p:blipFill>
        <p:spPr>
          <a:xfrm>
            <a:off x="4718520" y="2136600"/>
            <a:ext cx="3808440" cy="2350080"/>
          </a:xfrm>
          <a:prstGeom prst="rect">
            <a:avLst/>
          </a:prstGeom>
          <a:ln w="0">
            <a:noFill/>
          </a:ln>
        </p:spPr>
      </p:pic>
      <p:sp>
        <p:nvSpPr>
          <p:cNvPr id="1498" name="Rectangle 3"/>
          <p:cNvSpPr/>
          <p:nvPr/>
        </p:nvSpPr>
        <p:spPr>
          <a:xfrm>
            <a:off x="765720" y="0"/>
            <a:ext cx="10301760" cy="666720"/>
          </a:xfrm>
          <a:prstGeom prst="rect">
            <a:avLst/>
          </a:prstGeom>
          <a:noFill/>
          <a:ln w="9525">
            <a:noFill/>
          </a:ln>
        </p:spPr>
        <p:style>
          <a:lnRef idx="0">
            <a:scrgbClr r="0" g="0" b="0"/>
          </a:lnRef>
          <a:fillRef idx="0">
            <a:scrgbClr r="0" g="0" b="0"/>
          </a:fillRef>
          <a:effectRef idx="0">
            <a:scrgbClr r="0" g="0" b="0"/>
          </a:effectRef>
          <a:fontRef idx="minor"/>
        </p:style>
        <p:txBody>
          <a:bodyPr numCol="1" spcCol="0" anchor="ctr">
            <a:noAutofit/>
          </a:bodyPr>
          <a:lstStyle/>
          <a:p>
            <a:pPr algn="ctr">
              <a:lnSpc>
                <a:spcPct val="100000"/>
              </a:lnSpc>
            </a:pPr>
            <a:r>
              <a:rPr lang="en-US" sz="2400" b="1" strike="noStrike" spc="-1">
                <a:solidFill>
                  <a:srgbClr val="002060"/>
                </a:solidFill>
                <a:latin typeface="Arial"/>
              </a:rPr>
              <a:t>Towards</a:t>
            </a:r>
            <a:r>
              <a:rPr lang="ru-RU" sz="2400" b="1" strike="noStrike" spc="-1">
                <a:solidFill>
                  <a:srgbClr val="002060"/>
                </a:solidFill>
                <a:latin typeface="Arial"/>
              </a:rPr>
              <a:t> </a:t>
            </a:r>
            <a:r>
              <a:rPr lang="en-US" sz="2400" b="1" strike="noStrike" spc="-1">
                <a:solidFill>
                  <a:srgbClr val="002060"/>
                </a:solidFill>
                <a:latin typeface="Arial"/>
              </a:rPr>
              <a:t>element </a:t>
            </a:r>
            <a:r>
              <a:rPr lang="ru-RU" sz="2400" b="1" strike="noStrike" spc="-1">
                <a:solidFill>
                  <a:srgbClr val="002060"/>
                </a:solidFill>
                <a:latin typeface="Arial"/>
              </a:rPr>
              <a:t>120</a:t>
            </a:r>
            <a:r>
              <a:rPr lang="en-US" sz="2400" b="1" strike="noStrike" spc="-1">
                <a:solidFill>
                  <a:srgbClr val="002060"/>
                </a:solidFill>
                <a:latin typeface="Arial"/>
              </a:rPr>
              <a:t>: the first experiment</a:t>
            </a:r>
            <a:r>
              <a:rPr lang="ru-RU" sz="2400" b="1" strike="noStrike" spc="-1">
                <a:solidFill>
                  <a:srgbClr val="002060"/>
                </a:solidFill>
                <a:latin typeface="Arial"/>
              </a:rPr>
              <a:t> </a:t>
            </a:r>
            <a:r>
              <a:rPr lang="en-US" sz="2400" b="1" strike="noStrike" spc="-1" baseline="30000">
                <a:solidFill>
                  <a:srgbClr val="002060"/>
                </a:solidFill>
                <a:latin typeface="Arial"/>
              </a:rPr>
              <a:t>48</a:t>
            </a:r>
            <a:r>
              <a:rPr lang="en-US" sz="2400" b="1" strike="noStrike" spc="-1">
                <a:solidFill>
                  <a:srgbClr val="002060"/>
                </a:solidFill>
                <a:latin typeface="Arial"/>
              </a:rPr>
              <a:t>Ca  + </a:t>
            </a:r>
            <a:r>
              <a:rPr lang="en-US" sz="2400" b="1" strike="noStrike" spc="-1" baseline="30000">
                <a:solidFill>
                  <a:srgbClr val="002060"/>
                </a:solidFill>
                <a:latin typeface="Arial"/>
              </a:rPr>
              <a:t>232</a:t>
            </a:r>
            <a:r>
              <a:rPr lang="en-US" sz="2400" b="1" strike="noStrike" spc="-1">
                <a:solidFill>
                  <a:srgbClr val="002060"/>
                </a:solidFill>
                <a:latin typeface="Arial"/>
              </a:rPr>
              <a:t>Th→ </a:t>
            </a:r>
            <a:r>
              <a:rPr lang="en-US" sz="2400" b="1" strike="noStrike" spc="-1" baseline="30000">
                <a:solidFill>
                  <a:srgbClr val="002060"/>
                </a:solidFill>
                <a:latin typeface="Arial"/>
              </a:rPr>
              <a:t>280</a:t>
            </a:r>
            <a:r>
              <a:rPr lang="en-US" sz="2400" b="1" strike="noStrike" spc="-1">
                <a:solidFill>
                  <a:srgbClr val="002060"/>
                </a:solidFill>
                <a:latin typeface="Arial"/>
              </a:rPr>
              <a:t>Ds*</a:t>
            </a:r>
            <a:r>
              <a:rPr lang="ru-RU" sz="2400" b="1" strike="noStrike" spc="-1">
                <a:solidFill>
                  <a:srgbClr val="002060"/>
                </a:solidFill>
                <a:latin typeface="Arial"/>
              </a:rPr>
              <a:t> </a:t>
            </a:r>
            <a:r>
              <a:rPr lang="en-US" sz="2400" b="1" strike="noStrike" spc="-1">
                <a:solidFill>
                  <a:srgbClr val="002060"/>
                </a:solidFill>
                <a:latin typeface="Arial"/>
              </a:rPr>
              <a:t> </a:t>
            </a:r>
            <a:endParaRPr lang="en-US" sz="2400" b="0" strike="noStrike" spc="-1">
              <a:solidFill>
                <a:srgbClr val="000000"/>
              </a:solidFill>
              <a:latin typeface="Arial"/>
            </a:endParaRPr>
          </a:p>
        </p:txBody>
      </p:sp>
      <p:pic>
        <p:nvPicPr>
          <p:cNvPr id="1499" name="Рисунок 26" descr="z1.bmp"/>
          <p:cNvPicPr/>
          <p:nvPr/>
        </p:nvPicPr>
        <p:blipFill>
          <a:blip r:embed="rId4" cstate="print">
            <a:extLst>
              <a:ext uri="{28A0092B-C50C-407E-A947-70E740481C1C}">
                <a14:useLocalDpi xmlns:a14="http://schemas.microsoft.com/office/drawing/2010/main"/>
              </a:ext>
            </a:extLst>
          </a:blip>
          <a:srcRect l="3725" t="7045" r="30330"/>
          <a:stretch/>
        </p:blipFill>
        <p:spPr>
          <a:xfrm>
            <a:off x="406440" y="631440"/>
            <a:ext cx="3639960" cy="3732480"/>
          </a:xfrm>
          <a:prstGeom prst="rect">
            <a:avLst/>
          </a:prstGeom>
          <a:ln w="0">
            <a:noFill/>
          </a:ln>
        </p:spPr>
      </p:pic>
      <p:pic>
        <p:nvPicPr>
          <p:cNvPr id="1500" name="Рисунок 27"/>
          <p:cNvPicPr/>
          <p:nvPr/>
        </p:nvPicPr>
        <p:blipFill>
          <a:blip r:embed="rId5" cstate="print">
            <a:extLst>
              <a:ext uri="{28A0092B-C50C-407E-A947-70E740481C1C}">
                <a14:useLocalDpi xmlns:a14="http://schemas.microsoft.com/office/drawing/2010/main"/>
              </a:ext>
            </a:extLst>
          </a:blip>
          <a:srcRect/>
          <a:stretch/>
        </p:blipFill>
        <p:spPr>
          <a:xfrm>
            <a:off x="8454600" y="2348640"/>
            <a:ext cx="3366000" cy="2400840"/>
          </a:xfrm>
          <a:prstGeom prst="rect">
            <a:avLst/>
          </a:prstGeom>
          <a:ln w="0">
            <a:noFill/>
          </a:ln>
        </p:spPr>
      </p:pic>
      <p:sp>
        <p:nvSpPr>
          <p:cNvPr id="1501" name="TextBox 22"/>
          <p:cNvSpPr/>
          <p:nvPr/>
        </p:nvSpPr>
        <p:spPr>
          <a:xfrm>
            <a:off x="4143600" y="960840"/>
            <a:ext cx="7473600" cy="98424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marL="285840" indent="-285840" algn="just">
              <a:lnSpc>
                <a:spcPct val="100000"/>
              </a:lnSpc>
              <a:spcBef>
                <a:spcPts val="581"/>
              </a:spcBef>
              <a:buClr>
                <a:srgbClr val="000000"/>
              </a:buClr>
              <a:buFont typeface="Arial"/>
              <a:buChar char="•"/>
            </a:pPr>
            <a:r>
              <a:rPr lang="en-US" sz="1800" b="0" strike="noStrike" spc="-1">
                <a:solidFill>
                  <a:srgbClr val="000000"/>
                </a:solidFill>
                <a:latin typeface="Calibri"/>
                <a:ea typeface="MS Mincho"/>
              </a:rPr>
              <a:t>Stability and production cross section is expected to have a minimum for the element 110. The fission barrier is predicted to be 3.3 MeV only.</a:t>
            </a:r>
            <a:endParaRPr lang="en-US" sz="1800" b="0" strike="noStrike" spc="-1">
              <a:solidFill>
                <a:srgbClr val="000000"/>
              </a:solidFill>
              <a:latin typeface="Arial"/>
            </a:endParaRPr>
          </a:p>
          <a:p>
            <a:pPr marL="285840" indent="-285840" algn="just">
              <a:lnSpc>
                <a:spcPct val="100000"/>
              </a:lnSpc>
              <a:spcBef>
                <a:spcPts val="581"/>
              </a:spcBef>
              <a:buClr>
                <a:srgbClr val="000000"/>
              </a:buClr>
              <a:buFont typeface="Arial"/>
              <a:buChar char="•"/>
            </a:pPr>
            <a:r>
              <a:rPr lang="en-US" sz="1800" b="0" strike="noStrike" spc="-1">
                <a:solidFill>
                  <a:srgbClr val="000000"/>
                </a:solidFill>
                <a:latin typeface="Calibri"/>
                <a:ea typeface="MS Mincho"/>
              </a:rPr>
              <a:t>The same theory predicts 5.1 MeV barrier for the element 120.</a:t>
            </a:r>
            <a:endParaRPr lang="en-US" sz="1800" b="0" strike="noStrike" spc="-1">
              <a:solidFill>
                <a:srgbClr val="000000"/>
              </a:solidFill>
              <a:latin typeface="Arial"/>
            </a:endParaRPr>
          </a:p>
        </p:txBody>
      </p:sp>
      <p:sp>
        <p:nvSpPr>
          <p:cNvPr id="1502" name="TextBox 56"/>
          <p:cNvSpPr/>
          <p:nvPr/>
        </p:nvSpPr>
        <p:spPr>
          <a:xfrm>
            <a:off x="118800" y="4364280"/>
            <a:ext cx="11701800" cy="228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gn="just">
              <a:lnSpc>
                <a:spcPct val="150000"/>
              </a:lnSpc>
              <a:buClr>
                <a:srgbClr val="000000"/>
              </a:buClr>
              <a:buFont typeface="Arial"/>
              <a:buChar char="•"/>
            </a:pPr>
            <a:r>
              <a:rPr lang="en-US" sz="1800" b="0" strike="noStrike" spc="-1">
                <a:solidFill>
                  <a:srgbClr val="000000"/>
                </a:solidFill>
                <a:latin typeface="Calibri"/>
              </a:rPr>
              <a:t>The experiment was carried out at </a:t>
            </a:r>
            <a:r>
              <a:rPr lang="ru-RU" sz="1800" b="0" strike="noStrike" spc="-1">
                <a:solidFill>
                  <a:srgbClr val="000000"/>
                </a:solidFill>
                <a:latin typeface="Calibri"/>
              </a:rPr>
              <a:t>3</a:t>
            </a:r>
            <a:r>
              <a:rPr lang="en-US" sz="1800" b="0" strike="noStrike" spc="-1">
                <a:solidFill>
                  <a:srgbClr val="000000"/>
                </a:solidFill>
                <a:latin typeface="Calibri"/>
              </a:rPr>
              <a:t> different beam energies in June</a:t>
            </a:r>
            <a:r>
              <a:rPr lang="ru-RU" sz="1800" b="0" strike="noStrike" spc="-1">
                <a:solidFill>
                  <a:srgbClr val="000000"/>
                </a:solidFill>
                <a:latin typeface="Calibri"/>
              </a:rPr>
              <a:t> 2022</a:t>
            </a:r>
            <a:r>
              <a:rPr lang="en-US" sz="1800" b="0" strike="noStrike" spc="-1">
                <a:solidFill>
                  <a:srgbClr val="000000"/>
                </a:solidFill>
                <a:latin typeface="Calibri"/>
              </a:rPr>
              <a:t>, October 2022, February 2023.</a:t>
            </a:r>
            <a:endParaRPr lang="en-US" sz="1800" b="0" strike="noStrike" spc="-1">
              <a:solidFill>
                <a:srgbClr val="000000"/>
              </a:solidFill>
              <a:latin typeface="Arial"/>
            </a:endParaRPr>
          </a:p>
          <a:p>
            <a:pPr marL="285840" indent="-285840" algn="just">
              <a:lnSpc>
                <a:spcPct val="150000"/>
              </a:lnSpc>
              <a:buClr>
                <a:srgbClr val="000000"/>
              </a:buClr>
              <a:buFont typeface="Arial"/>
              <a:buChar char="•"/>
            </a:pPr>
            <a:r>
              <a:rPr lang="en-US" sz="1800" b="0" strike="noStrike" spc="-1">
                <a:solidFill>
                  <a:srgbClr val="000000"/>
                </a:solidFill>
                <a:latin typeface="Calibri"/>
              </a:rPr>
              <a:t>7 events of the </a:t>
            </a:r>
            <a:r>
              <a:rPr lang="en-US" sz="1800" b="0" strike="noStrike" spc="-1" baseline="30000">
                <a:solidFill>
                  <a:srgbClr val="000000"/>
                </a:solidFill>
                <a:latin typeface="Calibri"/>
              </a:rPr>
              <a:t>276</a:t>
            </a:r>
            <a:r>
              <a:rPr lang="en-US" sz="1800" b="0" strike="noStrike" spc="-1">
                <a:solidFill>
                  <a:srgbClr val="000000"/>
                </a:solidFill>
                <a:latin typeface="Calibri"/>
              </a:rPr>
              <a:t>Ds and 1 of </a:t>
            </a:r>
            <a:r>
              <a:rPr lang="en-US" sz="1800" b="0" strike="noStrike" spc="-1" baseline="30000">
                <a:solidFill>
                  <a:srgbClr val="000000"/>
                </a:solidFill>
                <a:latin typeface="Calibri"/>
              </a:rPr>
              <a:t>275</a:t>
            </a:r>
            <a:r>
              <a:rPr lang="en-US" sz="1800" b="0" strike="noStrike" spc="-1">
                <a:solidFill>
                  <a:srgbClr val="000000"/>
                </a:solidFill>
                <a:latin typeface="Calibri"/>
              </a:rPr>
              <a:t>Ds synthesis were observed in experiment at extremely low cross section.</a:t>
            </a:r>
            <a:endParaRPr lang="en-US" sz="1800" b="0" strike="noStrike" spc="-1">
              <a:solidFill>
                <a:srgbClr val="000000"/>
              </a:solidFill>
              <a:latin typeface="Arial"/>
            </a:endParaRPr>
          </a:p>
          <a:p>
            <a:pPr marL="285840" indent="-285840" algn="just">
              <a:lnSpc>
                <a:spcPct val="100000"/>
              </a:lnSpc>
              <a:buClr>
                <a:srgbClr val="000000"/>
              </a:buClr>
              <a:buFont typeface="Arial"/>
              <a:buChar char="•"/>
            </a:pPr>
            <a:r>
              <a:rPr lang="en-US" sz="1800" b="0" strike="noStrike" spc="-1">
                <a:solidFill>
                  <a:srgbClr val="000000"/>
                </a:solidFill>
                <a:latin typeface="Calibri"/>
              </a:rPr>
              <a:t>Four new isotopes</a:t>
            </a:r>
            <a:r>
              <a:rPr lang="ru-RU" sz="1800" b="0" strike="noStrike" spc="-1">
                <a:solidFill>
                  <a:srgbClr val="000000"/>
                </a:solidFill>
                <a:latin typeface="Calibri"/>
              </a:rPr>
              <a:t> (</a:t>
            </a:r>
            <a:r>
              <a:rPr lang="en-US" sz="1800" b="0" strike="noStrike" spc="-1" baseline="30000">
                <a:solidFill>
                  <a:srgbClr val="000000"/>
                </a:solidFill>
                <a:latin typeface="Calibri"/>
              </a:rPr>
              <a:t>275</a:t>
            </a:r>
            <a:r>
              <a:rPr lang="en-US" sz="1800" b="0" strike="noStrike" spc="-1">
                <a:solidFill>
                  <a:srgbClr val="000000"/>
                </a:solidFill>
                <a:latin typeface="Calibri"/>
              </a:rPr>
              <a:t>Ds, </a:t>
            </a:r>
            <a:r>
              <a:rPr lang="en-US" sz="1800" b="0" strike="noStrike" spc="-1" baseline="30000">
                <a:solidFill>
                  <a:srgbClr val="000000"/>
                </a:solidFill>
                <a:latin typeface="Calibri"/>
              </a:rPr>
              <a:t>276</a:t>
            </a:r>
            <a:r>
              <a:rPr lang="en-US" sz="1800" b="0" strike="noStrike" spc="-1">
                <a:solidFill>
                  <a:srgbClr val="000000"/>
                </a:solidFill>
                <a:latin typeface="Calibri"/>
              </a:rPr>
              <a:t>Ds, </a:t>
            </a:r>
            <a:r>
              <a:rPr lang="en-US" sz="1800" b="0" strike="noStrike" spc="-1" baseline="30000">
                <a:solidFill>
                  <a:srgbClr val="000000"/>
                </a:solidFill>
                <a:latin typeface="Calibri"/>
              </a:rPr>
              <a:t>272</a:t>
            </a:r>
            <a:r>
              <a:rPr lang="en-US" sz="1800" b="0" strike="noStrike" spc="-1">
                <a:solidFill>
                  <a:srgbClr val="000000"/>
                </a:solidFill>
                <a:latin typeface="Calibri"/>
              </a:rPr>
              <a:t>Hs, and </a:t>
            </a:r>
            <a:r>
              <a:rPr lang="en-US" sz="1800" b="0" strike="noStrike" spc="-1" baseline="30000">
                <a:solidFill>
                  <a:srgbClr val="000000"/>
                </a:solidFill>
                <a:latin typeface="Calibri"/>
              </a:rPr>
              <a:t>268</a:t>
            </a:r>
            <a:r>
              <a:rPr lang="en-US" sz="1800" b="0" strike="noStrike" spc="-1">
                <a:solidFill>
                  <a:srgbClr val="000000"/>
                </a:solidFill>
                <a:latin typeface="Calibri"/>
              </a:rPr>
              <a:t>Ds</a:t>
            </a:r>
            <a:r>
              <a:rPr lang="ru-RU" sz="1800" b="0" strike="noStrike" spc="-1">
                <a:solidFill>
                  <a:srgbClr val="000000"/>
                </a:solidFill>
                <a:latin typeface="Calibri"/>
              </a:rPr>
              <a:t>)</a:t>
            </a:r>
            <a:r>
              <a:rPr lang="en-US" sz="1800" b="0" strike="noStrike" spc="-1">
                <a:solidFill>
                  <a:srgbClr val="000000"/>
                </a:solidFill>
                <a:latin typeface="Calibri"/>
              </a:rPr>
              <a:t> of superheavy elements have been discovered at the SHE Factory in addition to two another isotopes </a:t>
            </a:r>
            <a:r>
              <a:rPr lang="en-US" sz="1800" b="0" strike="noStrike" spc="-1" baseline="30000">
                <a:solidFill>
                  <a:srgbClr val="000000"/>
                </a:solidFill>
                <a:latin typeface="Calibri"/>
              </a:rPr>
              <a:t>286</a:t>
            </a:r>
            <a:r>
              <a:rPr lang="en-US" sz="1800" b="0" strike="noStrike" spc="-1">
                <a:solidFill>
                  <a:srgbClr val="000000"/>
                </a:solidFill>
                <a:latin typeface="Calibri"/>
              </a:rPr>
              <a:t>Mc, </a:t>
            </a:r>
            <a:r>
              <a:rPr lang="en-US" sz="1800" b="0" strike="noStrike" spc="-1" baseline="30000">
                <a:solidFill>
                  <a:srgbClr val="000000"/>
                </a:solidFill>
                <a:latin typeface="Calibri"/>
              </a:rPr>
              <a:t>264</a:t>
            </a:r>
            <a:r>
              <a:rPr lang="en-US" sz="1800" b="0" strike="noStrike" spc="-1">
                <a:solidFill>
                  <a:srgbClr val="000000"/>
                </a:solidFill>
                <a:latin typeface="Calibri"/>
              </a:rPr>
              <a:t>Lr discovered in 2021.</a:t>
            </a:r>
            <a:endParaRPr lang="en-US" sz="1800" b="0" strike="noStrike" spc="-1">
              <a:solidFill>
                <a:srgbClr val="000000"/>
              </a:solidFill>
              <a:latin typeface="Arial"/>
            </a:endParaRPr>
          </a:p>
          <a:p>
            <a:pPr marL="285840" indent="-285840" algn="just">
              <a:lnSpc>
                <a:spcPct val="150000"/>
              </a:lnSpc>
              <a:buClr>
                <a:srgbClr val="000000"/>
              </a:buClr>
              <a:buFont typeface="Arial"/>
              <a:buChar char="•"/>
            </a:pPr>
            <a:r>
              <a:rPr lang="en-US" sz="1800" b="0" strike="noStrike" spc="-1">
                <a:solidFill>
                  <a:srgbClr val="000000"/>
                </a:solidFill>
                <a:latin typeface="Calibri"/>
              </a:rPr>
              <a:t>The experimental results are in agreement with expectations.</a:t>
            </a:r>
            <a:endParaRPr lang="en-US" sz="1800" b="0" strike="noStrike" spc="-1">
              <a:solidFill>
                <a:srgbClr val="000000"/>
              </a:solidFill>
              <a:latin typeface="Arial"/>
            </a:endParaRPr>
          </a:p>
          <a:p>
            <a:pPr marL="285840" indent="-285840" algn="just">
              <a:lnSpc>
                <a:spcPct val="150000"/>
              </a:lnSpc>
              <a:buClr>
                <a:srgbClr val="000000"/>
              </a:buClr>
              <a:buFont typeface="Arial"/>
              <a:buChar char="•"/>
            </a:pPr>
            <a:r>
              <a:rPr lang="en-US" sz="1800" b="0" strike="noStrike" spc="-1">
                <a:solidFill>
                  <a:srgbClr val="000000"/>
                </a:solidFill>
                <a:latin typeface="Calibri"/>
              </a:rPr>
              <a:t>Experiment at even higher beam energy is planned for March 2023.</a:t>
            </a:r>
            <a:endParaRPr lang="en-US" sz="1800" b="0" strike="noStrike" spc="-1">
              <a:solidFill>
                <a:srgbClr val="000000"/>
              </a:solidFill>
              <a:latin typeface="Arial"/>
            </a:endParaRPr>
          </a:p>
        </p:txBody>
      </p:sp>
    </p:spTree>
    <p:extLst>
      <p:ext uri="{BB962C8B-B14F-4D97-AF65-F5344CB8AC3E}">
        <p14:creationId xmlns:p14="http://schemas.microsoft.com/office/powerpoint/2010/main" val="3840317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TextBox 2"/>
          <p:cNvSpPr/>
          <p:nvPr/>
        </p:nvSpPr>
        <p:spPr>
          <a:xfrm>
            <a:off x="113385" y="2758873"/>
            <a:ext cx="8957271" cy="3684654"/>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marL="285268" indent="-285268">
              <a:lnSpc>
                <a:spcPct val="100000"/>
              </a:lnSpc>
              <a:buClr>
                <a:srgbClr val="000000"/>
              </a:buClr>
              <a:buFont typeface="Arial"/>
              <a:buChar char="•"/>
            </a:pPr>
            <a:r>
              <a:rPr lang="en-US" sz="1796" b="1" strike="noStrike" spc="-1" dirty="0" err="1">
                <a:solidFill>
                  <a:srgbClr val="000000"/>
                </a:solidFill>
                <a:latin typeface="Arial"/>
                <a:ea typeface="DejaVu Sans"/>
              </a:rPr>
              <a:t>Multinucleon</a:t>
            </a:r>
            <a:r>
              <a:rPr lang="en-US" sz="1796" b="1" strike="noStrike" spc="-1" dirty="0">
                <a:solidFill>
                  <a:srgbClr val="000000"/>
                </a:solidFill>
                <a:latin typeface="Arial"/>
                <a:ea typeface="DejaVu Sans"/>
              </a:rPr>
              <a:t> transfer reactions:</a:t>
            </a:r>
            <a:br>
              <a:rPr sz="1796" dirty="0"/>
            </a:br>
            <a:r>
              <a:rPr lang="en-US" sz="1796" b="0" i="1" strike="noStrike" spc="-1" dirty="0">
                <a:solidFill>
                  <a:srgbClr val="000000"/>
                </a:solidFill>
                <a:latin typeface="Arial"/>
                <a:ea typeface="DejaVu Sans"/>
              </a:rPr>
              <a:t>Study of reaction mechanism;</a:t>
            </a:r>
            <a:br>
              <a:rPr sz="1796" dirty="0"/>
            </a:br>
            <a:r>
              <a:rPr lang="en-US" sz="1796" b="0" i="1" strike="noStrike" spc="-1" dirty="0">
                <a:solidFill>
                  <a:srgbClr val="000000"/>
                </a:solidFill>
                <a:latin typeface="Arial"/>
                <a:ea typeface="DejaVu Sans"/>
              </a:rPr>
              <a:t>Production of new isotopes of </a:t>
            </a:r>
          </a:p>
          <a:p>
            <a:pPr>
              <a:lnSpc>
                <a:spcPct val="100000"/>
              </a:lnSpc>
              <a:buClr>
                <a:srgbClr val="000000"/>
              </a:buClr>
            </a:pPr>
            <a:r>
              <a:rPr lang="en-US" sz="1796" i="1" spc="-1" dirty="0">
                <a:solidFill>
                  <a:srgbClr val="000000"/>
                </a:solidFill>
                <a:latin typeface="Arial"/>
                <a:ea typeface="DejaVu Sans"/>
              </a:rPr>
              <a:t>            </a:t>
            </a:r>
            <a:r>
              <a:rPr lang="en-US" sz="1796" b="0" i="1" strike="noStrike" spc="-1" dirty="0">
                <a:solidFill>
                  <a:srgbClr val="000000"/>
                </a:solidFill>
                <a:latin typeface="Arial"/>
                <a:ea typeface="DejaVu Sans"/>
              </a:rPr>
              <a:t>heavy and SH nuclei;</a:t>
            </a:r>
            <a:br>
              <a:rPr sz="1796" dirty="0"/>
            </a:br>
            <a:r>
              <a:rPr lang="en-US" sz="1796" dirty="0"/>
              <a:t>     </a:t>
            </a:r>
            <a:r>
              <a:rPr lang="en-US" sz="1796" b="0" i="1" strike="noStrike" spc="-1" dirty="0">
                <a:solidFill>
                  <a:srgbClr val="000000"/>
                </a:solidFill>
                <a:latin typeface="Arial"/>
                <a:ea typeface="DejaVu Sans"/>
              </a:rPr>
              <a:t>Study of properties of new nuclei.</a:t>
            </a:r>
            <a:endParaRPr lang="en-US" sz="1796" b="0" strike="noStrike" spc="-1" dirty="0">
              <a:latin typeface="Arial"/>
            </a:endParaRPr>
          </a:p>
          <a:p>
            <a:pPr>
              <a:lnSpc>
                <a:spcPct val="100000"/>
              </a:lnSpc>
              <a:buNone/>
            </a:pPr>
            <a:endParaRPr lang="en-US" sz="1796" b="0" strike="noStrike" spc="-1" dirty="0">
              <a:latin typeface="Arial"/>
            </a:endParaRPr>
          </a:p>
          <a:p>
            <a:pPr marL="285268" indent="-285268">
              <a:lnSpc>
                <a:spcPct val="100000"/>
              </a:lnSpc>
              <a:buClr>
                <a:srgbClr val="000000"/>
              </a:buClr>
              <a:buFont typeface="Arial"/>
              <a:buChar char="•"/>
            </a:pPr>
            <a:r>
              <a:rPr lang="en-US" sz="1796" b="1" strike="noStrike" spc="-1" dirty="0">
                <a:solidFill>
                  <a:srgbClr val="000000"/>
                </a:solidFill>
                <a:latin typeface="Arial"/>
                <a:ea typeface="DejaVu Sans"/>
              </a:rPr>
              <a:t>Decay spectroscopy of heavy nuclei: </a:t>
            </a:r>
            <a:r>
              <a:rPr lang="en-US" sz="1796" b="0" i="1" strike="noStrike" spc="-1" dirty="0">
                <a:solidFill>
                  <a:srgbClr val="000000"/>
                </a:solidFill>
                <a:latin typeface="Arial"/>
                <a:ea typeface="DejaVu Sans"/>
              </a:rPr>
              <a:t>actinides and light </a:t>
            </a:r>
            <a:r>
              <a:rPr lang="en-US" sz="1796" b="0" i="1" strike="noStrike" spc="-1" dirty="0" err="1">
                <a:solidFill>
                  <a:srgbClr val="000000"/>
                </a:solidFill>
                <a:latin typeface="Arial"/>
                <a:ea typeface="DejaVu Sans"/>
              </a:rPr>
              <a:t>transactinides</a:t>
            </a:r>
            <a:endParaRPr lang="en-US" sz="1796" b="0" strike="noStrike" spc="-1" dirty="0">
              <a:latin typeface="Arial"/>
            </a:endParaRPr>
          </a:p>
          <a:p>
            <a:pPr>
              <a:lnSpc>
                <a:spcPct val="100000"/>
              </a:lnSpc>
              <a:buNone/>
            </a:pPr>
            <a:endParaRPr lang="en-US" sz="1796" b="0" strike="noStrike" spc="-1" dirty="0">
              <a:latin typeface="Arial"/>
            </a:endParaRPr>
          </a:p>
          <a:p>
            <a:pPr marL="285268" indent="-285268">
              <a:lnSpc>
                <a:spcPct val="100000"/>
              </a:lnSpc>
              <a:buClr>
                <a:srgbClr val="000000"/>
              </a:buClr>
              <a:buFont typeface="Arial"/>
              <a:buChar char="•"/>
            </a:pPr>
            <a:r>
              <a:rPr lang="en-US" sz="1796" b="1" strike="noStrike" spc="-1" dirty="0">
                <a:solidFill>
                  <a:srgbClr val="000000"/>
                </a:solidFill>
                <a:latin typeface="Arial"/>
                <a:ea typeface="DejaVu Sans"/>
              </a:rPr>
              <a:t>Study of fusion-fission and </a:t>
            </a:r>
            <a:r>
              <a:rPr lang="en-US" sz="1796" b="1" strike="noStrike" spc="-1" dirty="0" err="1">
                <a:solidFill>
                  <a:srgbClr val="000000"/>
                </a:solidFill>
                <a:latin typeface="Arial"/>
                <a:ea typeface="DejaVu Sans"/>
              </a:rPr>
              <a:t>quasifission</a:t>
            </a:r>
            <a:r>
              <a:rPr lang="en-US" sz="1796" b="1" strike="noStrike" spc="-1" dirty="0">
                <a:solidFill>
                  <a:srgbClr val="000000"/>
                </a:solidFill>
                <a:latin typeface="Arial"/>
                <a:ea typeface="DejaVu Sans"/>
              </a:rPr>
              <a:t> reactions leading to heaviest nuclei</a:t>
            </a:r>
            <a:endParaRPr lang="en-US" sz="1796" b="0" strike="noStrike" spc="-1" dirty="0">
              <a:latin typeface="Arial"/>
            </a:endParaRPr>
          </a:p>
          <a:p>
            <a:pPr>
              <a:lnSpc>
                <a:spcPct val="100000"/>
              </a:lnSpc>
              <a:buNone/>
            </a:pPr>
            <a:endParaRPr lang="en-US" sz="1796" b="0" strike="noStrike" spc="-1" dirty="0">
              <a:latin typeface="Arial"/>
            </a:endParaRPr>
          </a:p>
          <a:p>
            <a:pPr marL="285268" indent="-285268">
              <a:lnSpc>
                <a:spcPct val="100000"/>
              </a:lnSpc>
              <a:buClr>
                <a:srgbClr val="000000"/>
              </a:buClr>
              <a:buFont typeface="Arial"/>
              <a:buChar char="•"/>
            </a:pPr>
            <a:r>
              <a:rPr lang="en-US" sz="1796" b="1" strike="noStrike" spc="-1" dirty="0">
                <a:solidFill>
                  <a:srgbClr val="000000"/>
                </a:solidFill>
                <a:latin typeface="Arial"/>
                <a:ea typeface="DejaVu Sans"/>
              </a:rPr>
              <a:t>Low-energy and spontaneous fission of heaviest nuclei</a:t>
            </a:r>
            <a:endParaRPr lang="en-US" sz="1796" b="0" strike="noStrike" spc="-1" dirty="0">
              <a:latin typeface="Arial"/>
            </a:endParaRPr>
          </a:p>
          <a:p>
            <a:pPr>
              <a:lnSpc>
                <a:spcPct val="100000"/>
              </a:lnSpc>
              <a:buNone/>
            </a:pPr>
            <a:endParaRPr lang="en-US" sz="1796" b="0" strike="noStrike" spc="-1" dirty="0">
              <a:latin typeface="Arial"/>
            </a:endParaRPr>
          </a:p>
          <a:p>
            <a:pPr marL="285268" indent="-285268">
              <a:lnSpc>
                <a:spcPct val="100000"/>
              </a:lnSpc>
              <a:buClr>
                <a:srgbClr val="000000"/>
              </a:buClr>
              <a:buFont typeface="Arial"/>
              <a:buChar char="•"/>
            </a:pPr>
            <a:r>
              <a:rPr lang="en-US" sz="1796" b="1" strike="noStrike" spc="-1" dirty="0">
                <a:solidFill>
                  <a:srgbClr val="000000"/>
                </a:solidFill>
                <a:latin typeface="Arial"/>
                <a:ea typeface="DejaVu Sans"/>
              </a:rPr>
              <a:t>Study of nuclei at high excitation energies (several hundred of MeV)</a:t>
            </a:r>
            <a:endParaRPr lang="en-US" sz="1796" b="0" strike="noStrike" spc="-1" dirty="0">
              <a:latin typeface="Arial"/>
            </a:endParaRPr>
          </a:p>
        </p:txBody>
      </p:sp>
      <p:pic>
        <p:nvPicPr>
          <p:cNvPr id="314" name="Рисунок 313"/>
          <p:cNvPicPr/>
          <p:nvPr/>
        </p:nvPicPr>
        <p:blipFill>
          <a:blip r:embed="rId2"/>
          <a:stretch/>
        </p:blipFill>
        <p:spPr>
          <a:xfrm>
            <a:off x="4245676" y="1309316"/>
            <a:ext cx="7756860" cy="3117619"/>
          </a:xfrm>
          <a:prstGeom prst="rect">
            <a:avLst/>
          </a:prstGeom>
          <a:ln w="0">
            <a:noFill/>
          </a:ln>
        </p:spPr>
      </p:pic>
      <p:sp>
        <p:nvSpPr>
          <p:cNvPr id="5" name="TextBox 3">
            <a:extLst>
              <a:ext uri="{FF2B5EF4-FFF2-40B4-BE49-F238E27FC236}">
                <a16:creationId xmlns:a16="http://schemas.microsoft.com/office/drawing/2014/main" id="{9069B228-A37D-E94F-A5AE-C3E9CD01FA7B}"/>
              </a:ext>
            </a:extLst>
          </p:cNvPr>
          <p:cNvSpPr/>
          <p:nvPr/>
        </p:nvSpPr>
        <p:spPr>
          <a:xfrm>
            <a:off x="113385" y="330330"/>
            <a:ext cx="8902369" cy="520747"/>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a:lnSpc>
                <a:spcPct val="100000"/>
              </a:lnSpc>
              <a:buNone/>
            </a:pPr>
            <a:r>
              <a:rPr lang="en-US" sz="2794" b="1" strike="noStrike" spc="-1" dirty="0">
                <a:solidFill>
                  <a:srgbClr val="C00000"/>
                </a:solidFill>
                <a:latin typeface="Arial"/>
                <a:ea typeface="DejaVu Sans"/>
              </a:rPr>
              <a:t>Nuclear reaction studies</a:t>
            </a:r>
            <a:r>
              <a:rPr lang="en-US" sz="2794" spc="-1" dirty="0">
                <a:solidFill>
                  <a:srgbClr val="C00000"/>
                </a:solidFill>
                <a:latin typeface="Arial"/>
              </a:rPr>
              <a:t> @ </a:t>
            </a:r>
            <a:r>
              <a:rPr lang="en-US" sz="2794" b="0" strike="noStrike" spc="-1" dirty="0">
                <a:solidFill>
                  <a:srgbClr val="C00000"/>
                </a:solidFill>
                <a:latin typeface="Arial"/>
                <a:ea typeface="DejaVu Sans"/>
              </a:rPr>
              <a:t>reconstructed U-400R</a:t>
            </a:r>
            <a:endParaRPr lang="en-US" sz="2794" b="0" strike="noStrike" spc="-1" dirty="0">
              <a:solidFill>
                <a:srgbClr val="C00000"/>
              </a:solidFill>
              <a:latin typeface="Arial"/>
            </a:endParaRPr>
          </a:p>
        </p:txBody>
      </p:sp>
      <p:sp>
        <p:nvSpPr>
          <p:cNvPr id="2" name="Прямоугольник 1">
            <a:extLst>
              <a:ext uri="{FF2B5EF4-FFF2-40B4-BE49-F238E27FC236}">
                <a16:creationId xmlns:a16="http://schemas.microsoft.com/office/drawing/2014/main" id="{5333D07D-6194-C849-B7F6-EEFE28D1500A}"/>
              </a:ext>
            </a:extLst>
          </p:cNvPr>
          <p:cNvSpPr/>
          <p:nvPr/>
        </p:nvSpPr>
        <p:spPr>
          <a:xfrm>
            <a:off x="113386" y="851077"/>
            <a:ext cx="6664848" cy="368611"/>
          </a:xfrm>
          <a:prstGeom prst="rect">
            <a:avLst/>
          </a:prstGeom>
        </p:spPr>
        <p:txBody>
          <a:bodyPr wrap="square">
            <a:spAutoFit/>
          </a:bodyPr>
          <a:lstStyle/>
          <a:p>
            <a:pPr>
              <a:lnSpc>
                <a:spcPct val="100000"/>
              </a:lnSpc>
            </a:pPr>
            <a:r>
              <a:rPr lang="en-US" sz="1796" b="1" i="1" spc="-1" dirty="0">
                <a:solidFill>
                  <a:srgbClr val="FF0000"/>
                </a:solidFill>
                <a:latin typeface="Calibri"/>
                <a:ea typeface="MS Mincho"/>
              </a:rPr>
              <a:t> </a:t>
            </a:r>
            <a:endParaRPr lang="en-CA" sz="1796" spc="-1" dirty="0">
              <a:solidFill>
                <a:srgbClr val="FF0000"/>
              </a:solidFill>
            </a:endParaRPr>
          </a:p>
        </p:txBody>
      </p:sp>
    </p:spTree>
    <p:extLst>
      <p:ext uri="{BB962C8B-B14F-4D97-AF65-F5344CB8AC3E}">
        <p14:creationId xmlns:p14="http://schemas.microsoft.com/office/powerpoint/2010/main" val="1912295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 name="Рисунок 1"/>
          <p:cNvPicPr/>
          <p:nvPr/>
        </p:nvPicPr>
        <p:blipFill>
          <a:blip r:embed="rId3"/>
          <a:stretch/>
        </p:blipFill>
        <p:spPr>
          <a:xfrm>
            <a:off x="88560" y="99000"/>
            <a:ext cx="9104040" cy="3285720"/>
          </a:xfrm>
          <a:prstGeom prst="rect">
            <a:avLst/>
          </a:prstGeom>
          <a:ln w="0">
            <a:noFill/>
          </a:ln>
        </p:spPr>
      </p:pic>
      <p:pic>
        <p:nvPicPr>
          <p:cNvPr id="840" name="Рисунок 36"/>
          <p:cNvPicPr/>
          <p:nvPr/>
        </p:nvPicPr>
        <p:blipFill>
          <a:blip r:embed="rId4"/>
          <a:stretch/>
        </p:blipFill>
        <p:spPr>
          <a:xfrm>
            <a:off x="88560" y="3388680"/>
            <a:ext cx="7072920" cy="3623040"/>
          </a:xfrm>
          <a:prstGeom prst="rect">
            <a:avLst/>
          </a:prstGeom>
          <a:ln w="0">
            <a:noFill/>
          </a:ln>
        </p:spPr>
      </p:pic>
      <p:pic>
        <p:nvPicPr>
          <p:cNvPr id="841" name="Рисунок 2"/>
          <p:cNvPicPr/>
          <p:nvPr/>
        </p:nvPicPr>
        <p:blipFill>
          <a:blip r:embed="rId5"/>
          <a:stretch/>
        </p:blipFill>
        <p:spPr>
          <a:xfrm rot="19322400">
            <a:off x="6697800" y="6364080"/>
            <a:ext cx="842040" cy="372960"/>
          </a:xfrm>
          <a:prstGeom prst="rect">
            <a:avLst/>
          </a:prstGeom>
          <a:ln w="0">
            <a:noFill/>
          </a:ln>
        </p:spPr>
      </p:pic>
      <p:sp>
        <p:nvSpPr>
          <p:cNvPr id="842" name="Прямоугольник 35"/>
          <p:cNvSpPr/>
          <p:nvPr/>
        </p:nvSpPr>
        <p:spPr>
          <a:xfrm>
            <a:off x="7415640" y="3542040"/>
            <a:ext cx="135936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spcAft>
                <a:spcPts val="1199"/>
              </a:spcAft>
            </a:pPr>
            <a:r>
              <a:rPr lang="en-US" sz="1800" b="1" strike="noStrike" spc="-1">
                <a:solidFill>
                  <a:srgbClr val="C00000"/>
                </a:solidFill>
                <a:latin typeface="Arial"/>
                <a:ea typeface="DejaVu Sans"/>
              </a:rPr>
              <a:t>FLNR 2030</a:t>
            </a:r>
            <a:endParaRPr lang="en-US" sz="1800" b="0" strike="noStrike" spc="-1">
              <a:latin typeface="Arial"/>
            </a:endParaRPr>
          </a:p>
        </p:txBody>
      </p:sp>
      <p:pic>
        <p:nvPicPr>
          <p:cNvPr id="843" name="Рисунок 2"/>
          <p:cNvPicPr/>
          <p:nvPr/>
        </p:nvPicPr>
        <p:blipFill>
          <a:blip r:embed="rId6">
            <a:alphaModFix amt="39000"/>
          </a:blip>
          <a:stretch/>
        </p:blipFill>
        <p:spPr>
          <a:xfrm>
            <a:off x="6246720" y="3381840"/>
            <a:ext cx="5746320" cy="3627720"/>
          </a:xfrm>
          <a:prstGeom prst="rect">
            <a:avLst/>
          </a:prstGeom>
          <a:ln w="0">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519" name="Text Box 1"/>
          <p:cNvSpPr/>
          <p:nvPr/>
        </p:nvSpPr>
        <p:spPr>
          <a:xfrm>
            <a:off x="1635120" y="111600"/>
            <a:ext cx="7022880" cy="477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tabLst>
                <a:tab pos="0" algn="l"/>
                <a:tab pos="912600" algn="l"/>
                <a:tab pos="1825200" algn="l"/>
                <a:tab pos="2737800" algn="l"/>
                <a:tab pos="3650400" algn="l"/>
                <a:tab pos="4563000" algn="l"/>
                <a:tab pos="5475600" algn="l"/>
                <a:tab pos="6387840" algn="l"/>
                <a:tab pos="7300440" algn="l"/>
                <a:tab pos="8213040" algn="l"/>
                <a:tab pos="9125640" algn="l"/>
                <a:tab pos="10038240" algn="l"/>
              </a:tabLst>
            </a:pPr>
            <a:r>
              <a:rPr lang="en-US" sz="3000" b="1" strike="noStrike" spc="-1">
                <a:solidFill>
                  <a:srgbClr val="0F466B"/>
                </a:solidFill>
                <a:latin typeface="Arial"/>
                <a:ea typeface="DejaVu Sans"/>
              </a:rPr>
              <a:t>Baikal-GVD construction status </a:t>
            </a:r>
            <a:endParaRPr lang="en-US" sz="3000" b="0" strike="noStrike" spc="-1">
              <a:solidFill>
                <a:srgbClr val="000000"/>
              </a:solidFill>
              <a:latin typeface="Arial"/>
            </a:endParaRPr>
          </a:p>
        </p:txBody>
      </p:sp>
      <p:pic>
        <p:nvPicPr>
          <p:cNvPr id="1520" name="Picture 142"/>
          <p:cNvPicPr/>
          <p:nvPr/>
        </p:nvPicPr>
        <p:blipFill>
          <a:blip r:embed="rId3"/>
          <a:stretch/>
        </p:blipFill>
        <p:spPr>
          <a:xfrm>
            <a:off x="59040" y="49680"/>
            <a:ext cx="559080" cy="568080"/>
          </a:xfrm>
          <a:prstGeom prst="rect">
            <a:avLst/>
          </a:prstGeom>
          <a:ln w="0">
            <a:noFill/>
          </a:ln>
        </p:spPr>
      </p:pic>
      <p:sp>
        <p:nvSpPr>
          <p:cNvPr id="1521" name="Text Box 144"/>
          <p:cNvSpPr/>
          <p:nvPr/>
        </p:nvSpPr>
        <p:spPr>
          <a:xfrm>
            <a:off x="1346959" y="636460"/>
            <a:ext cx="6696029" cy="819720"/>
          </a:xfrm>
          <a:prstGeom prst="rect">
            <a:avLst/>
          </a:prstGeom>
          <a:noFill/>
          <a:ln w="0">
            <a:noFill/>
          </a:ln>
        </p:spPr>
        <p:style>
          <a:lnRef idx="0">
            <a:scrgbClr r="0" g="0" b="0"/>
          </a:lnRef>
          <a:fillRef idx="0">
            <a:scrgbClr r="0" g="0" b="0"/>
          </a:fillRef>
          <a:effectRef idx="0">
            <a:scrgbClr r="0" g="0" b="0"/>
          </a:effectRef>
          <a:fontRef idx="minor"/>
        </p:style>
        <p:txBody>
          <a:bodyPr lIns="61200" tIns="30600" rIns="61200" bIns="30600" anchor="t">
            <a:noAutofit/>
          </a:bodyPr>
          <a:lstStyle/>
          <a:p>
            <a:pPr algn="ctr">
              <a:lnSpc>
                <a:spcPct val="100000"/>
              </a:lnSpc>
              <a:tabLst>
                <a:tab pos="0" algn="l"/>
                <a:tab pos="912600" algn="l"/>
                <a:tab pos="1825200" algn="l"/>
                <a:tab pos="2737800" algn="l"/>
                <a:tab pos="3650400" algn="l"/>
                <a:tab pos="4563000" algn="l"/>
                <a:tab pos="5475600" algn="l"/>
                <a:tab pos="6387840" algn="l"/>
                <a:tab pos="7300440" algn="l"/>
                <a:tab pos="8213040" algn="l"/>
                <a:tab pos="9125640" algn="l"/>
                <a:tab pos="10038240" algn="l"/>
              </a:tabLst>
            </a:pPr>
            <a:r>
              <a:rPr lang="en-US" sz="2000" b="1" strike="noStrike" spc="-1" dirty="0">
                <a:solidFill>
                  <a:srgbClr val="0F466B"/>
                </a:solidFill>
                <a:latin typeface="Arial"/>
                <a:ea typeface="DejaVu Sans"/>
              </a:rPr>
              <a:t>Status 202</a:t>
            </a:r>
            <a:r>
              <a:rPr lang="en-US" sz="2000" b="1" spc="-1" dirty="0">
                <a:solidFill>
                  <a:srgbClr val="0F466B"/>
                </a:solidFill>
                <a:latin typeface="Arial"/>
                <a:ea typeface="DejaVu Sans"/>
              </a:rPr>
              <a:t>3</a:t>
            </a:r>
            <a:r>
              <a:rPr lang="en-US" sz="2000" b="1" strike="noStrike" spc="-1" dirty="0">
                <a:solidFill>
                  <a:srgbClr val="0F466B"/>
                </a:solidFill>
                <a:latin typeface="Arial"/>
                <a:ea typeface="DejaVu Sans"/>
              </a:rPr>
              <a:t>: </a:t>
            </a:r>
            <a:r>
              <a:rPr lang="en-US" sz="2000" b="1" strike="noStrike" spc="-1" dirty="0">
                <a:solidFill>
                  <a:srgbClr val="000000"/>
                </a:solidFill>
                <a:latin typeface="Arial"/>
                <a:ea typeface="DejaVu Sans"/>
              </a:rPr>
              <a:t>12</a:t>
            </a:r>
            <a:r>
              <a:rPr lang="en-US" sz="2000" b="0" strike="noStrike" spc="-1" dirty="0">
                <a:solidFill>
                  <a:srgbClr val="000000"/>
                </a:solidFill>
                <a:latin typeface="Arial"/>
                <a:ea typeface="DejaVu Sans"/>
              </a:rPr>
              <a:t> clusters, </a:t>
            </a:r>
            <a:r>
              <a:rPr lang="ru-RU" sz="2000" b="0" strike="noStrike" spc="-1" dirty="0">
                <a:solidFill>
                  <a:srgbClr val="000000"/>
                </a:solidFill>
                <a:latin typeface="Arial"/>
                <a:ea typeface="DejaVu Sans"/>
              </a:rPr>
              <a:t>5</a:t>
            </a:r>
            <a:r>
              <a:rPr lang="en-US" sz="2000" b="0" strike="noStrike" spc="-1" dirty="0">
                <a:solidFill>
                  <a:srgbClr val="000000"/>
                </a:solidFill>
                <a:latin typeface="Arial"/>
                <a:ea typeface="DejaVu Sans"/>
              </a:rPr>
              <a:t> laser stations, experimental cluster prototype with new DAQ system</a:t>
            </a:r>
            <a:endParaRPr lang="en-US" sz="2000" b="0" strike="noStrike" spc="-1" dirty="0">
              <a:solidFill>
                <a:srgbClr val="000000"/>
              </a:solidFill>
              <a:latin typeface="Arial"/>
            </a:endParaRPr>
          </a:p>
        </p:txBody>
      </p:sp>
      <p:sp>
        <p:nvSpPr>
          <p:cNvPr id="1523" name="TextBox 11"/>
          <p:cNvSpPr/>
          <p:nvPr/>
        </p:nvSpPr>
        <p:spPr>
          <a:xfrm>
            <a:off x="140580" y="1334879"/>
            <a:ext cx="8042988" cy="925941"/>
          </a:xfrm>
          <a:prstGeom prst="rect">
            <a:avLst/>
          </a:prstGeom>
          <a:solidFill>
            <a:srgbClr val="B4C7DC"/>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85120" indent="-285120">
              <a:lnSpc>
                <a:spcPct val="100000"/>
              </a:lnSpc>
              <a:buClr>
                <a:srgbClr val="000000"/>
              </a:buClr>
              <a:buFont typeface="Arial"/>
              <a:buChar char="•"/>
            </a:pPr>
            <a:r>
              <a:rPr lang="en-US" b="0" strike="noStrike" spc="-1" dirty="0">
                <a:solidFill>
                  <a:srgbClr val="000000"/>
                </a:solidFill>
                <a:latin typeface="Arial"/>
                <a:ea typeface="DejaVu Sans"/>
              </a:rPr>
              <a:t>About 700 optical modules are assembled for deployment in 2023.</a:t>
            </a:r>
            <a:endParaRPr lang="en-US" b="0" strike="noStrike" spc="-1" dirty="0">
              <a:solidFill>
                <a:srgbClr val="000000"/>
              </a:solidFill>
              <a:latin typeface="Arial"/>
            </a:endParaRPr>
          </a:p>
          <a:p>
            <a:pPr marL="285120" indent="-285120">
              <a:lnSpc>
                <a:spcPct val="100000"/>
              </a:lnSpc>
              <a:buClr>
                <a:srgbClr val="000000"/>
              </a:buClr>
              <a:buFont typeface="Arial"/>
              <a:buChar char="•"/>
            </a:pPr>
            <a:r>
              <a:rPr lang="en-US" b="0" strike="noStrike" spc="-1" dirty="0">
                <a:solidFill>
                  <a:srgbClr val="000000"/>
                </a:solidFill>
                <a:latin typeface="Arial"/>
                <a:ea typeface="DejaVu Sans"/>
              </a:rPr>
              <a:t>The collaboration is planning to install additional 2 new clusters in case a good external conditions (weather and ice).</a:t>
            </a:r>
            <a:endParaRPr lang="en-US" b="0" strike="noStrike" spc="-1" dirty="0">
              <a:solidFill>
                <a:srgbClr val="000000"/>
              </a:solidFill>
              <a:latin typeface="Arial"/>
            </a:endParaRPr>
          </a:p>
        </p:txBody>
      </p:sp>
      <p:pic>
        <p:nvPicPr>
          <p:cNvPr id="1527" name="Рисунок 5"/>
          <p:cNvPicPr/>
          <p:nvPr/>
        </p:nvPicPr>
        <p:blipFill>
          <a:blip r:embed="rId4" cstate="print">
            <a:extLst>
              <a:ext uri="{28A0092B-C50C-407E-A947-70E740481C1C}">
                <a14:useLocalDpi xmlns:a14="http://schemas.microsoft.com/office/drawing/2010/main"/>
              </a:ext>
            </a:extLst>
          </a:blip>
          <a:stretch/>
        </p:blipFill>
        <p:spPr>
          <a:xfrm>
            <a:off x="6503438" y="3127681"/>
            <a:ext cx="5663842" cy="3478392"/>
          </a:xfrm>
          <a:prstGeom prst="rect">
            <a:avLst/>
          </a:prstGeom>
          <a:ln w="0">
            <a:noFill/>
          </a:ln>
        </p:spPr>
      </p:pic>
      <p:pic>
        <p:nvPicPr>
          <p:cNvPr id="1525" name="Рисунок 2"/>
          <p:cNvPicPr/>
          <p:nvPr/>
        </p:nvPicPr>
        <p:blipFill>
          <a:blip r:embed="rId5"/>
          <a:stretch/>
        </p:blipFill>
        <p:spPr>
          <a:xfrm>
            <a:off x="8511077" y="0"/>
            <a:ext cx="3656203" cy="3127680"/>
          </a:xfrm>
          <a:prstGeom prst="rect">
            <a:avLst/>
          </a:prstGeom>
          <a:ln w="0">
            <a:noFill/>
          </a:ln>
        </p:spPr>
      </p:pic>
      <p:pic>
        <p:nvPicPr>
          <p:cNvPr id="3" name="Рисунок 2">
            <a:extLst>
              <a:ext uri="{FF2B5EF4-FFF2-40B4-BE49-F238E27FC236}">
                <a16:creationId xmlns:a16="http://schemas.microsoft.com/office/drawing/2014/main" id="{AF79DA6D-1BFF-6844-B553-7A03160C394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9132" y="2369790"/>
            <a:ext cx="6120261" cy="4044440"/>
          </a:xfrm>
          <a:prstGeom prst="rect">
            <a:avLst/>
          </a:prstGeom>
        </p:spPr>
      </p:pic>
      <p:sp>
        <p:nvSpPr>
          <p:cNvPr id="10" name="Text Box 144">
            <a:extLst>
              <a:ext uri="{FF2B5EF4-FFF2-40B4-BE49-F238E27FC236}">
                <a16:creationId xmlns:a16="http://schemas.microsoft.com/office/drawing/2014/main" id="{E97B9285-4D23-E448-8F27-5B49930E8499}"/>
              </a:ext>
            </a:extLst>
          </p:cNvPr>
          <p:cNvSpPr/>
          <p:nvPr/>
        </p:nvSpPr>
        <p:spPr>
          <a:xfrm>
            <a:off x="6269393" y="6631209"/>
            <a:ext cx="5898795" cy="382680"/>
          </a:xfrm>
          <a:prstGeom prst="rect">
            <a:avLst/>
          </a:prstGeom>
          <a:solidFill>
            <a:srgbClr val="B4C7DC"/>
          </a:solidFill>
          <a:ln w="0">
            <a:noFill/>
          </a:ln>
        </p:spPr>
        <p:style>
          <a:lnRef idx="0">
            <a:scrgbClr r="0" g="0" b="0"/>
          </a:lnRef>
          <a:fillRef idx="0">
            <a:scrgbClr r="0" g="0" b="0"/>
          </a:fillRef>
          <a:effectRef idx="0">
            <a:scrgbClr r="0" g="0" b="0"/>
          </a:effectRef>
          <a:fontRef idx="minor"/>
        </p:style>
        <p:txBody>
          <a:bodyPr lIns="61200" tIns="30600" rIns="61200" bIns="30600" anchor="t">
            <a:noAutofit/>
          </a:bodyPr>
          <a:lstStyle/>
          <a:p>
            <a:pPr>
              <a:lnSpc>
                <a:spcPct val="100000"/>
              </a:lnSpc>
              <a:tabLst>
                <a:tab pos="0" algn="l"/>
                <a:tab pos="912600" algn="l"/>
                <a:tab pos="1825200" algn="l"/>
                <a:tab pos="2737800" algn="l"/>
                <a:tab pos="3650400" algn="l"/>
                <a:tab pos="4563000" algn="l"/>
                <a:tab pos="5475600" algn="l"/>
                <a:tab pos="6387840" algn="l"/>
                <a:tab pos="7300440" algn="l"/>
                <a:tab pos="8213040" algn="l"/>
                <a:tab pos="9125640" algn="l"/>
                <a:tab pos="10038240" algn="l"/>
              </a:tabLst>
            </a:pPr>
            <a:r>
              <a:rPr lang="en-US" b="0" strike="noStrike" spc="-1" dirty="0">
                <a:solidFill>
                  <a:srgbClr val="000000"/>
                </a:solidFill>
                <a:latin typeface="Arial"/>
                <a:ea typeface="DejaVu Sans"/>
              </a:rPr>
              <a:t>The array from April’23 will contain </a:t>
            </a:r>
            <a:r>
              <a:rPr lang="en-US" spc="-1" dirty="0">
                <a:solidFill>
                  <a:srgbClr val="000000"/>
                </a:solidFill>
                <a:latin typeface="Arial"/>
                <a:ea typeface="DejaVu Sans"/>
              </a:rPr>
              <a:t>3456</a:t>
            </a:r>
            <a:r>
              <a:rPr lang="en-US" b="0" strike="noStrike" spc="-1" dirty="0">
                <a:solidFill>
                  <a:srgbClr val="000000"/>
                </a:solidFill>
                <a:latin typeface="Arial"/>
                <a:ea typeface="DejaVu Sans"/>
              </a:rPr>
              <a:t> optical modules</a:t>
            </a:r>
            <a:endParaRPr lang="en-US" b="0" strike="noStrike" spc="-1" dirty="0">
              <a:solidFill>
                <a:srgbClr val="000000"/>
              </a:solidFill>
              <a:latin typeface="Arial"/>
            </a:endParaRPr>
          </a:p>
        </p:txBody>
      </p:sp>
    </p:spTree>
    <p:extLst>
      <p:ext uri="{BB962C8B-B14F-4D97-AF65-F5344CB8AC3E}">
        <p14:creationId xmlns:p14="http://schemas.microsoft.com/office/powerpoint/2010/main" val="3724898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 name="TextBox 38"/>
          <p:cNvSpPr/>
          <p:nvPr/>
        </p:nvSpPr>
        <p:spPr>
          <a:xfrm>
            <a:off x="69120" y="5446080"/>
            <a:ext cx="12026160" cy="850680"/>
          </a:xfrm>
          <a:prstGeom prst="rect">
            <a:avLst/>
          </a:prstGeom>
          <a:solidFill>
            <a:srgbClr val="B9CDE5"/>
          </a:solidFill>
          <a:ln w="0">
            <a:noFill/>
          </a:ln>
          <a:effectLst>
            <a:softEdge rad="88920"/>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1600" b="1" strike="noStrike" spc="-1">
                <a:solidFill>
                  <a:srgbClr val="C00000"/>
                </a:solidFill>
                <a:latin typeface="Arial"/>
                <a:ea typeface="DejaVu Sans"/>
              </a:rPr>
              <a:t>Baikal-GVD:</a:t>
            </a:r>
            <a:r>
              <a:rPr lang="en-US" sz="1600" b="0" strike="noStrike" spc="-1">
                <a:solidFill>
                  <a:srgbClr val="C00000"/>
                </a:solidFill>
                <a:latin typeface="Arial"/>
                <a:ea typeface="DejaVu Sans"/>
              </a:rPr>
              <a:t> </a:t>
            </a:r>
            <a:r>
              <a:rPr lang="en-US" sz="1600" b="0" strike="noStrike" spc="-1">
                <a:solidFill>
                  <a:srgbClr val="000000"/>
                </a:solidFill>
                <a:latin typeface="Arial"/>
                <a:ea typeface="DejaVu Sans"/>
              </a:rPr>
              <a:t>flagship experiment of JINR with a </a:t>
            </a:r>
            <a:r>
              <a:rPr lang="en-US" sz="1600" b="0" strike="noStrike" spc="-1">
                <a:solidFill>
                  <a:srgbClr val="C00000"/>
                </a:solidFill>
                <a:latin typeface="Arial"/>
                <a:ea typeface="DejaVu Sans"/>
              </a:rPr>
              <a:t>leading role </a:t>
            </a:r>
            <a:r>
              <a:rPr lang="en-US" sz="1600" b="0" strike="noStrike" spc="-1">
                <a:solidFill>
                  <a:srgbClr val="000000"/>
                </a:solidFill>
                <a:latin typeface="Arial"/>
                <a:ea typeface="DejaVu Sans"/>
              </a:rPr>
              <a:t>in the collaboration. Gain new experience in the detector design, construction, deployment, maintenance, simulation and data analysis. </a:t>
            </a:r>
            <a:r>
              <a:rPr lang="en-US" sz="1600" b="0" strike="noStrike" spc="-1">
                <a:solidFill>
                  <a:srgbClr val="C00000"/>
                </a:solidFill>
                <a:latin typeface="Arial"/>
                <a:ea typeface="DejaVu Sans"/>
              </a:rPr>
              <a:t>Expected breakthrough discoveries.</a:t>
            </a:r>
            <a:endParaRPr lang="en-US" sz="1600" b="0" strike="noStrike" spc="-1">
              <a:latin typeface="Arial"/>
            </a:endParaRPr>
          </a:p>
          <a:p>
            <a:pPr algn="just">
              <a:lnSpc>
                <a:spcPct val="100000"/>
              </a:lnSpc>
            </a:pPr>
            <a:r>
              <a:rPr lang="en-US" sz="1600" b="0" strike="noStrike" spc="-1">
                <a:solidFill>
                  <a:srgbClr val="000000"/>
                </a:solidFill>
                <a:latin typeface="Arial"/>
                <a:ea typeface="DejaVu Sans"/>
              </a:rPr>
              <a:t>More dense configuration, + light sensors, fiber vs Cu, smart data transmission, + radio-antennas </a:t>
            </a:r>
            <a:r>
              <a:rPr lang="en-US" sz="1800" b="0" strike="noStrike" spc="-1">
                <a:solidFill>
                  <a:srgbClr val="000000"/>
                </a:solidFill>
                <a:latin typeface="Arial"/>
                <a:ea typeface="DejaVu Sans"/>
              </a:rPr>
              <a:t>→</a:t>
            </a:r>
            <a:r>
              <a:rPr lang="en-US" sz="1600" b="0" strike="noStrike" spc="-1">
                <a:solidFill>
                  <a:srgbClr val="000000"/>
                </a:solidFill>
                <a:latin typeface="Arial"/>
                <a:ea typeface="DejaVu Sans"/>
              </a:rPr>
              <a:t> New Quality and Efficiency.</a:t>
            </a:r>
            <a:endParaRPr lang="en-US" sz="1600" b="0" strike="noStrike" spc="-1">
              <a:latin typeface="Arial"/>
            </a:endParaRPr>
          </a:p>
        </p:txBody>
      </p:sp>
      <p:pic>
        <p:nvPicPr>
          <p:cNvPr id="845" name="Рисунок 5"/>
          <p:cNvPicPr/>
          <p:nvPr/>
        </p:nvPicPr>
        <p:blipFill>
          <a:blip r:embed="rId3"/>
          <a:stretch/>
        </p:blipFill>
        <p:spPr>
          <a:xfrm>
            <a:off x="4203360" y="2707200"/>
            <a:ext cx="4393800" cy="2681640"/>
          </a:xfrm>
          <a:prstGeom prst="rect">
            <a:avLst/>
          </a:prstGeom>
          <a:ln w="0">
            <a:solidFill>
              <a:srgbClr val="808080"/>
            </a:solidFill>
          </a:ln>
        </p:spPr>
      </p:pic>
      <p:pic>
        <p:nvPicPr>
          <p:cNvPr id="846" name="Рисунок 9"/>
          <p:cNvPicPr/>
          <p:nvPr/>
        </p:nvPicPr>
        <p:blipFill>
          <a:blip r:embed="rId4"/>
          <a:stretch/>
        </p:blipFill>
        <p:spPr>
          <a:xfrm>
            <a:off x="142920" y="586800"/>
            <a:ext cx="2968200" cy="2203560"/>
          </a:xfrm>
          <a:prstGeom prst="rect">
            <a:avLst/>
          </a:prstGeom>
          <a:ln w="0">
            <a:solidFill>
              <a:srgbClr val="808080"/>
            </a:solidFill>
          </a:ln>
        </p:spPr>
      </p:pic>
      <p:sp>
        <p:nvSpPr>
          <p:cNvPr id="847" name="TextBox 39"/>
          <p:cNvSpPr/>
          <p:nvPr/>
        </p:nvSpPr>
        <p:spPr>
          <a:xfrm>
            <a:off x="7350480" y="118440"/>
            <a:ext cx="4174560" cy="387360"/>
          </a:xfrm>
          <a:prstGeom prst="rect">
            <a:avLst/>
          </a:prstGeom>
          <a:noFill/>
          <a:ln w="0">
            <a:noFill/>
          </a:ln>
        </p:spPr>
        <p:style>
          <a:lnRef idx="0">
            <a:scrgbClr r="0" g="0" b="0"/>
          </a:lnRef>
          <a:fillRef idx="0">
            <a:scrgbClr r="0" g="0" b="0"/>
          </a:fillRef>
          <a:effectRef idx="0">
            <a:scrgbClr r="0" g="0" b="0"/>
          </a:effectRef>
          <a:fontRef idx="minor"/>
        </p:style>
        <p:txBody>
          <a:bodyPr lIns="82800" tIns="41400" rIns="82800" bIns="41400" anchor="t">
            <a:spAutoFit/>
          </a:bodyPr>
          <a:lstStyle/>
          <a:p>
            <a:pPr algn="ctr">
              <a:lnSpc>
                <a:spcPct val="100000"/>
              </a:lnSpc>
            </a:pPr>
            <a:r>
              <a:rPr lang="en-US" sz="2000" b="1" i="1" strike="noStrike" spc="-1">
                <a:solidFill>
                  <a:srgbClr val="000000"/>
                </a:solidFill>
                <a:latin typeface="Arial"/>
                <a:ea typeface="DejaVu Sans"/>
              </a:rPr>
              <a:t>PROJECT</a:t>
            </a:r>
            <a:r>
              <a:rPr lang="ru-RU" sz="2000" b="1" i="1" strike="noStrike" spc="-1">
                <a:solidFill>
                  <a:srgbClr val="000000"/>
                </a:solidFill>
                <a:latin typeface="Arial"/>
                <a:ea typeface="DejaVu Sans"/>
              </a:rPr>
              <a:t> </a:t>
            </a:r>
            <a:r>
              <a:rPr lang="en-US" sz="2000" b="1" i="1" strike="noStrike" spc="-1">
                <a:solidFill>
                  <a:srgbClr val="000000"/>
                </a:solidFill>
                <a:latin typeface="Arial"/>
                <a:ea typeface="DejaVu Sans"/>
              </a:rPr>
              <a:t>BAIKAL-GVD</a:t>
            </a:r>
            <a:endParaRPr lang="en-US" sz="2000" b="0" strike="noStrike" spc="-1">
              <a:latin typeface="Arial"/>
            </a:endParaRPr>
          </a:p>
        </p:txBody>
      </p:sp>
      <p:pic>
        <p:nvPicPr>
          <p:cNvPr id="848" name="Рисунок 10"/>
          <p:cNvPicPr/>
          <p:nvPr/>
        </p:nvPicPr>
        <p:blipFill>
          <a:blip r:embed="rId5"/>
          <a:stretch/>
        </p:blipFill>
        <p:spPr>
          <a:xfrm>
            <a:off x="303120" y="2819880"/>
            <a:ext cx="3452400" cy="2624400"/>
          </a:xfrm>
          <a:prstGeom prst="rect">
            <a:avLst/>
          </a:prstGeom>
          <a:ln w="0">
            <a:noFill/>
          </a:ln>
        </p:spPr>
      </p:pic>
      <p:sp>
        <p:nvSpPr>
          <p:cNvPr id="849" name="TextBox 40"/>
          <p:cNvSpPr/>
          <p:nvPr/>
        </p:nvSpPr>
        <p:spPr>
          <a:xfrm>
            <a:off x="3218760" y="563400"/>
            <a:ext cx="8826840" cy="912600"/>
          </a:xfrm>
          <a:prstGeom prst="rect">
            <a:avLst/>
          </a:prstGeom>
          <a:solidFill>
            <a:srgbClr val="FFFFD7">
              <a:alpha val="96000"/>
            </a:srgbClr>
          </a:solidFill>
          <a:ln w="0">
            <a:noFill/>
          </a:ln>
          <a:effectLst>
            <a:softEdge rad="38160"/>
          </a:effectLst>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1" strike="noStrike" spc="-1">
                <a:solidFill>
                  <a:srgbClr val="C00000"/>
                </a:solidFill>
                <a:latin typeface="Arial"/>
                <a:ea typeface="DejaVu Sans"/>
              </a:rPr>
              <a:t>Baikal-GVD:</a:t>
            </a:r>
            <a:r>
              <a:rPr lang="en-US" sz="1800" b="0" strike="noStrike" spc="-1">
                <a:solidFill>
                  <a:srgbClr val="000000"/>
                </a:solidFill>
                <a:latin typeface="Arial"/>
                <a:ea typeface="DejaVu Sans"/>
              </a:rPr>
              <a:t> Identification of astrophysical sources of ultra-high energy (exceeding  tens of TeV) neutrinos.</a:t>
            </a:r>
            <a:r>
              <a:rPr lang="en-US" sz="1800" b="0" i="1" strike="noStrike" spc="-1">
                <a:solidFill>
                  <a:srgbClr val="000000"/>
                </a:solidFill>
                <a:latin typeface="Arial"/>
                <a:ea typeface="DejaVu Sans"/>
              </a:rPr>
              <a:t> </a:t>
            </a:r>
            <a:r>
              <a:rPr lang="en-US" sz="1800" b="0" strike="noStrike" spc="-1">
                <a:solidFill>
                  <a:srgbClr val="000000"/>
                </a:solidFill>
                <a:latin typeface="Arial"/>
                <a:ea typeface="DejaVu Sans"/>
              </a:rPr>
              <a:t>Actuality: their sources are still unknown. The identification of sources will help to elucidate mechanisms of galaxies creation and evolution.</a:t>
            </a:r>
            <a:endParaRPr lang="en-US" sz="1800" b="0" strike="noStrike" spc="-1">
              <a:latin typeface="Arial"/>
            </a:endParaRPr>
          </a:p>
        </p:txBody>
      </p:sp>
      <p:sp>
        <p:nvSpPr>
          <p:cNvPr id="850" name="Прямоугольник 1"/>
          <p:cNvSpPr/>
          <p:nvPr/>
        </p:nvSpPr>
        <p:spPr>
          <a:xfrm>
            <a:off x="922680" y="76680"/>
            <a:ext cx="655920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2400" b="1" strike="noStrike" spc="-1">
                <a:solidFill>
                  <a:srgbClr val="002060"/>
                </a:solidFill>
                <a:latin typeface="Arial"/>
                <a:ea typeface="DejaVu Sans"/>
              </a:rPr>
              <a:t>NEUTRINO AND ASTROPARTICLE PHYSICS</a:t>
            </a:r>
            <a:endParaRPr lang="en-US" sz="2400" b="0" strike="noStrike" spc="-1">
              <a:latin typeface="Arial"/>
            </a:endParaRPr>
          </a:p>
        </p:txBody>
      </p:sp>
      <p:sp>
        <p:nvSpPr>
          <p:cNvPr id="851" name="TextBox 40"/>
          <p:cNvSpPr/>
          <p:nvPr/>
        </p:nvSpPr>
        <p:spPr>
          <a:xfrm>
            <a:off x="3229560" y="1539000"/>
            <a:ext cx="6168960" cy="1461240"/>
          </a:xfrm>
          <a:prstGeom prst="rect">
            <a:avLst/>
          </a:prstGeom>
          <a:solidFill>
            <a:srgbClr val="DEE6EF">
              <a:alpha val="96000"/>
            </a:srgbClr>
          </a:solidFill>
          <a:ln w="0">
            <a:noFill/>
          </a:ln>
          <a:effectLst>
            <a:softEdge rad="38160"/>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1800" b="0" strike="noStrike" spc="-1">
                <a:solidFill>
                  <a:srgbClr val="000000"/>
                </a:solidFill>
                <a:latin typeface="Arial"/>
                <a:ea typeface="DejaVu Sans"/>
              </a:rPr>
              <a:t>Main advantage of Baikal-GVD: pure and t-stable water. Angular resolution of muon tracks 0.3-0.5 grad (IceCube: 0.5-1); angular resolution of shower direction 2-3 grad (IceCube: 15);</a:t>
            </a:r>
            <a:endParaRPr lang="en-US" sz="1800" b="0" strike="noStrike" spc="-1">
              <a:latin typeface="Arial"/>
            </a:endParaRPr>
          </a:p>
          <a:p>
            <a:pPr algn="just">
              <a:lnSpc>
                <a:spcPct val="100000"/>
              </a:lnSpc>
            </a:pPr>
            <a:r>
              <a:rPr lang="en-US" sz="1800" b="0" strike="noStrike" spc="-1">
                <a:solidFill>
                  <a:srgbClr val="000000"/>
                </a:solidFill>
                <a:latin typeface="Arial"/>
                <a:ea typeface="DejaVu Sans"/>
              </a:rPr>
              <a:t>Northern detectors have better view to the Galaxy center.  </a:t>
            </a:r>
            <a:endParaRPr lang="en-US" sz="1800" b="0" strike="noStrike" spc="-1">
              <a:latin typeface="Arial"/>
            </a:endParaRPr>
          </a:p>
        </p:txBody>
      </p:sp>
      <p:graphicFrame>
        <p:nvGraphicFramePr>
          <p:cNvPr id="852" name="Group 2"/>
          <p:cNvGraphicFramePr/>
          <p:nvPr/>
        </p:nvGraphicFramePr>
        <p:xfrm>
          <a:off x="9504720" y="1570320"/>
          <a:ext cx="2507400" cy="3819960"/>
        </p:xfrm>
        <a:graphic>
          <a:graphicData uri="http://schemas.openxmlformats.org/drawingml/2006/table">
            <a:tbl>
              <a:tblPr/>
              <a:tblGrid>
                <a:gridCol w="663480">
                  <a:extLst>
                    <a:ext uri="{9D8B030D-6E8A-4147-A177-3AD203B41FA5}">
                      <a16:colId xmlns:a16="http://schemas.microsoft.com/office/drawing/2014/main" val="20000"/>
                    </a:ext>
                  </a:extLst>
                </a:gridCol>
                <a:gridCol w="884880">
                  <a:extLst>
                    <a:ext uri="{9D8B030D-6E8A-4147-A177-3AD203B41FA5}">
                      <a16:colId xmlns:a16="http://schemas.microsoft.com/office/drawing/2014/main" val="20001"/>
                    </a:ext>
                  </a:extLst>
                </a:gridCol>
                <a:gridCol w="959040">
                  <a:extLst>
                    <a:ext uri="{9D8B030D-6E8A-4147-A177-3AD203B41FA5}">
                      <a16:colId xmlns:a16="http://schemas.microsoft.com/office/drawing/2014/main" val="20002"/>
                    </a:ext>
                  </a:extLst>
                </a:gridCol>
              </a:tblGrid>
              <a:tr h="550080">
                <a:tc>
                  <a:txBody>
                    <a:bodyPr/>
                    <a:lstStyle/>
                    <a:p>
                      <a:pPr algn="ctr">
                        <a:lnSpc>
                          <a:spcPct val="100000"/>
                        </a:lnSpc>
                        <a:tabLst>
                          <a:tab pos="0" algn="l"/>
                        </a:tabLst>
                      </a:pPr>
                      <a:r>
                        <a:rPr lang="en-US" sz="1400" b="1" strike="noStrike" spc="-1">
                          <a:solidFill>
                            <a:srgbClr val="FFFFFF"/>
                          </a:solidFill>
                          <a:latin typeface="Calibri"/>
                          <a:ea typeface="DejaVu Sans"/>
                        </a:rPr>
                        <a:t>Year</a:t>
                      </a:r>
                      <a:endParaRPr lang="en-US" sz="1400" b="0" strike="noStrike" spc="-1">
                        <a:latin typeface="Arial"/>
                      </a:endParaRPr>
                    </a:p>
                  </a:txBody>
                  <a:tcPr marL="61560" marR="61560">
                    <a:lnL w="5760">
                      <a:solidFill>
                        <a:srgbClr val="FFFFFF"/>
                      </a:solidFill>
                    </a:lnL>
                    <a:lnR w="5760">
                      <a:solidFill>
                        <a:srgbClr val="FFFFFF"/>
                      </a:solidFill>
                    </a:lnR>
                    <a:lnT w="5760">
                      <a:solidFill>
                        <a:srgbClr val="FFFFFF"/>
                      </a:solidFill>
                    </a:lnT>
                    <a:lnB w="18720">
                      <a:solidFill>
                        <a:srgbClr val="FFFFFF"/>
                      </a:solidFill>
                    </a:lnB>
                    <a:solidFill>
                      <a:srgbClr val="5B9BD5"/>
                    </a:solidFill>
                  </a:tcPr>
                </a:tc>
                <a:tc>
                  <a:txBody>
                    <a:bodyPr/>
                    <a:lstStyle/>
                    <a:p>
                      <a:pPr algn="ctr">
                        <a:lnSpc>
                          <a:spcPct val="100000"/>
                        </a:lnSpc>
                        <a:tabLst>
                          <a:tab pos="0" algn="l"/>
                        </a:tabLst>
                      </a:pPr>
                      <a:r>
                        <a:rPr lang="en-US" sz="1400" b="1" strike="noStrike" spc="-1">
                          <a:solidFill>
                            <a:srgbClr val="FFFFFF"/>
                          </a:solidFill>
                          <a:latin typeface="Calibri"/>
                          <a:ea typeface="DejaVu Sans"/>
                        </a:rPr>
                        <a:t>Number of clusters</a:t>
                      </a:r>
                      <a:endParaRPr lang="en-US" sz="1400" b="0" strike="noStrike" spc="-1">
                        <a:latin typeface="Arial"/>
                      </a:endParaRPr>
                    </a:p>
                  </a:txBody>
                  <a:tcPr marL="61560" marR="61560">
                    <a:lnL w="5760">
                      <a:solidFill>
                        <a:srgbClr val="FFFFFF"/>
                      </a:solidFill>
                    </a:lnL>
                    <a:lnR w="5760">
                      <a:solidFill>
                        <a:srgbClr val="FFFFFF"/>
                      </a:solidFill>
                    </a:lnR>
                    <a:lnT w="5760">
                      <a:solidFill>
                        <a:srgbClr val="FFFFFF"/>
                      </a:solidFill>
                    </a:lnT>
                    <a:lnB w="18720">
                      <a:solidFill>
                        <a:srgbClr val="FFFFFF"/>
                      </a:solidFill>
                    </a:lnB>
                    <a:solidFill>
                      <a:srgbClr val="5B9BD5"/>
                    </a:solidFill>
                  </a:tcPr>
                </a:tc>
                <a:tc>
                  <a:txBody>
                    <a:bodyPr/>
                    <a:lstStyle/>
                    <a:p>
                      <a:pPr algn="ctr">
                        <a:lnSpc>
                          <a:spcPct val="100000"/>
                        </a:lnSpc>
                        <a:tabLst>
                          <a:tab pos="0" algn="l"/>
                        </a:tabLst>
                      </a:pPr>
                      <a:r>
                        <a:rPr lang="en-US" sz="1400" b="1" strike="noStrike" spc="-1">
                          <a:solidFill>
                            <a:srgbClr val="FFFFFF"/>
                          </a:solidFill>
                          <a:latin typeface="Calibri"/>
                          <a:ea typeface="DejaVu Sans"/>
                        </a:rPr>
                        <a:t>Number of OMs</a:t>
                      </a:r>
                      <a:endParaRPr lang="en-US" sz="1400" b="0" strike="noStrike" spc="-1">
                        <a:latin typeface="Arial"/>
                      </a:endParaRPr>
                    </a:p>
                  </a:txBody>
                  <a:tcPr marL="61560" marR="61560">
                    <a:lnL w="5760">
                      <a:solidFill>
                        <a:srgbClr val="FFFFFF"/>
                      </a:solidFill>
                    </a:lnL>
                    <a:lnR w="5760">
                      <a:solidFill>
                        <a:srgbClr val="FFFFFF"/>
                      </a:solidFill>
                    </a:lnR>
                    <a:lnT w="5760">
                      <a:solidFill>
                        <a:srgbClr val="FFFFFF"/>
                      </a:solidFill>
                    </a:lnT>
                    <a:lnB w="18720">
                      <a:solidFill>
                        <a:srgbClr val="FFFFFF"/>
                      </a:solidFill>
                    </a:lnB>
                    <a:solidFill>
                      <a:srgbClr val="5B9BD5"/>
                    </a:solidFill>
                  </a:tcPr>
                </a:tc>
                <a:extLst>
                  <a:ext uri="{0D108BD9-81ED-4DB2-BD59-A6C34878D82A}">
                    <a16:rowId xmlns:a16="http://schemas.microsoft.com/office/drawing/2014/main" val="10000"/>
                  </a:ext>
                </a:extLst>
              </a:tr>
              <a:tr h="353880">
                <a:tc>
                  <a:txBody>
                    <a:bodyPr/>
                    <a:lstStyle/>
                    <a:p>
                      <a:pPr algn="ctr">
                        <a:lnSpc>
                          <a:spcPct val="100000"/>
                        </a:lnSpc>
                        <a:tabLst>
                          <a:tab pos="0" algn="l"/>
                        </a:tabLst>
                      </a:pPr>
                      <a:r>
                        <a:rPr lang="en-US" sz="1600" b="0" strike="noStrike" spc="-1">
                          <a:solidFill>
                            <a:srgbClr val="000000"/>
                          </a:solidFill>
                          <a:latin typeface="Calibri"/>
                          <a:ea typeface="DejaVu Sans"/>
                        </a:rPr>
                        <a:t>2016</a:t>
                      </a:r>
                      <a:endParaRPr lang="en-US" sz="1600" b="0" strike="noStrike" spc="-1">
                        <a:latin typeface="Arial"/>
                      </a:endParaRPr>
                    </a:p>
                  </a:txBody>
                  <a:tcPr marL="61560" marR="61560">
                    <a:lnL w="5760">
                      <a:solidFill>
                        <a:srgbClr val="FFFFFF"/>
                      </a:solidFill>
                    </a:lnL>
                    <a:lnR w="5760">
                      <a:solidFill>
                        <a:srgbClr val="FFFFFF"/>
                      </a:solidFill>
                    </a:lnR>
                    <a:lnT w="18720">
                      <a:solidFill>
                        <a:srgbClr val="FFFFFF"/>
                      </a:solidFill>
                    </a:lnT>
                    <a:lnB w="5760">
                      <a:solidFill>
                        <a:srgbClr val="FFFFFF"/>
                      </a:solidFill>
                    </a:lnB>
                    <a:solidFill>
                      <a:srgbClr val="D1DEEF"/>
                    </a:solidFill>
                  </a:tcPr>
                </a:tc>
                <a:tc>
                  <a:txBody>
                    <a:bodyPr/>
                    <a:lstStyle/>
                    <a:p>
                      <a:pPr algn="ctr">
                        <a:lnSpc>
                          <a:spcPct val="100000"/>
                        </a:lnSpc>
                        <a:tabLst>
                          <a:tab pos="0" algn="l"/>
                        </a:tabLst>
                      </a:pPr>
                      <a:r>
                        <a:rPr lang="en-US" sz="1600" b="0" strike="noStrike" spc="-1">
                          <a:solidFill>
                            <a:srgbClr val="000000"/>
                          </a:solidFill>
                          <a:latin typeface="Calibri"/>
                          <a:ea typeface="DejaVu Sans"/>
                        </a:rPr>
                        <a:t>1</a:t>
                      </a:r>
                      <a:endParaRPr lang="en-US" sz="1600" b="0" strike="noStrike" spc="-1">
                        <a:latin typeface="Arial"/>
                      </a:endParaRPr>
                    </a:p>
                  </a:txBody>
                  <a:tcPr marL="61560" marR="61560">
                    <a:lnL w="5760">
                      <a:solidFill>
                        <a:srgbClr val="FFFFFF"/>
                      </a:solidFill>
                    </a:lnL>
                    <a:lnR w="5760">
                      <a:solidFill>
                        <a:srgbClr val="FFFFFF"/>
                      </a:solidFill>
                    </a:lnR>
                    <a:lnT w="18720">
                      <a:solidFill>
                        <a:srgbClr val="FFFFFF"/>
                      </a:solidFill>
                    </a:lnT>
                    <a:lnB w="5760">
                      <a:solidFill>
                        <a:srgbClr val="FFFFFF"/>
                      </a:solidFill>
                    </a:lnB>
                    <a:solidFill>
                      <a:srgbClr val="D1DEEF"/>
                    </a:solidFill>
                  </a:tcPr>
                </a:tc>
                <a:tc>
                  <a:txBody>
                    <a:bodyPr/>
                    <a:lstStyle/>
                    <a:p>
                      <a:pPr algn="ctr">
                        <a:lnSpc>
                          <a:spcPct val="100000"/>
                        </a:lnSpc>
                        <a:tabLst>
                          <a:tab pos="0" algn="l"/>
                        </a:tabLst>
                      </a:pPr>
                      <a:r>
                        <a:rPr lang="en-US" sz="1600" b="0" strike="noStrike" spc="-1">
                          <a:solidFill>
                            <a:srgbClr val="000000"/>
                          </a:solidFill>
                          <a:latin typeface="Calibri"/>
                          <a:ea typeface="DejaVu Sans"/>
                        </a:rPr>
                        <a:t>288</a:t>
                      </a:r>
                      <a:endParaRPr lang="en-US" sz="1600" b="0" strike="noStrike" spc="-1">
                        <a:latin typeface="Arial"/>
                      </a:endParaRPr>
                    </a:p>
                  </a:txBody>
                  <a:tcPr marL="61560" marR="61560">
                    <a:lnL w="5760">
                      <a:solidFill>
                        <a:srgbClr val="FFFFFF"/>
                      </a:solidFill>
                    </a:lnL>
                    <a:lnR w="5760">
                      <a:solidFill>
                        <a:srgbClr val="FFFFFF"/>
                      </a:solidFill>
                    </a:lnR>
                    <a:lnT w="18720">
                      <a:solidFill>
                        <a:srgbClr val="FFFFFF"/>
                      </a:solidFill>
                    </a:lnT>
                    <a:lnB w="5760">
                      <a:solidFill>
                        <a:srgbClr val="FFFFFF"/>
                      </a:solidFill>
                    </a:lnB>
                    <a:solidFill>
                      <a:srgbClr val="D1DEEF"/>
                    </a:solidFill>
                  </a:tcPr>
                </a:tc>
                <a:extLst>
                  <a:ext uri="{0D108BD9-81ED-4DB2-BD59-A6C34878D82A}">
                    <a16:rowId xmlns:a16="http://schemas.microsoft.com/office/drawing/2014/main" val="10001"/>
                  </a:ext>
                </a:extLst>
              </a:tr>
              <a:tr h="362160">
                <a:tc>
                  <a:txBody>
                    <a:bodyPr/>
                    <a:lstStyle/>
                    <a:p>
                      <a:pPr algn="ctr">
                        <a:lnSpc>
                          <a:spcPct val="100000"/>
                        </a:lnSpc>
                        <a:tabLst>
                          <a:tab pos="0" algn="l"/>
                        </a:tabLst>
                      </a:pPr>
                      <a:r>
                        <a:rPr lang="en-US" sz="1600" b="0" strike="noStrike" spc="-1">
                          <a:solidFill>
                            <a:srgbClr val="000000"/>
                          </a:solidFill>
                          <a:latin typeface="Calibri"/>
                          <a:ea typeface="DejaVu Sans"/>
                        </a:rPr>
                        <a:t>2017</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100000"/>
                        </a:lnSpc>
                        <a:tabLst>
                          <a:tab pos="0" algn="l"/>
                        </a:tabLst>
                      </a:pPr>
                      <a:r>
                        <a:rPr lang="en-US" sz="1600" b="0" strike="noStrike" spc="-1">
                          <a:solidFill>
                            <a:srgbClr val="000000"/>
                          </a:solidFill>
                          <a:latin typeface="Calibri"/>
                          <a:ea typeface="DejaVu Sans"/>
                        </a:rPr>
                        <a:t>2</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100000"/>
                        </a:lnSpc>
                        <a:tabLst>
                          <a:tab pos="0" algn="l"/>
                        </a:tabLst>
                      </a:pPr>
                      <a:r>
                        <a:rPr lang="en-US" sz="1600" b="0" strike="noStrike" spc="-1">
                          <a:solidFill>
                            <a:srgbClr val="000000"/>
                          </a:solidFill>
                          <a:latin typeface="Calibri"/>
                          <a:ea typeface="DejaVu Sans"/>
                        </a:rPr>
                        <a:t>576</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extLst>
                  <a:ext uri="{0D108BD9-81ED-4DB2-BD59-A6C34878D82A}">
                    <a16:rowId xmlns:a16="http://schemas.microsoft.com/office/drawing/2014/main" val="10002"/>
                  </a:ext>
                </a:extLst>
              </a:tr>
              <a:tr h="363960">
                <a:tc>
                  <a:txBody>
                    <a:bodyPr/>
                    <a:lstStyle/>
                    <a:p>
                      <a:pPr algn="ctr">
                        <a:lnSpc>
                          <a:spcPct val="100000"/>
                        </a:lnSpc>
                        <a:tabLst>
                          <a:tab pos="0" algn="l"/>
                        </a:tabLst>
                      </a:pPr>
                      <a:r>
                        <a:rPr lang="en-US" sz="1600" b="0" strike="noStrike" spc="-1">
                          <a:solidFill>
                            <a:srgbClr val="000000"/>
                          </a:solidFill>
                          <a:latin typeface="Calibri"/>
                          <a:ea typeface="DejaVu Sans"/>
                        </a:rPr>
                        <a:t>2018</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100000"/>
                        </a:lnSpc>
                        <a:tabLst>
                          <a:tab pos="0" algn="l"/>
                        </a:tabLst>
                      </a:pPr>
                      <a:r>
                        <a:rPr lang="en-US" sz="1600" b="0" strike="noStrike" spc="-1">
                          <a:solidFill>
                            <a:srgbClr val="000000"/>
                          </a:solidFill>
                          <a:latin typeface="Calibri"/>
                          <a:ea typeface="DejaVu Sans"/>
                        </a:rPr>
                        <a:t>3</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100000"/>
                        </a:lnSpc>
                        <a:tabLst>
                          <a:tab pos="0" algn="l"/>
                        </a:tabLst>
                      </a:pPr>
                      <a:r>
                        <a:rPr lang="en-US" sz="1600" b="0" strike="noStrike" spc="-1">
                          <a:solidFill>
                            <a:srgbClr val="000000"/>
                          </a:solidFill>
                          <a:latin typeface="Calibri"/>
                          <a:ea typeface="DejaVu Sans"/>
                        </a:rPr>
                        <a:t>864</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extLst>
                  <a:ext uri="{0D108BD9-81ED-4DB2-BD59-A6C34878D82A}">
                    <a16:rowId xmlns:a16="http://schemas.microsoft.com/office/drawing/2014/main" val="10003"/>
                  </a:ext>
                </a:extLst>
              </a:tr>
              <a:tr h="363960">
                <a:tc>
                  <a:txBody>
                    <a:bodyPr/>
                    <a:lstStyle/>
                    <a:p>
                      <a:pPr algn="ctr">
                        <a:lnSpc>
                          <a:spcPct val="100000"/>
                        </a:lnSpc>
                        <a:tabLst>
                          <a:tab pos="0" algn="l"/>
                        </a:tabLst>
                      </a:pPr>
                      <a:r>
                        <a:rPr lang="en-US" sz="1600" b="0" strike="noStrike" spc="-1">
                          <a:solidFill>
                            <a:srgbClr val="000000"/>
                          </a:solidFill>
                          <a:latin typeface="Calibri"/>
                          <a:ea typeface="DejaVu Sans"/>
                        </a:rPr>
                        <a:t>2019</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100000"/>
                        </a:lnSpc>
                        <a:tabLst>
                          <a:tab pos="0" algn="l"/>
                        </a:tabLst>
                      </a:pPr>
                      <a:r>
                        <a:rPr lang="en-US" sz="1600" b="0" strike="noStrike" spc="-1">
                          <a:solidFill>
                            <a:srgbClr val="000000"/>
                          </a:solidFill>
                          <a:latin typeface="Calibri"/>
                          <a:ea typeface="DejaVu Sans"/>
                        </a:rPr>
                        <a:t>5</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100000"/>
                        </a:lnSpc>
                        <a:tabLst>
                          <a:tab pos="0" algn="l"/>
                        </a:tabLst>
                      </a:pPr>
                      <a:r>
                        <a:rPr lang="en-US" sz="1600" b="0" strike="noStrike" spc="-1">
                          <a:solidFill>
                            <a:srgbClr val="000000"/>
                          </a:solidFill>
                          <a:latin typeface="Calibri"/>
                          <a:ea typeface="DejaVu Sans"/>
                        </a:rPr>
                        <a:t>1440</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extLst>
                  <a:ext uri="{0D108BD9-81ED-4DB2-BD59-A6C34878D82A}">
                    <a16:rowId xmlns:a16="http://schemas.microsoft.com/office/drawing/2014/main" val="10004"/>
                  </a:ext>
                </a:extLst>
              </a:tr>
              <a:tr h="363960">
                <a:tc>
                  <a:txBody>
                    <a:bodyPr/>
                    <a:lstStyle/>
                    <a:p>
                      <a:pPr algn="ctr">
                        <a:lnSpc>
                          <a:spcPct val="100000"/>
                        </a:lnSpc>
                        <a:tabLst>
                          <a:tab pos="0" algn="l"/>
                        </a:tabLst>
                      </a:pPr>
                      <a:r>
                        <a:rPr lang="en-US" sz="1600" b="0" strike="noStrike" spc="-1">
                          <a:solidFill>
                            <a:srgbClr val="000000"/>
                          </a:solidFill>
                          <a:latin typeface="Calibri"/>
                          <a:ea typeface="DejaVu Sans"/>
                        </a:rPr>
                        <a:t>2020</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100000"/>
                        </a:lnSpc>
                        <a:tabLst>
                          <a:tab pos="0" algn="l"/>
                        </a:tabLst>
                      </a:pPr>
                      <a:r>
                        <a:rPr lang="en-US" sz="1600" b="0" strike="noStrike" spc="-1">
                          <a:solidFill>
                            <a:srgbClr val="000000"/>
                          </a:solidFill>
                          <a:latin typeface="Calibri"/>
                          <a:ea typeface="DejaVu Sans"/>
                        </a:rPr>
                        <a:t>7</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100000"/>
                        </a:lnSpc>
                        <a:tabLst>
                          <a:tab pos="0" algn="l"/>
                        </a:tabLst>
                      </a:pPr>
                      <a:r>
                        <a:rPr lang="en-US" sz="1600" b="0" strike="noStrike" spc="-1">
                          <a:solidFill>
                            <a:srgbClr val="000000"/>
                          </a:solidFill>
                          <a:latin typeface="Calibri"/>
                          <a:ea typeface="DejaVu Sans"/>
                        </a:rPr>
                        <a:t>2016</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extLst>
                  <a:ext uri="{0D108BD9-81ED-4DB2-BD59-A6C34878D82A}">
                    <a16:rowId xmlns:a16="http://schemas.microsoft.com/office/drawing/2014/main" val="10005"/>
                  </a:ext>
                </a:extLst>
              </a:tr>
              <a:tr h="363960">
                <a:tc>
                  <a:txBody>
                    <a:bodyPr/>
                    <a:lstStyle/>
                    <a:p>
                      <a:pPr algn="ctr">
                        <a:lnSpc>
                          <a:spcPct val="100000"/>
                        </a:lnSpc>
                        <a:tabLst>
                          <a:tab pos="0" algn="l"/>
                        </a:tabLst>
                      </a:pPr>
                      <a:r>
                        <a:rPr lang="en-US" sz="1600" b="0" strike="noStrike" spc="-1">
                          <a:solidFill>
                            <a:srgbClr val="000000"/>
                          </a:solidFill>
                          <a:latin typeface="Calibri"/>
                          <a:ea typeface="DejaVu Sans"/>
                        </a:rPr>
                        <a:t>2021</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100000"/>
                        </a:lnSpc>
                        <a:tabLst>
                          <a:tab pos="0" algn="l"/>
                        </a:tabLst>
                      </a:pPr>
                      <a:r>
                        <a:rPr lang="en-US" sz="1600" b="0" strike="noStrike" spc="-1">
                          <a:solidFill>
                            <a:srgbClr val="000000"/>
                          </a:solidFill>
                          <a:latin typeface="Calibri"/>
                          <a:ea typeface="DejaVu Sans"/>
                        </a:rPr>
                        <a:t>8</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100000"/>
                        </a:lnSpc>
                        <a:tabLst>
                          <a:tab pos="0" algn="l"/>
                        </a:tabLst>
                      </a:pPr>
                      <a:r>
                        <a:rPr lang="en-US" sz="1600" b="0" strike="noStrike" spc="-1">
                          <a:solidFill>
                            <a:srgbClr val="000000"/>
                          </a:solidFill>
                          <a:latin typeface="Calibri"/>
                          <a:ea typeface="DejaVu Sans"/>
                        </a:rPr>
                        <a:t>2304</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extLst>
                  <a:ext uri="{0D108BD9-81ED-4DB2-BD59-A6C34878D82A}">
                    <a16:rowId xmlns:a16="http://schemas.microsoft.com/office/drawing/2014/main" val="10006"/>
                  </a:ext>
                </a:extLst>
              </a:tr>
              <a:tr h="363960">
                <a:tc>
                  <a:txBody>
                    <a:bodyPr/>
                    <a:lstStyle/>
                    <a:p>
                      <a:pPr algn="ctr">
                        <a:lnSpc>
                          <a:spcPct val="100000"/>
                        </a:lnSpc>
                        <a:tabLst>
                          <a:tab pos="0" algn="l"/>
                        </a:tabLst>
                      </a:pPr>
                      <a:r>
                        <a:rPr lang="en-US" sz="1600" b="0" strike="noStrike" spc="-1">
                          <a:solidFill>
                            <a:srgbClr val="FF0000"/>
                          </a:solidFill>
                          <a:latin typeface="Calibri"/>
                          <a:ea typeface="DejaVu Sans"/>
                        </a:rPr>
                        <a:t>2022</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100000"/>
                        </a:lnSpc>
                        <a:tabLst>
                          <a:tab pos="0" algn="l"/>
                        </a:tabLst>
                      </a:pPr>
                      <a:r>
                        <a:rPr lang="en-US" sz="1600" b="0" strike="noStrike" spc="-1">
                          <a:solidFill>
                            <a:srgbClr val="FF0000"/>
                          </a:solidFill>
                          <a:latin typeface="Calibri"/>
                          <a:ea typeface="DejaVu Sans"/>
                        </a:rPr>
                        <a:t>10</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100000"/>
                        </a:lnSpc>
                        <a:tabLst>
                          <a:tab pos="0" algn="l"/>
                        </a:tabLst>
                      </a:pPr>
                      <a:r>
                        <a:rPr lang="en-US" sz="1600" b="0" strike="noStrike" spc="-1">
                          <a:solidFill>
                            <a:srgbClr val="FF0000"/>
                          </a:solidFill>
                          <a:latin typeface="Calibri"/>
                          <a:ea typeface="DejaVu Sans"/>
                        </a:rPr>
                        <a:t>2880</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extLst>
                  <a:ext uri="{0D108BD9-81ED-4DB2-BD59-A6C34878D82A}">
                    <a16:rowId xmlns:a16="http://schemas.microsoft.com/office/drawing/2014/main" val="10007"/>
                  </a:ext>
                </a:extLst>
              </a:tr>
              <a:tr h="363960">
                <a:tc>
                  <a:txBody>
                    <a:bodyPr/>
                    <a:lstStyle/>
                    <a:p>
                      <a:pPr algn="ctr">
                        <a:lnSpc>
                          <a:spcPct val="100000"/>
                        </a:lnSpc>
                        <a:tabLst>
                          <a:tab pos="0" algn="l"/>
                        </a:tabLst>
                      </a:pPr>
                      <a:r>
                        <a:rPr lang="en-US" sz="1600" b="0" strike="noStrike" spc="-1">
                          <a:solidFill>
                            <a:srgbClr val="000000"/>
                          </a:solidFill>
                          <a:latin typeface="Calibri"/>
                          <a:ea typeface="DejaVu Sans"/>
                        </a:rPr>
                        <a:t>2023</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100000"/>
                        </a:lnSpc>
                        <a:tabLst>
                          <a:tab pos="0" algn="l"/>
                        </a:tabLst>
                      </a:pPr>
                      <a:r>
                        <a:rPr lang="en-US" sz="1600" b="0" strike="noStrike" spc="-1">
                          <a:solidFill>
                            <a:srgbClr val="000000"/>
                          </a:solidFill>
                          <a:latin typeface="Calibri"/>
                          <a:ea typeface="DejaVu Sans"/>
                        </a:rPr>
                        <a:t>12</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100000"/>
                        </a:lnSpc>
                        <a:tabLst>
                          <a:tab pos="0" algn="l"/>
                        </a:tabLst>
                      </a:pPr>
                      <a:r>
                        <a:rPr lang="en-US" sz="1600" b="0" strike="noStrike" spc="-1">
                          <a:solidFill>
                            <a:srgbClr val="000000"/>
                          </a:solidFill>
                          <a:latin typeface="Calibri"/>
                          <a:ea typeface="DejaVu Sans"/>
                        </a:rPr>
                        <a:t>3456</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extLst>
                  <a:ext uri="{0D108BD9-81ED-4DB2-BD59-A6C34878D82A}">
                    <a16:rowId xmlns:a16="http://schemas.microsoft.com/office/drawing/2014/main" val="10008"/>
                  </a:ext>
                </a:extLst>
              </a:tr>
              <a:tr h="370080">
                <a:tc>
                  <a:txBody>
                    <a:bodyPr/>
                    <a:lstStyle/>
                    <a:p>
                      <a:pPr algn="ctr">
                        <a:lnSpc>
                          <a:spcPct val="100000"/>
                        </a:lnSpc>
                        <a:tabLst>
                          <a:tab pos="0" algn="l"/>
                        </a:tabLst>
                      </a:pPr>
                      <a:r>
                        <a:rPr lang="en-US" sz="1600" b="0" strike="noStrike" spc="-1">
                          <a:solidFill>
                            <a:srgbClr val="000000"/>
                          </a:solidFill>
                          <a:latin typeface="Calibri"/>
                          <a:ea typeface="DejaVu Sans"/>
                        </a:rPr>
                        <a:t>2024</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100000"/>
                        </a:lnSpc>
                        <a:tabLst>
                          <a:tab pos="0" algn="l"/>
                        </a:tabLst>
                      </a:pPr>
                      <a:r>
                        <a:rPr lang="en-US" sz="1600" b="0" strike="noStrike" spc="-1">
                          <a:solidFill>
                            <a:srgbClr val="000000"/>
                          </a:solidFill>
                          <a:latin typeface="Calibri"/>
                          <a:ea typeface="DejaVu Sans"/>
                        </a:rPr>
                        <a:t>14</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100000"/>
                        </a:lnSpc>
                        <a:tabLst>
                          <a:tab pos="0" algn="l"/>
                        </a:tabLst>
                      </a:pPr>
                      <a:r>
                        <a:rPr lang="en-US" sz="1600" b="0" strike="noStrike" spc="-1">
                          <a:solidFill>
                            <a:srgbClr val="000000"/>
                          </a:solidFill>
                          <a:latin typeface="Calibri"/>
                          <a:ea typeface="DejaVu Sans"/>
                        </a:rPr>
                        <a:t>4032</a:t>
                      </a:r>
                      <a:endParaRPr lang="en-US" sz="1600" b="0" strike="noStrike" spc="-1">
                        <a:latin typeface="Arial"/>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extLst>
                  <a:ext uri="{0D108BD9-81ED-4DB2-BD59-A6C34878D82A}">
                    <a16:rowId xmlns:a16="http://schemas.microsoft.com/office/drawing/2014/main" val="10009"/>
                  </a:ext>
                </a:extLst>
              </a:tr>
            </a:tbl>
          </a:graphicData>
        </a:graphic>
      </p:graphicFrame>
      <p:sp>
        <p:nvSpPr>
          <p:cNvPr id="853" name="TextBox 40"/>
          <p:cNvSpPr/>
          <p:nvPr/>
        </p:nvSpPr>
        <p:spPr>
          <a:xfrm>
            <a:off x="69120" y="6396840"/>
            <a:ext cx="11976480" cy="608040"/>
          </a:xfrm>
          <a:prstGeom prst="rect">
            <a:avLst/>
          </a:prstGeom>
          <a:solidFill>
            <a:srgbClr val="DDD9C3">
              <a:alpha val="96000"/>
            </a:srgbClr>
          </a:solidFill>
          <a:ln w="0">
            <a:noFill/>
          </a:ln>
          <a:effectLst>
            <a:softEdge rad="38160"/>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1700" b="1" strike="noStrike" spc="-1">
                <a:solidFill>
                  <a:srgbClr val="C00000"/>
                </a:solidFill>
                <a:latin typeface="Arial"/>
                <a:ea typeface="DejaVu Sans"/>
              </a:rPr>
              <a:t>Global competence in 2030 horizon: </a:t>
            </a:r>
            <a:r>
              <a:rPr lang="en-US" sz="1700" b="1" strike="noStrike" spc="-1">
                <a:solidFill>
                  <a:srgbClr val="002060"/>
                </a:solidFill>
                <a:latin typeface="Arial"/>
                <a:ea typeface="DejaVu Sans"/>
              </a:rPr>
              <a:t>Ice-Cube: 2025-2034      8km</a:t>
            </a:r>
            <a:r>
              <a:rPr lang="en-US" sz="1700" b="1" strike="noStrike" spc="-1" baseline="30000">
                <a:solidFill>
                  <a:srgbClr val="002060"/>
                </a:solidFill>
                <a:latin typeface="Arial"/>
                <a:ea typeface="DejaVu Sans"/>
              </a:rPr>
              <a:t>3</a:t>
            </a:r>
            <a:r>
              <a:rPr lang="en-US" sz="1700" b="1" strike="noStrike" spc="-1">
                <a:solidFill>
                  <a:srgbClr val="002060"/>
                </a:solidFill>
                <a:latin typeface="Arial"/>
                <a:ea typeface="DejaVu Sans"/>
              </a:rPr>
              <a:t> (w RA 100 km3 =&gt; PeV); Km3NET:      few km</a:t>
            </a:r>
            <a:r>
              <a:rPr lang="en-US" sz="1700" b="1" strike="noStrike" spc="-1" baseline="30000">
                <a:solidFill>
                  <a:srgbClr val="002060"/>
                </a:solidFill>
                <a:latin typeface="Arial"/>
                <a:ea typeface="DejaVu Sans"/>
              </a:rPr>
              <a:t>3</a:t>
            </a:r>
            <a:r>
              <a:rPr lang="en-US" sz="1700" b="1" strike="noStrike" spc="-1">
                <a:solidFill>
                  <a:srgbClr val="002060"/>
                </a:solidFill>
                <a:latin typeface="Arial"/>
                <a:ea typeface="DejaVu Sans"/>
              </a:rPr>
              <a:t>; Baikal-GVD (Phase II) = new type of OM, trigger-less operation, ML&amp;AI,       ~ 10 km</a:t>
            </a:r>
            <a:r>
              <a:rPr lang="en-US" sz="1700" b="1" strike="noStrike" spc="-1" baseline="30000">
                <a:solidFill>
                  <a:srgbClr val="002060"/>
                </a:solidFill>
                <a:latin typeface="Arial"/>
                <a:ea typeface="DejaVu Sans"/>
              </a:rPr>
              <a:t>3</a:t>
            </a:r>
            <a:r>
              <a:rPr lang="en-US" sz="1700" b="1" strike="noStrike" spc="-1">
                <a:solidFill>
                  <a:srgbClr val="002060"/>
                </a:solidFill>
                <a:latin typeface="Arial"/>
                <a:ea typeface="DejaVu Sans"/>
              </a:rPr>
              <a:t> ? (CDR in 2024).</a:t>
            </a:r>
            <a:endParaRPr lang="en-US" sz="1700" b="0" strike="noStrike" spc="-1">
              <a:latin typeface="Arial"/>
            </a:endParaRPr>
          </a:p>
        </p:txBody>
      </p:sp>
      <p:cxnSp>
        <p:nvCxnSpPr>
          <p:cNvPr id="854" name="Прямая со стрелкой 3"/>
          <p:cNvCxnSpPr/>
          <p:nvPr/>
        </p:nvCxnSpPr>
        <p:spPr>
          <a:xfrm>
            <a:off x="6150240" y="6566040"/>
            <a:ext cx="319680" cy="1800"/>
          </a:xfrm>
          <a:prstGeom prst="straightConnector1">
            <a:avLst/>
          </a:prstGeom>
          <a:ln w="28575">
            <a:solidFill>
              <a:srgbClr val="002060"/>
            </a:solidFill>
            <a:round/>
            <a:tailEnd type="triangle" w="med" len="med"/>
          </a:ln>
        </p:spPr>
      </p:cxnSp>
      <p:cxnSp>
        <p:nvCxnSpPr>
          <p:cNvPr id="855" name="Прямая со стрелкой 16"/>
          <p:cNvCxnSpPr/>
          <p:nvPr/>
        </p:nvCxnSpPr>
        <p:spPr>
          <a:xfrm>
            <a:off x="10662840" y="6575760"/>
            <a:ext cx="319680" cy="1800"/>
          </a:xfrm>
          <a:prstGeom prst="straightConnector1">
            <a:avLst/>
          </a:prstGeom>
          <a:ln w="28575">
            <a:solidFill>
              <a:srgbClr val="002060"/>
            </a:solidFill>
            <a:round/>
            <a:tailEnd type="triangle" w="med" len="med"/>
          </a:ln>
        </p:spPr>
      </p:cxnSp>
      <p:cxnSp>
        <p:nvCxnSpPr>
          <p:cNvPr id="856" name="Прямая со стрелкой 17"/>
          <p:cNvCxnSpPr/>
          <p:nvPr/>
        </p:nvCxnSpPr>
        <p:spPr>
          <a:xfrm>
            <a:off x="7426800" y="6832440"/>
            <a:ext cx="319320" cy="1800"/>
          </a:xfrm>
          <a:prstGeom prst="straightConnector1">
            <a:avLst/>
          </a:prstGeom>
          <a:ln w="28575">
            <a:solidFill>
              <a:srgbClr val="002060"/>
            </a:solidFill>
            <a:round/>
            <a:tailEnd type="triangl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8" name="TextBox 3"/>
          <p:cNvSpPr/>
          <p:nvPr/>
        </p:nvSpPr>
        <p:spPr>
          <a:xfrm>
            <a:off x="382320" y="217080"/>
            <a:ext cx="11480760" cy="48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2590" b="1" strike="noStrike" spc="-1">
                <a:solidFill>
                  <a:srgbClr val="0E4266"/>
                </a:solidFill>
                <a:latin typeface="Arial"/>
                <a:ea typeface="DejaVu Sans"/>
              </a:rPr>
              <a:t>Search for astrophysical diffuse neutrino flux using Baikal-GVD</a:t>
            </a:r>
            <a:endParaRPr lang="en-US" sz="2590" b="0" strike="noStrike" spc="-1">
              <a:solidFill>
                <a:srgbClr val="000000"/>
              </a:solidFill>
              <a:latin typeface="Arial"/>
            </a:endParaRPr>
          </a:p>
        </p:txBody>
      </p:sp>
      <p:pic>
        <p:nvPicPr>
          <p:cNvPr id="1529" name="Рисунок 4"/>
          <p:cNvPicPr/>
          <p:nvPr/>
        </p:nvPicPr>
        <p:blipFill>
          <a:blip r:embed="rId3"/>
          <a:stretch/>
        </p:blipFill>
        <p:spPr>
          <a:xfrm>
            <a:off x="54360" y="4330800"/>
            <a:ext cx="5260680" cy="2571120"/>
          </a:xfrm>
          <a:prstGeom prst="rect">
            <a:avLst/>
          </a:prstGeom>
          <a:ln w="0">
            <a:noFill/>
          </a:ln>
        </p:spPr>
      </p:pic>
      <p:sp>
        <p:nvSpPr>
          <p:cNvPr id="1530" name="CustomShape 4"/>
          <p:cNvSpPr/>
          <p:nvPr/>
        </p:nvSpPr>
        <p:spPr>
          <a:xfrm>
            <a:off x="383400" y="762480"/>
            <a:ext cx="10214280" cy="462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noAutofit/>
          </a:bodyPr>
          <a:lstStyle/>
          <a:p>
            <a:pPr>
              <a:lnSpc>
                <a:spcPct val="100000"/>
              </a:lnSpc>
            </a:pPr>
            <a:r>
              <a:rPr lang="en-US" sz="2000" b="0" strike="noStrike" spc="-1">
                <a:solidFill>
                  <a:srgbClr val="000000"/>
                </a:solidFill>
                <a:latin typeface="Arial"/>
                <a:ea typeface="DejaVu Sans"/>
              </a:rPr>
              <a:t>Data</a:t>
            </a:r>
            <a:r>
              <a:rPr lang="ru-RU" sz="2000" b="0" strike="noStrike" spc="-1">
                <a:solidFill>
                  <a:srgbClr val="000000"/>
                </a:solidFill>
                <a:latin typeface="Arial"/>
                <a:ea typeface="DejaVu Sans"/>
              </a:rPr>
              <a:t> </a:t>
            </a:r>
            <a:r>
              <a:rPr lang="en-US" sz="2000" b="0" strike="noStrike" spc="-1">
                <a:solidFill>
                  <a:srgbClr val="000000"/>
                </a:solidFill>
                <a:latin typeface="Arial"/>
                <a:ea typeface="DejaVu Sans"/>
              </a:rPr>
              <a:t>for </a:t>
            </a:r>
            <a:r>
              <a:rPr lang="ru-RU" sz="2000" b="0" strike="noStrike" spc="-1">
                <a:solidFill>
                  <a:srgbClr val="000000"/>
                </a:solidFill>
                <a:latin typeface="Arial"/>
                <a:ea typeface="DejaVu Sans"/>
              </a:rPr>
              <a:t>2018</a:t>
            </a:r>
            <a:r>
              <a:rPr lang="en-US" sz="2000" b="1" strike="noStrike" spc="-1">
                <a:solidFill>
                  <a:srgbClr val="000000"/>
                </a:solidFill>
                <a:latin typeface="Arial"/>
                <a:ea typeface="DejaVu Sans"/>
              </a:rPr>
              <a:t>‒</a:t>
            </a:r>
            <a:r>
              <a:rPr lang="ru-RU" sz="2000" b="0" strike="noStrike" spc="-1">
                <a:solidFill>
                  <a:srgbClr val="000000"/>
                </a:solidFill>
                <a:latin typeface="Arial"/>
                <a:ea typeface="DejaVu Sans"/>
              </a:rPr>
              <a:t>2021, 4928 </a:t>
            </a:r>
            <a:r>
              <a:rPr lang="en-US" sz="2000" b="0" strike="noStrike" spc="-1">
                <a:solidFill>
                  <a:srgbClr val="000000"/>
                </a:solidFill>
                <a:latin typeface="Arial"/>
                <a:ea typeface="DejaVu Sans"/>
              </a:rPr>
              <a:t>days</a:t>
            </a:r>
            <a:r>
              <a:rPr lang="ru-RU" sz="2000" b="0" strike="noStrike" spc="-1">
                <a:solidFill>
                  <a:srgbClr val="000000"/>
                </a:solidFill>
                <a:latin typeface="Arial"/>
                <a:ea typeface="DejaVu Sans"/>
              </a:rPr>
              <a:t> </a:t>
            </a:r>
            <a:r>
              <a:rPr lang="en-US" sz="2000" b="0" strike="noStrike" spc="-1">
                <a:solidFill>
                  <a:srgbClr val="000000"/>
                </a:solidFill>
                <a:latin typeface="Arial"/>
                <a:ea typeface="DejaVu Sans"/>
              </a:rPr>
              <a:t>in equivalent for single-cluster</a:t>
            </a:r>
            <a:endParaRPr lang="en-US" sz="2000" b="0" strike="noStrike" spc="-1">
              <a:solidFill>
                <a:srgbClr val="000000"/>
              </a:solidFill>
              <a:latin typeface="Arial"/>
            </a:endParaRPr>
          </a:p>
          <a:p>
            <a:pPr>
              <a:lnSpc>
                <a:spcPct val="100000"/>
              </a:lnSpc>
            </a:pPr>
            <a:endParaRPr lang="en-US" sz="1790" b="0" strike="noStrike" spc="-1">
              <a:solidFill>
                <a:srgbClr val="000000"/>
              </a:solidFill>
              <a:latin typeface="Arial"/>
            </a:endParaRPr>
          </a:p>
        </p:txBody>
      </p:sp>
      <p:sp>
        <p:nvSpPr>
          <p:cNvPr id="1531" name="CustomShape 5"/>
          <p:cNvSpPr/>
          <p:nvPr/>
        </p:nvSpPr>
        <p:spPr>
          <a:xfrm>
            <a:off x="382320" y="1216800"/>
            <a:ext cx="4766040" cy="3206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noAutofit/>
          </a:bodyPr>
          <a:lstStyle/>
          <a:p>
            <a:pPr>
              <a:lnSpc>
                <a:spcPct val="100000"/>
              </a:lnSpc>
            </a:pPr>
            <a:r>
              <a:rPr lang="en-US" sz="1790" b="1" u="sng" strike="noStrike" spc="-1">
                <a:solidFill>
                  <a:srgbClr val="000000"/>
                </a:solidFill>
                <a:uFillTx/>
                <a:latin typeface="Arial"/>
                <a:ea typeface="DejaVu Sans"/>
              </a:rPr>
              <a:t>Shower detection channel</a:t>
            </a:r>
            <a:r>
              <a:rPr lang="ru-RU" sz="1790" b="1" u="sng" strike="noStrike" spc="-1">
                <a:solidFill>
                  <a:srgbClr val="000000"/>
                </a:solidFill>
                <a:uFillTx/>
                <a:latin typeface="Arial"/>
                <a:ea typeface="DejaVu Sans"/>
              </a:rPr>
              <a:t>:</a:t>
            </a:r>
            <a:endParaRPr lang="en-US" sz="1790" b="0" strike="noStrike" spc="-1">
              <a:solidFill>
                <a:srgbClr val="000000"/>
              </a:solidFill>
              <a:latin typeface="Arial"/>
            </a:endParaRPr>
          </a:p>
          <a:p>
            <a:pPr>
              <a:lnSpc>
                <a:spcPct val="100000"/>
              </a:lnSpc>
            </a:pPr>
            <a:r>
              <a:rPr lang="en-US" sz="1790" b="0" strike="noStrike" spc="-1">
                <a:solidFill>
                  <a:srgbClr val="000000"/>
                </a:solidFill>
                <a:latin typeface="Arial"/>
                <a:ea typeface="DejaVu Sans"/>
              </a:rPr>
              <a:t>Selected</a:t>
            </a:r>
            <a:r>
              <a:rPr lang="ru-RU" sz="1790" b="0" strike="noStrike" spc="-1">
                <a:solidFill>
                  <a:srgbClr val="000000"/>
                </a:solidFill>
                <a:latin typeface="Arial"/>
                <a:ea typeface="DejaVu Sans"/>
              </a:rPr>
              <a:t>:    </a:t>
            </a:r>
            <a:r>
              <a:rPr lang="ru-RU" sz="1790" b="1" strike="noStrike" spc="-1">
                <a:solidFill>
                  <a:srgbClr val="C00000"/>
                </a:solidFill>
                <a:latin typeface="Arial"/>
                <a:ea typeface="DejaVu Sans"/>
              </a:rPr>
              <a:t>11</a:t>
            </a:r>
            <a:r>
              <a:rPr lang="ru-RU" sz="1790" b="0" strike="noStrike" spc="-1">
                <a:solidFill>
                  <a:srgbClr val="000000"/>
                </a:solidFill>
                <a:latin typeface="Arial"/>
                <a:ea typeface="DejaVu Sans"/>
              </a:rPr>
              <a:t> </a:t>
            </a:r>
            <a:r>
              <a:rPr lang="en-US" sz="1790" b="0" strike="noStrike" spc="-1">
                <a:solidFill>
                  <a:srgbClr val="000000"/>
                </a:solidFill>
                <a:latin typeface="Arial"/>
                <a:ea typeface="DejaVu Sans"/>
              </a:rPr>
              <a:t>events</a:t>
            </a:r>
            <a:endParaRPr lang="en-US" sz="1790" b="0" strike="noStrike" spc="-1">
              <a:solidFill>
                <a:srgbClr val="000000"/>
              </a:solidFill>
              <a:latin typeface="Arial"/>
            </a:endParaRPr>
          </a:p>
          <a:p>
            <a:pPr>
              <a:lnSpc>
                <a:spcPct val="100000"/>
              </a:lnSpc>
            </a:pPr>
            <a:r>
              <a:rPr lang="en-US" sz="1790" b="0" strike="noStrike" spc="-1">
                <a:solidFill>
                  <a:srgbClr val="000000"/>
                </a:solidFill>
                <a:latin typeface="Arial"/>
                <a:ea typeface="DejaVu Sans"/>
              </a:rPr>
              <a:t>Expected:</a:t>
            </a:r>
            <a:br>
              <a:rPr sz="1790"/>
            </a:br>
            <a:r>
              <a:rPr lang="en-US" sz="1790" b="0" strike="noStrike" spc="-1">
                <a:solidFill>
                  <a:srgbClr val="000000"/>
                </a:solidFill>
                <a:latin typeface="Arial"/>
                <a:ea typeface="DejaVu Sans"/>
              </a:rPr>
              <a:t>0.5 events</a:t>
            </a:r>
            <a:r>
              <a:rPr lang="ru-RU" sz="1790" b="0" strike="noStrike" spc="-1">
                <a:solidFill>
                  <a:srgbClr val="000000"/>
                </a:solidFill>
                <a:latin typeface="Arial"/>
                <a:ea typeface="DejaVu Sans"/>
              </a:rPr>
              <a:t> </a:t>
            </a:r>
            <a:r>
              <a:rPr lang="en-US" sz="1790" b="0" strike="noStrike" spc="-1">
                <a:solidFill>
                  <a:srgbClr val="000000"/>
                </a:solidFill>
                <a:latin typeface="Arial"/>
                <a:ea typeface="DejaVu Sans"/>
              </a:rPr>
              <a:t>from</a:t>
            </a:r>
            <a:r>
              <a:rPr lang="ru-RU" sz="1790" b="0" strike="noStrike" spc="-1">
                <a:solidFill>
                  <a:srgbClr val="000000"/>
                </a:solidFill>
                <a:latin typeface="Arial"/>
                <a:ea typeface="DejaVu Sans"/>
              </a:rPr>
              <a:t> </a:t>
            </a:r>
            <a:r>
              <a:rPr lang="en-US" sz="1790" b="0" strike="noStrike" spc="-1">
                <a:solidFill>
                  <a:srgbClr val="000000"/>
                </a:solidFill>
                <a:latin typeface="Arial"/>
                <a:ea typeface="DejaVu Sans"/>
              </a:rPr>
              <a:t>atmospheric muons</a:t>
            </a:r>
            <a:endParaRPr lang="en-US" sz="1790" b="0" strike="noStrike" spc="-1">
              <a:solidFill>
                <a:srgbClr val="000000"/>
              </a:solidFill>
              <a:latin typeface="Arial"/>
            </a:endParaRPr>
          </a:p>
          <a:p>
            <a:pPr>
              <a:lnSpc>
                <a:spcPct val="100000"/>
              </a:lnSpc>
            </a:pPr>
            <a:r>
              <a:rPr lang="en-US" sz="1790" b="0" strike="noStrike" spc="-1">
                <a:solidFill>
                  <a:srgbClr val="000000"/>
                </a:solidFill>
                <a:latin typeface="Arial"/>
                <a:ea typeface="DejaVu Sans"/>
              </a:rPr>
              <a:t>2.7 events from atmospheric neutrinos</a:t>
            </a:r>
            <a:endParaRPr lang="en-US" sz="1790" b="0" strike="noStrike" spc="-1">
              <a:solidFill>
                <a:srgbClr val="000000"/>
              </a:solidFill>
              <a:latin typeface="Arial"/>
            </a:endParaRPr>
          </a:p>
          <a:p>
            <a:pPr>
              <a:lnSpc>
                <a:spcPct val="100000"/>
              </a:lnSpc>
            </a:pPr>
            <a:r>
              <a:rPr lang="en-US" sz="1790" b="0" strike="noStrike" spc="-1">
                <a:solidFill>
                  <a:srgbClr val="000000"/>
                </a:solidFill>
                <a:latin typeface="Arial"/>
                <a:ea typeface="Source Han Sans CN Regular"/>
              </a:rPr>
              <a:t>6.3 events</a:t>
            </a:r>
            <a:r>
              <a:rPr lang="ru-RU" sz="1790" b="0" strike="noStrike" spc="-1">
                <a:solidFill>
                  <a:srgbClr val="000000"/>
                </a:solidFill>
                <a:latin typeface="Arial"/>
                <a:ea typeface="Source Han Sans CN Regular"/>
              </a:rPr>
              <a:t> </a:t>
            </a:r>
            <a:r>
              <a:rPr lang="en-US" sz="1790" b="0" strike="noStrike" spc="-1">
                <a:solidFill>
                  <a:srgbClr val="000000"/>
                </a:solidFill>
                <a:latin typeface="Arial"/>
                <a:ea typeface="Source Han Sans CN Regular"/>
              </a:rPr>
              <a:t>for Baikal-GVD best fit of</a:t>
            </a:r>
            <a:r>
              <a:rPr lang="ru-RU" sz="1790" b="0" strike="noStrike" spc="-1">
                <a:solidFill>
                  <a:srgbClr val="000000"/>
                </a:solidFill>
                <a:latin typeface="Arial"/>
                <a:ea typeface="Source Han Sans CN Regular"/>
              </a:rPr>
              <a:t> </a:t>
            </a:r>
            <a:r>
              <a:rPr lang="en-US" sz="1790" b="0" strike="noStrike" spc="-1">
                <a:solidFill>
                  <a:srgbClr val="000000"/>
                </a:solidFill>
                <a:latin typeface="Arial"/>
                <a:ea typeface="Source Han Sans CN Regular"/>
              </a:rPr>
              <a:t>an</a:t>
            </a:r>
            <a:endParaRPr lang="en-US" sz="1790" b="0" strike="noStrike" spc="-1">
              <a:solidFill>
                <a:srgbClr val="000000"/>
              </a:solidFill>
              <a:latin typeface="Arial"/>
            </a:endParaRPr>
          </a:p>
          <a:p>
            <a:pPr>
              <a:lnSpc>
                <a:spcPct val="100000"/>
              </a:lnSpc>
            </a:pPr>
            <a:r>
              <a:rPr lang="en-US" sz="1790" b="0" strike="noStrike" spc="-1">
                <a:solidFill>
                  <a:srgbClr val="000000"/>
                </a:solidFill>
                <a:latin typeface="Arial"/>
                <a:ea typeface="Source Han Sans CN Regular"/>
              </a:rPr>
              <a:t>astrophysical flux parameters  </a:t>
            </a:r>
            <a:r>
              <a:rPr lang="ru-RU" sz="1790" b="0" strike="noStrike" spc="-1">
                <a:solidFill>
                  <a:srgbClr val="000000"/>
                </a:solidFill>
                <a:latin typeface="Arial"/>
                <a:ea typeface="Source Han Sans CN Regular"/>
              </a:rPr>
              <a:t> </a:t>
            </a:r>
            <a:br>
              <a:rPr sz="1790"/>
            </a:br>
            <a:endParaRPr lang="en-US" sz="1790" b="0" strike="noStrike" spc="-1">
              <a:solidFill>
                <a:srgbClr val="000000"/>
              </a:solidFill>
              <a:latin typeface="Arial"/>
            </a:endParaRPr>
          </a:p>
          <a:p>
            <a:pPr>
              <a:lnSpc>
                <a:spcPct val="100000"/>
              </a:lnSpc>
            </a:pPr>
            <a:endParaRPr lang="en-US" sz="400" b="0" strike="noStrike" spc="-1">
              <a:solidFill>
                <a:srgbClr val="000000"/>
              </a:solidFill>
              <a:latin typeface="Arial"/>
            </a:endParaRPr>
          </a:p>
          <a:p>
            <a:pPr>
              <a:lnSpc>
                <a:spcPct val="100000"/>
              </a:lnSpc>
            </a:pPr>
            <a:r>
              <a:rPr lang="en-US" sz="1790" b="0" strike="noStrike" spc="-1">
                <a:solidFill>
                  <a:srgbClr val="000000"/>
                </a:solidFill>
                <a:latin typeface="Arial"/>
                <a:ea typeface="Source Han Sans CN Regular"/>
              </a:rPr>
              <a:t>Probability for the background-only</a:t>
            </a:r>
            <a:endParaRPr lang="en-US" sz="1790" b="0" strike="noStrike" spc="-1">
              <a:solidFill>
                <a:srgbClr val="000000"/>
              </a:solidFill>
              <a:latin typeface="Arial"/>
            </a:endParaRPr>
          </a:p>
          <a:p>
            <a:pPr>
              <a:lnSpc>
                <a:spcPct val="100000"/>
              </a:lnSpc>
            </a:pPr>
            <a:r>
              <a:rPr lang="en-US" sz="1790" b="0" strike="noStrike" spc="-1">
                <a:solidFill>
                  <a:srgbClr val="000000"/>
                </a:solidFill>
                <a:latin typeface="Arial"/>
                <a:ea typeface="Source Han Sans CN Regular"/>
              </a:rPr>
              <a:t>hypothesis (stat. + sys.)</a:t>
            </a:r>
            <a:endParaRPr lang="en-US" sz="1790" b="0" strike="noStrike" spc="-1">
              <a:solidFill>
                <a:srgbClr val="000000"/>
              </a:solidFill>
              <a:latin typeface="Arial"/>
            </a:endParaRPr>
          </a:p>
          <a:p>
            <a:pPr>
              <a:lnSpc>
                <a:spcPct val="100000"/>
              </a:lnSpc>
            </a:pPr>
            <a:r>
              <a:rPr lang="en-US" sz="2400" b="0" strike="noStrike" spc="-1">
                <a:solidFill>
                  <a:srgbClr val="C00000"/>
                </a:solidFill>
                <a:latin typeface="Arial"/>
                <a:ea typeface="Source Han Sans CN Regular"/>
              </a:rPr>
              <a:t>P-value = 0.0024 (3.05</a:t>
            </a:r>
            <a:r>
              <a:rPr lang="en-US" sz="2400" b="0" strike="noStrike" spc="-1">
                <a:solidFill>
                  <a:srgbClr val="C00000"/>
                </a:solidFill>
                <a:latin typeface="Symbol"/>
                <a:ea typeface="Source Han Sans CN Regular"/>
              </a:rPr>
              <a:t></a:t>
            </a:r>
            <a:r>
              <a:rPr lang="en-US" sz="2400" b="0" strike="noStrike" spc="-1">
                <a:solidFill>
                  <a:srgbClr val="C00000"/>
                </a:solidFill>
                <a:latin typeface="Arial"/>
                <a:ea typeface="Source Han Sans CN Regular"/>
              </a:rPr>
              <a:t>)</a:t>
            </a:r>
            <a:endParaRPr lang="en-US" sz="2400" b="0" strike="noStrike" spc="-1">
              <a:solidFill>
                <a:srgbClr val="000000"/>
              </a:solidFill>
              <a:latin typeface="Arial"/>
            </a:endParaRPr>
          </a:p>
        </p:txBody>
      </p:sp>
      <p:sp>
        <p:nvSpPr>
          <p:cNvPr id="1532" name="TextBox 9"/>
          <p:cNvSpPr/>
          <p:nvPr/>
        </p:nvSpPr>
        <p:spPr>
          <a:xfrm>
            <a:off x="5505480" y="1322280"/>
            <a:ext cx="6634800" cy="36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790" b="0" strike="noStrike" spc="-1">
                <a:solidFill>
                  <a:srgbClr val="000000"/>
                </a:solidFill>
                <a:latin typeface="Arial"/>
                <a:ea typeface="DejaVu Sans"/>
              </a:rPr>
              <a:t>Single power low spectrum model:  :=1:1:1)</a:t>
            </a:r>
            <a:r>
              <a:rPr lang="ru-RU" sz="1790" b="0" strike="noStrike" spc="-1">
                <a:solidFill>
                  <a:srgbClr val="000000"/>
                </a:solidFill>
                <a:latin typeface="Arial"/>
                <a:ea typeface="DejaVu Sans"/>
              </a:rPr>
              <a:t>:</a:t>
            </a:r>
            <a:r>
              <a:rPr lang="en-US" sz="1790" b="0" strike="noStrike" spc="-1">
                <a:solidFill>
                  <a:srgbClr val="000000"/>
                </a:solidFill>
                <a:latin typeface="Arial"/>
                <a:ea typeface="DejaVu Sans"/>
              </a:rPr>
              <a:t>                  </a:t>
            </a:r>
            <a:endParaRPr lang="en-US" sz="1790" b="0" strike="noStrike" spc="-1">
              <a:solidFill>
                <a:srgbClr val="000000"/>
              </a:solidFill>
              <a:latin typeface="Arial"/>
            </a:endParaRPr>
          </a:p>
        </p:txBody>
      </p:sp>
      <mc:AlternateContent xmlns:mc="http://schemas.openxmlformats.org/markup-compatibility/2006" xmlns:a14="http://schemas.microsoft.com/office/drawing/2010/main">
        <mc:Choice Requires="a14">
          <p:sp>
            <p:nvSpPr>
              <p:cNvPr id="1533" name="TextBox 10"/>
              <p:cNvSpPr txBox="1"/>
              <p:nvPr/>
            </p:nvSpPr>
            <p:spPr>
              <a:xfrm>
                <a:off x="5424840" y="1740600"/>
                <a:ext cx="6634800" cy="708840"/>
              </a:xfrm>
              <a:prstGeom prst="rect">
                <a:avLst/>
              </a:prstGeom>
            </p:spPr>
            <p:txBody>
              <a:bodyPr/>
              <a:lstStyle/>
              <a:p>
                <a:pPr/>
                <a14:m>
                  <m:oMathPara xmlns:m="http://schemas.openxmlformats.org/officeDocument/2006/math">
                    <m:oMathParaPr>
                      <m:jc m:val="centerGroup"/>
                    </m:oMathParaPr>
                    <m:oMath xmlns:m="http://schemas.openxmlformats.org/officeDocument/2006/math">
                      <m:sSup>
                        <m:sSupPr>
                          <m:ctrlPr>
                            <a:rPr i="1">
                              <a:latin typeface="Cambria Math" panose="02040503050406030204" pitchFamily="18" charset="0"/>
                            </a:rPr>
                          </m:ctrlPr>
                        </m:sSupPr>
                        <m:e>
                          <m:r>
                            <a:rPr>
                              <a:latin typeface="Cambria Math" panose="02040503050406030204" pitchFamily="18" charset="0"/>
                            </a:rPr>
                            <m:t>𝛷</m:t>
                          </m:r>
                        </m:e>
                        <m:sup>
                          <m:r>
                            <a:rPr>
                              <a:latin typeface="Cambria Math" panose="02040503050406030204" pitchFamily="18" charset="0"/>
                            </a:rPr>
                            <m:t>+</m:t>
                          </m:r>
                          <m:bar>
                            <m:barPr>
                              <m:pos m:val="top"/>
                              <m:ctrlPr>
                                <a:rPr i="1">
                                  <a:latin typeface="Cambria Math" panose="02040503050406030204" pitchFamily="18" charset="0"/>
                                </a:rPr>
                              </m:ctrlPr>
                            </m:barPr>
                            <m:e>
                              <m:r>
                                <a:rPr>
                                  <a:latin typeface="Cambria Math" panose="02040503050406030204" pitchFamily="18" charset="0"/>
                                </a:rPr>
                                <m:t></m:t>
                              </m:r>
                            </m:e>
                          </m:bar>
                        </m:sup>
                      </m:sSup>
                      <m:r>
                        <a:rPr>
                          <a:latin typeface="Cambria Math" panose="02040503050406030204" pitchFamily="18" charset="0"/>
                        </a:rPr>
                        <m:t>=3×</m:t>
                      </m:r>
                      <m:sSup>
                        <m:sSupPr>
                          <m:ctrlPr>
                            <a:rPr i="1">
                              <a:latin typeface="Cambria Math" panose="02040503050406030204" pitchFamily="18" charset="0"/>
                            </a:rPr>
                          </m:ctrlPr>
                        </m:sSupPr>
                        <m:e>
                          <m:r>
                            <a:rPr>
                              <a:latin typeface="Cambria Math" panose="02040503050406030204" pitchFamily="18" charset="0"/>
                            </a:rPr>
                            <m:t>10</m:t>
                          </m:r>
                        </m:e>
                        <m:sup>
                          <m:r>
                            <a:rPr>
                              <a:latin typeface="Cambria Math" panose="02040503050406030204" pitchFamily="18" charset="0"/>
                            </a:rPr>
                            <m:t>−18</m:t>
                          </m:r>
                        </m:sup>
                      </m:sSup>
                      <m:sSub>
                        <m:sSubPr>
                          <m:ctrlPr>
                            <a:rPr i="1">
                              <a:latin typeface="Cambria Math" panose="02040503050406030204" pitchFamily="18" charset="0"/>
                            </a:rPr>
                          </m:ctrlPr>
                        </m:sSubPr>
                        <m:e>
                          <m:r>
                            <a:rPr>
                              <a:latin typeface="Cambria Math" panose="02040503050406030204" pitchFamily="18" charset="0"/>
                            </a:rPr>
                            <m:t>𝜑</m:t>
                          </m:r>
                        </m:e>
                        <m:sub>
                          <m:r>
                            <a:rPr>
                              <a:latin typeface="Cambria Math" panose="02040503050406030204" pitchFamily="18" charset="0"/>
                            </a:rPr>
                            <m:t>𝑎𝑠𝑡𝑟𝑜</m:t>
                          </m:r>
                        </m:sub>
                      </m:sSub>
                      <m:sSup>
                        <m:sSupPr>
                          <m:ctrlPr>
                            <a:rPr i="1">
                              <a:latin typeface="Cambria Math" panose="02040503050406030204" pitchFamily="18" charset="0"/>
                            </a:rPr>
                          </m:ctrlPr>
                        </m:sSupPr>
                        <m:e>
                          <m:d>
                            <m:dPr>
                              <m:ctrlPr>
                                <a:rPr i="1">
                                  <a:latin typeface="Cambria Math" panose="02040503050406030204" pitchFamily="18" charset="0"/>
                                </a:rPr>
                              </m:ctrlPr>
                            </m:dPr>
                            <m:e>
                              <m:f>
                                <m:fPr>
                                  <m:ctrlPr>
                                    <a:rPr i="1">
                                      <a:latin typeface="Cambria Math" panose="02040503050406030204" pitchFamily="18" charset="0"/>
                                    </a:rPr>
                                  </m:ctrlPr>
                                </m:fPr>
                                <m:num>
                                  <m:r>
                                    <a:rPr>
                                      <a:latin typeface="Cambria Math" panose="02040503050406030204" pitchFamily="18" charset="0"/>
                                    </a:rPr>
                                    <m:t>𝐸</m:t>
                                  </m:r>
                                </m:num>
                                <m:den>
                                  <m:sSup>
                                    <m:sSupPr>
                                      <m:ctrlPr>
                                        <a:rPr i="1">
                                          <a:latin typeface="Cambria Math" panose="02040503050406030204" pitchFamily="18" charset="0"/>
                                        </a:rPr>
                                      </m:ctrlPr>
                                    </m:sSupPr>
                                    <m:e>
                                      <m:r>
                                        <a:rPr>
                                          <a:latin typeface="Cambria Math" panose="02040503050406030204" pitchFamily="18" charset="0"/>
                                        </a:rPr>
                                        <m:t>10</m:t>
                                      </m:r>
                                    </m:e>
                                    <m:sup>
                                      <m:r>
                                        <a:rPr>
                                          <a:latin typeface="Cambria Math" panose="02040503050406030204" pitchFamily="18" charset="0"/>
                                        </a:rPr>
                                        <m:t>5</m:t>
                                      </m:r>
                                    </m:sup>
                                  </m:sSup>
                                </m:den>
                              </m:f>
                            </m:e>
                          </m:d>
                        </m:e>
                        <m:sup>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𝛾</m:t>
                              </m:r>
                            </m:e>
                            <m:sub>
                              <m:r>
                                <a:rPr>
                                  <a:latin typeface="Cambria Math" panose="02040503050406030204" pitchFamily="18" charset="0"/>
                                </a:rPr>
                                <m:t>𝑎𝑠𝑡𝑟𝑜</m:t>
                              </m:r>
                            </m:sub>
                          </m:sSub>
                        </m:sup>
                      </m:sSup>
                      <m:sSup>
                        <m:sSupPr>
                          <m:ctrlPr>
                            <a:rPr i="1">
                              <a:latin typeface="Cambria Math" panose="02040503050406030204" pitchFamily="18" charset="0"/>
                            </a:rPr>
                          </m:ctrlPr>
                        </m:sSupPr>
                        <m:e>
                          <m:d>
                            <m:dPr>
                              <m:ctrlPr>
                                <a:rPr i="1">
                                  <a:latin typeface="Cambria Math" panose="02040503050406030204" pitchFamily="18" charset="0"/>
                                </a:rPr>
                              </m:ctrlPr>
                            </m:dPr>
                            <m:e>
                              <m:r>
                                <a:rPr>
                                  <a:latin typeface="Cambria Math" panose="02040503050406030204" pitchFamily="18" charset="0"/>
                                </a:rPr>
                                <m:t>𝐺𝑒𝑉</m:t>
                              </m:r>
                              <m:sSup>
                                <m:sSupPr>
                                  <m:ctrlPr>
                                    <a:rPr i="1">
                                      <a:latin typeface="Cambria Math" panose="02040503050406030204" pitchFamily="18" charset="0"/>
                                    </a:rPr>
                                  </m:ctrlPr>
                                </m:sSupPr>
                                <m:e>
                                  <m:r>
                                    <a:rPr>
                                      <a:latin typeface="Cambria Math" panose="02040503050406030204" pitchFamily="18" charset="0"/>
                                    </a:rPr>
                                    <m:t>𝑐𝑚</m:t>
                                  </m:r>
                                </m:e>
                                <m:sup>
                                  <m:r>
                                    <a:rPr>
                                      <a:latin typeface="Cambria Math" panose="02040503050406030204" pitchFamily="18" charset="0"/>
                                    </a:rPr>
                                    <m:t>2</m:t>
                                  </m:r>
                                </m:sup>
                              </m:sSup>
                              <m:r>
                                <a:rPr>
                                  <a:latin typeface="Cambria Math" panose="02040503050406030204" pitchFamily="18" charset="0"/>
                                </a:rPr>
                                <m:t>𝑠𝑠𝑟</m:t>
                              </m:r>
                            </m:e>
                          </m:d>
                        </m:e>
                        <m:sup>
                          <m:r>
                            <a:rPr>
                              <a:latin typeface="Cambria Math" panose="02040503050406030204" pitchFamily="18" charset="0"/>
                            </a:rPr>
                            <m:t>−1</m:t>
                          </m:r>
                        </m:sup>
                      </m:sSup>
                    </m:oMath>
                  </m:oMathPara>
                </a14:m>
                <a:endParaRPr/>
              </a:p>
            </p:txBody>
          </p:sp>
        </mc:Choice>
        <mc:Fallback xmlns="">
          <p:sp>
            <p:nvSpPr>
              <p:cNvPr id="1533" name="TextBox 10"/>
              <p:cNvSpPr txBox="1">
                <a:spLocks noRot="1" noChangeAspect="1" noMove="1" noResize="1" noEditPoints="1" noAdjustHandles="1" noChangeArrowheads="1" noChangeShapeType="1" noTextEdit="1"/>
              </p:cNvSpPr>
              <p:nvPr/>
            </p:nvSpPr>
            <p:spPr>
              <a:xfrm>
                <a:off x="5424840" y="1740600"/>
                <a:ext cx="6634800" cy="708840"/>
              </a:xfrm>
              <a:prstGeom prst="rect">
                <a:avLst/>
              </a:prstGeom>
              <a:blipFill>
                <a:blip r:embed="rId4"/>
                <a:stretch>
                  <a:fillRect/>
                </a:stretch>
              </a:blipFill>
            </p:spPr>
            <p:txBody>
              <a:bodyPr/>
              <a:lstStyle/>
              <a:p>
                <a:r>
                  <a:rPr lang="ru-RU">
                    <a:noFill/>
                  </a:rPr>
                  <a:t> </a:t>
                </a:r>
              </a:p>
            </p:txBody>
          </p:sp>
        </mc:Fallback>
      </mc:AlternateContent>
      <p:grpSp>
        <p:nvGrpSpPr>
          <p:cNvPr id="1534" name="Группа 14"/>
          <p:cNvGrpSpPr/>
          <p:nvPr/>
        </p:nvGrpSpPr>
        <p:grpSpPr>
          <a:xfrm>
            <a:off x="5565240" y="2668320"/>
            <a:ext cx="6297840" cy="1301400"/>
            <a:chOff x="5565240" y="2668320"/>
            <a:chExt cx="6297840" cy="1301400"/>
          </a:xfrm>
        </p:grpSpPr>
        <p:sp>
          <p:nvSpPr>
            <p:cNvPr id="1535" name="TextBox 11"/>
            <p:cNvSpPr/>
            <p:nvPr/>
          </p:nvSpPr>
          <p:spPr>
            <a:xfrm>
              <a:off x="5565240" y="2668320"/>
              <a:ext cx="6297840" cy="130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790" b="0" strike="noStrike" spc="-1">
                  <a:solidFill>
                    <a:srgbClr val="000000"/>
                  </a:solidFill>
                  <a:latin typeface="Arial"/>
                  <a:ea typeface="DejaVu Sans"/>
                </a:rPr>
                <a:t>Baikal-GVD best fit parameters:</a:t>
              </a:r>
              <a:endParaRPr lang="en-US" sz="1790" b="0" strike="noStrike" spc="-1">
                <a:solidFill>
                  <a:srgbClr val="000000"/>
                </a:solidFill>
                <a:latin typeface="Arial"/>
              </a:endParaRPr>
            </a:p>
            <a:p>
              <a:pPr>
                <a:lnSpc>
                  <a:spcPct val="100000"/>
                </a:lnSpc>
              </a:pPr>
              <a:endParaRPr lang="en-US" sz="400" b="0" strike="noStrike" spc="-1">
                <a:solidFill>
                  <a:srgbClr val="000000"/>
                </a:solidFill>
                <a:latin typeface="Arial"/>
              </a:endParaRPr>
            </a:p>
            <a:p>
              <a:pPr>
                <a:lnSpc>
                  <a:spcPct val="100000"/>
                </a:lnSpc>
              </a:pPr>
              <a:r>
                <a:rPr lang="ru-RU" sz="1790" b="0" strike="noStrike" spc="-1">
                  <a:solidFill>
                    <a:srgbClr val="000000"/>
                  </a:solidFill>
                  <a:latin typeface="Arial"/>
                  <a:ea typeface="DejaVu Sans"/>
                </a:rPr>
                <a:t>                               </a:t>
              </a:r>
              <a:r>
                <a:rPr lang="en-US" sz="1790" b="0" strike="noStrike" spc="-1">
                  <a:solidFill>
                    <a:srgbClr val="000000"/>
                  </a:solidFill>
                  <a:latin typeface="Arial"/>
                  <a:ea typeface="DejaVu Sans"/>
                </a:rPr>
                <a:t>spectral index:</a:t>
              </a:r>
              <a:endParaRPr lang="en-US" sz="1790" b="0" strike="noStrike" spc="-1">
                <a:solidFill>
                  <a:srgbClr val="000000"/>
                </a:solidFill>
                <a:latin typeface="Arial"/>
              </a:endParaRPr>
            </a:p>
            <a:p>
              <a:pPr>
                <a:lnSpc>
                  <a:spcPct val="100000"/>
                </a:lnSpc>
              </a:pPr>
              <a:endParaRPr lang="en-US" sz="400" b="0" strike="noStrike" spc="-1">
                <a:solidFill>
                  <a:srgbClr val="000000"/>
                </a:solidFill>
                <a:latin typeface="Arial"/>
              </a:endParaRPr>
            </a:p>
            <a:p>
              <a:pPr>
                <a:lnSpc>
                  <a:spcPct val="100000"/>
                </a:lnSpc>
              </a:pPr>
              <a:r>
                <a:rPr lang="ru-RU" sz="1790" b="0" strike="noStrike" spc="-1">
                  <a:solidFill>
                    <a:srgbClr val="000000"/>
                  </a:solidFill>
                  <a:latin typeface="Arial"/>
                  <a:ea typeface="DejaVu Sans"/>
                </a:rPr>
                <a:t>                               </a:t>
              </a:r>
              <a:r>
                <a:rPr lang="en-US" sz="1790" b="0" strike="noStrike" spc="-1">
                  <a:solidFill>
                    <a:srgbClr val="000000"/>
                  </a:solidFill>
                  <a:latin typeface="Arial"/>
                  <a:ea typeface="DejaVu Sans"/>
                </a:rPr>
                <a:t>one flavor  </a:t>
              </a:r>
              <a:endParaRPr lang="en-US" sz="1790" b="0" strike="noStrike" spc="-1">
                <a:solidFill>
                  <a:srgbClr val="000000"/>
                </a:solidFill>
                <a:latin typeface="Arial"/>
              </a:endParaRPr>
            </a:p>
            <a:p>
              <a:pPr>
                <a:lnSpc>
                  <a:spcPct val="100000"/>
                </a:lnSpc>
              </a:pPr>
              <a:r>
                <a:rPr lang="en-US" sz="1790" b="0" strike="noStrike" spc="-1">
                  <a:solidFill>
                    <a:srgbClr val="000000"/>
                  </a:solidFill>
                  <a:latin typeface="Arial"/>
                  <a:ea typeface="DejaVu Sans"/>
                </a:rPr>
                <a:t>                               normalization: </a:t>
              </a:r>
              <a:r>
                <a:rPr lang="en-US" sz="1790" b="0" strike="noStrike" spc="-1">
                  <a:solidFill>
                    <a:srgbClr val="000000"/>
                  </a:solidFill>
                  <a:latin typeface="Times New Roman"/>
                  <a:ea typeface="DejaVu Sans"/>
                </a:rPr>
                <a:t> </a:t>
              </a:r>
              <a:r>
                <a:rPr lang="en-US" sz="1790" b="0" strike="noStrike" spc="-1">
                  <a:solidFill>
                    <a:srgbClr val="000000"/>
                  </a:solidFill>
                  <a:latin typeface="Calibri"/>
                  <a:ea typeface="DejaVu Sans"/>
                </a:rPr>
                <a:t>  </a:t>
              </a:r>
              <a:endParaRPr lang="en-US" sz="1790" b="0" strike="noStrike" spc="-1">
                <a:solidFill>
                  <a:srgbClr val="000000"/>
                </a:solidFill>
                <a:latin typeface="Arial"/>
              </a:endParaRPr>
            </a:p>
          </p:txBody>
        </p:sp>
        <mc:AlternateContent xmlns:mc="http://schemas.openxmlformats.org/markup-compatibility/2006" xmlns:a14="http://schemas.microsoft.com/office/drawing/2010/main">
          <mc:Choice Requires="a14">
            <p:sp>
              <p:nvSpPr>
                <p:cNvPr id="1536" name="TextBox 12"/>
                <p:cNvSpPr txBox="1"/>
                <p:nvPr/>
              </p:nvSpPr>
              <p:spPr>
                <a:xfrm>
                  <a:off x="9559080" y="2972880"/>
                  <a:ext cx="1695240" cy="39852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𝛾</m:t>
                            </m:r>
                          </m:e>
                          <m:sub>
                            <m:r>
                              <a:rPr>
                                <a:latin typeface="Cambria Math" panose="02040503050406030204" pitchFamily="18" charset="0"/>
                              </a:rPr>
                              <m:t>𝑎𝑠𝑡𝑟𝑜</m:t>
                            </m:r>
                          </m:sub>
                        </m:sSub>
                        <m:r>
                          <a:rPr>
                            <a:latin typeface="Cambria Math" panose="02040503050406030204" pitchFamily="18" charset="0"/>
                          </a:rPr>
                          <m:t>=2.58</m:t>
                        </m:r>
                      </m:oMath>
                    </m:oMathPara>
                  </a14:m>
                  <a:endParaRPr/>
                </a:p>
              </p:txBody>
            </p:sp>
          </mc:Choice>
          <mc:Fallback xmlns="">
            <p:sp>
              <p:nvSpPr>
                <p:cNvPr id="1536" name="TextBox 12"/>
                <p:cNvSpPr txBox="1">
                  <a:spLocks noRot="1" noChangeAspect="1" noMove="1" noResize="1" noEditPoints="1" noAdjustHandles="1" noChangeArrowheads="1" noChangeShapeType="1" noTextEdit="1"/>
                </p:cNvSpPr>
                <p:nvPr/>
              </p:nvSpPr>
              <p:spPr>
                <a:xfrm>
                  <a:off x="9559080" y="2972880"/>
                  <a:ext cx="1695240" cy="398520"/>
                </a:xfrm>
                <a:prstGeom prst="rect">
                  <a:avLst/>
                </a:prstGeom>
                <a:blipFill>
                  <a:blip r:embed="rId5"/>
                  <a:stretch>
                    <a:fillRect b="-3125"/>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537" name="TextBox 13"/>
                <p:cNvSpPr txBox="1"/>
                <p:nvPr/>
              </p:nvSpPr>
              <p:spPr>
                <a:xfrm>
                  <a:off x="9549000" y="3461040"/>
                  <a:ext cx="1751760" cy="39852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𝜑</m:t>
                            </m:r>
                          </m:e>
                          <m:sub>
                            <m:r>
                              <a:rPr>
                                <a:latin typeface="Cambria Math" panose="02040503050406030204" pitchFamily="18" charset="0"/>
                              </a:rPr>
                              <m:t>𝑎𝑠𝑡𝑟𝑜</m:t>
                            </m:r>
                          </m:sub>
                        </m:sSub>
                        <m:r>
                          <a:rPr>
                            <a:latin typeface="Cambria Math" panose="02040503050406030204" pitchFamily="18" charset="0"/>
                          </a:rPr>
                          <m:t>=3.04</m:t>
                        </m:r>
                      </m:oMath>
                    </m:oMathPara>
                  </a14:m>
                  <a:endParaRPr/>
                </a:p>
              </p:txBody>
            </p:sp>
          </mc:Choice>
          <mc:Fallback xmlns="">
            <p:sp>
              <p:nvSpPr>
                <p:cNvPr id="1537" name="TextBox 13"/>
                <p:cNvSpPr txBox="1">
                  <a:spLocks noRot="1" noChangeAspect="1" noMove="1" noResize="1" noEditPoints="1" noAdjustHandles="1" noChangeArrowheads="1" noChangeShapeType="1" noTextEdit="1"/>
                </p:cNvSpPr>
                <p:nvPr/>
              </p:nvSpPr>
              <p:spPr>
                <a:xfrm>
                  <a:off x="9549000" y="3461040"/>
                  <a:ext cx="1751760" cy="398520"/>
                </a:xfrm>
                <a:prstGeom prst="rect">
                  <a:avLst/>
                </a:prstGeom>
                <a:blipFill>
                  <a:blip r:embed="rId6"/>
                  <a:stretch>
                    <a:fillRect b="-3125"/>
                  </a:stretch>
                </a:blipFill>
              </p:spPr>
              <p:txBody>
                <a:bodyPr/>
                <a:lstStyle/>
                <a:p>
                  <a:r>
                    <a:rPr lang="ru-RU">
                      <a:noFill/>
                    </a:rPr>
                    <a:t> </a:t>
                  </a:r>
                </a:p>
              </p:txBody>
            </p:sp>
          </mc:Fallback>
        </mc:AlternateContent>
      </p:grpSp>
      <p:grpSp>
        <p:nvGrpSpPr>
          <p:cNvPr id="1538" name="Группа 16"/>
          <p:cNvGrpSpPr/>
          <p:nvPr/>
        </p:nvGrpSpPr>
        <p:grpSpPr>
          <a:xfrm>
            <a:off x="5228280" y="3989160"/>
            <a:ext cx="6885000" cy="2898720"/>
            <a:chOff x="5228280" y="3989160"/>
            <a:chExt cx="6885000" cy="2898720"/>
          </a:xfrm>
        </p:grpSpPr>
        <p:pic>
          <p:nvPicPr>
            <p:cNvPr id="1539" name="Рисунок 8"/>
            <p:cNvPicPr/>
            <p:nvPr/>
          </p:nvPicPr>
          <p:blipFill>
            <a:blip r:embed="rId7"/>
            <a:stretch/>
          </p:blipFill>
          <p:spPr>
            <a:xfrm>
              <a:off x="5228280" y="3989160"/>
              <a:ext cx="6885000" cy="2898720"/>
            </a:xfrm>
            <a:prstGeom prst="rect">
              <a:avLst/>
            </a:prstGeom>
            <a:ln w="0">
              <a:noFill/>
            </a:ln>
          </p:spPr>
        </p:pic>
        <p:sp>
          <p:nvSpPr>
            <p:cNvPr id="1540" name="TextBox 15"/>
            <p:cNvSpPr/>
            <p:nvPr/>
          </p:nvSpPr>
          <p:spPr>
            <a:xfrm>
              <a:off x="8096400" y="4191120"/>
              <a:ext cx="575280" cy="362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790" b="0" strike="noStrike" spc="-1">
                  <a:solidFill>
                    <a:srgbClr val="000000"/>
                  </a:solidFill>
                  <a:latin typeface="Calibri"/>
                  <a:ea typeface="DejaVu Sans"/>
                </a:rPr>
                <a:t>68%</a:t>
              </a:r>
              <a:endParaRPr lang="en-US" sz="1790" b="0" strike="noStrike" spc="-1">
                <a:solidFill>
                  <a:srgbClr val="000000"/>
                </a:solidFill>
                <a:latin typeface="Arial"/>
              </a:endParaRPr>
            </a:p>
          </p:txBody>
        </p:sp>
      </p:grpSp>
      <p:pic>
        <p:nvPicPr>
          <p:cNvPr id="1541" name="Picture 142"/>
          <p:cNvPicPr/>
          <p:nvPr/>
        </p:nvPicPr>
        <p:blipFill>
          <a:blip r:embed="rId8"/>
          <a:stretch/>
        </p:blipFill>
        <p:spPr>
          <a:xfrm>
            <a:off x="59040" y="49680"/>
            <a:ext cx="559080" cy="568080"/>
          </a:xfrm>
          <a:prstGeom prst="rect">
            <a:avLst/>
          </a:prstGeom>
          <a:ln w="0">
            <a:noFill/>
          </a:ln>
        </p:spPr>
      </p:pic>
    </p:spTree>
    <p:extLst>
      <p:ext uri="{BB962C8B-B14F-4D97-AF65-F5344CB8AC3E}">
        <p14:creationId xmlns:p14="http://schemas.microsoft.com/office/powerpoint/2010/main" val="2354632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TextBox 128"/>
          <p:cNvSpPr/>
          <p:nvPr/>
        </p:nvSpPr>
        <p:spPr>
          <a:xfrm>
            <a:off x="10842552" y="5225832"/>
            <a:ext cx="684360" cy="612360"/>
          </a:xfrm>
          <a:prstGeom prst="rect">
            <a:avLst/>
          </a:prstGeom>
          <a:blipFill rotWithShape="0">
            <a:blip r:embed="rId3"/>
            <a:srcRect/>
            <a:tile/>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790" b="0" strike="noStrike" spc="-1">
                <a:solidFill>
                  <a:srgbClr val="000000"/>
                </a:solidFill>
                <a:latin typeface="Arial"/>
                <a:ea typeface="DejaVu Sans"/>
              </a:rPr>
              <a:t>     </a:t>
            </a:r>
            <a:endParaRPr lang="en-US" sz="1790" b="0" strike="noStrike" spc="-1">
              <a:solidFill>
                <a:srgbClr val="000000"/>
              </a:solidFill>
              <a:latin typeface="Arial"/>
            </a:endParaRPr>
          </a:p>
          <a:p>
            <a:pPr>
              <a:lnSpc>
                <a:spcPct val="100000"/>
              </a:lnSpc>
            </a:pPr>
            <a:endParaRPr lang="en-US" sz="1790" b="0" strike="noStrike" spc="-1">
              <a:solidFill>
                <a:srgbClr val="000000"/>
              </a:solidFill>
              <a:latin typeface="Arial"/>
            </a:endParaRPr>
          </a:p>
        </p:txBody>
      </p:sp>
      <p:sp>
        <p:nvSpPr>
          <p:cNvPr id="426" name="TextBox 129"/>
          <p:cNvSpPr/>
          <p:nvPr/>
        </p:nvSpPr>
        <p:spPr>
          <a:xfrm>
            <a:off x="9701352" y="4997592"/>
            <a:ext cx="684360" cy="840600"/>
          </a:xfrm>
          <a:prstGeom prst="rect">
            <a:avLst/>
          </a:prstGeom>
          <a:blipFill rotWithShape="0">
            <a:blip r:embed="rId3"/>
            <a:srcRect/>
            <a:tile/>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790" b="0" strike="noStrike" spc="-1">
                <a:solidFill>
                  <a:srgbClr val="000000"/>
                </a:solidFill>
                <a:latin typeface="Arial"/>
                <a:ea typeface="DejaVu Sans"/>
              </a:rPr>
              <a:t>     </a:t>
            </a:r>
            <a:endParaRPr lang="en-US" sz="1790" b="0" strike="noStrike" spc="-1">
              <a:solidFill>
                <a:srgbClr val="000000"/>
              </a:solidFill>
              <a:latin typeface="Arial"/>
            </a:endParaRPr>
          </a:p>
          <a:p>
            <a:pPr>
              <a:lnSpc>
                <a:spcPct val="100000"/>
              </a:lnSpc>
            </a:pPr>
            <a:endParaRPr lang="en-US" sz="1790" b="0" strike="noStrike" spc="-1">
              <a:solidFill>
                <a:srgbClr val="000000"/>
              </a:solidFill>
              <a:latin typeface="Arial"/>
            </a:endParaRPr>
          </a:p>
        </p:txBody>
      </p:sp>
      <p:sp>
        <p:nvSpPr>
          <p:cNvPr id="427" name="TextBox 130"/>
          <p:cNvSpPr/>
          <p:nvPr/>
        </p:nvSpPr>
        <p:spPr>
          <a:xfrm>
            <a:off x="8367912" y="4769352"/>
            <a:ext cx="684360" cy="1068840"/>
          </a:xfrm>
          <a:prstGeom prst="rect">
            <a:avLst/>
          </a:prstGeom>
          <a:blipFill rotWithShape="0">
            <a:blip r:embed="rId3"/>
            <a:srcRect/>
            <a:tile/>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790" b="0" strike="noStrike" spc="-1">
                <a:solidFill>
                  <a:srgbClr val="000000"/>
                </a:solidFill>
                <a:latin typeface="Arial"/>
                <a:ea typeface="DejaVu Sans"/>
              </a:rPr>
              <a:t>     </a:t>
            </a:r>
            <a:endParaRPr lang="en-US" sz="1790" b="0" strike="noStrike" spc="-1">
              <a:solidFill>
                <a:srgbClr val="000000"/>
              </a:solidFill>
              <a:latin typeface="Arial"/>
            </a:endParaRPr>
          </a:p>
          <a:p>
            <a:pPr>
              <a:lnSpc>
                <a:spcPct val="100000"/>
              </a:lnSpc>
            </a:pPr>
            <a:endParaRPr lang="en-US" sz="1790" b="0" strike="noStrike" spc="-1">
              <a:solidFill>
                <a:srgbClr val="000000"/>
              </a:solidFill>
              <a:latin typeface="Arial"/>
            </a:endParaRPr>
          </a:p>
        </p:txBody>
      </p:sp>
      <p:pic>
        <p:nvPicPr>
          <p:cNvPr id="428" name="Picture 3"/>
          <p:cNvPicPr/>
          <p:nvPr/>
        </p:nvPicPr>
        <p:blipFill>
          <a:blip r:embed="rId4"/>
          <a:stretch/>
        </p:blipFill>
        <p:spPr>
          <a:xfrm>
            <a:off x="10167480" y="2249640"/>
            <a:ext cx="798840" cy="674280"/>
          </a:xfrm>
          <a:prstGeom prst="rect">
            <a:avLst/>
          </a:prstGeom>
          <a:ln w="9525">
            <a:noFill/>
          </a:ln>
        </p:spPr>
      </p:pic>
      <p:sp>
        <p:nvSpPr>
          <p:cNvPr id="429" name="Прямоугольник 1"/>
          <p:cNvSpPr/>
          <p:nvPr/>
        </p:nvSpPr>
        <p:spPr>
          <a:xfrm>
            <a:off x="245160" y="50580"/>
            <a:ext cx="11784960" cy="706432"/>
          </a:xfrm>
          <a:prstGeom prst="rect">
            <a:avLst/>
          </a:prstGeom>
          <a:noFill/>
          <a:ln w="15875">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2400" b="1" strike="noStrike" spc="-1" dirty="0">
                <a:solidFill>
                  <a:srgbClr val="0000CC"/>
                </a:solidFill>
                <a:ea typeface="DejaVu Sans"/>
              </a:rPr>
              <a:t>Non-accelerator neutrino physics and astrophysics </a:t>
            </a:r>
            <a:endParaRPr lang="en-US" sz="2400" b="0" strike="noStrike" spc="-1" dirty="0">
              <a:solidFill>
                <a:srgbClr val="000000"/>
              </a:solidFill>
            </a:endParaRPr>
          </a:p>
          <a:p>
            <a:pPr>
              <a:lnSpc>
                <a:spcPct val="100000"/>
              </a:lnSpc>
              <a:tabLst>
                <a:tab pos="0" algn="l"/>
              </a:tabLst>
            </a:pPr>
            <a:endParaRPr lang="en-US" sz="1600" b="0" strike="noStrike" spc="-1" dirty="0">
              <a:solidFill>
                <a:srgbClr val="000000"/>
              </a:solidFill>
            </a:endParaRPr>
          </a:p>
        </p:txBody>
      </p:sp>
      <p:sp>
        <p:nvSpPr>
          <p:cNvPr id="430" name="Прямоугольник 2"/>
          <p:cNvSpPr/>
          <p:nvPr/>
        </p:nvSpPr>
        <p:spPr>
          <a:xfrm>
            <a:off x="257040" y="496300"/>
            <a:ext cx="11773080" cy="337100"/>
          </a:xfrm>
          <a:prstGeom prst="rect">
            <a:avLst/>
          </a:prstGeom>
          <a:noFill/>
          <a:ln w="15875">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00" b="1" strike="noStrike" spc="-1" dirty="0">
                <a:solidFill>
                  <a:srgbClr val="000000"/>
                </a:solidFill>
                <a:ea typeface="FandolFang R"/>
              </a:rPr>
              <a:t>Projects:</a:t>
            </a:r>
            <a:r>
              <a:rPr lang="en-US" sz="1600" b="1" strike="noStrike" spc="-1" dirty="0">
                <a:solidFill>
                  <a:srgbClr val="000000"/>
                </a:solidFill>
                <a:ea typeface="DejaVu Sans"/>
              </a:rPr>
              <a:t> BAIKAL-GVD, </a:t>
            </a:r>
            <a:r>
              <a:rPr lang="en-US" sz="1600" b="1" strike="noStrike" spc="-1" dirty="0" err="1">
                <a:solidFill>
                  <a:srgbClr val="000000"/>
                </a:solidFill>
                <a:ea typeface="DejaVu Sans"/>
              </a:rPr>
              <a:t>SuperNEMO</a:t>
            </a:r>
            <a:r>
              <a:rPr lang="en-US" sz="1600" b="1" strike="noStrike" spc="-1" dirty="0">
                <a:solidFill>
                  <a:srgbClr val="000000"/>
                </a:solidFill>
                <a:ea typeface="DejaVu Sans"/>
              </a:rPr>
              <a:t>, GERDA</a:t>
            </a:r>
            <a:r>
              <a:rPr lang="ru-RU" sz="1600" b="1" strike="noStrike" spc="-1" dirty="0">
                <a:solidFill>
                  <a:srgbClr val="000000"/>
                </a:solidFill>
                <a:ea typeface="DejaVu Sans"/>
              </a:rPr>
              <a:t> (</a:t>
            </a:r>
            <a:r>
              <a:rPr lang="en-US" sz="1600" b="1" strike="noStrike" spc="-1" dirty="0">
                <a:solidFill>
                  <a:srgbClr val="000000"/>
                </a:solidFill>
                <a:ea typeface="DejaVu Sans"/>
              </a:rPr>
              <a:t>Legend), Monument, EDELWEISS/Ricochet, </a:t>
            </a:r>
            <a:r>
              <a:rPr lang="el-GR" sz="1600" b="1" strike="noStrike" spc="-1" dirty="0">
                <a:solidFill>
                  <a:srgbClr val="000000"/>
                </a:solidFill>
                <a:ea typeface="DejaVu Sans"/>
              </a:rPr>
              <a:t>Ν</a:t>
            </a:r>
            <a:r>
              <a:rPr lang="en-US" sz="1600" b="1" strike="noStrike" spc="-1" dirty="0" err="1">
                <a:solidFill>
                  <a:srgbClr val="000000"/>
                </a:solidFill>
                <a:ea typeface="DejaVu Sans"/>
              </a:rPr>
              <a:t>geN</a:t>
            </a:r>
            <a:r>
              <a:rPr lang="en-US" sz="1600" b="1" strike="noStrike" spc="-1" dirty="0">
                <a:solidFill>
                  <a:srgbClr val="000000"/>
                </a:solidFill>
                <a:ea typeface="DejaVu Sans"/>
              </a:rPr>
              <a:t>, DANSS, JUNO</a:t>
            </a:r>
            <a:endParaRPr lang="en-US" sz="1600" b="0" strike="noStrike" spc="-1" dirty="0">
              <a:solidFill>
                <a:srgbClr val="000000"/>
              </a:solidFill>
            </a:endParaRPr>
          </a:p>
        </p:txBody>
      </p:sp>
      <p:sp>
        <p:nvSpPr>
          <p:cNvPr id="431" name="Rectangle 3"/>
          <p:cNvSpPr/>
          <p:nvPr/>
        </p:nvSpPr>
        <p:spPr>
          <a:xfrm>
            <a:off x="230544" y="939224"/>
            <a:ext cx="8979876" cy="3168645"/>
          </a:xfrm>
          <a:prstGeom prst="rect">
            <a:avLst/>
          </a:prstGeom>
          <a:noFill/>
          <a:ln w="9525">
            <a:noFill/>
          </a:ln>
        </p:spPr>
        <p:style>
          <a:lnRef idx="0">
            <a:scrgbClr r="0" g="0" b="0"/>
          </a:lnRef>
          <a:fillRef idx="0">
            <a:scrgbClr r="0" g="0" b="0"/>
          </a:fillRef>
          <a:effectRef idx="0">
            <a:scrgbClr r="0" g="0" b="0"/>
          </a:effectRef>
          <a:fontRef idx="minor"/>
        </p:style>
        <p:txBody>
          <a:bodyPr wrap="square" lIns="90000" tIns="45000" rIns="90000" bIns="45000" anchor="ctr">
            <a:spAutoFit/>
          </a:bodyPr>
          <a:lstStyle/>
          <a:p>
            <a:pPr>
              <a:lnSpc>
                <a:spcPct val="100000"/>
              </a:lnSpc>
              <a:buClr>
                <a:srgbClr val="000000"/>
              </a:buClr>
            </a:pPr>
            <a:r>
              <a:rPr lang="en-US" sz="2000" b="1" strike="noStrike" spc="-1" dirty="0">
                <a:solidFill>
                  <a:srgbClr val="000000"/>
                </a:solidFill>
                <a:ea typeface="DejaVu Sans"/>
              </a:rPr>
              <a:t>Scientific directions: </a:t>
            </a:r>
            <a:endParaRPr lang="en-US" sz="2000" b="0" strike="noStrike" spc="-1" dirty="0">
              <a:solidFill>
                <a:srgbClr val="000000"/>
              </a:solidFill>
            </a:endParaRPr>
          </a:p>
          <a:p>
            <a:pPr>
              <a:lnSpc>
                <a:spcPct val="100000"/>
              </a:lnSpc>
            </a:pPr>
            <a:r>
              <a:rPr lang="en-US" b="0" strike="noStrike" spc="-1" dirty="0">
                <a:solidFill>
                  <a:srgbClr val="000000"/>
                </a:solidFill>
                <a:ea typeface="DejaVu Sans"/>
              </a:rPr>
              <a:t>–  Double beta decay, neutrino nature: Majorana or Dirac</a:t>
            </a:r>
            <a:r>
              <a:rPr lang="ru-RU" b="0" strike="noStrike" spc="-1" dirty="0">
                <a:solidFill>
                  <a:srgbClr val="000000"/>
                </a:solidFill>
                <a:ea typeface="DejaVu Sans"/>
              </a:rPr>
              <a:t>; </a:t>
            </a:r>
            <a:r>
              <a:rPr lang="en-US" b="0" strike="noStrike" spc="-1" dirty="0">
                <a:solidFill>
                  <a:srgbClr val="000000"/>
                </a:solidFill>
                <a:ea typeface="DejaVu Sans"/>
              </a:rPr>
              <a:t>Nuclear matrix elements </a:t>
            </a:r>
            <a:endParaRPr lang="en-US" b="0" strike="noStrike" spc="-1" dirty="0">
              <a:solidFill>
                <a:srgbClr val="000000"/>
              </a:solidFill>
            </a:endParaRPr>
          </a:p>
          <a:p>
            <a:pPr>
              <a:lnSpc>
                <a:spcPct val="100000"/>
              </a:lnSpc>
              <a:tabLst>
                <a:tab pos="896760" algn="l"/>
              </a:tabLst>
            </a:pPr>
            <a:r>
              <a:rPr lang="en-US" b="0" strike="noStrike" spc="-1" dirty="0">
                <a:solidFill>
                  <a:srgbClr val="000000"/>
                </a:solidFill>
                <a:ea typeface="DejaVu Sans"/>
              </a:rPr>
              <a:t>–  Fundamental neutrino properties</a:t>
            </a:r>
            <a:r>
              <a:rPr lang="ru-RU" b="0" strike="noStrike" spc="-1" dirty="0">
                <a:solidFill>
                  <a:srgbClr val="000000"/>
                </a:solidFill>
                <a:ea typeface="DejaVu Sans"/>
              </a:rPr>
              <a:t> (</a:t>
            </a:r>
            <a:r>
              <a:rPr lang="en-US" b="0" strike="noStrike" spc="-1" dirty="0">
                <a:solidFill>
                  <a:srgbClr val="000000"/>
                </a:solidFill>
                <a:ea typeface="DejaVu Sans"/>
              </a:rPr>
              <a:t>magnetic moment</a:t>
            </a:r>
            <a:r>
              <a:rPr lang="ru-RU" b="0" strike="noStrike" spc="-1" dirty="0">
                <a:solidFill>
                  <a:srgbClr val="000000"/>
                </a:solidFill>
                <a:ea typeface="DejaVu Sans"/>
              </a:rPr>
              <a:t>, </a:t>
            </a:r>
            <a:r>
              <a:rPr lang="en-US" b="0" strike="noStrike" spc="-1" dirty="0">
                <a:solidFill>
                  <a:srgbClr val="000000"/>
                </a:solidFill>
                <a:ea typeface="DejaVu Sans"/>
              </a:rPr>
              <a:t>mixture with a </a:t>
            </a:r>
          </a:p>
          <a:p>
            <a:pPr>
              <a:lnSpc>
                <a:spcPct val="100000"/>
              </a:lnSpc>
              <a:tabLst>
                <a:tab pos="896760" algn="l"/>
              </a:tabLst>
            </a:pPr>
            <a:r>
              <a:rPr lang="en-US" spc="-1" dirty="0">
                <a:solidFill>
                  <a:srgbClr val="000000"/>
                </a:solidFill>
                <a:ea typeface="DejaVu Sans"/>
              </a:rPr>
              <a:t>    </a:t>
            </a:r>
            <a:r>
              <a:rPr lang="en-US" b="0" strike="noStrike" spc="-1" dirty="0">
                <a:solidFill>
                  <a:srgbClr val="000000"/>
                </a:solidFill>
                <a:ea typeface="DejaVu Sans"/>
              </a:rPr>
              <a:t>sterile state</a:t>
            </a:r>
            <a:r>
              <a:rPr lang="ru-RU" b="0" strike="noStrike" spc="-1" dirty="0">
                <a:solidFill>
                  <a:srgbClr val="000000"/>
                </a:solidFill>
                <a:ea typeface="DejaVu Sans"/>
              </a:rPr>
              <a:t>, </a:t>
            </a:r>
            <a:r>
              <a:rPr lang="ru-RU" b="0" strike="noStrike" spc="-1" dirty="0" err="1">
                <a:solidFill>
                  <a:srgbClr val="000000"/>
                </a:solidFill>
                <a:ea typeface="DejaVu Sans"/>
              </a:rPr>
              <a:t>etc</a:t>
            </a:r>
            <a:r>
              <a:rPr lang="ru-RU" b="0" strike="noStrike" spc="-1" dirty="0">
                <a:solidFill>
                  <a:srgbClr val="000000"/>
                </a:solidFill>
                <a:ea typeface="DejaVu Sans"/>
              </a:rPr>
              <a:t>) </a:t>
            </a:r>
            <a:endParaRPr lang="en-US" b="0" strike="noStrike" spc="-1" dirty="0">
              <a:solidFill>
                <a:srgbClr val="000000"/>
              </a:solidFill>
            </a:endParaRPr>
          </a:p>
          <a:p>
            <a:pPr>
              <a:lnSpc>
                <a:spcPct val="100000"/>
              </a:lnSpc>
              <a:tabLst>
                <a:tab pos="896760" algn="l"/>
              </a:tabLst>
            </a:pPr>
            <a:r>
              <a:rPr lang="en-US" b="0" strike="noStrike" spc="-1" dirty="0">
                <a:solidFill>
                  <a:srgbClr val="000000"/>
                </a:solidFill>
                <a:ea typeface="DejaVu Sans"/>
              </a:rPr>
              <a:t>–  Monitoring of nuclear reactors with neutrino detectors</a:t>
            </a:r>
            <a:endParaRPr lang="en-US" b="0" strike="noStrike" spc="-1" dirty="0">
              <a:solidFill>
                <a:srgbClr val="000000"/>
              </a:solidFill>
            </a:endParaRPr>
          </a:p>
          <a:p>
            <a:pPr>
              <a:lnSpc>
                <a:spcPct val="100000"/>
              </a:lnSpc>
              <a:tabLst>
                <a:tab pos="896760" algn="l"/>
              </a:tabLst>
            </a:pPr>
            <a:r>
              <a:rPr lang="en-US" b="0" strike="noStrike" spc="-1" dirty="0">
                <a:solidFill>
                  <a:srgbClr val="000000"/>
                </a:solidFill>
                <a:ea typeface="DejaVu Sans"/>
              </a:rPr>
              <a:t>–  Direct and indirect search for Dark Matter</a:t>
            </a:r>
            <a:endParaRPr lang="en-US" b="0" strike="noStrike" spc="-1" dirty="0">
              <a:solidFill>
                <a:srgbClr val="000000"/>
              </a:solidFill>
            </a:endParaRPr>
          </a:p>
          <a:p>
            <a:pPr>
              <a:lnSpc>
                <a:spcPct val="100000"/>
              </a:lnSpc>
              <a:tabLst>
                <a:tab pos="896760" algn="l"/>
              </a:tabLst>
            </a:pPr>
            <a:r>
              <a:rPr lang="en-US" b="0" strike="noStrike" spc="-1" dirty="0">
                <a:solidFill>
                  <a:srgbClr val="000000"/>
                </a:solidFill>
                <a:ea typeface="DejaVu Sans"/>
              </a:rPr>
              <a:t>–  Investigation of galactic and extragalactic neutrino sources</a:t>
            </a:r>
            <a:endParaRPr lang="en-US" b="0" strike="noStrike" spc="-1" dirty="0">
              <a:solidFill>
                <a:srgbClr val="000000"/>
              </a:solidFill>
            </a:endParaRPr>
          </a:p>
          <a:p>
            <a:pPr>
              <a:lnSpc>
                <a:spcPct val="100000"/>
              </a:lnSpc>
              <a:tabLst>
                <a:tab pos="896760" algn="l"/>
              </a:tabLst>
            </a:pPr>
            <a:r>
              <a:rPr lang="en-US" b="0" strike="noStrike" spc="-1" dirty="0">
                <a:solidFill>
                  <a:srgbClr val="000000"/>
                </a:solidFill>
                <a:ea typeface="DejaVu Sans"/>
              </a:rPr>
              <a:t>–  Atomic processes accompanying radioactive decay</a:t>
            </a:r>
            <a:endParaRPr lang="en-US" b="0" strike="noStrike" spc="-1" dirty="0">
              <a:solidFill>
                <a:srgbClr val="000000"/>
              </a:solidFill>
            </a:endParaRPr>
          </a:p>
          <a:p>
            <a:pPr>
              <a:lnSpc>
                <a:spcPct val="100000"/>
              </a:lnSpc>
              <a:tabLst>
                <a:tab pos="896760" algn="l"/>
              </a:tabLst>
            </a:pPr>
            <a:r>
              <a:rPr lang="en-US" b="0" strike="noStrike" spc="-1" dirty="0">
                <a:solidFill>
                  <a:srgbClr val="000000"/>
                </a:solidFill>
                <a:ea typeface="DejaVu Sans"/>
              </a:rPr>
              <a:t>–  Applied directions of research</a:t>
            </a:r>
            <a:endParaRPr lang="en-US" b="0" strike="noStrike" spc="-1" dirty="0">
              <a:solidFill>
                <a:srgbClr val="000000"/>
              </a:solidFill>
            </a:endParaRPr>
          </a:p>
          <a:p>
            <a:pPr>
              <a:lnSpc>
                <a:spcPct val="100000"/>
              </a:lnSpc>
              <a:tabLst>
                <a:tab pos="896760" algn="l"/>
              </a:tabLst>
            </a:pPr>
            <a:endParaRPr lang="en-US" b="0" strike="noStrike" spc="-1" dirty="0">
              <a:solidFill>
                <a:srgbClr val="000000"/>
              </a:solidFill>
            </a:endParaRPr>
          </a:p>
          <a:p>
            <a:pPr>
              <a:lnSpc>
                <a:spcPct val="100000"/>
              </a:lnSpc>
              <a:tabLst>
                <a:tab pos="896760" algn="l"/>
              </a:tabLst>
            </a:pPr>
            <a:r>
              <a:rPr lang="en-US" b="1" strike="noStrike" spc="-1" dirty="0">
                <a:solidFill>
                  <a:srgbClr val="006600"/>
                </a:solidFill>
                <a:ea typeface="DejaVu Sans"/>
              </a:rPr>
              <a:t>Places</a:t>
            </a:r>
            <a:r>
              <a:rPr lang="ru-RU" b="1" strike="noStrike" spc="-1" dirty="0">
                <a:solidFill>
                  <a:srgbClr val="006600"/>
                </a:solidFill>
                <a:ea typeface="DejaVu Sans"/>
              </a:rPr>
              <a:t>: </a:t>
            </a:r>
            <a:r>
              <a:rPr lang="en-US" b="0" strike="noStrike" spc="-1" dirty="0">
                <a:solidFill>
                  <a:srgbClr val="006600"/>
                </a:solidFill>
                <a:ea typeface="DejaVu Sans"/>
              </a:rPr>
              <a:t>JINR</a:t>
            </a:r>
            <a:r>
              <a:rPr lang="ru-RU" b="0" strike="noStrike" spc="-1" dirty="0">
                <a:solidFill>
                  <a:srgbClr val="006600"/>
                </a:solidFill>
                <a:ea typeface="DejaVu Sans"/>
              </a:rPr>
              <a:t>, </a:t>
            </a:r>
            <a:r>
              <a:rPr lang="en-US" b="0" strike="noStrike" spc="-1" dirty="0">
                <a:solidFill>
                  <a:srgbClr val="006600"/>
                </a:solidFill>
                <a:ea typeface="DejaVu Sans"/>
              </a:rPr>
              <a:t>Underground laboratories, Nuclear reactors, Lake Baikal</a:t>
            </a:r>
            <a:endParaRPr lang="en-US" b="0" strike="noStrike" spc="-1" dirty="0">
              <a:solidFill>
                <a:srgbClr val="000000"/>
              </a:solidFill>
            </a:endParaRPr>
          </a:p>
        </p:txBody>
      </p:sp>
      <p:pic>
        <p:nvPicPr>
          <p:cNvPr id="432" name="Picture 4"/>
          <p:cNvPicPr/>
          <p:nvPr/>
        </p:nvPicPr>
        <p:blipFill>
          <a:blip r:embed="rId5"/>
          <a:stretch/>
        </p:blipFill>
        <p:spPr>
          <a:xfrm>
            <a:off x="11166480" y="2288880"/>
            <a:ext cx="998280" cy="981360"/>
          </a:xfrm>
          <a:prstGeom prst="rect">
            <a:avLst/>
          </a:prstGeom>
          <a:ln w="9525">
            <a:noFill/>
          </a:ln>
        </p:spPr>
      </p:pic>
      <p:sp>
        <p:nvSpPr>
          <p:cNvPr id="433" name="Rectangle 1"/>
          <p:cNvSpPr/>
          <p:nvPr/>
        </p:nvSpPr>
        <p:spPr>
          <a:xfrm>
            <a:off x="9752040" y="2924640"/>
            <a:ext cx="1362240" cy="378000"/>
          </a:xfrm>
          <a:prstGeom prst="rect">
            <a:avLst/>
          </a:prstGeom>
          <a:blipFill rotWithShape="0">
            <a:blip r:embed="rId6"/>
            <a:srcRect/>
            <a:stretch/>
          </a:blipFill>
          <a:ln w="9525">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ru-RU" sz="1790" b="0" strike="noStrike" spc="-1">
              <a:solidFill>
                <a:srgbClr val="000000"/>
              </a:solidFill>
              <a:latin typeface="Arial"/>
              <a:ea typeface="DejaVu Sans"/>
            </a:endParaRPr>
          </a:p>
        </p:txBody>
      </p:sp>
      <p:pic>
        <p:nvPicPr>
          <p:cNvPr id="434" name="Рисунок 12"/>
          <p:cNvPicPr/>
          <p:nvPr/>
        </p:nvPicPr>
        <p:blipFill>
          <a:blip r:embed="rId7"/>
          <a:stretch/>
        </p:blipFill>
        <p:spPr>
          <a:xfrm>
            <a:off x="9837000" y="3303000"/>
            <a:ext cx="2328120" cy="399600"/>
          </a:xfrm>
          <a:prstGeom prst="rect">
            <a:avLst/>
          </a:prstGeom>
          <a:ln w="9525">
            <a:noFill/>
          </a:ln>
        </p:spPr>
      </p:pic>
      <p:pic>
        <p:nvPicPr>
          <p:cNvPr id="435" name="Picture 6" descr="G:\SN\JINR Webmail  Mail_files\supernemo_snail_logo_files\supernemo_snail_logo.jpg"/>
          <p:cNvPicPr/>
          <p:nvPr/>
        </p:nvPicPr>
        <p:blipFill>
          <a:blip r:embed="rId8"/>
          <a:stretch/>
        </p:blipFill>
        <p:spPr>
          <a:xfrm>
            <a:off x="8428680" y="2719080"/>
            <a:ext cx="1446480" cy="862560"/>
          </a:xfrm>
          <a:prstGeom prst="rect">
            <a:avLst/>
          </a:prstGeom>
          <a:ln w="0">
            <a:noFill/>
          </a:ln>
        </p:spPr>
      </p:pic>
      <p:pic>
        <p:nvPicPr>
          <p:cNvPr id="436" name="Рисунок 58"/>
          <p:cNvPicPr/>
          <p:nvPr/>
        </p:nvPicPr>
        <p:blipFill>
          <a:blip r:embed="rId9"/>
          <a:stretch/>
        </p:blipFill>
        <p:spPr>
          <a:xfrm>
            <a:off x="10008360" y="1046520"/>
            <a:ext cx="1998360" cy="1241640"/>
          </a:xfrm>
          <a:prstGeom prst="rect">
            <a:avLst/>
          </a:prstGeom>
          <a:ln w="0">
            <a:noFill/>
          </a:ln>
        </p:spPr>
      </p:pic>
      <p:pic>
        <p:nvPicPr>
          <p:cNvPr id="437" name="Picture 1" descr="baikal"/>
          <p:cNvPicPr/>
          <p:nvPr/>
        </p:nvPicPr>
        <p:blipFill>
          <a:blip r:embed="rId10"/>
          <a:stretch/>
        </p:blipFill>
        <p:spPr>
          <a:xfrm>
            <a:off x="7345440" y="2066400"/>
            <a:ext cx="1203840" cy="1136520"/>
          </a:xfrm>
          <a:prstGeom prst="rect">
            <a:avLst/>
          </a:prstGeom>
          <a:ln w="9525">
            <a:noFill/>
          </a:ln>
        </p:spPr>
      </p:pic>
      <p:pic>
        <p:nvPicPr>
          <p:cNvPr id="438" name="Picture 5"/>
          <p:cNvPicPr/>
          <p:nvPr/>
        </p:nvPicPr>
        <p:blipFill>
          <a:blip r:embed="rId11"/>
          <a:stretch/>
        </p:blipFill>
        <p:spPr>
          <a:xfrm>
            <a:off x="8588520" y="1669320"/>
            <a:ext cx="1507320" cy="1017000"/>
          </a:xfrm>
          <a:prstGeom prst="rect">
            <a:avLst/>
          </a:prstGeom>
          <a:ln w="9525">
            <a:noFill/>
          </a:ln>
        </p:spPr>
      </p:pic>
      <p:pic>
        <p:nvPicPr>
          <p:cNvPr id="439" name="Рисунок 2" descr="nuGeN-logo-2-small.jpg"/>
          <p:cNvPicPr/>
          <p:nvPr/>
        </p:nvPicPr>
        <p:blipFill>
          <a:blip r:embed="rId12"/>
          <a:stretch/>
        </p:blipFill>
        <p:spPr>
          <a:xfrm>
            <a:off x="8935200" y="1061640"/>
            <a:ext cx="1231560" cy="617400"/>
          </a:xfrm>
          <a:prstGeom prst="rect">
            <a:avLst/>
          </a:prstGeom>
          <a:ln w="9525">
            <a:noFill/>
          </a:ln>
        </p:spPr>
      </p:pic>
      <p:sp>
        <p:nvSpPr>
          <p:cNvPr id="440" name="Rectangle 4"/>
          <p:cNvSpPr/>
          <p:nvPr/>
        </p:nvSpPr>
        <p:spPr>
          <a:xfrm>
            <a:off x="57780" y="4229932"/>
            <a:ext cx="7883100" cy="2768535"/>
          </a:xfrm>
          <a:prstGeom prst="rect">
            <a:avLst/>
          </a:prstGeom>
          <a:noFill/>
          <a:ln w="9525">
            <a:noFill/>
          </a:ln>
        </p:spPr>
        <p:style>
          <a:lnRef idx="0">
            <a:scrgbClr r="0" g="0" b="0"/>
          </a:lnRef>
          <a:fillRef idx="0">
            <a:scrgbClr r="0" g="0" b="0"/>
          </a:fillRef>
          <a:effectRef idx="0">
            <a:scrgbClr r="0" g="0" b="0"/>
          </a:effectRef>
          <a:fontRef idx="minor"/>
        </p:style>
        <p:txBody>
          <a:bodyPr wrap="square" lIns="90000" tIns="45000" rIns="90000" bIns="45000" numCol="1" spcCol="0" anchor="ctr">
            <a:spAutoFit/>
          </a:bodyPr>
          <a:lstStyle/>
          <a:p>
            <a:pPr algn="just">
              <a:lnSpc>
                <a:spcPct val="100000"/>
              </a:lnSpc>
              <a:spcAft>
                <a:spcPts val="601"/>
              </a:spcAft>
            </a:pPr>
            <a:r>
              <a:rPr lang="en-US" b="1" strike="noStrike" spc="-1" dirty="0">
                <a:solidFill>
                  <a:srgbClr val="000099"/>
                </a:solidFill>
                <a:ea typeface="SimSun"/>
              </a:rPr>
              <a:t>The major aims:</a:t>
            </a:r>
            <a:endParaRPr lang="en-US" b="0" strike="noStrike" spc="-1" dirty="0">
              <a:solidFill>
                <a:srgbClr val="000000"/>
              </a:solidFill>
            </a:endParaRPr>
          </a:p>
          <a:p>
            <a:pPr algn="just">
              <a:lnSpc>
                <a:spcPct val="100000"/>
              </a:lnSpc>
              <a:spcAft>
                <a:spcPts val="601"/>
              </a:spcAft>
            </a:pPr>
            <a:r>
              <a:rPr lang="en-US" b="0" strike="noStrike" spc="-1" dirty="0">
                <a:solidFill>
                  <a:srgbClr val="000099"/>
                </a:solidFill>
                <a:ea typeface="Calibri"/>
              </a:rPr>
              <a:t>– BAIKAL-GVD: Observation of ultra-high energy astrophysical neutrinos; 			identification of their sources and nature</a:t>
            </a:r>
            <a:endParaRPr lang="en-US" b="0" strike="noStrike" spc="-1" dirty="0">
              <a:solidFill>
                <a:srgbClr val="000000"/>
              </a:solidFill>
            </a:endParaRPr>
          </a:p>
          <a:p>
            <a:pPr algn="just">
              <a:lnSpc>
                <a:spcPct val="100000"/>
              </a:lnSpc>
              <a:spcAft>
                <a:spcPts val="601"/>
              </a:spcAft>
            </a:pPr>
            <a:r>
              <a:rPr lang="en-US" b="0" strike="noStrike" spc="-1" dirty="0">
                <a:solidFill>
                  <a:srgbClr val="000099"/>
                </a:solidFill>
                <a:ea typeface="Calibri"/>
              </a:rPr>
              <a:t> – DANSS:  precision measurement of the spectrum of reactor antineutrinos</a:t>
            </a:r>
            <a:endParaRPr lang="en-US" b="0" strike="noStrike" spc="-1" dirty="0">
              <a:solidFill>
                <a:srgbClr val="000000"/>
              </a:solidFill>
            </a:endParaRPr>
          </a:p>
          <a:p>
            <a:pPr algn="just">
              <a:lnSpc>
                <a:spcPct val="100000"/>
              </a:lnSpc>
              <a:spcAft>
                <a:spcPts val="601"/>
              </a:spcAft>
            </a:pPr>
            <a:r>
              <a:rPr lang="en-US" b="0" strike="noStrike" spc="-1" dirty="0">
                <a:solidFill>
                  <a:srgbClr val="000099"/>
                </a:solidFill>
                <a:ea typeface="Calibri"/>
              </a:rPr>
              <a:t> – RICOCHET: New physics with precision measurements at reactors.</a:t>
            </a:r>
            <a:endParaRPr lang="en-US" b="0" strike="noStrike" spc="-1" dirty="0">
              <a:solidFill>
                <a:srgbClr val="000000"/>
              </a:solidFill>
            </a:endParaRPr>
          </a:p>
          <a:p>
            <a:pPr algn="just">
              <a:lnSpc>
                <a:spcPct val="100000"/>
              </a:lnSpc>
              <a:spcAft>
                <a:spcPts val="601"/>
              </a:spcAft>
            </a:pPr>
            <a:r>
              <a:rPr lang="en-US" b="0" strike="noStrike" spc="-1" dirty="0">
                <a:solidFill>
                  <a:srgbClr val="000099"/>
                </a:solidFill>
                <a:ea typeface="Calibri"/>
              </a:rPr>
              <a:t> – </a:t>
            </a:r>
            <a:r>
              <a:rPr lang="en-US" b="0" strike="noStrike" spc="-1" dirty="0" err="1">
                <a:solidFill>
                  <a:srgbClr val="000099"/>
                </a:solidFill>
                <a:ea typeface="Calibri"/>
              </a:rPr>
              <a:t>νGeN</a:t>
            </a:r>
            <a:r>
              <a:rPr lang="en-US" b="0" strike="noStrike" spc="-1" dirty="0">
                <a:solidFill>
                  <a:srgbClr val="000099"/>
                </a:solidFill>
                <a:ea typeface="Calibri"/>
              </a:rPr>
              <a:t>:  search for magnetic moment of neutrino</a:t>
            </a:r>
            <a:endParaRPr lang="en-US" b="0" strike="noStrike" spc="-1" dirty="0">
              <a:solidFill>
                <a:srgbClr val="000000"/>
              </a:solidFill>
            </a:endParaRPr>
          </a:p>
          <a:p>
            <a:pPr algn="just">
              <a:lnSpc>
                <a:spcPct val="100000"/>
              </a:lnSpc>
              <a:spcAft>
                <a:spcPts val="601"/>
              </a:spcAft>
            </a:pPr>
            <a:r>
              <a:rPr lang="en-US" b="0" strike="noStrike" spc="-1" dirty="0">
                <a:solidFill>
                  <a:srgbClr val="000099"/>
                </a:solidFill>
                <a:ea typeface="Calibri"/>
              </a:rPr>
              <a:t> – LEGEND:  </a:t>
            </a:r>
            <a:r>
              <a:rPr lang="en-US" b="0" strike="noStrike" spc="-1" dirty="0" err="1">
                <a:solidFill>
                  <a:srgbClr val="000099"/>
                </a:solidFill>
                <a:ea typeface="Calibri"/>
              </a:rPr>
              <a:t>neutrinoless</a:t>
            </a:r>
            <a:r>
              <a:rPr lang="en-US" b="0" strike="noStrike" spc="-1" dirty="0">
                <a:solidFill>
                  <a:srgbClr val="000099"/>
                </a:solidFill>
                <a:ea typeface="Calibri"/>
              </a:rPr>
              <a:t> double-beta decay at 10</a:t>
            </a:r>
            <a:r>
              <a:rPr lang="en-US" b="0" strike="noStrike" spc="-1" baseline="30000" dirty="0">
                <a:solidFill>
                  <a:srgbClr val="000099"/>
                </a:solidFill>
                <a:ea typeface="Calibri"/>
              </a:rPr>
              <a:t>28</a:t>
            </a:r>
            <a:r>
              <a:rPr lang="en-US" b="0" strike="noStrike" spc="-1" dirty="0">
                <a:solidFill>
                  <a:srgbClr val="000099"/>
                </a:solidFill>
                <a:ea typeface="Calibri"/>
              </a:rPr>
              <a:t> years</a:t>
            </a:r>
            <a:endParaRPr lang="en-US" b="0" strike="noStrike" spc="-1" dirty="0">
              <a:solidFill>
                <a:srgbClr val="000000"/>
              </a:solidFill>
            </a:endParaRPr>
          </a:p>
          <a:p>
            <a:pPr algn="just">
              <a:lnSpc>
                <a:spcPct val="100000"/>
              </a:lnSpc>
              <a:spcAft>
                <a:spcPts val="601"/>
              </a:spcAft>
            </a:pPr>
            <a:r>
              <a:rPr lang="en-US" b="0" strike="noStrike" spc="-1" dirty="0">
                <a:solidFill>
                  <a:srgbClr val="000099"/>
                </a:solidFill>
                <a:ea typeface="Calibri"/>
              </a:rPr>
              <a:t> – Radiochemistry plus spectroscopy for astrophysics and nuclear medicine</a:t>
            </a:r>
            <a:endParaRPr lang="en-US" b="0" strike="noStrike" spc="-1" dirty="0">
              <a:solidFill>
                <a:srgbClr val="000000"/>
              </a:solidFill>
            </a:endParaRPr>
          </a:p>
        </p:txBody>
      </p:sp>
      <p:sp>
        <p:nvSpPr>
          <p:cNvPr id="441" name="Прямоугольник 3"/>
          <p:cNvSpPr/>
          <p:nvPr/>
        </p:nvSpPr>
        <p:spPr>
          <a:xfrm>
            <a:off x="8104032" y="6012432"/>
            <a:ext cx="1229040" cy="68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ru-RU" sz="1300" b="1" strike="noStrike" spc="-1">
                <a:solidFill>
                  <a:srgbClr val="000000"/>
                </a:solidFill>
                <a:latin typeface="Arial"/>
                <a:ea typeface="DejaVu Sans"/>
              </a:rPr>
              <a:t>JUNO, </a:t>
            </a:r>
            <a:endParaRPr lang="en-US" sz="1300" b="0" strike="noStrike" spc="-1">
              <a:solidFill>
                <a:srgbClr val="000000"/>
              </a:solidFill>
              <a:latin typeface="Arial"/>
            </a:endParaRPr>
          </a:p>
          <a:p>
            <a:pPr>
              <a:lnSpc>
                <a:spcPct val="100000"/>
              </a:lnSpc>
            </a:pPr>
            <a:r>
              <a:rPr lang="ru-RU" sz="1300" b="1" strike="noStrike" spc="-1">
                <a:solidFill>
                  <a:srgbClr val="000000"/>
                </a:solidFill>
                <a:latin typeface="Arial"/>
                <a:ea typeface="DejaVu Sans"/>
              </a:rPr>
              <a:t>NOvA-DUNE, EDELWEISS</a:t>
            </a:r>
            <a:endParaRPr lang="en-US" sz="1300" b="0" strike="noStrike" spc="-1">
              <a:solidFill>
                <a:srgbClr val="000000"/>
              </a:solidFill>
              <a:latin typeface="Arial"/>
            </a:endParaRPr>
          </a:p>
        </p:txBody>
      </p:sp>
      <p:sp>
        <p:nvSpPr>
          <p:cNvPr id="442" name="Прямоугольник 4"/>
          <p:cNvSpPr/>
          <p:nvPr/>
        </p:nvSpPr>
        <p:spPr>
          <a:xfrm>
            <a:off x="9365112" y="5856912"/>
            <a:ext cx="1477080" cy="1079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300" b="1" strike="noStrike" spc="-1">
                <a:solidFill>
                  <a:srgbClr val="000000"/>
                </a:solidFill>
                <a:latin typeface="Arial"/>
                <a:ea typeface="DejaVu Sans"/>
              </a:rPr>
              <a:t>SuperNEMO, GERDA-LEGEND, nuGEN,</a:t>
            </a:r>
            <a:endParaRPr lang="en-US" sz="1300" b="0" strike="noStrike" spc="-1">
              <a:solidFill>
                <a:srgbClr val="000000"/>
              </a:solidFill>
              <a:latin typeface="Arial"/>
            </a:endParaRPr>
          </a:p>
          <a:p>
            <a:pPr>
              <a:lnSpc>
                <a:spcPct val="100000"/>
              </a:lnSpc>
            </a:pPr>
            <a:r>
              <a:rPr lang="en-US" sz="1300" b="1" strike="noStrike" spc="-1">
                <a:solidFill>
                  <a:srgbClr val="000000"/>
                </a:solidFill>
                <a:latin typeface="Arial"/>
                <a:ea typeface="DejaVu Sans"/>
              </a:rPr>
              <a:t>DANSS</a:t>
            </a:r>
            <a:endParaRPr lang="en-US" sz="1300" b="0" strike="noStrike" spc="-1">
              <a:solidFill>
                <a:srgbClr val="000000"/>
              </a:solidFill>
              <a:latin typeface="Arial"/>
            </a:endParaRPr>
          </a:p>
        </p:txBody>
      </p:sp>
      <p:sp>
        <p:nvSpPr>
          <p:cNvPr id="443" name="Прямоугольник 5"/>
          <p:cNvSpPr/>
          <p:nvPr/>
        </p:nvSpPr>
        <p:spPr>
          <a:xfrm>
            <a:off x="10699272" y="5928912"/>
            <a:ext cx="1283760" cy="72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400" b="1" strike="noStrike" spc="-1">
                <a:solidFill>
                  <a:srgbClr val="000000"/>
                </a:solidFill>
                <a:latin typeface="Arial"/>
                <a:ea typeface="DejaVu Sans"/>
              </a:rPr>
              <a:t>DarkSide, TAIGA, MONUMENT</a:t>
            </a:r>
            <a:endParaRPr lang="en-US" sz="1400" b="0" strike="noStrike" spc="-1">
              <a:solidFill>
                <a:srgbClr val="000000"/>
              </a:solidFill>
              <a:latin typeface="Arial"/>
            </a:endParaRPr>
          </a:p>
        </p:txBody>
      </p:sp>
      <p:sp>
        <p:nvSpPr>
          <p:cNvPr id="444" name="TextBox 7"/>
          <p:cNvSpPr/>
          <p:nvPr/>
        </p:nvSpPr>
        <p:spPr>
          <a:xfrm>
            <a:off x="8494272" y="5022792"/>
            <a:ext cx="496440" cy="36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790" b="0" strike="noStrike" spc="-1">
                <a:solidFill>
                  <a:srgbClr val="000000"/>
                </a:solidFill>
                <a:highlight>
                  <a:srgbClr val="FFFFFF"/>
                </a:highlight>
                <a:latin typeface="Arial"/>
                <a:ea typeface="DejaVu Sans"/>
              </a:rPr>
              <a:t> 1 </a:t>
            </a:r>
            <a:endParaRPr lang="en-US" sz="1790" b="0" strike="noStrike" spc="-1">
              <a:solidFill>
                <a:srgbClr val="000000"/>
              </a:solidFill>
              <a:latin typeface="Arial"/>
            </a:endParaRPr>
          </a:p>
        </p:txBody>
      </p:sp>
      <p:sp>
        <p:nvSpPr>
          <p:cNvPr id="445" name="TextBox 8"/>
          <p:cNvSpPr/>
          <p:nvPr/>
        </p:nvSpPr>
        <p:spPr>
          <a:xfrm>
            <a:off x="9842112" y="5236272"/>
            <a:ext cx="496440" cy="36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790" b="0" strike="noStrike" spc="-1">
                <a:solidFill>
                  <a:srgbClr val="000000"/>
                </a:solidFill>
                <a:highlight>
                  <a:srgbClr val="FFFFFF"/>
                </a:highlight>
                <a:latin typeface="Arial"/>
                <a:ea typeface="DejaVu Sans"/>
              </a:rPr>
              <a:t> 2 </a:t>
            </a:r>
            <a:endParaRPr lang="en-US" sz="1790" b="0" strike="noStrike" spc="-1">
              <a:solidFill>
                <a:srgbClr val="000000"/>
              </a:solidFill>
              <a:latin typeface="Arial"/>
            </a:endParaRPr>
          </a:p>
        </p:txBody>
      </p:sp>
      <p:sp>
        <p:nvSpPr>
          <p:cNvPr id="446" name="TextBox 9"/>
          <p:cNvSpPr/>
          <p:nvPr/>
        </p:nvSpPr>
        <p:spPr>
          <a:xfrm>
            <a:off x="10996272" y="5324472"/>
            <a:ext cx="496800" cy="36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790" b="0" strike="noStrike" spc="-1">
                <a:solidFill>
                  <a:srgbClr val="000000"/>
                </a:solidFill>
                <a:highlight>
                  <a:srgbClr val="FFFFFF"/>
                </a:highlight>
                <a:latin typeface="Arial"/>
                <a:ea typeface="DejaVu Sans"/>
              </a:rPr>
              <a:t> 3 </a:t>
            </a:r>
            <a:endParaRPr lang="en-US" sz="1790" b="0" strike="noStrike" spc="-1">
              <a:solidFill>
                <a:srgbClr val="000000"/>
              </a:solidFill>
              <a:latin typeface="Arial"/>
            </a:endParaRPr>
          </a:p>
        </p:txBody>
      </p:sp>
      <p:sp>
        <p:nvSpPr>
          <p:cNvPr id="447" name="Прямоугольник 6"/>
          <p:cNvSpPr/>
          <p:nvPr/>
        </p:nvSpPr>
        <p:spPr>
          <a:xfrm>
            <a:off x="10645992" y="4677912"/>
            <a:ext cx="1753920" cy="39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spcAft>
                <a:spcPts val="601"/>
              </a:spcAft>
              <a:tabLst>
                <a:tab pos="456480" algn="l"/>
              </a:tabLst>
            </a:pPr>
            <a:r>
              <a:rPr lang="en-US" sz="2000" b="1" strike="noStrike" spc="-1">
                <a:solidFill>
                  <a:srgbClr val="0000FF"/>
                </a:solidFill>
                <a:latin typeface="Arial"/>
                <a:ea typeface="Times New Roman"/>
              </a:rPr>
              <a:t>Priorities</a:t>
            </a:r>
            <a:endParaRPr lang="en-US" sz="2000" b="0" strike="noStrike" spc="-1">
              <a:solidFill>
                <a:srgbClr val="000000"/>
              </a:solidFill>
              <a:latin typeface="Arial"/>
            </a:endParaRPr>
          </a:p>
        </p:txBody>
      </p:sp>
      <p:sp>
        <p:nvSpPr>
          <p:cNvPr id="448" name="TextBox 10"/>
          <p:cNvSpPr/>
          <p:nvPr/>
        </p:nvSpPr>
        <p:spPr>
          <a:xfrm>
            <a:off x="7795080" y="3918600"/>
            <a:ext cx="4307040" cy="575640"/>
          </a:xfrm>
          <a:prstGeom prst="rect">
            <a:avLst/>
          </a:prstGeom>
          <a:noFill/>
          <a:ln w="19050">
            <a:solidFill>
              <a:srgbClr val="002060"/>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00" b="0" strike="noStrike" spc="-1">
                <a:solidFill>
                  <a:srgbClr val="002060"/>
                </a:solidFill>
                <a:latin typeface="Arial"/>
                <a:ea typeface="DejaVu Sans"/>
              </a:rPr>
              <a:t>Exp. Data Level&amp;Scale | JINR recognition </a:t>
            </a:r>
            <a:endParaRPr lang="en-US" sz="1600" b="0" strike="noStrike" spc="-1">
              <a:solidFill>
                <a:srgbClr val="000000"/>
              </a:solidFill>
              <a:latin typeface="Arial"/>
            </a:endParaRPr>
          </a:p>
          <a:p>
            <a:pPr>
              <a:lnSpc>
                <a:spcPct val="100000"/>
              </a:lnSpc>
            </a:pPr>
            <a:r>
              <a:rPr lang="en-US" sz="1600" b="0" strike="noStrike" spc="-1">
                <a:solidFill>
                  <a:srgbClr val="002060"/>
                </a:solidFill>
                <a:latin typeface="Arial"/>
                <a:ea typeface="DejaVu Sans"/>
              </a:rPr>
              <a:t>Human Resources        |  Finance Resources</a:t>
            </a:r>
            <a:endParaRPr lang="en-US" sz="1600" b="0" strike="noStrike" spc="-1">
              <a:solidFill>
                <a:srgbClr val="000000"/>
              </a:solidFill>
              <a:latin typeface="Arial"/>
            </a:endParaRPr>
          </a:p>
        </p:txBody>
      </p:sp>
    </p:spTree>
    <p:extLst>
      <p:ext uri="{BB962C8B-B14F-4D97-AF65-F5344CB8AC3E}">
        <p14:creationId xmlns:p14="http://schemas.microsoft.com/office/powerpoint/2010/main" val="2826447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 name="Заголовок 1"/>
          <p:cNvSpPr/>
          <p:nvPr/>
        </p:nvSpPr>
        <p:spPr>
          <a:xfrm>
            <a:off x="890280" y="957240"/>
            <a:ext cx="3587760" cy="413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normAutofit fontScale="98000"/>
          </a:bodyPr>
          <a:lstStyle/>
          <a:p>
            <a:pPr>
              <a:lnSpc>
                <a:spcPct val="90000"/>
              </a:lnSpc>
              <a:tabLst>
                <a:tab pos="407520" algn="l"/>
              </a:tabLst>
            </a:pPr>
            <a:r>
              <a:rPr lang="en-US" sz="2400" b="1" strike="noStrike" spc="-1">
                <a:solidFill>
                  <a:srgbClr val="002060"/>
                </a:solidFill>
                <a:latin typeface="Calibri"/>
                <a:ea typeface="DejaVu Sans"/>
              </a:rPr>
              <a:t>THE IBR-2</a:t>
            </a:r>
            <a:r>
              <a:rPr lang="ru-RU" sz="2400" b="1" strike="noStrike" spc="-1">
                <a:solidFill>
                  <a:srgbClr val="002060"/>
                </a:solidFill>
                <a:latin typeface="Calibri"/>
                <a:ea typeface="DejaVu Sans"/>
              </a:rPr>
              <a:t> </a:t>
            </a:r>
            <a:r>
              <a:rPr lang="en-US" sz="2400" b="1" strike="noStrike" spc="-1">
                <a:solidFill>
                  <a:srgbClr val="002060"/>
                </a:solidFill>
                <a:latin typeface="Calibri"/>
                <a:ea typeface="DejaVu Sans"/>
              </a:rPr>
              <a:t>FACILITY</a:t>
            </a:r>
            <a:endParaRPr lang="en-US" sz="2400" b="0" strike="noStrike" spc="-1">
              <a:latin typeface="Arial"/>
            </a:endParaRPr>
          </a:p>
        </p:txBody>
      </p:sp>
      <p:sp>
        <p:nvSpPr>
          <p:cNvPr id="858" name="Подзаголовок 2"/>
          <p:cNvSpPr/>
          <p:nvPr/>
        </p:nvSpPr>
        <p:spPr>
          <a:xfrm>
            <a:off x="149760" y="1406160"/>
            <a:ext cx="5257080" cy="4040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noAutofit/>
          </a:bodyPr>
          <a:lstStyle/>
          <a:p>
            <a:pPr algn="just">
              <a:lnSpc>
                <a:spcPct val="100000"/>
              </a:lnSpc>
              <a:spcAft>
                <a:spcPts val="601"/>
              </a:spcAft>
              <a:tabLst>
                <a:tab pos="0" algn="l"/>
              </a:tabLst>
            </a:pPr>
            <a:r>
              <a:rPr lang="en-US" sz="1800" b="0" strike="noStrike" spc="-1">
                <a:solidFill>
                  <a:srgbClr val="000000"/>
                </a:solidFill>
                <a:latin typeface="Calibri"/>
                <a:ea typeface="DejaVu Sans"/>
              </a:rPr>
              <a:t>	</a:t>
            </a:r>
            <a:r>
              <a:rPr lang="en-US" sz="1800" b="0" strike="noStrike" spc="-1">
                <a:solidFill>
                  <a:srgbClr val="000000"/>
                </a:solidFill>
                <a:latin typeface="Arial"/>
                <a:ea typeface="DejaVu Sans"/>
              </a:rPr>
              <a:t>The service life of the core IBR-2 reactor is expected to end in 2032-35. </a:t>
            </a:r>
            <a:r>
              <a:rPr lang="en-US" sz="1800" b="1" strike="noStrike" spc="-1">
                <a:solidFill>
                  <a:srgbClr val="000000"/>
                </a:solidFill>
                <a:latin typeface="Arial"/>
                <a:ea typeface="DejaVu Sans"/>
              </a:rPr>
              <a:t>The possibility to extend the operation of the IBR-2 until 2040 is being studied.</a:t>
            </a:r>
            <a:r>
              <a:rPr lang="en-US" sz="1800" b="0" strike="noStrike" spc="-1">
                <a:solidFill>
                  <a:srgbClr val="000000"/>
                </a:solidFill>
                <a:latin typeface="Arial"/>
                <a:ea typeface="DejaVu Sans"/>
              </a:rPr>
              <a:t> To extend the reactor core campaign – new fuel (manufacture of FA with FR) around 2025.</a:t>
            </a:r>
            <a:endParaRPr lang="en-US" sz="1800" b="0" strike="noStrike" spc="-1">
              <a:latin typeface="Arial"/>
            </a:endParaRPr>
          </a:p>
          <a:p>
            <a:pPr algn="just">
              <a:lnSpc>
                <a:spcPct val="100000"/>
              </a:lnSpc>
              <a:spcAft>
                <a:spcPts val="601"/>
              </a:spcAft>
              <a:tabLst>
                <a:tab pos="0" algn="l"/>
              </a:tabLst>
            </a:pPr>
            <a:r>
              <a:rPr lang="en-US" sz="1800" b="0" strike="noStrike" spc="-1">
                <a:solidFill>
                  <a:srgbClr val="000000"/>
                </a:solidFill>
                <a:latin typeface="Arial"/>
                <a:ea typeface="DejaVu Sans"/>
              </a:rPr>
              <a:t>	Considering the present-day tendency, </a:t>
            </a:r>
            <a:r>
              <a:rPr lang="en-US" sz="1800" b="1" strike="noStrike" spc="-1">
                <a:solidFill>
                  <a:srgbClr val="000000"/>
                </a:solidFill>
                <a:latin typeface="Arial"/>
                <a:ea typeface="DejaVu Sans"/>
              </a:rPr>
              <a:t>after 2030 only five sources will be available in Europe</a:t>
            </a:r>
            <a:r>
              <a:rPr lang="en-US" sz="1800" b="0" strike="noStrike" spc="-1">
                <a:solidFill>
                  <a:srgbClr val="000000"/>
                </a:solidFill>
                <a:latin typeface="Arial"/>
                <a:ea typeface="DejaVu Sans"/>
              </a:rPr>
              <a:t>: ISIS (Didcot, UK), SINQ (PSI, Villige), FRM II (TU Munich), and two new sources: ESS (Lund, Sweden) and reactor PIK (NRC KI, Gatchina, Russia), both under construction with the start of operations planned for 2023-2024. Oak Ridge (STS SNS) –</a:t>
            </a:r>
            <a:r>
              <a:rPr lang="en-US" sz="1800" b="1" strike="noStrike" spc="-1">
                <a:solidFill>
                  <a:srgbClr val="000000"/>
                </a:solidFill>
                <a:latin typeface="Arial"/>
                <a:ea typeface="DejaVu Sans"/>
              </a:rPr>
              <a:t>is planned in 2037</a:t>
            </a:r>
            <a:r>
              <a:rPr lang="en-US" sz="1800" b="0" strike="noStrike" spc="-1">
                <a:solidFill>
                  <a:srgbClr val="000000"/>
                </a:solidFill>
                <a:latin typeface="Arial"/>
                <a:ea typeface="DejaVu Sans"/>
              </a:rPr>
              <a:t>. </a:t>
            </a:r>
            <a:endParaRPr lang="en-US" sz="1800" b="0" strike="noStrike" spc="-1">
              <a:latin typeface="Arial"/>
            </a:endParaRPr>
          </a:p>
        </p:txBody>
      </p:sp>
      <p:grpSp>
        <p:nvGrpSpPr>
          <p:cNvPr id="859" name="Группа 21"/>
          <p:cNvGrpSpPr/>
          <p:nvPr/>
        </p:nvGrpSpPr>
        <p:grpSpPr>
          <a:xfrm>
            <a:off x="8285400" y="1093680"/>
            <a:ext cx="3801600" cy="3212640"/>
            <a:chOff x="8285400" y="1093680"/>
            <a:chExt cx="3801600" cy="3212640"/>
          </a:xfrm>
        </p:grpSpPr>
        <p:pic>
          <p:nvPicPr>
            <p:cNvPr id="860" name="Рисунок 4"/>
            <p:cNvPicPr/>
            <p:nvPr/>
          </p:nvPicPr>
          <p:blipFill>
            <a:blip r:embed="rId3"/>
            <a:stretch/>
          </p:blipFill>
          <p:spPr>
            <a:xfrm>
              <a:off x="8285400" y="1093680"/>
              <a:ext cx="3801600" cy="3212640"/>
            </a:xfrm>
            <a:prstGeom prst="rect">
              <a:avLst/>
            </a:prstGeom>
            <a:ln w="0">
              <a:noFill/>
            </a:ln>
          </p:spPr>
        </p:pic>
        <p:sp>
          <p:nvSpPr>
            <p:cNvPr id="861" name="TextBox 5"/>
            <p:cNvSpPr/>
            <p:nvPr/>
          </p:nvSpPr>
          <p:spPr>
            <a:xfrm>
              <a:off x="11436120" y="3064320"/>
              <a:ext cx="45144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NRT</a:t>
              </a:r>
              <a:endParaRPr lang="en-US" sz="600" b="0" strike="noStrike" spc="-1">
                <a:latin typeface="Arial"/>
              </a:endParaRPr>
            </a:p>
          </p:txBody>
        </p:sp>
        <p:sp>
          <p:nvSpPr>
            <p:cNvPr id="862" name="TextBox 6"/>
            <p:cNvSpPr/>
            <p:nvPr/>
          </p:nvSpPr>
          <p:spPr>
            <a:xfrm>
              <a:off x="11253240" y="3276000"/>
              <a:ext cx="45144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FSS</a:t>
              </a:r>
              <a:endParaRPr lang="en-US" sz="600" b="0" strike="noStrike" spc="-1">
                <a:latin typeface="Arial"/>
              </a:endParaRPr>
            </a:p>
          </p:txBody>
        </p:sp>
        <p:sp>
          <p:nvSpPr>
            <p:cNvPr id="863" name="TextBox 7"/>
            <p:cNvSpPr/>
            <p:nvPr/>
          </p:nvSpPr>
          <p:spPr>
            <a:xfrm>
              <a:off x="10979280" y="3419280"/>
              <a:ext cx="45144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DN-12</a:t>
              </a:r>
              <a:endParaRPr lang="en-US" sz="600" b="0" strike="noStrike" spc="-1">
                <a:latin typeface="Arial"/>
              </a:endParaRPr>
            </a:p>
          </p:txBody>
        </p:sp>
        <p:sp>
          <p:nvSpPr>
            <p:cNvPr id="864" name="TextBox 8"/>
            <p:cNvSpPr/>
            <p:nvPr/>
          </p:nvSpPr>
          <p:spPr>
            <a:xfrm>
              <a:off x="10888200" y="3732120"/>
              <a:ext cx="45144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FSD</a:t>
              </a:r>
              <a:endParaRPr lang="en-US" sz="600" b="0" strike="noStrike" spc="-1">
                <a:latin typeface="Arial"/>
              </a:endParaRPr>
            </a:p>
          </p:txBody>
        </p:sp>
        <p:sp>
          <p:nvSpPr>
            <p:cNvPr id="865" name="TextBox 9"/>
            <p:cNvSpPr/>
            <p:nvPr/>
          </p:nvSpPr>
          <p:spPr>
            <a:xfrm>
              <a:off x="10066320" y="3740400"/>
              <a:ext cx="49752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GRAINS</a:t>
              </a:r>
              <a:endParaRPr lang="en-US" sz="600" b="0" strike="noStrike" spc="-1">
                <a:latin typeface="Arial"/>
              </a:endParaRPr>
            </a:p>
          </p:txBody>
        </p:sp>
        <p:sp>
          <p:nvSpPr>
            <p:cNvPr id="866" name="TextBox 10"/>
            <p:cNvSpPr/>
            <p:nvPr/>
          </p:nvSpPr>
          <p:spPr>
            <a:xfrm>
              <a:off x="9276480" y="3489120"/>
              <a:ext cx="49752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REFLEX</a:t>
              </a:r>
              <a:endParaRPr lang="en-US" sz="600" b="0" strike="noStrike" spc="-1">
                <a:latin typeface="Arial"/>
              </a:endParaRPr>
            </a:p>
          </p:txBody>
        </p:sp>
        <p:sp>
          <p:nvSpPr>
            <p:cNvPr id="867" name="TextBox 11"/>
            <p:cNvSpPr/>
            <p:nvPr/>
          </p:nvSpPr>
          <p:spPr>
            <a:xfrm>
              <a:off x="9344880" y="3246120"/>
              <a:ext cx="49752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REMUR</a:t>
              </a:r>
              <a:endParaRPr lang="en-US" sz="600" b="0" strike="noStrike" spc="-1">
                <a:latin typeface="Arial"/>
              </a:endParaRPr>
            </a:p>
          </p:txBody>
        </p:sp>
        <p:sp>
          <p:nvSpPr>
            <p:cNvPr id="868" name="TextBox 12"/>
            <p:cNvSpPr/>
            <p:nvPr/>
          </p:nvSpPr>
          <p:spPr>
            <a:xfrm>
              <a:off x="8535960" y="2497320"/>
              <a:ext cx="49752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NERA</a:t>
              </a:r>
              <a:endParaRPr lang="en-US" sz="600" b="0" strike="noStrike" spc="-1">
                <a:latin typeface="Arial"/>
              </a:endParaRPr>
            </a:p>
          </p:txBody>
        </p:sp>
        <p:sp>
          <p:nvSpPr>
            <p:cNvPr id="869" name="TextBox 13"/>
            <p:cNvSpPr/>
            <p:nvPr/>
          </p:nvSpPr>
          <p:spPr>
            <a:xfrm>
              <a:off x="8637120" y="1970640"/>
              <a:ext cx="55260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EPSILON</a:t>
              </a:r>
              <a:endParaRPr lang="en-US" sz="600" b="0" strike="noStrike" spc="-1">
                <a:latin typeface="Arial"/>
              </a:endParaRPr>
            </a:p>
          </p:txBody>
        </p:sp>
        <p:sp>
          <p:nvSpPr>
            <p:cNvPr id="870" name="TextBox 14"/>
            <p:cNvSpPr/>
            <p:nvPr/>
          </p:nvSpPr>
          <p:spPr>
            <a:xfrm>
              <a:off x="8560800" y="2073240"/>
              <a:ext cx="36864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SKAT</a:t>
              </a:r>
              <a:endParaRPr lang="en-US" sz="600" b="0" strike="noStrike" spc="-1">
                <a:latin typeface="Arial"/>
              </a:endParaRPr>
            </a:p>
          </p:txBody>
        </p:sp>
        <p:sp>
          <p:nvSpPr>
            <p:cNvPr id="871" name="TextBox 15"/>
            <p:cNvSpPr/>
            <p:nvPr/>
          </p:nvSpPr>
          <p:spPr>
            <a:xfrm>
              <a:off x="9447840" y="2063160"/>
              <a:ext cx="45144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DN-6</a:t>
              </a:r>
              <a:endParaRPr lang="en-US" sz="600" b="0" strike="noStrike" spc="-1">
                <a:latin typeface="Arial"/>
              </a:endParaRPr>
            </a:p>
          </p:txBody>
        </p:sp>
        <p:sp>
          <p:nvSpPr>
            <p:cNvPr id="872" name="TextBox 16"/>
            <p:cNvSpPr/>
            <p:nvPr/>
          </p:nvSpPr>
          <p:spPr>
            <a:xfrm>
              <a:off x="10049400" y="2321280"/>
              <a:ext cx="45144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RTD</a:t>
              </a:r>
              <a:endParaRPr lang="en-US" sz="600" b="0" strike="noStrike" spc="-1">
                <a:latin typeface="Arial"/>
              </a:endParaRPr>
            </a:p>
          </p:txBody>
        </p:sp>
        <p:sp>
          <p:nvSpPr>
            <p:cNvPr id="873" name="TextBox 17"/>
            <p:cNvSpPr/>
            <p:nvPr/>
          </p:nvSpPr>
          <p:spPr>
            <a:xfrm>
              <a:off x="9747000" y="1823760"/>
              <a:ext cx="45144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HRFD</a:t>
              </a:r>
              <a:endParaRPr lang="en-US" sz="600" b="0" strike="noStrike" spc="-1">
                <a:latin typeface="Arial"/>
              </a:endParaRPr>
            </a:p>
          </p:txBody>
        </p:sp>
        <p:sp>
          <p:nvSpPr>
            <p:cNvPr id="874" name="TextBox 18"/>
            <p:cNvSpPr/>
            <p:nvPr/>
          </p:nvSpPr>
          <p:spPr>
            <a:xfrm>
              <a:off x="10140840" y="1744200"/>
              <a:ext cx="45144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YuMO</a:t>
              </a:r>
              <a:endParaRPr lang="en-US" sz="600" b="0" strike="noStrike" spc="-1">
                <a:latin typeface="Arial"/>
              </a:endParaRPr>
            </a:p>
          </p:txBody>
        </p:sp>
        <p:sp>
          <p:nvSpPr>
            <p:cNvPr id="875" name="TextBox 19"/>
            <p:cNvSpPr/>
            <p:nvPr/>
          </p:nvSpPr>
          <p:spPr>
            <a:xfrm>
              <a:off x="11195640" y="1379160"/>
              <a:ext cx="50256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BJN</a:t>
              </a:r>
              <a:endParaRPr lang="en-US" sz="600" b="0" strike="noStrike" spc="-1">
                <a:latin typeface="Arial"/>
              </a:endParaRPr>
            </a:p>
            <a:p>
              <a:pPr>
                <a:lnSpc>
                  <a:spcPct val="100000"/>
                </a:lnSpc>
                <a:tabLst>
                  <a:tab pos="407520" algn="l"/>
                </a:tabLst>
              </a:pPr>
              <a:r>
                <a:rPr lang="en-GB" sz="600" b="0" strike="noStrike" spc="-1">
                  <a:solidFill>
                    <a:srgbClr val="000000"/>
                  </a:solidFill>
                  <a:latin typeface="Arial"/>
                  <a:ea typeface="DejaVu Sans"/>
                </a:rPr>
                <a:t>(project)</a:t>
              </a:r>
              <a:endParaRPr lang="en-US" sz="600" b="0" strike="noStrike" spc="-1">
                <a:latin typeface="Arial"/>
              </a:endParaRPr>
            </a:p>
          </p:txBody>
        </p:sp>
        <p:sp>
          <p:nvSpPr>
            <p:cNvPr id="876" name="TextBox 20"/>
            <p:cNvSpPr/>
            <p:nvPr/>
          </p:nvSpPr>
          <p:spPr>
            <a:xfrm>
              <a:off x="11131560" y="2401200"/>
              <a:ext cx="60408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KOLKHIDA</a:t>
              </a:r>
              <a:endParaRPr lang="en-US" sz="600" b="0" strike="noStrike" spc="-1">
                <a:latin typeface="Arial"/>
              </a:endParaRPr>
            </a:p>
          </p:txBody>
        </p:sp>
      </p:grpSp>
      <p:sp>
        <p:nvSpPr>
          <p:cNvPr id="877" name="Прямоугольник 1"/>
          <p:cNvSpPr/>
          <p:nvPr/>
        </p:nvSpPr>
        <p:spPr>
          <a:xfrm>
            <a:off x="6674400" y="844560"/>
            <a:ext cx="358416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GB" sz="2400" b="1" strike="noStrike" spc="-1">
                <a:solidFill>
                  <a:srgbClr val="002060"/>
                </a:solidFill>
                <a:latin typeface="Calibri"/>
                <a:ea typeface="DejaVu Sans"/>
              </a:rPr>
              <a:t>SPECTROMETER COMPLEX </a:t>
            </a:r>
            <a:endParaRPr lang="en-US" sz="2400" b="0" strike="noStrike" spc="-1">
              <a:latin typeface="Arial"/>
            </a:endParaRPr>
          </a:p>
        </p:txBody>
      </p:sp>
      <p:sp>
        <p:nvSpPr>
          <p:cNvPr id="878" name="TextBox 22"/>
          <p:cNvSpPr/>
          <p:nvPr/>
        </p:nvSpPr>
        <p:spPr>
          <a:xfrm>
            <a:off x="5536800" y="1384560"/>
            <a:ext cx="3095640" cy="2832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marL="342360" indent="-342360">
              <a:lnSpc>
                <a:spcPct val="100000"/>
              </a:lnSpc>
              <a:buClr>
                <a:srgbClr val="000000"/>
              </a:buClr>
              <a:buFont typeface="Arial"/>
              <a:buChar char="•"/>
              <a:tabLst>
                <a:tab pos="407520" algn="l"/>
              </a:tabLst>
            </a:pPr>
            <a:r>
              <a:rPr lang="en-US" sz="1800" b="0" strike="noStrike" spc="-1">
                <a:solidFill>
                  <a:srgbClr val="000000"/>
                </a:solidFill>
                <a:latin typeface="Arial"/>
                <a:ea typeface="DejaVu Sans"/>
              </a:rPr>
              <a:t>Development of the basic configuration</a:t>
            </a:r>
            <a:r>
              <a:rPr lang="ru-RU" sz="1800" b="0" strike="noStrike" spc="-1">
                <a:solidFill>
                  <a:srgbClr val="000000"/>
                </a:solidFill>
                <a:latin typeface="Arial"/>
                <a:ea typeface="DejaVu Sans"/>
              </a:rPr>
              <a:t> </a:t>
            </a:r>
            <a:r>
              <a:rPr lang="en-GB" sz="1800" b="0" strike="noStrike" spc="-1">
                <a:solidFill>
                  <a:srgbClr val="000000"/>
                </a:solidFill>
                <a:latin typeface="Arial"/>
                <a:ea typeface="DejaVu Sans"/>
              </a:rPr>
              <a:t>elements</a:t>
            </a:r>
            <a:r>
              <a:rPr lang="en-US" sz="1800" b="0" strike="noStrike" spc="-1">
                <a:solidFill>
                  <a:srgbClr val="000000"/>
                </a:solidFill>
                <a:latin typeface="Arial"/>
                <a:ea typeface="DejaVu Sans"/>
              </a:rPr>
              <a:t> of the inverse geometry inelastic n-scattering spectrometer BJN.</a:t>
            </a:r>
            <a:endParaRPr lang="en-US" sz="1800" b="0" strike="noStrike" spc="-1">
              <a:latin typeface="Arial"/>
            </a:endParaRPr>
          </a:p>
          <a:p>
            <a:pPr marL="342360" indent="-342360">
              <a:lnSpc>
                <a:spcPct val="100000"/>
              </a:lnSpc>
              <a:buClr>
                <a:srgbClr val="000000"/>
              </a:buClr>
              <a:buFont typeface="Arial"/>
              <a:buChar char="•"/>
              <a:tabLst>
                <a:tab pos="407520" algn="l"/>
              </a:tabLst>
            </a:pPr>
            <a:r>
              <a:rPr lang="en-US" sz="1800" b="0" strike="noStrike" spc="-1">
                <a:solidFill>
                  <a:srgbClr val="000000"/>
                </a:solidFill>
                <a:latin typeface="Arial"/>
                <a:ea typeface="DejaVu Sans"/>
              </a:rPr>
              <a:t>Completion of basic configuration of the small angle n-scattering and imaging spectrometer.</a:t>
            </a:r>
            <a:endParaRPr lang="en-US" sz="1800" b="0" strike="noStrike" spc="-1">
              <a:latin typeface="Arial"/>
            </a:endParaRPr>
          </a:p>
        </p:txBody>
      </p:sp>
      <p:sp>
        <p:nvSpPr>
          <p:cNvPr id="879" name="Прямоугольник 2"/>
          <p:cNvSpPr/>
          <p:nvPr/>
        </p:nvSpPr>
        <p:spPr>
          <a:xfrm>
            <a:off x="5536800" y="4366440"/>
            <a:ext cx="6350760" cy="255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120" indent="-285120" algn="just">
              <a:lnSpc>
                <a:spcPct val="100000"/>
              </a:lnSpc>
              <a:buClr>
                <a:srgbClr val="000000"/>
              </a:buClr>
              <a:buFont typeface="Arial"/>
              <a:buChar char="•"/>
              <a:tabLst>
                <a:tab pos="407520" algn="l"/>
              </a:tabLst>
            </a:pPr>
            <a:r>
              <a:rPr lang="en-US" sz="1800" b="0" strike="noStrike" spc="-1">
                <a:solidFill>
                  <a:srgbClr val="000000"/>
                </a:solidFill>
                <a:latin typeface="Arial"/>
                <a:ea typeface="DejaVu Sans"/>
              </a:rPr>
              <a:t>Modernization and reconstruction of spectrometers HRFD, YuMO, RTD, DN-6, DN-12, FSD, NERA, REMUR, REFLEX, SKAT, EPSILON, FSS, NRT, focused on improvement of technical parameters and extension of research capabilities.</a:t>
            </a:r>
            <a:endParaRPr lang="en-US" sz="1800" b="0" strike="noStrike" spc="-1">
              <a:latin typeface="Arial"/>
            </a:endParaRPr>
          </a:p>
          <a:p>
            <a:pPr marL="285120" indent="-285120" algn="just">
              <a:lnSpc>
                <a:spcPct val="100000"/>
              </a:lnSpc>
              <a:buClr>
                <a:srgbClr val="000000"/>
              </a:buClr>
              <a:buFont typeface="Arial"/>
              <a:buChar char="•"/>
              <a:tabLst>
                <a:tab pos="407520" algn="l"/>
              </a:tabLst>
            </a:pPr>
            <a:r>
              <a:rPr lang="en-US" sz="1800" b="0" strike="noStrike" spc="-1">
                <a:solidFill>
                  <a:srgbClr val="000000"/>
                </a:solidFill>
                <a:latin typeface="Arial"/>
                <a:ea typeface="DejaVu Sans"/>
              </a:rPr>
              <a:t>Development of laboratory equipment for samples characterization and physical properties measurements.</a:t>
            </a:r>
            <a:endParaRPr lang="en-US" sz="1800" b="0" strike="noStrike" spc="-1">
              <a:latin typeface="Arial"/>
            </a:endParaRPr>
          </a:p>
          <a:p>
            <a:pPr marL="285120" indent="-285120" algn="just">
              <a:lnSpc>
                <a:spcPct val="100000"/>
              </a:lnSpc>
              <a:buClr>
                <a:srgbClr val="000000"/>
              </a:buClr>
              <a:buFont typeface="Arial"/>
              <a:buChar char="•"/>
              <a:tabLst>
                <a:tab pos="407520" algn="l"/>
              </a:tabLst>
            </a:pPr>
            <a:r>
              <a:rPr lang="en-US" sz="1800" b="0" strike="noStrike" spc="-1">
                <a:solidFill>
                  <a:srgbClr val="000000"/>
                </a:solidFill>
                <a:latin typeface="Arial"/>
                <a:ea typeface="DejaVu Sans"/>
              </a:rPr>
              <a:t>Support and modernization of the complex of cryogenic moderators. </a:t>
            </a:r>
            <a:r>
              <a:rPr lang="en-US" sz="1800" b="1" strike="noStrike" spc="-1">
                <a:solidFill>
                  <a:srgbClr val="000000"/>
                </a:solidFill>
                <a:latin typeface="Arial"/>
                <a:ea typeface="DejaVu Sans"/>
              </a:rPr>
              <a:t>New operating reliable UCN channel.</a:t>
            </a:r>
            <a:endParaRPr lang="en-US" sz="1800" b="0" strike="noStrike" spc="-1">
              <a:latin typeface="Arial"/>
            </a:endParaRPr>
          </a:p>
        </p:txBody>
      </p:sp>
      <p:sp>
        <p:nvSpPr>
          <p:cNvPr id="880" name="TextBox 5"/>
          <p:cNvSpPr/>
          <p:nvPr/>
        </p:nvSpPr>
        <p:spPr>
          <a:xfrm>
            <a:off x="1102680" y="249120"/>
            <a:ext cx="11057400" cy="424800"/>
          </a:xfrm>
          <a:prstGeom prst="rect">
            <a:avLst/>
          </a:prstGeom>
          <a:solidFill>
            <a:srgbClr val="4F81BD"/>
          </a:solid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gn="ctr">
              <a:lnSpc>
                <a:spcPct val="100000"/>
              </a:lnSpc>
              <a:tabLst>
                <a:tab pos="407520" algn="l"/>
              </a:tabLst>
            </a:pPr>
            <a:r>
              <a:rPr lang="en-US" sz="2200" b="1" strike="noStrike" spc="-1">
                <a:solidFill>
                  <a:srgbClr val="FFFFFF"/>
                </a:solidFill>
                <a:latin typeface="Arial"/>
                <a:ea typeface="DejaVu Sans"/>
              </a:rPr>
              <a:t>Condensed Matter</a:t>
            </a:r>
            <a:r>
              <a:rPr lang="pl-PL" sz="2200" b="1" strike="noStrike" spc="-1">
                <a:solidFill>
                  <a:srgbClr val="FFFFFF"/>
                </a:solidFill>
                <a:latin typeface="Arial"/>
                <a:ea typeface="DejaVu Sans"/>
              </a:rPr>
              <a:t> Ph</a:t>
            </a:r>
            <a:r>
              <a:rPr lang="en-US" sz="2200" b="1" strike="noStrike" spc="-1">
                <a:solidFill>
                  <a:srgbClr val="FFFFFF"/>
                </a:solidFill>
                <a:latin typeface="Arial"/>
                <a:ea typeface="DejaVu Sans"/>
              </a:rPr>
              <a:t>y</a:t>
            </a:r>
            <a:r>
              <a:rPr lang="pl-PL" sz="2200" b="1" strike="noStrike" spc="-1">
                <a:solidFill>
                  <a:srgbClr val="FFFFFF"/>
                </a:solidFill>
                <a:latin typeface="Arial"/>
                <a:ea typeface="DejaVu Sans"/>
              </a:rPr>
              <a:t>sics, Neutron Physics. </a:t>
            </a:r>
            <a:r>
              <a:rPr lang="en-US" sz="2200" b="1" strike="noStrike" spc="-1">
                <a:solidFill>
                  <a:srgbClr val="FFFFFF"/>
                </a:solidFill>
                <a:latin typeface="Arial"/>
                <a:ea typeface="DejaVu Sans"/>
              </a:rPr>
              <a:t>Priority research in 2024-2030</a:t>
            </a:r>
            <a:endParaRPr lang="en-US" sz="2200" b="0" strike="noStrike" spc="-1">
              <a:latin typeface="Arial"/>
            </a:endParaRPr>
          </a:p>
        </p:txBody>
      </p:sp>
      <p:pic>
        <p:nvPicPr>
          <p:cNvPr id="882" name="Picture 16"/>
          <p:cNvPicPr/>
          <p:nvPr/>
        </p:nvPicPr>
        <p:blipFill>
          <a:blip r:embed="rId4"/>
          <a:stretch/>
        </p:blipFill>
        <p:spPr>
          <a:xfrm>
            <a:off x="61560" y="133560"/>
            <a:ext cx="1039320" cy="384840"/>
          </a:xfrm>
          <a:prstGeom prst="rect">
            <a:avLst/>
          </a:prstGeom>
          <a:ln w="0">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a:extLst>
              <a:ext uri="{FF2B5EF4-FFF2-40B4-BE49-F238E27FC236}">
                <a16:creationId xmlns:a16="http://schemas.microsoft.com/office/drawing/2014/main" id="{CF515C5D-2CDB-4E66-B2B8-1451BC44247F}"/>
              </a:ext>
            </a:extLst>
          </p:cNvPr>
          <p:cNvSpPr>
            <a:spLocks noGrp="1"/>
          </p:cNvSpPr>
          <p:nvPr>
            <p:ph type="body" idx="1"/>
          </p:nvPr>
        </p:nvSpPr>
        <p:spPr>
          <a:xfrm>
            <a:off x="8716106" y="4770368"/>
            <a:ext cx="3426158" cy="1912442"/>
          </a:xfrm>
          <a:solidFill>
            <a:srgbClr val="0F3553">
              <a:alpha val="80000"/>
            </a:srgbClr>
          </a:solidFill>
          <a:ln>
            <a:noFill/>
          </a:ln>
          <a:effectLst/>
        </p:spPr>
        <p:txBody>
          <a:bodyPr vert="horz" lIns="91261" tIns="45631" rIns="91261" bIns="45631" rtlCol="0" anchor="b">
            <a:noAutofit/>
          </a:bodyPr>
          <a:lstStyle/>
          <a:p>
            <a:pPr>
              <a:lnSpc>
                <a:spcPct val="100000"/>
              </a:lnSpc>
              <a:spcBef>
                <a:spcPts val="0"/>
              </a:spcBef>
            </a:pPr>
            <a:r>
              <a:rPr lang="ru-RU" sz="998" dirty="0">
                <a:solidFill>
                  <a:schemeClr val="bg1"/>
                </a:solidFill>
                <a:latin typeface="+mn-lt"/>
              </a:rPr>
              <a:t>ИБР-2М ― единственный в мире реактор, работающего с переменным уровнем критичности. Средняя мощность – 2 МВт, пиковая мощность – 2 ГВт. Продолжается реализация международной пользовательской программы на пучках нейтронов реактора ИБР-2. Проект нового импульсного источника нейтронов 4-го поколения разрабатывается в партнерстве с ведущими научными организациями.</a:t>
            </a:r>
            <a:endParaRPr lang="ru-RU" sz="998" cap="none" spc="0" dirty="0">
              <a:solidFill>
                <a:schemeClr val="bg1"/>
              </a:solidFill>
              <a:latin typeface="+mn-lt"/>
              <a:ea typeface="+mn-ea"/>
              <a:cs typeface="Arial" pitchFamily="34" charset="0"/>
            </a:endParaRPr>
          </a:p>
        </p:txBody>
      </p:sp>
      <p:pic>
        <p:nvPicPr>
          <p:cNvPr id="12" name="Объект 11">
            <a:extLst>
              <a:ext uri="{FF2B5EF4-FFF2-40B4-BE49-F238E27FC236}">
                <a16:creationId xmlns:a16="http://schemas.microsoft.com/office/drawing/2014/main" id="{6D3CFE08-1D48-4EFE-97A7-331AF6FCB21A}"/>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99415" y="419992"/>
            <a:ext cx="6062818" cy="4041878"/>
          </a:xfrm>
          <a:ln>
            <a:noFill/>
          </a:ln>
          <a:effectLst/>
        </p:spPr>
      </p:pic>
      <p:pic>
        <p:nvPicPr>
          <p:cNvPr id="16" name="Объект 15">
            <a:extLst>
              <a:ext uri="{FF2B5EF4-FFF2-40B4-BE49-F238E27FC236}">
                <a16:creationId xmlns:a16="http://schemas.microsoft.com/office/drawing/2014/main" id="{31E9F384-2B4E-4AC7-9015-1107C7101F51}"/>
              </a:ext>
            </a:extLst>
          </p:cNvPr>
          <p:cNvPicPr>
            <a:picLocks noGrp="1" noChangeAspect="1"/>
          </p:cNvPicPr>
          <p:nvPr>
            <p:ph sz="quarter" idx="4"/>
          </p:nvPr>
        </p:nvPicPr>
        <p:blipFill>
          <a:blip r:embed="rId4" cstate="screen">
            <a:extLst>
              <a:ext uri="{28A0092B-C50C-407E-A947-70E740481C1C}">
                <a14:useLocalDpi xmlns:a14="http://schemas.microsoft.com/office/drawing/2010/main"/>
              </a:ext>
            </a:extLst>
          </a:blip>
          <a:stretch>
            <a:fillRect/>
          </a:stretch>
        </p:blipFill>
        <p:spPr>
          <a:xfrm>
            <a:off x="8869026" y="477191"/>
            <a:ext cx="3150627" cy="4031004"/>
          </a:xfrm>
          <a:ln>
            <a:noFill/>
          </a:ln>
          <a:effectLst/>
        </p:spPr>
      </p:pic>
      <p:pic>
        <p:nvPicPr>
          <p:cNvPr id="20" name="Рисунок 19">
            <a:extLst>
              <a:ext uri="{FF2B5EF4-FFF2-40B4-BE49-F238E27FC236}">
                <a16:creationId xmlns:a16="http://schemas.microsoft.com/office/drawing/2014/main" id="{ED3AFCE6-D893-4A73-BD83-A2C3DCB159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27876" y="294986"/>
            <a:ext cx="2773841" cy="2366337"/>
          </a:xfrm>
          <a:prstGeom prst="rect">
            <a:avLst/>
          </a:prstGeom>
          <a:ln>
            <a:noFill/>
          </a:ln>
          <a:effectLst/>
        </p:spPr>
      </p:pic>
      <p:pic>
        <p:nvPicPr>
          <p:cNvPr id="24" name="Рисунок 23">
            <a:extLst>
              <a:ext uri="{FF2B5EF4-FFF2-40B4-BE49-F238E27FC236}">
                <a16:creationId xmlns:a16="http://schemas.microsoft.com/office/drawing/2014/main" id="{DC5BCBB2-1E27-467A-B5C6-39385C1F53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56922" y="4770369"/>
            <a:ext cx="2859183" cy="1906444"/>
          </a:xfrm>
          <a:prstGeom prst="rect">
            <a:avLst/>
          </a:prstGeom>
          <a:ln>
            <a:noFill/>
          </a:ln>
          <a:effectLst/>
        </p:spPr>
      </p:pic>
      <p:pic>
        <p:nvPicPr>
          <p:cNvPr id="27" name="Рисунок 26">
            <a:extLst>
              <a:ext uri="{FF2B5EF4-FFF2-40B4-BE49-F238E27FC236}">
                <a16:creationId xmlns:a16="http://schemas.microsoft.com/office/drawing/2014/main" id="{6D0DDC2C-C069-461F-A0D3-08B34289E2C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56439" y="2759202"/>
            <a:ext cx="2859667" cy="1906444"/>
          </a:xfrm>
          <a:prstGeom prst="rect">
            <a:avLst/>
          </a:prstGeom>
          <a:ln>
            <a:noFill/>
          </a:ln>
          <a:effectLst/>
        </p:spPr>
      </p:pic>
      <p:pic>
        <p:nvPicPr>
          <p:cNvPr id="29" name="Рисунок 28">
            <a:extLst>
              <a:ext uri="{FF2B5EF4-FFF2-40B4-BE49-F238E27FC236}">
                <a16:creationId xmlns:a16="http://schemas.microsoft.com/office/drawing/2014/main" id="{ED975CE5-2069-46D1-9763-B3037DDBF6D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415" y="4770369"/>
            <a:ext cx="3426158" cy="1908901"/>
          </a:xfrm>
          <a:prstGeom prst="rect">
            <a:avLst/>
          </a:prstGeom>
          <a:ln>
            <a:noFill/>
          </a:ln>
          <a:effectLst/>
        </p:spPr>
      </p:pic>
      <p:pic>
        <p:nvPicPr>
          <p:cNvPr id="31" name="Рисунок 30">
            <a:extLst>
              <a:ext uri="{FF2B5EF4-FFF2-40B4-BE49-F238E27FC236}">
                <a16:creationId xmlns:a16="http://schemas.microsoft.com/office/drawing/2014/main" id="{A48771FA-1B62-452D-B784-0F12A7463E6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53732" y="4770369"/>
            <a:ext cx="1875032" cy="1908901"/>
          </a:xfrm>
          <a:prstGeom prst="rect">
            <a:avLst/>
          </a:prstGeom>
          <a:ln>
            <a:noFill/>
          </a:ln>
          <a:effectLst/>
        </p:spPr>
      </p:pic>
      <p:sp>
        <p:nvSpPr>
          <p:cNvPr id="13" name="Номер слайда 21">
            <a:extLst>
              <a:ext uri="{FF2B5EF4-FFF2-40B4-BE49-F238E27FC236}">
                <a16:creationId xmlns:a16="http://schemas.microsoft.com/office/drawing/2014/main" id="{0A3CEDC9-4669-824E-B68E-CA0820D6ED83}"/>
              </a:ext>
            </a:extLst>
          </p:cNvPr>
          <p:cNvSpPr txBox="1">
            <a:spLocks/>
          </p:cNvSpPr>
          <p:nvPr/>
        </p:nvSpPr>
        <p:spPr>
          <a:xfrm>
            <a:off x="11787932" y="6711330"/>
            <a:ext cx="380256" cy="266179"/>
          </a:xfrm>
          <a:prstGeom prst="rect">
            <a:avLst/>
          </a:prstGeom>
          <a:ln>
            <a:noFill/>
          </a:ln>
          <a:effectLst/>
        </p:spPr>
        <p:txBody>
          <a:bodyPr rtlCol="0"/>
          <a:ls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CEABB6-07DC-46E8-9B57-56EC44A396E5}" type="slidenum">
              <a:rPr lang="ru-RU" sz="1048" b="1" smtClean="0">
                <a:solidFill>
                  <a:srgbClr val="0F3553"/>
                </a:solidFill>
                <a:latin typeface="Arial" panose="020B0604020202020204" pitchFamily="34" charset="0"/>
                <a:cs typeface="Arial" panose="020B0604020202020204" pitchFamily="34" charset="0"/>
              </a:rPr>
              <a:pPr/>
              <a:t>19</a:t>
            </a:fld>
            <a:endParaRPr lang="ru-RU" sz="1048" b="1" dirty="0">
              <a:solidFill>
                <a:srgbClr val="0F3553"/>
              </a:solidFill>
              <a:latin typeface="Arial" panose="020B0604020202020204" pitchFamily="34" charset="0"/>
              <a:cs typeface="Arial" panose="020B0604020202020204" pitchFamily="34" charset="0"/>
            </a:endParaRPr>
          </a:p>
        </p:txBody>
      </p:sp>
      <p:sp>
        <p:nvSpPr>
          <p:cNvPr id="2" name="Заголовок 1">
            <a:extLst>
              <a:ext uri="{FF2B5EF4-FFF2-40B4-BE49-F238E27FC236}">
                <a16:creationId xmlns:a16="http://schemas.microsoft.com/office/drawing/2014/main" id="{5CE54ABB-4929-4810-950B-2DAEA0A5BAB4}"/>
              </a:ext>
            </a:extLst>
          </p:cNvPr>
          <p:cNvSpPr>
            <a:spLocks noGrp="1"/>
          </p:cNvSpPr>
          <p:nvPr>
            <p:ph type="title"/>
          </p:nvPr>
        </p:nvSpPr>
        <p:spPr>
          <a:xfrm>
            <a:off x="84762" y="297583"/>
            <a:ext cx="6914900" cy="665448"/>
          </a:xfrm>
          <a:solidFill>
            <a:srgbClr val="0F3553">
              <a:alpha val="80000"/>
            </a:srgbClr>
          </a:solidFill>
          <a:ln>
            <a:noFill/>
          </a:ln>
          <a:effectLst/>
        </p:spPr>
        <p:txBody>
          <a:bodyPr rtlCol="0">
            <a:normAutofit fontScale="90000"/>
          </a:bodyPr>
          <a:lstStyle/>
          <a:p>
            <a:pPr algn="l"/>
            <a:r>
              <a:rPr lang="ru-RU" sz="2595" b="1" cap="none" spc="-100" dirty="0">
                <a:solidFill>
                  <a:schemeClr val="bg1"/>
                </a:solidFill>
              </a:rPr>
              <a:t>Лаборатория Нейтронной физики им. </a:t>
            </a:r>
            <a:r>
              <a:rPr lang="ru-RU" sz="2595" b="1" cap="none" spc="-100" dirty="0" err="1">
                <a:solidFill>
                  <a:schemeClr val="bg1"/>
                </a:solidFill>
              </a:rPr>
              <a:t>И.М.Франка</a:t>
            </a:r>
            <a:endParaRPr lang="ru-RU" sz="2595" b="1" cap="none" spc="-100" dirty="0">
              <a:solidFill>
                <a:schemeClr val="bg1"/>
              </a:solidFill>
            </a:endParaRPr>
          </a:p>
        </p:txBody>
      </p:sp>
    </p:spTree>
    <p:extLst>
      <p:ext uri="{BB962C8B-B14F-4D97-AF65-F5344CB8AC3E}">
        <p14:creationId xmlns:p14="http://schemas.microsoft.com/office/powerpoint/2010/main" val="1324883027"/>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
            <a:extLst>
              <a:ext uri="{FF2B5EF4-FFF2-40B4-BE49-F238E27FC236}">
                <a16:creationId xmlns:a16="http://schemas.microsoft.com/office/drawing/2014/main" id="{50283AEE-4921-AA46-889B-189C7673FE93}"/>
              </a:ext>
            </a:extLst>
          </p:cNvPr>
          <p:cNvSpPr txBox="1">
            <a:spLocks noChangeArrowheads="1"/>
          </p:cNvSpPr>
          <p:nvPr/>
        </p:nvSpPr>
        <p:spPr bwMode="auto">
          <a:xfrm>
            <a:off x="443574" y="133349"/>
            <a:ext cx="8093643" cy="975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nSpc>
                <a:spcPct val="84000"/>
              </a:lnSpc>
              <a:spcBef>
                <a:spcPts val="1450"/>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800">
                <a:solidFill>
                  <a:srgbClr val="000000"/>
                </a:solidFill>
                <a:latin typeface="Arial" panose="020B0604020202020204" pitchFamily="34" charset="0"/>
                <a:ea typeface="DejaVu Sans" charset="0"/>
                <a:cs typeface="DejaVu Sans" charset="0"/>
              </a:defRPr>
            </a:lvl1pPr>
            <a:lvl2pPr>
              <a:lnSpc>
                <a:spcPct val="84000"/>
              </a:lnSpc>
              <a:spcBef>
                <a:spcPts val="1163"/>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panose="020B0604020202020204" pitchFamily="34" charset="0"/>
                <a:ea typeface="DejaVu Sans" charset="0"/>
                <a:cs typeface="DejaVu Sans" charset="0"/>
              </a:defRPr>
            </a:lvl2pPr>
            <a:lvl3pPr>
              <a:lnSpc>
                <a:spcPct val="84000"/>
              </a:lnSpc>
              <a:spcBef>
                <a:spcPts val="875"/>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ea typeface="DejaVu Sans" charset="0"/>
                <a:cs typeface="DejaVu Sans" charset="0"/>
              </a:defRPr>
            </a:lvl3pPr>
            <a:lvl4pPr>
              <a:lnSpc>
                <a:spcPct val="84000"/>
              </a:lnSpc>
              <a:spcBef>
                <a:spcPts val="600"/>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ea typeface="DejaVu Sans" charset="0"/>
                <a:cs typeface="DejaVu Sans" charset="0"/>
              </a:defRPr>
            </a:lvl4pPr>
            <a:lvl5pPr>
              <a:lnSpc>
                <a:spcPct val="84000"/>
              </a:lnSpc>
              <a:spcBef>
                <a:spcPts val="313"/>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panose="020B0604020202020204" pitchFamily="34" charset="0"/>
                <a:ea typeface="DejaVu Sans" charset="0"/>
                <a:cs typeface="DejaVu Sans" charset="0"/>
              </a:defRPr>
            </a:lvl5pPr>
            <a:lvl6pPr marL="2514600" indent="-228600" defTabSz="457200" eaLnBrk="0" fontAlgn="base" hangingPunct="0">
              <a:lnSpc>
                <a:spcPct val="84000"/>
              </a:lnSpc>
              <a:spcBef>
                <a:spcPts val="313"/>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panose="020B0604020202020204" pitchFamily="34" charset="0"/>
                <a:ea typeface="DejaVu Sans" charset="0"/>
                <a:cs typeface="DejaVu Sans" charset="0"/>
              </a:defRPr>
            </a:lvl6pPr>
            <a:lvl7pPr marL="2971800" indent="-228600" defTabSz="457200" eaLnBrk="0" fontAlgn="base" hangingPunct="0">
              <a:lnSpc>
                <a:spcPct val="84000"/>
              </a:lnSpc>
              <a:spcBef>
                <a:spcPts val="313"/>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panose="020B0604020202020204" pitchFamily="34" charset="0"/>
                <a:ea typeface="DejaVu Sans" charset="0"/>
                <a:cs typeface="DejaVu Sans" charset="0"/>
              </a:defRPr>
            </a:lvl7pPr>
            <a:lvl8pPr marL="3429000" indent="-228600" defTabSz="457200" eaLnBrk="0" fontAlgn="base" hangingPunct="0">
              <a:lnSpc>
                <a:spcPct val="84000"/>
              </a:lnSpc>
              <a:spcBef>
                <a:spcPts val="313"/>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panose="020B0604020202020204" pitchFamily="34" charset="0"/>
                <a:ea typeface="DejaVu Sans" charset="0"/>
                <a:cs typeface="DejaVu Sans" charset="0"/>
              </a:defRPr>
            </a:lvl8pPr>
            <a:lvl9pPr marL="3886200" indent="-228600" defTabSz="457200" eaLnBrk="0" fontAlgn="base" hangingPunct="0">
              <a:lnSpc>
                <a:spcPct val="84000"/>
              </a:lnSpc>
              <a:spcBef>
                <a:spcPts val="313"/>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panose="020B0604020202020204" pitchFamily="34" charset="0"/>
                <a:ea typeface="DejaVu Sans" charset="0"/>
                <a:cs typeface="DejaVu Sans" charset="0"/>
              </a:defRPr>
            </a:lvl9pPr>
          </a:lstStyle>
          <a:p>
            <a:pPr>
              <a:lnSpc>
                <a:spcPct val="90000"/>
              </a:lnSpc>
              <a:spcBef>
                <a:spcPts val="25"/>
              </a:spcBef>
              <a:buClrTx/>
            </a:pPr>
            <a:r>
              <a:rPr lang="ru-RU" altLang="ru-RU" sz="3593" b="1" dirty="0">
                <a:solidFill>
                  <a:srgbClr val="240EF3"/>
                </a:solidFill>
                <a:latin typeface="Calibri" panose="020F0502020204030204" pitchFamily="34" charset="0"/>
              </a:rPr>
              <a:t>ОИЯИ на мировом научном глобусе</a:t>
            </a:r>
            <a:endParaRPr lang="en-GB" altLang="ru-RU" sz="3593" b="1" dirty="0">
              <a:solidFill>
                <a:srgbClr val="240EF3"/>
              </a:solidFill>
              <a:latin typeface="Calibri" panose="020F0502020204030204" pitchFamily="34" charset="0"/>
            </a:endParaRPr>
          </a:p>
        </p:txBody>
      </p:sp>
      <p:sp>
        <p:nvSpPr>
          <p:cNvPr id="24580" name="Rectangle 3">
            <a:extLst>
              <a:ext uri="{FF2B5EF4-FFF2-40B4-BE49-F238E27FC236}">
                <a16:creationId xmlns:a16="http://schemas.microsoft.com/office/drawing/2014/main" id="{8329B6F5-72FA-2D41-A6C4-7B09772E02C5}"/>
              </a:ext>
            </a:extLst>
          </p:cNvPr>
          <p:cNvSpPr>
            <a:spLocks noChangeArrowheads="1"/>
          </p:cNvSpPr>
          <p:nvPr/>
        </p:nvSpPr>
        <p:spPr bwMode="auto">
          <a:xfrm>
            <a:off x="8425532" y="253747"/>
            <a:ext cx="3561266" cy="26582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9812" tIns="44906" rIns="89812" bIns="44906">
            <a:spAutoFit/>
          </a:bodyPr>
          <a:lstStyle>
            <a:lvl1pPr>
              <a:lnSpc>
                <a:spcPct val="84000"/>
              </a:lnSpc>
              <a:spcBef>
                <a:spcPts val="1450"/>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800">
                <a:solidFill>
                  <a:srgbClr val="000000"/>
                </a:solidFill>
                <a:latin typeface="Arial" panose="020B0604020202020204" pitchFamily="34" charset="0"/>
                <a:ea typeface="DejaVu Sans" charset="0"/>
                <a:cs typeface="DejaVu Sans" charset="0"/>
              </a:defRPr>
            </a:lvl1pPr>
            <a:lvl2pPr>
              <a:lnSpc>
                <a:spcPct val="84000"/>
              </a:lnSpc>
              <a:spcBef>
                <a:spcPts val="1163"/>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panose="020B0604020202020204" pitchFamily="34" charset="0"/>
                <a:ea typeface="DejaVu Sans" charset="0"/>
                <a:cs typeface="DejaVu Sans" charset="0"/>
              </a:defRPr>
            </a:lvl2pPr>
            <a:lvl3pPr>
              <a:lnSpc>
                <a:spcPct val="84000"/>
              </a:lnSpc>
              <a:spcBef>
                <a:spcPts val="875"/>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ea typeface="DejaVu Sans" charset="0"/>
                <a:cs typeface="DejaVu Sans" charset="0"/>
              </a:defRPr>
            </a:lvl3pPr>
            <a:lvl4pPr>
              <a:lnSpc>
                <a:spcPct val="84000"/>
              </a:lnSpc>
              <a:spcBef>
                <a:spcPts val="600"/>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ea typeface="DejaVu Sans" charset="0"/>
                <a:cs typeface="DejaVu Sans" charset="0"/>
              </a:defRPr>
            </a:lvl4pPr>
            <a:lvl5pPr>
              <a:lnSpc>
                <a:spcPct val="84000"/>
              </a:lnSpc>
              <a:spcBef>
                <a:spcPts val="313"/>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panose="020B0604020202020204" pitchFamily="34" charset="0"/>
                <a:ea typeface="DejaVu Sans" charset="0"/>
                <a:cs typeface="DejaVu Sans" charset="0"/>
              </a:defRPr>
            </a:lvl5pPr>
            <a:lvl6pPr marL="2514600" indent="-228600" defTabSz="457200" eaLnBrk="0" fontAlgn="base" hangingPunct="0">
              <a:lnSpc>
                <a:spcPct val="84000"/>
              </a:lnSpc>
              <a:spcBef>
                <a:spcPts val="313"/>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panose="020B0604020202020204" pitchFamily="34" charset="0"/>
                <a:ea typeface="DejaVu Sans" charset="0"/>
                <a:cs typeface="DejaVu Sans" charset="0"/>
              </a:defRPr>
            </a:lvl6pPr>
            <a:lvl7pPr marL="2971800" indent="-228600" defTabSz="457200" eaLnBrk="0" fontAlgn="base" hangingPunct="0">
              <a:lnSpc>
                <a:spcPct val="84000"/>
              </a:lnSpc>
              <a:spcBef>
                <a:spcPts val="313"/>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panose="020B0604020202020204" pitchFamily="34" charset="0"/>
                <a:ea typeface="DejaVu Sans" charset="0"/>
                <a:cs typeface="DejaVu Sans" charset="0"/>
              </a:defRPr>
            </a:lvl7pPr>
            <a:lvl8pPr marL="3429000" indent="-228600" defTabSz="457200" eaLnBrk="0" fontAlgn="base" hangingPunct="0">
              <a:lnSpc>
                <a:spcPct val="84000"/>
              </a:lnSpc>
              <a:spcBef>
                <a:spcPts val="313"/>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panose="020B0604020202020204" pitchFamily="34" charset="0"/>
                <a:ea typeface="DejaVu Sans" charset="0"/>
                <a:cs typeface="DejaVu Sans" charset="0"/>
              </a:defRPr>
            </a:lvl8pPr>
            <a:lvl9pPr marL="3886200" indent="-228600" defTabSz="457200" eaLnBrk="0" fontAlgn="base" hangingPunct="0">
              <a:lnSpc>
                <a:spcPct val="84000"/>
              </a:lnSpc>
              <a:spcBef>
                <a:spcPts val="313"/>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panose="020B0604020202020204" pitchFamily="34" charset="0"/>
                <a:ea typeface="DejaVu Sans" charset="0"/>
                <a:cs typeface="DejaVu Sans" charset="0"/>
              </a:defRPr>
            </a:lvl9pPr>
          </a:lstStyle>
          <a:p>
            <a:pPr algn="r">
              <a:lnSpc>
                <a:spcPct val="100000"/>
              </a:lnSpc>
              <a:spcBef>
                <a:spcPts val="25"/>
              </a:spcBef>
              <a:buClrTx/>
            </a:pPr>
            <a:r>
              <a:rPr lang="en-GB" altLang="ru-RU" sz="2794" b="1" dirty="0">
                <a:solidFill>
                  <a:srgbClr val="C00000"/>
                </a:solidFill>
                <a:latin typeface="Calibri" panose="020F0502020204030204" pitchFamily="34" charset="0"/>
              </a:rPr>
              <a:t>16 </a:t>
            </a:r>
            <a:r>
              <a:rPr lang="ru-RU" altLang="ru-RU" sz="2794" b="1" dirty="0">
                <a:solidFill>
                  <a:srgbClr val="C00000"/>
                </a:solidFill>
                <a:latin typeface="Calibri" panose="020F0502020204030204" pitchFamily="34" charset="0"/>
              </a:rPr>
              <a:t>Стран-участниц</a:t>
            </a:r>
            <a:endParaRPr lang="en-GB" altLang="ru-RU" sz="2794" b="1" dirty="0">
              <a:solidFill>
                <a:srgbClr val="C00000"/>
              </a:solidFill>
              <a:latin typeface="Calibri" panose="020F0502020204030204" pitchFamily="34" charset="0"/>
            </a:endParaRPr>
          </a:p>
          <a:p>
            <a:pPr algn="r">
              <a:lnSpc>
                <a:spcPct val="100000"/>
              </a:lnSpc>
              <a:spcBef>
                <a:spcPts val="25"/>
              </a:spcBef>
              <a:buClrTx/>
            </a:pPr>
            <a:r>
              <a:rPr lang="en-GB" altLang="ru-RU" sz="2794" b="1" dirty="0">
                <a:solidFill>
                  <a:srgbClr val="C00000"/>
                </a:solidFill>
                <a:latin typeface="Calibri" panose="020F0502020204030204" pitchFamily="34" charset="0"/>
              </a:rPr>
              <a:t>5 </a:t>
            </a:r>
            <a:r>
              <a:rPr lang="ru-RU" altLang="ru-RU" sz="2794" b="1" dirty="0" err="1">
                <a:solidFill>
                  <a:srgbClr val="C00000"/>
                </a:solidFill>
                <a:latin typeface="Calibri" panose="020F0502020204030204" pitchFamily="34" charset="0"/>
              </a:rPr>
              <a:t>Асс.члены</a:t>
            </a:r>
            <a:endParaRPr lang="en-GB" altLang="ru-RU" sz="2794" b="1" dirty="0">
              <a:solidFill>
                <a:srgbClr val="C00000"/>
              </a:solidFill>
              <a:latin typeface="Calibri" panose="020F0502020204030204" pitchFamily="34" charset="0"/>
            </a:endParaRPr>
          </a:p>
          <a:p>
            <a:pPr algn="r">
              <a:lnSpc>
                <a:spcPct val="100000"/>
              </a:lnSpc>
              <a:spcBef>
                <a:spcPts val="25"/>
              </a:spcBef>
              <a:buClrTx/>
            </a:pPr>
            <a:r>
              <a:rPr lang="en-GB" altLang="ru-RU" sz="2794" b="1" dirty="0">
                <a:solidFill>
                  <a:srgbClr val="C00000"/>
                </a:solidFill>
                <a:latin typeface="Calibri" panose="020F0502020204030204" pitchFamily="34" charset="0"/>
              </a:rPr>
              <a:t>900+ </a:t>
            </a:r>
            <a:r>
              <a:rPr lang="ru-RU" altLang="ru-RU" sz="2794" b="1" dirty="0" err="1">
                <a:solidFill>
                  <a:srgbClr val="C00000"/>
                </a:solidFill>
                <a:latin typeface="Calibri" panose="020F0502020204030204" pitchFamily="34" charset="0"/>
              </a:rPr>
              <a:t>Партнероы</a:t>
            </a:r>
            <a:endParaRPr lang="en-GB" altLang="ru-RU" sz="2794" b="1" dirty="0">
              <a:solidFill>
                <a:srgbClr val="C00000"/>
              </a:solidFill>
              <a:latin typeface="Calibri" panose="020F0502020204030204" pitchFamily="34" charset="0"/>
            </a:endParaRPr>
          </a:p>
          <a:p>
            <a:pPr algn="r">
              <a:lnSpc>
                <a:spcPct val="100000"/>
              </a:lnSpc>
              <a:spcBef>
                <a:spcPts val="25"/>
              </a:spcBef>
              <a:buClrTx/>
            </a:pPr>
            <a:endParaRPr lang="en-GB" altLang="ru-RU" sz="2794" b="1" dirty="0">
              <a:solidFill>
                <a:srgbClr val="C00000"/>
              </a:solidFill>
              <a:latin typeface="Calibri" panose="020F0502020204030204" pitchFamily="34" charset="0"/>
            </a:endParaRPr>
          </a:p>
          <a:p>
            <a:pPr algn="r">
              <a:lnSpc>
                <a:spcPct val="100000"/>
              </a:lnSpc>
              <a:spcBef>
                <a:spcPts val="25"/>
              </a:spcBef>
              <a:buClrTx/>
            </a:pPr>
            <a:r>
              <a:rPr lang="en-GB" altLang="ru-RU" sz="2794" b="1" dirty="0">
                <a:solidFill>
                  <a:srgbClr val="C00000"/>
                </a:solidFill>
                <a:latin typeface="Calibri" panose="020F0502020204030204" pitchFamily="34" charset="0"/>
              </a:rPr>
              <a:t>&gt; 5200 </a:t>
            </a:r>
            <a:r>
              <a:rPr lang="ru-RU" altLang="ru-RU" sz="2794" b="1" dirty="0">
                <a:solidFill>
                  <a:srgbClr val="C00000"/>
                </a:solidFill>
                <a:latin typeface="Calibri" panose="020F0502020204030204" pitchFamily="34" charset="0"/>
              </a:rPr>
              <a:t>чел</a:t>
            </a:r>
            <a:endParaRPr lang="en-GB" altLang="ru-RU" sz="2794" b="1" dirty="0">
              <a:solidFill>
                <a:srgbClr val="C00000"/>
              </a:solidFill>
              <a:latin typeface="Calibri" panose="020F0502020204030204" pitchFamily="34" charset="0"/>
            </a:endParaRPr>
          </a:p>
          <a:p>
            <a:pPr algn="r">
              <a:lnSpc>
                <a:spcPct val="100000"/>
              </a:lnSpc>
              <a:spcBef>
                <a:spcPts val="25"/>
              </a:spcBef>
              <a:buClrTx/>
            </a:pPr>
            <a:r>
              <a:rPr lang="en-GB" altLang="ru-RU" sz="2794" b="1" dirty="0">
                <a:solidFill>
                  <a:srgbClr val="C00000"/>
                </a:solidFill>
                <a:latin typeface="Calibri" panose="020F0502020204030204" pitchFamily="34" charset="0"/>
              </a:rPr>
              <a:t>230 M$ </a:t>
            </a:r>
            <a:r>
              <a:rPr lang="ru-RU" altLang="ru-RU" sz="2794" b="1" dirty="0">
                <a:solidFill>
                  <a:srgbClr val="C00000"/>
                </a:solidFill>
                <a:latin typeface="Calibri" panose="020F0502020204030204" pitchFamily="34" charset="0"/>
              </a:rPr>
              <a:t>бюджет</a:t>
            </a:r>
            <a:endParaRPr lang="en-GB" altLang="ru-RU" sz="2794" b="1" dirty="0">
              <a:solidFill>
                <a:srgbClr val="C00000"/>
              </a:solidFill>
              <a:latin typeface="Calibri" panose="020F0502020204030204" pitchFamily="34" charset="0"/>
            </a:endParaRPr>
          </a:p>
        </p:txBody>
      </p:sp>
      <p:pic>
        <p:nvPicPr>
          <p:cNvPr id="24581" name="Picture 4">
            <a:extLst>
              <a:ext uri="{FF2B5EF4-FFF2-40B4-BE49-F238E27FC236}">
                <a16:creationId xmlns:a16="http://schemas.microsoft.com/office/drawing/2014/main" id="{B13EE0BA-6E88-874D-A964-0D6BC487683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03684" y="2969055"/>
            <a:ext cx="6734404" cy="3887610"/>
          </a:xfrm>
          <a:prstGeom prst="rect">
            <a:avLst/>
          </a:prstGeom>
          <a:noFill/>
          <a:ln>
            <a:noFill/>
          </a:ln>
          <a:effectLst/>
          <a:extLst>
            <a:ext uri="{909E8E84-426E-40DD-AFC4-6F175D3DCCD1}">
              <a14:hiddenFill xmlns:a14="http://schemas.microsoft.com/office/drawing/2010/main">
                <a:blipFill dpi="0" rotWithShape="0">
                  <a:blip/>
                  <a:srcRect l="5141" t="8820" r="5269" b="10873"/>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2" name="Freeform 5">
            <a:extLst>
              <a:ext uri="{FF2B5EF4-FFF2-40B4-BE49-F238E27FC236}">
                <a16:creationId xmlns:a16="http://schemas.microsoft.com/office/drawing/2014/main" id="{1E8D7DA8-11E2-844E-97E2-F89355450CED}"/>
              </a:ext>
            </a:extLst>
          </p:cNvPr>
          <p:cNvSpPr>
            <a:spLocks noChangeArrowheads="1"/>
          </p:cNvSpPr>
          <p:nvPr/>
        </p:nvSpPr>
        <p:spPr bwMode="auto">
          <a:xfrm>
            <a:off x="6913419" y="5343761"/>
            <a:ext cx="563972" cy="563972"/>
          </a:xfrm>
          <a:custGeom>
            <a:avLst/>
            <a:gdLst>
              <a:gd name="T0" fmla="*/ 565150 w 565150"/>
              <a:gd name="T1" fmla="*/ 282575 h 565150"/>
              <a:gd name="T2" fmla="*/ 282575 w 565150"/>
              <a:gd name="T3" fmla="*/ 565150 h 565150"/>
              <a:gd name="T4" fmla="*/ 0 w 565150"/>
              <a:gd name="T5" fmla="*/ 282575 h 565150"/>
              <a:gd name="T6" fmla="*/ 282575 w 565150"/>
              <a:gd name="T7" fmla="*/ 0 h 565150"/>
              <a:gd name="T8" fmla="*/ 0 60000 65536"/>
              <a:gd name="T9" fmla="*/ 0 60000 65536"/>
              <a:gd name="T10" fmla="*/ 0 60000 65536"/>
              <a:gd name="T11" fmla="*/ 0 60000 65536"/>
              <a:gd name="T12" fmla="*/ 0 w 565150"/>
              <a:gd name="T13" fmla="*/ 0 h 565150"/>
              <a:gd name="T14" fmla="*/ 565150 w 565150"/>
              <a:gd name="T15" fmla="*/ 565150 h 565150"/>
            </a:gdLst>
            <a:ahLst/>
            <a:cxnLst>
              <a:cxn ang="T8">
                <a:pos x="T0" y="T1"/>
              </a:cxn>
              <a:cxn ang="T9">
                <a:pos x="T2" y="T3"/>
              </a:cxn>
              <a:cxn ang="T10">
                <a:pos x="T4" y="T5"/>
              </a:cxn>
              <a:cxn ang="T11">
                <a:pos x="T6" y="T7"/>
              </a:cxn>
            </a:cxnLst>
            <a:rect l="T12" t="T13" r="T14" b="T15"/>
            <a:pathLst>
              <a:path w="565150" h="565150">
                <a:moveTo>
                  <a:pt x="0" y="785"/>
                </a:moveTo>
                <a:lnTo>
                  <a:pt x="785" y="785"/>
                </a:lnTo>
                <a:lnTo>
                  <a:pt x="180" y="90"/>
                </a:lnTo>
                <a:lnTo>
                  <a:pt x="785" y="785"/>
                </a:lnTo>
                <a:lnTo>
                  <a:pt x="270" y="90"/>
                </a:lnTo>
                <a:lnTo>
                  <a:pt x="0" y="785"/>
                </a:lnTo>
                <a:close/>
              </a:path>
            </a:pathLst>
          </a:custGeom>
          <a:noFill/>
          <a:ln w="25560" cap="flat">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796"/>
          </a:p>
        </p:txBody>
      </p:sp>
      <p:sp>
        <p:nvSpPr>
          <p:cNvPr id="24579" name="Rectangle 2">
            <a:extLst>
              <a:ext uri="{FF2B5EF4-FFF2-40B4-BE49-F238E27FC236}">
                <a16:creationId xmlns:a16="http://schemas.microsoft.com/office/drawing/2014/main" id="{86DA5A22-9936-4949-BFFC-062F33FCCBB6}"/>
              </a:ext>
            </a:extLst>
          </p:cNvPr>
          <p:cNvSpPr>
            <a:spLocks noChangeArrowheads="1"/>
          </p:cNvSpPr>
          <p:nvPr/>
        </p:nvSpPr>
        <p:spPr bwMode="auto">
          <a:xfrm>
            <a:off x="103371" y="1077996"/>
            <a:ext cx="5980723" cy="5719679"/>
          </a:xfrm>
          <a:prstGeom prst="rect">
            <a:avLst/>
          </a:prstGeom>
          <a:solidFill>
            <a:srgbClr val="FEF0D2">
              <a:alpha val="52157"/>
            </a:srgbClr>
          </a:solidFill>
          <a:ln>
            <a:noFill/>
          </a:ln>
          <a:effectLst/>
        </p:spPr>
        <p:txBody>
          <a:bodyPr wrap="square" lIns="89812" tIns="44906" rIns="89812" bIns="44906" anchorCtr="1">
            <a:spAutoFit/>
          </a:bodyPr>
          <a:lstStyle>
            <a:lvl1pPr>
              <a:lnSpc>
                <a:spcPct val="84000"/>
              </a:lnSpc>
              <a:spcBef>
                <a:spcPts val="1450"/>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800">
                <a:solidFill>
                  <a:srgbClr val="000000"/>
                </a:solidFill>
                <a:latin typeface="Arial" panose="020B0604020202020204" pitchFamily="34" charset="0"/>
                <a:ea typeface="DejaVu Sans" charset="0"/>
                <a:cs typeface="DejaVu Sans" charset="0"/>
              </a:defRPr>
            </a:lvl1pPr>
            <a:lvl2pPr>
              <a:lnSpc>
                <a:spcPct val="84000"/>
              </a:lnSpc>
              <a:spcBef>
                <a:spcPts val="1163"/>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panose="020B0604020202020204" pitchFamily="34" charset="0"/>
                <a:ea typeface="DejaVu Sans" charset="0"/>
                <a:cs typeface="DejaVu Sans" charset="0"/>
              </a:defRPr>
            </a:lvl2pPr>
            <a:lvl3pPr>
              <a:lnSpc>
                <a:spcPct val="84000"/>
              </a:lnSpc>
              <a:spcBef>
                <a:spcPts val="875"/>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ea typeface="DejaVu Sans" charset="0"/>
                <a:cs typeface="DejaVu Sans" charset="0"/>
              </a:defRPr>
            </a:lvl3pPr>
            <a:lvl4pPr>
              <a:lnSpc>
                <a:spcPct val="84000"/>
              </a:lnSpc>
              <a:spcBef>
                <a:spcPts val="600"/>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ea typeface="DejaVu Sans" charset="0"/>
                <a:cs typeface="DejaVu Sans" charset="0"/>
              </a:defRPr>
            </a:lvl4pPr>
            <a:lvl5pPr>
              <a:lnSpc>
                <a:spcPct val="84000"/>
              </a:lnSpc>
              <a:spcBef>
                <a:spcPts val="313"/>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panose="020B0604020202020204" pitchFamily="34" charset="0"/>
                <a:ea typeface="DejaVu Sans" charset="0"/>
                <a:cs typeface="DejaVu Sans" charset="0"/>
              </a:defRPr>
            </a:lvl5pPr>
            <a:lvl6pPr marL="2514600" indent="-228600" defTabSz="457200" eaLnBrk="0" fontAlgn="base" hangingPunct="0">
              <a:lnSpc>
                <a:spcPct val="84000"/>
              </a:lnSpc>
              <a:spcBef>
                <a:spcPts val="313"/>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panose="020B0604020202020204" pitchFamily="34" charset="0"/>
                <a:ea typeface="DejaVu Sans" charset="0"/>
                <a:cs typeface="DejaVu Sans" charset="0"/>
              </a:defRPr>
            </a:lvl6pPr>
            <a:lvl7pPr marL="2971800" indent="-228600" defTabSz="457200" eaLnBrk="0" fontAlgn="base" hangingPunct="0">
              <a:lnSpc>
                <a:spcPct val="84000"/>
              </a:lnSpc>
              <a:spcBef>
                <a:spcPts val="313"/>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panose="020B0604020202020204" pitchFamily="34" charset="0"/>
                <a:ea typeface="DejaVu Sans" charset="0"/>
                <a:cs typeface="DejaVu Sans" charset="0"/>
              </a:defRPr>
            </a:lvl7pPr>
            <a:lvl8pPr marL="3429000" indent="-228600" defTabSz="457200" eaLnBrk="0" fontAlgn="base" hangingPunct="0">
              <a:lnSpc>
                <a:spcPct val="84000"/>
              </a:lnSpc>
              <a:spcBef>
                <a:spcPts val="313"/>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panose="020B0604020202020204" pitchFamily="34" charset="0"/>
                <a:ea typeface="DejaVu Sans" charset="0"/>
                <a:cs typeface="DejaVu Sans" charset="0"/>
              </a:defRPr>
            </a:lvl8pPr>
            <a:lvl9pPr marL="3886200" indent="-228600" defTabSz="457200" eaLnBrk="0" fontAlgn="base" hangingPunct="0">
              <a:lnSpc>
                <a:spcPct val="84000"/>
              </a:lnSpc>
              <a:spcBef>
                <a:spcPts val="313"/>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panose="020B0604020202020204" pitchFamily="34" charset="0"/>
                <a:ea typeface="DejaVu Sans" charset="0"/>
                <a:cs typeface="DejaVu Sans" charset="0"/>
              </a:defRPr>
            </a:lvl9pPr>
          </a:lstStyle>
          <a:p>
            <a:pPr>
              <a:lnSpc>
                <a:spcPct val="100000"/>
              </a:lnSpc>
              <a:spcBef>
                <a:spcPts val="0"/>
              </a:spcBef>
              <a:spcAft>
                <a:spcPts val="299"/>
              </a:spcAft>
              <a:buClrTx/>
            </a:pPr>
            <a:r>
              <a:rPr lang="en-US" altLang="ru-RU" sz="1796" b="1" dirty="0"/>
              <a:t>- </a:t>
            </a:r>
            <a:r>
              <a:rPr lang="ru-RU" sz="1796" dirty="0"/>
              <a:t>Идея нейтринных осцилляций</a:t>
            </a:r>
          </a:p>
          <a:p>
            <a:pPr>
              <a:lnSpc>
                <a:spcPct val="100000"/>
              </a:lnSpc>
              <a:spcBef>
                <a:spcPts val="0"/>
              </a:spcBef>
              <a:spcAft>
                <a:spcPts val="299"/>
              </a:spcAft>
              <a:buClrTx/>
            </a:pPr>
            <a:r>
              <a:rPr lang="ru-RU" sz="1796" dirty="0"/>
              <a:t>- </a:t>
            </a:r>
            <a:r>
              <a:rPr lang="ru-RU" sz="1796" dirty="0" err="1"/>
              <a:t>Антисигма</a:t>
            </a:r>
            <a:r>
              <a:rPr lang="ru-RU" sz="1796" dirty="0"/>
              <a:t>-минус-гиперон </a:t>
            </a:r>
          </a:p>
          <a:p>
            <a:pPr>
              <a:lnSpc>
                <a:spcPct val="100000"/>
              </a:lnSpc>
              <a:spcBef>
                <a:spcPts val="0"/>
              </a:spcBef>
              <a:spcAft>
                <a:spcPts val="299"/>
              </a:spcAft>
              <a:buClrTx/>
            </a:pPr>
            <a:r>
              <a:rPr lang="ru-RU" sz="1796" dirty="0"/>
              <a:t>- Кумулятивный релятивистский эффект </a:t>
            </a:r>
          </a:p>
          <a:p>
            <a:pPr>
              <a:lnSpc>
                <a:spcPct val="100000"/>
              </a:lnSpc>
              <a:spcBef>
                <a:spcPts val="0"/>
              </a:spcBef>
              <a:spcAft>
                <a:spcPts val="299"/>
              </a:spcAft>
              <a:buClrTx/>
            </a:pPr>
            <a:r>
              <a:rPr lang="ru-RU" sz="1796" dirty="0"/>
              <a:t>- Открытие 11 новых элементов: 102-105,107,114-118. </a:t>
            </a:r>
          </a:p>
          <a:p>
            <a:pPr>
              <a:lnSpc>
                <a:spcPct val="100000"/>
              </a:lnSpc>
              <a:spcBef>
                <a:spcPts val="0"/>
              </a:spcBef>
              <a:spcAft>
                <a:spcPts val="299"/>
              </a:spcAft>
              <a:buClrTx/>
            </a:pPr>
            <a:r>
              <a:rPr lang="ru-RU" sz="1796" dirty="0"/>
              <a:t>- </a:t>
            </a:r>
            <a:r>
              <a:rPr lang="ru-RU" sz="1796" dirty="0" err="1"/>
              <a:t>Ультрахолодные</a:t>
            </a:r>
            <a:r>
              <a:rPr lang="ru-RU" sz="1796" dirty="0"/>
              <a:t> нейтроны </a:t>
            </a:r>
          </a:p>
          <a:p>
            <a:pPr>
              <a:lnSpc>
                <a:spcPct val="100000"/>
              </a:lnSpc>
              <a:spcBef>
                <a:spcPts val="0"/>
              </a:spcBef>
              <a:spcAft>
                <a:spcPts val="299"/>
              </a:spcAft>
              <a:buClrTx/>
            </a:pPr>
            <a:r>
              <a:rPr lang="ru-RU" sz="1796" dirty="0"/>
              <a:t>- </a:t>
            </a:r>
            <a:r>
              <a:rPr lang="ru-RU" sz="1796" dirty="0" err="1"/>
              <a:t>Пострадиационная</a:t>
            </a:r>
            <a:r>
              <a:rPr lang="ru-RU" sz="1796" dirty="0"/>
              <a:t> регенерация клеток </a:t>
            </a:r>
          </a:p>
          <a:p>
            <a:pPr>
              <a:lnSpc>
                <a:spcPct val="100000"/>
              </a:lnSpc>
              <a:spcBef>
                <a:spcPts val="0"/>
              </a:spcBef>
              <a:spcAft>
                <a:spcPts val="299"/>
              </a:spcAft>
              <a:buClrTx/>
            </a:pPr>
            <a:r>
              <a:rPr lang="ru-RU" sz="1796" dirty="0"/>
              <a:t>- Сверхтекучесть ядерной материи </a:t>
            </a:r>
          </a:p>
          <a:p>
            <a:pPr>
              <a:lnSpc>
                <a:spcPct val="100000"/>
              </a:lnSpc>
              <a:spcBef>
                <a:spcPts val="0"/>
              </a:spcBef>
              <a:spcAft>
                <a:spcPts val="299"/>
              </a:spcAft>
              <a:buClrTx/>
            </a:pPr>
            <a:r>
              <a:rPr lang="ru-RU" sz="1796" dirty="0"/>
              <a:t>- Цветовые заряды и правило </a:t>
            </a:r>
            <a:r>
              <a:rPr lang="ru-RU" sz="1796" dirty="0" err="1"/>
              <a:t>кваркового</a:t>
            </a:r>
            <a:r>
              <a:rPr lang="ru-RU" sz="1796" dirty="0"/>
              <a:t> счета </a:t>
            </a:r>
          </a:p>
          <a:p>
            <a:pPr>
              <a:lnSpc>
                <a:spcPct val="100000"/>
              </a:lnSpc>
              <a:spcBef>
                <a:spcPts val="0"/>
              </a:spcBef>
              <a:spcAft>
                <a:spcPts val="299"/>
              </a:spcAft>
              <a:buClrTx/>
            </a:pPr>
            <a:r>
              <a:rPr lang="ru-RU" sz="1796" dirty="0"/>
              <a:t>- Сверхнизкие температуры (</a:t>
            </a:r>
            <a:r>
              <a:rPr lang="ru-RU" sz="1796" dirty="0" err="1"/>
              <a:t>мК</a:t>
            </a:r>
            <a:r>
              <a:rPr lang="ru-RU" sz="1796" dirty="0"/>
              <a:t>) </a:t>
            </a:r>
          </a:p>
          <a:p>
            <a:pPr>
              <a:lnSpc>
                <a:spcPct val="100000"/>
              </a:lnSpc>
              <a:spcBef>
                <a:spcPts val="0"/>
              </a:spcBef>
              <a:spcAft>
                <a:spcPts val="299"/>
              </a:spcAft>
              <a:buClrTx/>
            </a:pPr>
            <a:r>
              <a:rPr lang="ru-RU" sz="1796" dirty="0"/>
              <a:t>- Гармоническое </a:t>
            </a:r>
            <a:r>
              <a:rPr lang="ru-RU" sz="1796" dirty="0" err="1"/>
              <a:t>суперпространство</a:t>
            </a:r>
            <a:r>
              <a:rPr lang="ru-RU" sz="1796" dirty="0"/>
              <a:t> </a:t>
            </a:r>
          </a:p>
          <a:p>
            <a:pPr>
              <a:lnSpc>
                <a:spcPct val="100000"/>
              </a:lnSpc>
              <a:spcBef>
                <a:spcPts val="0"/>
              </a:spcBef>
              <a:spcAft>
                <a:spcPts val="299"/>
              </a:spcAft>
              <a:buClrTx/>
            </a:pPr>
            <a:r>
              <a:rPr lang="ru-RU" sz="1796" dirty="0"/>
              <a:t>в суперсимметрии </a:t>
            </a:r>
          </a:p>
          <a:p>
            <a:pPr>
              <a:lnSpc>
                <a:spcPct val="100000"/>
              </a:lnSpc>
              <a:spcBef>
                <a:spcPts val="0"/>
              </a:spcBef>
              <a:spcAft>
                <a:spcPts val="299"/>
              </a:spcAft>
              <a:buClrTx/>
            </a:pPr>
            <a:endParaRPr lang="ru-RU" sz="1796" dirty="0"/>
          </a:p>
          <a:p>
            <a:pPr>
              <a:lnSpc>
                <a:spcPct val="100000"/>
              </a:lnSpc>
              <a:spcBef>
                <a:spcPts val="0"/>
              </a:spcBef>
              <a:spcAft>
                <a:spcPts val="299"/>
              </a:spcAft>
              <a:buClrTx/>
            </a:pPr>
            <a:r>
              <a:rPr lang="ru-RU" sz="1796" dirty="0"/>
              <a:t>- Новое поколение импульсных реакторов </a:t>
            </a:r>
          </a:p>
          <a:p>
            <a:pPr>
              <a:lnSpc>
                <a:spcPct val="100000"/>
              </a:lnSpc>
              <a:spcBef>
                <a:spcPts val="0"/>
              </a:spcBef>
              <a:spcAft>
                <a:spcPts val="299"/>
              </a:spcAft>
              <a:buClrTx/>
            </a:pPr>
            <a:r>
              <a:rPr lang="ru-RU" sz="1796" dirty="0"/>
              <a:t>- СП ускоритель релятивистских ионов </a:t>
            </a:r>
            <a:r>
              <a:rPr lang="ru-RU" sz="1796" dirty="0" err="1"/>
              <a:t>Нуклотрон</a:t>
            </a:r>
            <a:r>
              <a:rPr lang="ru-RU" sz="1796" dirty="0"/>
              <a:t> </a:t>
            </a:r>
          </a:p>
          <a:p>
            <a:pPr>
              <a:lnSpc>
                <a:spcPct val="100000"/>
              </a:lnSpc>
              <a:spcBef>
                <a:spcPts val="0"/>
              </a:spcBef>
              <a:spcAft>
                <a:spcPts val="299"/>
              </a:spcAft>
              <a:buClrTx/>
            </a:pPr>
            <a:r>
              <a:rPr lang="ru-RU" sz="1796" dirty="0"/>
              <a:t>- Фабрика сверхтяжелых элементов ДС-280 </a:t>
            </a:r>
          </a:p>
          <a:p>
            <a:pPr>
              <a:lnSpc>
                <a:spcPct val="100000"/>
              </a:lnSpc>
              <a:spcBef>
                <a:spcPts val="0"/>
              </a:spcBef>
              <a:spcAft>
                <a:spcPts val="299"/>
              </a:spcAft>
              <a:buClrTx/>
            </a:pPr>
            <a:r>
              <a:rPr lang="ru-RU" sz="1796" dirty="0"/>
              <a:t>- "Байкал" нейтринный </a:t>
            </a:r>
            <a:r>
              <a:rPr lang="ru-RU" sz="1796" dirty="0" err="1"/>
              <a:t>гигатонный</a:t>
            </a:r>
            <a:r>
              <a:rPr lang="ru-RU" sz="1796" dirty="0"/>
              <a:t> телескоп </a:t>
            </a:r>
          </a:p>
          <a:p>
            <a:pPr>
              <a:lnSpc>
                <a:spcPct val="100000"/>
              </a:lnSpc>
              <a:spcBef>
                <a:spcPts val="0"/>
              </a:spcBef>
              <a:spcAft>
                <a:spcPts val="299"/>
              </a:spcAft>
              <a:buClrTx/>
            </a:pPr>
            <a:r>
              <a:rPr lang="ru-RU" sz="1796" dirty="0"/>
              <a:t>- </a:t>
            </a:r>
            <a:r>
              <a:rPr lang="ru-RU" sz="1796" dirty="0" err="1"/>
              <a:t>Коллайдер</a:t>
            </a:r>
            <a:r>
              <a:rPr lang="ru-RU" sz="1796" dirty="0"/>
              <a:t> NICA</a:t>
            </a:r>
          </a:p>
          <a:p>
            <a:pPr>
              <a:lnSpc>
                <a:spcPct val="100000"/>
              </a:lnSpc>
              <a:spcBef>
                <a:spcPts val="0"/>
              </a:spcBef>
              <a:spcAft>
                <a:spcPts val="299"/>
              </a:spcAft>
              <a:buClrTx/>
            </a:pPr>
            <a:r>
              <a:rPr lang="ru-RU" sz="1796" dirty="0"/>
              <a:t>- </a:t>
            </a:r>
            <a:r>
              <a:rPr lang="ru-RU" sz="1796" dirty="0" err="1"/>
              <a:t>Гиперконвергентный</a:t>
            </a:r>
            <a:r>
              <a:rPr lang="ru-RU" sz="1796" dirty="0"/>
              <a:t> ИТ-кластер</a:t>
            </a:r>
            <a:endParaRPr lang="en-US" altLang="ru-RU" sz="1796" b="1" dirty="0"/>
          </a:p>
        </p:txBody>
      </p:sp>
    </p:spTree>
    <p:extLst>
      <p:ext uri="{BB962C8B-B14F-4D97-AF65-F5344CB8AC3E}">
        <p14:creationId xmlns:p14="http://schemas.microsoft.com/office/powerpoint/2010/main" val="4056434662"/>
      </p:ext>
    </p:extLst>
  </p:cSld>
  <p:clrMapOvr>
    <a:masterClrMapping/>
  </p:clrMapOvr>
  <p:transition spd="slow">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TextBox 35"/>
          <p:cNvSpPr/>
          <p:nvPr/>
        </p:nvSpPr>
        <p:spPr>
          <a:xfrm>
            <a:off x="816682" y="171348"/>
            <a:ext cx="11694035" cy="424689"/>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a:lnSpc>
                <a:spcPct val="100000"/>
              </a:lnSpc>
              <a:buNone/>
            </a:pPr>
            <a:r>
              <a:rPr lang="ru-RU" sz="2196" b="1" strike="noStrike" spc="-1" dirty="0">
                <a:solidFill>
                  <a:srgbClr val="0000FF"/>
                </a:solidFill>
                <a:latin typeface="Arial"/>
              </a:rPr>
              <a:t>Физика конденсированного состояния. Методы нейтронного рассеяния</a:t>
            </a:r>
            <a:endParaRPr lang="en-US" sz="2196" b="0" strike="noStrike" spc="-1" dirty="0">
              <a:latin typeface="Arial"/>
            </a:endParaRPr>
          </a:p>
        </p:txBody>
      </p:sp>
      <p:pic>
        <p:nvPicPr>
          <p:cNvPr id="440" name="Рисунок 46"/>
          <p:cNvPicPr/>
          <p:nvPr/>
        </p:nvPicPr>
        <p:blipFill>
          <a:blip r:embed="rId3"/>
          <a:stretch/>
        </p:blipFill>
        <p:spPr>
          <a:xfrm>
            <a:off x="229231" y="903954"/>
            <a:ext cx="3227205" cy="2386450"/>
          </a:xfrm>
          <a:prstGeom prst="rect">
            <a:avLst/>
          </a:prstGeom>
          <a:ln w="0">
            <a:noFill/>
          </a:ln>
        </p:spPr>
      </p:pic>
      <p:sp>
        <p:nvSpPr>
          <p:cNvPr id="441" name="TextBox 36"/>
          <p:cNvSpPr/>
          <p:nvPr/>
        </p:nvSpPr>
        <p:spPr>
          <a:xfrm>
            <a:off x="349955" y="3224765"/>
            <a:ext cx="3486797" cy="520747"/>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algn="ctr">
              <a:lnSpc>
                <a:spcPct val="100000"/>
              </a:lnSpc>
              <a:buNone/>
            </a:pPr>
            <a:r>
              <a:rPr lang="ru-RU" sz="1397" b="1" dirty="0">
                <a:solidFill>
                  <a:srgbClr val="7030A0"/>
                </a:solidFill>
              </a:rPr>
              <a:t>Структурная, электронная и магнитная фазовая диаграмма магнетита Fe3O4</a:t>
            </a:r>
            <a:endParaRPr lang="en-US" sz="1397" b="1" strike="noStrike" spc="-1" dirty="0">
              <a:solidFill>
                <a:srgbClr val="7030A0"/>
              </a:solidFill>
              <a:latin typeface="Arial"/>
            </a:endParaRPr>
          </a:p>
        </p:txBody>
      </p:sp>
      <p:pic>
        <p:nvPicPr>
          <p:cNvPr id="442" name="Рисунок 47" descr="evolution2"/>
          <p:cNvPicPr/>
          <p:nvPr/>
        </p:nvPicPr>
        <p:blipFill>
          <a:blip r:embed="rId4" cstate="print">
            <a:extLst>
              <a:ext uri="{28A0092B-C50C-407E-A947-70E740481C1C}">
                <a14:useLocalDpi xmlns:a14="http://schemas.microsoft.com/office/drawing/2010/main"/>
              </a:ext>
            </a:extLst>
          </a:blip>
          <a:stretch/>
        </p:blipFill>
        <p:spPr>
          <a:xfrm>
            <a:off x="2156" y="3905161"/>
            <a:ext cx="4095625" cy="1326883"/>
          </a:xfrm>
          <a:prstGeom prst="rect">
            <a:avLst/>
          </a:prstGeom>
          <a:ln w="9525">
            <a:noFill/>
          </a:ln>
        </p:spPr>
      </p:pic>
      <p:sp>
        <p:nvSpPr>
          <p:cNvPr id="443" name="TextBox 37"/>
          <p:cNvSpPr/>
          <p:nvPr/>
        </p:nvSpPr>
        <p:spPr>
          <a:xfrm>
            <a:off x="379777" y="5396962"/>
            <a:ext cx="3126601" cy="735770"/>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algn="ctr">
              <a:lnSpc>
                <a:spcPct val="100000"/>
              </a:lnSpc>
              <a:buNone/>
            </a:pPr>
            <a:r>
              <a:rPr lang="ru-RU" sz="1397" b="1" dirty="0">
                <a:solidFill>
                  <a:srgbClr val="FF0000"/>
                </a:solidFill>
              </a:rPr>
              <a:t>Изотермические структурные фазовые переходы в гигантских </a:t>
            </a:r>
            <a:r>
              <a:rPr lang="ru-RU" sz="1397" b="1" dirty="0" err="1">
                <a:solidFill>
                  <a:srgbClr val="FF0000"/>
                </a:solidFill>
              </a:rPr>
              <a:t>FexGa</a:t>
            </a:r>
            <a:r>
              <a:rPr lang="ru-RU" sz="1397" b="1" dirty="0">
                <a:solidFill>
                  <a:srgbClr val="FF0000"/>
                </a:solidFill>
              </a:rPr>
              <a:t> магнитострикционных сплавах</a:t>
            </a:r>
            <a:endParaRPr lang="en-US" sz="1397" b="1" strike="noStrike" spc="-1" dirty="0">
              <a:solidFill>
                <a:srgbClr val="FF0000"/>
              </a:solidFill>
              <a:latin typeface="Arial"/>
            </a:endParaRPr>
          </a:p>
        </p:txBody>
      </p:sp>
      <p:grpSp>
        <p:nvGrpSpPr>
          <p:cNvPr id="448" name="Группа 5"/>
          <p:cNvGrpSpPr/>
          <p:nvPr/>
        </p:nvGrpSpPr>
        <p:grpSpPr>
          <a:xfrm>
            <a:off x="4209343" y="1063594"/>
            <a:ext cx="4171313" cy="2449686"/>
            <a:chOff x="4182840" y="3282480"/>
            <a:chExt cx="4179476" cy="2454480"/>
          </a:xfrm>
        </p:grpSpPr>
        <p:grpSp>
          <p:nvGrpSpPr>
            <p:cNvPr id="449" name="Группа 6"/>
            <p:cNvGrpSpPr/>
            <p:nvPr/>
          </p:nvGrpSpPr>
          <p:grpSpPr>
            <a:xfrm>
              <a:off x="4182840" y="3562560"/>
              <a:ext cx="3605400" cy="2174400"/>
              <a:chOff x="4182840" y="3562560"/>
              <a:chExt cx="3605400" cy="2174400"/>
            </a:xfrm>
          </p:grpSpPr>
          <p:pic>
            <p:nvPicPr>
              <p:cNvPr id="450" name="Рисунок 50"/>
              <p:cNvPicPr/>
              <p:nvPr/>
            </p:nvPicPr>
            <p:blipFill>
              <a:blip r:embed="rId5" cstate="print">
                <a:extLst>
                  <a:ext uri="{28A0092B-C50C-407E-A947-70E740481C1C}">
                    <a14:useLocalDpi xmlns:a14="http://schemas.microsoft.com/office/drawing/2010/main"/>
                  </a:ext>
                </a:extLst>
              </a:blip>
              <a:srcRect l="16553" t="10439" r="12942" b="12752"/>
              <a:stretch/>
            </p:blipFill>
            <p:spPr>
              <a:xfrm>
                <a:off x="4285800" y="3562560"/>
                <a:ext cx="1725840" cy="2157840"/>
              </a:xfrm>
              <a:prstGeom prst="rect">
                <a:avLst/>
              </a:prstGeom>
              <a:ln w="0">
                <a:noFill/>
              </a:ln>
            </p:spPr>
          </p:pic>
          <p:pic>
            <p:nvPicPr>
              <p:cNvPr id="451" name="Рисунок 51"/>
              <p:cNvPicPr/>
              <p:nvPr/>
            </p:nvPicPr>
            <p:blipFill>
              <a:blip r:embed="rId6" cstate="print">
                <a:extLst>
                  <a:ext uri="{28A0092B-C50C-407E-A947-70E740481C1C}">
                    <a14:useLocalDpi xmlns:a14="http://schemas.microsoft.com/office/drawing/2010/main"/>
                  </a:ext>
                </a:extLst>
              </a:blip>
              <a:srcRect l="10004" t="10733" r="12499" b="12394"/>
              <a:stretch/>
            </p:blipFill>
            <p:spPr>
              <a:xfrm>
                <a:off x="5933160" y="3579120"/>
                <a:ext cx="1855080" cy="2157840"/>
              </a:xfrm>
              <a:prstGeom prst="rect">
                <a:avLst/>
              </a:prstGeom>
              <a:ln w="0">
                <a:noFill/>
              </a:ln>
            </p:spPr>
          </p:pic>
          <p:sp>
            <p:nvSpPr>
              <p:cNvPr id="452" name="Прямоугольник 22"/>
              <p:cNvSpPr/>
              <p:nvPr/>
            </p:nvSpPr>
            <p:spPr>
              <a:xfrm>
                <a:off x="6094440" y="5285160"/>
                <a:ext cx="912960" cy="333720"/>
              </a:xfrm>
              <a:prstGeom prst="rect">
                <a:avLst/>
              </a:prstGeom>
              <a:noFill/>
              <a:ln w="0">
                <a:noFill/>
              </a:ln>
            </p:spPr>
            <p:style>
              <a:lnRef idx="0">
                <a:scrgbClr r="0" g="0" b="0"/>
              </a:lnRef>
              <a:fillRef idx="0">
                <a:scrgbClr r="0" g="0" b="0"/>
              </a:fillRef>
              <a:effectRef idx="0">
                <a:scrgbClr r="0" g="0" b="0"/>
              </a:effectRef>
              <a:fontRef idx="minor"/>
            </p:style>
            <p:txBody>
              <a:bodyPr lIns="89824" tIns="44912" rIns="89824" bIns="44912" anchor="t">
                <a:spAutoFit/>
              </a:bodyPr>
              <a:lstStyle/>
              <a:p>
                <a:pPr>
                  <a:lnSpc>
                    <a:spcPct val="100000"/>
                  </a:lnSpc>
                  <a:buNone/>
                </a:pPr>
                <a:r>
                  <a:rPr lang="en-US" sz="1597" b="1" strike="noStrike" spc="9">
                    <a:solidFill>
                      <a:srgbClr val="000000"/>
                    </a:solidFill>
                    <a:latin typeface="Palatino Linotype"/>
                    <a:ea typeface="SimSun"/>
                  </a:rPr>
                  <a:t>SAXS</a:t>
                </a:r>
                <a:endParaRPr lang="en-US" sz="1597" b="0" strike="noStrike" spc="-1">
                  <a:latin typeface="Arial"/>
                </a:endParaRPr>
              </a:p>
            </p:txBody>
          </p:sp>
          <p:sp>
            <p:nvSpPr>
              <p:cNvPr id="453" name="Прямоугольник 23"/>
              <p:cNvSpPr/>
              <p:nvPr/>
            </p:nvSpPr>
            <p:spPr>
              <a:xfrm>
                <a:off x="4182840" y="5300640"/>
                <a:ext cx="888480" cy="333720"/>
              </a:xfrm>
              <a:prstGeom prst="rect">
                <a:avLst/>
              </a:prstGeom>
              <a:noFill/>
              <a:ln w="0">
                <a:noFill/>
              </a:ln>
            </p:spPr>
            <p:style>
              <a:lnRef idx="0">
                <a:scrgbClr r="0" g="0" b="0"/>
              </a:lnRef>
              <a:fillRef idx="0">
                <a:scrgbClr r="0" g="0" b="0"/>
              </a:fillRef>
              <a:effectRef idx="0">
                <a:scrgbClr r="0" g="0" b="0"/>
              </a:effectRef>
              <a:fontRef idx="minor"/>
            </p:style>
            <p:txBody>
              <a:bodyPr lIns="89824" tIns="44912" rIns="89824" bIns="44912" anchor="t">
                <a:spAutoFit/>
              </a:bodyPr>
              <a:lstStyle/>
              <a:p>
                <a:pPr algn="r">
                  <a:lnSpc>
                    <a:spcPct val="100000"/>
                  </a:lnSpc>
                  <a:buNone/>
                </a:pPr>
                <a:r>
                  <a:rPr lang="en-US" sz="1597" b="1" strike="noStrike" spc="9">
                    <a:solidFill>
                      <a:srgbClr val="000000"/>
                    </a:solidFill>
                    <a:latin typeface="Palatino Linotype"/>
                    <a:ea typeface="SimSun"/>
                  </a:rPr>
                  <a:t>SANS</a:t>
                </a:r>
                <a:endParaRPr lang="en-US" sz="1597" b="0" strike="noStrike" spc="-1">
                  <a:latin typeface="Arial"/>
                </a:endParaRPr>
              </a:p>
            </p:txBody>
          </p:sp>
          <p:pic>
            <p:nvPicPr>
              <p:cNvPr id="454" name="Рисунок 52"/>
              <p:cNvPicPr/>
              <p:nvPr/>
            </p:nvPicPr>
            <p:blipFill>
              <a:blip r:embed="rId6" cstate="print">
                <a:extLst>
                  <a:ext uri="{28A0092B-C50C-407E-A947-70E740481C1C}">
                    <a14:useLocalDpi xmlns:a14="http://schemas.microsoft.com/office/drawing/2010/main"/>
                  </a:ext>
                </a:extLst>
              </a:blip>
              <a:srcRect l="44476" t="87440" r="41778" b="7868"/>
              <a:stretch/>
            </p:blipFill>
            <p:spPr>
              <a:xfrm>
                <a:off x="7455240" y="5591520"/>
                <a:ext cx="332640" cy="130320"/>
              </a:xfrm>
              <a:prstGeom prst="rect">
                <a:avLst/>
              </a:prstGeom>
              <a:ln w="0">
                <a:noFill/>
              </a:ln>
            </p:spPr>
          </p:pic>
          <p:pic>
            <p:nvPicPr>
              <p:cNvPr id="455" name="Рисунок 53"/>
              <p:cNvPicPr/>
              <p:nvPr/>
            </p:nvPicPr>
            <p:blipFill>
              <a:blip r:embed="rId6" cstate="print">
                <a:extLst>
                  <a:ext uri="{28A0092B-C50C-407E-A947-70E740481C1C}">
                    <a14:useLocalDpi xmlns:a14="http://schemas.microsoft.com/office/drawing/2010/main"/>
                  </a:ext>
                </a:extLst>
              </a:blip>
              <a:srcRect l="44476" t="87440" r="41778" b="7868"/>
              <a:stretch/>
            </p:blipFill>
            <p:spPr>
              <a:xfrm>
                <a:off x="5682600" y="5605200"/>
                <a:ext cx="332640" cy="130320"/>
              </a:xfrm>
              <a:prstGeom prst="rect">
                <a:avLst/>
              </a:prstGeom>
              <a:ln w="0">
                <a:noFill/>
              </a:ln>
            </p:spPr>
          </p:pic>
        </p:grpSp>
        <p:pic>
          <p:nvPicPr>
            <p:cNvPr id="456" name="Рисунок 54"/>
            <p:cNvPicPr/>
            <p:nvPr/>
          </p:nvPicPr>
          <p:blipFill>
            <a:blip r:embed="rId7" cstate="print">
              <a:extLst>
                <a:ext uri="{28A0092B-C50C-407E-A947-70E740481C1C}">
                  <a14:useLocalDpi xmlns:a14="http://schemas.microsoft.com/office/drawing/2010/main"/>
                </a:ext>
              </a:extLst>
            </a:blip>
            <a:stretch/>
          </p:blipFill>
          <p:spPr>
            <a:xfrm>
              <a:off x="4594680" y="4943880"/>
              <a:ext cx="243360" cy="251640"/>
            </a:xfrm>
            <a:prstGeom prst="rect">
              <a:avLst/>
            </a:prstGeom>
            <a:ln w="0">
              <a:noFill/>
            </a:ln>
          </p:spPr>
        </p:pic>
        <p:pic>
          <p:nvPicPr>
            <p:cNvPr id="457" name="Рисунок 55"/>
            <p:cNvPicPr/>
            <p:nvPr/>
          </p:nvPicPr>
          <p:blipFill>
            <a:blip r:embed="rId7" cstate="print">
              <a:extLst>
                <a:ext uri="{28A0092B-C50C-407E-A947-70E740481C1C}">
                  <a14:useLocalDpi xmlns:a14="http://schemas.microsoft.com/office/drawing/2010/main"/>
                </a:ext>
              </a:extLst>
            </a:blip>
            <a:stretch/>
          </p:blipFill>
          <p:spPr>
            <a:xfrm>
              <a:off x="4633200" y="4754880"/>
              <a:ext cx="243360" cy="251640"/>
            </a:xfrm>
            <a:prstGeom prst="rect">
              <a:avLst/>
            </a:prstGeom>
            <a:ln w="0">
              <a:noFill/>
            </a:ln>
          </p:spPr>
        </p:pic>
        <p:pic>
          <p:nvPicPr>
            <p:cNvPr id="458" name="Рисунок 56"/>
            <p:cNvPicPr/>
            <p:nvPr/>
          </p:nvPicPr>
          <p:blipFill>
            <a:blip r:embed="rId8" cstate="print">
              <a:extLst>
                <a:ext uri="{28A0092B-C50C-407E-A947-70E740481C1C}">
                  <a14:useLocalDpi xmlns:a14="http://schemas.microsoft.com/office/drawing/2010/main"/>
                </a:ext>
              </a:extLst>
            </a:blip>
            <a:stretch/>
          </p:blipFill>
          <p:spPr>
            <a:xfrm>
              <a:off x="7015320" y="4022280"/>
              <a:ext cx="643680" cy="574200"/>
            </a:xfrm>
            <a:prstGeom prst="rect">
              <a:avLst/>
            </a:prstGeom>
            <a:ln w="0">
              <a:noFill/>
            </a:ln>
          </p:spPr>
        </p:pic>
        <p:sp>
          <p:nvSpPr>
            <p:cNvPr id="459" name="Прямоугольник 24"/>
            <p:cNvSpPr/>
            <p:nvPr/>
          </p:nvSpPr>
          <p:spPr>
            <a:xfrm>
              <a:off x="4265640" y="3282480"/>
              <a:ext cx="4096676" cy="337100"/>
            </a:xfrm>
            <a:prstGeom prst="rect">
              <a:avLst/>
            </a:prstGeom>
            <a:noFill/>
            <a:ln w="0">
              <a:noFill/>
            </a:ln>
          </p:spPr>
          <p:style>
            <a:lnRef idx="0">
              <a:scrgbClr r="0" g="0" b="0"/>
            </a:lnRef>
            <a:fillRef idx="0">
              <a:scrgbClr r="0" g="0" b="0"/>
            </a:fillRef>
            <a:effectRef idx="0">
              <a:scrgbClr r="0" g="0" b="0"/>
            </a:effectRef>
            <a:fontRef idx="minor"/>
          </p:style>
          <p:txBody>
            <a:bodyPr wrap="none" lIns="89824" tIns="44912" rIns="89824" bIns="44912" anchor="t">
              <a:spAutoFit/>
            </a:bodyPr>
            <a:lstStyle/>
            <a:p>
              <a:pPr>
                <a:lnSpc>
                  <a:spcPct val="100000"/>
                </a:lnSpc>
                <a:buNone/>
              </a:pPr>
              <a:r>
                <a:rPr lang="ru-RU" sz="1597" b="1" i="1" strike="noStrike" spc="97" dirty="0">
                  <a:solidFill>
                    <a:srgbClr val="002060"/>
                  </a:solidFill>
                  <a:latin typeface="Calibri"/>
                </a:rPr>
                <a:t>Структура </a:t>
              </a:r>
              <a:r>
                <a:rPr lang="ru-RU" sz="1597" b="1" i="1" strike="noStrike" spc="97" dirty="0" err="1">
                  <a:solidFill>
                    <a:srgbClr val="002060"/>
                  </a:solidFill>
                  <a:latin typeface="Calibri"/>
                </a:rPr>
                <a:t>биогибридных</a:t>
              </a:r>
              <a:r>
                <a:rPr lang="ru-RU" sz="1597" b="1" i="1" strike="noStrike" spc="97" dirty="0">
                  <a:solidFill>
                    <a:srgbClr val="002060"/>
                  </a:solidFill>
                  <a:latin typeface="Calibri"/>
                </a:rPr>
                <a:t> компонент</a:t>
              </a:r>
              <a:endParaRPr lang="en-US" sz="1597" b="0" strike="noStrike" spc="-1" dirty="0">
                <a:latin typeface="Arial"/>
              </a:endParaRPr>
            </a:p>
          </p:txBody>
        </p:sp>
      </p:grpSp>
      <p:pic>
        <p:nvPicPr>
          <p:cNvPr id="460" name="Рисунок 57"/>
          <p:cNvPicPr/>
          <p:nvPr/>
        </p:nvPicPr>
        <p:blipFill>
          <a:blip r:embed="rId9" cstate="print">
            <a:extLst>
              <a:ext uri="{28A0092B-C50C-407E-A947-70E740481C1C}">
                <a14:useLocalDpi xmlns:a14="http://schemas.microsoft.com/office/drawing/2010/main"/>
              </a:ext>
            </a:extLst>
          </a:blip>
          <a:stretch/>
        </p:blipFill>
        <p:spPr>
          <a:xfrm>
            <a:off x="9036317" y="1179894"/>
            <a:ext cx="2306686" cy="1830618"/>
          </a:xfrm>
          <a:prstGeom prst="rect">
            <a:avLst/>
          </a:prstGeom>
          <a:ln w="0">
            <a:noFill/>
          </a:ln>
        </p:spPr>
      </p:pic>
      <p:sp>
        <p:nvSpPr>
          <p:cNvPr id="461" name="TextBox 38"/>
          <p:cNvSpPr/>
          <p:nvPr/>
        </p:nvSpPr>
        <p:spPr>
          <a:xfrm>
            <a:off x="808059" y="679753"/>
            <a:ext cx="2859644" cy="363968"/>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a:lnSpc>
                <a:spcPct val="100000"/>
              </a:lnSpc>
              <a:buNone/>
            </a:pPr>
            <a:r>
              <a:rPr lang="en-GB" sz="1796" b="1" strike="noStrike" spc="-1">
                <a:solidFill>
                  <a:srgbClr val="006600"/>
                </a:solidFill>
                <a:latin typeface="Calibri"/>
              </a:rPr>
              <a:t>Crystalline Materials</a:t>
            </a:r>
            <a:endParaRPr lang="en-US" sz="1796" b="0" strike="noStrike" spc="-1">
              <a:latin typeface="Arial"/>
            </a:endParaRPr>
          </a:p>
        </p:txBody>
      </p:sp>
      <p:sp>
        <p:nvSpPr>
          <p:cNvPr id="462" name="TextBox 39"/>
          <p:cNvSpPr/>
          <p:nvPr/>
        </p:nvSpPr>
        <p:spPr>
          <a:xfrm>
            <a:off x="5255076" y="507177"/>
            <a:ext cx="2859644" cy="363968"/>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algn="ctr">
              <a:lnSpc>
                <a:spcPct val="100000"/>
              </a:lnSpc>
              <a:buNone/>
            </a:pPr>
            <a:r>
              <a:rPr lang="en-GB" sz="1796" b="1" strike="noStrike" spc="-1" dirty="0">
                <a:solidFill>
                  <a:srgbClr val="006600"/>
                </a:solidFill>
                <a:latin typeface="Calibri"/>
              </a:rPr>
              <a:t>Life Sciences</a:t>
            </a:r>
            <a:endParaRPr lang="en-US" sz="1796" b="0" strike="noStrike" spc="-1" dirty="0">
              <a:latin typeface="Arial"/>
            </a:endParaRPr>
          </a:p>
        </p:txBody>
      </p:sp>
      <p:sp>
        <p:nvSpPr>
          <p:cNvPr id="463" name="TextBox 40"/>
          <p:cNvSpPr/>
          <p:nvPr/>
        </p:nvSpPr>
        <p:spPr>
          <a:xfrm>
            <a:off x="8764688" y="719635"/>
            <a:ext cx="2859644" cy="363968"/>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algn="ctr">
              <a:lnSpc>
                <a:spcPct val="100000"/>
              </a:lnSpc>
              <a:buNone/>
            </a:pPr>
            <a:r>
              <a:rPr lang="en-GB" sz="1796" b="1" strike="noStrike" spc="-1">
                <a:solidFill>
                  <a:srgbClr val="006600"/>
                </a:solidFill>
                <a:latin typeface="Calibri"/>
              </a:rPr>
              <a:t>Applied Research</a:t>
            </a:r>
            <a:endParaRPr lang="en-US" sz="1796" b="0" strike="noStrike" spc="-1">
              <a:latin typeface="Arial"/>
            </a:endParaRPr>
          </a:p>
        </p:txBody>
      </p:sp>
      <p:sp>
        <p:nvSpPr>
          <p:cNvPr id="464" name="TextBox 41"/>
          <p:cNvSpPr/>
          <p:nvPr/>
        </p:nvSpPr>
        <p:spPr>
          <a:xfrm>
            <a:off x="8934995" y="3010871"/>
            <a:ext cx="2904915" cy="520747"/>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algn="ctr">
              <a:lnSpc>
                <a:spcPct val="100000"/>
              </a:lnSpc>
              <a:buNone/>
            </a:pPr>
            <a:r>
              <a:rPr lang="ru-RU" sz="1397" b="1" strike="noStrike" spc="-1" dirty="0">
                <a:solidFill>
                  <a:srgbClr val="7030A0"/>
                </a:solidFill>
                <a:latin typeface="Calibri"/>
              </a:rPr>
              <a:t>Нейтронная томография </a:t>
            </a:r>
            <a:r>
              <a:rPr lang="ru-RU" sz="1397" b="1" strike="noStrike" spc="-1" dirty="0" err="1">
                <a:solidFill>
                  <a:srgbClr val="7030A0"/>
                </a:solidFill>
                <a:latin typeface="Calibri"/>
              </a:rPr>
              <a:t>древниз</a:t>
            </a:r>
            <a:r>
              <a:rPr lang="ru-RU" sz="1397" b="1" strike="noStrike" spc="-1" dirty="0">
                <a:solidFill>
                  <a:srgbClr val="7030A0"/>
                </a:solidFill>
                <a:latin typeface="Calibri"/>
              </a:rPr>
              <a:t> золотых амулетов</a:t>
            </a:r>
            <a:endParaRPr lang="en-US" sz="1397" b="0" strike="noStrike" spc="-1" dirty="0">
              <a:latin typeface="Arial"/>
            </a:endParaRPr>
          </a:p>
        </p:txBody>
      </p:sp>
      <p:sp>
        <p:nvSpPr>
          <p:cNvPr id="465" name="TextBox 42"/>
          <p:cNvSpPr/>
          <p:nvPr/>
        </p:nvSpPr>
        <p:spPr>
          <a:xfrm>
            <a:off x="8114720" y="6129568"/>
            <a:ext cx="4035623" cy="735770"/>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algn="ctr">
              <a:lnSpc>
                <a:spcPct val="100000"/>
              </a:lnSpc>
              <a:buNone/>
            </a:pPr>
            <a:r>
              <a:rPr lang="ru-RU" sz="1397" b="1" dirty="0">
                <a:solidFill>
                  <a:srgbClr val="7030A0"/>
                </a:solidFill>
              </a:rPr>
              <a:t>Нейтронная томография и дифракционные исследования монет древнегреческих религиозных монет – оболов Харона</a:t>
            </a:r>
            <a:endParaRPr lang="en-US" sz="1397" b="1" strike="noStrike" spc="-1" dirty="0">
              <a:solidFill>
                <a:srgbClr val="7030A0"/>
              </a:solidFill>
              <a:latin typeface="Arial"/>
            </a:endParaRPr>
          </a:p>
        </p:txBody>
      </p:sp>
      <p:pic>
        <p:nvPicPr>
          <p:cNvPr id="466" name="Рисунок 58"/>
          <p:cNvPicPr/>
          <p:nvPr/>
        </p:nvPicPr>
        <p:blipFill>
          <a:blip r:embed="rId10" cstate="print">
            <a:extLst>
              <a:ext uri="{28A0092B-C50C-407E-A947-70E740481C1C}">
                <a14:useLocalDpi xmlns:a14="http://schemas.microsoft.com/office/drawing/2010/main"/>
              </a:ext>
            </a:extLst>
          </a:blip>
          <a:stretch/>
        </p:blipFill>
        <p:spPr>
          <a:xfrm>
            <a:off x="8531505" y="3537960"/>
            <a:ext cx="1434672" cy="830335"/>
          </a:xfrm>
          <a:prstGeom prst="rect">
            <a:avLst/>
          </a:prstGeom>
          <a:ln w="0">
            <a:noFill/>
          </a:ln>
        </p:spPr>
      </p:pic>
      <p:pic>
        <p:nvPicPr>
          <p:cNvPr id="467" name="Рисунок 59"/>
          <p:cNvPicPr/>
          <p:nvPr/>
        </p:nvPicPr>
        <p:blipFill>
          <a:blip r:embed="rId11" cstate="print">
            <a:extLst>
              <a:ext uri="{28A0092B-C50C-407E-A947-70E740481C1C}">
                <a14:useLocalDpi xmlns:a14="http://schemas.microsoft.com/office/drawing/2010/main"/>
              </a:ext>
            </a:extLst>
          </a:blip>
          <a:stretch/>
        </p:blipFill>
        <p:spPr>
          <a:xfrm>
            <a:off x="10300682" y="3564188"/>
            <a:ext cx="1469524" cy="677634"/>
          </a:xfrm>
          <a:prstGeom prst="rect">
            <a:avLst/>
          </a:prstGeom>
          <a:ln w="0">
            <a:noFill/>
          </a:ln>
        </p:spPr>
      </p:pic>
      <p:pic>
        <p:nvPicPr>
          <p:cNvPr id="468" name="Рисунок 60"/>
          <p:cNvPicPr/>
          <p:nvPr/>
        </p:nvPicPr>
        <p:blipFill>
          <a:blip r:embed="rId12"/>
          <a:stretch/>
        </p:blipFill>
        <p:spPr>
          <a:xfrm>
            <a:off x="8827206" y="4273440"/>
            <a:ext cx="2858207" cy="1954575"/>
          </a:xfrm>
          <a:prstGeom prst="rect">
            <a:avLst/>
          </a:prstGeom>
          <a:ln w="0">
            <a:noFill/>
          </a:ln>
        </p:spPr>
      </p:pic>
      <p:pic>
        <p:nvPicPr>
          <p:cNvPr id="37" name="Рисунок 61">
            <a:extLst>
              <a:ext uri="{FF2B5EF4-FFF2-40B4-BE49-F238E27FC236}">
                <a16:creationId xmlns:a16="http://schemas.microsoft.com/office/drawing/2014/main" id="{15BCE090-A9A8-994F-9109-BD332C3CD24F}"/>
              </a:ext>
            </a:extLst>
          </p:cNvPr>
          <p:cNvPicPr/>
          <p:nvPr/>
        </p:nvPicPr>
        <p:blipFill>
          <a:blip r:embed="rId13">
            <a:alphaModFix amt="40000"/>
          </a:blip>
          <a:stretch/>
        </p:blipFill>
        <p:spPr>
          <a:xfrm>
            <a:off x="4134250" y="4016804"/>
            <a:ext cx="4016939" cy="1865851"/>
          </a:xfrm>
          <a:prstGeom prst="rect">
            <a:avLst/>
          </a:prstGeom>
          <a:ln w="0">
            <a:solidFill>
              <a:srgbClr val="000000"/>
            </a:solidFill>
          </a:ln>
        </p:spPr>
      </p:pic>
      <p:sp>
        <p:nvSpPr>
          <p:cNvPr id="38" name="Прямоугольник 2">
            <a:extLst>
              <a:ext uri="{FF2B5EF4-FFF2-40B4-BE49-F238E27FC236}">
                <a16:creationId xmlns:a16="http://schemas.microsoft.com/office/drawing/2014/main" id="{DC6B4B3B-AFEF-4E41-ADE2-FC98AD45D5EB}"/>
              </a:ext>
            </a:extLst>
          </p:cNvPr>
          <p:cNvSpPr/>
          <p:nvPr/>
        </p:nvSpPr>
        <p:spPr>
          <a:xfrm>
            <a:off x="3836753" y="5882655"/>
            <a:ext cx="4525524" cy="889358"/>
          </a:xfrm>
          <a:prstGeom prst="rect">
            <a:avLst/>
          </a:prstGeom>
          <a:noFill/>
          <a:ln w="0">
            <a:noFill/>
          </a:ln>
        </p:spPr>
        <p:style>
          <a:lnRef idx="0">
            <a:scrgbClr r="0" g="0" b="0"/>
          </a:lnRef>
          <a:fillRef idx="0">
            <a:scrgbClr r="0" g="0" b="0"/>
          </a:fillRef>
          <a:effectRef idx="0">
            <a:scrgbClr r="0" g="0" b="0"/>
          </a:effectRef>
          <a:fontRef idx="minor"/>
        </p:style>
        <p:txBody>
          <a:bodyPr wrap="square" lIns="89824" tIns="44912" rIns="89824" bIns="44912" anchor="t">
            <a:spAutoFit/>
          </a:bodyPr>
          <a:lstStyle/>
          <a:p>
            <a:pPr algn="ctr">
              <a:lnSpc>
                <a:spcPct val="100000"/>
              </a:lnSpc>
              <a:buNone/>
            </a:pPr>
            <a:r>
              <a:rPr lang="ru-RU" sz="1397" b="1" dirty="0">
                <a:solidFill>
                  <a:srgbClr val="FF0000"/>
                </a:solidFill>
              </a:rPr>
              <a:t>Уникальные результаты контроля и подсчета одиночных молекул: </a:t>
            </a:r>
            <a:r>
              <a:rPr lang="en-US" sz="1198" strike="noStrike" spc="-1" dirty="0">
                <a:solidFill>
                  <a:srgbClr val="000000"/>
                </a:solidFill>
                <a:latin typeface="Arial" panose="020B0604020202020204" pitchFamily="34" charset="0"/>
                <a:ea typeface="Calibri"/>
                <a:cs typeface="Arial" panose="020B0604020202020204" pitchFamily="34" charset="0"/>
              </a:rPr>
              <a:t>SERS spectra (top row) and co</a:t>
            </a:r>
            <a:r>
              <a:rPr lang="ru-RU" sz="1198" strike="noStrike" spc="-1" dirty="0" err="1">
                <a:solidFill>
                  <a:srgbClr val="000000"/>
                </a:solidFill>
                <a:latin typeface="Arial" panose="020B0604020202020204" pitchFamily="34" charset="0"/>
                <a:ea typeface="Times New Roman"/>
                <a:cs typeface="Arial" panose="020B0604020202020204" pitchFamily="34" charset="0"/>
              </a:rPr>
              <a:t>responding</a:t>
            </a:r>
            <a:r>
              <a:rPr lang="ru-RU" sz="1198" strike="noStrike" spc="-1" dirty="0">
                <a:solidFill>
                  <a:srgbClr val="000000"/>
                </a:solidFill>
                <a:latin typeface="Arial" panose="020B0604020202020204" pitchFamily="34" charset="0"/>
                <a:ea typeface="Times New Roman"/>
                <a:cs typeface="Arial" panose="020B0604020202020204" pitchFamily="34" charset="0"/>
              </a:rPr>
              <a:t> </a:t>
            </a:r>
            <a:r>
              <a:rPr lang="en-US" sz="1198" strike="noStrike" spc="-1" dirty="0">
                <a:solidFill>
                  <a:srgbClr val="000000"/>
                </a:solidFill>
                <a:latin typeface="Arial" panose="020B0604020202020204" pitchFamily="34" charset="0"/>
                <a:ea typeface="Times New Roman"/>
                <a:cs typeface="Arial" panose="020B0604020202020204" pitchFamily="34" charset="0"/>
              </a:rPr>
              <a:t>Raman</a:t>
            </a:r>
            <a:r>
              <a:rPr lang="ru-RU" sz="1198" strike="noStrike" spc="-1" dirty="0">
                <a:solidFill>
                  <a:srgbClr val="000000"/>
                </a:solidFill>
                <a:latin typeface="Arial" panose="020B0604020202020204" pitchFamily="34" charset="0"/>
                <a:ea typeface="Times New Roman"/>
                <a:cs typeface="Arial" panose="020B0604020202020204" pitchFamily="34" charset="0"/>
              </a:rPr>
              <a:t> </a:t>
            </a:r>
            <a:r>
              <a:rPr lang="ru-RU" sz="1198" strike="noStrike" spc="-1" dirty="0" err="1">
                <a:solidFill>
                  <a:srgbClr val="000000"/>
                </a:solidFill>
                <a:latin typeface="Arial" panose="020B0604020202020204" pitchFamily="34" charset="0"/>
                <a:ea typeface="Times New Roman"/>
                <a:cs typeface="Arial" panose="020B0604020202020204" pitchFamily="34" charset="0"/>
              </a:rPr>
              <a:t>maps</a:t>
            </a:r>
            <a:r>
              <a:rPr lang="ru-RU" sz="1198" strike="noStrike" spc="-1" dirty="0">
                <a:solidFill>
                  <a:srgbClr val="000000"/>
                </a:solidFill>
                <a:latin typeface="Arial" panose="020B0604020202020204" pitchFamily="34" charset="0"/>
                <a:ea typeface="Times New Roman"/>
                <a:cs typeface="Arial" panose="020B0604020202020204" pitchFamily="34" charset="0"/>
              </a:rPr>
              <a:t> (</a:t>
            </a:r>
            <a:r>
              <a:rPr lang="ru-RU" sz="1198" strike="noStrike" spc="-1" dirty="0" err="1">
                <a:solidFill>
                  <a:srgbClr val="000000"/>
                </a:solidFill>
                <a:latin typeface="Arial" panose="020B0604020202020204" pitchFamily="34" charset="0"/>
                <a:ea typeface="Times New Roman"/>
                <a:cs typeface="Arial" panose="020B0604020202020204" pitchFamily="34" charset="0"/>
              </a:rPr>
              <a:t>bottom</a:t>
            </a:r>
            <a:r>
              <a:rPr lang="ru-RU" sz="1198" strike="noStrike" spc="-1" dirty="0">
                <a:solidFill>
                  <a:srgbClr val="000000"/>
                </a:solidFill>
                <a:latin typeface="Arial" panose="020B0604020202020204" pitchFamily="34" charset="0"/>
                <a:ea typeface="Times New Roman"/>
                <a:cs typeface="Arial" panose="020B0604020202020204" pitchFamily="34" charset="0"/>
              </a:rPr>
              <a:t> </a:t>
            </a:r>
            <a:r>
              <a:rPr lang="ru-RU" sz="1198" strike="noStrike" spc="-1" dirty="0" err="1">
                <a:solidFill>
                  <a:srgbClr val="000000"/>
                </a:solidFill>
                <a:latin typeface="Arial" panose="020B0604020202020204" pitchFamily="34" charset="0"/>
                <a:ea typeface="Times New Roman"/>
                <a:cs typeface="Arial" panose="020B0604020202020204" pitchFamily="34" charset="0"/>
              </a:rPr>
              <a:t>row</a:t>
            </a:r>
            <a:r>
              <a:rPr lang="ru-RU" sz="1198" strike="noStrike" spc="-1" dirty="0">
                <a:solidFill>
                  <a:srgbClr val="000000"/>
                </a:solidFill>
                <a:latin typeface="Arial" panose="020B0604020202020204" pitchFamily="34" charset="0"/>
                <a:ea typeface="Times New Roman"/>
                <a:cs typeface="Arial" panose="020B0604020202020204" pitchFamily="34" charset="0"/>
              </a:rPr>
              <a:t>) </a:t>
            </a:r>
            <a:r>
              <a:rPr lang="ru-RU" sz="1198" strike="noStrike" spc="-1" dirty="0" err="1">
                <a:solidFill>
                  <a:srgbClr val="000000"/>
                </a:solidFill>
                <a:latin typeface="Arial" panose="020B0604020202020204" pitchFamily="34" charset="0"/>
                <a:ea typeface="Times New Roman"/>
                <a:cs typeface="Arial" panose="020B0604020202020204" pitchFamily="34" charset="0"/>
              </a:rPr>
              <a:t>for</a:t>
            </a:r>
            <a:r>
              <a:rPr lang="ru-RU" sz="1198" strike="noStrike" spc="-1" dirty="0">
                <a:solidFill>
                  <a:srgbClr val="000000"/>
                </a:solidFill>
                <a:latin typeface="Arial" panose="020B0604020202020204" pitchFamily="34" charset="0"/>
                <a:ea typeface="Times New Roman"/>
                <a:cs typeface="Arial" panose="020B0604020202020204" pitchFamily="34" charset="0"/>
              </a:rPr>
              <a:t> DTNB </a:t>
            </a:r>
            <a:r>
              <a:rPr lang="ru-RU" sz="1198" strike="noStrike" spc="-1" dirty="0" err="1">
                <a:solidFill>
                  <a:srgbClr val="000000"/>
                </a:solidFill>
                <a:latin typeface="Arial" panose="020B0604020202020204" pitchFamily="34" charset="0"/>
                <a:ea typeface="Times New Roman"/>
                <a:cs typeface="Arial" panose="020B0604020202020204" pitchFamily="34" charset="0"/>
              </a:rPr>
              <a:t>concentrations</a:t>
            </a:r>
            <a:r>
              <a:rPr lang="ru-RU" sz="1198" strike="noStrike" spc="-1" dirty="0">
                <a:solidFill>
                  <a:srgbClr val="000000"/>
                </a:solidFill>
                <a:latin typeface="Arial" panose="020B0604020202020204" pitchFamily="34" charset="0"/>
                <a:ea typeface="Times New Roman"/>
                <a:cs typeface="Arial" panose="020B0604020202020204" pitchFamily="34" charset="0"/>
              </a:rPr>
              <a:t>: (</a:t>
            </a:r>
            <a:r>
              <a:rPr lang="ru-RU" sz="1198" strike="noStrike" spc="-1" dirty="0" err="1">
                <a:solidFill>
                  <a:srgbClr val="000000"/>
                </a:solidFill>
                <a:latin typeface="Arial" panose="020B0604020202020204" pitchFamily="34" charset="0"/>
                <a:ea typeface="Times New Roman"/>
                <a:cs typeface="Arial" panose="020B0604020202020204" pitchFamily="34" charset="0"/>
              </a:rPr>
              <a:t>A</a:t>
            </a:r>
            <a:r>
              <a:rPr lang="ru-RU" sz="1198" strike="noStrike" spc="-1" dirty="0">
                <a:solidFill>
                  <a:srgbClr val="000000"/>
                </a:solidFill>
                <a:latin typeface="Arial" panose="020B0604020202020204" pitchFamily="34" charset="0"/>
                <a:ea typeface="Times New Roman"/>
                <a:cs typeface="Arial" panose="020B0604020202020204" pitchFamily="34" charset="0"/>
              </a:rPr>
              <a:t>) 10</a:t>
            </a:r>
            <a:r>
              <a:rPr lang="ru-RU" sz="1198" strike="noStrike" spc="-1" baseline="30000" dirty="0">
                <a:solidFill>
                  <a:srgbClr val="000000"/>
                </a:solidFill>
                <a:latin typeface="Arial" panose="020B0604020202020204" pitchFamily="34" charset="0"/>
                <a:ea typeface="Times New Roman"/>
                <a:cs typeface="Arial" panose="020B0604020202020204" pitchFamily="34" charset="0"/>
              </a:rPr>
              <a:t>-12</a:t>
            </a:r>
            <a:r>
              <a:rPr lang="ru-RU" sz="1198" strike="noStrike" spc="-1" dirty="0">
                <a:solidFill>
                  <a:srgbClr val="000000"/>
                </a:solidFill>
                <a:latin typeface="Arial" panose="020B0604020202020204" pitchFamily="34" charset="0"/>
                <a:ea typeface="Times New Roman"/>
                <a:cs typeface="Arial" panose="020B0604020202020204" pitchFamily="34" charset="0"/>
              </a:rPr>
              <a:t> </a:t>
            </a:r>
            <a:r>
              <a:rPr lang="ru-RU" sz="1198" strike="noStrike" spc="-1" dirty="0" err="1">
                <a:solidFill>
                  <a:srgbClr val="000000"/>
                </a:solidFill>
                <a:latin typeface="Arial" panose="020B0604020202020204" pitchFamily="34" charset="0"/>
                <a:ea typeface="Times New Roman"/>
                <a:cs typeface="Arial" panose="020B0604020202020204" pitchFamily="34" charset="0"/>
              </a:rPr>
              <a:t>M</a:t>
            </a:r>
            <a:r>
              <a:rPr lang="ru-RU" sz="1198" strike="noStrike" spc="-1" dirty="0">
                <a:solidFill>
                  <a:srgbClr val="000000"/>
                </a:solidFill>
                <a:latin typeface="Arial" panose="020B0604020202020204" pitchFamily="34" charset="0"/>
                <a:ea typeface="Times New Roman"/>
                <a:cs typeface="Arial" panose="020B0604020202020204" pitchFamily="34" charset="0"/>
              </a:rPr>
              <a:t>, (</a:t>
            </a:r>
            <a:r>
              <a:rPr lang="ru-RU" sz="1198" strike="noStrike" spc="-1" dirty="0" err="1">
                <a:solidFill>
                  <a:srgbClr val="000000"/>
                </a:solidFill>
                <a:latin typeface="Arial" panose="020B0604020202020204" pitchFamily="34" charset="0"/>
                <a:ea typeface="Times New Roman"/>
                <a:cs typeface="Arial" panose="020B0604020202020204" pitchFamily="34" charset="0"/>
              </a:rPr>
              <a:t>B</a:t>
            </a:r>
            <a:r>
              <a:rPr lang="ru-RU" sz="1198" strike="noStrike" spc="-1" dirty="0">
                <a:solidFill>
                  <a:srgbClr val="000000"/>
                </a:solidFill>
                <a:latin typeface="Arial" panose="020B0604020202020204" pitchFamily="34" charset="0"/>
                <a:ea typeface="Times New Roman"/>
                <a:cs typeface="Arial" panose="020B0604020202020204" pitchFamily="34" charset="0"/>
              </a:rPr>
              <a:t>) 10</a:t>
            </a:r>
            <a:r>
              <a:rPr lang="ru-RU" sz="1198" strike="noStrike" spc="-1" baseline="30000" dirty="0">
                <a:solidFill>
                  <a:srgbClr val="000000"/>
                </a:solidFill>
                <a:latin typeface="Arial" panose="020B0604020202020204" pitchFamily="34" charset="0"/>
                <a:ea typeface="Times New Roman"/>
                <a:cs typeface="Arial" panose="020B0604020202020204" pitchFamily="34" charset="0"/>
              </a:rPr>
              <a:t>-14</a:t>
            </a:r>
            <a:r>
              <a:rPr lang="ru-RU" sz="1198" strike="noStrike" spc="-1" dirty="0">
                <a:solidFill>
                  <a:srgbClr val="000000"/>
                </a:solidFill>
                <a:latin typeface="Arial" panose="020B0604020202020204" pitchFamily="34" charset="0"/>
                <a:ea typeface="Times New Roman"/>
                <a:cs typeface="Arial" panose="020B0604020202020204" pitchFamily="34" charset="0"/>
              </a:rPr>
              <a:t> </a:t>
            </a:r>
            <a:r>
              <a:rPr lang="ru-RU" sz="1198" strike="noStrike" spc="-1" dirty="0" err="1">
                <a:solidFill>
                  <a:srgbClr val="000000"/>
                </a:solidFill>
                <a:latin typeface="Arial" panose="020B0604020202020204" pitchFamily="34" charset="0"/>
                <a:ea typeface="Times New Roman"/>
                <a:cs typeface="Arial" panose="020B0604020202020204" pitchFamily="34" charset="0"/>
              </a:rPr>
              <a:t>M</a:t>
            </a:r>
            <a:r>
              <a:rPr lang="ru-RU" sz="1198" strike="noStrike" spc="-1" dirty="0">
                <a:solidFill>
                  <a:srgbClr val="000000"/>
                </a:solidFill>
                <a:latin typeface="Arial" panose="020B0604020202020204" pitchFamily="34" charset="0"/>
                <a:ea typeface="Times New Roman"/>
                <a:cs typeface="Arial" panose="020B0604020202020204" pitchFamily="34" charset="0"/>
              </a:rPr>
              <a:t>, (</a:t>
            </a:r>
            <a:r>
              <a:rPr lang="ru-RU" sz="1198" strike="noStrike" spc="-1" dirty="0" err="1">
                <a:solidFill>
                  <a:srgbClr val="000000"/>
                </a:solidFill>
                <a:latin typeface="Arial" panose="020B0604020202020204" pitchFamily="34" charset="0"/>
                <a:ea typeface="Times New Roman"/>
                <a:cs typeface="Arial" panose="020B0604020202020204" pitchFamily="34" charset="0"/>
              </a:rPr>
              <a:t>C</a:t>
            </a:r>
            <a:r>
              <a:rPr lang="ru-RU" sz="1198" strike="noStrike" spc="-1" dirty="0">
                <a:solidFill>
                  <a:srgbClr val="000000"/>
                </a:solidFill>
                <a:latin typeface="Arial" panose="020B0604020202020204" pitchFamily="34" charset="0"/>
                <a:ea typeface="Times New Roman"/>
                <a:cs typeface="Arial" panose="020B0604020202020204" pitchFamily="34" charset="0"/>
              </a:rPr>
              <a:t>) 10</a:t>
            </a:r>
            <a:r>
              <a:rPr lang="ru-RU" sz="1198" strike="noStrike" spc="-1" baseline="30000" dirty="0">
                <a:solidFill>
                  <a:srgbClr val="000000"/>
                </a:solidFill>
                <a:latin typeface="Arial" panose="020B0604020202020204" pitchFamily="34" charset="0"/>
                <a:ea typeface="Times New Roman"/>
                <a:cs typeface="Arial" panose="020B0604020202020204" pitchFamily="34" charset="0"/>
              </a:rPr>
              <a:t>-16</a:t>
            </a:r>
            <a:r>
              <a:rPr lang="ru-RU" sz="1198" strike="noStrike" spc="-1" dirty="0">
                <a:solidFill>
                  <a:srgbClr val="000000"/>
                </a:solidFill>
                <a:latin typeface="Arial" panose="020B0604020202020204" pitchFamily="34" charset="0"/>
                <a:ea typeface="Times New Roman"/>
                <a:cs typeface="Arial" panose="020B0604020202020204" pitchFamily="34" charset="0"/>
              </a:rPr>
              <a:t> </a:t>
            </a:r>
            <a:r>
              <a:rPr lang="ru-RU" sz="1198" strike="noStrike" spc="-1" dirty="0" err="1">
                <a:solidFill>
                  <a:srgbClr val="000000"/>
                </a:solidFill>
                <a:latin typeface="Arial" panose="020B0604020202020204" pitchFamily="34" charset="0"/>
                <a:ea typeface="Times New Roman"/>
                <a:cs typeface="Arial" panose="020B0604020202020204" pitchFamily="34" charset="0"/>
              </a:rPr>
              <a:t>M</a:t>
            </a:r>
            <a:r>
              <a:rPr lang="ru-RU" sz="1198" strike="noStrike" spc="-1" dirty="0">
                <a:solidFill>
                  <a:srgbClr val="000000"/>
                </a:solidFill>
                <a:latin typeface="Arial" panose="020B0604020202020204" pitchFamily="34" charset="0"/>
                <a:ea typeface="Times New Roman"/>
                <a:cs typeface="Arial" panose="020B0604020202020204" pitchFamily="34" charset="0"/>
              </a:rPr>
              <a:t>, </a:t>
            </a:r>
            <a:r>
              <a:rPr lang="ru-RU" sz="1198" strike="noStrike" spc="-1" dirty="0">
                <a:solidFill>
                  <a:srgbClr val="C00000"/>
                </a:solidFill>
                <a:latin typeface="Arial" panose="020B0604020202020204" pitchFamily="34" charset="0"/>
                <a:ea typeface="Times New Roman"/>
                <a:cs typeface="Arial" panose="020B0604020202020204" pitchFamily="34" charset="0"/>
              </a:rPr>
              <a:t>(</a:t>
            </a:r>
            <a:r>
              <a:rPr lang="ru-RU" sz="1198" strike="noStrike" spc="-1" dirty="0" err="1">
                <a:solidFill>
                  <a:srgbClr val="C00000"/>
                </a:solidFill>
                <a:latin typeface="Arial" panose="020B0604020202020204" pitchFamily="34" charset="0"/>
                <a:ea typeface="Times New Roman"/>
                <a:cs typeface="Arial" panose="020B0604020202020204" pitchFamily="34" charset="0"/>
              </a:rPr>
              <a:t>D</a:t>
            </a:r>
            <a:r>
              <a:rPr lang="ru-RU" sz="1198" strike="noStrike" spc="-1" dirty="0">
                <a:solidFill>
                  <a:srgbClr val="C00000"/>
                </a:solidFill>
                <a:latin typeface="Arial" panose="020B0604020202020204" pitchFamily="34" charset="0"/>
                <a:ea typeface="Times New Roman"/>
                <a:cs typeface="Arial" panose="020B0604020202020204" pitchFamily="34" charset="0"/>
              </a:rPr>
              <a:t>) 10</a:t>
            </a:r>
            <a:r>
              <a:rPr lang="ru-RU" sz="1198" strike="noStrike" spc="-1" baseline="30000" dirty="0">
                <a:solidFill>
                  <a:srgbClr val="C00000"/>
                </a:solidFill>
                <a:latin typeface="Arial" panose="020B0604020202020204" pitchFamily="34" charset="0"/>
                <a:ea typeface="Times New Roman"/>
                <a:cs typeface="Arial" panose="020B0604020202020204" pitchFamily="34" charset="0"/>
              </a:rPr>
              <a:t>-18</a:t>
            </a:r>
            <a:r>
              <a:rPr lang="en-US" sz="1198" strike="noStrike" spc="-1" baseline="30000" dirty="0">
                <a:solidFill>
                  <a:srgbClr val="C00000"/>
                </a:solidFill>
                <a:latin typeface="Arial" panose="020B0604020202020204" pitchFamily="34" charset="0"/>
                <a:ea typeface="Times New Roman"/>
                <a:cs typeface="Arial" panose="020B0604020202020204" pitchFamily="34" charset="0"/>
              </a:rPr>
              <a:t> </a:t>
            </a:r>
            <a:r>
              <a:rPr lang="en-US" sz="1198" strike="noStrike" spc="-1" dirty="0">
                <a:solidFill>
                  <a:srgbClr val="C00000"/>
                </a:solidFill>
                <a:latin typeface="Arial" panose="020B0604020202020204" pitchFamily="34" charset="0"/>
                <a:ea typeface="Times New Roman"/>
                <a:cs typeface="Arial" panose="020B0604020202020204" pitchFamily="34" charset="0"/>
              </a:rPr>
              <a:t>M</a:t>
            </a:r>
            <a:r>
              <a:rPr lang="en-US" sz="1198" strike="noStrike" spc="-1" dirty="0">
                <a:solidFill>
                  <a:srgbClr val="000000"/>
                </a:solidFill>
                <a:latin typeface="Arial" panose="020B0604020202020204" pitchFamily="34" charset="0"/>
                <a:ea typeface="Calibri"/>
                <a:cs typeface="Arial" panose="020B0604020202020204" pitchFamily="34" charset="0"/>
              </a:rPr>
              <a:t> </a:t>
            </a:r>
            <a:endParaRPr lang="en-US" sz="1198" strike="noStrike" spc="-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94981"/>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8" name="Picture 2"/>
          <p:cNvPicPr/>
          <p:nvPr/>
        </p:nvPicPr>
        <p:blipFill>
          <a:blip r:embed="rId3" cstate="screen">
            <a:extLst>
              <a:ext uri="{28A0092B-C50C-407E-A947-70E740481C1C}">
                <a14:useLocalDpi xmlns:a14="http://schemas.microsoft.com/office/drawing/2010/main"/>
              </a:ext>
            </a:extLst>
          </a:blip>
          <a:stretch/>
        </p:blipFill>
        <p:spPr>
          <a:xfrm>
            <a:off x="227440" y="260777"/>
            <a:ext cx="1009478" cy="425901"/>
          </a:xfrm>
          <a:prstGeom prst="rect">
            <a:avLst/>
          </a:prstGeom>
          <a:ln w="0">
            <a:noFill/>
          </a:ln>
        </p:spPr>
      </p:pic>
      <p:pic>
        <p:nvPicPr>
          <p:cNvPr id="1099" name="Picture 2"/>
          <p:cNvPicPr/>
          <p:nvPr/>
        </p:nvPicPr>
        <p:blipFill>
          <a:blip r:embed="rId4" cstate="screen">
            <a:extLst>
              <a:ext uri="{28A0092B-C50C-407E-A947-70E740481C1C}">
                <a14:useLocalDpi xmlns:a14="http://schemas.microsoft.com/office/drawing/2010/main"/>
              </a:ext>
            </a:extLst>
          </a:blip>
          <a:stretch/>
        </p:blipFill>
        <p:spPr>
          <a:xfrm>
            <a:off x="5480674" y="1364862"/>
            <a:ext cx="2193266" cy="1883803"/>
          </a:xfrm>
          <a:prstGeom prst="rect">
            <a:avLst/>
          </a:prstGeom>
          <a:ln w="0">
            <a:noFill/>
          </a:ln>
        </p:spPr>
      </p:pic>
      <p:sp>
        <p:nvSpPr>
          <p:cNvPr id="1100" name="TextBox 6"/>
          <p:cNvSpPr/>
          <p:nvPr/>
        </p:nvSpPr>
        <p:spPr>
          <a:xfrm>
            <a:off x="227441" y="316917"/>
            <a:ext cx="11710007" cy="834175"/>
          </a:xfrm>
          <a:prstGeom prst="rect">
            <a:avLst/>
          </a:prstGeom>
          <a:noFill/>
          <a:ln w="0">
            <a:noFill/>
          </a:ln>
        </p:spPr>
        <p:style>
          <a:lnRef idx="0">
            <a:scrgbClr r="0" g="0" b="0"/>
          </a:lnRef>
          <a:fillRef idx="0">
            <a:scrgbClr r="0" g="0" b="0"/>
          </a:fillRef>
          <a:effectRef idx="0">
            <a:scrgbClr r="0" g="0" b="0"/>
          </a:effectRef>
          <a:fontRef idx="minor"/>
        </p:style>
        <p:txBody>
          <a:bodyPr wrap="square" lIns="86635" tIns="43318" rIns="86635" bIns="43318" anchor="t">
            <a:spAutoFit/>
          </a:bodyPr>
          <a:lstStyle/>
          <a:p>
            <a:pPr algn="ctr">
              <a:lnSpc>
                <a:spcPct val="90000"/>
              </a:lnSpc>
            </a:pPr>
            <a:r>
              <a:rPr lang="ru-RU" sz="2696" b="1" spc="-116" dirty="0">
                <a:solidFill>
                  <a:srgbClr val="002060"/>
                </a:solidFill>
                <a:latin typeface="Arial"/>
                <a:ea typeface="DejaVu Sans"/>
              </a:rPr>
              <a:t>Нейтронная томография метеорита </a:t>
            </a:r>
          </a:p>
          <a:p>
            <a:pPr algn="ctr">
              <a:lnSpc>
                <a:spcPct val="90000"/>
              </a:lnSpc>
            </a:pPr>
            <a:r>
              <a:rPr lang="ru-RU" sz="2696" b="1" spc="-116" dirty="0">
                <a:solidFill>
                  <a:srgbClr val="002060"/>
                </a:solidFill>
                <a:latin typeface="Arial"/>
                <a:ea typeface="DejaVu Sans"/>
              </a:rPr>
              <a:t>Кунья-Ургенч («Туркменбаши»)</a:t>
            </a:r>
            <a:endParaRPr lang="en-US" sz="2696" spc="-1" dirty="0">
              <a:latin typeface="Arial"/>
            </a:endParaRPr>
          </a:p>
        </p:txBody>
      </p:sp>
      <p:sp>
        <p:nvSpPr>
          <p:cNvPr id="1101" name="TextBox 7"/>
          <p:cNvSpPr/>
          <p:nvPr/>
        </p:nvSpPr>
        <p:spPr>
          <a:xfrm>
            <a:off x="410762" y="2959301"/>
            <a:ext cx="4513019" cy="383779"/>
          </a:xfrm>
          <a:prstGeom prst="rect">
            <a:avLst/>
          </a:prstGeom>
          <a:noFill/>
          <a:ln w="0">
            <a:noFill/>
          </a:ln>
        </p:spPr>
        <p:style>
          <a:lnRef idx="0">
            <a:scrgbClr r="0" g="0" b="0"/>
          </a:lnRef>
          <a:fillRef idx="0">
            <a:scrgbClr r="0" g="0" b="0"/>
          </a:fillRef>
          <a:effectRef idx="0">
            <a:scrgbClr r="0" g="0" b="0"/>
          </a:effectRef>
          <a:fontRef idx="minor"/>
        </p:style>
        <p:txBody>
          <a:bodyPr wrap="square" lIns="86635" tIns="43318" rIns="86635" bIns="43318" anchor="t">
            <a:spAutoFit/>
          </a:bodyPr>
          <a:lstStyle/>
          <a:p>
            <a:pPr>
              <a:lnSpc>
                <a:spcPct val="100000"/>
              </a:lnSpc>
            </a:pPr>
            <a:r>
              <a:rPr lang="ru-RU" sz="1925" spc="-1" dirty="0">
                <a:solidFill>
                  <a:srgbClr val="000000"/>
                </a:solidFill>
                <a:latin typeface="Arial"/>
                <a:ea typeface="DejaVu Sans"/>
              </a:rPr>
              <a:t>ТОП-10 крупнейших метеоритов</a:t>
            </a:r>
            <a:endParaRPr lang="en-US" sz="1925" spc="-1" dirty="0">
              <a:latin typeface="Arial"/>
            </a:endParaRPr>
          </a:p>
        </p:txBody>
      </p:sp>
      <p:pic>
        <p:nvPicPr>
          <p:cNvPr id="1102" name="Рисунок 6"/>
          <p:cNvPicPr/>
          <p:nvPr/>
        </p:nvPicPr>
        <p:blipFill>
          <a:blip r:embed="rId5" cstate="screen">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tretch/>
        </p:blipFill>
        <p:spPr>
          <a:xfrm rot="10800000">
            <a:off x="499130" y="1443180"/>
            <a:ext cx="1894199" cy="1451319"/>
          </a:xfrm>
          <a:prstGeom prst="rect">
            <a:avLst/>
          </a:prstGeom>
          <a:ln w="0">
            <a:solidFill>
              <a:srgbClr val="000000"/>
            </a:solidFill>
          </a:ln>
        </p:spPr>
      </p:pic>
      <p:pic>
        <p:nvPicPr>
          <p:cNvPr id="1103" name="Picture 2"/>
          <p:cNvPicPr/>
          <p:nvPr/>
        </p:nvPicPr>
        <p:blipFill>
          <a:blip r:embed="rId7" cstate="screen">
            <a:extLst>
              <a:ext uri="{28A0092B-C50C-407E-A947-70E740481C1C}">
                <a14:useLocalDpi xmlns:a14="http://schemas.microsoft.com/office/drawing/2010/main"/>
              </a:ext>
            </a:extLst>
          </a:blip>
          <a:stretch/>
        </p:blipFill>
        <p:spPr>
          <a:xfrm>
            <a:off x="2547193" y="1440061"/>
            <a:ext cx="2193266" cy="1451319"/>
          </a:xfrm>
          <a:prstGeom prst="rect">
            <a:avLst/>
          </a:prstGeom>
          <a:ln w="0">
            <a:solidFill>
              <a:srgbClr val="000000"/>
            </a:solidFill>
          </a:ln>
        </p:spPr>
      </p:pic>
      <p:pic>
        <p:nvPicPr>
          <p:cNvPr id="1104" name="Рисунок 10"/>
          <p:cNvPicPr/>
          <p:nvPr/>
        </p:nvPicPr>
        <p:blipFill>
          <a:blip r:embed="rId8"/>
          <a:stretch/>
        </p:blipFill>
        <p:spPr>
          <a:xfrm>
            <a:off x="5770383" y="3917837"/>
            <a:ext cx="5888792" cy="2551591"/>
          </a:xfrm>
          <a:prstGeom prst="rect">
            <a:avLst/>
          </a:prstGeom>
          <a:ln w="0">
            <a:noFill/>
          </a:ln>
        </p:spPr>
      </p:pic>
      <p:pic>
        <p:nvPicPr>
          <p:cNvPr id="1105" name="Рисунок 14"/>
          <p:cNvPicPr/>
          <p:nvPr/>
        </p:nvPicPr>
        <p:blipFill>
          <a:blip r:embed="rId9" cstate="screen">
            <a:extLst>
              <a:ext uri="{28A0092B-C50C-407E-A947-70E740481C1C}">
                <a14:useLocalDpi xmlns:a14="http://schemas.microsoft.com/office/drawing/2010/main"/>
              </a:ext>
            </a:extLst>
          </a:blip>
          <a:stretch/>
        </p:blipFill>
        <p:spPr>
          <a:xfrm>
            <a:off x="9296450" y="1467785"/>
            <a:ext cx="2269158" cy="1855733"/>
          </a:xfrm>
          <a:prstGeom prst="rect">
            <a:avLst/>
          </a:prstGeom>
          <a:ln w="0">
            <a:noFill/>
          </a:ln>
        </p:spPr>
      </p:pic>
      <p:pic>
        <p:nvPicPr>
          <p:cNvPr id="1106" name="Рисунок 18"/>
          <p:cNvPicPr/>
          <p:nvPr/>
        </p:nvPicPr>
        <p:blipFill>
          <a:blip r:embed="rId10" cstate="screen">
            <a:extLst>
              <a:ext uri="{28A0092B-C50C-407E-A947-70E740481C1C}">
                <a14:useLocalDpi xmlns:a14="http://schemas.microsoft.com/office/drawing/2010/main"/>
              </a:ext>
            </a:extLst>
          </a:blip>
          <a:stretch/>
        </p:blipFill>
        <p:spPr>
          <a:xfrm>
            <a:off x="7922756" y="1392238"/>
            <a:ext cx="1111361" cy="1903903"/>
          </a:xfrm>
          <a:prstGeom prst="rect">
            <a:avLst/>
          </a:prstGeom>
          <a:ln w="0">
            <a:noFill/>
          </a:ln>
        </p:spPr>
      </p:pic>
      <p:sp>
        <p:nvSpPr>
          <p:cNvPr id="1107" name="TextBox 13"/>
          <p:cNvSpPr/>
          <p:nvPr/>
        </p:nvSpPr>
        <p:spPr>
          <a:xfrm>
            <a:off x="4828828" y="3371688"/>
            <a:ext cx="7108620" cy="561428"/>
          </a:xfrm>
          <a:prstGeom prst="rect">
            <a:avLst/>
          </a:prstGeom>
          <a:noFill/>
          <a:ln w="0">
            <a:noFill/>
          </a:ln>
        </p:spPr>
        <p:style>
          <a:lnRef idx="0">
            <a:scrgbClr r="0" g="0" b="0"/>
          </a:lnRef>
          <a:fillRef idx="0">
            <a:scrgbClr r="0" g="0" b="0"/>
          </a:fillRef>
          <a:effectRef idx="0">
            <a:scrgbClr r="0" g="0" b="0"/>
          </a:effectRef>
          <a:fontRef idx="minor"/>
        </p:style>
        <p:txBody>
          <a:bodyPr wrap="square" lIns="86635" tIns="43318" rIns="86635" bIns="43318" anchor="t">
            <a:spAutoFit/>
          </a:bodyPr>
          <a:lstStyle/>
          <a:p>
            <a:pPr algn="ctr">
              <a:lnSpc>
                <a:spcPct val="100000"/>
              </a:lnSpc>
            </a:pPr>
            <a:r>
              <a:rPr lang="ru-RU" sz="1540" spc="-1" dirty="0">
                <a:solidFill>
                  <a:srgbClr val="000000"/>
                </a:solidFill>
                <a:latin typeface="Arial"/>
                <a:ea typeface="DejaVu Sans"/>
              </a:rPr>
              <a:t>Нейтронная томография метеорита Кунья-Ургенч с </a:t>
            </a:r>
            <a:r>
              <a:rPr lang="ru-RU" sz="1540" spc="-1" dirty="0">
                <a:solidFill>
                  <a:srgbClr val="FF0000"/>
                </a:solidFill>
                <a:latin typeface="Arial"/>
                <a:ea typeface="DejaVu Sans"/>
              </a:rPr>
              <a:t>металлическими включениями</a:t>
            </a:r>
            <a:endParaRPr lang="en-US" sz="1540" spc="-1" dirty="0">
              <a:solidFill>
                <a:srgbClr val="FF0000"/>
              </a:solidFill>
              <a:latin typeface="Arial"/>
            </a:endParaRPr>
          </a:p>
        </p:txBody>
      </p:sp>
      <p:sp>
        <p:nvSpPr>
          <p:cNvPr id="1108" name="TextBox 14"/>
          <p:cNvSpPr/>
          <p:nvPr/>
        </p:nvSpPr>
        <p:spPr>
          <a:xfrm>
            <a:off x="5156657" y="6075756"/>
            <a:ext cx="6937535" cy="333223"/>
          </a:xfrm>
          <a:prstGeom prst="rect">
            <a:avLst/>
          </a:prstGeom>
          <a:noFill/>
          <a:ln w="0">
            <a:noFill/>
          </a:ln>
        </p:spPr>
        <p:style>
          <a:lnRef idx="0">
            <a:scrgbClr r="0" g="0" b="0"/>
          </a:lnRef>
          <a:fillRef idx="0">
            <a:scrgbClr r="0" g="0" b="0"/>
          </a:fillRef>
          <a:effectRef idx="0">
            <a:scrgbClr r="0" g="0" b="0"/>
          </a:effectRef>
          <a:fontRef idx="minor"/>
        </p:style>
        <p:txBody>
          <a:bodyPr wrap="square" lIns="86635" tIns="43318" rIns="86635" bIns="43318" anchor="t">
            <a:spAutoFit/>
          </a:bodyPr>
          <a:lstStyle/>
          <a:p>
            <a:pPr algn="ctr">
              <a:lnSpc>
                <a:spcPct val="100000"/>
              </a:lnSpc>
            </a:pPr>
            <a:r>
              <a:rPr lang="ru-RU" sz="1597" dirty="0"/>
              <a:t>«Полярные» диаграммы ориентации зерен металла </a:t>
            </a:r>
            <a:r>
              <a:rPr lang="ru-RU" sz="1597" dirty="0" err="1"/>
              <a:t>Fe</a:t>
            </a:r>
            <a:r>
              <a:rPr lang="ru-RU" sz="1597" dirty="0"/>
              <a:t>(</a:t>
            </a:r>
            <a:r>
              <a:rPr lang="ru-RU" sz="1597" dirty="0" err="1"/>
              <a:t>Ni</a:t>
            </a:r>
            <a:r>
              <a:rPr lang="ru-RU" sz="1597" dirty="0"/>
              <a:t>) внутри метеорита</a:t>
            </a:r>
            <a:endParaRPr lang="en-US" sz="1434" spc="-1" dirty="0">
              <a:latin typeface="Arial"/>
            </a:endParaRPr>
          </a:p>
        </p:txBody>
      </p:sp>
      <p:sp>
        <p:nvSpPr>
          <p:cNvPr id="1109" name="TextBox 15"/>
          <p:cNvSpPr/>
          <p:nvPr/>
        </p:nvSpPr>
        <p:spPr>
          <a:xfrm>
            <a:off x="3757320" y="6564034"/>
            <a:ext cx="8153098" cy="308202"/>
          </a:xfrm>
          <a:prstGeom prst="rect">
            <a:avLst/>
          </a:prstGeom>
          <a:noFill/>
          <a:ln w="0">
            <a:noFill/>
          </a:ln>
        </p:spPr>
        <p:style>
          <a:lnRef idx="0">
            <a:scrgbClr r="0" g="0" b="0"/>
          </a:lnRef>
          <a:fillRef idx="0">
            <a:scrgbClr r="0" g="0" b="0"/>
          </a:fillRef>
          <a:effectRef idx="0">
            <a:scrgbClr r="0" g="0" b="0"/>
          </a:effectRef>
          <a:fontRef idx="minor"/>
        </p:style>
        <p:txBody>
          <a:bodyPr wrap="square" lIns="86635" tIns="43318" rIns="86635" bIns="43318" anchor="t">
            <a:spAutoFit/>
          </a:bodyPr>
          <a:lstStyle/>
          <a:p>
            <a:pPr>
              <a:lnSpc>
                <a:spcPct val="100000"/>
              </a:lnSpc>
            </a:pPr>
            <a:r>
              <a:rPr lang="en-US" sz="1434" b="1" i="1" spc="-1" dirty="0" err="1">
                <a:solidFill>
                  <a:srgbClr val="002060"/>
                </a:solidFill>
                <a:latin typeface="Arial"/>
                <a:ea typeface="DejaVu Sans"/>
              </a:rPr>
              <a:t>Kichanov</a:t>
            </a:r>
            <a:r>
              <a:rPr lang="en-US" sz="1434" b="1" i="1" spc="-1" dirty="0">
                <a:solidFill>
                  <a:srgbClr val="002060"/>
                </a:solidFill>
                <a:latin typeface="Arial"/>
                <a:ea typeface="DejaVu Sans"/>
              </a:rPr>
              <a:t> S. E. et al. // </a:t>
            </a:r>
            <a:r>
              <a:rPr lang="ru-RU" sz="1434" b="1" i="1" spc="-1" dirty="0" err="1">
                <a:solidFill>
                  <a:srgbClr val="002060"/>
                </a:solidFill>
                <a:latin typeface="Arial"/>
                <a:ea typeface="DejaVu Sans"/>
              </a:rPr>
              <a:t>Meteoritics</a:t>
            </a:r>
            <a:r>
              <a:rPr lang="ru-RU" sz="1434" b="1" i="1" spc="-1" dirty="0">
                <a:solidFill>
                  <a:srgbClr val="002060"/>
                </a:solidFill>
                <a:latin typeface="Arial"/>
                <a:ea typeface="DejaVu Sans"/>
              </a:rPr>
              <a:t> &amp; </a:t>
            </a:r>
            <a:r>
              <a:rPr lang="ru-RU" sz="1434" b="1" i="1" spc="-1" dirty="0" err="1">
                <a:solidFill>
                  <a:srgbClr val="002060"/>
                </a:solidFill>
                <a:latin typeface="Arial"/>
                <a:ea typeface="DejaVu Sans"/>
              </a:rPr>
              <a:t>Planetary</a:t>
            </a:r>
            <a:r>
              <a:rPr lang="ru-RU" sz="1434" b="1" i="1" spc="-1" dirty="0">
                <a:solidFill>
                  <a:srgbClr val="002060"/>
                </a:solidFill>
                <a:latin typeface="Arial"/>
                <a:ea typeface="DejaVu Sans"/>
              </a:rPr>
              <a:t> </a:t>
            </a:r>
            <a:r>
              <a:rPr lang="ru-RU" sz="1434" b="1" i="1" spc="-1" dirty="0" err="1">
                <a:solidFill>
                  <a:srgbClr val="002060"/>
                </a:solidFill>
                <a:latin typeface="Arial"/>
                <a:ea typeface="DejaVu Sans"/>
              </a:rPr>
              <a:t>Science</a:t>
            </a:r>
            <a:r>
              <a:rPr lang="ru-RU" sz="1434" b="1" i="1" spc="-1" dirty="0">
                <a:solidFill>
                  <a:srgbClr val="002060"/>
                </a:solidFill>
                <a:latin typeface="Arial"/>
                <a:ea typeface="DejaVu Sans"/>
              </a:rPr>
              <a:t> 1–10 (2022)</a:t>
            </a:r>
            <a:r>
              <a:rPr lang="en-US" sz="1434" b="1" i="1" spc="-1" dirty="0">
                <a:solidFill>
                  <a:srgbClr val="002060"/>
                </a:solidFill>
                <a:latin typeface="Arial"/>
                <a:ea typeface="DejaVu Sans"/>
              </a:rPr>
              <a:t>, </a:t>
            </a:r>
            <a:r>
              <a:rPr lang="ru-RU" sz="1434" b="1" i="1" spc="-1" dirty="0" err="1">
                <a:solidFill>
                  <a:srgbClr val="002060"/>
                </a:solidFill>
                <a:latin typeface="Arial"/>
                <a:ea typeface="DejaVu Sans"/>
              </a:rPr>
              <a:t>doi</a:t>
            </a:r>
            <a:r>
              <a:rPr lang="ru-RU" sz="1434" b="1" i="1" spc="-1" dirty="0">
                <a:solidFill>
                  <a:srgbClr val="002060"/>
                </a:solidFill>
                <a:latin typeface="Arial"/>
                <a:ea typeface="DejaVu Sans"/>
              </a:rPr>
              <a:t>: 10.1111/maps.13903</a:t>
            </a:r>
            <a:endParaRPr lang="en-US" sz="1434" spc="-1" dirty="0">
              <a:latin typeface="Arial"/>
            </a:endParaRPr>
          </a:p>
        </p:txBody>
      </p:sp>
      <p:pic>
        <p:nvPicPr>
          <p:cNvPr id="1110" name="Рисунок 7"/>
          <p:cNvPicPr/>
          <p:nvPr/>
        </p:nvPicPr>
        <p:blipFill>
          <a:blip r:embed="rId11" cstate="screen">
            <a:extLst>
              <a:ext uri="{28A0092B-C50C-407E-A947-70E740481C1C}">
                <a14:useLocalDpi xmlns:a14="http://schemas.microsoft.com/office/drawing/2010/main"/>
              </a:ext>
            </a:extLst>
          </a:blip>
          <a:stretch/>
        </p:blipFill>
        <p:spPr>
          <a:xfrm>
            <a:off x="227440" y="3742140"/>
            <a:ext cx="5289273" cy="2213712"/>
          </a:xfrm>
          <a:prstGeom prst="rect">
            <a:avLst/>
          </a:prstGeom>
          <a:ln w="0">
            <a:noFill/>
          </a:ln>
        </p:spPr>
      </p:pic>
      <p:sp>
        <p:nvSpPr>
          <p:cNvPr id="1111" name="TextBox 17"/>
          <p:cNvSpPr/>
          <p:nvPr/>
        </p:nvSpPr>
        <p:spPr>
          <a:xfrm>
            <a:off x="733739" y="6028973"/>
            <a:ext cx="4313065" cy="561428"/>
          </a:xfrm>
          <a:prstGeom prst="rect">
            <a:avLst/>
          </a:prstGeom>
          <a:noFill/>
          <a:ln w="0">
            <a:noFill/>
          </a:ln>
        </p:spPr>
        <p:style>
          <a:lnRef idx="0">
            <a:scrgbClr r="0" g="0" b="0"/>
          </a:lnRef>
          <a:fillRef idx="0">
            <a:scrgbClr r="0" g="0" b="0"/>
          </a:fillRef>
          <a:effectRef idx="0">
            <a:scrgbClr r="0" g="0" b="0"/>
          </a:effectRef>
          <a:fontRef idx="minor"/>
        </p:style>
        <p:txBody>
          <a:bodyPr wrap="square" lIns="86635" tIns="43318" rIns="86635" bIns="43318" anchor="t">
            <a:spAutoFit/>
          </a:bodyPr>
          <a:lstStyle/>
          <a:p>
            <a:pPr algn="ctr">
              <a:lnSpc>
                <a:spcPct val="100000"/>
              </a:lnSpc>
            </a:pPr>
            <a:r>
              <a:rPr lang="ru-RU" sz="1540" spc="-1" dirty="0">
                <a:solidFill>
                  <a:srgbClr val="000000"/>
                </a:solidFill>
                <a:latin typeface="Arial"/>
                <a:ea typeface="DejaVu Sans"/>
              </a:rPr>
              <a:t>Установка для радиографии и томографии на ИБР-2</a:t>
            </a:r>
            <a:endParaRPr lang="en-US" sz="1540" spc="-1" dirty="0">
              <a:latin typeface="Arial"/>
            </a:endParaRPr>
          </a:p>
        </p:txBody>
      </p:sp>
      <p:cxnSp>
        <p:nvCxnSpPr>
          <p:cNvPr id="1112" name="Прямая соединительная линия 19"/>
          <p:cNvCxnSpPr/>
          <p:nvPr/>
        </p:nvCxnSpPr>
        <p:spPr>
          <a:xfrm>
            <a:off x="3867174" y="6544974"/>
            <a:ext cx="7992302" cy="14901"/>
          </a:xfrm>
          <a:prstGeom prst="straightConnector1">
            <a:avLst/>
          </a:prstGeom>
          <a:ln w="19050">
            <a:solidFill>
              <a:srgbClr val="000000"/>
            </a:solidFill>
            <a:round/>
          </a:ln>
        </p:spPr>
      </p:cxnSp>
    </p:spTree>
    <p:extLst>
      <p:ext uri="{BB962C8B-B14F-4D97-AF65-F5344CB8AC3E}">
        <p14:creationId xmlns:p14="http://schemas.microsoft.com/office/powerpoint/2010/main" val="299810274"/>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9" name="Picture 3"/>
          <p:cNvPicPr/>
          <p:nvPr/>
        </p:nvPicPr>
        <p:blipFill>
          <a:blip r:embed="rId3" cstate="screen">
            <a:extLst>
              <a:ext uri="{28A0092B-C50C-407E-A947-70E740481C1C}">
                <a14:useLocalDpi xmlns:a14="http://schemas.microsoft.com/office/drawing/2010/main"/>
              </a:ext>
            </a:extLst>
          </a:blip>
          <a:stretch/>
        </p:blipFill>
        <p:spPr>
          <a:xfrm>
            <a:off x="227440" y="260777"/>
            <a:ext cx="1009478" cy="425901"/>
          </a:xfrm>
          <a:prstGeom prst="rect">
            <a:avLst/>
          </a:prstGeom>
          <a:ln w="0">
            <a:noFill/>
          </a:ln>
        </p:spPr>
      </p:pic>
      <p:sp>
        <p:nvSpPr>
          <p:cNvPr id="1090" name="Прямоугольник 4"/>
          <p:cNvSpPr/>
          <p:nvPr/>
        </p:nvSpPr>
        <p:spPr>
          <a:xfrm>
            <a:off x="1400832" y="400088"/>
            <a:ext cx="9417978" cy="861565"/>
          </a:xfrm>
          <a:prstGeom prst="rect">
            <a:avLst/>
          </a:prstGeom>
          <a:noFill/>
          <a:ln w="0">
            <a:noFill/>
          </a:ln>
        </p:spPr>
        <p:style>
          <a:lnRef idx="0">
            <a:scrgbClr r="0" g="0" b="0"/>
          </a:lnRef>
          <a:fillRef idx="0">
            <a:scrgbClr r="0" g="0" b="0"/>
          </a:fillRef>
          <a:effectRef idx="0">
            <a:scrgbClr r="0" g="0" b="0"/>
          </a:effectRef>
          <a:fontRef idx="minor"/>
        </p:style>
        <p:txBody>
          <a:bodyPr wrap="square" lIns="86635" tIns="43318" rIns="86635" bIns="43318" anchor="t">
            <a:spAutoFit/>
          </a:bodyPr>
          <a:lstStyle/>
          <a:p>
            <a:pPr algn="ctr">
              <a:lnSpc>
                <a:spcPct val="90000"/>
              </a:lnSpc>
              <a:tabLst>
                <a:tab pos="0" algn="l"/>
              </a:tabLst>
            </a:pPr>
            <a:r>
              <a:rPr lang="ru-RU" sz="2794" dirty="0"/>
              <a:t>Сотрудничество ЛНФ ОИЯИ с организациями Минкультуры России</a:t>
            </a:r>
            <a:endParaRPr lang="en-US" sz="2696" spc="-1" dirty="0">
              <a:latin typeface="Arial"/>
            </a:endParaRPr>
          </a:p>
        </p:txBody>
      </p:sp>
      <p:sp>
        <p:nvSpPr>
          <p:cNvPr id="1091" name="Прямоугольник 2"/>
          <p:cNvSpPr/>
          <p:nvPr/>
        </p:nvSpPr>
        <p:spPr>
          <a:xfrm>
            <a:off x="96402" y="1471249"/>
            <a:ext cx="5853098" cy="5053544"/>
          </a:xfrm>
          <a:prstGeom prst="rect">
            <a:avLst/>
          </a:prstGeom>
          <a:noFill/>
          <a:ln w="0">
            <a:noFill/>
          </a:ln>
        </p:spPr>
        <p:style>
          <a:lnRef idx="0">
            <a:scrgbClr r="0" g="0" b="0"/>
          </a:lnRef>
          <a:fillRef idx="0">
            <a:scrgbClr r="0" g="0" b="0"/>
          </a:fillRef>
          <a:effectRef idx="0">
            <a:scrgbClr r="0" g="0" b="0"/>
          </a:effectRef>
          <a:fontRef idx="minor"/>
        </p:style>
        <p:txBody>
          <a:bodyPr lIns="86635" tIns="43318" rIns="86635" bIns="43318" anchor="t">
            <a:normAutofit fontScale="48500" lnSpcReduction="20000"/>
          </a:bodyPr>
          <a:lstStyle/>
          <a:p>
            <a:pPr algn="just">
              <a:lnSpc>
                <a:spcPct val="124000"/>
              </a:lnSpc>
              <a:spcBef>
                <a:spcPts val="1154"/>
              </a:spcBef>
            </a:pPr>
            <a:r>
              <a:rPr lang="ru-RU" sz="3456" b="1" spc="-1" dirty="0">
                <a:solidFill>
                  <a:srgbClr val="000000"/>
                </a:solidFill>
                <a:latin typeface="Arial"/>
                <a:ea typeface="DejaVu Sans"/>
              </a:rPr>
              <a:t>   Соглашение о сотрудничестве с Государственным Институтом Искусствознания.</a:t>
            </a:r>
            <a:endParaRPr lang="en-US" sz="3167" spc="-1" dirty="0">
              <a:latin typeface="Arial"/>
            </a:endParaRPr>
          </a:p>
          <a:p>
            <a:pPr algn="just">
              <a:lnSpc>
                <a:spcPct val="124000"/>
              </a:lnSpc>
              <a:spcBef>
                <a:spcPts val="576"/>
              </a:spcBef>
              <a:spcAft>
                <a:spcPts val="1154"/>
              </a:spcAft>
            </a:pPr>
            <a:endParaRPr lang="en-US" sz="3167" spc="-1" dirty="0">
              <a:latin typeface="Arial"/>
            </a:endParaRPr>
          </a:p>
          <a:p>
            <a:pPr algn="just">
              <a:lnSpc>
                <a:spcPct val="124000"/>
              </a:lnSpc>
              <a:spcBef>
                <a:spcPts val="576"/>
              </a:spcBef>
              <a:spcAft>
                <a:spcPts val="1154"/>
              </a:spcAft>
            </a:pPr>
            <a:endParaRPr lang="en-US" sz="2599" spc="-1" dirty="0">
              <a:latin typeface="Arial"/>
            </a:endParaRPr>
          </a:p>
          <a:p>
            <a:pPr algn="just">
              <a:lnSpc>
                <a:spcPct val="124000"/>
              </a:lnSpc>
              <a:spcBef>
                <a:spcPts val="576"/>
              </a:spcBef>
              <a:spcAft>
                <a:spcPts val="576"/>
              </a:spcAft>
            </a:pPr>
            <a:endParaRPr lang="en-US" sz="2599" spc="-1" dirty="0">
              <a:latin typeface="Arial"/>
            </a:endParaRPr>
          </a:p>
          <a:p>
            <a:pPr marL="172569" algn="just">
              <a:lnSpc>
                <a:spcPct val="124000"/>
              </a:lnSpc>
              <a:spcBef>
                <a:spcPts val="576"/>
              </a:spcBef>
              <a:spcAft>
                <a:spcPts val="576"/>
              </a:spcAft>
              <a:buClr>
                <a:srgbClr val="000000"/>
              </a:buClr>
            </a:pPr>
            <a:endParaRPr lang="en-US" sz="2599" spc="-1" dirty="0">
              <a:latin typeface="Arial"/>
            </a:endParaRPr>
          </a:p>
          <a:p>
            <a:pPr marL="172569" algn="just">
              <a:lnSpc>
                <a:spcPct val="124000"/>
              </a:lnSpc>
              <a:spcBef>
                <a:spcPts val="576"/>
              </a:spcBef>
              <a:spcAft>
                <a:spcPts val="576"/>
              </a:spcAft>
              <a:buClr>
                <a:srgbClr val="000000"/>
              </a:buClr>
            </a:pPr>
            <a:endParaRPr lang="ru-RU" sz="3194" dirty="0"/>
          </a:p>
          <a:p>
            <a:pPr marL="172569" algn="just">
              <a:lnSpc>
                <a:spcPct val="124000"/>
              </a:lnSpc>
              <a:spcBef>
                <a:spcPts val="576"/>
              </a:spcBef>
              <a:spcAft>
                <a:spcPts val="576"/>
              </a:spcAft>
              <a:buClr>
                <a:srgbClr val="000000"/>
              </a:buClr>
            </a:pPr>
            <a:r>
              <a:rPr lang="ru-RU" sz="3194" dirty="0"/>
              <a:t>Межрегиональное агентство научной реставрации произведений искусства (2022) Физико-химические исследования настенной росписи XIV века для разработки проекта реставрации собора Рождества Пресвятой Богородицы </a:t>
            </a:r>
            <a:r>
              <a:rPr lang="ru-RU" sz="3194" dirty="0" err="1"/>
              <a:t>Снетогорского</a:t>
            </a:r>
            <a:r>
              <a:rPr lang="ru-RU" sz="3194" dirty="0"/>
              <a:t> женского монастыря в Пскове Государственный историко-культурный музей-заповедник Московский Кремль (2022 г.) В планах совместной работы изучение монументальной росписи Успенского собора Московского Кремля.</a:t>
            </a:r>
            <a:endParaRPr lang="en-US" sz="2599" spc="-1" dirty="0">
              <a:latin typeface="Arial"/>
            </a:endParaRPr>
          </a:p>
        </p:txBody>
      </p:sp>
      <p:sp>
        <p:nvSpPr>
          <p:cNvPr id="1092" name="TextBox 7"/>
          <p:cNvSpPr/>
          <p:nvPr/>
        </p:nvSpPr>
        <p:spPr>
          <a:xfrm>
            <a:off x="6107916" y="4878107"/>
            <a:ext cx="3204129" cy="1899817"/>
          </a:xfrm>
          <a:prstGeom prst="rect">
            <a:avLst/>
          </a:prstGeom>
          <a:noFill/>
          <a:ln w="0">
            <a:noFill/>
          </a:ln>
        </p:spPr>
        <p:style>
          <a:lnRef idx="0">
            <a:scrgbClr r="0" g="0" b="0"/>
          </a:lnRef>
          <a:fillRef idx="0">
            <a:scrgbClr r="0" g="0" b="0"/>
          </a:fillRef>
          <a:effectRef idx="0">
            <a:scrgbClr r="0" g="0" b="0"/>
          </a:effectRef>
          <a:fontRef idx="minor"/>
        </p:style>
        <p:txBody>
          <a:bodyPr wrap="square" lIns="86635" tIns="43318" rIns="86635" bIns="43318" anchor="t">
            <a:spAutoFit/>
          </a:bodyPr>
          <a:lstStyle/>
          <a:p>
            <a:pPr>
              <a:lnSpc>
                <a:spcPct val="100000"/>
              </a:lnSpc>
            </a:pPr>
            <a:r>
              <a:rPr lang="ru-RU" sz="1597" dirty="0"/>
              <a:t>Методы исследования: </a:t>
            </a:r>
            <a:endParaRPr lang="en-US" sz="1597" dirty="0"/>
          </a:p>
          <a:p>
            <a:pPr>
              <a:lnSpc>
                <a:spcPct val="100000"/>
              </a:lnSpc>
            </a:pPr>
            <a:r>
              <a:rPr lang="ru-RU" sz="1397" dirty="0"/>
              <a:t>Элементный анализ: </a:t>
            </a:r>
            <a:endParaRPr lang="en-US" sz="1397" dirty="0"/>
          </a:p>
          <a:p>
            <a:pPr>
              <a:lnSpc>
                <a:spcPct val="100000"/>
              </a:lnSpc>
            </a:pPr>
            <a:r>
              <a:rPr lang="ru-RU" sz="1397" dirty="0"/>
              <a:t>Нейтронно-активационный анализ Экспресс-гамма-активационный анализ </a:t>
            </a:r>
            <a:r>
              <a:rPr lang="ru-RU" sz="1397" dirty="0" err="1"/>
              <a:t>Рентгенофлуоресцентный</a:t>
            </a:r>
            <a:r>
              <a:rPr lang="ru-RU" sz="1397" dirty="0"/>
              <a:t> анализ Молекулярный и минеральный анализ </a:t>
            </a:r>
            <a:endParaRPr lang="en-US" sz="1397" dirty="0"/>
          </a:p>
          <a:p>
            <a:pPr>
              <a:lnSpc>
                <a:spcPct val="100000"/>
              </a:lnSpc>
            </a:pPr>
            <a:r>
              <a:rPr lang="ru-RU" sz="1597" dirty="0"/>
              <a:t>Инфракрасная спектроскопия </a:t>
            </a:r>
            <a:r>
              <a:rPr lang="ru-RU" sz="1597" dirty="0" err="1"/>
              <a:t>Рамановская</a:t>
            </a:r>
            <a:r>
              <a:rPr lang="ru-RU" sz="1597" dirty="0"/>
              <a:t> спектроскопия</a:t>
            </a:r>
            <a:endParaRPr lang="en-US" sz="1098" spc="-1" dirty="0">
              <a:latin typeface="Arial"/>
            </a:endParaRPr>
          </a:p>
        </p:txBody>
      </p:sp>
      <p:sp>
        <p:nvSpPr>
          <p:cNvPr id="1093" name="TextBox 8"/>
          <p:cNvSpPr/>
          <p:nvPr/>
        </p:nvSpPr>
        <p:spPr>
          <a:xfrm>
            <a:off x="9312044" y="4878107"/>
            <a:ext cx="2734462" cy="2145558"/>
          </a:xfrm>
          <a:prstGeom prst="rect">
            <a:avLst/>
          </a:prstGeom>
          <a:noFill/>
          <a:ln w="0">
            <a:noFill/>
          </a:ln>
        </p:spPr>
        <p:style>
          <a:lnRef idx="0">
            <a:scrgbClr r="0" g="0" b="0"/>
          </a:lnRef>
          <a:fillRef idx="0">
            <a:scrgbClr r="0" g="0" b="0"/>
          </a:fillRef>
          <a:effectRef idx="0">
            <a:scrgbClr r="0" g="0" b="0"/>
          </a:effectRef>
          <a:fontRef idx="minor"/>
        </p:style>
        <p:txBody>
          <a:bodyPr wrap="square" lIns="86635" tIns="43318" rIns="86635" bIns="43318" anchor="t">
            <a:spAutoFit/>
          </a:bodyPr>
          <a:lstStyle/>
          <a:p>
            <a:r>
              <a:rPr lang="ru-RU" sz="1597" dirty="0"/>
              <a:t>Микроскопические методы </a:t>
            </a:r>
            <a:endParaRPr lang="en-US" sz="1597" dirty="0"/>
          </a:p>
          <a:p>
            <a:pPr marL="285179" indent="-285179">
              <a:buFont typeface="Arial" panose="020B0604020202020204" pitchFamily="34" charset="0"/>
              <a:buChar char="•"/>
            </a:pPr>
            <a:r>
              <a:rPr lang="ru-RU" sz="1397" dirty="0"/>
              <a:t>Стратиграфия</a:t>
            </a:r>
            <a:endParaRPr lang="en-US" sz="1397" dirty="0"/>
          </a:p>
          <a:p>
            <a:pPr marL="285179" indent="-285179">
              <a:buFont typeface="Arial" panose="020B0604020202020204" pitchFamily="34" charset="0"/>
              <a:buChar char="•"/>
            </a:pPr>
            <a:r>
              <a:rPr lang="ru-RU" sz="1397" dirty="0"/>
              <a:t>Поляризованная микроскопия</a:t>
            </a:r>
            <a:endParaRPr lang="en-US" sz="1397" dirty="0"/>
          </a:p>
          <a:p>
            <a:pPr marL="285179" indent="-285179">
              <a:buFont typeface="Arial" panose="020B0604020202020204" pitchFamily="34" charset="0"/>
              <a:buChar char="•"/>
            </a:pPr>
            <a:r>
              <a:rPr lang="ru-RU" sz="1397" dirty="0"/>
              <a:t>Сканирующая электронная микроскопия с анализом и картированием </a:t>
            </a:r>
            <a:r>
              <a:rPr lang="en-US" sz="1397" dirty="0"/>
              <a:t>EDX</a:t>
            </a:r>
            <a:endParaRPr lang="en-US" sz="1597" dirty="0"/>
          </a:p>
          <a:p>
            <a:r>
              <a:rPr lang="ru-RU" sz="1597" dirty="0"/>
              <a:t>Капельный химический анализ</a:t>
            </a:r>
          </a:p>
        </p:txBody>
      </p:sp>
      <p:pic>
        <p:nvPicPr>
          <p:cNvPr id="1094" name="Рисунок 8"/>
          <p:cNvPicPr/>
          <p:nvPr/>
        </p:nvPicPr>
        <p:blipFill>
          <a:blip r:embed="rId4" cstate="screen">
            <a:extLst>
              <a:ext uri="{28A0092B-C50C-407E-A947-70E740481C1C}">
                <a14:useLocalDpi xmlns:a14="http://schemas.microsoft.com/office/drawing/2010/main"/>
              </a:ext>
            </a:extLst>
          </a:blip>
          <a:stretch/>
        </p:blipFill>
        <p:spPr>
          <a:xfrm>
            <a:off x="6365049" y="1471249"/>
            <a:ext cx="5312492" cy="3341706"/>
          </a:xfrm>
          <a:prstGeom prst="rect">
            <a:avLst/>
          </a:prstGeom>
          <a:ln w="0">
            <a:noFill/>
          </a:ln>
        </p:spPr>
      </p:pic>
      <p:grpSp>
        <p:nvGrpSpPr>
          <p:cNvPr id="1095" name="Группа 18"/>
          <p:cNvGrpSpPr/>
          <p:nvPr/>
        </p:nvGrpSpPr>
        <p:grpSpPr>
          <a:xfrm>
            <a:off x="732179" y="2271622"/>
            <a:ext cx="4804986" cy="1596514"/>
            <a:chOff x="525960" y="2089800"/>
            <a:chExt cx="5384880" cy="1749240"/>
          </a:xfrm>
        </p:grpSpPr>
        <p:sp>
          <p:nvSpPr>
            <p:cNvPr id="1096" name="Загнутый угол 11"/>
            <p:cNvSpPr/>
            <p:nvPr/>
          </p:nvSpPr>
          <p:spPr>
            <a:xfrm rot="10800000">
              <a:off x="529560" y="2089800"/>
              <a:ext cx="5381280" cy="1748880"/>
            </a:xfrm>
            <a:prstGeom prst="foldedCorner">
              <a:avLst>
                <a:gd name="adj" fmla="val 16667"/>
              </a:avLst>
            </a:prstGeom>
            <a:solidFill>
              <a:schemeClr val="bg1"/>
            </a:solidFill>
            <a:ln>
              <a:solidFill>
                <a:srgbClr val="3A5F8B"/>
              </a:solidFill>
            </a:ln>
          </p:spPr>
          <p:style>
            <a:lnRef idx="2">
              <a:schemeClr val="accent1">
                <a:shade val="50000"/>
              </a:schemeClr>
            </a:lnRef>
            <a:fillRef idx="1">
              <a:schemeClr val="accent1"/>
            </a:fillRef>
            <a:effectRef idx="0">
              <a:schemeClr val="accent1"/>
            </a:effectRef>
            <a:fontRef idx="minor"/>
          </p:style>
        </p:sp>
        <p:pic>
          <p:nvPicPr>
            <p:cNvPr id="1097" name="Рисунок 15"/>
            <p:cNvPicPr/>
            <p:nvPr/>
          </p:nvPicPr>
          <p:blipFill>
            <a:blip r:embed="rId5" cstate="screen">
              <a:extLst>
                <a:ext uri="{28A0092B-C50C-407E-A947-70E740481C1C}">
                  <a14:useLocalDpi xmlns:a14="http://schemas.microsoft.com/office/drawing/2010/main"/>
                </a:ext>
              </a:extLst>
            </a:blip>
            <a:stretch/>
          </p:blipFill>
          <p:spPr>
            <a:xfrm>
              <a:off x="525960" y="2089800"/>
              <a:ext cx="5381280" cy="1748880"/>
            </a:xfrm>
            <a:prstGeom prst="rect">
              <a:avLst/>
            </a:prstGeom>
            <a:ln w="0">
              <a:noFill/>
            </a:ln>
          </p:spPr>
        </p:pic>
      </p:grpSp>
    </p:spTree>
    <p:extLst>
      <p:ext uri="{BB962C8B-B14F-4D97-AF65-F5344CB8AC3E}">
        <p14:creationId xmlns:p14="http://schemas.microsoft.com/office/powerpoint/2010/main" val="4240128441"/>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 name="TextBox 110"/>
          <p:cNvSpPr/>
          <p:nvPr/>
        </p:nvSpPr>
        <p:spPr>
          <a:xfrm>
            <a:off x="1139040" y="383400"/>
            <a:ext cx="10415520" cy="91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0" strike="noStrike" spc="-1">
                <a:solidFill>
                  <a:srgbClr val="000000"/>
                </a:solidFill>
                <a:latin typeface="Arial"/>
                <a:ea typeface="DejaVu Sans"/>
              </a:rPr>
              <a:t>Precision experiments in the field of low energy physics are a source of information about the properties of fundamental interactions, about the parameters of the SM and physics beyond the SM. A striking example is studies with UCN. </a:t>
            </a:r>
            <a:endParaRPr lang="en-US" sz="1800" b="0" strike="noStrike" spc="-1">
              <a:latin typeface="Arial"/>
            </a:endParaRPr>
          </a:p>
        </p:txBody>
      </p:sp>
      <p:sp>
        <p:nvSpPr>
          <p:cNvPr id="1213" name="TextBox 112"/>
          <p:cNvSpPr/>
          <p:nvPr/>
        </p:nvSpPr>
        <p:spPr>
          <a:xfrm>
            <a:off x="101160" y="2989440"/>
            <a:ext cx="6168240" cy="14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Aft>
                <a:spcPts val="601"/>
              </a:spcAft>
              <a:buNone/>
            </a:pPr>
            <a:r>
              <a:rPr lang="en-US" sz="1800" b="1" strike="noStrike" spc="-1">
                <a:solidFill>
                  <a:srgbClr val="FF0000"/>
                </a:solidFill>
                <a:latin typeface="Arial"/>
                <a:ea typeface="DejaVu Sans"/>
              </a:rPr>
              <a:t>Scientific program for UCN source in Dubna:</a:t>
            </a:r>
            <a:endParaRPr lang="en-US" sz="1800" b="0" strike="noStrike" spc="-1">
              <a:latin typeface="Arial"/>
            </a:endParaRPr>
          </a:p>
          <a:p>
            <a:pPr marL="285840" indent="-285840">
              <a:lnSpc>
                <a:spcPct val="100000"/>
              </a:lnSpc>
              <a:spcAft>
                <a:spcPts val="601"/>
              </a:spcAft>
              <a:buClr>
                <a:srgbClr val="000000"/>
              </a:buClr>
              <a:buFont typeface="Arial"/>
              <a:buChar char="•"/>
            </a:pPr>
            <a:r>
              <a:rPr lang="en-US" sz="1800" b="0" strike="noStrike" spc="-1">
                <a:solidFill>
                  <a:srgbClr val="000000"/>
                </a:solidFill>
                <a:latin typeface="Arial"/>
                <a:ea typeface="DejaVu Sans"/>
              </a:rPr>
              <a:t>Measurement of the neutron lifetime (abs.error &lt;1 sec).</a:t>
            </a:r>
            <a:endParaRPr lang="en-US" sz="1800" b="0" strike="noStrike" spc="-1">
              <a:latin typeface="Arial"/>
            </a:endParaRPr>
          </a:p>
          <a:p>
            <a:pPr marL="285840" indent="-285840">
              <a:lnSpc>
                <a:spcPct val="100000"/>
              </a:lnSpc>
              <a:spcAft>
                <a:spcPts val="601"/>
              </a:spcAft>
              <a:buClr>
                <a:srgbClr val="000000"/>
              </a:buClr>
              <a:buFont typeface="Arial"/>
              <a:buChar char="•"/>
            </a:pPr>
            <a:r>
              <a:rPr lang="en-US" sz="1800" b="0" strike="noStrike" spc="-1">
                <a:solidFill>
                  <a:srgbClr val="000000"/>
                </a:solidFill>
                <a:latin typeface="Arial"/>
                <a:ea typeface="DejaVu Sans"/>
              </a:rPr>
              <a:t>Investigation of abnormal UCN losses</a:t>
            </a:r>
            <a:endParaRPr lang="en-US" sz="1800" b="0" strike="noStrike" spc="-1">
              <a:latin typeface="Arial"/>
            </a:endParaRPr>
          </a:p>
          <a:p>
            <a:pPr marL="285840" indent="-285840">
              <a:lnSpc>
                <a:spcPct val="100000"/>
              </a:lnSpc>
              <a:spcAft>
                <a:spcPts val="601"/>
              </a:spcAft>
              <a:buClr>
                <a:srgbClr val="000000"/>
              </a:buClr>
              <a:buFont typeface="Arial"/>
              <a:buChar char="•"/>
            </a:pPr>
            <a:r>
              <a:rPr lang="en-US" sz="1800" b="0" strike="noStrike" spc="-1">
                <a:solidFill>
                  <a:srgbClr val="000000"/>
                </a:solidFill>
                <a:latin typeface="Arial"/>
                <a:ea typeface="DejaVu Sans"/>
              </a:rPr>
              <a:t>Non-stationary quantum effects and neutron optics</a:t>
            </a:r>
            <a:endParaRPr lang="en-US" sz="1800" b="0" strike="noStrike" spc="-1">
              <a:latin typeface="Arial"/>
            </a:endParaRPr>
          </a:p>
        </p:txBody>
      </p:sp>
      <p:grpSp>
        <p:nvGrpSpPr>
          <p:cNvPr id="1214" name="Группа 3"/>
          <p:cNvGrpSpPr/>
          <p:nvPr/>
        </p:nvGrpSpPr>
        <p:grpSpPr>
          <a:xfrm>
            <a:off x="6009840" y="1496520"/>
            <a:ext cx="6056280" cy="4933800"/>
            <a:chOff x="6009840" y="1496520"/>
            <a:chExt cx="6056280" cy="4933800"/>
          </a:xfrm>
        </p:grpSpPr>
        <p:pic>
          <p:nvPicPr>
            <p:cNvPr id="1215" name="Рисунок 43" descr="Рисунок 4"/>
            <p:cNvPicPr/>
            <p:nvPr/>
          </p:nvPicPr>
          <p:blipFill>
            <a:blip r:embed="rId3"/>
            <a:stretch/>
          </p:blipFill>
          <p:spPr>
            <a:xfrm>
              <a:off x="6009840" y="1496520"/>
              <a:ext cx="6056280" cy="4933800"/>
            </a:xfrm>
            <a:prstGeom prst="rect">
              <a:avLst/>
            </a:prstGeom>
            <a:ln w="12700">
              <a:noFill/>
            </a:ln>
          </p:spPr>
        </p:pic>
        <p:grpSp>
          <p:nvGrpSpPr>
            <p:cNvPr id="1216" name="Группа 5"/>
            <p:cNvGrpSpPr/>
            <p:nvPr/>
          </p:nvGrpSpPr>
          <p:grpSpPr>
            <a:xfrm>
              <a:off x="7873200" y="3371400"/>
              <a:ext cx="2591640" cy="1941120"/>
              <a:chOff x="7873200" y="3371400"/>
              <a:chExt cx="2591640" cy="1941120"/>
            </a:xfrm>
          </p:grpSpPr>
          <p:sp>
            <p:nvSpPr>
              <p:cNvPr id="1217" name="Сквиркл 2"/>
              <p:cNvSpPr/>
              <p:nvPr/>
            </p:nvSpPr>
            <p:spPr>
              <a:xfrm>
                <a:off x="7873200" y="4664160"/>
                <a:ext cx="2591640" cy="648360"/>
              </a:xfrm>
              <a:prstGeom prst="roundRect">
                <a:avLst>
                  <a:gd name="adj" fmla="val 15000"/>
                </a:avLst>
              </a:prstGeom>
              <a:solidFill>
                <a:srgbClr val="FFFFFF"/>
              </a:solidFill>
              <a:ln w="12700">
                <a:solidFill>
                  <a:srgbClr val="FF0000"/>
                </a:solidFill>
                <a:miter/>
              </a:ln>
            </p:spPr>
            <p:style>
              <a:lnRef idx="0">
                <a:scrgbClr r="0" g="0" b="0"/>
              </a:lnRef>
              <a:fillRef idx="0">
                <a:scrgbClr r="0" g="0" b="0"/>
              </a:fillRef>
              <a:effectRef idx="0">
                <a:scrgbClr r="0" g="0" b="0"/>
              </a:effectRef>
              <a:fontRef idx="minor"/>
            </p:style>
            <p:txBody>
              <a:bodyPr lIns="45720" tIns="45000" rIns="45720" bIns="45000" numCol="1" spcCol="0" anchor="ctr">
                <a:noAutofit/>
              </a:bodyPr>
              <a:lstStyle/>
              <a:p>
                <a:pPr>
                  <a:lnSpc>
                    <a:spcPct val="100000"/>
                  </a:lnSpc>
                  <a:buNone/>
                </a:pPr>
                <a:r>
                  <a:rPr lang="en-US" sz="1200" b="1" strike="noStrike" spc="-1">
                    <a:solidFill>
                      <a:srgbClr val="000000"/>
                    </a:solidFill>
                    <a:latin typeface="Calibri"/>
                    <a:ea typeface="DejaVu Sans"/>
                  </a:rPr>
                  <a:t>Dubna</a:t>
                </a:r>
                <a:r>
                  <a:rPr lang="en-US" sz="1200" b="0" strike="noStrike" spc="-1">
                    <a:solidFill>
                      <a:srgbClr val="000000"/>
                    </a:solidFill>
                    <a:latin typeface="Calibri"/>
                    <a:ea typeface="DejaVu Sans"/>
                  </a:rPr>
                  <a:t> (Russia, JINR)  </a:t>
                </a:r>
                <a:endParaRPr lang="en-US" sz="1200" b="0" strike="noStrike" spc="-1">
                  <a:latin typeface="Arial"/>
                </a:endParaRPr>
              </a:p>
              <a:p>
                <a:pPr>
                  <a:lnSpc>
                    <a:spcPct val="100000"/>
                  </a:lnSpc>
                  <a:buNone/>
                </a:pPr>
                <a:r>
                  <a:rPr lang="en-US" sz="1200" b="1" strike="noStrike" spc="-1">
                    <a:solidFill>
                      <a:srgbClr val="000000"/>
                    </a:solidFill>
                    <a:latin typeface="Calibri"/>
                    <a:ea typeface="DejaVu Sans"/>
                  </a:rPr>
                  <a:t>IBR 2 and at the future</a:t>
                </a:r>
                <a:r>
                  <a:rPr lang="ru-RU" sz="1200" b="1" strike="noStrike" spc="-1">
                    <a:solidFill>
                      <a:srgbClr val="000000"/>
                    </a:solidFill>
                    <a:latin typeface="Calibri"/>
                    <a:ea typeface="DejaVu Sans"/>
                  </a:rPr>
                  <a:t> </a:t>
                </a:r>
                <a:r>
                  <a:rPr lang="en-US" sz="1200" b="1" strike="noStrike" spc="-1">
                    <a:solidFill>
                      <a:srgbClr val="000000"/>
                    </a:solidFill>
                    <a:latin typeface="Calibri"/>
                    <a:ea typeface="DejaVu Sans"/>
                  </a:rPr>
                  <a:t>Neptune IBR 3 </a:t>
                </a:r>
                <a:endParaRPr lang="en-US" sz="1200" b="0" strike="noStrike" spc="-1">
                  <a:latin typeface="Arial"/>
                </a:endParaRPr>
              </a:p>
            </p:txBody>
          </p:sp>
          <p:sp>
            <p:nvSpPr>
              <p:cNvPr id="1218" name="Линия 2"/>
              <p:cNvSpPr/>
              <p:nvPr/>
            </p:nvSpPr>
            <p:spPr>
              <a:xfrm flipV="1">
                <a:off x="8207640" y="3371400"/>
                <a:ext cx="1274040" cy="1477080"/>
              </a:xfrm>
              <a:prstGeom prst="line">
                <a:avLst/>
              </a:prstGeom>
              <a:ln w="19050">
                <a:solidFill>
                  <a:srgbClr val="000000"/>
                </a:solidFill>
                <a:round/>
                <a:tailEnd type="oval" w="med" len="med"/>
              </a:ln>
            </p:spPr>
            <p:style>
              <a:lnRef idx="0">
                <a:scrgbClr r="0" g="0" b="0"/>
              </a:lnRef>
              <a:fillRef idx="0">
                <a:scrgbClr r="0" g="0" b="0"/>
              </a:fillRef>
              <a:effectRef idx="0">
                <a:scrgbClr r="0" g="0" b="0"/>
              </a:effectRef>
              <a:fontRef idx="minor"/>
            </p:style>
          </p:sp>
        </p:grpSp>
      </p:grpSp>
      <p:sp>
        <p:nvSpPr>
          <p:cNvPr id="1219" name="TextBox 113"/>
          <p:cNvSpPr/>
          <p:nvPr/>
        </p:nvSpPr>
        <p:spPr>
          <a:xfrm>
            <a:off x="101160" y="4873566"/>
            <a:ext cx="6352427" cy="186059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spcAft>
                <a:spcPts val="601"/>
              </a:spcAft>
              <a:buNone/>
            </a:pPr>
            <a:r>
              <a:rPr lang="en-US" sz="2000" b="1" strike="noStrike" spc="-1">
                <a:solidFill>
                  <a:srgbClr val="C00000"/>
                </a:solidFill>
                <a:latin typeface="Arial"/>
                <a:ea typeface="DejaVu Sans"/>
              </a:rPr>
              <a:t>For IBR-3 the program will be extended</a:t>
            </a:r>
            <a:endParaRPr lang="en-US" sz="2000" b="0" strike="noStrike" spc="-1">
              <a:latin typeface="Arial"/>
            </a:endParaRPr>
          </a:p>
          <a:p>
            <a:pPr marL="285840" indent="-285840" algn="just">
              <a:lnSpc>
                <a:spcPct val="100000"/>
              </a:lnSpc>
              <a:spcAft>
                <a:spcPts val="601"/>
              </a:spcAft>
              <a:buClr>
                <a:srgbClr val="C00000"/>
              </a:buClr>
              <a:buFont typeface="Arial"/>
              <a:buChar char="•"/>
            </a:pPr>
            <a:r>
              <a:rPr lang="en-US" sz="2000" b="0" strike="noStrike" spc="-1">
                <a:solidFill>
                  <a:srgbClr val="C00000"/>
                </a:solidFill>
                <a:latin typeface="Arial"/>
                <a:ea typeface="Avenir Medium"/>
              </a:rPr>
              <a:t>Search for the neutron Electric Dipole Moment</a:t>
            </a:r>
            <a:endParaRPr lang="en-US" sz="2000" b="0" strike="noStrike" spc="-1">
              <a:latin typeface="Arial"/>
            </a:endParaRPr>
          </a:p>
          <a:p>
            <a:pPr marL="285840" indent="-285840" algn="just">
              <a:lnSpc>
                <a:spcPct val="100000"/>
              </a:lnSpc>
              <a:spcAft>
                <a:spcPts val="601"/>
              </a:spcAft>
              <a:buClr>
                <a:srgbClr val="C00000"/>
              </a:buClr>
              <a:buFont typeface="Arial"/>
              <a:buChar char="•"/>
            </a:pPr>
            <a:r>
              <a:rPr lang="en-US" sz="2000" b="0" strike="noStrike" spc="-1">
                <a:solidFill>
                  <a:srgbClr val="C00000"/>
                </a:solidFill>
                <a:latin typeface="Arial"/>
                <a:ea typeface="Avenir Medium"/>
              </a:rPr>
              <a:t>Quantization of neutron states in a gravitational field and search for new interactions</a:t>
            </a:r>
            <a:endParaRPr lang="en-US" sz="2000" b="0" strike="noStrike" spc="-1">
              <a:latin typeface="Arial"/>
            </a:endParaRPr>
          </a:p>
          <a:p>
            <a:pPr marL="285840" indent="-285840" algn="just">
              <a:lnSpc>
                <a:spcPct val="100000"/>
              </a:lnSpc>
              <a:spcAft>
                <a:spcPts val="601"/>
              </a:spcAft>
              <a:buClr>
                <a:srgbClr val="C00000"/>
              </a:buClr>
              <a:buFont typeface="Arial"/>
              <a:buChar char="•"/>
            </a:pPr>
            <a:r>
              <a:rPr lang="en-US" sz="2000" b="0" strike="noStrike" spc="-1">
                <a:solidFill>
                  <a:srgbClr val="C00000"/>
                </a:solidFill>
                <a:latin typeface="Arial"/>
                <a:ea typeface="Avenir Medium"/>
              </a:rPr>
              <a:t>Neutron Microscopy</a:t>
            </a:r>
            <a:endParaRPr lang="en-US" sz="2000" b="0" strike="noStrike" spc="-1">
              <a:latin typeface="Arial"/>
            </a:endParaRPr>
          </a:p>
        </p:txBody>
      </p:sp>
      <p:sp>
        <p:nvSpPr>
          <p:cNvPr id="1220" name="TextBox 114"/>
          <p:cNvSpPr/>
          <p:nvPr/>
        </p:nvSpPr>
        <p:spPr>
          <a:xfrm>
            <a:off x="3597480" y="29520"/>
            <a:ext cx="49723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1" strike="noStrike" spc="-1">
                <a:solidFill>
                  <a:srgbClr val="2A6099"/>
                </a:solidFill>
                <a:latin typeface="Arial"/>
                <a:ea typeface="MS Gothic"/>
              </a:rPr>
              <a:t>RESEARCH WITH ULTRACOLD NEUTRONS</a:t>
            </a:r>
            <a:endParaRPr lang="en-US" sz="1800" b="0" strike="noStrike" spc="-1">
              <a:latin typeface="Arial"/>
            </a:endParaRPr>
          </a:p>
        </p:txBody>
      </p:sp>
      <p:sp>
        <p:nvSpPr>
          <p:cNvPr id="4" name="CustomShape 8">
            <a:extLst>
              <a:ext uri="{FF2B5EF4-FFF2-40B4-BE49-F238E27FC236}">
                <a16:creationId xmlns:a16="http://schemas.microsoft.com/office/drawing/2014/main" id="{514A1A04-B480-14EF-4496-8BB82BBBDAF6}"/>
              </a:ext>
            </a:extLst>
          </p:cNvPr>
          <p:cNvSpPr/>
          <p:nvPr/>
        </p:nvSpPr>
        <p:spPr>
          <a:xfrm>
            <a:off x="306180" y="1496520"/>
            <a:ext cx="5498640" cy="1189080"/>
          </a:xfrm>
          <a:custGeom>
            <a:avLst/>
            <a:gdLst>
              <a:gd name="textAreaLeft" fmla="*/ 0 w 5498640"/>
              <a:gd name="textAreaRight" fmla="*/ 5500800 w 5498640"/>
              <a:gd name="textAreaTop" fmla="*/ 0 h 1189080"/>
              <a:gd name="textAreaBottom" fmla="*/ 1191240 h 118908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0" strike="noStrike" spc="-1">
                <a:solidFill>
                  <a:srgbClr val="C9211E"/>
                </a:solidFill>
                <a:latin typeface="Arial"/>
                <a:ea typeface="Arial"/>
              </a:rPr>
              <a:t>JINR provides FS for new neutron source  (</a:t>
            </a:r>
            <a:r>
              <a:rPr lang="en-GB" sz="1800" b="1" strike="noStrike" spc="-1">
                <a:solidFill>
                  <a:srgbClr val="C9211E"/>
                </a:solidFill>
                <a:latin typeface="Arial"/>
                <a:ea typeface="Arial"/>
              </a:rPr>
              <a:t>IBR-3</a:t>
            </a:r>
            <a:r>
              <a:rPr lang="en-GB" sz="1800" b="0" strike="noStrike" spc="-1">
                <a:solidFill>
                  <a:srgbClr val="C9211E"/>
                </a:solidFill>
                <a:latin typeface="Arial"/>
                <a:ea typeface="Arial"/>
              </a:rPr>
              <a:t> = “N</a:t>
            </a:r>
            <a:r>
              <a:rPr lang="en-GB" sz="1800" b="1" strike="noStrike" spc="-1">
                <a:solidFill>
                  <a:srgbClr val="C9211E"/>
                </a:solidFill>
                <a:latin typeface="Arial"/>
                <a:ea typeface="Arial"/>
              </a:rPr>
              <a:t>EPTUNE</a:t>
            </a:r>
            <a:r>
              <a:rPr lang="en-GB" sz="1800" b="0" strike="noStrike" spc="-1">
                <a:solidFill>
                  <a:srgbClr val="C9211E"/>
                </a:solidFill>
                <a:latin typeface="Arial"/>
                <a:ea typeface="Arial"/>
              </a:rPr>
              <a:t>”). The goal – is to have the </a:t>
            </a:r>
            <a:r>
              <a:rPr lang="en-GB" sz="1800" b="1" strike="noStrike" spc="-1">
                <a:solidFill>
                  <a:srgbClr val="C9211E"/>
                </a:solidFill>
                <a:latin typeface="Arial"/>
                <a:ea typeface="Arial"/>
              </a:rPr>
              <a:t>best</a:t>
            </a:r>
            <a:r>
              <a:rPr lang="en-GB" sz="1800" b="0" strike="noStrike" spc="-1">
                <a:solidFill>
                  <a:srgbClr val="C9211E"/>
                </a:solidFill>
                <a:latin typeface="Arial"/>
                <a:ea typeface="Arial"/>
              </a:rPr>
              <a:t> pulsed neutron source in the world by 2037: with b</a:t>
            </a:r>
            <a:r>
              <a:rPr lang="en-GB" sz="1800" b="0" strike="noStrike" spc="-1">
                <a:solidFill>
                  <a:srgbClr val="C9211E"/>
                </a:solidFill>
                <a:latin typeface="Arial"/>
                <a:ea typeface="DejaVu Sans"/>
              </a:rPr>
              <a:t>rightness of 7*10^15 (for TN), and  9*10^14 (for CN)</a:t>
            </a:r>
            <a:endParaRPr lang="en-US" sz="1800" b="0" strike="noStrike" spc="-1">
              <a:latin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 name="TextBox 97"/>
          <p:cNvSpPr/>
          <p:nvPr/>
        </p:nvSpPr>
        <p:spPr>
          <a:xfrm>
            <a:off x="3651840" y="112320"/>
            <a:ext cx="5600160" cy="424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2200" b="1" strike="noStrike" cap="all" spc="-1">
                <a:solidFill>
                  <a:srgbClr val="002060"/>
                </a:solidFill>
                <a:latin typeface="Arial"/>
                <a:ea typeface="MS Gothic"/>
              </a:rPr>
              <a:t>FLNP Long-term plan up to </a:t>
            </a:r>
            <a:r>
              <a:rPr lang="en-US" sz="2200" b="1" strike="noStrike" spc="-1">
                <a:solidFill>
                  <a:srgbClr val="002060"/>
                </a:solidFill>
                <a:latin typeface="Arial"/>
                <a:ea typeface="MS Gothic"/>
              </a:rPr>
              <a:t>2030</a:t>
            </a:r>
            <a:endParaRPr lang="en-US" sz="2200" b="0" strike="noStrike" spc="-1">
              <a:latin typeface="Arial"/>
            </a:endParaRPr>
          </a:p>
        </p:txBody>
      </p:sp>
      <p:sp>
        <p:nvSpPr>
          <p:cNvPr id="884" name="Прямоугольник 39"/>
          <p:cNvSpPr/>
          <p:nvPr/>
        </p:nvSpPr>
        <p:spPr>
          <a:xfrm>
            <a:off x="538920" y="4254120"/>
            <a:ext cx="88009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2000" b="1" strike="noStrike" spc="-1">
                <a:solidFill>
                  <a:srgbClr val="000000"/>
                </a:solidFill>
                <a:latin typeface="Arial"/>
                <a:ea typeface="DejaVu Sans"/>
              </a:rPr>
              <a:t>R&amp;D of neptunium-nitride fuel</a:t>
            </a:r>
            <a:r>
              <a:rPr lang="ru-RU" sz="2000" b="1" strike="noStrike" spc="-1">
                <a:solidFill>
                  <a:srgbClr val="000000"/>
                </a:solidFill>
                <a:latin typeface="Arial"/>
                <a:ea typeface="DejaVu Sans"/>
              </a:rPr>
              <a:t> </a:t>
            </a:r>
            <a:r>
              <a:rPr lang="en-US" sz="2000" b="1" strike="noStrike" spc="-1">
                <a:solidFill>
                  <a:srgbClr val="000000"/>
                </a:solidFill>
                <a:latin typeface="Arial"/>
                <a:ea typeface="DejaVu Sans"/>
              </a:rPr>
              <a:t>of NEPTINE reactor (JSC VNIINM, 2022)</a:t>
            </a:r>
            <a:endParaRPr lang="en-US" sz="2000" b="0" strike="noStrike" spc="-1">
              <a:latin typeface="Arial"/>
            </a:endParaRPr>
          </a:p>
        </p:txBody>
      </p:sp>
      <p:pic>
        <p:nvPicPr>
          <p:cNvPr id="885" name="Рисунок 31"/>
          <p:cNvPicPr/>
          <p:nvPr/>
        </p:nvPicPr>
        <p:blipFill>
          <a:blip r:embed="rId3"/>
          <a:stretch/>
        </p:blipFill>
        <p:spPr>
          <a:xfrm>
            <a:off x="9428400" y="1680840"/>
            <a:ext cx="2738160" cy="5041440"/>
          </a:xfrm>
          <a:prstGeom prst="rect">
            <a:avLst/>
          </a:prstGeom>
          <a:ln w="0">
            <a:noFill/>
          </a:ln>
        </p:spPr>
      </p:pic>
      <p:pic>
        <p:nvPicPr>
          <p:cNvPr id="886" name="Рисунок 1"/>
          <p:cNvPicPr/>
          <p:nvPr/>
        </p:nvPicPr>
        <p:blipFill>
          <a:blip r:embed="rId4"/>
          <a:stretch/>
        </p:blipFill>
        <p:spPr>
          <a:xfrm>
            <a:off x="195480" y="670680"/>
            <a:ext cx="9518760" cy="3400920"/>
          </a:xfrm>
          <a:prstGeom prst="rect">
            <a:avLst/>
          </a:prstGeom>
          <a:ln w="0">
            <a:noFill/>
          </a:ln>
        </p:spPr>
      </p:pic>
      <p:sp>
        <p:nvSpPr>
          <p:cNvPr id="887" name="Прямоугольник 40"/>
          <p:cNvSpPr/>
          <p:nvPr/>
        </p:nvSpPr>
        <p:spPr>
          <a:xfrm>
            <a:off x="1004040" y="4746240"/>
            <a:ext cx="8291880" cy="2036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US" sz="1600" b="0" u="sng" strike="noStrike" spc="-1">
                <a:solidFill>
                  <a:srgbClr val="000000"/>
                </a:solidFill>
                <a:uFillTx/>
                <a:latin typeface="Arial"/>
                <a:ea typeface="Calibri"/>
              </a:rPr>
              <a:t>R &amp; D for the development of fuel rods includes the following stages: </a:t>
            </a:r>
            <a:endParaRPr lang="en-US" sz="1600" b="0" strike="noStrike" spc="-1">
              <a:latin typeface="Arial"/>
            </a:endParaRPr>
          </a:p>
          <a:p>
            <a:pPr marL="343080" indent="-343080" algn="r">
              <a:lnSpc>
                <a:spcPct val="100000"/>
              </a:lnSpc>
              <a:buClr>
                <a:srgbClr val="000000"/>
              </a:buClr>
              <a:buFont typeface="StarSymbol"/>
              <a:buAutoNum type="arabicParenR"/>
            </a:pPr>
            <a:r>
              <a:rPr lang="en-US" sz="1600" b="0" strike="noStrike" spc="-1">
                <a:solidFill>
                  <a:srgbClr val="000000"/>
                </a:solidFill>
                <a:latin typeface="Arial"/>
                <a:ea typeface="Calibri"/>
              </a:rPr>
              <a:t>permit to use of nuclear materials, which is in federal ownership</a:t>
            </a:r>
            <a:r>
              <a:rPr lang="ru-RU" sz="1600" b="0" strike="noStrike" spc="-1">
                <a:solidFill>
                  <a:srgbClr val="000000"/>
                </a:solidFill>
                <a:latin typeface="Arial"/>
                <a:ea typeface="Calibri"/>
              </a:rPr>
              <a:t>;</a:t>
            </a:r>
            <a:r>
              <a:rPr lang="en-US" sz="1600" b="0" strike="noStrike" spc="-1">
                <a:solidFill>
                  <a:srgbClr val="000000"/>
                </a:solidFill>
                <a:latin typeface="Arial"/>
                <a:ea typeface="Calibri"/>
              </a:rPr>
              <a:t> </a:t>
            </a:r>
            <a:endParaRPr lang="en-US" sz="1600" b="0" strike="noStrike" spc="-1">
              <a:latin typeface="Arial"/>
            </a:endParaRPr>
          </a:p>
          <a:p>
            <a:pPr marL="343080" indent="-343080" algn="r">
              <a:lnSpc>
                <a:spcPct val="100000"/>
              </a:lnSpc>
              <a:buClr>
                <a:srgbClr val="000000"/>
              </a:buClr>
              <a:buFont typeface="StarSymbol"/>
              <a:buAutoNum type="arabicParenR"/>
            </a:pPr>
            <a:r>
              <a:rPr lang="en-US" sz="1600" b="0" strike="noStrike" spc="-1">
                <a:solidFill>
                  <a:srgbClr val="000000"/>
                </a:solidFill>
                <a:latin typeface="Arial"/>
                <a:ea typeface="Calibri"/>
              </a:rPr>
              <a:t>development of preliminary design specifications for neptunium nitride fuel</a:t>
            </a:r>
            <a:r>
              <a:rPr lang="ru-RU" sz="1600" b="0" strike="noStrike" spc="-1">
                <a:solidFill>
                  <a:srgbClr val="000000"/>
                </a:solidFill>
                <a:latin typeface="Arial"/>
                <a:ea typeface="Calibri"/>
              </a:rPr>
              <a:t>; </a:t>
            </a:r>
            <a:endParaRPr lang="en-US" sz="1600" b="0" strike="noStrike" spc="-1">
              <a:latin typeface="Arial"/>
            </a:endParaRPr>
          </a:p>
          <a:p>
            <a:pPr marL="343080" indent="-343080" algn="r">
              <a:lnSpc>
                <a:spcPct val="100000"/>
              </a:lnSpc>
              <a:buClr>
                <a:srgbClr val="000000"/>
              </a:buClr>
              <a:buFont typeface="StarSymbol"/>
              <a:buAutoNum type="arabicParenR"/>
            </a:pPr>
            <a:r>
              <a:rPr lang="en-US" sz="1600" b="0" strike="noStrike" spc="-1">
                <a:solidFill>
                  <a:srgbClr val="000000"/>
                </a:solidFill>
                <a:latin typeface="Arial"/>
                <a:ea typeface="Calibri"/>
              </a:rPr>
              <a:t>development a complex of fuel characteristics’ measurement methods</a:t>
            </a:r>
            <a:r>
              <a:rPr lang="ru-RU" sz="1600" b="0" strike="noStrike" spc="-1">
                <a:solidFill>
                  <a:srgbClr val="000000"/>
                </a:solidFill>
                <a:latin typeface="Arial"/>
                <a:ea typeface="Calibri"/>
              </a:rPr>
              <a:t>;</a:t>
            </a:r>
            <a:endParaRPr lang="en-US" sz="1600" b="0" strike="noStrike" spc="-1">
              <a:latin typeface="Arial"/>
            </a:endParaRPr>
          </a:p>
          <a:p>
            <a:pPr marL="343080" indent="-343080" algn="r">
              <a:lnSpc>
                <a:spcPct val="100000"/>
              </a:lnSpc>
              <a:buClr>
                <a:srgbClr val="000000"/>
              </a:buClr>
              <a:buFont typeface="StarSymbol"/>
              <a:buAutoNum type="arabicParenR"/>
            </a:pPr>
            <a:r>
              <a:rPr lang="en-US" sz="1600" b="0" strike="noStrike" spc="-1">
                <a:solidFill>
                  <a:srgbClr val="000000"/>
                </a:solidFill>
                <a:latin typeface="Arial"/>
                <a:ea typeface="Calibri"/>
              </a:rPr>
              <a:t>development a technology of fuel fabrication for experimental fuel rods</a:t>
            </a:r>
            <a:r>
              <a:rPr lang="ru-RU" sz="1600" b="0" strike="noStrike" spc="-1">
                <a:solidFill>
                  <a:srgbClr val="000000"/>
                </a:solidFill>
                <a:latin typeface="Arial"/>
                <a:ea typeface="Calibri"/>
              </a:rPr>
              <a:t>; </a:t>
            </a:r>
            <a:endParaRPr lang="en-US" sz="1600" b="0" strike="noStrike" spc="-1">
              <a:latin typeface="Arial"/>
            </a:endParaRPr>
          </a:p>
          <a:p>
            <a:pPr marL="343080" indent="-343080" algn="r">
              <a:lnSpc>
                <a:spcPct val="100000"/>
              </a:lnSpc>
              <a:buClr>
                <a:srgbClr val="000000"/>
              </a:buClr>
              <a:buFont typeface="StarSymbol"/>
              <a:buAutoNum type="arabicParenR"/>
            </a:pPr>
            <a:r>
              <a:rPr lang="en-US" sz="1600" b="0" strike="noStrike" spc="-1">
                <a:solidFill>
                  <a:srgbClr val="000000"/>
                </a:solidFill>
                <a:latin typeface="Arial"/>
                <a:ea typeface="Calibri"/>
              </a:rPr>
              <a:t>carry out of fuel rods researches before reactor irradiation</a:t>
            </a:r>
            <a:r>
              <a:rPr lang="ru-RU" sz="1600" b="0" strike="noStrike" spc="-1">
                <a:solidFill>
                  <a:srgbClr val="000000"/>
                </a:solidFill>
                <a:latin typeface="Arial"/>
                <a:ea typeface="Calibri"/>
              </a:rPr>
              <a:t>;</a:t>
            </a:r>
            <a:endParaRPr lang="en-US" sz="1600" b="0" strike="noStrike" spc="-1">
              <a:latin typeface="Arial"/>
            </a:endParaRPr>
          </a:p>
          <a:p>
            <a:pPr marL="343080" indent="-343080" algn="r">
              <a:lnSpc>
                <a:spcPct val="100000"/>
              </a:lnSpc>
              <a:buClr>
                <a:srgbClr val="000000"/>
              </a:buClr>
              <a:buFont typeface="StarSymbol"/>
              <a:buAutoNum type="arabicParenR"/>
            </a:pPr>
            <a:r>
              <a:rPr lang="en-US" sz="1600" b="0" strike="noStrike" spc="-1">
                <a:solidFill>
                  <a:srgbClr val="000000"/>
                </a:solidFill>
                <a:latin typeface="Arial"/>
                <a:ea typeface="Calibri"/>
              </a:rPr>
              <a:t>reactor irradiation of fuel rods (with dose of 77 dpa)</a:t>
            </a:r>
            <a:endParaRPr lang="en-US" sz="1600" b="0" strike="noStrike" spc="-1">
              <a:latin typeface="Arial"/>
            </a:endParaRPr>
          </a:p>
          <a:p>
            <a:pPr marL="343080" indent="-343080" algn="r">
              <a:lnSpc>
                <a:spcPct val="100000"/>
              </a:lnSpc>
              <a:buClr>
                <a:srgbClr val="000000"/>
              </a:buClr>
              <a:buFont typeface="StarSymbol"/>
              <a:buAutoNum type="arabicParenR"/>
            </a:pPr>
            <a:r>
              <a:rPr lang="en-US" sz="1600" b="0" strike="noStrike" spc="-1">
                <a:solidFill>
                  <a:srgbClr val="000000"/>
                </a:solidFill>
                <a:latin typeface="Arial"/>
                <a:ea typeface="Calibri"/>
              </a:rPr>
              <a:t>post-irradiation researches of fuel rods in hot cells</a:t>
            </a:r>
            <a:endParaRPr lang="en-US" sz="1600" b="0" strike="noStrike" spc="-1">
              <a:latin typeface="Arial"/>
            </a:endParaRPr>
          </a:p>
        </p:txBody>
      </p:sp>
      <p:pic>
        <p:nvPicPr>
          <p:cNvPr id="888" name="Picture 16"/>
          <p:cNvPicPr/>
          <p:nvPr/>
        </p:nvPicPr>
        <p:blipFill>
          <a:blip r:embed="rId5"/>
          <a:stretch/>
        </p:blipFill>
        <p:spPr>
          <a:xfrm>
            <a:off x="61560" y="133560"/>
            <a:ext cx="1039320" cy="384840"/>
          </a:xfrm>
          <a:prstGeom prst="rect">
            <a:avLst/>
          </a:prstGeom>
          <a:ln w="0">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PlaceHolder 1"/>
          <p:cNvSpPr>
            <a:spLocks noGrp="1"/>
          </p:cNvSpPr>
          <p:nvPr>
            <p:ph type="title"/>
          </p:nvPr>
        </p:nvSpPr>
        <p:spPr>
          <a:xfrm>
            <a:off x="102960" y="326880"/>
            <a:ext cx="7688880" cy="483840"/>
          </a:xfrm>
          <a:prstGeom prst="rect">
            <a:avLst/>
          </a:prstGeom>
          <a:noFill/>
          <a:ln w="0">
            <a:noFill/>
          </a:ln>
        </p:spPr>
        <p:txBody>
          <a:bodyPr lIns="0" tIns="0" rIns="0" bIns="0" anchor="ctr">
            <a:noAutofit/>
          </a:bodyPr>
          <a:lstStyle/>
          <a:p>
            <a:pPr indent="0" algn="ctr">
              <a:lnSpc>
                <a:spcPct val="90000"/>
              </a:lnSpc>
              <a:buNone/>
            </a:pPr>
            <a:r>
              <a:rPr lang="en-US" sz="2400" b="1" strike="noStrike" spc="-1">
                <a:solidFill>
                  <a:srgbClr val="002060"/>
                </a:solidFill>
                <a:latin typeface="Times New Roman"/>
                <a:ea typeface="DejaVu Sans"/>
              </a:rPr>
              <a:t>RADIATION RESEARCH IN LIFE SCIENCES</a:t>
            </a:r>
            <a:endParaRPr lang="ru-RU" sz="2400" b="0" strike="noStrike" spc="-1">
              <a:solidFill>
                <a:srgbClr val="000000"/>
              </a:solidFill>
              <a:latin typeface="Arial"/>
            </a:endParaRPr>
          </a:p>
        </p:txBody>
      </p:sp>
      <p:sp>
        <p:nvSpPr>
          <p:cNvPr id="482" name="Прямоугольник 1"/>
          <p:cNvSpPr/>
          <p:nvPr/>
        </p:nvSpPr>
        <p:spPr>
          <a:xfrm>
            <a:off x="-190440" y="1501920"/>
            <a:ext cx="3193920" cy="36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en-US" sz="1790" b="1" strike="noStrike" spc="-1">
                <a:solidFill>
                  <a:srgbClr val="002060"/>
                </a:solidFill>
                <a:latin typeface="Times New Roman"/>
                <a:ea typeface="DejaVu Sans"/>
              </a:rPr>
              <a:t>Molecular Radiobiology</a:t>
            </a:r>
            <a:endParaRPr lang="en-US" sz="1790" b="0" strike="noStrike" spc="-1">
              <a:solidFill>
                <a:srgbClr val="000000"/>
              </a:solidFill>
              <a:latin typeface="Arial"/>
            </a:endParaRPr>
          </a:p>
        </p:txBody>
      </p:sp>
      <p:sp>
        <p:nvSpPr>
          <p:cNvPr id="483" name="Прямоугольник 2"/>
          <p:cNvSpPr/>
          <p:nvPr/>
        </p:nvSpPr>
        <p:spPr>
          <a:xfrm>
            <a:off x="227880" y="977760"/>
            <a:ext cx="3571560" cy="39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2000" b="1" strike="noStrike" cap="small" spc="-1">
                <a:solidFill>
                  <a:srgbClr val="002060"/>
                </a:solidFill>
                <a:latin typeface="Times New Roman"/>
                <a:ea typeface="DejaVu Sans"/>
              </a:rPr>
              <a:t>Main Research Fields:</a:t>
            </a:r>
            <a:endParaRPr lang="en-US" sz="2000" b="0" strike="noStrike" spc="-1">
              <a:solidFill>
                <a:srgbClr val="000000"/>
              </a:solidFill>
              <a:latin typeface="Arial"/>
            </a:endParaRPr>
          </a:p>
        </p:txBody>
      </p:sp>
      <p:sp>
        <p:nvSpPr>
          <p:cNvPr id="484" name="Прямоугольник 12"/>
          <p:cNvSpPr/>
          <p:nvPr/>
        </p:nvSpPr>
        <p:spPr>
          <a:xfrm>
            <a:off x="25200" y="4153320"/>
            <a:ext cx="2737440" cy="36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en-US" sz="1790" b="1" strike="noStrike" spc="-1">
                <a:solidFill>
                  <a:srgbClr val="002060"/>
                </a:solidFill>
                <a:latin typeface="Times New Roman"/>
                <a:ea typeface="DejaVu Sans"/>
              </a:rPr>
              <a:t>Radiation Genetics</a:t>
            </a:r>
            <a:endParaRPr lang="en-US" sz="1790" b="0" strike="noStrike" spc="-1">
              <a:solidFill>
                <a:srgbClr val="000000"/>
              </a:solidFill>
              <a:latin typeface="Arial"/>
            </a:endParaRPr>
          </a:p>
        </p:txBody>
      </p:sp>
      <p:sp>
        <p:nvSpPr>
          <p:cNvPr id="485" name="Прямоугольник 14"/>
          <p:cNvSpPr/>
          <p:nvPr/>
        </p:nvSpPr>
        <p:spPr>
          <a:xfrm>
            <a:off x="2861640" y="1513440"/>
            <a:ext cx="2737440" cy="36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en-US" sz="1790" b="1" strike="noStrike" spc="-1">
                <a:solidFill>
                  <a:srgbClr val="002060"/>
                </a:solidFill>
                <a:latin typeface="Times New Roman"/>
                <a:ea typeface="DejaVu Sans"/>
              </a:rPr>
              <a:t>Radiation Cytogenetics</a:t>
            </a:r>
            <a:endParaRPr lang="en-US" sz="1790" b="0" strike="noStrike" spc="-1">
              <a:solidFill>
                <a:srgbClr val="000000"/>
              </a:solidFill>
              <a:latin typeface="Arial"/>
            </a:endParaRPr>
          </a:p>
        </p:txBody>
      </p:sp>
      <p:sp>
        <p:nvSpPr>
          <p:cNvPr id="486" name="Прямоугольник 15"/>
          <p:cNvSpPr/>
          <p:nvPr/>
        </p:nvSpPr>
        <p:spPr>
          <a:xfrm>
            <a:off x="2825640" y="4167720"/>
            <a:ext cx="2676600" cy="36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en-US" sz="1790" b="1" strike="noStrike" spc="-1">
                <a:solidFill>
                  <a:srgbClr val="002060"/>
                </a:solidFill>
                <a:latin typeface="Times New Roman"/>
                <a:ea typeface="DejaVu Sans"/>
              </a:rPr>
              <a:t>Clinical Radiobiology</a:t>
            </a:r>
            <a:endParaRPr lang="en-US" sz="1790" b="0" strike="noStrike" spc="-1">
              <a:solidFill>
                <a:srgbClr val="000000"/>
              </a:solidFill>
              <a:latin typeface="Arial"/>
            </a:endParaRPr>
          </a:p>
        </p:txBody>
      </p:sp>
      <p:sp>
        <p:nvSpPr>
          <p:cNvPr id="487" name="Прямоугольник 16"/>
          <p:cNvSpPr/>
          <p:nvPr/>
        </p:nvSpPr>
        <p:spPr>
          <a:xfrm>
            <a:off x="6009480" y="1522440"/>
            <a:ext cx="2350800" cy="36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en-US" sz="1790" b="1" strike="noStrike" spc="-1">
                <a:solidFill>
                  <a:srgbClr val="002060"/>
                </a:solidFill>
                <a:latin typeface="Times New Roman"/>
                <a:ea typeface="DejaVu Sans"/>
              </a:rPr>
              <a:t>Radiation Physiology</a:t>
            </a:r>
            <a:endParaRPr lang="en-US" sz="1790" b="0" strike="noStrike" spc="-1">
              <a:solidFill>
                <a:srgbClr val="000000"/>
              </a:solidFill>
              <a:latin typeface="Arial"/>
            </a:endParaRPr>
          </a:p>
        </p:txBody>
      </p:sp>
      <p:sp>
        <p:nvSpPr>
          <p:cNvPr id="488" name="Прямоугольник 17"/>
          <p:cNvSpPr/>
          <p:nvPr/>
        </p:nvSpPr>
        <p:spPr>
          <a:xfrm>
            <a:off x="5572800" y="4137840"/>
            <a:ext cx="2950200" cy="36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en-US" sz="1790" b="1" strike="noStrike" spc="-1">
                <a:solidFill>
                  <a:srgbClr val="002060"/>
                </a:solidFill>
                <a:latin typeface="Times New Roman"/>
                <a:ea typeface="DejaVu Sans"/>
              </a:rPr>
              <a:t>Radiation Neuroscience</a:t>
            </a:r>
            <a:endParaRPr lang="en-US" sz="1790" b="0" strike="noStrike" spc="-1">
              <a:solidFill>
                <a:srgbClr val="000000"/>
              </a:solidFill>
              <a:latin typeface="Arial"/>
            </a:endParaRPr>
          </a:p>
        </p:txBody>
      </p:sp>
      <p:sp>
        <p:nvSpPr>
          <p:cNvPr id="489" name="Прямоугольник 18"/>
          <p:cNvSpPr/>
          <p:nvPr/>
        </p:nvSpPr>
        <p:spPr>
          <a:xfrm>
            <a:off x="9185400" y="2518920"/>
            <a:ext cx="2310480" cy="36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en-US" sz="1790" b="1" strike="noStrike" spc="-1">
                <a:solidFill>
                  <a:srgbClr val="002060"/>
                </a:solidFill>
                <a:latin typeface="Times New Roman"/>
                <a:ea typeface="DejaVu Sans"/>
              </a:rPr>
              <a:t>Radiation Research</a:t>
            </a:r>
            <a:endParaRPr lang="en-US" sz="1790" b="0" strike="noStrike" spc="-1">
              <a:solidFill>
                <a:srgbClr val="000000"/>
              </a:solidFill>
              <a:latin typeface="Arial"/>
            </a:endParaRPr>
          </a:p>
        </p:txBody>
      </p:sp>
      <p:sp>
        <p:nvSpPr>
          <p:cNvPr id="490" name="Прямоугольник 19"/>
          <p:cNvSpPr/>
          <p:nvPr/>
        </p:nvSpPr>
        <p:spPr>
          <a:xfrm>
            <a:off x="9569520" y="4521600"/>
            <a:ext cx="1602360" cy="36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1790" b="1" strike="noStrike" spc="-1">
                <a:solidFill>
                  <a:srgbClr val="002060"/>
                </a:solidFill>
                <a:latin typeface="Times New Roman"/>
                <a:ea typeface="DejaVu Sans"/>
              </a:rPr>
              <a:t>Astrobiology</a:t>
            </a:r>
            <a:endParaRPr lang="en-US" sz="1790" b="0" strike="noStrike" spc="-1">
              <a:solidFill>
                <a:srgbClr val="000000"/>
              </a:solidFill>
              <a:latin typeface="Arial"/>
            </a:endParaRPr>
          </a:p>
        </p:txBody>
      </p:sp>
      <p:sp>
        <p:nvSpPr>
          <p:cNvPr id="491" name="Прямоугольник 20"/>
          <p:cNvSpPr/>
          <p:nvPr/>
        </p:nvSpPr>
        <p:spPr>
          <a:xfrm>
            <a:off x="8921520" y="294840"/>
            <a:ext cx="2677320" cy="36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en-US" sz="1790" b="1" strike="noStrike" spc="-1">
                <a:solidFill>
                  <a:srgbClr val="002060"/>
                </a:solidFill>
                <a:latin typeface="Times New Roman"/>
                <a:ea typeface="DejaVu Sans"/>
              </a:rPr>
              <a:t>Mathematical Modeling</a:t>
            </a:r>
            <a:endParaRPr lang="en-US" sz="1790" b="0" strike="noStrike" spc="-1">
              <a:solidFill>
                <a:srgbClr val="000000"/>
              </a:solidFill>
              <a:latin typeface="Arial"/>
            </a:endParaRPr>
          </a:p>
        </p:txBody>
      </p:sp>
      <p:pic>
        <p:nvPicPr>
          <p:cNvPr id="492" name="Рисунок 3"/>
          <p:cNvPicPr/>
          <p:nvPr/>
        </p:nvPicPr>
        <p:blipFill>
          <a:blip r:embed="rId3"/>
          <a:stretch/>
        </p:blipFill>
        <p:spPr>
          <a:xfrm>
            <a:off x="6069240" y="2022120"/>
            <a:ext cx="2386440" cy="1678320"/>
          </a:xfrm>
          <a:prstGeom prst="rect">
            <a:avLst/>
          </a:prstGeom>
          <a:ln w="0">
            <a:noFill/>
          </a:ln>
        </p:spPr>
      </p:pic>
      <p:pic>
        <p:nvPicPr>
          <p:cNvPr id="493" name="Рисунок 5"/>
          <p:cNvPicPr/>
          <p:nvPr/>
        </p:nvPicPr>
        <p:blipFill>
          <a:blip r:embed="rId4"/>
          <a:stretch/>
        </p:blipFill>
        <p:spPr>
          <a:xfrm>
            <a:off x="9126000" y="4953600"/>
            <a:ext cx="2509200" cy="1884240"/>
          </a:xfrm>
          <a:prstGeom prst="rect">
            <a:avLst/>
          </a:prstGeom>
          <a:ln w="0">
            <a:noFill/>
          </a:ln>
        </p:spPr>
      </p:pic>
      <p:pic>
        <p:nvPicPr>
          <p:cNvPr id="494" name="Рисунок 21"/>
          <p:cNvPicPr/>
          <p:nvPr/>
        </p:nvPicPr>
        <p:blipFill>
          <a:blip r:embed="rId5"/>
          <a:stretch/>
        </p:blipFill>
        <p:spPr>
          <a:xfrm>
            <a:off x="246240" y="4695840"/>
            <a:ext cx="2229840" cy="1596600"/>
          </a:xfrm>
          <a:prstGeom prst="rect">
            <a:avLst/>
          </a:prstGeom>
          <a:ln w="0">
            <a:noFill/>
          </a:ln>
        </p:spPr>
      </p:pic>
      <p:pic>
        <p:nvPicPr>
          <p:cNvPr id="495" name="Рисунок 22"/>
          <p:cNvPicPr/>
          <p:nvPr/>
        </p:nvPicPr>
        <p:blipFill>
          <a:blip r:embed="rId6"/>
          <a:stretch/>
        </p:blipFill>
        <p:spPr>
          <a:xfrm>
            <a:off x="3088080" y="4695840"/>
            <a:ext cx="2219400" cy="1596600"/>
          </a:xfrm>
          <a:prstGeom prst="rect">
            <a:avLst/>
          </a:prstGeom>
          <a:ln w="0">
            <a:noFill/>
          </a:ln>
        </p:spPr>
      </p:pic>
      <p:pic>
        <p:nvPicPr>
          <p:cNvPr id="496" name="Рисунок 23"/>
          <p:cNvPicPr/>
          <p:nvPr/>
        </p:nvPicPr>
        <p:blipFill>
          <a:blip r:embed="rId7"/>
          <a:stretch/>
        </p:blipFill>
        <p:spPr>
          <a:xfrm>
            <a:off x="5924880" y="4676040"/>
            <a:ext cx="2179440" cy="1580400"/>
          </a:xfrm>
          <a:prstGeom prst="rect">
            <a:avLst/>
          </a:prstGeom>
          <a:ln w="0">
            <a:noFill/>
          </a:ln>
        </p:spPr>
      </p:pic>
      <p:pic>
        <p:nvPicPr>
          <p:cNvPr id="497" name="Picture 2"/>
          <p:cNvPicPr/>
          <p:nvPr/>
        </p:nvPicPr>
        <p:blipFill>
          <a:blip r:embed="rId8"/>
          <a:stretch/>
        </p:blipFill>
        <p:spPr>
          <a:xfrm>
            <a:off x="9126000" y="2916720"/>
            <a:ext cx="2509200" cy="1658520"/>
          </a:xfrm>
          <a:prstGeom prst="rect">
            <a:avLst/>
          </a:prstGeom>
          <a:ln w="9525">
            <a:noFill/>
          </a:ln>
        </p:spPr>
      </p:pic>
      <p:pic>
        <p:nvPicPr>
          <p:cNvPr id="498" name="Picture 5"/>
          <p:cNvPicPr/>
          <p:nvPr/>
        </p:nvPicPr>
        <p:blipFill>
          <a:blip r:embed="rId9"/>
          <a:stretch/>
        </p:blipFill>
        <p:spPr>
          <a:xfrm>
            <a:off x="217440" y="2042280"/>
            <a:ext cx="2315520" cy="1740960"/>
          </a:xfrm>
          <a:prstGeom prst="rect">
            <a:avLst/>
          </a:prstGeom>
          <a:ln w="9525">
            <a:noFill/>
          </a:ln>
        </p:spPr>
      </p:pic>
      <p:pic>
        <p:nvPicPr>
          <p:cNvPr id="499" name="Рисунок 29"/>
          <p:cNvPicPr/>
          <p:nvPr/>
        </p:nvPicPr>
        <p:blipFill>
          <a:blip r:embed="rId10"/>
          <a:stretch/>
        </p:blipFill>
        <p:spPr>
          <a:xfrm>
            <a:off x="9213120" y="692640"/>
            <a:ext cx="2422440" cy="1710720"/>
          </a:xfrm>
          <a:prstGeom prst="rect">
            <a:avLst/>
          </a:prstGeom>
          <a:ln w="0">
            <a:noFill/>
          </a:ln>
        </p:spPr>
      </p:pic>
      <p:pic>
        <p:nvPicPr>
          <p:cNvPr id="500" name="Рисунок 31"/>
          <p:cNvPicPr/>
          <p:nvPr/>
        </p:nvPicPr>
        <p:blipFill>
          <a:blip r:embed="rId11"/>
          <a:stretch/>
        </p:blipFill>
        <p:spPr>
          <a:xfrm>
            <a:off x="3064680" y="2042640"/>
            <a:ext cx="2268720" cy="1602360"/>
          </a:xfrm>
          <a:prstGeom prst="rect">
            <a:avLst/>
          </a:prstGeom>
          <a:ln w="0">
            <a:noFill/>
          </a:ln>
        </p:spPr>
      </p:pic>
    </p:spTree>
    <p:extLst>
      <p:ext uri="{BB962C8B-B14F-4D97-AF65-F5344CB8AC3E}">
        <p14:creationId xmlns:p14="http://schemas.microsoft.com/office/powerpoint/2010/main" val="4258971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 name="Picture 3" descr="gl_zal"/>
          <p:cNvPicPr/>
          <p:nvPr/>
        </p:nvPicPr>
        <p:blipFill>
          <a:blip r:embed="rId2"/>
          <a:stretch/>
        </p:blipFill>
        <p:spPr>
          <a:xfrm>
            <a:off x="307080" y="1591200"/>
            <a:ext cx="2588760" cy="1938240"/>
          </a:xfrm>
          <a:prstGeom prst="rect">
            <a:avLst/>
          </a:prstGeom>
          <a:ln w="9525">
            <a:noFill/>
          </a:ln>
        </p:spPr>
      </p:pic>
      <p:sp>
        <p:nvSpPr>
          <p:cNvPr id="502" name="TextBox 2"/>
          <p:cNvSpPr/>
          <p:nvPr/>
        </p:nvSpPr>
        <p:spPr>
          <a:xfrm>
            <a:off x="1521000" y="132840"/>
            <a:ext cx="9339120" cy="51552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561"/>
              </a:spcBef>
              <a:tabLst>
                <a:tab pos="0" algn="l"/>
              </a:tabLst>
            </a:pPr>
            <a:r>
              <a:rPr lang="en-US" sz="2790" b="1" strike="noStrike" spc="-1">
                <a:solidFill>
                  <a:srgbClr val="002060"/>
                </a:solidFill>
                <a:latin typeface="Times New Roman"/>
                <a:ea typeface="DejaVu Sans"/>
              </a:rPr>
              <a:t>JINR’s radiation sources for radiobiological studies</a:t>
            </a:r>
            <a:endParaRPr lang="en-US" sz="2790" b="0" strike="noStrike" spc="-1">
              <a:solidFill>
                <a:srgbClr val="000000"/>
              </a:solidFill>
              <a:latin typeface="Arial"/>
            </a:endParaRPr>
          </a:p>
        </p:txBody>
      </p:sp>
      <p:sp>
        <p:nvSpPr>
          <p:cNvPr id="503" name="TextBox 3"/>
          <p:cNvSpPr/>
          <p:nvPr/>
        </p:nvSpPr>
        <p:spPr>
          <a:xfrm>
            <a:off x="307080" y="776160"/>
            <a:ext cx="2906280" cy="63612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1790" b="1" strike="noStrike" spc="-1">
                <a:solidFill>
                  <a:srgbClr val="001C54"/>
                </a:solidFill>
                <a:latin typeface="Times New Roman"/>
                <a:ea typeface="DejaVu Sans"/>
              </a:rPr>
              <a:t>Phasotron: </a:t>
            </a:r>
            <a:endParaRPr lang="en-US" sz="1790" b="0" strike="noStrike" spc="-1">
              <a:solidFill>
                <a:srgbClr val="000000"/>
              </a:solidFill>
              <a:latin typeface="Arial"/>
            </a:endParaRPr>
          </a:p>
          <a:p>
            <a:pPr>
              <a:lnSpc>
                <a:spcPct val="100000"/>
              </a:lnSpc>
              <a:tabLst>
                <a:tab pos="0" algn="l"/>
              </a:tabLst>
            </a:pPr>
            <a:r>
              <a:rPr lang="en-US" sz="1790" b="1" strike="noStrike" spc="-1">
                <a:solidFill>
                  <a:srgbClr val="001C54"/>
                </a:solidFill>
                <a:latin typeface="Times New Roman"/>
                <a:ea typeface="DejaVu Sans"/>
              </a:rPr>
              <a:t>p</a:t>
            </a:r>
            <a:r>
              <a:rPr lang="en-US" sz="1790" b="1" strike="noStrike" spc="-1">
                <a:solidFill>
                  <a:srgbClr val="000066"/>
                </a:solidFill>
                <a:latin typeface="Times New Roman"/>
                <a:ea typeface="DejaVu Sans"/>
              </a:rPr>
              <a:t>rotons 170 MeV</a:t>
            </a:r>
            <a:endParaRPr lang="en-US" sz="1790" b="0" strike="noStrike" spc="-1">
              <a:solidFill>
                <a:srgbClr val="000000"/>
              </a:solidFill>
              <a:latin typeface="Arial"/>
            </a:endParaRPr>
          </a:p>
        </p:txBody>
      </p:sp>
      <p:pic>
        <p:nvPicPr>
          <p:cNvPr id="504" name="Picture 2" descr="u400m-2"/>
          <p:cNvPicPr/>
          <p:nvPr/>
        </p:nvPicPr>
        <p:blipFill>
          <a:blip r:embed="rId3"/>
          <a:stretch/>
        </p:blipFill>
        <p:spPr>
          <a:xfrm>
            <a:off x="3304440" y="1411200"/>
            <a:ext cx="2712600" cy="2298600"/>
          </a:xfrm>
          <a:prstGeom prst="rect">
            <a:avLst/>
          </a:prstGeom>
          <a:ln w="9525">
            <a:noFill/>
          </a:ln>
        </p:spPr>
      </p:pic>
      <p:sp>
        <p:nvSpPr>
          <p:cNvPr id="505" name="TextBox 9"/>
          <p:cNvSpPr/>
          <p:nvPr/>
        </p:nvSpPr>
        <p:spPr>
          <a:xfrm>
            <a:off x="3248640" y="751680"/>
            <a:ext cx="3130200" cy="63612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1790" b="1" strike="noStrike" spc="-1">
                <a:solidFill>
                  <a:srgbClr val="002060"/>
                </a:solidFill>
                <a:latin typeface="Times New Roman"/>
                <a:ea typeface="DejaVu Sans"/>
              </a:rPr>
              <a:t>U-400M cyclotron: </a:t>
            </a:r>
            <a:endParaRPr lang="en-US" sz="1790" b="0" strike="noStrike" spc="-1">
              <a:solidFill>
                <a:srgbClr val="000000"/>
              </a:solidFill>
              <a:latin typeface="Arial"/>
            </a:endParaRPr>
          </a:p>
          <a:p>
            <a:pPr>
              <a:lnSpc>
                <a:spcPct val="100000"/>
              </a:lnSpc>
              <a:tabLst>
                <a:tab pos="0" algn="l"/>
              </a:tabLst>
            </a:pPr>
            <a:r>
              <a:rPr lang="en-US" sz="1790" b="1" strike="noStrike" spc="-1">
                <a:solidFill>
                  <a:srgbClr val="002060"/>
                </a:solidFill>
                <a:latin typeface="Times New Roman"/>
                <a:ea typeface="DejaVu Sans"/>
              </a:rPr>
              <a:t>heavy ions 50 MeV/u (Li-Ne)</a:t>
            </a:r>
            <a:endParaRPr lang="en-US" sz="1790" b="0" strike="noStrike" spc="-1">
              <a:solidFill>
                <a:srgbClr val="000000"/>
              </a:solidFill>
              <a:latin typeface="Arial"/>
            </a:endParaRPr>
          </a:p>
        </p:txBody>
      </p:sp>
      <p:sp>
        <p:nvSpPr>
          <p:cNvPr id="506" name="TextBox 10"/>
          <p:cNvSpPr/>
          <p:nvPr/>
        </p:nvSpPr>
        <p:spPr>
          <a:xfrm>
            <a:off x="6257520" y="634320"/>
            <a:ext cx="5823360" cy="39348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2000" b="1" strike="noStrike" spc="-1">
                <a:solidFill>
                  <a:srgbClr val="002060"/>
                </a:solidFill>
                <a:latin typeface="Times New Roman"/>
                <a:ea typeface="DejaVu Sans"/>
              </a:rPr>
              <a:t>Nuclotron:  heavy ions 0.3-1 GeV/u (H – Kr) </a:t>
            </a:r>
            <a:endParaRPr lang="en-US" sz="2000" b="0" strike="noStrike" spc="-1">
              <a:solidFill>
                <a:srgbClr val="000000"/>
              </a:solidFill>
              <a:latin typeface="Arial"/>
            </a:endParaRPr>
          </a:p>
        </p:txBody>
      </p:sp>
      <p:sp>
        <p:nvSpPr>
          <p:cNvPr id="507" name="Прямоугольник 11"/>
          <p:cNvSpPr/>
          <p:nvPr/>
        </p:nvSpPr>
        <p:spPr>
          <a:xfrm>
            <a:off x="3301920" y="3953520"/>
            <a:ext cx="2512800" cy="3628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tabLst>
                <a:tab pos="0" algn="l"/>
              </a:tabLst>
            </a:pPr>
            <a:r>
              <a:rPr lang="en-US" sz="1790" b="1" strike="noStrike" spc="-1">
                <a:solidFill>
                  <a:srgbClr val="002060"/>
                </a:solidFill>
                <a:latin typeface="Times New Roman"/>
                <a:ea typeface="DejaVu Sans"/>
              </a:rPr>
              <a:t>IBR-2, IREN:  neutrons</a:t>
            </a:r>
            <a:endParaRPr lang="en-US" sz="1790" b="0" strike="noStrike" spc="-1">
              <a:solidFill>
                <a:srgbClr val="000000"/>
              </a:solidFill>
              <a:latin typeface="Arial"/>
            </a:endParaRPr>
          </a:p>
        </p:txBody>
      </p:sp>
      <p:pic>
        <p:nvPicPr>
          <p:cNvPr id="508" name="Рисунок 1"/>
          <p:cNvPicPr/>
          <p:nvPr/>
        </p:nvPicPr>
        <p:blipFill>
          <a:blip r:embed="rId4"/>
          <a:stretch/>
        </p:blipFill>
        <p:spPr>
          <a:xfrm>
            <a:off x="6293160" y="995040"/>
            <a:ext cx="5472720" cy="3141000"/>
          </a:xfrm>
          <a:prstGeom prst="rect">
            <a:avLst/>
          </a:prstGeom>
          <a:ln w="0">
            <a:noFill/>
          </a:ln>
        </p:spPr>
      </p:pic>
      <p:sp>
        <p:nvSpPr>
          <p:cNvPr id="509" name="Овал 2"/>
          <p:cNvSpPr/>
          <p:nvPr/>
        </p:nvSpPr>
        <p:spPr>
          <a:xfrm>
            <a:off x="8025480" y="2846160"/>
            <a:ext cx="245520" cy="174960"/>
          </a:xfrm>
          <a:prstGeom prst="ellipse">
            <a:avLst/>
          </a:prstGeom>
          <a:noFill/>
          <a:ln w="101600">
            <a:solidFill>
              <a:srgbClr val="C00000"/>
            </a:solidFill>
            <a:round/>
          </a:ln>
        </p:spPr>
        <p:style>
          <a:lnRef idx="2">
            <a:schemeClr val="accent1">
              <a:shade val="50000"/>
            </a:schemeClr>
          </a:lnRef>
          <a:fillRef idx="1">
            <a:schemeClr val="accent1"/>
          </a:fillRef>
          <a:effectRef idx="0">
            <a:schemeClr val="accent1"/>
          </a:effectRef>
          <a:fontRef idx="minor"/>
        </p:style>
        <p:txBody>
          <a:bodyPr lIns="90000" tIns="123840" rIns="90000" bIns="123840" anchor="ctr">
            <a:noAutofit/>
          </a:bodyPr>
          <a:lstStyle/>
          <a:p>
            <a:pPr algn="ctr">
              <a:lnSpc>
                <a:spcPct val="100000"/>
              </a:lnSpc>
              <a:tabLst>
                <a:tab pos="0" algn="l"/>
              </a:tabLst>
            </a:pPr>
            <a:endParaRPr lang="ru-RU" sz="1790" b="0" strike="noStrike" spc="-1">
              <a:solidFill>
                <a:srgbClr val="FFFFFF"/>
              </a:solidFill>
              <a:latin typeface="Calibri"/>
              <a:ea typeface="DejaVu Sans"/>
            </a:endParaRPr>
          </a:p>
        </p:txBody>
      </p:sp>
      <p:pic>
        <p:nvPicPr>
          <p:cNvPr id="510" name="Рисунок 3"/>
          <p:cNvPicPr/>
          <p:nvPr/>
        </p:nvPicPr>
        <p:blipFill>
          <a:blip r:embed="rId5"/>
          <a:stretch/>
        </p:blipFill>
        <p:spPr>
          <a:xfrm>
            <a:off x="3339720" y="4461840"/>
            <a:ext cx="3038760" cy="2219760"/>
          </a:xfrm>
          <a:prstGeom prst="rect">
            <a:avLst/>
          </a:prstGeom>
          <a:ln w="0">
            <a:noFill/>
          </a:ln>
        </p:spPr>
      </p:pic>
      <p:pic>
        <p:nvPicPr>
          <p:cNvPr id="511" name="Рисунок 17"/>
          <p:cNvPicPr/>
          <p:nvPr/>
        </p:nvPicPr>
        <p:blipFill>
          <a:blip r:embed="rId6"/>
          <a:stretch/>
        </p:blipFill>
        <p:spPr>
          <a:xfrm>
            <a:off x="253800" y="4600800"/>
            <a:ext cx="2695680" cy="2131560"/>
          </a:xfrm>
          <a:prstGeom prst="rect">
            <a:avLst/>
          </a:prstGeom>
          <a:ln w="0">
            <a:noFill/>
          </a:ln>
        </p:spPr>
      </p:pic>
      <p:sp>
        <p:nvSpPr>
          <p:cNvPr id="512" name="TextBox 3"/>
          <p:cNvSpPr/>
          <p:nvPr/>
        </p:nvSpPr>
        <p:spPr>
          <a:xfrm>
            <a:off x="272520" y="3627000"/>
            <a:ext cx="3278880" cy="90936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1790" b="1" strike="noStrike" spc="-1">
                <a:solidFill>
                  <a:srgbClr val="001C54"/>
                </a:solidFill>
                <a:latin typeface="Times New Roman"/>
                <a:ea typeface="DejaVu Sans"/>
              </a:rPr>
              <a:t>cyclotron MSC230 </a:t>
            </a:r>
            <a:endParaRPr lang="en-US" sz="1790" b="0" strike="noStrike" spc="-1">
              <a:solidFill>
                <a:srgbClr val="000000"/>
              </a:solidFill>
              <a:latin typeface="Arial"/>
            </a:endParaRPr>
          </a:p>
          <a:p>
            <a:pPr>
              <a:lnSpc>
                <a:spcPct val="100000"/>
              </a:lnSpc>
              <a:tabLst>
                <a:tab pos="0" algn="l"/>
              </a:tabLst>
            </a:pPr>
            <a:r>
              <a:rPr lang="en-US" sz="1790" b="1" strike="noStrike" spc="-1">
                <a:solidFill>
                  <a:srgbClr val="001C54"/>
                </a:solidFill>
                <a:latin typeface="Times New Roman"/>
                <a:ea typeface="DejaVu Sans"/>
              </a:rPr>
              <a:t>(since 2024): </a:t>
            </a:r>
            <a:endParaRPr lang="en-US" sz="1790" b="0" strike="noStrike" spc="-1">
              <a:solidFill>
                <a:srgbClr val="000000"/>
              </a:solidFill>
              <a:latin typeface="Arial"/>
            </a:endParaRPr>
          </a:p>
          <a:p>
            <a:pPr>
              <a:lnSpc>
                <a:spcPct val="100000"/>
              </a:lnSpc>
              <a:tabLst>
                <a:tab pos="0" algn="l"/>
              </a:tabLst>
            </a:pPr>
            <a:r>
              <a:rPr lang="en-US" sz="1790" b="1" strike="noStrike" spc="-1">
                <a:solidFill>
                  <a:srgbClr val="001C54"/>
                </a:solidFill>
                <a:latin typeface="Times New Roman"/>
                <a:ea typeface="DejaVu Sans"/>
              </a:rPr>
              <a:t>p</a:t>
            </a:r>
            <a:r>
              <a:rPr lang="en-US" sz="1790" b="1" strike="noStrike" spc="-1">
                <a:solidFill>
                  <a:srgbClr val="000066"/>
                </a:solidFill>
                <a:latin typeface="Times New Roman"/>
                <a:ea typeface="DejaVu Sans"/>
              </a:rPr>
              <a:t>rotons up to 230 MeV</a:t>
            </a:r>
            <a:endParaRPr lang="en-US" sz="1790" b="0" strike="noStrike" spc="-1">
              <a:solidFill>
                <a:srgbClr val="000000"/>
              </a:solidFill>
              <a:latin typeface="Arial"/>
            </a:endParaRPr>
          </a:p>
        </p:txBody>
      </p:sp>
      <p:sp>
        <p:nvSpPr>
          <p:cNvPr id="513" name="Прямая со стрелкой 5"/>
          <p:cNvSpPr/>
          <p:nvPr/>
        </p:nvSpPr>
        <p:spPr>
          <a:xfrm flipH="1">
            <a:off x="2801520" y="3653280"/>
            <a:ext cx="1440" cy="773280"/>
          </a:xfrm>
          <a:custGeom>
            <a:avLst/>
            <a:gdLst>
              <a:gd name="textAreaLeft" fmla="*/ 360 w 1440"/>
              <a:gd name="textAreaRight" fmla="*/ 2160 w 1440"/>
              <a:gd name="textAreaTop" fmla="*/ 0 h 773280"/>
              <a:gd name="textAreaBottom" fmla="*/ 773640 h 773280"/>
            </a:gdLst>
            <a:ahLst/>
            <a:cxnLst/>
            <a:rect l="textAreaLeft" t="textAreaTop" r="textAreaRight" b="textAreaBottom"/>
            <a:pathLst>
              <a:path w="21600" h="21600">
                <a:moveTo>
                  <a:pt x="0" y="0"/>
                </a:moveTo>
                <a:lnTo>
                  <a:pt x="21600" y="21600"/>
                </a:lnTo>
              </a:path>
            </a:pathLst>
          </a:custGeom>
          <a:noFill/>
          <a:ln>
            <a:solidFill>
              <a:srgbClr val="C0504D"/>
            </a:solidFill>
            <a:round/>
            <a:tailEnd type="triangle" w="med" len="med"/>
          </a:ln>
          <a:effectLst>
            <a:outerShdw blurRad="39960" dist="20160" dir="5400000" rotWithShape="0">
              <a:srgbClr val="000000">
                <a:alpha val="38000"/>
              </a:srgbClr>
            </a:outerShdw>
          </a:effectLst>
        </p:spPr>
        <p:style>
          <a:lnRef idx="2">
            <a:schemeClr val="accent2"/>
          </a:lnRef>
          <a:fillRef idx="0">
            <a:schemeClr val="accent2"/>
          </a:fillRef>
          <a:effectRef idx="1">
            <a:schemeClr val="accent2"/>
          </a:effectRef>
          <a:fontRef idx="minor"/>
        </p:style>
        <p:txBody>
          <a:bodyPr lIns="90000" tIns="45000" rIns="90000" bIns="45000" anchor="t">
            <a:noAutofit/>
          </a:bodyPr>
          <a:lstStyle/>
          <a:p>
            <a:pPr>
              <a:lnSpc>
                <a:spcPct val="100000"/>
              </a:lnSpc>
            </a:pPr>
            <a:endParaRPr lang="en-US" sz="1790" b="0" strike="noStrike" spc="-1">
              <a:solidFill>
                <a:srgbClr val="000000"/>
              </a:solidFill>
              <a:latin typeface="Arial"/>
              <a:ea typeface="DejaVu Sans"/>
            </a:endParaRPr>
          </a:p>
        </p:txBody>
      </p:sp>
      <p:pic>
        <p:nvPicPr>
          <p:cNvPr id="514" name="Рисунок 19"/>
          <p:cNvPicPr/>
          <p:nvPr/>
        </p:nvPicPr>
        <p:blipFill>
          <a:blip r:embed="rId7"/>
          <a:stretch/>
        </p:blipFill>
        <p:spPr>
          <a:xfrm>
            <a:off x="6769080" y="4599720"/>
            <a:ext cx="2195640" cy="2082600"/>
          </a:xfrm>
          <a:prstGeom prst="rect">
            <a:avLst/>
          </a:prstGeom>
          <a:ln w="0">
            <a:noFill/>
          </a:ln>
        </p:spPr>
      </p:pic>
      <p:sp>
        <p:nvSpPr>
          <p:cNvPr id="515" name="Прямоугольник 6"/>
          <p:cNvSpPr/>
          <p:nvPr/>
        </p:nvSpPr>
        <p:spPr>
          <a:xfrm>
            <a:off x="6928200" y="4212000"/>
            <a:ext cx="1647000" cy="3628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790" b="1" strike="noStrike" spc="-1">
                <a:solidFill>
                  <a:srgbClr val="002060"/>
                </a:solidFill>
                <a:latin typeface="Times New Roman"/>
                <a:ea typeface="DejaVu Sans"/>
              </a:rPr>
              <a:t>SARRP: X-ray</a:t>
            </a:r>
            <a:endParaRPr lang="en-US" sz="1790" b="0" strike="noStrike" spc="-1">
              <a:solidFill>
                <a:srgbClr val="000000"/>
              </a:solidFill>
              <a:latin typeface="Arial"/>
            </a:endParaRPr>
          </a:p>
        </p:txBody>
      </p:sp>
      <p:sp>
        <p:nvSpPr>
          <p:cNvPr id="516" name="Прямоугольник 21"/>
          <p:cNvSpPr/>
          <p:nvPr/>
        </p:nvSpPr>
        <p:spPr>
          <a:xfrm>
            <a:off x="9295200" y="4252320"/>
            <a:ext cx="2301120" cy="636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790" b="1" strike="noStrike" spc="-1">
                <a:solidFill>
                  <a:srgbClr val="002060"/>
                </a:solidFill>
                <a:latin typeface="Times New Roman"/>
                <a:ea typeface="DejaVu Sans"/>
              </a:rPr>
              <a:t>Linac200: </a:t>
            </a:r>
            <a:endParaRPr lang="en-US" sz="1790" b="0" strike="noStrike" spc="-1">
              <a:solidFill>
                <a:srgbClr val="000000"/>
              </a:solidFill>
              <a:latin typeface="Arial"/>
            </a:endParaRPr>
          </a:p>
          <a:p>
            <a:pPr>
              <a:lnSpc>
                <a:spcPct val="100000"/>
              </a:lnSpc>
            </a:pPr>
            <a:r>
              <a:rPr lang="en-US" sz="1790" b="1" strike="noStrike" spc="-1">
                <a:solidFill>
                  <a:srgbClr val="002060"/>
                </a:solidFill>
                <a:latin typeface="Times New Roman"/>
                <a:ea typeface="DejaVu Sans"/>
              </a:rPr>
              <a:t>electrons 20-200 MeV</a:t>
            </a:r>
            <a:endParaRPr lang="en-US" sz="1790" b="0" strike="noStrike" spc="-1">
              <a:solidFill>
                <a:srgbClr val="000000"/>
              </a:solidFill>
              <a:latin typeface="Arial"/>
            </a:endParaRPr>
          </a:p>
        </p:txBody>
      </p:sp>
      <p:pic>
        <p:nvPicPr>
          <p:cNvPr id="517" name="Рисунок 7"/>
          <p:cNvPicPr/>
          <p:nvPr/>
        </p:nvPicPr>
        <p:blipFill>
          <a:blip r:embed="rId8"/>
          <a:stretch/>
        </p:blipFill>
        <p:spPr>
          <a:xfrm>
            <a:off x="9402120" y="4907160"/>
            <a:ext cx="2277000" cy="1774080"/>
          </a:xfrm>
          <a:prstGeom prst="rect">
            <a:avLst/>
          </a:prstGeom>
          <a:ln w="0">
            <a:noFill/>
          </a:ln>
        </p:spPr>
      </p:pic>
    </p:spTree>
    <p:extLst>
      <p:ext uri="{BB962C8B-B14F-4D97-AF65-F5344CB8AC3E}">
        <p14:creationId xmlns:p14="http://schemas.microsoft.com/office/powerpoint/2010/main" val="2577899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6285C275-8054-4C18-869C-7AE672594D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42930" y="323050"/>
            <a:ext cx="3679276" cy="2759458"/>
          </a:xfrm>
          <a:prstGeom prst="rect">
            <a:avLst/>
          </a:prstGeom>
          <a:solidFill>
            <a:schemeClr val="bg1"/>
          </a:solidFill>
          <a:ln>
            <a:noFill/>
          </a:ln>
          <a:effectLst/>
        </p:spPr>
      </p:pic>
      <p:sp>
        <p:nvSpPr>
          <p:cNvPr id="2" name="Заголовок 1">
            <a:extLst>
              <a:ext uri="{FF2B5EF4-FFF2-40B4-BE49-F238E27FC236}">
                <a16:creationId xmlns:a16="http://schemas.microsoft.com/office/drawing/2014/main" id="{A29DE7F2-E890-4744-88DD-A75F5E300513}"/>
              </a:ext>
            </a:extLst>
          </p:cNvPr>
          <p:cNvSpPr>
            <a:spLocks noGrp="1"/>
          </p:cNvSpPr>
          <p:nvPr>
            <p:ph type="ctrTitle"/>
          </p:nvPr>
        </p:nvSpPr>
        <p:spPr>
          <a:xfrm>
            <a:off x="418596" y="132904"/>
            <a:ext cx="5124335" cy="607604"/>
          </a:xfrm>
          <a:solidFill>
            <a:schemeClr val="bg1"/>
          </a:solidFill>
          <a:ln>
            <a:noFill/>
          </a:ln>
          <a:effectLst/>
        </p:spPr>
        <p:txBody>
          <a:bodyPr rtlCol="0"/>
          <a:lstStyle/>
          <a:p>
            <a:pPr algn="ctr"/>
            <a:r>
              <a:rPr lang="en-US" sz="2595" b="1" spc="-100" dirty="0">
                <a:solidFill>
                  <a:srgbClr val="000000"/>
                </a:solidFill>
                <a:latin typeface="Arial" pitchFamily="34" charset="0"/>
                <a:cs typeface="Arial" pitchFamily="34" charset="0"/>
              </a:rPr>
              <a:t>Life Science</a:t>
            </a:r>
            <a:endParaRPr lang="ru-RU" sz="2595" b="1" spc="-100" dirty="0">
              <a:solidFill>
                <a:srgbClr val="000000"/>
              </a:solidFill>
              <a:latin typeface="Arial" pitchFamily="34" charset="0"/>
              <a:cs typeface="Arial" pitchFamily="34" charset="0"/>
            </a:endParaRPr>
          </a:p>
        </p:txBody>
      </p:sp>
      <p:sp>
        <p:nvSpPr>
          <p:cNvPr id="4" name="TextBox 3">
            <a:extLst>
              <a:ext uri="{FF2B5EF4-FFF2-40B4-BE49-F238E27FC236}">
                <a16:creationId xmlns:a16="http://schemas.microsoft.com/office/drawing/2014/main" id="{53A3DD90-550A-4ECA-A8D9-0BB2571D383A}"/>
              </a:ext>
            </a:extLst>
          </p:cNvPr>
          <p:cNvSpPr txBox="1"/>
          <p:nvPr/>
        </p:nvSpPr>
        <p:spPr>
          <a:xfrm>
            <a:off x="43118" y="750949"/>
            <a:ext cx="5323968" cy="5989921"/>
          </a:xfrm>
          <a:prstGeom prst="rect">
            <a:avLst/>
          </a:prstGeom>
          <a:solidFill>
            <a:schemeClr val="bg1"/>
          </a:solidFill>
          <a:ln>
            <a:noFill/>
          </a:ln>
          <a:effectLst/>
        </p:spPr>
        <p:txBody>
          <a:bodyPr wrap="square" rtlCol="0">
            <a:spAutoFit/>
          </a:bodyPr>
          <a:lstStyle/>
          <a:p>
            <a:r>
              <a:rPr lang="ru-RU" sz="1597" dirty="0"/>
              <a:t>ОИЯИ стремится к активному развитию фундаментальных и прикладных направлений, связанных с </a:t>
            </a:r>
            <a:r>
              <a:rPr lang="ru-RU" sz="1597" dirty="0" err="1"/>
              <a:t>Life</a:t>
            </a:r>
            <a:r>
              <a:rPr lang="ru-RU" sz="1597" dirty="0"/>
              <a:t> </a:t>
            </a:r>
            <a:r>
              <a:rPr lang="ru-RU" sz="1597" dirty="0" err="1"/>
              <a:t>Science</a:t>
            </a:r>
            <a:r>
              <a:rPr lang="ru-RU" sz="1597" dirty="0"/>
              <a:t>. Реализуемая международная исследовательская программа, идейным центром которой является Лаборатория радиационной биологии ОИЯИ, предполагает развитие двух научных направлений: </a:t>
            </a:r>
          </a:p>
          <a:p>
            <a:r>
              <a:rPr lang="ru-RU" sz="1597" dirty="0"/>
              <a:t>науки о мозге (освоение космоса и борьба с неврологией); радиационная медицина (новые подходы к лучевой и </a:t>
            </a:r>
            <a:r>
              <a:rPr lang="ru-RU" sz="1597" dirty="0" err="1"/>
              <a:t>радионуклидной</a:t>
            </a:r>
            <a:r>
              <a:rPr lang="ru-RU" sz="1597" dirty="0"/>
              <a:t> терапии рака). </a:t>
            </a:r>
          </a:p>
          <a:p>
            <a:r>
              <a:rPr lang="ru-RU" sz="1597" dirty="0"/>
              <a:t>Используемая инфраструктура: </a:t>
            </a:r>
          </a:p>
          <a:p>
            <a:pPr marL="285179" indent="-285179">
              <a:buFont typeface="Arial" panose="020B0604020202020204" pitchFamily="34" charset="0"/>
              <a:buChar char="•"/>
            </a:pPr>
            <a:r>
              <a:rPr lang="ru-RU" sz="1597" dirty="0"/>
              <a:t>пучки тяжелых ионов сети АРИАДНА прикладных каналов NICA, </a:t>
            </a:r>
          </a:p>
          <a:p>
            <a:pPr marL="285179" indent="-285179">
              <a:buFont typeface="Arial" panose="020B0604020202020204" pitchFamily="34" charset="0"/>
              <a:buChar char="•"/>
            </a:pPr>
            <a:r>
              <a:rPr lang="ru-RU" sz="1597" dirty="0"/>
              <a:t>ионный циклотрон ЛЯР (DRIBSIII), </a:t>
            </a:r>
          </a:p>
          <a:p>
            <a:pPr marL="285179" indent="-285179">
              <a:buFont typeface="Arial" panose="020B0604020202020204" pitchFamily="34" charset="0"/>
              <a:buChar char="•"/>
            </a:pPr>
            <a:r>
              <a:rPr lang="ru-RU" sz="1597" dirty="0"/>
              <a:t>нейтроны реактора ИБР-2, </a:t>
            </a:r>
          </a:p>
          <a:p>
            <a:pPr marL="285179" indent="-285179">
              <a:buFont typeface="Arial" panose="020B0604020202020204" pitchFamily="34" charset="0"/>
              <a:buChar char="•"/>
            </a:pPr>
            <a:r>
              <a:rPr lang="ru-RU" sz="1597" dirty="0"/>
              <a:t>суперкомпьютерная инфраструктура ЛИТ. </a:t>
            </a:r>
          </a:p>
          <a:p>
            <a:endParaRPr lang="ru-RU" sz="1597" dirty="0"/>
          </a:p>
          <a:p>
            <a:r>
              <a:rPr lang="ru-RU" sz="1597" dirty="0"/>
              <a:t>Планируется разработка нового медицинского протонного циклотрона, технологий производства изотопов, развитие технологий </a:t>
            </a:r>
            <a:r>
              <a:rPr lang="ru-RU" sz="1597" dirty="0" err="1"/>
              <a:t>биотомографии</a:t>
            </a:r>
            <a:r>
              <a:rPr lang="ru-RU" sz="1597" dirty="0"/>
              <a:t>, биологической инфраструктуры, включающей исследования на молекулярном, клеточном и тканевом уровнях, использование технологий </a:t>
            </a:r>
            <a:r>
              <a:rPr lang="en-US" sz="1597" dirty="0"/>
              <a:t>OMICS </a:t>
            </a:r>
            <a:r>
              <a:rPr lang="ru-RU" sz="1597" dirty="0"/>
              <a:t>(</a:t>
            </a:r>
            <a:r>
              <a:rPr lang="ru-RU" sz="1597" dirty="0" err="1"/>
              <a:t>геномика</a:t>
            </a:r>
            <a:r>
              <a:rPr lang="ru-RU" sz="1597" dirty="0"/>
              <a:t>, </a:t>
            </a:r>
            <a:r>
              <a:rPr lang="ru-RU" sz="1597" dirty="0" err="1"/>
              <a:t>транскриптомика</a:t>
            </a:r>
            <a:r>
              <a:rPr lang="ru-RU" sz="1597" dirty="0"/>
              <a:t>, </a:t>
            </a:r>
            <a:r>
              <a:rPr lang="ru-RU" sz="1597" dirty="0" err="1"/>
              <a:t>протеомика</a:t>
            </a:r>
            <a:r>
              <a:rPr lang="ru-RU" sz="1597" dirty="0"/>
              <a:t>, </a:t>
            </a:r>
            <a:r>
              <a:rPr lang="ru-RU" sz="1597" dirty="0" err="1"/>
              <a:t>метаболомика</a:t>
            </a:r>
            <a:r>
              <a:rPr lang="ru-RU" sz="1597" dirty="0"/>
              <a:t>), а также работа с животными.</a:t>
            </a:r>
            <a:endParaRPr lang="ru-RU" sz="1597" dirty="0">
              <a:solidFill>
                <a:srgbClr val="000000"/>
              </a:solidFill>
              <a:latin typeface="Arial" pitchFamily="34" charset="0"/>
              <a:cs typeface="Arial" pitchFamily="34" charset="0"/>
            </a:endParaRPr>
          </a:p>
        </p:txBody>
      </p:sp>
      <p:pic>
        <p:nvPicPr>
          <p:cNvPr id="10" name="Рисунок 9">
            <a:extLst>
              <a:ext uri="{FF2B5EF4-FFF2-40B4-BE49-F238E27FC236}">
                <a16:creationId xmlns:a16="http://schemas.microsoft.com/office/drawing/2014/main" id="{459BADD4-144B-4D1A-B830-E10E200077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04848" y="2735904"/>
            <a:ext cx="2877505" cy="1918742"/>
          </a:xfrm>
          <a:prstGeom prst="rect">
            <a:avLst/>
          </a:prstGeom>
          <a:ln>
            <a:noFill/>
          </a:ln>
          <a:effectLst/>
        </p:spPr>
      </p:pic>
      <p:pic>
        <p:nvPicPr>
          <p:cNvPr id="14" name="Рисунок 13">
            <a:extLst>
              <a:ext uri="{FF2B5EF4-FFF2-40B4-BE49-F238E27FC236}">
                <a16:creationId xmlns:a16="http://schemas.microsoft.com/office/drawing/2014/main" id="{A800B316-A2B5-41FF-BC80-94DE7F0DC2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93700" y="4288582"/>
            <a:ext cx="3796117" cy="2530744"/>
          </a:xfrm>
          <a:prstGeom prst="rect">
            <a:avLst/>
          </a:prstGeom>
          <a:ln>
            <a:noFill/>
          </a:ln>
          <a:effectLst/>
        </p:spPr>
      </p:pic>
      <p:pic>
        <p:nvPicPr>
          <p:cNvPr id="16" name="Рисунок 15">
            <a:extLst>
              <a:ext uri="{FF2B5EF4-FFF2-40B4-BE49-F238E27FC236}">
                <a16:creationId xmlns:a16="http://schemas.microsoft.com/office/drawing/2014/main" id="{3D7B3D37-1909-434A-A373-8FD574C5A3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56538" y="728138"/>
            <a:ext cx="3011649" cy="2007766"/>
          </a:xfrm>
          <a:prstGeom prst="rect">
            <a:avLst/>
          </a:prstGeom>
          <a:ln>
            <a:noFill/>
          </a:ln>
          <a:effectLst/>
        </p:spPr>
      </p:pic>
      <p:pic>
        <p:nvPicPr>
          <p:cNvPr id="6" name="Рисунок 5">
            <a:extLst>
              <a:ext uri="{FF2B5EF4-FFF2-40B4-BE49-F238E27FC236}">
                <a16:creationId xmlns:a16="http://schemas.microsoft.com/office/drawing/2014/main" id="{172FFAE3-A187-4C01-9CC9-7FD0717400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07270" y="2967231"/>
            <a:ext cx="2504299" cy="1870859"/>
          </a:xfrm>
          <a:prstGeom prst="rect">
            <a:avLst/>
          </a:prstGeom>
          <a:solidFill>
            <a:schemeClr val="bg1"/>
          </a:solidFill>
          <a:ln>
            <a:noFill/>
          </a:ln>
          <a:effectLst/>
        </p:spPr>
      </p:pic>
      <p:pic>
        <p:nvPicPr>
          <p:cNvPr id="18" name="Рисунок 17">
            <a:extLst>
              <a:ext uri="{FF2B5EF4-FFF2-40B4-BE49-F238E27FC236}">
                <a16:creationId xmlns:a16="http://schemas.microsoft.com/office/drawing/2014/main" id="{19E34A44-E904-433F-AA1A-F890724BB9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42673" y="4798329"/>
            <a:ext cx="2647707" cy="1838374"/>
          </a:xfrm>
          <a:prstGeom prst="rect">
            <a:avLst/>
          </a:prstGeom>
          <a:solidFill>
            <a:schemeClr val="bg1"/>
          </a:solidFill>
          <a:ln>
            <a:noFill/>
          </a:ln>
          <a:effectLst/>
        </p:spPr>
      </p:pic>
      <p:sp>
        <p:nvSpPr>
          <p:cNvPr id="11" name="Номер слайда 21">
            <a:extLst>
              <a:ext uri="{FF2B5EF4-FFF2-40B4-BE49-F238E27FC236}">
                <a16:creationId xmlns:a16="http://schemas.microsoft.com/office/drawing/2014/main" id="{E3453003-6FB0-0F47-A7DF-55365129BF15}"/>
              </a:ext>
            </a:extLst>
          </p:cNvPr>
          <p:cNvSpPr txBox="1">
            <a:spLocks/>
          </p:cNvSpPr>
          <p:nvPr/>
        </p:nvSpPr>
        <p:spPr>
          <a:xfrm>
            <a:off x="11787932" y="6711330"/>
            <a:ext cx="380256" cy="266179"/>
          </a:xfrm>
          <a:prstGeom prst="rect">
            <a:avLst/>
          </a:prstGeom>
          <a:ln>
            <a:noFill/>
          </a:ln>
          <a:effectLst/>
        </p:spPr>
        <p:txBody>
          <a:bodyPr rtlCol="0"/>
          <a:ls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CEABB6-07DC-46E8-9B57-56EC44A396E5}" type="slidenum">
              <a:rPr lang="ru-RU" sz="1048" b="1" smtClean="0">
                <a:solidFill>
                  <a:schemeClr val="bg1"/>
                </a:solidFill>
                <a:latin typeface="Arial" panose="020B0604020202020204" pitchFamily="34" charset="0"/>
                <a:cs typeface="Arial" panose="020B0604020202020204" pitchFamily="34" charset="0"/>
              </a:rPr>
              <a:pPr/>
              <a:t>27</a:t>
            </a:fld>
            <a:endParaRPr lang="ru-RU" sz="1048"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1331492"/>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 name="CustomShape 17"/>
          <p:cNvSpPr/>
          <p:nvPr/>
        </p:nvSpPr>
        <p:spPr>
          <a:xfrm>
            <a:off x="760680" y="170640"/>
            <a:ext cx="10621440" cy="69660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a:lnSpc>
                <a:spcPct val="100000"/>
              </a:lnSpc>
              <a:spcAft>
                <a:spcPts val="581"/>
              </a:spcAft>
              <a:tabLst>
                <a:tab pos="0" algn="l"/>
              </a:tabLst>
            </a:pPr>
            <a:r>
              <a:rPr lang="en-US" sz="2000" b="1" strike="noStrike" cap="small" spc="-1">
                <a:solidFill>
                  <a:srgbClr val="0066CC"/>
                </a:solidFill>
                <a:latin typeface="Calibri"/>
                <a:ea typeface="DejaVu Sans"/>
              </a:rPr>
              <a:t>INNOVATIONS: International Centre for Nuclear Technologies Research</a:t>
            </a:r>
            <a:r>
              <a:rPr lang="ru-RU" sz="2000" b="1" strike="noStrike" cap="small" spc="-1">
                <a:solidFill>
                  <a:srgbClr val="0066CC"/>
                </a:solidFill>
                <a:latin typeface="Calibri"/>
                <a:ea typeface="DejaVu Sans"/>
              </a:rPr>
              <a:t>: </a:t>
            </a:r>
            <a:r>
              <a:rPr lang="en-US" sz="2000" b="1" strike="noStrike" cap="small" spc="-1">
                <a:solidFill>
                  <a:srgbClr val="0066CC"/>
                </a:solidFill>
                <a:latin typeface="Calibri"/>
                <a:ea typeface="DejaVu Sans"/>
              </a:rPr>
              <a:t>Status and Progress</a:t>
            </a:r>
            <a:endParaRPr lang="en-US" sz="2000" b="0" strike="noStrike" spc="-1">
              <a:latin typeface="Arial"/>
            </a:endParaRPr>
          </a:p>
        </p:txBody>
      </p:sp>
      <p:grpSp>
        <p:nvGrpSpPr>
          <p:cNvPr id="972" name="Group 7"/>
          <p:cNvGrpSpPr/>
          <p:nvPr/>
        </p:nvGrpSpPr>
        <p:grpSpPr>
          <a:xfrm>
            <a:off x="7639920" y="4775400"/>
            <a:ext cx="2278800" cy="1986120"/>
            <a:chOff x="7639920" y="4775400"/>
            <a:chExt cx="2278800" cy="1986120"/>
          </a:xfrm>
        </p:grpSpPr>
        <p:sp>
          <p:nvSpPr>
            <p:cNvPr id="973" name="CustomShape 15"/>
            <p:cNvSpPr/>
            <p:nvPr/>
          </p:nvSpPr>
          <p:spPr>
            <a:xfrm>
              <a:off x="7665480" y="4775400"/>
              <a:ext cx="2253240" cy="1969920"/>
            </a:xfrm>
            <a:prstGeom prst="rect">
              <a:avLst/>
            </a:prstGeom>
            <a:solidFill>
              <a:schemeClr val="bg1"/>
            </a:solidFill>
            <a:ln w="9360">
              <a:solidFill>
                <a:srgbClr val="43729D"/>
              </a:solidFill>
              <a:round/>
            </a:ln>
          </p:spPr>
          <p:style>
            <a:lnRef idx="2">
              <a:schemeClr val="accent1">
                <a:shade val="50000"/>
              </a:schemeClr>
            </a:lnRef>
            <a:fillRef idx="1">
              <a:schemeClr val="accent1"/>
            </a:fillRef>
            <a:effectRef idx="0">
              <a:schemeClr val="accent1"/>
            </a:effectRef>
            <a:fontRef idx="minor"/>
          </p:style>
        </p:sp>
        <p:sp>
          <p:nvSpPr>
            <p:cNvPr id="974" name="CustomShape 16"/>
            <p:cNvSpPr/>
            <p:nvPr/>
          </p:nvSpPr>
          <p:spPr>
            <a:xfrm>
              <a:off x="7639920" y="6510600"/>
              <a:ext cx="2239920" cy="25092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a:lnSpc>
                  <a:spcPct val="80000"/>
                </a:lnSpc>
              </a:pPr>
              <a:r>
                <a:rPr lang="en-US" sz="1350" b="1" strike="noStrike" spc="-1">
                  <a:solidFill>
                    <a:srgbClr val="000000"/>
                  </a:solidFill>
                  <a:latin typeface="Calibri"/>
                  <a:ea typeface="DejaVu Sans"/>
                </a:rPr>
                <a:t>MSC-</a:t>
              </a:r>
              <a:r>
                <a:rPr lang="en-GB" sz="1350" b="1" strike="noStrike" spc="-1">
                  <a:solidFill>
                    <a:srgbClr val="000000"/>
                  </a:solidFill>
                  <a:latin typeface="Calibri"/>
                  <a:ea typeface="DejaVu Sans"/>
                </a:rPr>
                <a:t>230 </a:t>
              </a:r>
              <a:r>
                <a:rPr lang="ru-RU" sz="1350" b="1" strike="noStrike" spc="-1">
                  <a:solidFill>
                    <a:srgbClr val="000000"/>
                  </a:solidFill>
                  <a:latin typeface="Calibri"/>
                  <a:ea typeface="DejaVu Sans"/>
                </a:rPr>
                <a:t>(</a:t>
              </a:r>
              <a:r>
                <a:rPr lang="en-GB" sz="1350" b="1" strike="noStrike" spc="-1">
                  <a:solidFill>
                    <a:srgbClr val="000000"/>
                  </a:solidFill>
                  <a:latin typeface="Calibri"/>
                  <a:ea typeface="DejaVu Sans"/>
                </a:rPr>
                <a:t>general view</a:t>
              </a:r>
              <a:r>
                <a:rPr lang="ru-RU" sz="1350" b="1" strike="noStrike" spc="-1">
                  <a:solidFill>
                    <a:srgbClr val="000000"/>
                  </a:solidFill>
                  <a:latin typeface="Calibri"/>
                  <a:ea typeface="DejaVu Sans"/>
                </a:rPr>
                <a:t>)</a:t>
              </a:r>
              <a:endParaRPr lang="en-US" sz="1350" b="0" strike="noStrike" spc="-1">
                <a:latin typeface="Arial"/>
              </a:endParaRPr>
            </a:p>
          </p:txBody>
        </p:sp>
      </p:grpSp>
      <p:sp>
        <p:nvSpPr>
          <p:cNvPr id="975" name="object 1"/>
          <p:cNvSpPr/>
          <p:nvPr/>
        </p:nvSpPr>
        <p:spPr>
          <a:xfrm>
            <a:off x="9966960" y="4673520"/>
            <a:ext cx="2108160" cy="1969920"/>
          </a:xfrm>
          <a:custGeom>
            <a:avLst/>
            <a:gdLst>
              <a:gd name="textAreaLeft" fmla="*/ 0 w 2108160"/>
              <a:gd name="textAreaRight" fmla="*/ 2108520 w 2108160"/>
              <a:gd name="textAreaTop" fmla="*/ 0 h 1969920"/>
              <a:gd name="textAreaBottom" fmla="*/ 1970280 h 1969920"/>
            </a:gdLst>
            <a:ahLst/>
            <a:cxnLst/>
            <a:rect l="textAreaLeft" t="textAreaTop" r="textAreaRight" b="textAreaBottom"/>
            <a:pathLst>
              <a:path w="1899284" h="1858010">
                <a:moveTo>
                  <a:pt x="0" y="1857756"/>
                </a:moveTo>
                <a:lnTo>
                  <a:pt x="1898903" y="1857756"/>
                </a:lnTo>
                <a:lnTo>
                  <a:pt x="1898903" y="0"/>
                </a:lnTo>
                <a:lnTo>
                  <a:pt x="0" y="0"/>
                </a:lnTo>
                <a:lnTo>
                  <a:pt x="0" y="1857756"/>
                </a:lnTo>
                <a:close/>
              </a:path>
            </a:pathLst>
          </a:custGeom>
          <a:noFill/>
          <a:ln w="9144">
            <a:solidFill>
              <a:srgbClr val="385D89"/>
            </a:solidFill>
            <a:round/>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tabLst>
                <a:tab pos="0" algn="l"/>
              </a:tabLst>
            </a:pPr>
            <a:endParaRPr lang="en-US" sz="1800" b="0" strike="noStrike" spc="-1">
              <a:latin typeface="Arial"/>
            </a:endParaRPr>
          </a:p>
          <a:p>
            <a:pPr algn="ctr">
              <a:lnSpc>
                <a:spcPct val="100000"/>
              </a:lnSpc>
              <a:tabLst>
                <a:tab pos="0" algn="l"/>
              </a:tabLst>
            </a:pPr>
            <a:endParaRPr lang="en-US" sz="1800" b="0" strike="noStrike" spc="-1">
              <a:latin typeface="Arial"/>
            </a:endParaRPr>
          </a:p>
          <a:p>
            <a:pPr algn="ctr">
              <a:lnSpc>
                <a:spcPct val="100000"/>
              </a:lnSpc>
              <a:tabLst>
                <a:tab pos="0" algn="l"/>
              </a:tabLst>
            </a:pPr>
            <a:endParaRPr lang="en-US" sz="1800" b="0" strike="noStrike" spc="-1">
              <a:latin typeface="Arial"/>
            </a:endParaRPr>
          </a:p>
          <a:p>
            <a:pPr algn="ctr">
              <a:lnSpc>
                <a:spcPct val="100000"/>
              </a:lnSpc>
              <a:tabLst>
                <a:tab pos="0" algn="l"/>
              </a:tabLst>
            </a:pPr>
            <a:endParaRPr lang="en-US" sz="1800" b="0" strike="noStrike" spc="-1">
              <a:latin typeface="Arial"/>
            </a:endParaRPr>
          </a:p>
          <a:p>
            <a:pPr algn="ctr">
              <a:lnSpc>
                <a:spcPct val="100000"/>
              </a:lnSpc>
              <a:tabLst>
                <a:tab pos="0" algn="l"/>
              </a:tabLst>
            </a:pPr>
            <a:r>
              <a:rPr lang="ru-RU" sz="1400" b="1" strike="noStrike" spc="-1">
                <a:solidFill>
                  <a:srgbClr val="000000"/>
                </a:solidFill>
                <a:latin typeface="Calibri"/>
                <a:ea typeface="DejaVu Sans"/>
              </a:rPr>
              <a:t>      </a:t>
            </a:r>
            <a:endParaRPr lang="en-US" sz="1400" b="0" strike="noStrike" spc="-1">
              <a:latin typeface="Arial"/>
            </a:endParaRPr>
          </a:p>
          <a:p>
            <a:pPr algn="ctr">
              <a:lnSpc>
                <a:spcPct val="100000"/>
              </a:lnSpc>
              <a:tabLst>
                <a:tab pos="0" algn="l"/>
              </a:tabLst>
            </a:pPr>
            <a:r>
              <a:rPr lang="ru-RU" sz="1400" b="1" strike="noStrike" spc="-1">
                <a:solidFill>
                  <a:srgbClr val="000000"/>
                </a:solidFill>
                <a:latin typeface="Calibri"/>
                <a:ea typeface="DejaVu Sans"/>
              </a:rPr>
              <a:t> </a:t>
            </a:r>
            <a:endParaRPr lang="en-US" sz="1400" b="0" strike="noStrike" spc="-1">
              <a:latin typeface="Arial"/>
            </a:endParaRPr>
          </a:p>
          <a:p>
            <a:pPr algn="ctr">
              <a:lnSpc>
                <a:spcPct val="100000"/>
              </a:lnSpc>
              <a:tabLst>
                <a:tab pos="0" algn="l"/>
              </a:tabLst>
            </a:pPr>
            <a:endParaRPr lang="en-US" sz="1400" b="0" strike="noStrike" spc="-1">
              <a:latin typeface="Arial"/>
            </a:endParaRPr>
          </a:p>
          <a:p>
            <a:pPr algn="ctr">
              <a:lnSpc>
                <a:spcPct val="100000"/>
              </a:lnSpc>
              <a:tabLst>
                <a:tab pos="0" algn="l"/>
              </a:tabLst>
            </a:pPr>
            <a:endParaRPr lang="en-US" sz="1400" b="0" strike="noStrike" spc="-1">
              <a:latin typeface="Arial"/>
            </a:endParaRPr>
          </a:p>
          <a:p>
            <a:pPr algn="ctr">
              <a:lnSpc>
                <a:spcPct val="100000"/>
              </a:lnSpc>
              <a:tabLst>
                <a:tab pos="0" algn="l"/>
              </a:tabLst>
            </a:pPr>
            <a:r>
              <a:rPr lang="en-US" sz="1400" b="1" strike="noStrike" spc="-1">
                <a:solidFill>
                  <a:srgbClr val="000000"/>
                </a:solidFill>
                <a:latin typeface="Calibri"/>
                <a:ea typeface="DejaVu Sans"/>
              </a:rPr>
              <a:t>Radiochemical Lab Class-I</a:t>
            </a:r>
            <a:endParaRPr lang="en-US" sz="1400" b="0" strike="noStrike" spc="-1">
              <a:latin typeface="Arial"/>
            </a:endParaRPr>
          </a:p>
        </p:txBody>
      </p:sp>
      <p:pic>
        <p:nvPicPr>
          <p:cNvPr id="976" name="Picture 1"/>
          <p:cNvPicPr/>
          <p:nvPr/>
        </p:nvPicPr>
        <p:blipFill>
          <a:blip r:embed="rId3"/>
          <a:stretch/>
        </p:blipFill>
        <p:spPr>
          <a:xfrm>
            <a:off x="10047600" y="4719600"/>
            <a:ext cx="1936080" cy="1693080"/>
          </a:xfrm>
          <a:prstGeom prst="rect">
            <a:avLst/>
          </a:prstGeom>
          <a:ln w="0">
            <a:noFill/>
          </a:ln>
        </p:spPr>
      </p:pic>
      <p:pic>
        <p:nvPicPr>
          <p:cNvPr id="977" name="Рисунок 68"/>
          <p:cNvPicPr/>
          <p:nvPr/>
        </p:nvPicPr>
        <p:blipFill>
          <a:blip r:embed="rId4"/>
          <a:stretch/>
        </p:blipFill>
        <p:spPr>
          <a:xfrm>
            <a:off x="7813440" y="2746440"/>
            <a:ext cx="4261680" cy="1861200"/>
          </a:xfrm>
          <a:prstGeom prst="rect">
            <a:avLst/>
          </a:prstGeom>
          <a:ln w="0">
            <a:noFill/>
          </a:ln>
        </p:spPr>
      </p:pic>
      <p:pic>
        <p:nvPicPr>
          <p:cNvPr id="978" name="Рисунок 69"/>
          <p:cNvPicPr/>
          <p:nvPr/>
        </p:nvPicPr>
        <p:blipFill>
          <a:blip r:embed="rId5"/>
          <a:stretch/>
        </p:blipFill>
        <p:spPr>
          <a:xfrm>
            <a:off x="7813440" y="2746440"/>
            <a:ext cx="1216440" cy="518760"/>
          </a:xfrm>
          <a:prstGeom prst="rect">
            <a:avLst/>
          </a:prstGeom>
          <a:ln w="0">
            <a:noFill/>
          </a:ln>
        </p:spPr>
      </p:pic>
      <p:sp>
        <p:nvSpPr>
          <p:cNvPr id="979" name="CustomShape 18"/>
          <p:cNvSpPr/>
          <p:nvPr/>
        </p:nvSpPr>
        <p:spPr>
          <a:xfrm>
            <a:off x="9835920" y="2446560"/>
            <a:ext cx="2239200" cy="250920"/>
          </a:xfrm>
          <a:prstGeom prst="rect">
            <a:avLst/>
          </a:prstGeom>
          <a:solidFill>
            <a:schemeClr val="bg1">
              <a:alpha val="61000"/>
            </a:schemeClr>
          </a:solid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a:lnSpc>
                <a:spcPct val="80000"/>
              </a:lnSpc>
            </a:pPr>
            <a:r>
              <a:rPr lang="en-US" sz="1350" b="1" strike="noStrike" spc="-1">
                <a:solidFill>
                  <a:srgbClr val="000000"/>
                </a:solidFill>
                <a:latin typeface="Calibri"/>
                <a:ea typeface="DejaVu Sans"/>
              </a:rPr>
              <a:t>DC</a:t>
            </a:r>
            <a:r>
              <a:rPr lang="ru-RU" sz="1350" b="1" strike="noStrike" spc="-1">
                <a:solidFill>
                  <a:srgbClr val="000000"/>
                </a:solidFill>
                <a:latin typeface="Calibri"/>
                <a:ea typeface="DejaVu Sans"/>
              </a:rPr>
              <a:t>-140</a:t>
            </a:r>
            <a:r>
              <a:rPr lang="en-US" sz="1350" b="1" strike="noStrike" spc="-1">
                <a:solidFill>
                  <a:srgbClr val="000000"/>
                </a:solidFill>
                <a:latin typeface="Calibri"/>
                <a:ea typeface="DejaVu Sans"/>
              </a:rPr>
              <a:t> </a:t>
            </a:r>
            <a:r>
              <a:rPr lang="ru-RU" sz="1350" b="1" strike="noStrike" spc="-1">
                <a:solidFill>
                  <a:srgbClr val="000000"/>
                </a:solidFill>
                <a:latin typeface="Calibri"/>
                <a:ea typeface="DejaVu Sans"/>
              </a:rPr>
              <a:t>(</a:t>
            </a:r>
            <a:r>
              <a:rPr lang="en-GB" sz="1350" b="1" strike="noStrike" spc="-1">
                <a:solidFill>
                  <a:srgbClr val="000000"/>
                </a:solidFill>
                <a:latin typeface="Calibri"/>
                <a:ea typeface="DejaVu Sans"/>
              </a:rPr>
              <a:t>construction phase</a:t>
            </a:r>
            <a:r>
              <a:rPr lang="ru-RU" sz="1350" b="1" strike="noStrike" spc="-1">
                <a:solidFill>
                  <a:srgbClr val="000000"/>
                </a:solidFill>
                <a:latin typeface="Calibri"/>
                <a:ea typeface="DejaVu Sans"/>
              </a:rPr>
              <a:t>)</a:t>
            </a:r>
            <a:endParaRPr lang="en-US" sz="1350" b="0" strike="noStrike" spc="-1">
              <a:latin typeface="Arial"/>
            </a:endParaRPr>
          </a:p>
        </p:txBody>
      </p:sp>
      <p:grpSp>
        <p:nvGrpSpPr>
          <p:cNvPr id="980" name="Группа 1"/>
          <p:cNvGrpSpPr/>
          <p:nvPr/>
        </p:nvGrpSpPr>
        <p:grpSpPr>
          <a:xfrm>
            <a:off x="9815040" y="856080"/>
            <a:ext cx="2252520" cy="1858320"/>
            <a:chOff x="9815040" y="856080"/>
            <a:chExt cx="2252520" cy="1858320"/>
          </a:xfrm>
        </p:grpSpPr>
        <p:sp>
          <p:nvSpPr>
            <p:cNvPr id="981" name="CustomShape 20"/>
            <p:cNvSpPr/>
            <p:nvPr/>
          </p:nvSpPr>
          <p:spPr>
            <a:xfrm>
              <a:off x="9815040" y="856080"/>
              <a:ext cx="2252520" cy="1858320"/>
            </a:xfrm>
            <a:prstGeom prst="rect">
              <a:avLst/>
            </a:prstGeom>
            <a:noFill/>
            <a:ln w="9360">
              <a:solidFill>
                <a:srgbClr val="3A5F8B"/>
              </a:solidFill>
              <a:round/>
            </a:ln>
          </p:spPr>
          <p:style>
            <a:lnRef idx="0">
              <a:scrgbClr r="0" g="0" b="0"/>
            </a:lnRef>
            <a:fillRef idx="0">
              <a:scrgbClr r="0" g="0" b="0"/>
            </a:fillRef>
            <a:effectRef idx="0">
              <a:scrgbClr r="0" g="0" b="0"/>
            </a:effectRef>
            <a:fontRef idx="minor"/>
          </p:style>
        </p:sp>
        <p:pic>
          <p:nvPicPr>
            <p:cNvPr id="982" name="Рисунок 70"/>
            <p:cNvPicPr/>
            <p:nvPr/>
          </p:nvPicPr>
          <p:blipFill>
            <a:blip r:embed="rId6"/>
            <a:stretch/>
          </p:blipFill>
          <p:spPr>
            <a:xfrm>
              <a:off x="9880200" y="922320"/>
              <a:ext cx="2121480" cy="1532160"/>
            </a:xfrm>
            <a:prstGeom prst="rect">
              <a:avLst/>
            </a:prstGeom>
            <a:ln w="0">
              <a:noFill/>
            </a:ln>
          </p:spPr>
        </p:pic>
      </p:grpSp>
      <p:pic>
        <p:nvPicPr>
          <p:cNvPr id="983" name="Рисунок 71"/>
          <p:cNvPicPr/>
          <p:nvPr/>
        </p:nvPicPr>
        <p:blipFill>
          <a:blip r:embed="rId7"/>
          <a:stretch/>
        </p:blipFill>
        <p:spPr>
          <a:xfrm>
            <a:off x="7624080" y="950760"/>
            <a:ext cx="2107080" cy="1651680"/>
          </a:xfrm>
          <a:prstGeom prst="rect">
            <a:avLst/>
          </a:prstGeom>
          <a:ln w="0">
            <a:noFill/>
          </a:ln>
        </p:spPr>
      </p:pic>
      <p:pic>
        <p:nvPicPr>
          <p:cNvPr id="984" name="Рисунок 72"/>
          <p:cNvPicPr/>
          <p:nvPr/>
        </p:nvPicPr>
        <p:blipFill>
          <a:blip r:embed="rId8"/>
          <a:stretch/>
        </p:blipFill>
        <p:spPr>
          <a:xfrm>
            <a:off x="9858240" y="789480"/>
            <a:ext cx="2194920" cy="1641960"/>
          </a:xfrm>
          <a:prstGeom prst="rect">
            <a:avLst/>
          </a:prstGeom>
          <a:ln w="0">
            <a:noFill/>
          </a:ln>
        </p:spPr>
      </p:pic>
      <p:pic>
        <p:nvPicPr>
          <p:cNvPr id="985" name="Рисунок 73"/>
          <p:cNvPicPr/>
          <p:nvPr/>
        </p:nvPicPr>
        <p:blipFill>
          <a:blip r:embed="rId9"/>
          <a:srcRect l="6285" t="13468" r="7899" b="16831"/>
          <a:stretch/>
        </p:blipFill>
        <p:spPr>
          <a:xfrm>
            <a:off x="7676640" y="4804200"/>
            <a:ext cx="2231280" cy="1603800"/>
          </a:xfrm>
          <a:prstGeom prst="rect">
            <a:avLst/>
          </a:prstGeom>
          <a:ln w="0">
            <a:noFill/>
          </a:ln>
        </p:spPr>
      </p:pic>
      <p:pic>
        <p:nvPicPr>
          <p:cNvPr id="986" name="Рисунок 74"/>
          <p:cNvPicPr/>
          <p:nvPr/>
        </p:nvPicPr>
        <p:blipFill>
          <a:blip r:embed="rId10"/>
          <a:srcRect l="51427"/>
          <a:stretch/>
        </p:blipFill>
        <p:spPr>
          <a:xfrm>
            <a:off x="7665480" y="759960"/>
            <a:ext cx="2097720" cy="1842480"/>
          </a:xfrm>
          <a:prstGeom prst="rect">
            <a:avLst/>
          </a:prstGeom>
          <a:ln w="0">
            <a:noFill/>
          </a:ln>
        </p:spPr>
      </p:pic>
      <p:grpSp>
        <p:nvGrpSpPr>
          <p:cNvPr id="987" name="Группа 15"/>
          <p:cNvGrpSpPr/>
          <p:nvPr/>
        </p:nvGrpSpPr>
        <p:grpSpPr>
          <a:xfrm>
            <a:off x="7261920" y="4722840"/>
            <a:ext cx="3208680" cy="1846800"/>
            <a:chOff x="7261920" y="4722840"/>
            <a:chExt cx="3208680" cy="1846800"/>
          </a:xfrm>
        </p:grpSpPr>
        <p:sp>
          <p:nvSpPr>
            <p:cNvPr id="988" name="Прямоугольник 63"/>
            <p:cNvSpPr/>
            <p:nvPr/>
          </p:nvSpPr>
          <p:spPr>
            <a:xfrm>
              <a:off x="7667280" y="4722840"/>
              <a:ext cx="2242440" cy="1632600"/>
            </a:xfrm>
            <a:prstGeom prst="rect">
              <a:avLst/>
            </a:prstGeom>
            <a:solidFill>
              <a:schemeClr val="bg1"/>
            </a:solidFill>
            <a:ln w="6350">
              <a:solidFill>
                <a:srgbClr val="3A5F8B"/>
              </a:solidFill>
            </a:ln>
          </p:spPr>
          <p:style>
            <a:lnRef idx="2">
              <a:schemeClr val="accent1">
                <a:shade val="50000"/>
              </a:schemeClr>
            </a:lnRef>
            <a:fillRef idx="1">
              <a:schemeClr val="accent1"/>
            </a:fillRef>
            <a:effectRef idx="0">
              <a:schemeClr val="accent1"/>
            </a:effectRef>
            <a:fontRef idx="minor"/>
          </p:style>
        </p:sp>
        <p:pic>
          <p:nvPicPr>
            <p:cNvPr id="989" name="Рисунок 75"/>
            <p:cNvPicPr/>
            <p:nvPr/>
          </p:nvPicPr>
          <p:blipFill>
            <a:blip r:embed="rId11"/>
            <a:stretch/>
          </p:blipFill>
          <p:spPr>
            <a:xfrm>
              <a:off x="7261920" y="4764960"/>
              <a:ext cx="3208680" cy="1804680"/>
            </a:xfrm>
            <a:prstGeom prst="rect">
              <a:avLst/>
            </a:prstGeom>
            <a:ln w="0">
              <a:noFill/>
            </a:ln>
          </p:spPr>
        </p:pic>
      </p:grpSp>
      <p:sp>
        <p:nvSpPr>
          <p:cNvPr id="990" name="Прямоугольник 64"/>
          <p:cNvSpPr/>
          <p:nvPr/>
        </p:nvSpPr>
        <p:spPr>
          <a:xfrm>
            <a:off x="11027520" y="5376600"/>
            <a:ext cx="155160" cy="173520"/>
          </a:xfrm>
          <a:prstGeom prst="rect">
            <a:avLst/>
          </a:prstGeom>
          <a:solidFill>
            <a:schemeClr val="bg1">
              <a:lumMod val="85000"/>
            </a:schemeClr>
          </a:solidFill>
          <a:ln>
            <a:solidFill>
              <a:srgbClr val="FFFFFF">
                <a:lumMod val="85000"/>
              </a:srgbClr>
            </a:solidFill>
          </a:ln>
        </p:spPr>
        <p:style>
          <a:lnRef idx="2">
            <a:schemeClr val="accent1">
              <a:shade val="50000"/>
            </a:schemeClr>
          </a:lnRef>
          <a:fillRef idx="1">
            <a:schemeClr val="accent1"/>
          </a:fillRef>
          <a:effectRef idx="0">
            <a:schemeClr val="accent1"/>
          </a:effectRef>
          <a:fontRef idx="minor"/>
        </p:style>
      </p:sp>
      <p:sp>
        <p:nvSpPr>
          <p:cNvPr id="991" name="CustomShape 21"/>
          <p:cNvSpPr/>
          <p:nvPr/>
        </p:nvSpPr>
        <p:spPr>
          <a:xfrm>
            <a:off x="100800" y="744480"/>
            <a:ext cx="7284600" cy="5856120"/>
          </a:xfrm>
          <a:prstGeom prst="rect">
            <a:avLst/>
          </a:prstGeom>
          <a:noFill/>
          <a:ln w="0">
            <a:noFill/>
          </a:ln>
        </p:spPr>
        <p:style>
          <a:lnRef idx="0">
            <a:scrgbClr r="0" g="0" b="0"/>
          </a:lnRef>
          <a:fillRef idx="0">
            <a:scrgbClr r="0" g="0" b="0"/>
          </a:fillRef>
          <a:effectRef idx="0">
            <a:scrgbClr r="0" g="0" b="0"/>
          </a:effectRef>
          <a:fontRef idx="minor"/>
        </p:style>
        <p:txBody>
          <a:bodyPr lIns="86760" tIns="43200" rIns="86760" bIns="43200" anchor="t">
            <a:spAutoFit/>
          </a:bodyPr>
          <a:lstStyle/>
          <a:p>
            <a:pPr algn="just">
              <a:lnSpc>
                <a:spcPct val="100000"/>
              </a:lnSpc>
              <a:spcAft>
                <a:spcPts val="578"/>
              </a:spcAft>
              <a:tabLst>
                <a:tab pos="0" algn="l"/>
              </a:tabLst>
            </a:pPr>
            <a:r>
              <a:rPr lang="en-US" sz="1700" b="0" strike="noStrike" spc="-1">
                <a:solidFill>
                  <a:srgbClr val="000000"/>
                </a:solidFill>
                <a:latin typeface="Arial"/>
                <a:ea typeface="DejaVu Sans"/>
              </a:rPr>
              <a:t>Development of technologies and methods in the field of nuclear and radiation medicine, radiation materials science, advanced training of specialists for JINR Member States for radiation biology, medical physics, material studies.</a:t>
            </a:r>
            <a:endParaRPr lang="en-US" sz="1700" b="0" strike="noStrike" spc="-1">
              <a:latin typeface="Arial"/>
            </a:endParaRPr>
          </a:p>
          <a:p>
            <a:pPr marL="286920" indent="-285840" algn="just">
              <a:lnSpc>
                <a:spcPct val="120000"/>
              </a:lnSpc>
              <a:spcAft>
                <a:spcPts val="601"/>
              </a:spcAft>
              <a:buClr>
                <a:srgbClr val="000000"/>
              </a:buClr>
              <a:buFont typeface="Arial"/>
              <a:buChar char="•"/>
              <a:tabLst>
                <a:tab pos="0" algn="l"/>
              </a:tabLst>
            </a:pPr>
            <a:r>
              <a:rPr lang="en-GB" sz="1700" b="1" strike="noStrike" spc="-1">
                <a:solidFill>
                  <a:srgbClr val="C00000"/>
                </a:solidFill>
                <a:latin typeface="Arial"/>
                <a:ea typeface="DejaVu Sans"/>
              </a:rPr>
              <a:t>OMICS@LRB</a:t>
            </a:r>
            <a:r>
              <a:rPr lang="en-GB" sz="1700" b="0" strike="noStrike" spc="-1">
                <a:solidFill>
                  <a:srgbClr val="C00000"/>
                </a:solidFill>
                <a:latin typeface="Arial"/>
                <a:ea typeface="DejaVu Sans"/>
              </a:rPr>
              <a:t> </a:t>
            </a:r>
            <a:r>
              <a:rPr lang="en-GB" sz="1700" b="0" strike="noStrike" spc="-1">
                <a:solidFill>
                  <a:srgbClr val="000000"/>
                </a:solidFill>
                <a:latin typeface="Arial"/>
                <a:ea typeface="DejaVu Sans"/>
              </a:rPr>
              <a:t>and neuro-RB studies. Radiation neuroscience. Approaches to increase radiosensitivity: pharmaceuticals, transgene systems, targeted delivery (molecular vectors) and radionuclide;</a:t>
            </a:r>
            <a:endParaRPr lang="en-US" sz="1700" b="0" strike="noStrike" spc="-1">
              <a:latin typeface="Arial"/>
            </a:endParaRPr>
          </a:p>
          <a:p>
            <a:pPr marL="286920" indent="-285840" algn="just">
              <a:lnSpc>
                <a:spcPct val="120000"/>
              </a:lnSpc>
              <a:spcAft>
                <a:spcPts val="601"/>
              </a:spcAft>
              <a:buClr>
                <a:srgbClr val="C00000"/>
              </a:buClr>
              <a:buFont typeface="Arial"/>
              <a:buChar char="•"/>
              <a:tabLst>
                <a:tab pos="0" algn="l"/>
              </a:tabLst>
            </a:pPr>
            <a:r>
              <a:rPr lang="en-US" sz="1700" b="1" strike="noStrike" spc="-1">
                <a:solidFill>
                  <a:srgbClr val="C00000"/>
                </a:solidFill>
                <a:latin typeface="Arial"/>
                <a:ea typeface="DejaVu Sans"/>
              </a:rPr>
              <a:t>ARIADNA.</a:t>
            </a:r>
            <a:r>
              <a:rPr lang="en-US" sz="1700" b="0" strike="noStrike" spc="-1">
                <a:solidFill>
                  <a:srgbClr val="000000"/>
                </a:solidFill>
                <a:latin typeface="Arial"/>
                <a:ea typeface="DejaVu Sans"/>
              </a:rPr>
              <a:t> Applied beams@NICA: radiobiological studies (400-800 MeV/n); radiation testing of semiconductor electronics (3; 150-350 MeV/n); nuclear physics @ 1-4.5 GeV/n. </a:t>
            </a:r>
            <a:r>
              <a:rPr lang="en-US" sz="1700" b="1" u="sng" strike="noStrike" spc="-1">
                <a:solidFill>
                  <a:srgbClr val="002060"/>
                </a:solidFill>
                <a:uFillTx/>
                <a:latin typeface="Arial"/>
                <a:ea typeface="DejaVu Sans"/>
              </a:rPr>
              <a:t>Start in 2023</a:t>
            </a:r>
            <a:r>
              <a:rPr lang="en-US" sz="1700" b="0" strike="noStrike" spc="-1">
                <a:solidFill>
                  <a:srgbClr val="000000"/>
                </a:solidFill>
                <a:latin typeface="Arial"/>
                <a:ea typeface="DejaVu Sans"/>
              </a:rPr>
              <a:t>;</a:t>
            </a:r>
            <a:endParaRPr lang="en-US" sz="1700" b="0" strike="noStrike" spc="-1">
              <a:latin typeface="Arial"/>
            </a:endParaRPr>
          </a:p>
          <a:p>
            <a:pPr marL="286920" indent="-285840" algn="just">
              <a:lnSpc>
                <a:spcPct val="120000"/>
              </a:lnSpc>
              <a:spcAft>
                <a:spcPts val="601"/>
              </a:spcAft>
              <a:buClr>
                <a:srgbClr val="000000"/>
              </a:buClr>
              <a:buFont typeface="Arial"/>
              <a:buChar char="•"/>
              <a:tabLst>
                <a:tab pos="0" algn="l"/>
              </a:tabLst>
            </a:pPr>
            <a:r>
              <a:rPr lang="en-US" sz="1700" b="1" strike="noStrike" spc="-1">
                <a:solidFill>
                  <a:srgbClr val="C00000"/>
                </a:solidFill>
                <a:latin typeface="Arial"/>
                <a:ea typeface="DejaVu Sans"/>
              </a:rPr>
              <a:t>DC-140 cyclotron</a:t>
            </a:r>
            <a:r>
              <a:rPr lang="en-US" sz="1700" b="0" strike="noStrike" spc="-1">
                <a:solidFill>
                  <a:srgbClr val="C00000"/>
                </a:solidFill>
                <a:latin typeface="Arial"/>
                <a:ea typeface="DejaVu Sans"/>
              </a:rPr>
              <a:t> </a:t>
            </a:r>
            <a:r>
              <a:rPr lang="en-US" sz="1700" b="0" strike="noStrike" spc="-1">
                <a:solidFill>
                  <a:srgbClr val="000000"/>
                </a:solidFill>
                <a:latin typeface="Arial"/>
                <a:ea typeface="DejaVu Sans"/>
              </a:rPr>
              <a:t>for electronic component testing, radiation material science, track pore membrane research. </a:t>
            </a:r>
            <a:r>
              <a:rPr lang="en-US" sz="1700" b="1" u="sng" strike="noStrike" spc="-1">
                <a:solidFill>
                  <a:srgbClr val="002060"/>
                </a:solidFill>
                <a:uFillTx/>
                <a:latin typeface="Arial"/>
                <a:ea typeface="DejaVu Sans"/>
              </a:rPr>
              <a:t>2021–2023</a:t>
            </a:r>
            <a:r>
              <a:rPr lang="en-US" sz="1700" b="0" strike="noStrike" spc="-1">
                <a:solidFill>
                  <a:srgbClr val="002060"/>
                </a:solidFill>
                <a:latin typeface="Arial"/>
                <a:ea typeface="DejaVu Sans"/>
              </a:rPr>
              <a:t>;</a:t>
            </a:r>
            <a:endParaRPr lang="en-US" sz="1700" b="0" strike="noStrike" spc="-1">
              <a:latin typeface="Arial"/>
            </a:endParaRPr>
          </a:p>
          <a:p>
            <a:pPr marL="286920" indent="-285840" algn="just">
              <a:lnSpc>
                <a:spcPct val="120000"/>
              </a:lnSpc>
              <a:spcAft>
                <a:spcPts val="601"/>
              </a:spcAft>
              <a:buClr>
                <a:srgbClr val="000000"/>
              </a:buClr>
              <a:buFont typeface="Arial"/>
              <a:buChar char="•"/>
              <a:tabLst>
                <a:tab pos="0" algn="l"/>
              </a:tabLst>
            </a:pPr>
            <a:r>
              <a:rPr lang="en-GB" sz="1700" b="1" strike="noStrike" spc="-1">
                <a:solidFill>
                  <a:srgbClr val="C00000"/>
                </a:solidFill>
                <a:latin typeface="Arial"/>
                <a:ea typeface="DejaVu Sans"/>
              </a:rPr>
              <a:t>SC proton cyclotron </a:t>
            </a:r>
            <a:r>
              <a:rPr lang="en-GB" sz="1700" b="0" strike="noStrike" spc="-1">
                <a:solidFill>
                  <a:srgbClr val="C00000"/>
                </a:solidFill>
                <a:latin typeface="Arial"/>
                <a:ea typeface="DejaVu Sans"/>
              </a:rPr>
              <a:t>(</a:t>
            </a:r>
            <a:r>
              <a:rPr lang="en-GB" sz="1700" b="1" strike="noStrike" spc="-1">
                <a:solidFill>
                  <a:srgbClr val="C00000"/>
                </a:solidFill>
                <a:latin typeface="Arial"/>
                <a:ea typeface="DejaVu Sans"/>
              </a:rPr>
              <a:t>MSC-230</a:t>
            </a:r>
            <a:r>
              <a:rPr lang="en-GB" sz="1700" b="0" strike="noStrike" spc="-1">
                <a:solidFill>
                  <a:srgbClr val="C00000"/>
                </a:solidFill>
                <a:latin typeface="Arial"/>
                <a:ea typeface="DejaVu Sans"/>
              </a:rPr>
              <a:t>)</a:t>
            </a:r>
            <a:r>
              <a:rPr lang="en-GB" sz="1700" b="1" strike="noStrike" spc="-1">
                <a:solidFill>
                  <a:srgbClr val="C00000"/>
                </a:solidFill>
                <a:latin typeface="Arial"/>
                <a:ea typeface="DejaVu Sans"/>
              </a:rPr>
              <a:t> </a:t>
            </a:r>
            <a:r>
              <a:rPr lang="en-GB" sz="1700" b="0" strike="noStrike" spc="-1">
                <a:solidFill>
                  <a:srgbClr val="000000"/>
                </a:solidFill>
                <a:latin typeface="Arial"/>
                <a:ea typeface="DejaVu Sans"/>
              </a:rPr>
              <a:t>for R&amp;D in beam therapy: treatment planning; radiomodificators for </a:t>
            </a:r>
            <a:r>
              <a:rPr lang="en-GB" sz="1700" b="0" strike="noStrike" spc="-1">
                <a:solidFill>
                  <a:srgbClr val="000000"/>
                </a:solidFill>
                <a:latin typeface="Symbol"/>
                <a:ea typeface="DejaVu Sans"/>
              </a:rPr>
              <a:t>g-</a:t>
            </a:r>
            <a:r>
              <a:rPr lang="en-GB" sz="1700" b="0" strike="noStrike" spc="-1">
                <a:solidFill>
                  <a:srgbClr val="000000"/>
                </a:solidFill>
                <a:latin typeface="Arial"/>
                <a:ea typeface="DejaVu Sans"/>
              </a:rPr>
              <a:t> and p- therapy, flash-therapy, pencil beam (10 µA, &gt;5 Grey/l @ 50 ms pulse). </a:t>
            </a:r>
            <a:r>
              <a:rPr lang="en-GB" sz="1700" b="1" u="sng" strike="noStrike" spc="-1">
                <a:solidFill>
                  <a:srgbClr val="002060"/>
                </a:solidFill>
                <a:uFillTx/>
                <a:latin typeface="Arial"/>
                <a:ea typeface="DejaVu Sans"/>
              </a:rPr>
              <a:t>2021–2024 (beam in 2023)</a:t>
            </a:r>
            <a:r>
              <a:rPr lang="en-GB" sz="1700" b="0" strike="noStrike" spc="-1">
                <a:solidFill>
                  <a:srgbClr val="002060"/>
                </a:solidFill>
                <a:latin typeface="Arial"/>
                <a:ea typeface="DejaVu Sans"/>
              </a:rPr>
              <a:t>.</a:t>
            </a:r>
            <a:endParaRPr lang="en-US" sz="1700" b="0" strike="noStrike" spc="-1">
              <a:latin typeface="Arial"/>
            </a:endParaRPr>
          </a:p>
          <a:p>
            <a:pPr marL="286920" indent="-285840" algn="just">
              <a:lnSpc>
                <a:spcPct val="120000"/>
              </a:lnSpc>
              <a:spcAft>
                <a:spcPts val="601"/>
              </a:spcAft>
              <a:buClr>
                <a:srgbClr val="000000"/>
              </a:buClr>
              <a:buFont typeface="Arial"/>
              <a:buChar char="•"/>
              <a:tabLst>
                <a:tab pos="0" algn="l"/>
              </a:tabLst>
            </a:pPr>
            <a:r>
              <a:rPr lang="en-US" sz="1700" b="1" strike="noStrike" spc="-1">
                <a:solidFill>
                  <a:srgbClr val="C00000"/>
                </a:solidFill>
                <a:latin typeface="Arial"/>
                <a:ea typeface="DejaVu Sans"/>
              </a:rPr>
              <a:t>Radiochemical Laboratory Class-I </a:t>
            </a:r>
            <a:r>
              <a:rPr lang="en-US" sz="1700" b="0" strike="noStrike" spc="-1">
                <a:solidFill>
                  <a:srgbClr val="000000"/>
                </a:solidFill>
                <a:latin typeface="Arial"/>
                <a:ea typeface="DejaVu Sans"/>
              </a:rPr>
              <a:t>for production of radioisotopes (Ac</a:t>
            </a:r>
            <a:r>
              <a:rPr lang="en-US" sz="1700" b="0" strike="noStrike" spc="-1" baseline="30000">
                <a:solidFill>
                  <a:srgbClr val="000000"/>
                </a:solidFill>
                <a:latin typeface="Arial"/>
                <a:ea typeface="DejaVu Sans"/>
              </a:rPr>
              <a:t>225</a:t>
            </a:r>
            <a:r>
              <a:rPr lang="en-US" sz="1700" b="0" strike="noStrike" spc="-1">
                <a:solidFill>
                  <a:srgbClr val="000000"/>
                </a:solidFill>
                <a:latin typeface="Arial"/>
                <a:ea typeface="DejaVu Sans"/>
              </a:rPr>
              <a:t>, </a:t>
            </a:r>
            <a:r>
              <a:rPr lang="en-US" sz="1700" b="0" strike="noStrike" spc="-1" baseline="30000">
                <a:solidFill>
                  <a:srgbClr val="000000"/>
                </a:solidFill>
                <a:latin typeface="Arial"/>
                <a:ea typeface="DejaVu Sans"/>
              </a:rPr>
              <a:t>99m</a:t>
            </a:r>
            <a:r>
              <a:rPr lang="en-US" sz="1700" b="0" strike="noStrike" spc="-1">
                <a:solidFill>
                  <a:srgbClr val="000000"/>
                </a:solidFill>
                <a:latin typeface="Arial"/>
                <a:ea typeface="DejaVu Sans"/>
              </a:rPr>
              <a:t>Tc), nuclear medicine R&amp;D in photonuclear reactions @ 40MeV (e-beam, Rhodotron). </a:t>
            </a:r>
            <a:r>
              <a:rPr lang="en-US" sz="1700" b="1" u="sng" strike="noStrike" spc="-1">
                <a:solidFill>
                  <a:srgbClr val="002060"/>
                </a:solidFill>
                <a:uFillTx/>
                <a:latin typeface="Arial"/>
                <a:ea typeface="DejaVu Sans"/>
              </a:rPr>
              <a:t>2022–2027.</a:t>
            </a:r>
            <a:endParaRPr lang="en-US" sz="17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87"/>
                                        </p:tgtEl>
                                        <p:attrNameLst>
                                          <p:attrName>style.visibility</p:attrName>
                                        </p:attrNameLst>
                                      </p:cBhvr>
                                      <p:to>
                                        <p:strVal val="visible"/>
                                      </p:to>
                                    </p:set>
                                    <p:animEffect transition="in" filter="blinds(horizontal)">
                                      <p:cBhvr additive="repl">
                                        <p:cTn id="7" dur="500"/>
                                        <p:tgtEl>
                                          <p:spTgt spid="987"/>
                                        </p:tgtEl>
                                      </p:cBhvr>
                                    </p:animEffect>
                                  </p:childTnLst>
                                </p:cTn>
                              </p:par>
                              <p:par>
                                <p:cTn id="8" presetID="3" presetClass="entr" presetSubtype="10" fill="hold" nodeType="withEffect">
                                  <p:stCondLst>
                                    <p:cond delay="0"/>
                                  </p:stCondLst>
                                  <p:childTnLst>
                                    <p:set>
                                      <p:cBhvr>
                                        <p:cTn id="9" dur="1" fill="hold">
                                          <p:stCondLst>
                                            <p:cond delay="0"/>
                                          </p:stCondLst>
                                        </p:cTn>
                                        <p:tgtEl>
                                          <p:spTgt spid="984"/>
                                        </p:tgtEl>
                                        <p:attrNameLst>
                                          <p:attrName>style.visibility</p:attrName>
                                        </p:attrNameLst>
                                      </p:cBhvr>
                                      <p:to>
                                        <p:strVal val="visible"/>
                                      </p:to>
                                    </p:set>
                                    <p:animEffect transition="in" filter="blinds(horizontal)">
                                      <p:cBhvr additive="repl">
                                        <p:cTn id="10" dur="500"/>
                                        <p:tgtEl>
                                          <p:spTgt spid="984"/>
                                        </p:tgtEl>
                                      </p:cBhvr>
                                    </p:animEffect>
                                  </p:childTnLst>
                                </p:cTn>
                              </p:par>
                              <p:par>
                                <p:cTn id="11" presetID="3" presetClass="entr" presetSubtype="10" fill="hold" nodeType="withEffect">
                                  <p:stCondLst>
                                    <p:cond delay="0"/>
                                  </p:stCondLst>
                                  <p:childTnLst>
                                    <p:set>
                                      <p:cBhvr>
                                        <p:cTn id="12" dur="1" fill="hold">
                                          <p:stCondLst>
                                            <p:cond delay="0"/>
                                          </p:stCondLst>
                                        </p:cTn>
                                        <p:tgtEl>
                                          <p:spTgt spid="986"/>
                                        </p:tgtEl>
                                        <p:attrNameLst>
                                          <p:attrName>style.visibility</p:attrName>
                                        </p:attrNameLst>
                                      </p:cBhvr>
                                      <p:to>
                                        <p:strVal val="visible"/>
                                      </p:to>
                                    </p:set>
                                    <p:animEffect transition="in" filter="blinds(horizontal)">
                                      <p:cBhvr additive="repl">
                                        <p:cTn id="13" dur="500"/>
                                        <p:tgtEl>
                                          <p:spTgt spid="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ятиугольник 24"/>
          <p:cNvSpPr/>
          <p:nvPr/>
        </p:nvSpPr>
        <p:spPr>
          <a:xfrm>
            <a:off x="-7563" y="101079"/>
            <a:ext cx="4076203" cy="3296099"/>
          </a:xfrm>
          <a:prstGeom prst="homePlate">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796">
              <a:noFill/>
            </a:endParaRPr>
          </a:p>
        </p:txBody>
      </p:sp>
      <p:pic>
        <p:nvPicPr>
          <p:cNvPr id="4" name="Рисунок 3"/>
          <p:cNvPicPr>
            <a:picLocks noChangeAspect="1"/>
          </p:cNvPicPr>
          <p:nvPr/>
        </p:nvPicPr>
        <p:blipFill>
          <a:blip r:embed="rId3"/>
          <a:stretch>
            <a:fillRect/>
          </a:stretch>
        </p:blipFill>
        <p:spPr>
          <a:xfrm>
            <a:off x="32910" y="705399"/>
            <a:ext cx="2741571" cy="1809865"/>
          </a:xfrm>
          <a:prstGeom prst="rect">
            <a:avLst/>
          </a:prstGeom>
        </p:spPr>
      </p:pic>
      <p:pic>
        <p:nvPicPr>
          <p:cNvPr id="6" name="Рисунок 5"/>
          <p:cNvPicPr>
            <a:picLocks noChangeAspect="1"/>
          </p:cNvPicPr>
          <p:nvPr/>
        </p:nvPicPr>
        <p:blipFill>
          <a:blip r:embed="rId4"/>
          <a:stretch>
            <a:fillRect/>
          </a:stretch>
        </p:blipFill>
        <p:spPr>
          <a:xfrm rot="21148528">
            <a:off x="311897" y="2694075"/>
            <a:ext cx="1692133" cy="352528"/>
          </a:xfrm>
          <a:prstGeom prst="rect">
            <a:avLst/>
          </a:prstGeom>
        </p:spPr>
      </p:pic>
      <p:sp>
        <p:nvSpPr>
          <p:cNvPr id="7" name="TextBox 6"/>
          <p:cNvSpPr txBox="1"/>
          <p:nvPr/>
        </p:nvSpPr>
        <p:spPr>
          <a:xfrm>
            <a:off x="5781614" y="354149"/>
            <a:ext cx="1118631" cy="645069"/>
          </a:xfrm>
          <a:prstGeom prst="rect">
            <a:avLst/>
          </a:prstGeom>
          <a:noFill/>
        </p:spPr>
        <p:txBody>
          <a:bodyPr wrap="square" rtlCol="0">
            <a:spAutoFit/>
          </a:bodyPr>
          <a:lstStyle/>
          <a:p>
            <a:r>
              <a:rPr lang="ru-RU" sz="3593" b="1" dirty="0">
                <a:solidFill>
                  <a:srgbClr val="00B050"/>
                </a:solidFill>
                <a:effectLst>
                  <a:outerShdw blurRad="38100" dist="38100" dir="2700000" algn="tl">
                    <a:srgbClr val="000000">
                      <a:alpha val="43137"/>
                    </a:srgbClr>
                  </a:outerShdw>
                </a:effectLst>
              </a:rPr>
              <a:t>1991</a:t>
            </a:r>
          </a:p>
        </p:txBody>
      </p:sp>
      <p:pic>
        <p:nvPicPr>
          <p:cNvPr id="9" name="Рисунок 8"/>
          <p:cNvPicPr>
            <a:picLocks noChangeAspect="1"/>
          </p:cNvPicPr>
          <p:nvPr/>
        </p:nvPicPr>
        <p:blipFill>
          <a:blip r:embed="rId5"/>
          <a:stretch>
            <a:fillRect/>
          </a:stretch>
        </p:blipFill>
        <p:spPr>
          <a:xfrm>
            <a:off x="4220742" y="867211"/>
            <a:ext cx="3327239" cy="665448"/>
          </a:xfrm>
          <a:prstGeom prst="rect">
            <a:avLst/>
          </a:prstGeom>
        </p:spPr>
      </p:pic>
      <p:sp>
        <p:nvSpPr>
          <p:cNvPr id="10" name="TextBox 9"/>
          <p:cNvSpPr txBox="1"/>
          <p:nvPr/>
        </p:nvSpPr>
        <p:spPr>
          <a:xfrm rot="19969529">
            <a:off x="1761713" y="2843465"/>
            <a:ext cx="913847" cy="522198"/>
          </a:xfrm>
          <a:prstGeom prst="rect">
            <a:avLst/>
          </a:prstGeom>
          <a:noFill/>
        </p:spPr>
        <p:txBody>
          <a:bodyPr wrap="square" rtlCol="0">
            <a:spAutoFit/>
          </a:bodyPr>
          <a:lstStyle/>
          <a:p>
            <a:r>
              <a:rPr lang="ru-RU" sz="2794" b="1" dirty="0">
                <a:solidFill>
                  <a:srgbClr val="00B050"/>
                </a:solidFill>
                <a:effectLst>
                  <a:outerShdw blurRad="38100" dist="38100" dir="2700000" algn="tl">
                    <a:srgbClr val="000000">
                      <a:alpha val="43137"/>
                    </a:srgbClr>
                  </a:outerShdw>
                </a:effectLst>
              </a:rPr>
              <a:t>1968</a:t>
            </a:r>
          </a:p>
        </p:txBody>
      </p:sp>
      <p:sp>
        <p:nvSpPr>
          <p:cNvPr id="11" name="TextBox 10"/>
          <p:cNvSpPr txBox="1"/>
          <p:nvPr/>
        </p:nvSpPr>
        <p:spPr>
          <a:xfrm>
            <a:off x="2365178" y="1468239"/>
            <a:ext cx="913847" cy="522198"/>
          </a:xfrm>
          <a:prstGeom prst="rect">
            <a:avLst/>
          </a:prstGeom>
          <a:noFill/>
        </p:spPr>
        <p:txBody>
          <a:bodyPr wrap="square" rtlCol="0">
            <a:spAutoFit/>
          </a:bodyPr>
          <a:lstStyle/>
          <a:p>
            <a:r>
              <a:rPr lang="ru-RU" sz="2794" b="1" dirty="0">
                <a:solidFill>
                  <a:srgbClr val="00B050"/>
                </a:solidFill>
                <a:effectLst>
                  <a:outerShdw blurRad="38100" dist="38100" dir="2700000" algn="tl">
                    <a:srgbClr val="000000">
                      <a:alpha val="43137"/>
                    </a:srgbClr>
                  </a:outerShdw>
                </a:effectLst>
              </a:rPr>
              <a:t>1956</a:t>
            </a:r>
          </a:p>
        </p:txBody>
      </p:sp>
      <p:pic>
        <p:nvPicPr>
          <p:cNvPr id="15" name="Рисунок 14"/>
          <p:cNvPicPr>
            <a:picLocks noChangeAspect="1"/>
          </p:cNvPicPr>
          <p:nvPr/>
        </p:nvPicPr>
        <p:blipFill rotWithShape="1">
          <a:blip r:embed="rId6"/>
          <a:srcRect l="14267" t="12110" r="13333" b="8323"/>
          <a:stretch/>
        </p:blipFill>
        <p:spPr>
          <a:xfrm>
            <a:off x="2364952" y="3438947"/>
            <a:ext cx="2671325" cy="3425059"/>
          </a:xfrm>
          <a:prstGeom prst="rect">
            <a:avLst/>
          </a:prstGeom>
        </p:spPr>
      </p:pic>
      <p:sp>
        <p:nvSpPr>
          <p:cNvPr id="17" name="Прямоугольник 16"/>
          <p:cNvSpPr/>
          <p:nvPr/>
        </p:nvSpPr>
        <p:spPr>
          <a:xfrm>
            <a:off x="4901511" y="4500864"/>
            <a:ext cx="4063132" cy="2303816"/>
          </a:xfrm>
          <a:prstGeom prst="rect">
            <a:avLst/>
          </a:prstGeom>
        </p:spPr>
        <p:txBody>
          <a:bodyPr wrap="square">
            <a:spAutoFit/>
          </a:bodyPr>
          <a:lstStyle/>
          <a:p>
            <a:pPr algn="ctr"/>
            <a:r>
              <a:rPr lang="ru-RU" sz="1796" b="1" i="0" dirty="0">
                <a:solidFill>
                  <a:srgbClr val="002060"/>
                </a:solidFill>
                <a:effectLst/>
                <a:latin typeface="inherit"/>
              </a:rPr>
              <a:t>8,000 </a:t>
            </a:r>
            <a:r>
              <a:rPr lang="ru-RU" sz="1796" b="1" i="0" dirty="0">
                <a:solidFill>
                  <a:srgbClr val="FF0000"/>
                </a:solidFill>
                <a:effectLst/>
                <a:latin typeface="inherit"/>
              </a:rPr>
              <a:t>+</a:t>
            </a:r>
          </a:p>
          <a:p>
            <a:pPr algn="ctr"/>
            <a:r>
              <a:rPr lang="ru-RU" sz="1796" b="0" i="0" dirty="0">
                <a:solidFill>
                  <a:srgbClr val="002060"/>
                </a:solidFill>
                <a:effectLst/>
                <a:latin typeface="Open Sans"/>
              </a:rPr>
              <a:t>Радиационных мониторов серии «Янтарь» введено в эксплуатацию</a:t>
            </a:r>
          </a:p>
          <a:p>
            <a:pPr algn="ctr"/>
            <a:r>
              <a:rPr lang="ru-RU" sz="1796" b="1" i="0" dirty="0">
                <a:solidFill>
                  <a:srgbClr val="002060"/>
                </a:solidFill>
                <a:effectLst/>
                <a:latin typeface="inherit"/>
              </a:rPr>
              <a:t>20 </a:t>
            </a:r>
            <a:r>
              <a:rPr lang="ru-RU" sz="1796" b="1" i="0" dirty="0">
                <a:solidFill>
                  <a:srgbClr val="FF0000"/>
                </a:solidFill>
                <a:effectLst/>
                <a:latin typeface="inherit"/>
              </a:rPr>
              <a:t>+</a:t>
            </a:r>
          </a:p>
          <a:p>
            <a:pPr algn="ctr"/>
            <a:r>
              <a:rPr lang="ru-RU" sz="1796" b="0" i="0" dirty="0">
                <a:solidFill>
                  <a:srgbClr val="002060"/>
                </a:solidFill>
                <a:effectLst/>
                <a:latin typeface="Open Sans"/>
              </a:rPr>
              <a:t>Лет непрерывной исправной работы без капитального ремонта</a:t>
            </a:r>
          </a:p>
          <a:p>
            <a:pPr algn="ctr"/>
            <a:r>
              <a:rPr lang="ru-RU" sz="1796" b="1" i="0" dirty="0">
                <a:solidFill>
                  <a:srgbClr val="002060"/>
                </a:solidFill>
                <a:effectLst/>
                <a:latin typeface="inherit"/>
              </a:rPr>
              <a:t>500 </a:t>
            </a:r>
            <a:r>
              <a:rPr lang="ru-RU" sz="1796" b="1" i="0" dirty="0">
                <a:solidFill>
                  <a:srgbClr val="FF0000"/>
                </a:solidFill>
                <a:effectLst/>
                <a:latin typeface="inherit"/>
              </a:rPr>
              <a:t>+</a:t>
            </a:r>
          </a:p>
          <a:p>
            <a:pPr algn="ctr"/>
            <a:r>
              <a:rPr lang="ru-RU" sz="1796" b="0" i="0" dirty="0">
                <a:solidFill>
                  <a:srgbClr val="002060"/>
                </a:solidFill>
                <a:effectLst/>
                <a:latin typeface="Open Sans"/>
              </a:rPr>
              <a:t>Пунктов пропуска оснащено</a:t>
            </a:r>
          </a:p>
        </p:txBody>
      </p:sp>
      <p:sp>
        <p:nvSpPr>
          <p:cNvPr id="19" name="Прямоугольник 18"/>
          <p:cNvSpPr/>
          <p:nvPr/>
        </p:nvSpPr>
        <p:spPr>
          <a:xfrm>
            <a:off x="5122822" y="1512280"/>
            <a:ext cx="2724722" cy="2026837"/>
          </a:xfrm>
          <a:prstGeom prst="rect">
            <a:avLst/>
          </a:prstGeom>
        </p:spPr>
        <p:txBody>
          <a:bodyPr wrap="square">
            <a:spAutoFit/>
          </a:bodyPr>
          <a:lstStyle/>
          <a:p>
            <a:r>
              <a:rPr lang="ru-RU" sz="1796" b="1" i="0" dirty="0">
                <a:solidFill>
                  <a:srgbClr val="002060"/>
                </a:solidFill>
                <a:effectLst/>
                <a:latin typeface="Open Sans"/>
              </a:rPr>
              <a:t>Отрасли</a:t>
            </a:r>
          </a:p>
          <a:p>
            <a:r>
              <a:rPr lang="ru-RU" sz="1796" b="0" i="0" dirty="0">
                <a:solidFill>
                  <a:srgbClr val="002060"/>
                </a:solidFill>
                <a:effectLst/>
                <a:latin typeface="Open Sans"/>
              </a:rPr>
              <a:t>Таможенный контроль</a:t>
            </a:r>
            <a:br>
              <a:rPr lang="ru-RU" sz="1796" b="0" i="0" dirty="0">
                <a:solidFill>
                  <a:srgbClr val="002060"/>
                </a:solidFill>
                <a:effectLst/>
                <a:latin typeface="Open Sans"/>
              </a:rPr>
            </a:br>
            <a:r>
              <a:rPr lang="ru-RU" sz="1796" b="0" i="0" dirty="0">
                <a:solidFill>
                  <a:srgbClr val="002060"/>
                </a:solidFill>
                <a:effectLst/>
                <a:latin typeface="Open Sans"/>
              </a:rPr>
              <a:t>Атомная энергетика</a:t>
            </a:r>
            <a:br>
              <a:rPr lang="ru-RU" sz="1796" b="0" i="0" dirty="0">
                <a:solidFill>
                  <a:srgbClr val="002060"/>
                </a:solidFill>
                <a:effectLst/>
                <a:latin typeface="Open Sans"/>
              </a:rPr>
            </a:br>
            <a:r>
              <a:rPr lang="ru-RU" sz="1796" b="0" i="0" dirty="0">
                <a:solidFill>
                  <a:srgbClr val="002060"/>
                </a:solidFill>
                <a:effectLst/>
                <a:latin typeface="Open Sans"/>
              </a:rPr>
              <a:t>Антитеррор</a:t>
            </a:r>
            <a:br>
              <a:rPr lang="ru-RU" sz="1796" b="0" i="0" dirty="0">
                <a:solidFill>
                  <a:srgbClr val="002060"/>
                </a:solidFill>
                <a:effectLst/>
                <a:latin typeface="Open Sans"/>
              </a:rPr>
            </a:br>
            <a:r>
              <a:rPr lang="ru-RU" sz="1796" b="0" i="0" dirty="0">
                <a:solidFill>
                  <a:srgbClr val="002060"/>
                </a:solidFill>
                <a:effectLst/>
                <a:latin typeface="Open Sans"/>
              </a:rPr>
              <a:t>Металлургия</a:t>
            </a:r>
            <a:br>
              <a:rPr lang="ru-RU" sz="1796" b="0" i="0" dirty="0">
                <a:solidFill>
                  <a:srgbClr val="002060"/>
                </a:solidFill>
                <a:effectLst/>
                <a:latin typeface="Open Sans"/>
              </a:rPr>
            </a:br>
            <a:r>
              <a:rPr lang="ru-RU" sz="1796" b="0" i="0" dirty="0">
                <a:solidFill>
                  <a:srgbClr val="002060"/>
                </a:solidFill>
                <a:effectLst/>
                <a:latin typeface="Open Sans"/>
              </a:rPr>
              <a:t>Полигоны ТБО и ТКО</a:t>
            </a:r>
          </a:p>
        </p:txBody>
      </p:sp>
      <p:sp>
        <p:nvSpPr>
          <p:cNvPr id="20" name="Прямоугольник 19"/>
          <p:cNvSpPr/>
          <p:nvPr/>
        </p:nvSpPr>
        <p:spPr>
          <a:xfrm>
            <a:off x="-63353" y="5025085"/>
            <a:ext cx="2395674" cy="1197764"/>
          </a:xfrm>
          <a:prstGeom prst="rect">
            <a:avLst/>
          </a:prstGeom>
        </p:spPr>
        <p:txBody>
          <a:bodyPr wrap="square">
            <a:spAutoFit/>
          </a:bodyPr>
          <a:lstStyle/>
          <a:p>
            <a:pPr algn="ctr"/>
            <a:r>
              <a:rPr lang="ru-RU" sz="1796" b="0" i="0" dirty="0">
                <a:solidFill>
                  <a:srgbClr val="002060"/>
                </a:solidFill>
                <a:effectLst/>
                <a:latin typeface="Open Sans"/>
              </a:rPr>
              <a:t>Первые портальные мониторы серии «‎Янтарь»</a:t>
            </a:r>
          </a:p>
        </p:txBody>
      </p:sp>
      <p:sp>
        <p:nvSpPr>
          <p:cNvPr id="21" name="TextBox 20"/>
          <p:cNvSpPr txBox="1"/>
          <p:nvPr/>
        </p:nvSpPr>
        <p:spPr>
          <a:xfrm>
            <a:off x="518124" y="4475893"/>
            <a:ext cx="1118631" cy="645069"/>
          </a:xfrm>
          <a:prstGeom prst="rect">
            <a:avLst/>
          </a:prstGeom>
          <a:noFill/>
        </p:spPr>
        <p:txBody>
          <a:bodyPr wrap="square" rtlCol="0">
            <a:spAutoFit/>
          </a:bodyPr>
          <a:lstStyle/>
          <a:p>
            <a:r>
              <a:rPr lang="ru-RU" sz="3593" b="1" dirty="0">
                <a:solidFill>
                  <a:srgbClr val="00B050"/>
                </a:solidFill>
                <a:effectLst>
                  <a:outerShdw blurRad="38100" dist="38100" dir="2700000" algn="tl">
                    <a:srgbClr val="000000">
                      <a:alpha val="43137"/>
                    </a:srgbClr>
                  </a:outerShdw>
                </a:effectLst>
              </a:rPr>
              <a:t>1995</a:t>
            </a:r>
          </a:p>
        </p:txBody>
      </p:sp>
      <p:sp>
        <p:nvSpPr>
          <p:cNvPr id="22" name="TextBox 21"/>
          <p:cNvSpPr txBox="1"/>
          <p:nvPr/>
        </p:nvSpPr>
        <p:spPr>
          <a:xfrm>
            <a:off x="6340929" y="3902436"/>
            <a:ext cx="1347413" cy="645069"/>
          </a:xfrm>
          <a:prstGeom prst="rect">
            <a:avLst/>
          </a:prstGeom>
          <a:noFill/>
        </p:spPr>
        <p:txBody>
          <a:bodyPr wrap="square" rtlCol="0">
            <a:spAutoFit/>
          </a:bodyPr>
          <a:lstStyle/>
          <a:p>
            <a:r>
              <a:rPr lang="ru-RU" sz="3593" b="1" dirty="0">
                <a:solidFill>
                  <a:srgbClr val="00B050"/>
                </a:solidFill>
                <a:effectLst>
                  <a:outerShdw blurRad="38100" dist="38100" dir="2700000" algn="tl">
                    <a:srgbClr val="000000">
                      <a:alpha val="43137"/>
                    </a:srgbClr>
                  </a:outerShdw>
                </a:effectLst>
              </a:rPr>
              <a:t>2020+</a:t>
            </a:r>
          </a:p>
        </p:txBody>
      </p:sp>
      <p:sp>
        <p:nvSpPr>
          <p:cNvPr id="26" name="Прямоугольник 25"/>
          <p:cNvSpPr/>
          <p:nvPr/>
        </p:nvSpPr>
        <p:spPr>
          <a:xfrm rot="928361">
            <a:off x="8075756" y="630153"/>
            <a:ext cx="3611951" cy="829374"/>
          </a:xfrm>
          <a:prstGeom prst="rect">
            <a:avLst/>
          </a:prstGeom>
        </p:spPr>
        <p:txBody>
          <a:bodyPr wrap="square">
            <a:spAutoFit/>
          </a:bodyPr>
          <a:lstStyle/>
          <a:p>
            <a:r>
              <a:rPr lang="en-US" sz="1597" b="0" i="0" dirty="0">
                <a:solidFill>
                  <a:srgbClr val="00B050"/>
                </a:solidFill>
                <a:effectLst/>
                <a:latin typeface="Open Sans"/>
              </a:rPr>
              <a:t>“ </a:t>
            </a:r>
            <a:r>
              <a:rPr lang="ru-RU" sz="1597" b="0" i="0" dirty="0">
                <a:solidFill>
                  <a:srgbClr val="00B050"/>
                </a:solidFill>
                <a:effectLst/>
                <a:latin typeface="Open Sans"/>
              </a:rPr>
              <a:t>За безопасность необходимо платить, а за её отсутствие расплачиваться!</a:t>
            </a:r>
            <a:r>
              <a:rPr lang="en-US" sz="1597" b="0" i="0" dirty="0">
                <a:solidFill>
                  <a:srgbClr val="00B050"/>
                </a:solidFill>
                <a:effectLst/>
                <a:latin typeface="Open Sans"/>
              </a:rPr>
              <a:t> ”</a:t>
            </a:r>
            <a:endParaRPr lang="ru-RU" sz="1597" dirty="0">
              <a:solidFill>
                <a:srgbClr val="00B050"/>
              </a:solidFill>
            </a:endParaRPr>
          </a:p>
        </p:txBody>
      </p:sp>
      <p:sp>
        <p:nvSpPr>
          <p:cNvPr id="32" name="Прямоугольник 31"/>
          <p:cNvSpPr/>
          <p:nvPr/>
        </p:nvSpPr>
        <p:spPr>
          <a:xfrm>
            <a:off x="8467655" y="1631554"/>
            <a:ext cx="3649662" cy="2964243"/>
          </a:xfrm>
          <a:prstGeom prst="rect">
            <a:avLst/>
          </a:prstGeom>
        </p:spPr>
        <p:txBody>
          <a:bodyPr wrap="square">
            <a:spAutoFit/>
          </a:bodyPr>
          <a:lstStyle/>
          <a:p>
            <a:r>
              <a:rPr lang="ru-RU" sz="1697" b="1" dirty="0">
                <a:solidFill>
                  <a:srgbClr val="002060"/>
                </a:solidFill>
                <a:latin typeface="Open Sans"/>
              </a:rPr>
              <a:t>Другие изделия</a:t>
            </a:r>
          </a:p>
          <a:p>
            <a:pPr marL="285179" indent="-285179">
              <a:buFont typeface="Wingdings" panose="05000000000000000000" pitchFamily="2" charset="2"/>
              <a:buChar char="q"/>
            </a:pPr>
            <a:r>
              <a:rPr lang="ru-RU" sz="1697" dirty="0">
                <a:solidFill>
                  <a:srgbClr val="002060"/>
                </a:solidFill>
                <a:latin typeface="Open Sans"/>
              </a:rPr>
              <a:t>Радиационные мониторы</a:t>
            </a:r>
            <a:endParaRPr lang="ru-RU" sz="1697" dirty="0">
              <a:solidFill>
                <a:srgbClr val="00B050"/>
              </a:solidFill>
              <a:latin typeface="Open Sans"/>
            </a:endParaRPr>
          </a:p>
          <a:p>
            <a:pPr marL="285179" indent="-285179">
              <a:buFont typeface="Wingdings" panose="05000000000000000000" pitchFamily="2" charset="2"/>
              <a:buChar char="q"/>
            </a:pPr>
            <a:r>
              <a:rPr lang="ru-RU" sz="1697" dirty="0" err="1">
                <a:solidFill>
                  <a:srgbClr val="002060"/>
                </a:solidFill>
                <a:latin typeface="Open Sans"/>
              </a:rPr>
              <a:t>Паспортизаторы</a:t>
            </a:r>
            <a:r>
              <a:rPr lang="ru-RU" sz="1697" dirty="0">
                <a:solidFill>
                  <a:srgbClr val="002060"/>
                </a:solidFill>
                <a:latin typeface="Open Sans"/>
              </a:rPr>
              <a:t> радиоактивных отходов</a:t>
            </a:r>
          </a:p>
          <a:p>
            <a:pPr marL="285179" indent="-285179">
              <a:buFont typeface="Wingdings" panose="05000000000000000000" pitchFamily="2" charset="2"/>
              <a:buChar char="q"/>
            </a:pPr>
            <a:r>
              <a:rPr lang="ru-RU" sz="1697" dirty="0">
                <a:solidFill>
                  <a:srgbClr val="002060"/>
                </a:solidFill>
                <a:latin typeface="Open Sans"/>
              </a:rPr>
              <a:t>Программное обеспечение спектрометрических систем</a:t>
            </a:r>
          </a:p>
          <a:p>
            <a:pPr marL="285179" indent="-285179">
              <a:buFont typeface="Wingdings" panose="05000000000000000000" pitchFamily="2" charset="2"/>
              <a:buChar char="q"/>
            </a:pPr>
            <a:r>
              <a:rPr lang="ru-RU" sz="1697" dirty="0">
                <a:solidFill>
                  <a:srgbClr val="002060"/>
                </a:solidFill>
                <a:latin typeface="Open Sans"/>
              </a:rPr>
              <a:t>Устройства для контроля радиационного загрязнения персонала</a:t>
            </a:r>
          </a:p>
          <a:p>
            <a:pPr marL="285179" indent="-285179">
              <a:buFont typeface="Wingdings" panose="05000000000000000000" pitchFamily="2" charset="2"/>
              <a:buChar char="q"/>
            </a:pPr>
            <a:r>
              <a:rPr lang="ru-RU" sz="1697" dirty="0">
                <a:solidFill>
                  <a:srgbClr val="002060"/>
                </a:solidFill>
                <a:latin typeface="Open Sans"/>
              </a:rPr>
              <a:t>Портативные приборы</a:t>
            </a:r>
          </a:p>
          <a:p>
            <a:pPr marL="285179" indent="-285179">
              <a:buFont typeface="Wingdings" panose="05000000000000000000" pitchFamily="2" charset="2"/>
              <a:buChar char="q"/>
            </a:pPr>
            <a:r>
              <a:rPr lang="ru-RU" sz="1697" dirty="0">
                <a:solidFill>
                  <a:srgbClr val="002060"/>
                </a:solidFill>
                <a:latin typeface="Open Sans"/>
              </a:rPr>
              <a:t>Передвижные комплексы</a:t>
            </a:r>
          </a:p>
        </p:txBody>
      </p:sp>
      <p:sp>
        <p:nvSpPr>
          <p:cNvPr id="40" name="Прямоугольник 39"/>
          <p:cNvSpPr/>
          <p:nvPr/>
        </p:nvSpPr>
        <p:spPr>
          <a:xfrm rot="20577963">
            <a:off x="9179587" y="5135248"/>
            <a:ext cx="2722785" cy="1290137"/>
          </a:xfrm>
          <a:prstGeom prst="rect">
            <a:avLst/>
          </a:prstGeom>
        </p:spPr>
        <p:txBody>
          <a:bodyPr wrap="square">
            <a:spAutoFit/>
          </a:bodyPr>
          <a:lstStyle/>
          <a:p>
            <a:pPr algn="ctr"/>
            <a:r>
              <a:rPr lang="ru-RU" sz="2395" b="1" dirty="0">
                <a:solidFill>
                  <a:srgbClr val="002060"/>
                </a:solidFill>
                <a:latin typeface="inherit"/>
              </a:rPr>
              <a:t>50</a:t>
            </a:r>
            <a:r>
              <a:rPr lang="ru-RU" sz="2395" b="1" dirty="0">
                <a:solidFill>
                  <a:srgbClr val="FF0000"/>
                </a:solidFill>
                <a:latin typeface="inherit"/>
              </a:rPr>
              <a:t> +</a:t>
            </a:r>
          </a:p>
          <a:p>
            <a:pPr algn="ctr"/>
            <a:r>
              <a:rPr lang="ru-RU" sz="1796" b="1" dirty="0">
                <a:solidFill>
                  <a:srgbClr val="002060"/>
                </a:solidFill>
                <a:latin typeface="Open Sans"/>
              </a:rPr>
              <a:t>Стран используют оборудование компании АСПЕКТ</a:t>
            </a:r>
          </a:p>
        </p:txBody>
      </p:sp>
    </p:spTree>
    <p:extLst>
      <p:ext uri="{BB962C8B-B14F-4D97-AF65-F5344CB8AC3E}">
        <p14:creationId xmlns:p14="http://schemas.microsoft.com/office/powerpoint/2010/main" val="170956878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2" name="CustomShape 2"/>
          <p:cNvSpPr/>
          <p:nvPr/>
        </p:nvSpPr>
        <p:spPr>
          <a:xfrm>
            <a:off x="1010880" y="1095840"/>
            <a:ext cx="2225880" cy="675000"/>
          </a:xfrm>
          <a:prstGeom prst="rect">
            <a:avLst/>
          </a:prstGeom>
          <a:noFill/>
          <a:ln w="0">
            <a:noFill/>
          </a:ln>
        </p:spPr>
        <p:style>
          <a:lnRef idx="0">
            <a:scrgbClr r="0" g="0" b="0"/>
          </a:lnRef>
          <a:fillRef idx="0">
            <a:scrgbClr r="0" g="0" b="0"/>
          </a:fillRef>
          <a:effectRef idx="0">
            <a:scrgbClr r="0" g="0" b="0"/>
          </a:effectRef>
          <a:fontRef idx="minor"/>
        </p:style>
        <p:txBody>
          <a:bodyPr wrap="none" lIns="86760" tIns="43560" rIns="86760" bIns="43560" anchor="t">
            <a:spAutoFit/>
          </a:bodyPr>
          <a:lstStyle/>
          <a:p>
            <a:pPr algn="ctr">
              <a:lnSpc>
                <a:spcPct val="100000"/>
              </a:lnSpc>
              <a:buNone/>
              <a:tabLst>
                <a:tab pos="0" algn="l"/>
              </a:tabLst>
            </a:pPr>
            <a:r>
              <a:rPr lang="en-US" sz="1929" b="1" strike="noStrike" spc="-1">
                <a:solidFill>
                  <a:srgbClr val="002060"/>
                </a:solidFill>
                <a:latin typeface="Calibri"/>
                <a:ea typeface="DejaVu Sans"/>
              </a:rPr>
              <a:t>RHIP &amp; Spin Physics </a:t>
            </a:r>
            <a:endParaRPr lang="en-US" sz="1929" b="0" strike="noStrike" spc="-1">
              <a:latin typeface="Arial"/>
            </a:endParaRPr>
          </a:p>
          <a:p>
            <a:pPr algn="ctr">
              <a:lnSpc>
                <a:spcPct val="100000"/>
              </a:lnSpc>
              <a:buNone/>
              <a:tabLst>
                <a:tab pos="0" algn="l"/>
              </a:tabLst>
            </a:pPr>
            <a:r>
              <a:rPr lang="en-US" sz="1929" b="1" strike="noStrike" spc="-1">
                <a:solidFill>
                  <a:srgbClr val="002060"/>
                </a:solidFill>
                <a:latin typeface="Calibri"/>
                <a:ea typeface="DejaVu Sans"/>
              </a:rPr>
              <a:t>NICA complex</a:t>
            </a:r>
            <a:endParaRPr lang="en-US" sz="1929" b="0" strike="noStrike" spc="-1">
              <a:latin typeface="Arial"/>
            </a:endParaRPr>
          </a:p>
        </p:txBody>
      </p:sp>
      <p:sp>
        <p:nvSpPr>
          <p:cNvPr id="574" name="CustomShape 5"/>
          <p:cNvSpPr/>
          <p:nvPr/>
        </p:nvSpPr>
        <p:spPr>
          <a:xfrm>
            <a:off x="8472240" y="1008720"/>
            <a:ext cx="3554640" cy="67572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a:lnSpc>
                <a:spcPct val="100000"/>
              </a:lnSpc>
              <a:buNone/>
              <a:tabLst>
                <a:tab pos="0" algn="l"/>
              </a:tabLst>
            </a:pPr>
            <a:r>
              <a:rPr lang="en-US" sz="1929" b="1" strike="noStrike" spc="-1" dirty="0">
                <a:solidFill>
                  <a:srgbClr val="002060"/>
                </a:solidFill>
                <a:latin typeface="Calibri"/>
                <a:ea typeface="DejaVu Sans"/>
              </a:rPr>
              <a:t>Condensed matter and Neutron physics (IBR-2М+spectrometers)</a:t>
            </a:r>
            <a:endParaRPr lang="en-US" sz="1929" b="0" strike="noStrike" spc="-1" dirty="0">
              <a:latin typeface="Arial"/>
            </a:endParaRPr>
          </a:p>
        </p:txBody>
      </p:sp>
      <p:sp>
        <p:nvSpPr>
          <p:cNvPr id="575" name="CustomShape 14"/>
          <p:cNvSpPr/>
          <p:nvPr/>
        </p:nvSpPr>
        <p:spPr>
          <a:xfrm>
            <a:off x="690840" y="3975660"/>
            <a:ext cx="2777760" cy="675000"/>
          </a:xfrm>
          <a:prstGeom prst="rect">
            <a:avLst/>
          </a:prstGeom>
          <a:noFill/>
          <a:ln w="0">
            <a:noFill/>
          </a:ln>
        </p:spPr>
        <p:style>
          <a:lnRef idx="0">
            <a:scrgbClr r="0" g="0" b="0"/>
          </a:lnRef>
          <a:fillRef idx="0">
            <a:scrgbClr r="0" g="0" b="0"/>
          </a:fillRef>
          <a:effectRef idx="0">
            <a:scrgbClr r="0" g="0" b="0"/>
          </a:effectRef>
          <a:fontRef idx="minor"/>
        </p:style>
        <p:txBody>
          <a:bodyPr wrap="none" lIns="86760" tIns="43560" rIns="86760" bIns="43560" anchor="t">
            <a:spAutoFit/>
          </a:bodyPr>
          <a:lstStyle/>
          <a:p>
            <a:pPr algn="ctr">
              <a:lnSpc>
                <a:spcPct val="100000"/>
              </a:lnSpc>
              <a:buNone/>
              <a:tabLst>
                <a:tab pos="0" algn="l"/>
              </a:tabLst>
            </a:pPr>
            <a:r>
              <a:rPr lang="en-US" sz="1929" b="1" strike="noStrike" spc="-1" dirty="0" err="1">
                <a:solidFill>
                  <a:srgbClr val="002060"/>
                </a:solidFill>
                <a:latin typeface="DejaVu Sans"/>
                <a:ea typeface="DejaVu Sans"/>
              </a:rPr>
              <a:t>ν</a:t>
            </a:r>
            <a:r>
              <a:rPr lang="en-US" sz="1929" b="1" strike="noStrike" spc="-1" dirty="0">
                <a:solidFill>
                  <a:srgbClr val="002060"/>
                </a:solidFill>
                <a:latin typeface="Calibri"/>
                <a:ea typeface="DejaVu Sans"/>
              </a:rPr>
              <a:t> &amp; </a:t>
            </a:r>
            <a:r>
              <a:rPr lang="en-US" sz="1929" b="1" strike="noStrike" spc="-1" dirty="0" err="1">
                <a:solidFill>
                  <a:srgbClr val="002060"/>
                </a:solidFill>
                <a:latin typeface="Calibri"/>
                <a:ea typeface="DejaVu Sans"/>
              </a:rPr>
              <a:t>Astroparticle</a:t>
            </a:r>
            <a:r>
              <a:rPr lang="en-US" sz="1929" b="1" strike="noStrike" spc="-1" dirty="0">
                <a:solidFill>
                  <a:srgbClr val="002060"/>
                </a:solidFill>
                <a:latin typeface="Calibri"/>
                <a:ea typeface="DejaVu Sans"/>
              </a:rPr>
              <a:t> physics </a:t>
            </a:r>
            <a:endParaRPr lang="en-US" sz="1929" b="0" strike="noStrike" spc="-1" dirty="0">
              <a:latin typeface="Arial"/>
            </a:endParaRPr>
          </a:p>
          <a:p>
            <a:pPr algn="ctr">
              <a:lnSpc>
                <a:spcPct val="100000"/>
              </a:lnSpc>
              <a:buNone/>
              <a:tabLst>
                <a:tab pos="0" algn="l"/>
              </a:tabLst>
            </a:pPr>
            <a:r>
              <a:rPr lang="en-US" sz="1929" b="1" strike="noStrike" spc="-1" dirty="0">
                <a:solidFill>
                  <a:srgbClr val="002060"/>
                </a:solidFill>
                <a:latin typeface="Calibri"/>
                <a:ea typeface="DejaVu Sans"/>
              </a:rPr>
              <a:t>Baikal-GVD</a:t>
            </a:r>
            <a:endParaRPr lang="en-US" sz="1929" b="0" strike="noStrike" spc="-1" dirty="0">
              <a:latin typeface="Arial"/>
            </a:endParaRPr>
          </a:p>
        </p:txBody>
      </p:sp>
      <p:sp>
        <p:nvSpPr>
          <p:cNvPr id="576" name="CustomShape 15"/>
          <p:cNvSpPr/>
          <p:nvPr/>
        </p:nvSpPr>
        <p:spPr>
          <a:xfrm>
            <a:off x="4656716" y="3975660"/>
            <a:ext cx="3150000" cy="67500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a:lnSpc>
                <a:spcPct val="100000"/>
              </a:lnSpc>
              <a:buNone/>
              <a:tabLst>
                <a:tab pos="0" algn="l"/>
              </a:tabLst>
            </a:pPr>
            <a:r>
              <a:rPr lang="en-US" sz="1929" b="1" strike="noStrike" spc="-1" dirty="0">
                <a:solidFill>
                  <a:srgbClr val="002060"/>
                </a:solidFill>
                <a:latin typeface="Calibri"/>
                <a:ea typeface="DejaVu Sans"/>
              </a:rPr>
              <a:t>  IT and HPC </a:t>
            </a:r>
            <a:endParaRPr lang="en-US" sz="1929" b="0" strike="noStrike" spc="-1" dirty="0">
              <a:latin typeface="Arial"/>
            </a:endParaRPr>
          </a:p>
          <a:p>
            <a:pPr algn="ctr">
              <a:lnSpc>
                <a:spcPct val="100000"/>
              </a:lnSpc>
              <a:buNone/>
              <a:tabLst>
                <a:tab pos="0" algn="l"/>
              </a:tabLst>
            </a:pPr>
            <a:r>
              <a:rPr lang="en-US" sz="1929" b="1" strike="noStrike" spc="-1" dirty="0">
                <a:solidFill>
                  <a:srgbClr val="002060"/>
                </a:solidFill>
                <a:latin typeface="Calibri"/>
                <a:ea typeface="DejaVu Sans"/>
              </a:rPr>
              <a:t>MICC</a:t>
            </a:r>
            <a:endParaRPr lang="en-US" sz="1929" b="0" strike="noStrike" spc="-1" dirty="0">
              <a:latin typeface="Arial"/>
            </a:endParaRPr>
          </a:p>
        </p:txBody>
      </p:sp>
      <p:sp>
        <p:nvSpPr>
          <p:cNvPr id="577" name="CustomShape 16"/>
          <p:cNvSpPr/>
          <p:nvPr/>
        </p:nvSpPr>
        <p:spPr>
          <a:xfrm flipH="1">
            <a:off x="1329120" y="360"/>
            <a:ext cx="10593720" cy="785520"/>
          </a:xfrm>
          <a:prstGeom prst="rect">
            <a:avLst/>
          </a:prstGeom>
          <a:noFill/>
          <a:ln>
            <a:noFill/>
          </a:ln>
        </p:spPr>
        <p:style>
          <a:lnRef idx="2">
            <a:schemeClr val="accent1">
              <a:shade val="50000"/>
            </a:schemeClr>
          </a:lnRef>
          <a:fillRef idx="1">
            <a:schemeClr val="accent1"/>
          </a:fillRef>
          <a:effectRef idx="0">
            <a:schemeClr val="accent1"/>
          </a:effectRef>
          <a:fontRef idx="minor"/>
        </p:style>
      </p:sp>
      <p:sp>
        <p:nvSpPr>
          <p:cNvPr id="578" name="CustomShape 19"/>
          <p:cNvSpPr/>
          <p:nvPr/>
        </p:nvSpPr>
        <p:spPr>
          <a:xfrm>
            <a:off x="617066" y="177580"/>
            <a:ext cx="10766160" cy="456840"/>
          </a:xfrm>
          <a:prstGeom prst="rect">
            <a:avLst/>
          </a:prstGeom>
          <a:noFill/>
          <a:ln w="0">
            <a:noFill/>
          </a:ln>
        </p:spPr>
        <p:style>
          <a:lnRef idx="0">
            <a:scrgbClr r="0" g="0" b="0"/>
          </a:lnRef>
          <a:fillRef idx="0">
            <a:scrgbClr r="0" g="0" b="0"/>
          </a:fillRef>
          <a:effectRef idx="0">
            <a:scrgbClr r="0" g="0" b="0"/>
          </a:effectRef>
          <a:fontRef idx="minor"/>
        </p:style>
        <p:txBody>
          <a:bodyPr lIns="0" tIns="43560" rIns="0" bIns="43560" anchor="t">
            <a:noAutofit/>
          </a:bodyPr>
          <a:lstStyle/>
          <a:p>
            <a:pPr algn="ctr">
              <a:lnSpc>
                <a:spcPct val="100000"/>
              </a:lnSpc>
              <a:buNone/>
              <a:tabLst>
                <a:tab pos="0" algn="l"/>
              </a:tabLst>
            </a:pPr>
            <a:r>
              <a:rPr lang="en-GB" sz="3200" b="1" strike="noStrike" cap="small" spc="-1" dirty="0">
                <a:solidFill>
                  <a:srgbClr val="2A6099"/>
                </a:solidFill>
                <a:latin typeface="Calibri"/>
                <a:ea typeface="Droid Sans Fallback"/>
              </a:rPr>
              <a:t>Flagship directions/projects</a:t>
            </a:r>
            <a:r>
              <a:rPr lang="en-US" sz="3200" b="1" strike="noStrike" cap="small" spc="-1" dirty="0">
                <a:solidFill>
                  <a:srgbClr val="2A6099"/>
                </a:solidFill>
                <a:latin typeface="Calibri"/>
                <a:ea typeface="DejaVu Sans"/>
              </a:rPr>
              <a:t> of the </a:t>
            </a:r>
            <a:r>
              <a:rPr lang="en-GB" sz="3200" b="1" strike="noStrike" cap="small" spc="-1" dirty="0">
                <a:solidFill>
                  <a:srgbClr val="2A6099"/>
                </a:solidFill>
                <a:latin typeface="Calibri"/>
                <a:ea typeface="DejaVu Sans"/>
              </a:rPr>
              <a:t>JINR </a:t>
            </a:r>
            <a:r>
              <a:rPr lang="en-US" sz="3200" b="1" strike="noStrike" cap="small" spc="-1" dirty="0">
                <a:solidFill>
                  <a:srgbClr val="2A6099"/>
                </a:solidFill>
                <a:latin typeface="Calibri"/>
                <a:ea typeface="DejaVu Sans"/>
              </a:rPr>
              <a:t>7-year Plan</a:t>
            </a:r>
            <a:endParaRPr lang="en-US" sz="3200" b="0" strike="noStrike" spc="-1" dirty="0">
              <a:latin typeface="Arial"/>
            </a:endParaRPr>
          </a:p>
        </p:txBody>
      </p:sp>
      <p:pic>
        <p:nvPicPr>
          <p:cNvPr id="582" name="Рисунок 32"/>
          <p:cNvPicPr/>
          <p:nvPr/>
        </p:nvPicPr>
        <p:blipFill>
          <a:blip r:embed="rId3"/>
          <a:stretch/>
        </p:blipFill>
        <p:spPr>
          <a:xfrm>
            <a:off x="401040" y="4598280"/>
            <a:ext cx="3445560" cy="2177446"/>
          </a:xfrm>
          <a:prstGeom prst="rect">
            <a:avLst/>
          </a:prstGeom>
          <a:ln w="0">
            <a:noFill/>
          </a:ln>
        </p:spPr>
      </p:pic>
      <p:sp>
        <p:nvSpPr>
          <p:cNvPr id="584" name="CustomShape 20"/>
          <p:cNvSpPr/>
          <p:nvPr/>
        </p:nvSpPr>
        <p:spPr>
          <a:xfrm>
            <a:off x="8624606" y="3898114"/>
            <a:ext cx="3234600" cy="67500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a:lnSpc>
                <a:spcPct val="100000"/>
              </a:lnSpc>
              <a:buNone/>
              <a:tabLst>
                <a:tab pos="0" algn="l"/>
              </a:tabLst>
            </a:pPr>
            <a:r>
              <a:rPr lang="en-US" sz="1929" b="1" strike="noStrike" spc="-1" dirty="0">
                <a:solidFill>
                  <a:srgbClr val="002060"/>
                </a:solidFill>
                <a:latin typeface="Calibri"/>
                <a:ea typeface="DejaVu Sans"/>
              </a:rPr>
              <a:t>Life Sciences </a:t>
            </a:r>
            <a:endParaRPr lang="en-US" sz="1929" b="0" strike="noStrike" spc="-1" dirty="0">
              <a:latin typeface="Arial"/>
            </a:endParaRPr>
          </a:p>
          <a:p>
            <a:pPr algn="ctr">
              <a:lnSpc>
                <a:spcPct val="100000"/>
              </a:lnSpc>
              <a:buNone/>
              <a:tabLst>
                <a:tab pos="0" algn="l"/>
              </a:tabLst>
            </a:pPr>
            <a:r>
              <a:rPr lang="en-US" sz="1929" b="1" strike="noStrike" spc="-1" dirty="0">
                <a:solidFill>
                  <a:srgbClr val="002060"/>
                </a:solidFill>
                <a:latin typeface="Calibri"/>
                <a:ea typeface="DejaVu Sans"/>
              </a:rPr>
              <a:t>RB, AB, BM</a:t>
            </a:r>
            <a:endParaRPr lang="en-US" sz="1929" b="0" strike="noStrike" spc="-1" dirty="0">
              <a:latin typeface="Arial"/>
            </a:endParaRPr>
          </a:p>
        </p:txBody>
      </p:sp>
      <p:pic>
        <p:nvPicPr>
          <p:cNvPr id="586" name="Picture 2"/>
          <p:cNvPicPr/>
          <p:nvPr/>
        </p:nvPicPr>
        <p:blipFill>
          <a:blip r:embed="rId4"/>
          <a:stretch/>
        </p:blipFill>
        <p:spPr>
          <a:xfrm>
            <a:off x="8885520" y="4582439"/>
            <a:ext cx="2881628" cy="2102097"/>
          </a:xfrm>
          <a:prstGeom prst="rect">
            <a:avLst/>
          </a:prstGeom>
          <a:ln w="9525">
            <a:noFill/>
          </a:ln>
        </p:spPr>
      </p:pic>
      <p:pic>
        <p:nvPicPr>
          <p:cNvPr id="17" name="Рисунок 16">
            <a:extLst>
              <a:ext uri="{FF2B5EF4-FFF2-40B4-BE49-F238E27FC236}">
                <a16:creationId xmlns:a16="http://schemas.microsoft.com/office/drawing/2014/main" id="{375DBE1C-F0BC-0E42-AED9-7E457599134B}"/>
              </a:ext>
            </a:extLst>
          </p:cNvPr>
          <p:cNvPicPr/>
          <p:nvPr/>
        </p:nvPicPr>
        <p:blipFill>
          <a:blip r:embed="rId5"/>
          <a:stretch/>
        </p:blipFill>
        <p:spPr>
          <a:xfrm>
            <a:off x="4121108" y="1509844"/>
            <a:ext cx="4221215" cy="2431230"/>
          </a:xfrm>
          <a:prstGeom prst="rect">
            <a:avLst/>
          </a:prstGeom>
          <a:ln>
            <a:noFill/>
          </a:ln>
        </p:spPr>
      </p:pic>
      <p:sp>
        <p:nvSpPr>
          <p:cNvPr id="573" name="CustomShape 4"/>
          <p:cNvSpPr/>
          <p:nvPr/>
        </p:nvSpPr>
        <p:spPr>
          <a:xfrm>
            <a:off x="3963430" y="1139545"/>
            <a:ext cx="4367917" cy="384847"/>
          </a:xfrm>
          <a:prstGeom prst="rect">
            <a:avLst/>
          </a:prstGeom>
          <a:noFill/>
          <a:ln w="0">
            <a:noFill/>
          </a:ln>
        </p:spPr>
        <p:style>
          <a:lnRef idx="0">
            <a:scrgbClr r="0" g="0" b="0"/>
          </a:lnRef>
          <a:fillRef idx="0">
            <a:scrgbClr r="0" g="0" b="0"/>
          </a:fillRef>
          <a:effectRef idx="0">
            <a:scrgbClr r="0" g="0" b="0"/>
          </a:effectRef>
          <a:fontRef idx="minor"/>
        </p:style>
        <p:txBody>
          <a:bodyPr wrap="square" lIns="86760" tIns="43560" rIns="86760" bIns="43560" anchor="t">
            <a:spAutoFit/>
          </a:bodyPr>
          <a:lstStyle/>
          <a:p>
            <a:pPr algn="ctr">
              <a:lnSpc>
                <a:spcPct val="100000"/>
              </a:lnSpc>
              <a:buNone/>
              <a:tabLst>
                <a:tab pos="0" algn="l"/>
              </a:tabLst>
            </a:pPr>
            <a:r>
              <a:rPr lang="en-US" sz="1929" b="1" strike="noStrike" spc="-1" dirty="0">
                <a:solidFill>
                  <a:srgbClr val="002060"/>
                </a:solidFill>
                <a:latin typeface="Calibri"/>
                <a:ea typeface="DejaVu Sans"/>
              </a:rPr>
              <a:t>Low Energy Nuclear Physics (DRIBs – III) </a:t>
            </a:r>
            <a:endParaRPr lang="en-US" sz="1929" b="0" strike="noStrike" spc="-1" dirty="0">
              <a:latin typeface="Arial"/>
            </a:endParaRPr>
          </a:p>
        </p:txBody>
      </p:sp>
      <p:pic>
        <p:nvPicPr>
          <p:cNvPr id="18" name="Рисунок 19_0">
            <a:extLst>
              <a:ext uri="{FF2B5EF4-FFF2-40B4-BE49-F238E27FC236}">
                <a16:creationId xmlns:a16="http://schemas.microsoft.com/office/drawing/2014/main" id="{9A3AD958-7D13-4149-995A-4068DD511527}"/>
              </a:ext>
            </a:extLst>
          </p:cNvPr>
          <p:cNvPicPr/>
          <p:nvPr/>
        </p:nvPicPr>
        <p:blipFill>
          <a:blip r:embed="rId6"/>
          <a:stretch/>
        </p:blipFill>
        <p:spPr>
          <a:xfrm>
            <a:off x="8545860" y="1684440"/>
            <a:ext cx="3437640" cy="2177446"/>
          </a:xfrm>
          <a:prstGeom prst="rect">
            <a:avLst/>
          </a:prstGeom>
          <a:ln w="3240">
            <a:solidFill>
              <a:schemeClr val="bg1">
                <a:lumMod val="85000"/>
              </a:schemeClr>
            </a:solidFill>
            <a:round/>
          </a:ln>
        </p:spPr>
      </p:pic>
      <p:pic>
        <p:nvPicPr>
          <p:cNvPr id="21" name="Picture 15" descr="A picture containing sky, outdoor, road, highway&#10;&#10;Description automatically generated">
            <a:extLst>
              <a:ext uri="{FF2B5EF4-FFF2-40B4-BE49-F238E27FC236}">
                <a16:creationId xmlns:a16="http://schemas.microsoft.com/office/drawing/2014/main" id="{40F2AC22-64BD-1A4B-950F-36B3293F9F9C}"/>
              </a:ext>
            </a:extLst>
          </p:cNvPr>
          <p:cNvPicPr/>
          <p:nvPr/>
        </p:nvPicPr>
        <p:blipFill>
          <a:blip r:embed="rId7"/>
          <a:stretch/>
        </p:blipFill>
        <p:spPr>
          <a:xfrm>
            <a:off x="361936" y="1770840"/>
            <a:ext cx="3601494" cy="2102098"/>
          </a:xfrm>
          <a:prstGeom prst="rect">
            <a:avLst/>
          </a:prstGeom>
          <a:ln w="0">
            <a:noFill/>
          </a:ln>
        </p:spPr>
      </p:pic>
      <p:pic>
        <p:nvPicPr>
          <p:cNvPr id="2" name="Рисунок 1">
            <a:extLst>
              <a:ext uri="{FF2B5EF4-FFF2-40B4-BE49-F238E27FC236}">
                <a16:creationId xmlns:a16="http://schemas.microsoft.com/office/drawing/2014/main" id="{76FEF45D-5445-584A-934B-7C3FC6860D2C}"/>
              </a:ext>
            </a:extLst>
          </p:cNvPr>
          <p:cNvPicPr>
            <a:picLocks noChangeAspect="1"/>
          </p:cNvPicPr>
          <p:nvPr/>
        </p:nvPicPr>
        <p:blipFill>
          <a:blip r:embed="rId8"/>
          <a:stretch>
            <a:fillRect/>
          </a:stretch>
        </p:blipFill>
        <p:spPr>
          <a:xfrm>
            <a:off x="10618363" y="1655385"/>
            <a:ext cx="1529726" cy="1295168"/>
          </a:xfrm>
          <a:prstGeom prst="rect">
            <a:avLst/>
          </a:prstGeom>
        </p:spPr>
      </p:pic>
      <p:pic>
        <p:nvPicPr>
          <p:cNvPr id="4" name="Рисунок 3">
            <a:extLst>
              <a:ext uri="{FF2B5EF4-FFF2-40B4-BE49-F238E27FC236}">
                <a16:creationId xmlns:a16="http://schemas.microsoft.com/office/drawing/2014/main" id="{77519661-35E2-3649-8B57-B939B3464E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36400" y="4590644"/>
            <a:ext cx="4488206" cy="2177446"/>
          </a:xfrm>
          <a:prstGeom prst="rect">
            <a:avLst/>
          </a:prstGeom>
        </p:spPr>
      </p:pic>
      <p:pic>
        <p:nvPicPr>
          <p:cNvPr id="6" name="Рисунок 5">
            <a:extLst>
              <a:ext uri="{FF2B5EF4-FFF2-40B4-BE49-F238E27FC236}">
                <a16:creationId xmlns:a16="http://schemas.microsoft.com/office/drawing/2014/main" id="{D49F079A-11D4-9148-A922-83883BAE47E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6422" y="4718826"/>
            <a:ext cx="1298134" cy="1062041"/>
          </a:xfrm>
          <a:prstGeom prst="rect">
            <a:avLst/>
          </a:prstGeom>
        </p:spPr>
      </p:pic>
    </p:spTree>
    <p:extLst>
      <p:ext uri="{BB962C8B-B14F-4D97-AF65-F5344CB8AC3E}">
        <p14:creationId xmlns:p14="http://schemas.microsoft.com/office/powerpoint/2010/main" val="2429841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 name="PlaceHolder 1"/>
          <p:cNvSpPr>
            <a:spLocks noGrp="1"/>
          </p:cNvSpPr>
          <p:nvPr>
            <p:ph type="title"/>
          </p:nvPr>
        </p:nvSpPr>
        <p:spPr>
          <a:xfrm>
            <a:off x="323049" y="318446"/>
            <a:ext cx="11607468" cy="390206"/>
          </a:xfrm>
          <a:prstGeom prst="rect">
            <a:avLst/>
          </a:prstGeom>
          <a:noFill/>
          <a:ln w="0">
            <a:noFill/>
          </a:ln>
        </p:spPr>
        <p:txBody>
          <a:bodyPr lIns="0" tIns="0" rIns="0" bIns="0" anchor="ctr">
            <a:noAutofit/>
          </a:bodyPr>
          <a:lstStyle/>
          <a:p>
            <a:pPr algn="ctr"/>
            <a:r>
              <a:rPr lang="ru-RU" sz="2395" b="1" dirty="0">
                <a:solidFill>
                  <a:srgbClr val="002060"/>
                </a:solidFill>
              </a:rPr>
              <a:t>Мониторинг угловой микросейсмической активности. </a:t>
            </a:r>
            <a:r>
              <a:rPr lang="ru-RU" sz="2395" b="1" dirty="0">
                <a:solidFill>
                  <a:srgbClr val="FF0000"/>
                </a:solidFill>
              </a:rPr>
              <a:t>Использование Лазерного Инклинометра </a:t>
            </a:r>
            <a:r>
              <a:rPr lang="en-US" sz="2395" b="1" dirty="0">
                <a:solidFill>
                  <a:srgbClr val="FF0000"/>
                </a:solidFill>
              </a:rPr>
              <a:t> </a:t>
            </a:r>
            <a:r>
              <a:rPr lang="ru-RU" sz="2395" b="1" dirty="0">
                <a:solidFill>
                  <a:srgbClr val="FF0000"/>
                </a:solidFill>
              </a:rPr>
              <a:t>для долгосрочного прогнозирования землетрясений</a:t>
            </a:r>
          </a:p>
        </p:txBody>
      </p:sp>
      <p:sp>
        <p:nvSpPr>
          <p:cNvPr id="1114" name="PlaceHolder 2"/>
          <p:cNvSpPr>
            <a:spLocks noGrp="1"/>
          </p:cNvSpPr>
          <p:nvPr>
            <p:ph/>
          </p:nvPr>
        </p:nvSpPr>
        <p:spPr>
          <a:xfrm>
            <a:off x="101403" y="1001326"/>
            <a:ext cx="11829114" cy="2908182"/>
          </a:xfrm>
          <a:prstGeom prst="rect">
            <a:avLst/>
          </a:prstGeom>
          <a:noFill/>
          <a:ln w="0">
            <a:noFill/>
          </a:ln>
        </p:spPr>
        <p:txBody>
          <a:bodyPr lIns="0" tIns="0" rIns="0" bIns="0" anchor="t">
            <a:normAutofit lnSpcReduction="10000"/>
          </a:bodyPr>
          <a:lstStyle/>
          <a:p>
            <a:pPr marL="513321" indent="-285179" algn="just">
              <a:spcBef>
                <a:spcPts val="385"/>
              </a:spcBef>
              <a:tabLst>
                <a:tab pos="0" algn="l"/>
              </a:tabLst>
            </a:pPr>
            <a:r>
              <a:rPr lang="ru-RU" sz="1796" dirty="0"/>
              <a:t>В Армении в Международном геофизическом центре «Геофизическая обсерватория </a:t>
            </a:r>
            <a:r>
              <a:rPr lang="ru-RU" sz="1796" dirty="0" err="1"/>
              <a:t>Гарни</a:t>
            </a:r>
            <a:r>
              <a:rPr lang="ru-RU" sz="1796" dirty="0"/>
              <a:t>» находятся два ПЛИ. На Армянском нагорье ведется мониторинг угловой микросейсмической активности. В 2022 г. планируется модернизировать один ИМПЛ и в последующие годы создать сеть из нескольких КИПЛ с целью определения зон аккумуляции сейсмической энергии и прогнозирования землетрясений. </a:t>
            </a:r>
          </a:p>
          <a:p>
            <a:pPr marL="513321" indent="-285179" algn="just">
              <a:spcBef>
                <a:spcPts val="385"/>
              </a:spcBef>
              <a:tabLst>
                <a:tab pos="0" algn="l"/>
              </a:tabLst>
            </a:pPr>
            <a:r>
              <a:rPr lang="ru-RU" sz="1796" dirty="0"/>
              <a:t>Подписано соглашение между ОИЯИ и Институтом сейсмологии АН </a:t>
            </a:r>
            <a:r>
              <a:rPr lang="ru-RU" sz="1796" dirty="0" err="1"/>
              <a:t>РУз</a:t>
            </a:r>
            <a:r>
              <a:rPr lang="ru-RU" sz="1796" dirty="0"/>
              <a:t> о создании сети из нескольких ЦПЛИ для долгосрочного мониторинга изменений земной поверхности для прогноза землетрясений. </a:t>
            </a:r>
          </a:p>
          <a:p>
            <a:pPr marL="513321" indent="-285179" algn="just">
              <a:spcBef>
                <a:spcPts val="385"/>
              </a:spcBef>
              <a:tabLst>
                <a:tab pos="0" algn="l"/>
              </a:tabLst>
            </a:pPr>
            <a:r>
              <a:rPr lang="ru-RU" sz="1796" dirty="0"/>
              <a:t>ОИЯИ подписал соглашение с Камчатским филиалом Федерального исследовательского центра «Единая геофизическая служба Российской академии наук» и Камчатским государственным университетом имени В.И. </a:t>
            </a:r>
            <a:r>
              <a:rPr lang="ru-RU" sz="1796" dirty="0" err="1"/>
              <a:t>Витус</a:t>
            </a:r>
            <a:r>
              <a:rPr lang="ru-RU" sz="1796" dirty="0"/>
              <a:t> Беринг о начале работ по прогнозированию землетрясений и вулканической активности на Камчатке. Планируется доставка CPLI на Камчатку и совместные мониторинговые мероприятия.</a:t>
            </a:r>
          </a:p>
          <a:p>
            <a:pPr marL="513321" indent="-285179" algn="just">
              <a:spcBef>
                <a:spcPts val="385"/>
              </a:spcBef>
              <a:tabLst>
                <a:tab pos="0" algn="l"/>
              </a:tabLst>
            </a:pPr>
            <a:r>
              <a:rPr lang="ru-RU" sz="1796" dirty="0"/>
              <a:t> ОИЯИ планирует совместные работы с Центром геофизического мониторинга Национальной академии наук Республики Беларусь по мониторингу микросейсмической активности на территории Республики Беларусь.</a:t>
            </a:r>
            <a:endParaRPr lang="en-US" sz="2395" spc="-1" dirty="0">
              <a:latin typeface="Arial"/>
            </a:endParaRPr>
          </a:p>
        </p:txBody>
      </p:sp>
      <p:pic>
        <p:nvPicPr>
          <p:cNvPr id="1115" name="Рисунок 6"/>
          <p:cNvPicPr/>
          <p:nvPr/>
        </p:nvPicPr>
        <p:blipFill>
          <a:blip r:embed="rId3" cstate="screen">
            <a:extLst>
              <a:ext uri="{28A0092B-C50C-407E-A947-70E740481C1C}">
                <a14:useLocalDpi xmlns:a14="http://schemas.microsoft.com/office/drawing/2010/main"/>
              </a:ext>
            </a:extLst>
          </a:blip>
          <a:stretch/>
        </p:blipFill>
        <p:spPr>
          <a:xfrm>
            <a:off x="101404" y="4051700"/>
            <a:ext cx="3670198" cy="2826398"/>
          </a:xfrm>
          <a:prstGeom prst="rect">
            <a:avLst/>
          </a:prstGeom>
          <a:ln w="0">
            <a:noFill/>
          </a:ln>
        </p:spPr>
      </p:pic>
      <p:pic>
        <p:nvPicPr>
          <p:cNvPr id="1117" name="Рисунок 10"/>
          <p:cNvPicPr/>
          <p:nvPr/>
        </p:nvPicPr>
        <p:blipFill>
          <a:blip r:embed="rId4" cstate="screen">
            <a:extLst>
              <a:ext uri="{28A0092B-C50C-407E-A947-70E740481C1C}">
                <a14:useLocalDpi xmlns:a14="http://schemas.microsoft.com/office/drawing/2010/main"/>
              </a:ext>
            </a:extLst>
          </a:blip>
          <a:stretch/>
        </p:blipFill>
        <p:spPr>
          <a:xfrm>
            <a:off x="7773744" y="4276605"/>
            <a:ext cx="4156773" cy="2376586"/>
          </a:xfrm>
          <a:prstGeom prst="rect">
            <a:avLst/>
          </a:prstGeom>
          <a:ln w="0">
            <a:noFill/>
          </a:ln>
        </p:spPr>
      </p:pic>
      <p:pic>
        <p:nvPicPr>
          <p:cNvPr id="7" name="Рисунок 5">
            <a:extLst>
              <a:ext uri="{FF2B5EF4-FFF2-40B4-BE49-F238E27FC236}">
                <a16:creationId xmlns:a16="http://schemas.microsoft.com/office/drawing/2014/main" id="{5C901498-5E71-8F4C-AC77-90F54A7FD820}"/>
              </a:ext>
            </a:extLst>
          </p:cNvPr>
          <p:cNvPicPr/>
          <p:nvPr/>
        </p:nvPicPr>
        <p:blipFill>
          <a:blip r:embed="rId5" cstate="screen">
            <a:extLst>
              <a:ext uri="{28A0092B-C50C-407E-A947-70E740481C1C}">
                <a14:useLocalDpi xmlns:a14="http://schemas.microsoft.com/office/drawing/2010/main"/>
              </a:ext>
            </a:extLst>
          </a:blip>
          <a:stretch/>
        </p:blipFill>
        <p:spPr>
          <a:xfrm>
            <a:off x="3843261" y="4078925"/>
            <a:ext cx="3958313" cy="2828804"/>
          </a:xfrm>
          <a:prstGeom prst="rect">
            <a:avLst/>
          </a:prstGeom>
          <a:ln w="0">
            <a:noFill/>
          </a:ln>
        </p:spPr>
      </p:pic>
    </p:spTree>
    <p:extLst>
      <p:ext uri="{BB962C8B-B14F-4D97-AF65-F5344CB8AC3E}">
        <p14:creationId xmlns:p14="http://schemas.microsoft.com/office/powerpoint/2010/main" val="813180813"/>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p:cNvSpPr>
          <p:nvPr>
            <p:ph type="title"/>
          </p:nvPr>
        </p:nvSpPr>
        <p:spPr>
          <a:xfrm>
            <a:off x="1343819" y="46266"/>
            <a:ext cx="9480550" cy="742313"/>
          </a:xfrm>
        </p:spPr>
        <p:txBody>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r>
              <a:rPr lang="en-US" sz="2488" dirty="0">
                <a:latin typeface="Calibri" charset="0"/>
              </a:rPr>
              <a:t>Environmental vibration levels – orders of magnitude, CERN site</a:t>
            </a:r>
          </a:p>
        </p:txBody>
      </p:sp>
      <p:sp>
        <p:nvSpPr>
          <p:cNvPr id="79875" name="Rectangle 3"/>
          <p:cNvSpPr>
            <a:spLocks noGrp="1"/>
          </p:cNvSpPr>
          <p:nvPr>
            <p:ph type="body" idx="1"/>
          </p:nvPr>
        </p:nvSpPr>
        <p:spPr/>
        <p:txBody>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endParaRPr lang="en-CA">
              <a:latin typeface="Calibri" charset="0"/>
            </a:endParaRPr>
          </a:p>
        </p:txBody>
      </p:sp>
      <p:graphicFrame>
        <p:nvGraphicFramePr>
          <p:cNvPr id="79876" name="Object 4"/>
          <p:cNvGraphicFramePr>
            <a:graphicFrameLocks noChangeAspect="1"/>
          </p:cNvGraphicFramePr>
          <p:nvPr/>
        </p:nvGraphicFramePr>
        <p:xfrm>
          <a:off x="1501828" y="790046"/>
          <a:ext cx="8927518" cy="5530321"/>
        </p:xfrm>
        <a:graphic>
          <a:graphicData uri="http://schemas.openxmlformats.org/presentationml/2006/ole">
            <mc:AlternateContent xmlns:mc="http://schemas.openxmlformats.org/markup-compatibility/2006">
              <mc:Choice xmlns:v="urn:schemas-microsoft-com:vml" Requires="v">
                <p:oleObj spid="_x0000_s1025" name="Visio" r:id="rId3" imgW="14249400" imgH="8915043" progId="Visio.Drawing.11">
                  <p:embed/>
                </p:oleObj>
              </mc:Choice>
              <mc:Fallback>
                <p:oleObj name="Visio" r:id="rId3" imgW="14249400" imgH="8915043" progId="Visio.Drawing.11">
                  <p:embed/>
                  <p:pic>
                    <p:nvPicPr>
                      <p:cNvPr id="7987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1828" y="790046"/>
                        <a:ext cx="8927518" cy="5530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798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5228" y="1185068"/>
            <a:ext cx="2024492" cy="21067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9878" name="Group 6"/>
          <p:cNvGrpSpPr>
            <a:grpSpLocks/>
          </p:cNvGrpSpPr>
          <p:nvPr/>
        </p:nvGrpSpPr>
        <p:grpSpPr bwMode="auto">
          <a:xfrm>
            <a:off x="2370879" y="869050"/>
            <a:ext cx="3514059" cy="553032"/>
            <a:chOff x="720" y="672"/>
            <a:chExt cx="2135" cy="336"/>
          </a:xfrm>
        </p:grpSpPr>
        <p:sp>
          <p:nvSpPr>
            <p:cNvPr id="79879" name="Oval 7"/>
            <p:cNvSpPr>
              <a:spLocks noChangeArrowheads="1"/>
            </p:cNvSpPr>
            <p:nvPr/>
          </p:nvSpPr>
          <p:spPr bwMode="auto">
            <a:xfrm>
              <a:off x="720" y="672"/>
              <a:ext cx="384" cy="336"/>
            </a:xfrm>
            <a:prstGeom prst="ellipse">
              <a:avLst/>
            </a:prstGeom>
            <a:noFill/>
            <a:ln w="9525" cap="rnd">
              <a:solidFill>
                <a:srgbClr val="FF00FF"/>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pPr algn="ctr"/>
              <a:endParaRPr lang="en-CA" sz="1999">
                <a:solidFill>
                  <a:schemeClr val="accent2"/>
                </a:solidFill>
              </a:endParaRPr>
            </a:p>
          </p:txBody>
        </p:sp>
        <p:sp>
          <p:nvSpPr>
            <p:cNvPr id="79880" name="Text Box 8"/>
            <p:cNvSpPr txBox="1">
              <a:spLocks noChangeArrowheads="1"/>
            </p:cNvSpPr>
            <p:nvPr/>
          </p:nvSpPr>
          <p:spPr bwMode="auto">
            <a:xfrm>
              <a:off x="1056" y="672"/>
              <a:ext cx="1799" cy="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r>
                <a:rPr lang="en-US" sz="1452" i="1" dirty="0">
                  <a:solidFill>
                    <a:srgbClr val="000090"/>
                  </a:solidFill>
                </a:rPr>
                <a:t>LEP ground motion during 1 year</a:t>
              </a:r>
            </a:p>
            <a:p>
              <a:r>
                <a:rPr lang="en-US" sz="1452" i="1" dirty="0">
                  <a:solidFill>
                    <a:srgbClr val="000090"/>
                  </a:solidFill>
                </a:rPr>
                <a:t>300 </a:t>
              </a:r>
              <a:r>
                <a:rPr lang="en-US" sz="1452" i="1" dirty="0">
                  <a:solidFill>
                    <a:srgbClr val="000090"/>
                  </a:solidFill>
                  <a:cs typeface="Arial" charset="0"/>
                </a:rPr>
                <a:t>µm</a:t>
              </a:r>
              <a:r>
                <a:rPr lang="en-US" sz="1452" i="1" dirty="0">
                  <a:solidFill>
                    <a:srgbClr val="000090"/>
                  </a:solidFill>
                </a:rPr>
                <a:t> – 1 mm</a:t>
              </a:r>
            </a:p>
          </p:txBody>
        </p:sp>
      </p:grpSp>
      <p:grpSp>
        <p:nvGrpSpPr>
          <p:cNvPr id="79881" name="Group 9"/>
          <p:cNvGrpSpPr>
            <a:grpSpLocks/>
          </p:cNvGrpSpPr>
          <p:nvPr/>
        </p:nvGrpSpPr>
        <p:grpSpPr bwMode="auto">
          <a:xfrm>
            <a:off x="3634952" y="2054119"/>
            <a:ext cx="4162555" cy="553032"/>
            <a:chOff x="720" y="672"/>
            <a:chExt cx="2529" cy="336"/>
          </a:xfrm>
        </p:grpSpPr>
        <p:sp>
          <p:nvSpPr>
            <p:cNvPr id="79882" name="Oval 10"/>
            <p:cNvSpPr>
              <a:spLocks noChangeArrowheads="1"/>
            </p:cNvSpPr>
            <p:nvPr/>
          </p:nvSpPr>
          <p:spPr bwMode="auto">
            <a:xfrm>
              <a:off x="720" y="672"/>
              <a:ext cx="384" cy="336"/>
            </a:xfrm>
            <a:prstGeom prst="ellipse">
              <a:avLst/>
            </a:prstGeom>
            <a:noFill/>
            <a:ln w="9525" cap="rnd">
              <a:solidFill>
                <a:srgbClr val="FF00FF"/>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pPr algn="ctr"/>
              <a:endParaRPr lang="en-CA" sz="1999"/>
            </a:p>
          </p:txBody>
        </p:sp>
        <p:sp>
          <p:nvSpPr>
            <p:cNvPr id="79883" name="Text Box 11"/>
            <p:cNvSpPr txBox="1">
              <a:spLocks noChangeArrowheads="1"/>
            </p:cNvSpPr>
            <p:nvPr/>
          </p:nvSpPr>
          <p:spPr bwMode="auto">
            <a:xfrm>
              <a:off x="1056" y="672"/>
              <a:ext cx="2193" cy="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r>
                <a:rPr lang="en-US" sz="1452" i="1" dirty="0">
                  <a:solidFill>
                    <a:srgbClr val="000090"/>
                  </a:solidFill>
                </a:rPr>
                <a:t>Ground motion due to Lunar cycle (tides) </a:t>
              </a:r>
            </a:p>
            <a:p>
              <a:r>
                <a:rPr lang="en-US" sz="1452" i="1" dirty="0">
                  <a:solidFill>
                    <a:srgbClr val="000090"/>
                  </a:solidFill>
                </a:rPr>
                <a:t>Several µm</a:t>
              </a:r>
            </a:p>
          </p:txBody>
        </p:sp>
      </p:grpSp>
      <p:grpSp>
        <p:nvGrpSpPr>
          <p:cNvPr id="79884" name="Group 12"/>
          <p:cNvGrpSpPr>
            <a:grpSpLocks/>
          </p:cNvGrpSpPr>
          <p:nvPr/>
        </p:nvGrpSpPr>
        <p:grpSpPr bwMode="auto">
          <a:xfrm>
            <a:off x="5452058" y="3318192"/>
            <a:ext cx="1999804" cy="553032"/>
            <a:chOff x="720" y="672"/>
            <a:chExt cx="1215" cy="336"/>
          </a:xfrm>
        </p:grpSpPr>
        <p:sp>
          <p:nvSpPr>
            <p:cNvPr id="79885" name="Oval 13"/>
            <p:cNvSpPr>
              <a:spLocks noChangeArrowheads="1"/>
            </p:cNvSpPr>
            <p:nvPr/>
          </p:nvSpPr>
          <p:spPr bwMode="auto">
            <a:xfrm>
              <a:off x="720" y="672"/>
              <a:ext cx="384" cy="336"/>
            </a:xfrm>
            <a:prstGeom prst="ellipse">
              <a:avLst/>
            </a:prstGeom>
            <a:noFill/>
            <a:ln w="9525" cap="rnd">
              <a:solidFill>
                <a:srgbClr val="FF00FF"/>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pPr algn="ctr"/>
              <a:endParaRPr lang="en-CA" sz="1999"/>
            </a:p>
          </p:txBody>
        </p:sp>
        <p:sp>
          <p:nvSpPr>
            <p:cNvPr id="79886" name="Text Box 14"/>
            <p:cNvSpPr txBox="1">
              <a:spLocks noChangeArrowheads="1"/>
            </p:cNvSpPr>
            <p:nvPr/>
          </p:nvSpPr>
          <p:spPr bwMode="auto">
            <a:xfrm>
              <a:off x="1056" y="672"/>
              <a:ext cx="879" cy="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r>
                <a:rPr lang="en-US" sz="1452" i="1" dirty="0">
                  <a:solidFill>
                    <a:srgbClr val="000090"/>
                  </a:solidFill>
                </a:rPr>
                <a:t>7 sec hum </a:t>
              </a:r>
            </a:p>
            <a:p>
              <a:r>
                <a:rPr lang="en-US" sz="1452" i="1" dirty="0">
                  <a:solidFill>
                    <a:srgbClr val="000090"/>
                  </a:solidFill>
                </a:rPr>
                <a:t>100 nm, CLEX</a:t>
              </a:r>
            </a:p>
          </p:txBody>
        </p:sp>
      </p:grpSp>
      <p:grpSp>
        <p:nvGrpSpPr>
          <p:cNvPr id="79887" name="Group 15"/>
          <p:cNvGrpSpPr>
            <a:grpSpLocks/>
          </p:cNvGrpSpPr>
          <p:nvPr/>
        </p:nvGrpSpPr>
        <p:grpSpPr bwMode="auto">
          <a:xfrm>
            <a:off x="6479117" y="4266247"/>
            <a:ext cx="1896110" cy="553032"/>
            <a:chOff x="720" y="672"/>
            <a:chExt cx="1152" cy="336"/>
          </a:xfrm>
        </p:grpSpPr>
        <p:sp>
          <p:nvSpPr>
            <p:cNvPr id="79888" name="Oval 16"/>
            <p:cNvSpPr>
              <a:spLocks noChangeArrowheads="1"/>
            </p:cNvSpPr>
            <p:nvPr/>
          </p:nvSpPr>
          <p:spPr bwMode="auto">
            <a:xfrm>
              <a:off x="720" y="672"/>
              <a:ext cx="384" cy="336"/>
            </a:xfrm>
            <a:prstGeom prst="ellipse">
              <a:avLst/>
            </a:prstGeom>
            <a:noFill/>
            <a:ln w="9525" cap="rnd">
              <a:solidFill>
                <a:srgbClr val="FF00FF"/>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pPr algn="ctr"/>
              <a:endParaRPr lang="en-CA" sz="1999"/>
            </a:p>
          </p:txBody>
        </p:sp>
        <p:sp>
          <p:nvSpPr>
            <p:cNvPr id="79889" name="Text Box 17"/>
            <p:cNvSpPr txBox="1">
              <a:spLocks noChangeArrowheads="1"/>
            </p:cNvSpPr>
            <p:nvPr/>
          </p:nvSpPr>
          <p:spPr bwMode="auto">
            <a:xfrm>
              <a:off x="1056" y="672"/>
              <a:ext cx="816"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r>
                <a:rPr lang="en-US" sz="1452" i="1" dirty="0">
                  <a:solidFill>
                    <a:srgbClr val="000090"/>
                  </a:solidFill>
                </a:rPr>
                <a:t>10 nm, CLEX</a:t>
              </a:r>
            </a:p>
          </p:txBody>
        </p:sp>
      </p:grpSp>
      <p:sp>
        <p:nvSpPr>
          <p:cNvPr id="79890" name="Line 18"/>
          <p:cNvSpPr>
            <a:spLocks noChangeShapeType="1"/>
          </p:cNvSpPr>
          <p:nvPr/>
        </p:nvSpPr>
        <p:spPr bwMode="auto">
          <a:xfrm>
            <a:off x="1501828" y="5214302"/>
            <a:ext cx="9006523" cy="0"/>
          </a:xfrm>
          <a:prstGeom prst="line">
            <a:avLst/>
          </a:prstGeom>
          <a:noFill/>
          <a:ln w="19050">
            <a:solidFill>
              <a:srgbClr val="FF00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endParaRPr lang="ru-RU" sz="1999"/>
          </a:p>
        </p:txBody>
      </p:sp>
      <p:sp>
        <p:nvSpPr>
          <p:cNvPr id="79891" name="Text Box 19"/>
          <p:cNvSpPr txBox="1">
            <a:spLocks noChangeArrowheads="1"/>
          </p:cNvSpPr>
          <p:nvPr/>
        </p:nvSpPr>
        <p:spPr bwMode="auto">
          <a:xfrm>
            <a:off x="1501828" y="4898284"/>
            <a:ext cx="6873399" cy="3191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prstDash val="sysDot"/>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r>
              <a:rPr lang="en-US" sz="1452" i="1" dirty="0">
                <a:solidFill>
                  <a:srgbClr val="FF0000"/>
                </a:solidFill>
              </a:rPr>
              <a:t>Required vertical stability for all main </a:t>
            </a:r>
            <a:r>
              <a:rPr lang="en-US" sz="1452" i="1" dirty="0" err="1">
                <a:solidFill>
                  <a:srgbClr val="FF0000"/>
                </a:solidFill>
              </a:rPr>
              <a:t>linac</a:t>
            </a:r>
            <a:r>
              <a:rPr lang="en-US" sz="1452" i="1" dirty="0">
                <a:solidFill>
                  <a:srgbClr val="FF0000"/>
                </a:solidFill>
              </a:rPr>
              <a:t> quads for CLIC:   1 nm</a:t>
            </a:r>
          </a:p>
        </p:txBody>
      </p:sp>
      <p:sp>
        <p:nvSpPr>
          <p:cNvPr id="79892" name="Line 20"/>
          <p:cNvSpPr>
            <a:spLocks noChangeShapeType="1"/>
          </p:cNvSpPr>
          <p:nvPr/>
        </p:nvSpPr>
        <p:spPr bwMode="auto">
          <a:xfrm>
            <a:off x="1501828" y="5925344"/>
            <a:ext cx="9006523" cy="0"/>
          </a:xfrm>
          <a:prstGeom prst="line">
            <a:avLst/>
          </a:prstGeom>
          <a:noFill/>
          <a:ln w="19050">
            <a:solidFill>
              <a:srgbClr val="FF00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endParaRPr lang="ru-RU" sz="1999"/>
          </a:p>
        </p:txBody>
      </p:sp>
      <p:sp>
        <p:nvSpPr>
          <p:cNvPr id="79893" name="Text Box 21"/>
          <p:cNvSpPr txBox="1">
            <a:spLocks noChangeArrowheads="1"/>
          </p:cNvSpPr>
          <p:nvPr/>
        </p:nvSpPr>
        <p:spPr bwMode="auto">
          <a:xfrm>
            <a:off x="1343819" y="5530321"/>
            <a:ext cx="8216477" cy="3191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r>
              <a:rPr lang="en-US" sz="1452" i="1" dirty="0">
                <a:solidFill>
                  <a:srgbClr val="FF0000"/>
                </a:solidFill>
              </a:rPr>
              <a:t>Required vertical stability for Final Focus quads for CLIC:   0.1 nm</a:t>
            </a:r>
          </a:p>
        </p:txBody>
      </p:sp>
      <p:sp>
        <p:nvSpPr>
          <p:cNvPr id="79894" name="Line 22"/>
          <p:cNvSpPr>
            <a:spLocks noChangeShapeType="1"/>
          </p:cNvSpPr>
          <p:nvPr/>
        </p:nvSpPr>
        <p:spPr bwMode="auto">
          <a:xfrm flipV="1">
            <a:off x="6795135" y="2528147"/>
            <a:ext cx="0" cy="3950229"/>
          </a:xfrm>
          <a:prstGeom prst="line">
            <a:avLst/>
          </a:prstGeom>
          <a:noFill/>
          <a:ln w="25400">
            <a:solidFill>
              <a:srgbClr val="0000FF"/>
            </a:solidFill>
            <a:round/>
            <a:headEnd type="stealth" w="lg" len="lg"/>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endParaRPr lang="ru-RU" sz="1999"/>
          </a:p>
        </p:txBody>
      </p:sp>
      <p:sp>
        <p:nvSpPr>
          <p:cNvPr id="79895" name="AutoShape 23"/>
          <p:cNvSpPr>
            <a:spLocks noChangeArrowheads="1"/>
          </p:cNvSpPr>
          <p:nvPr/>
        </p:nvSpPr>
        <p:spPr bwMode="auto">
          <a:xfrm>
            <a:off x="7111154" y="6399371"/>
            <a:ext cx="948055" cy="158009"/>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endParaRPr lang="ru-RU" sz="1999"/>
          </a:p>
        </p:txBody>
      </p:sp>
      <p:sp>
        <p:nvSpPr>
          <p:cNvPr id="79896" name="AutoShape 24"/>
          <p:cNvSpPr>
            <a:spLocks noChangeArrowheads="1"/>
          </p:cNvSpPr>
          <p:nvPr/>
        </p:nvSpPr>
        <p:spPr bwMode="auto">
          <a:xfrm flipH="1">
            <a:off x="5452057" y="6399371"/>
            <a:ext cx="948055" cy="158009"/>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endParaRPr lang="ru-RU" sz="1999"/>
          </a:p>
        </p:txBody>
      </p:sp>
      <p:sp>
        <p:nvSpPr>
          <p:cNvPr id="79897" name="Text Box 25"/>
          <p:cNvSpPr txBox="1">
            <a:spLocks noChangeArrowheads="1"/>
          </p:cNvSpPr>
          <p:nvPr/>
        </p:nvSpPr>
        <p:spPr bwMode="auto">
          <a:xfrm>
            <a:off x="5373053" y="6478376"/>
            <a:ext cx="1153797" cy="2847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r>
              <a:rPr lang="en-US" sz="1244"/>
              <a:t>“Slow” motion</a:t>
            </a:r>
          </a:p>
        </p:txBody>
      </p:sp>
      <p:sp>
        <p:nvSpPr>
          <p:cNvPr id="79898" name="Text Box 26"/>
          <p:cNvSpPr txBox="1">
            <a:spLocks noChangeArrowheads="1"/>
          </p:cNvSpPr>
          <p:nvPr/>
        </p:nvSpPr>
        <p:spPr bwMode="auto">
          <a:xfrm>
            <a:off x="7111154" y="6478376"/>
            <a:ext cx="1120878" cy="2847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r>
              <a:rPr lang="en-US" sz="1244"/>
              <a:t>“Fast” motion</a:t>
            </a:r>
          </a:p>
        </p:txBody>
      </p:sp>
      <p:sp>
        <p:nvSpPr>
          <p:cNvPr id="79899" name="Line 27"/>
          <p:cNvSpPr>
            <a:spLocks noChangeShapeType="1"/>
          </p:cNvSpPr>
          <p:nvPr/>
        </p:nvSpPr>
        <p:spPr bwMode="auto">
          <a:xfrm flipH="1">
            <a:off x="1738842" y="3081179"/>
            <a:ext cx="3397197" cy="0"/>
          </a:xfrm>
          <a:prstGeom prst="line">
            <a:avLst/>
          </a:prstGeom>
          <a:noFill/>
          <a:ln w="25400">
            <a:solidFill>
              <a:srgbClr val="000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endParaRPr lang="ru-RU" sz="1999"/>
          </a:p>
        </p:txBody>
      </p:sp>
      <p:sp>
        <p:nvSpPr>
          <p:cNvPr id="79900" name="Text Box 28"/>
          <p:cNvSpPr txBox="1">
            <a:spLocks noChangeArrowheads="1"/>
          </p:cNvSpPr>
          <p:nvPr/>
        </p:nvSpPr>
        <p:spPr bwMode="auto">
          <a:xfrm>
            <a:off x="2823510" y="1761144"/>
            <a:ext cx="890447" cy="2847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r>
              <a:rPr lang="en-US" sz="1244">
                <a:solidFill>
                  <a:srgbClr val="3333CC"/>
                </a:solidFill>
              </a:rPr>
              <a:t>Alignment</a:t>
            </a:r>
          </a:p>
        </p:txBody>
      </p:sp>
      <p:sp>
        <p:nvSpPr>
          <p:cNvPr id="79901" name="Text Box 29"/>
          <p:cNvSpPr txBox="1">
            <a:spLocks noChangeArrowheads="1"/>
          </p:cNvSpPr>
          <p:nvPr/>
        </p:nvSpPr>
        <p:spPr bwMode="auto">
          <a:xfrm>
            <a:off x="3002915" y="6320366"/>
            <a:ext cx="2212128" cy="4740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r>
              <a:rPr lang="en-US" sz="1244"/>
              <a:t>Correction with beam-based feedback</a:t>
            </a:r>
          </a:p>
        </p:txBody>
      </p:sp>
      <p:sp>
        <p:nvSpPr>
          <p:cNvPr id="79902" name="AutoShape 30"/>
          <p:cNvSpPr>
            <a:spLocks noChangeArrowheads="1"/>
          </p:cNvSpPr>
          <p:nvPr/>
        </p:nvSpPr>
        <p:spPr bwMode="auto">
          <a:xfrm rot="5400000" flipH="1">
            <a:off x="2831739" y="2462309"/>
            <a:ext cx="790046" cy="131674"/>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endParaRPr lang="ru-RU" sz="1999"/>
          </a:p>
        </p:txBody>
      </p:sp>
      <p:sp>
        <p:nvSpPr>
          <p:cNvPr id="79903" name="Text Box 31"/>
          <p:cNvSpPr txBox="1">
            <a:spLocks noChangeArrowheads="1"/>
          </p:cNvSpPr>
          <p:nvPr/>
        </p:nvSpPr>
        <p:spPr bwMode="auto">
          <a:xfrm>
            <a:off x="8454232" y="6320366"/>
            <a:ext cx="1878005" cy="4740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r>
              <a:rPr lang="en-US" sz="1244"/>
              <a:t>Mechanical stability of </a:t>
            </a:r>
          </a:p>
          <a:p>
            <a:r>
              <a:rPr lang="en-US" sz="1244"/>
              <a:t>main beam quadrupoles</a:t>
            </a:r>
          </a:p>
        </p:txBody>
      </p:sp>
      <p:grpSp>
        <p:nvGrpSpPr>
          <p:cNvPr id="79904" name="Group 32"/>
          <p:cNvGrpSpPr>
            <a:grpSpLocks/>
          </p:cNvGrpSpPr>
          <p:nvPr/>
        </p:nvGrpSpPr>
        <p:grpSpPr bwMode="auto">
          <a:xfrm>
            <a:off x="6874140" y="2559416"/>
            <a:ext cx="3397197" cy="319309"/>
            <a:chOff x="3456" y="1699"/>
            <a:chExt cx="1968" cy="194"/>
          </a:xfrm>
        </p:grpSpPr>
        <p:sp>
          <p:nvSpPr>
            <p:cNvPr id="79905" name="Line 33"/>
            <p:cNvSpPr>
              <a:spLocks noChangeShapeType="1"/>
            </p:cNvSpPr>
            <p:nvPr/>
          </p:nvSpPr>
          <p:spPr bwMode="auto">
            <a:xfrm>
              <a:off x="3456" y="1872"/>
              <a:ext cx="1968" cy="0"/>
            </a:xfrm>
            <a:prstGeom prst="line">
              <a:avLst/>
            </a:prstGeom>
            <a:noFill/>
            <a:ln w="12700">
              <a:solidFill>
                <a:srgbClr val="FF00FF"/>
              </a:solidFill>
              <a:prstDash val="dash"/>
              <a:round/>
              <a:headEnd type="arrow" w="med" len="me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endParaRPr lang="ru-RU" sz="1999"/>
            </a:p>
          </p:txBody>
        </p:sp>
        <p:sp>
          <p:nvSpPr>
            <p:cNvPr id="79906" name="Text Box 34"/>
            <p:cNvSpPr txBox="1">
              <a:spLocks noChangeArrowheads="1"/>
            </p:cNvSpPr>
            <p:nvPr/>
          </p:nvSpPr>
          <p:spPr bwMode="auto">
            <a:xfrm>
              <a:off x="4128" y="1699"/>
              <a:ext cx="796"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r>
                <a:rPr lang="en-US" sz="1452" i="1" dirty="0">
                  <a:solidFill>
                    <a:srgbClr val="000090"/>
                  </a:solidFill>
                </a:rPr>
                <a:t>Cultural noise</a:t>
              </a:r>
            </a:p>
          </p:txBody>
        </p:sp>
      </p:grpSp>
      <p:grpSp>
        <p:nvGrpSpPr>
          <p:cNvPr id="79907" name="Group 35"/>
          <p:cNvGrpSpPr>
            <a:grpSpLocks/>
          </p:cNvGrpSpPr>
          <p:nvPr/>
        </p:nvGrpSpPr>
        <p:grpSpPr bwMode="auto">
          <a:xfrm>
            <a:off x="8024646" y="3107514"/>
            <a:ext cx="2483707" cy="543157"/>
            <a:chOff x="4155" y="1936"/>
            <a:chExt cx="1509" cy="330"/>
          </a:xfrm>
        </p:grpSpPr>
        <p:sp>
          <p:nvSpPr>
            <p:cNvPr id="79908" name="Line 36"/>
            <p:cNvSpPr>
              <a:spLocks noChangeShapeType="1"/>
            </p:cNvSpPr>
            <p:nvPr/>
          </p:nvSpPr>
          <p:spPr bwMode="auto">
            <a:xfrm>
              <a:off x="4605" y="2256"/>
              <a:ext cx="915" cy="0"/>
            </a:xfrm>
            <a:prstGeom prst="line">
              <a:avLst/>
            </a:prstGeom>
            <a:noFill/>
            <a:ln w="12700">
              <a:solidFill>
                <a:srgbClr val="FF00FF"/>
              </a:solidFill>
              <a:prstDash val="dash"/>
              <a:round/>
              <a:headEnd type="arrow" w="med" len="me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endParaRPr lang="ru-RU" sz="1999"/>
            </a:p>
          </p:txBody>
        </p:sp>
        <p:sp>
          <p:nvSpPr>
            <p:cNvPr id="79909" name="Text Box 37"/>
            <p:cNvSpPr txBox="1">
              <a:spLocks noChangeArrowheads="1"/>
            </p:cNvSpPr>
            <p:nvPr/>
          </p:nvSpPr>
          <p:spPr bwMode="auto">
            <a:xfrm>
              <a:off x="4155" y="1936"/>
              <a:ext cx="1509" cy="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pPr algn="ctr"/>
              <a:r>
                <a:rPr lang="en-US" sz="1452" i="1" dirty="0">
                  <a:solidFill>
                    <a:srgbClr val="000090"/>
                  </a:solidFill>
                </a:rPr>
                <a:t>Acoustic noise becomes very important</a:t>
              </a:r>
            </a:p>
          </p:txBody>
        </p:sp>
      </p:grpSp>
      <p:grpSp>
        <p:nvGrpSpPr>
          <p:cNvPr id="79910" name="Group 38"/>
          <p:cNvGrpSpPr>
            <a:grpSpLocks/>
          </p:cNvGrpSpPr>
          <p:nvPr/>
        </p:nvGrpSpPr>
        <p:grpSpPr bwMode="auto">
          <a:xfrm>
            <a:off x="6795135" y="1532356"/>
            <a:ext cx="2133124" cy="319309"/>
            <a:chOff x="3456" y="1699"/>
            <a:chExt cx="1968" cy="194"/>
          </a:xfrm>
        </p:grpSpPr>
        <p:sp>
          <p:nvSpPr>
            <p:cNvPr id="79911" name="Line 39"/>
            <p:cNvSpPr>
              <a:spLocks noChangeShapeType="1"/>
            </p:cNvSpPr>
            <p:nvPr/>
          </p:nvSpPr>
          <p:spPr bwMode="auto">
            <a:xfrm>
              <a:off x="3456" y="1872"/>
              <a:ext cx="1968" cy="0"/>
            </a:xfrm>
            <a:prstGeom prst="line">
              <a:avLst/>
            </a:prstGeom>
            <a:noFill/>
            <a:ln w="12700">
              <a:solidFill>
                <a:srgbClr val="9900FF"/>
              </a:solidFill>
              <a:prstDash val="dash"/>
              <a:round/>
              <a:headEnd type="arrow" w="med" len="me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endParaRPr lang="ru-RU" sz="1999"/>
            </a:p>
          </p:txBody>
        </p:sp>
        <p:sp>
          <p:nvSpPr>
            <p:cNvPr id="79912" name="Text Box 40"/>
            <p:cNvSpPr txBox="1">
              <a:spLocks noChangeArrowheads="1"/>
            </p:cNvSpPr>
            <p:nvPr/>
          </p:nvSpPr>
          <p:spPr bwMode="auto">
            <a:xfrm>
              <a:off x="4129" y="1699"/>
              <a:ext cx="1106"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r>
                <a:rPr lang="en-US" sz="1452" i="1" dirty="0">
                  <a:solidFill>
                    <a:srgbClr val="660066"/>
                  </a:solidFill>
                </a:rPr>
                <a:t>Geophones</a:t>
              </a:r>
            </a:p>
          </p:txBody>
        </p:sp>
      </p:grpSp>
      <p:grpSp>
        <p:nvGrpSpPr>
          <p:cNvPr id="79913" name="Group 41"/>
          <p:cNvGrpSpPr>
            <a:grpSpLocks/>
          </p:cNvGrpSpPr>
          <p:nvPr/>
        </p:nvGrpSpPr>
        <p:grpSpPr bwMode="auto">
          <a:xfrm>
            <a:off x="7822195" y="1927379"/>
            <a:ext cx="2449142" cy="319309"/>
            <a:chOff x="3456" y="1699"/>
            <a:chExt cx="1968" cy="194"/>
          </a:xfrm>
        </p:grpSpPr>
        <p:sp>
          <p:nvSpPr>
            <p:cNvPr id="79914" name="Line 42"/>
            <p:cNvSpPr>
              <a:spLocks noChangeShapeType="1"/>
            </p:cNvSpPr>
            <p:nvPr/>
          </p:nvSpPr>
          <p:spPr bwMode="auto">
            <a:xfrm>
              <a:off x="3456" y="1872"/>
              <a:ext cx="1968" cy="0"/>
            </a:xfrm>
            <a:prstGeom prst="line">
              <a:avLst/>
            </a:prstGeom>
            <a:noFill/>
            <a:ln w="12700">
              <a:solidFill>
                <a:srgbClr val="9900FF"/>
              </a:solidFill>
              <a:prstDash val="dash"/>
              <a:round/>
              <a:headEnd type="arrow" w="med" len="me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endParaRPr lang="ru-RU" sz="1999"/>
            </a:p>
          </p:txBody>
        </p:sp>
        <p:sp>
          <p:nvSpPr>
            <p:cNvPr id="79915" name="Text Box 43"/>
            <p:cNvSpPr txBox="1">
              <a:spLocks noChangeArrowheads="1"/>
            </p:cNvSpPr>
            <p:nvPr/>
          </p:nvSpPr>
          <p:spPr bwMode="auto">
            <a:xfrm>
              <a:off x="4128" y="1699"/>
              <a:ext cx="1229"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r>
                <a:rPr lang="en-US" sz="1452" i="1" dirty="0">
                  <a:solidFill>
                    <a:srgbClr val="660066"/>
                  </a:solidFill>
                </a:rPr>
                <a:t>Accelerometers</a:t>
              </a:r>
            </a:p>
          </p:txBody>
        </p:sp>
      </p:grpSp>
      <p:sp>
        <p:nvSpPr>
          <p:cNvPr id="2" name="Прямоугольник 1"/>
          <p:cNvSpPr/>
          <p:nvPr/>
        </p:nvSpPr>
        <p:spPr>
          <a:xfrm>
            <a:off x="9777807" y="6747181"/>
            <a:ext cx="1046563" cy="646074"/>
          </a:xfrm>
          <a:prstGeom prst="rect">
            <a:avLst/>
          </a:prstGeom>
        </p:spPr>
        <p:txBody>
          <a:bodyPr wrap="square">
            <a:spAutoFit/>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pPr>
              <a:lnSpc>
                <a:spcPct val="90000"/>
              </a:lnSpc>
            </a:pPr>
            <a:r>
              <a:rPr lang="en-CA" sz="1999" dirty="0" err="1">
                <a:latin typeface="Calibri" charset="0"/>
              </a:rPr>
              <a:t>A.Jeremie</a:t>
            </a:r>
            <a:endParaRPr lang="en-CA" sz="1999" dirty="0">
              <a:latin typeface="Calibri" charset="0"/>
            </a:endParaRPr>
          </a:p>
        </p:txBody>
      </p:sp>
    </p:spTree>
    <p:extLst>
      <p:ext uri="{BB962C8B-B14F-4D97-AF65-F5344CB8AC3E}">
        <p14:creationId xmlns:p14="http://schemas.microsoft.com/office/powerpoint/2010/main" val="3436001619"/>
      </p:ext>
    </p:extLst>
  </p:cSld>
  <p:clrMapOvr>
    <a:masterClrMapping/>
  </p:clrMapOvr>
  <mc:AlternateContent xmlns:mc="http://schemas.openxmlformats.org/markup-compatibility/2006">
    <mc:Choice xmlns:p14="http://schemas.microsoft.com/office/powerpoint/2010/main" Requires="p14">
      <p:transition spd="med" p14:dur="550">
        <p14:prism isContent="1"/>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1361033" y="195583"/>
            <a:ext cx="9480550" cy="5974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r>
              <a:rPr lang="en-GB" sz="4147" dirty="0">
                <a:solidFill>
                  <a:srgbClr val="CC3300"/>
                </a:solidFill>
              </a:rPr>
              <a:t>ATF2 -&gt; ILC + FCC(e-e) + CLIC + …</a:t>
            </a:r>
          </a:p>
        </p:txBody>
      </p:sp>
      <p:sp>
        <p:nvSpPr>
          <p:cNvPr id="177155" name="Rectangle 3"/>
          <p:cNvSpPr>
            <a:spLocks noChangeArrowheads="1"/>
          </p:cNvSpPr>
          <p:nvPr/>
        </p:nvSpPr>
        <p:spPr bwMode="auto">
          <a:xfrm>
            <a:off x="1343819" y="1209603"/>
            <a:ext cx="9480550" cy="54183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pPr algn="l">
              <a:spcBef>
                <a:spcPct val="20000"/>
              </a:spcBef>
              <a:buClr>
                <a:schemeClr val="tx1"/>
              </a:buClr>
            </a:pPr>
            <a:endParaRPr lang="en-GB" sz="2903"/>
          </a:p>
        </p:txBody>
      </p:sp>
      <p:sp>
        <p:nvSpPr>
          <p:cNvPr id="177157" name="Rectangle 3"/>
          <p:cNvSpPr>
            <a:spLocks noChangeArrowheads="1"/>
          </p:cNvSpPr>
          <p:nvPr/>
        </p:nvSpPr>
        <p:spPr bwMode="auto">
          <a:xfrm>
            <a:off x="1343819" y="1390116"/>
            <a:ext cx="3023134" cy="31356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pPr algn="l">
              <a:lnSpc>
                <a:spcPct val="150000"/>
              </a:lnSpc>
            </a:pPr>
            <a:r>
              <a:rPr lang="en-US" sz="2074" dirty="0">
                <a:solidFill>
                  <a:srgbClr val="FF0000"/>
                </a:solidFill>
              </a:rPr>
              <a:t>Demonstration </a:t>
            </a:r>
          </a:p>
          <a:p>
            <a:pPr algn="l">
              <a:lnSpc>
                <a:spcPct val="150000"/>
              </a:lnSpc>
            </a:pPr>
            <a:r>
              <a:rPr lang="en-US" sz="2074" dirty="0">
                <a:solidFill>
                  <a:srgbClr val="FF0000"/>
                </a:solidFill>
              </a:rPr>
              <a:t>of nanometer-scale beam</a:t>
            </a:r>
          </a:p>
          <a:p>
            <a:pPr algn="l">
              <a:lnSpc>
                <a:spcPct val="150000"/>
              </a:lnSpc>
            </a:pPr>
            <a:r>
              <a:rPr lang="en-US" sz="2074" dirty="0">
                <a:solidFill>
                  <a:srgbClr val="FF0000"/>
                </a:solidFill>
              </a:rPr>
              <a:t>(~44 nm achieved)</a:t>
            </a:r>
          </a:p>
          <a:p>
            <a:pPr algn="l">
              <a:lnSpc>
                <a:spcPct val="150000"/>
              </a:lnSpc>
            </a:pPr>
            <a:r>
              <a:rPr lang="en-US" sz="2074" dirty="0">
                <a:solidFill>
                  <a:srgbClr val="FF0000"/>
                </a:solidFill>
              </a:rPr>
              <a:t>Beam stabilization </a:t>
            </a:r>
          </a:p>
          <a:p>
            <a:pPr algn="l">
              <a:lnSpc>
                <a:spcPct val="150000"/>
              </a:lnSpc>
            </a:pPr>
            <a:r>
              <a:rPr lang="en-US" sz="2074" dirty="0">
                <a:solidFill>
                  <a:srgbClr val="FF0000"/>
                </a:solidFill>
              </a:rPr>
              <a:t>at </a:t>
            </a:r>
            <a:r>
              <a:rPr lang="en-US" sz="2074" dirty="0" err="1">
                <a:solidFill>
                  <a:srgbClr val="FF0000"/>
                </a:solidFill>
              </a:rPr>
              <a:t>nanometre</a:t>
            </a:r>
            <a:r>
              <a:rPr lang="en-US" sz="2074" dirty="0">
                <a:solidFill>
                  <a:srgbClr val="FF0000"/>
                </a:solidFill>
              </a:rPr>
              <a:t> level</a:t>
            </a:r>
          </a:p>
        </p:txBody>
      </p:sp>
      <p:pic>
        <p:nvPicPr>
          <p:cNvPr id="5" name="Изображение 4"/>
          <p:cNvPicPr>
            <a:picLocks noChangeAspect="1"/>
          </p:cNvPicPr>
          <p:nvPr/>
        </p:nvPicPr>
        <p:blipFill>
          <a:blip r:embed="rId2"/>
          <a:stretch>
            <a:fillRect/>
          </a:stretch>
        </p:blipFill>
        <p:spPr>
          <a:xfrm>
            <a:off x="4255493" y="792850"/>
            <a:ext cx="6606732" cy="5143369"/>
          </a:xfrm>
          <a:prstGeom prst="rect">
            <a:avLst/>
          </a:prstGeom>
        </p:spPr>
      </p:pic>
      <p:sp>
        <p:nvSpPr>
          <p:cNvPr id="2" name="Прямоугольник 1"/>
          <p:cNvSpPr/>
          <p:nvPr/>
        </p:nvSpPr>
        <p:spPr>
          <a:xfrm>
            <a:off x="1364692" y="5599457"/>
            <a:ext cx="9459676" cy="1464689"/>
          </a:xfrm>
          <a:prstGeom prst="rect">
            <a:avLst/>
          </a:prstGeom>
        </p:spPr>
        <p:txBody>
          <a:bodyPr wrap="square">
            <a:spAutoFit/>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pPr>
              <a:lnSpc>
                <a:spcPct val="120000"/>
              </a:lnSpc>
            </a:pPr>
            <a:r>
              <a:rPr lang="en-US" sz="1866" dirty="0"/>
              <a:t>Also:</a:t>
            </a:r>
          </a:p>
          <a:p>
            <a:pPr>
              <a:lnSpc>
                <a:spcPct val="120000"/>
              </a:lnSpc>
            </a:pPr>
            <a:r>
              <a:rPr lang="en-US" sz="1866" dirty="0"/>
              <a:t>- Beam tuning techniques: beam jitter characterization and amelioration, beam feedback + feed-forward</a:t>
            </a:r>
          </a:p>
          <a:p>
            <a:pPr>
              <a:lnSpc>
                <a:spcPct val="120000"/>
              </a:lnSpc>
            </a:pPr>
            <a:r>
              <a:rPr lang="en-US" sz="1866" dirty="0"/>
              <a:t>- Beam instrumentation: BPMs, transverse beam size …</a:t>
            </a:r>
          </a:p>
        </p:txBody>
      </p:sp>
    </p:spTree>
    <p:extLst>
      <p:ext uri="{BB962C8B-B14F-4D97-AF65-F5344CB8AC3E}">
        <p14:creationId xmlns:p14="http://schemas.microsoft.com/office/powerpoint/2010/main" val="3780909020"/>
      </p:ext>
    </p:extLst>
  </p:cSld>
  <p:clrMapOvr>
    <a:masterClrMapping/>
  </p:clrMapOvr>
  <mc:AlternateContent xmlns:mc="http://schemas.openxmlformats.org/markup-compatibility/2006">
    <mc:Choice xmlns:p14="http://schemas.microsoft.com/office/powerpoint/2010/main" Requires="p14">
      <p:transition spd="med" p14:dur="550">
        <p14:prism isContent="1"/>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bwMode="auto">
          <a:xfrm>
            <a:off x="1343819" y="3331231"/>
            <a:ext cx="3882231" cy="638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normAutofit fontScale="97500"/>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r>
              <a:rPr lang="en-US" sz="2074" dirty="0"/>
              <a:t>Resulting Beam Jitter</a:t>
            </a:r>
          </a:p>
        </p:txBody>
      </p:sp>
      <p:pic>
        <p:nvPicPr>
          <p:cNvPr id="17" name="Picture 7" descr="GM_comp_zoom1.g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7330" y="1016825"/>
            <a:ext cx="4180864" cy="2397601"/>
          </a:xfrm>
          <a:prstGeom prst="rect">
            <a:avLst/>
          </a:prstGeom>
        </p:spPr>
      </p:pic>
      <p:sp>
        <p:nvSpPr>
          <p:cNvPr id="2" name="Title 1"/>
          <p:cNvSpPr>
            <a:spLocks noGrp="1"/>
          </p:cNvSpPr>
          <p:nvPr>
            <p:ph type="title"/>
          </p:nvPr>
        </p:nvSpPr>
        <p:spPr>
          <a:xfrm>
            <a:off x="1817847" y="0"/>
            <a:ext cx="8532495" cy="650280"/>
          </a:xfrm>
        </p:spPr>
        <p:txBody>
          <a:bodyPr>
            <a:normAutofit/>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r>
              <a:rPr lang="en-US" dirty="0"/>
              <a:t>IP on-line stabilization by beam</a:t>
            </a:r>
          </a:p>
        </p:txBody>
      </p:sp>
      <p:sp>
        <p:nvSpPr>
          <p:cNvPr id="8" name="Text Box 5"/>
          <p:cNvSpPr txBox="1">
            <a:spLocks noChangeArrowheads="1"/>
          </p:cNvSpPr>
          <p:nvPr/>
        </p:nvSpPr>
        <p:spPr bwMode="auto">
          <a:xfrm>
            <a:off x="8919263" y="6186912"/>
            <a:ext cx="2528752" cy="764761"/>
          </a:xfrm>
          <a:prstGeom prst="rect">
            <a:avLst/>
          </a:prstGeom>
          <a:solidFill>
            <a:schemeClr val="bg1">
              <a:lumMod val="85000"/>
            </a:schemeClr>
          </a:solidFill>
          <a:ln w="9525">
            <a:noFill/>
            <a:miter lim="800000"/>
            <a:headEnd/>
            <a:tailEnd/>
          </a:ln>
        </p:spPr>
        <p:txBody>
          <a:bodyPr wrap="square">
            <a:spAutoFit/>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pPr fontAlgn="auto">
              <a:lnSpc>
                <a:spcPct val="125000"/>
              </a:lnSpc>
              <a:spcBef>
                <a:spcPts val="0"/>
              </a:spcBef>
              <a:spcAft>
                <a:spcPts val="0"/>
              </a:spcAft>
              <a:defRPr/>
            </a:pPr>
            <a:r>
              <a:rPr lang="fr-CH" sz="1999" dirty="0"/>
              <a:t>D. Schulte, </a:t>
            </a:r>
            <a:r>
              <a:rPr lang="en-US" sz="1659" dirty="0">
                <a:latin typeface="Arial" pitchFamily="-106" charset="0"/>
                <a:ea typeface="Arial" pitchFamily="-106" charset="0"/>
                <a:cs typeface="Arial" pitchFamily="-106" charset="0"/>
              </a:rPr>
              <a:t>J. </a:t>
            </a:r>
            <a:r>
              <a:rPr lang="en-US" sz="1659" dirty="0" err="1">
                <a:latin typeface="Arial" pitchFamily="-106" charset="0"/>
                <a:ea typeface="Arial" pitchFamily="-106" charset="0"/>
                <a:cs typeface="Arial" pitchFamily="-106" charset="0"/>
              </a:rPr>
              <a:t>Pfingstner</a:t>
            </a:r>
            <a:endParaRPr lang="en-US" sz="1659" dirty="0">
              <a:latin typeface="Arial" pitchFamily="-106" charset="0"/>
              <a:ea typeface="Arial" pitchFamily="-106" charset="0"/>
              <a:cs typeface="Arial" pitchFamily="-106"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08851" y="3331231"/>
            <a:ext cx="3807573" cy="2855681"/>
          </a:xfrm>
          <a:prstGeom prst="rect">
            <a:avLst/>
          </a:prstGeom>
        </p:spPr>
      </p:pic>
      <p:pic>
        <p:nvPicPr>
          <p:cNvPr id="10" name="Picture 7" descr="Beam_motion_ml2.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356" y="3853839"/>
            <a:ext cx="4601265" cy="2762357"/>
          </a:xfrm>
          <a:prstGeom prst="rect">
            <a:avLst/>
          </a:prstGeom>
        </p:spPr>
      </p:pic>
      <p:pic>
        <p:nvPicPr>
          <p:cNvPr id="11"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64220" y="792849"/>
            <a:ext cx="2265996" cy="2976816"/>
          </a:xfrm>
          <a:prstGeom prst="rect">
            <a:avLst/>
          </a:prstGeom>
          <a:noFill/>
          <a:ln w="9525">
            <a:noFill/>
            <a:miter lim="800000"/>
            <a:headEnd/>
            <a:tailEnd/>
          </a:ln>
        </p:spPr>
      </p:pic>
      <p:graphicFrame>
        <p:nvGraphicFramePr>
          <p:cNvPr id="12" name="Table 14"/>
          <p:cNvGraphicFramePr>
            <a:graphicFrameLocks noGrp="1"/>
          </p:cNvGraphicFramePr>
          <p:nvPr/>
        </p:nvGraphicFramePr>
        <p:xfrm>
          <a:off x="4853239" y="4675081"/>
          <a:ext cx="2724021" cy="2082726"/>
        </p:xfrm>
        <a:graphic>
          <a:graphicData uri="http://schemas.openxmlformats.org/drawingml/2006/table">
            <a:tbl>
              <a:tblPr firstRow="1" bandRow="1">
                <a:tableStyleId>{5C22544A-7EE6-4342-B048-85BDC9FD1C3A}</a:tableStyleId>
              </a:tblPr>
              <a:tblGrid>
                <a:gridCol w="1343849">
                  <a:extLst>
                    <a:ext uri="{9D8B030D-6E8A-4147-A177-3AD203B41FA5}">
                      <a16:colId xmlns:a16="http://schemas.microsoft.com/office/drawing/2014/main" val="20000"/>
                    </a:ext>
                  </a:extLst>
                </a:gridCol>
                <a:gridCol w="1380172">
                  <a:extLst>
                    <a:ext uri="{9D8B030D-6E8A-4147-A177-3AD203B41FA5}">
                      <a16:colId xmlns:a16="http://schemas.microsoft.com/office/drawing/2014/main" val="20001"/>
                    </a:ext>
                  </a:extLst>
                </a:gridCol>
              </a:tblGrid>
              <a:tr h="527048">
                <a:tc>
                  <a:txBody>
                    <a:bodyPr/>
                    <a:lstStyle/>
                    <a:p>
                      <a:endParaRPr lang="en-US" sz="1700" dirty="0">
                        <a:solidFill>
                          <a:srgbClr val="0000FF"/>
                        </a:solidFill>
                      </a:endParaRPr>
                    </a:p>
                  </a:txBody>
                  <a:tcPr marL="94806" marR="94806" marT="47403" marB="47403"/>
                </a:tc>
                <a:tc>
                  <a:txBody>
                    <a:bodyPr/>
                    <a:lstStyle/>
                    <a:p>
                      <a:pPr algn="ctr"/>
                      <a:r>
                        <a:rPr lang="en-US" sz="1700" dirty="0"/>
                        <a:t>B10</a:t>
                      </a:r>
                    </a:p>
                  </a:txBody>
                  <a:tcPr marL="94806" marR="94806" marT="47403" marB="47403"/>
                </a:tc>
                <a:extLst>
                  <a:ext uri="{0D108BD9-81ED-4DB2-BD59-A6C34878D82A}">
                    <a16:rowId xmlns:a16="http://schemas.microsoft.com/office/drawing/2014/main" val="10000"/>
                  </a:ext>
                </a:extLst>
              </a:tr>
              <a:tr h="471356">
                <a:tc>
                  <a:txBody>
                    <a:bodyPr/>
                    <a:lstStyle/>
                    <a:p>
                      <a:r>
                        <a:rPr lang="en-US" sz="1700" dirty="0"/>
                        <a:t>No</a:t>
                      </a:r>
                      <a:r>
                        <a:rPr lang="en-US" sz="1700" baseline="0" dirty="0"/>
                        <a:t> stab.</a:t>
                      </a:r>
                      <a:endParaRPr lang="en-US" sz="1700" dirty="0"/>
                    </a:p>
                  </a:txBody>
                  <a:tcPr marL="94806" marR="94806" marT="47403" marB="47403"/>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dirty="0">
                          <a:solidFill>
                            <a:srgbClr val="008000"/>
                          </a:solidFill>
                        </a:rPr>
                        <a:t>53% </a:t>
                      </a:r>
                      <a:r>
                        <a:rPr lang="en-US" sz="1700" dirty="0"/>
                        <a:t>/ </a:t>
                      </a:r>
                      <a:r>
                        <a:rPr lang="en-US" sz="1700" dirty="0">
                          <a:solidFill>
                            <a:srgbClr val="FF0000"/>
                          </a:solidFill>
                        </a:rPr>
                        <a:t>68%</a:t>
                      </a:r>
                    </a:p>
                  </a:txBody>
                  <a:tcPr marL="94806" marR="94806" marT="47403" marB="47403"/>
                </a:tc>
                <a:extLst>
                  <a:ext uri="{0D108BD9-81ED-4DB2-BD59-A6C34878D82A}">
                    <a16:rowId xmlns:a16="http://schemas.microsoft.com/office/drawing/2014/main" val="10001"/>
                  </a:ext>
                </a:extLst>
              </a:tr>
              <a:tr h="471356">
                <a:tc>
                  <a:txBody>
                    <a:bodyPr/>
                    <a:lstStyle/>
                    <a:p>
                      <a:r>
                        <a:rPr lang="en-US" sz="1700" dirty="0" err="1"/>
                        <a:t>Curr</a:t>
                      </a:r>
                      <a:r>
                        <a:rPr lang="en-US" sz="1700" dirty="0"/>
                        <a:t>.</a:t>
                      </a:r>
                      <a:r>
                        <a:rPr lang="en-US" sz="1700" baseline="0" dirty="0"/>
                        <a:t> s</a:t>
                      </a:r>
                      <a:r>
                        <a:rPr lang="en-US" sz="1700" dirty="0"/>
                        <a:t>tab.</a:t>
                      </a:r>
                    </a:p>
                  </a:txBody>
                  <a:tcPr marL="94806" marR="94806" marT="47403" marB="47403"/>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dirty="0">
                          <a:solidFill>
                            <a:srgbClr val="008000"/>
                          </a:solidFill>
                        </a:rPr>
                        <a:t>108% </a:t>
                      </a:r>
                      <a:r>
                        <a:rPr lang="en-US" sz="1700" dirty="0"/>
                        <a:t>/ </a:t>
                      </a:r>
                      <a:r>
                        <a:rPr lang="en-US" sz="1700" dirty="0">
                          <a:solidFill>
                            <a:srgbClr val="FF0000"/>
                          </a:solidFill>
                        </a:rPr>
                        <a:t>13%</a:t>
                      </a:r>
                    </a:p>
                  </a:txBody>
                  <a:tcPr marL="94806" marR="94806" marT="47403" marB="47403"/>
                </a:tc>
                <a:extLst>
                  <a:ext uri="{0D108BD9-81ED-4DB2-BD59-A6C34878D82A}">
                    <a16:rowId xmlns:a16="http://schemas.microsoft.com/office/drawing/2014/main" val="10002"/>
                  </a:ext>
                </a:extLst>
              </a:tr>
              <a:tr h="471356">
                <a:tc>
                  <a:txBody>
                    <a:bodyPr/>
                    <a:lstStyle/>
                    <a:p>
                      <a:r>
                        <a:rPr lang="en-US" sz="1700" dirty="0"/>
                        <a:t>Future stab.</a:t>
                      </a:r>
                    </a:p>
                  </a:txBody>
                  <a:tcPr marL="94806" marR="94806" marT="47403" marB="47403"/>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dirty="0">
                          <a:solidFill>
                            <a:srgbClr val="008000"/>
                          </a:solidFill>
                        </a:rPr>
                        <a:t>118% </a:t>
                      </a:r>
                      <a:r>
                        <a:rPr lang="en-US" sz="1700" dirty="0"/>
                        <a:t>/ </a:t>
                      </a:r>
                      <a:r>
                        <a:rPr lang="en-US" sz="1700" dirty="0">
                          <a:solidFill>
                            <a:srgbClr val="FF0000"/>
                          </a:solidFill>
                        </a:rPr>
                        <a:t>3%</a:t>
                      </a:r>
                    </a:p>
                  </a:txBody>
                  <a:tcPr marL="94806" marR="94806" marT="47403" marB="47403"/>
                </a:tc>
                <a:extLst>
                  <a:ext uri="{0D108BD9-81ED-4DB2-BD59-A6C34878D82A}">
                    <a16:rowId xmlns:a16="http://schemas.microsoft.com/office/drawing/2014/main" val="10003"/>
                  </a:ext>
                </a:extLst>
              </a:tr>
            </a:tbl>
          </a:graphicData>
        </a:graphic>
      </p:graphicFrame>
      <p:sp>
        <p:nvSpPr>
          <p:cNvPr id="13" name="TextBox 12"/>
          <p:cNvSpPr txBox="1"/>
          <p:nvPr/>
        </p:nvSpPr>
        <p:spPr>
          <a:xfrm>
            <a:off x="4853239" y="3960721"/>
            <a:ext cx="2724021" cy="707630"/>
          </a:xfrm>
          <a:prstGeom prst="rect">
            <a:avLst/>
          </a:prstGeom>
          <a:solidFill>
            <a:schemeClr val="accent1">
              <a:lumMod val="20000"/>
              <a:lumOff val="80000"/>
            </a:schemeClr>
          </a:solidFill>
        </p:spPr>
        <p:txBody>
          <a:bodyPr wrap="square" rtlCol="0">
            <a:spAutoFit/>
          </a:bodyPr>
          <a:lstStyle>
            <a:defPPr>
              <a:defRPr lang="ru-RU"/>
            </a:defPPr>
            <a:lvl1pPr algn="l" rtl="0" eaLnBrk="0" fontAlgn="base" hangingPunct="0">
              <a:spcBef>
                <a:spcPct val="0"/>
              </a:spcBef>
              <a:spcAft>
                <a:spcPct val="0"/>
              </a:spcAft>
              <a:defRPr sz="1928" kern="1200">
                <a:solidFill>
                  <a:schemeClr val="tx1"/>
                </a:solidFill>
                <a:latin typeface="Arial" charset="0"/>
                <a:ea typeface="SimSun" charset="0"/>
                <a:cs typeface="+mn-cs"/>
              </a:defRPr>
            </a:lvl1pPr>
            <a:lvl2pPr marL="550789" algn="l" rtl="0" eaLnBrk="0" fontAlgn="base" hangingPunct="0">
              <a:spcBef>
                <a:spcPct val="0"/>
              </a:spcBef>
              <a:spcAft>
                <a:spcPct val="0"/>
              </a:spcAft>
              <a:defRPr sz="1928" kern="1200">
                <a:solidFill>
                  <a:schemeClr val="tx1"/>
                </a:solidFill>
                <a:latin typeface="Arial" charset="0"/>
                <a:ea typeface="SimSun" charset="0"/>
                <a:cs typeface="+mn-cs"/>
              </a:defRPr>
            </a:lvl2pPr>
            <a:lvl3pPr marL="1101578" algn="l" rtl="0" eaLnBrk="0" fontAlgn="base" hangingPunct="0">
              <a:spcBef>
                <a:spcPct val="0"/>
              </a:spcBef>
              <a:spcAft>
                <a:spcPct val="0"/>
              </a:spcAft>
              <a:defRPr sz="1928" kern="1200">
                <a:solidFill>
                  <a:schemeClr val="tx1"/>
                </a:solidFill>
                <a:latin typeface="Arial" charset="0"/>
                <a:ea typeface="SimSun" charset="0"/>
                <a:cs typeface="+mn-cs"/>
              </a:defRPr>
            </a:lvl3pPr>
            <a:lvl4pPr marL="1652367" algn="l" rtl="0" eaLnBrk="0" fontAlgn="base" hangingPunct="0">
              <a:spcBef>
                <a:spcPct val="0"/>
              </a:spcBef>
              <a:spcAft>
                <a:spcPct val="0"/>
              </a:spcAft>
              <a:defRPr sz="1928" kern="1200">
                <a:solidFill>
                  <a:schemeClr val="tx1"/>
                </a:solidFill>
                <a:latin typeface="Arial" charset="0"/>
                <a:ea typeface="SimSun" charset="0"/>
                <a:cs typeface="+mn-cs"/>
              </a:defRPr>
            </a:lvl4pPr>
            <a:lvl5pPr marL="2203155" algn="l" rtl="0" eaLnBrk="0" fontAlgn="base" hangingPunct="0">
              <a:spcBef>
                <a:spcPct val="0"/>
              </a:spcBef>
              <a:spcAft>
                <a:spcPct val="0"/>
              </a:spcAft>
              <a:defRPr sz="1928" kern="1200">
                <a:solidFill>
                  <a:schemeClr val="tx1"/>
                </a:solidFill>
                <a:latin typeface="Arial" charset="0"/>
                <a:ea typeface="SimSun" charset="0"/>
                <a:cs typeface="+mn-cs"/>
              </a:defRPr>
            </a:lvl5pPr>
            <a:lvl6pPr marL="2753944" algn="l" defTabSz="1101578" rtl="0" eaLnBrk="1" latinLnBrk="0" hangingPunct="1">
              <a:defRPr sz="1928" kern="1200">
                <a:solidFill>
                  <a:schemeClr val="tx1"/>
                </a:solidFill>
                <a:latin typeface="Arial" charset="0"/>
                <a:ea typeface="SimSun" charset="0"/>
                <a:cs typeface="+mn-cs"/>
              </a:defRPr>
            </a:lvl6pPr>
            <a:lvl7pPr marL="3304733" algn="l" defTabSz="1101578" rtl="0" eaLnBrk="1" latinLnBrk="0" hangingPunct="1">
              <a:defRPr sz="1928" kern="1200">
                <a:solidFill>
                  <a:schemeClr val="tx1"/>
                </a:solidFill>
                <a:latin typeface="Arial" charset="0"/>
                <a:ea typeface="SimSun" charset="0"/>
                <a:cs typeface="+mn-cs"/>
              </a:defRPr>
            </a:lvl7pPr>
            <a:lvl8pPr marL="3855522" algn="l" defTabSz="1101578" rtl="0" eaLnBrk="1" latinLnBrk="0" hangingPunct="1">
              <a:defRPr sz="1928" kern="1200">
                <a:solidFill>
                  <a:schemeClr val="tx1"/>
                </a:solidFill>
                <a:latin typeface="Arial" charset="0"/>
                <a:ea typeface="SimSun" charset="0"/>
                <a:cs typeface="+mn-cs"/>
              </a:defRPr>
            </a:lvl8pPr>
            <a:lvl9pPr marL="4406311" algn="l" defTabSz="1101578" rtl="0" eaLnBrk="1" latinLnBrk="0" hangingPunct="1">
              <a:defRPr sz="1928" kern="1200">
                <a:solidFill>
                  <a:schemeClr val="tx1"/>
                </a:solidFill>
                <a:latin typeface="Arial" charset="0"/>
                <a:ea typeface="SimSun" charset="0"/>
                <a:cs typeface="+mn-cs"/>
              </a:defRPr>
            </a:lvl9pPr>
          </a:lstStyle>
          <a:p>
            <a:pPr algn="ctr"/>
            <a:r>
              <a:rPr lang="en-US" sz="1999" dirty="0"/>
              <a:t>Luminosity </a:t>
            </a:r>
            <a:r>
              <a:rPr lang="en-US" sz="1999" dirty="0">
                <a:solidFill>
                  <a:srgbClr val="008000"/>
                </a:solidFill>
              </a:rPr>
              <a:t>achieved</a:t>
            </a:r>
            <a:r>
              <a:rPr lang="en-US" sz="1999" dirty="0"/>
              <a:t>/</a:t>
            </a:r>
            <a:r>
              <a:rPr lang="en-US" sz="1999" dirty="0">
                <a:solidFill>
                  <a:srgbClr val="FF0000"/>
                </a:solidFill>
              </a:rPr>
              <a:t>lost</a:t>
            </a:r>
            <a:r>
              <a:rPr lang="en-US" sz="1999" dirty="0"/>
              <a:t> [%]</a:t>
            </a:r>
          </a:p>
        </p:txBody>
      </p:sp>
      <p:pic>
        <p:nvPicPr>
          <p:cNvPr id="18" name="Picture 26" descr="tf_QP_stab.eps"/>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39934" y="583668"/>
            <a:ext cx="3620400" cy="2588198"/>
          </a:xfrm>
          <a:prstGeom prst="rect">
            <a:avLst/>
          </a:prstGeom>
        </p:spPr>
      </p:pic>
    </p:spTree>
    <p:extLst>
      <p:ext uri="{BB962C8B-B14F-4D97-AF65-F5344CB8AC3E}">
        <p14:creationId xmlns:p14="http://schemas.microsoft.com/office/powerpoint/2010/main" val="1671207966"/>
      </p:ext>
    </p:extLst>
  </p:cSld>
  <p:clrMapOvr>
    <a:masterClrMapping/>
  </p:clrMapOvr>
  <mc:AlternateContent xmlns:mc="http://schemas.openxmlformats.org/markup-compatibility/2006">
    <mc:Choice xmlns:p14="http://schemas.microsoft.com/office/powerpoint/2010/main" Requires="p14">
      <p:transition spd="med" p14:dur="550">
        <p14:prism isContent="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 name="TextBox 44"/>
          <p:cNvSpPr/>
          <p:nvPr/>
        </p:nvSpPr>
        <p:spPr>
          <a:xfrm>
            <a:off x="36000" y="46080"/>
            <a:ext cx="12113280" cy="2923560"/>
          </a:xfrm>
          <a:prstGeom prst="rect">
            <a:avLst/>
          </a:prstGeom>
          <a:solidFill>
            <a:schemeClr val="tx2">
              <a:lumMod val="20000"/>
              <a:lumOff val="80000"/>
            </a:schemeClr>
          </a:solidFill>
          <a:ln w="0">
            <a:solidFill>
              <a:srgbClr val="3A5F8B"/>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endParaRPr lang="en-US" sz="1800" b="0" strike="noStrike" spc="-1">
              <a:latin typeface="Arial"/>
            </a:endParaRPr>
          </a:p>
          <a:p>
            <a:pPr algn="ctr">
              <a:lnSpc>
                <a:spcPct val="100000"/>
              </a:lnSpc>
            </a:pPr>
            <a:r>
              <a:rPr lang="zxx" sz="2800" b="1" strike="noStrike" spc="-1">
                <a:solidFill>
                  <a:srgbClr val="002060"/>
                </a:solidFill>
                <a:latin typeface="Arial"/>
                <a:ea typeface="DejaVu Sans"/>
              </a:rPr>
              <a:t>THEORETICAL  PHYSICS (BLTP)</a:t>
            </a:r>
            <a:endParaRPr lang="en-US" sz="2800" b="0" strike="noStrike" spc="-1">
              <a:latin typeface="Arial"/>
            </a:endParaRPr>
          </a:p>
          <a:p>
            <a:pPr algn="ctr">
              <a:lnSpc>
                <a:spcPct val="100000"/>
              </a:lnSpc>
            </a:pPr>
            <a:endParaRPr lang="en-US" sz="2800" b="0" strike="noStrike" spc="-1">
              <a:latin typeface="Arial"/>
            </a:endParaRPr>
          </a:p>
          <a:p>
            <a:pPr algn="ctr">
              <a:lnSpc>
                <a:spcPct val="100000"/>
              </a:lnSpc>
            </a:pPr>
            <a:endParaRPr lang="en-US" sz="2800" b="0" strike="noStrike" spc="-1">
              <a:latin typeface="Arial"/>
            </a:endParaRPr>
          </a:p>
          <a:p>
            <a:pPr algn="ctr">
              <a:lnSpc>
                <a:spcPct val="100000"/>
              </a:lnSpc>
            </a:pPr>
            <a:endParaRPr lang="en-US" sz="2800" b="0" strike="noStrike" spc="-1">
              <a:latin typeface="Arial"/>
            </a:endParaRPr>
          </a:p>
          <a:p>
            <a:pPr algn="ctr">
              <a:lnSpc>
                <a:spcPct val="100000"/>
              </a:lnSpc>
            </a:pPr>
            <a:endParaRPr lang="en-US" sz="2800" b="0" strike="noStrike" spc="-1">
              <a:latin typeface="Arial"/>
            </a:endParaRPr>
          </a:p>
          <a:p>
            <a:pPr algn="ctr">
              <a:lnSpc>
                <a:spcPct val="100000"/>
              </a:lnSpc>
            </a:pPr>
            <a:endParaRPr lang="en-US" sz="2800" b="0" strike="noStrike" spc="-1">
              <a:latin typeface="Arial"/>
            </a:endParaRPr>
          </a:p>
        </p:txBody>
      </p:sp>
      <p:sp>
        <p:nvSpPr>
          <p:cNvPr id="946" name="Скругленный прямоугольник 5"/>
          <p:cNvSpPr/>
          <p:nvPr/>
        </p:nvSpPr>
        <p:spPr>
          <a:xfrm>
            <a:off x="9228960" y="1009800"/>
            <a:ext cx="2240280" cy="1155960"/>
          </a:xfrm>
          <a:prstGeom prst="roundRect">
            <a:avLst>
              <a:gd name="adj" fmla="val 16667"/>
            </a:avLst>
          </a:prstGeom>
          <a:solidFill>
            <a:schemeClr val="bg2">
              <a:lumMod val="75000"/>
            </a:schemeClr>
          </a:solidFill>
          <a:ln>
            <a:solidFill>
              <a:srgbClr val="1E1C11"/>
            </a:solidFill>
          </a:ln>
        </p:spPr>
        <p:style>
          <a:lnRef idx="2">
            <a:schemeClr val="accent1">
              <a:shade val="50000"/>
            </a:schemeClr>
          </a:lnRef>
          <a:fillRef idx="1">
            <a:schemeClr val="accent1"/>
          </a:fillRef>
          <a:effectRef idx="0">
            <a:schemeClr val="accent1"/>
          </a:effectRef>
          <a:fontRef idx="minor"/>
        </p:style>
      </p:sp>
      <p:sp>
        <p:nvSpPr>
          <p:cNvPr id="947" name="Скругленный прямоугольник 6"/>
          <p:cNvSpPr/>
          <p:nvPr/>
        </p:nvSpPr>
        <p:spPr>
          <a:xfrm>
            <a:off x="654840" y="1009800"/>
            <a:ext cx="2240280" cy="1155960"/>
          </a:xfrm>
          <a:prstGeom prst="roundRect">
            <a:avLst>
              <a:gd name="adj" fmla="val 16667"/>
            </a:avLst>
          </a:prstGeom>
          <a:solidFill>
            <a:schemeClr val="accent4">
              <a:lumMod val="20000"/>
              <a:lumOff val="80000"/>
            </a:schemeClr>
          </a:solidFill>
          <a:ln>
            <a:solidFill>
              <a:srgbClr val="604A7B"/>
            </a:solidFill>
          </a:ln>
        </p:spPr>
        <p:style>
          <a:lnRef idx="2">
            <a:schemeClr val="accent1">
              <a:shade val="50000"/>
            </a:schemeClr>
          </a:lnRef>
          <a:fillRef idx="1">
            <a:schemeClr val="accent1"/>
          </a:fillRef>
          <a:effectRef idx="0">
            <a:schemeClr val="accent1"/>
          </a:effectRef>
          <a:fontRef idx="minor"/>
        </p:style>
      </p:sp>
      <p:sp>
        <p:nvSpPr>
          <p:cNvPr id="948" name="Скругленный прямоугольник 7"/>
          <p:cNvSpPr/>
          <p:nvPr/>
        </p:nvSpPr>
        <p:spPr>
          <a:xfrm>
            <a:off x="6379560" y="1009800"/>
            <a:ext cx="2240280" cy="1155960"/>
          </a:xfrm>
          <a:prstGeom prst="roundRect">
            <a:avLst>
              <a:gd name="adj" fmla="val 16667"/>
            </a:avLst>
          </a:prstGeom>
          <a:solidFill>
            <a:schemeClr val="accent1">
              <a:lumMod val="20000"/>
              <a:lumOff val="80000"/>
            </a:schemeClr>
          </a:solidFill>
          <a:ln>
            <a:solidFill>
              <a:srgbClr val="376092"/>
            </a:solidFill>
          </a:ln>
        </p:spPr>
        <p:style>
          <a:lnRef idx="2">
            <a:schemeClr val="accent1">
              <a:shade val="50000"/>
            </a:schemeClr>
          </a:lnRef>
          <a:fillRef idx="1">
            <a:schemeClr val="accent1"/>
          </a:fillRef>
          <a:effectRef idx="0">
            <a:schemeClr val="accent1"/>
          </a:effectRef>
          <a:fontRef idx="minor"/>
        </p:style>
      </p:sp>
      <p:sp>
        <p:nvSpPr>
          <p:cNvPr id="949" name="Скругленный прямоугольник 8"/>
          <p:cNvSpPr/>
          <p:nvPr/>
        </p:nvSpPr>
        <p:spPr>
          <a:xfrm>
            <a:off x="3519000" y="1009800"/>
            <a:ext cx="2240280" cy="1155960"/>
          </a:xfrm>
          <a:prstGeom prst="roundRect">
            <a:avLst>
              <a:gd name="adj" fmla="val 16667"/>
            </a:avLst>
          </a:prstGeom>
          <a:solidFill>
            <a:schemeClr val="accent3">
              <a:lumMod val="40000"/>
              <a:lumOff val="60000"/>
            </a:schemeClr>
          </a:solidFill>
          <a:ln>
            <a:solidFill>
              <a:srgbClr val="4F6228"/>
            </a:solidFill>
          </a:ln>
        </p:spPr>
        <p:style>
          <a:lnRef idx="2">
            <a:schemeClr val="accent1">
              <a:shade val="50000"/>
            </a:schemeClr>
          </a:lnRef>
          <a:fillRef idx="1">
            <a:schemeClr val="accent1"/>
          </a:fillRef>
          <a:effectRef idx="0">
            <a:schemeClr val="accent1"/>
          </a:effectRef>
          <a:fontRef idx="minor"/>
        </p:style>
      </p:sp>
      <p:sp>
        <p:nvSpPr>
          <p:cNvPr id="950" name="TextBox 45"/>
          <p:cNvSpPr/>
          <p:nvPr/>
        </p:nvSpPr>
        <p:spPr>
          <a:xfrm>
            <a:off x="3519000" y="1073520"/>
            <a:ext cx="2240280" cy="100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2000" b="1" strike="noStrike" spc="-1">
                <a:solidFill>
                  <a:srgbClr val="000000"/>
                </a:solidFill>
                <a:latin typeface="Arial"/>
                <a:ea typeface="DejaVu Sans"/>
              </a:rPr>
              <a:t>Theory</a:t>
            </a:r>
            <a:endParaRPr lang="en-US" sz="2000" b="0" strike="noStrike" spc="-1">
              <a:latin typeface="Arial"/>
            </a:endParaRPr>
          </a:p>
          <a:p>
            <a:pPr algn="ctr">
              <a:lnSpc>
                <a:spcPct val="100000"/>
              </a:lnSpc>
            </a:pPr>
            <a:r>
              <a:rPr lang="zxx" sz="2000" b="1" strike="noStrike" spc="-1">
                <a:solidFill>
                  <a:srgbClr val="000000"/>
                </a:solidFill>
                <a:latin typeface="Arial"/>
                <a:ea typeface="DejaVu Sans"/>
              </a:rPr>
              <a:t>of  Atomic</a:t>
            </a:r>
            <a:endParaRPr lang="en-US" sz="2000" b="0" strike="noStrike" spc="-1">
              <a:latin typeface="Arial"/>
            </a:endParaRPr>
          </a:p>
          <a:p>
            <a:pPr algn="ctr">
              <a:lnSpc>
                <a:spcPct val="100000"/>
              </a:lnSpc>
            </a:pPr>
            <a:r>
              <a:rPr lang="zxx" sz="2000" b="1" strike="noStrike" spc="-1">
                <a:solidFill>
                  <a:srgbClr val="000000"/>
                </a:solidFill>
                <a:latin typeface="Arial"/>
                <a:ea typeface="DejaVu Sans"/>
              </a:rPr>
              <a:t>Nucleus</a:t>
            </a:r>
            <a:endParaRPr lang="en-US" sz="2000" b="0" strike="noStrike" spc="-1">
              <a:latin typeface="Arial"/>
            </a:endParaRPr>
          </a:p>
        </p:txBody>
      </p:sp>
      <p:sp>
        <p:nvSpPr>
          <p:cNvPr id="951" name="TextBox 47"/>
          <p:cNvSpPr/>
          <p:nvPr/>
        </p:nvSpPr>
        <p:spPr>
          <a:xfrm>
            <a:off x="654840" y="1073520"/>
            <a:ext cx="2240280" cy="100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2000" b="1" strike="noStrike" spc="-1">
                <a:solidFill>
                  <a:srgbClr val="000000"/>
                </a:solidFill>
                <a:latin typeface="Arial"/>
                <a:ea typeface="DejaVu Sans"/>
              </a:rPr>
              <a:t>Theory of</a:t>
            </a:r>
            <a:endParaRPr lang="en-US" sz="2000" b="0" strike="noStrike" spc="-1">
              <a:latin typeface="Arial"/>
            </a:endParaRPr>
          </a:p>
          <a:p>
            <a:pPr algn="ctr">
              <a:lnSpc>
                <a:spcPct val="100000"/>
              </a:lnSpc>
            </a:pPr>
            <a:r>
              <a:rPr lang="zxx" sz="2000" b="1" strike="noStrike" spc="-1">
                <a:solidFill>
                  <a:srgbClr val="000000"/>
                </a:solidFill>
                <a:latin typeface="Arial"/>
                <a:ea typeface="DejaVu Sans"/>
              </a:rPr>
              <a:t>Fundamental</a:t>
            </a:r>
            <a:endParaRPr lang="en-US" sz="2000" b="0" strike="noStrike" spc="-1">
              <a:latin typeface="Arial"/>
            </a:endParaRPr>
          </a:p>
          <a:p>
            <a:pPr algn="ctr">
              <a:lnSpc>
                <a:spcPct val="100000"/>
              </a:lnSpc>
            </a:pPr>
            <a:r>
              <a:rPr lang="zxx" sz="2000" b="1" strike="noStrike" spc="-1">
                <a:solidFill>
                  <a:srgbClr val="000000"/>
                </a:solidFill>
                <a:latin typeface="Arial"/>
                <a:ea typeface="DejaVu Sans"/>
              </a:rPr>
              <a:t>Interactions</a:t>
            </a:r>
            <a:endParaRPr lang="en-US" sz="2000" b="0" strike="noStrike" spc="-1">
              <a:latin typeface="Arial"/>
            </a:endParaRPr>
          </a:p>
        </p:txBody>
      </p:sp>
      <p:sp>
        <p:nvSpPr>
          <p:cNvPr id="952" name="TextBox 48"/>
          <p:cNvSpPr/>
          <p:nvPr/>
        </p:nvSpPr>
        <p:spPr>
          <a:xfrm>
            <a:off x="6379560" y="1073520"/>
            <a:ext cx="2240280" cy="100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2000" b="1" strike="noStrike" spc="-1">
                <a:solidFill>
                  <a:srgbClr val="000000"/>
                </a:solidFill>
                <a:latin typeface="Arial"/>
                <a:ea typeface="DejaVu Sans"/>
              </a:rPr>
              <a:t>Theory of</a:t>
            </a:r>
            <a:endParaRPr lang="en-US" sz="2000" b="0" strike="noStrike" spc="-1">
              <a:latin typeface="Arial"/>
            </a:endParaRPr>
          </a:p>
          <a:p>
            <a:pPr algn="ctr">
              <a:lnSpc>
                <a:spcPct val="100000"/>
              </a:lnSpc>
            </a:pPr>
            <a:r>
              <a:rPr lang="zxx" sz="2000" b="1" strike="noStrike" spc="-1">
                <a:solidFill>
                  <a:srgbClr val="000000"/>
                </a:solidFill>
                <a:latin typeface="Arial"/>
                <a:ea typeface="DejaVu Sans"/>
              </a:rPr>
              <a:t>Condensed</a:t>
            </a:r>
            <a:endParaRPr lang="en-US" sz="2000" b="0" strike="noStrike" spc="-1">
              <a:latin typeface="Arial"/>
            </a:endParaRPr>
          </a:p>
          <a:p>
            <a:pPr algn="ctr">
              <a:lnSpc>
                <a:spcPct val="100000"/>
              </a:lnSpc>
            </a:pPr>
            <a:r>
              <a:rPr lang="zxx" sz="2000" b="1" strike="noStrike" spc="-1">
                <a:solidFill>
                  <a:srgbClr val="000000"/>
                </a:solidFill>
                <a:latin typeface="Arial"/>
                <a:ea typeface="DejaVu Sans"/>
              </a:rPr>
              <a:t>Matter</a:t>
            </a:r>
            <a:endParaRPr lang="en-US" sz="2000" b="0" strike="noStrike" spc="-1">
              <a:latin typeface="Arial"/>
            </a:endParaRPr>
          </a:p>
        </p:txBody>
      </p:sp>
      <p:sp>
        <p:nvSpPr>
          <p:cNvPr id="953" name="TextBox 49"/>
          <p:cNvSpPr/>
          <p:nvPr/>
        </p:nvSpPr>
        <p:spPr>
          <a:xfrm>
            <a:off x="9228960" y="1073520"/>
            <a:ext cx="2240280" cy="100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2000" b="1" strike="noStrike" spc="-1">
                <a:solidFill>
                  <a:srgbClr val="000000"/>
                </a:solidFill>
                <a:latin typeface="Arial"/>
                <a:ea typeface="DejaVu Sans"/>
              </a:rPr>
              <a:t>Modern</a:t>
            </a:r>
            <a:endParaRPr lang="en-US" sz="2000" b="0" strike="noStrike" spc="-1">
              <a:latin typeface="Arial"/>
            </a:endParaRPr>
          </a:p>
          <a:p>
            <a:pPr algn="ctr">
              <a:lnSpc>
                <a:spcPct val="100000"/>
              </a:lnSpc>
            </a:pPr>
            <a:r>
              <a:rPr lang="zxx" sz="2000" b="1" strike="noStrike" spc="-1">
                <a:solidFill>
                  <a:srgbClr val="000000"/>
                </a:solidFill>
                <a:latin typeface="Arial"/>
                <a:ea typeface="DejaVu Sans"/>
              </a:rPr>
              <a:t>Mathematical</a:t>
            </a:r>
            <a:endParaRPr lang="en-US" sz="2000" b="0" strike="noStrike" spc="-1">
              <a:latin typeface="Arial"/>
            </a:endParaRPr>
          </a:p>
          <a:p>
            <a:pPr algn="ctr">
              <a:lnSpc>
                <a:spcPct val="100000"/>
              </a:lnSpc>
            </a:pPr>
            <a:r>
              <a:rPr lang="zxx" sz="2000" b="1" strike="noStrike" spc="-1">
                <a:solidFill>
                  <a:srgbClr val="000000"/>
                </a:solidFill>
                <a:latin typeface="Arial"/>
                <a:ea typeface="DejaVu Sans"/>
              </a:rPr>
              <a:t>Physics</a:t>
            </a:r>
            <a:endParaRPr lang="en-US" sz="2000" b="0" strike="noStrike" spc="-1">
              <a:latin typeface="Arial"/>
            </a:endParaRPr>
          </a:p>
        </p:txBody>
      </p:sp>
      <p:sp>
        <p:nvSpPr>
          <p:cNvPr id="954" name="Овал 2"/>
          <p:cNvSpPr/>
          <p:nvPr/>
        </p:nvSpPr>
        <p:spPr>
          <a:xfrm>
            <a:off x="9239400" y="2341800"/>
            <a:ext cx="2894400" cy="2913480"/>
          </a:xfrm>
          <a:prstGeom prst="ellipse">
            <a:avLst/>
          </a:prstGeom>
          <a:solidFill>
            <a:srgbClr val="4F81BD"/>
          </a:solidFill>
          <a:ln>
            <a:noFill/>
          </a:ln>
        </p:spPr>
        <p:style>
          <a:lnRef idx="2">
            <a:schemeClr val="accent1">
              <a:shade val="50000"/>
            </a:schemeClr>
          </a:lnRef>
          <a:fillRef idx="1">
            <a:schemeClr val="accent1"/>
          </a:fillRef>
          <a:effectRef idx="0">
            <a:schemeClr val="accent1"/>
          </a:effectRef>
          <a:fontRef idx="minor"/>
        </p:style>
      </p:sp>
      <p:sp>
        <p:nvSpPr>
          <p:cNvPr id="955" name="TextBox 50"/>
          <p:cNvSpPr/>
          <p:nvPr/>
        </p:nvSpPr>
        <p:spPr>
          <a:xfrm>
            <a:off x="9300600" y="2602800"/>
            <a:ext cx="2761200" cy="225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600" b="1" i="1" strike="noStrike" spc="-1">
                <a:solidFill>
                  <a:srgbClr val="FFFFFF"/>
                </a:solidFill>
                <a:latin typeface="Arial"/>
                <a:ea typeface="DejaVu Sans"/>
              </a:rPr>
              <a:t>Research and</a:t>
            </a:r>
            <a:endParaRPr lang="en-US" sz="1600" b="0" strike="noStrike" spc="-1">
              <a:latin typeface="Arial"/>
            </a:endParaRPr>
          </a:p>
          <a:p>
            <a:pPr algn="ctr">
              <a:lnSpc>
                <a:spcPct val="100000"/>
              </a:lnSpc>
            </a:pPr>
            <a:r>
              <a:rPr lang="zxx" sz="1600" b="1" i="1" strike="noStrike" spc="-1">
                <a:solidFill>
                  <a:srgbClr val="FFFFFF"/>
                </a:solidFill>
                <a:latin typeface="Arial"/>
                <a:ea typeface="DejaVu Sans"/>
              </a:rPr>
              <a:t>educational project</a:t>
            </a:r>
            <a:endParaRPr lang="en-US" sz="1600" b="0" strike="noStrike" spc="-1">
              <a:latin typeface="Arial"/>
            </a:endParaRPr>
          </a:p>
          <a:p>
            <a:pPr algn="ctr">
              <a:lnSpc>
                <a:spcPct val="100000"/>
              </a:lnSpc>
            </a:pPr>
            <a:endParaRPr lang="en-US" sz="1600" b="0" strike="noStrike" spc="-1">
              <a:latin typeface="Arial"/>
            </a:endParaRPr>
          </a:p>
          <a:p>
            <a:pPr algn="ctr">
              <a:lnSpc>
                <a:spcPct val="100000"/>
              </a:lnSpc>
            </a:pPr>
            <a:r>
              <a:rPr lang="zxx" sz="2000" b="1" strike="noStrike" spc="-1">
                <a:solidFill>
                  <a:srgbClr val="FFFFFF"/>
                </a:solidFill>
                <a:latin typeface="Arial"/>
                <a:ea typeface="DejaVu Sans"/>
              </a:rPr>
              <a:t>DIAS-TH</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zxx" sz="1800" b="0" strike="noStrike" spc="-1">
                <a:solidFill>
                  <a:srgbClr val="FFFFFF"/>
                </a:solidFill>
                <a:latin typeface="Arial"/>
                <a:ea typeface="DejaVu Sans"/>
              </a:rPr>
              <a:t>“Dubna International</a:t>
            </a:r>
            <a:endParaRPr lang="en-US" sz="1800" b="0" strike="noStrike" spc="-1">
              <a:latin typeface="Arial"/>
            </a:endParaRPr>
          </a:p>
          <a:p>
            <a:pPr algn="ctr">
              <a:lnSpc>
                <a:spcPct val="100000"/>
              </a:lnSpc>
            </a:pPr>
            <a:r>
              <a:rPr lang="zxx" sz="1800" b="0" strike="noStrike" spc="-1">
                <a:solidFill>
                  <a:srgbClr val="FFFFFF"/>
                </a:solidFill>
                <a:latin typeface="Arial"/>
                <a:ea typeface="DejaVu Sans"/>
              </a:rPr>
              <a:t>Advanced School of</a:t>
            </a:r>
            <a:endParaRPr lang="en-US" sz="1800" b="0" strike="noStrike" spc="-1">
              <a:latin typeface="Arial"/>
            </a:endParaRPr>
          </a:p>
          <a:p>
            <a:pPr algn="ctr">
              <a:lnSpc>
                <a:spcPct val="100000"/>
              </a:lnSpc>
            </a:pPr>
            <a:r>
              <a:rPr lang="zxx" sz="1800" b="0" strike="noStrike" spc="-1">
                <a:solidFill>
                  <a:srgbClr val="FFFFFF"/>
                </a:solidFill>
                <a:latin typeface="Arial"/>
                <a:ea typeface="DejaVu Sans"/>
              </a:rPr>
              <a:t>Theoretical Physics”</a:t>
            </a:r>
            <a:endParaRPr lang="en-US" sz="1800" b="0" strike="noStrike" spc="-1">
              <a:latin typeface="Arial"/>
            </a:endParaRPr>
          </a:p>
        </p:txBody>
      </p:sp>
      <p:sp>
        <p:nvSpPr>
          <p:cNvPr id="956" name="TextBox 54"/>
          <p:cNvSpPr/>
          <p:nvPr/>
        </p:nvSpPr>
        <p:spPr>
          <a:xfrm>
            <a:off x="499320" y="5785200"/>
            <a:ext cx="5260320" cy="1186920"/>
          </a:xfrm>
          <a:prstGeom prst="rect">
            <a:avLst/>
          </a:prstGeom>
          <a:solidFill>
            <a:schemeClr val="accent6">
              <a:lumMod val="60000"/>
              <a:lumOff val="40000"/>
            </a:schemeClr>
          </a:solidFill>
          <a:ln w="0">
            <a:solidFill>
              <a:srgbClr val="984807"/>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800" b="1" strike="noStrike" spc="-1">
                <a:solidFill>
                  <a:srgbClr val="000000"/>
                </a:solidFill>
                <a:latin typeface="Arial"/>
                <a:ea typeface="DejaVu Sans"/>
              </a:rPr>
              <a:t>Human strategy:</a:t>
            </a:r>
            <a:endParaRPr lang="en-US" sz="1800" b="0" strike="noStrike" spc="-1">
              <a:latin typeface="Arial"/>
            </a:endParaRPr>
          </a:p>
          <a:p>
            <a:pPr marL="216000" indent="-216000">
              <a:lnSpc>
                <a:spcPct val="100000"/>
              </a:lnSpc>
              <a:buClr>
                <a:srgbClr val="000000"/>
              </a:buClr>
              <a:buFont typeface="Wingdings" charset="2"/>
              <a:buChar char=""/>
            </a:pPr>
            <a:r>
              <a:rPr lang="zxx" sz="1800" b="0" strike="noStrike" spc="-1">
                <a:solidFill>
                  <a:srgbClr val="000000"/>
                </a:solidFill>
                <a:latin typeface="Arial"/>
                <a:ea typeface="DejaVu Sans"/>
              </a:rPr>
              <a:t> Attraction of leading scientists</a:t>
            </a:r>
            <a:endParaRPr lang="en-US" sz="1800" b="0" strike="noStrike" spc="-1">
              <a:latin typeface="Arial"/>
            </a:endParaRPr>
          </a:p>
          <a:p>
            <a:pPr marL="216000" indent="-216000">
              <a:lnSpc>
                <a:spcPct val="100000"/>
              </a:lnSpc>
              <a:buClr>
                <a:srgbClr val="000000"/>
              </a:buClr>
              <a:buFont typeface="Wingdings" charset="2"/>
              <a:buChar char=""/>
            </a:pPr>
            <a:r>
              <a:rPr lang="zxx" sz="1800" b="0" strike="noStrike" spc="-1">
                <a:solidFill>
                  <a:srgbClr val="000000"/>
                </a:solidFill>
                <a:latin typeface="Arial"/>
                <a:ea typeface="DejaVu Sans"/>
              </a:rPr>
              <a:t> Attraction of young researchers</a:t>
            </a:r>
            <a:endParaRPr lang="en-US" sz="1800" b="0" strike="noStrike" spc="-1">
              <a:latin typeface="Arial"/>
            </a:endParaRPr>
          </a:p>
          <a:p>
            <a:pPr marL="216000" indent="-216000">
              <a:lnSpc>
                <a:spcPct val="100000"/>
              </a:lnSpc>
              <a:buClr>
                <a:srgbClr val="000000"/>
              </a:buClr>
              <a:buFont typeface="Wingdings" charset="2"/>
              <a:buChar char=""/>
            </a:pPr>
            <a:r>
              <a:rPr lang="zxx" sz="1800" b="0" strike="noStrike" spc="-1">
                <a:solidFill>
                  <a:srgbClr val="000000"/>
                </a:solidFill>
                <a:latin typeface="Arial"/>
                <a:ea typeface="DejaVu Sans"/>
              </a:rPr>
              <a:t> Stimulation of scientific activity</a:t>
            </a:r>
            <a:endParaRPr lang="en-US" sz="1800" b="0" strike="noStrike" spc="-1">
              <a:latin typeface="Arial"/>
            </a:endParaRPr>
          </a:p>
        </p:txBody>
      </p:sp>
      <p:sp>
        <p:nvSpPr>
          <p:cNvPr id="957" name="TextBox 55"/>
          <p:cNvSpPr/>
          <p:nvPr/>
        </p:nvSpPr>
        <p:spPr>
          <a:xfrm>
            <a:off x="6379560" y="5785200"/>
            <a:ext cx="5260320" cy="1186920"/>
          </a:xfrm>
          <a:prstGeom prst="rect">
            <a:avLst/>
          </a:prstGeom>
          <a:solidFill>
            <a:schemeClr val="accent6">
              <a:lumMod val="60000"/>
              <a:lumOff val="40000"/>
            </a:schemeClr>
          </a:solidFill>
          <a:ln w="0">
            <a:solidFill>
              <a:srgbClr val="984807"/>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800" b="1" strike="noStrike" spc="-1">
                <a:solidFill>
                  <a:srgbClr val="000000"/>
                </a:solidFill>
                <a:latin typeface="Arial"/>
                <a:ea typeface="DejaVu Sans"/>
              </a:rPr>
              <a:t>Scientific strategy:</a:t>
            </a:r>
            <a:endParaRPr lang="en-US" sz="1800" b="0" strike="noStrike" spc="-1">
              <a:latin typeface="Arial"/>
            </a:endParaRPr>
          </a:p>
          <a:p>
            <a:pPr marL="216000" indent="-216000">
              <a:lnSpc>
                <a:spcPct val="100000"/>
              </a:lnSpc>
              <a:buClr>
                <a:srgbClr val="000000"/>
              </a:buClr>
              <a:buFont typeface="Wingdings" charset="2"/>
              <a:buChar char=""/>
            </a:pPr>
            <a:r>
              <a:rPr lang="zxx" sz="1800" b="0" strike="noStrike" spc="-1">
                <a:solidFill>
                  <a:srgbClr val="000000"/>
                </a:solidFill>
                <a:latin typeface="Arial"/>
                <a:ea typeface="DejaVu Sans"/>
              </a:rPr>
              <a:t> Extension of international collaboration</a:t>
            </a:r>
            <a:endParaRPr lang="en-US" sz="1800" b="0" strike="noStrike" spc="-1">
              <a:latin typeface="Arial"/>
            </a:endParaRPr>
          </a:p>
          <a:p>
            <a:pPr marL="216000" indent="-216000">
              <a:lnSpc>
                <a:spcPct val="100000"/>
              </a:lnSpc>
              <a:buClr>
                <a:srgbClr val="000000"/>
              </a:buClr>
              <a:buFont typeface="Wingdings" charset="2"/>
              <a:buChar char=""/>
            </a:pPr>
            <a:r>
              <a:rPr lang="zxx" sz="1800" b="0" strike="noStrike" spc="-1">
                <a:solidFill>
                  <a:srgbClr val="000000"/>
                </a:solidFill>
                <a:latin typeface="Arial"/>
                <a:ea typeface="DejaVu Sans"/>
              </a:rPr>
              <a:t> Keeping up with current scientific trends</a:t>
            </a:r>
            <a:endParaRPr lang="en-US" sz="1800" b="0" strike="noStrike" spc="-1">
              <a:latin typeface="Arial"/>
            </a:endParaRPr>
          </a:p>
          <a:p>
            <a:pPr marL="216000" indent="-216000">
              <a:lnSpc>
                <a:spcPct val="100000"/>
              </a:lnSpc>
              <a:buClr>
                <a:srgbClr val="000000"/>
              </a:buClr>
              <a:buFont typeface="Wingdings" charset="2"/>
              <a:buChar char=""/>
            </a:pPr>
            <a:r>
              <a:rPr lang="zxx" sz="1800" b="0" strike="noStrike" spc="-1">
                <a:solidFill>
                  <a:srgbClr val="000000"/>
                </a:solidFill>
                <a:latin typeface="Arial"/>
                <a:ea typeface="DejaVu Sans"/>
              </a:rPr>
              <a:t> Interplay of research and education</a:t>
            </a:r>
            <a:endParaRPr lang="en-US" sz="1800" b="0" strike="noStrike" spc="-1">
              <a:latin typeface="Arial"/>
            </a:endParaRPr>
          </a:p>
        </p:txBody>
      </p:sp>
      <p:sp>
        <p:nvSpPr>
          <p:cNvPr id="958" name="Скругленный прямоугольник 51"/>
          <p:cNvSpPr/>
          <p:nvPr/>
        </p:nvSpPr>
        <p:spPr>
          <a:xfrm>
            <a:off x="1232640" y="2554560"/>
            <a:ext cx="7047360" cy="366480"/>
          </a:xfrm>
          <a:prstGeom prst="roundRect">
            <a:avLst>
              <a:gd name="adj" fmla="val 16667"/>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959" name="TextBox 51"/>
          <p:cNvSpPr/>
          <p:nvPr/>
        </p:nvSpPr>
        <p:spPr>
          <a:xfrm>
            <a:off x="120600" y="3162960"/>
            <a:ext cx="5941080" cy="363960"/>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800" b="1" strike="noStrike" spc="-1">
                <a:solidFill>
                  <a:srgbClr val="000000"/>
                </a:solidFill>
                <a:latin typeface="Arial"/>
                <a:ea typeface="DejaVu Sans"/>
              </a:rPr>
              <a:t>VBLHEP </a:t>
            </a:r>
            <a:r>
              <a:rPr lang="zxx" sz="1600" b="0" strike="noStrike" spc="-1">
                <a:solidFill>
                  <a:srgbClr val="000000"/>
                </a:solidFill>
                <a:latin typeface="Arial"/>
                <a:ea typeface="DejaVu Sans"/>
              </a:rPr>
              <a:t>Hot and dense nuclear matter in heavy-ion collisions</a:t>
            </a:r>
            <a:endParaRPr lang="en-US" sz="1600" b="0" strike="noStrike" spc="-1">
              <a:latin typeface="Arial"/>
            </a:endParaRPr>
          </a:p>
        </p:txBody>
      </p:sp>
      <p:sp>
        <p:nvSpPr>
          <p:cNvPr id="960" name="Двойная стрелка вверх/вниз 42"/>
          <p:cNvSpPr/>
          <p:nvPr/>
        </p:nvSpPr>
        <p:spPr>
          <a:xfrm>
            <a:off x="1643760" y="2212920"/>
            <a:ext cx="294480" cy="946800"/>
          </a:xfrm>
          <a:prstGeom prst="upDownArrow">
            <a:avLst>
              <a:gd name="adj1" fmla="val 50000"/>
              <a:gd name="adj2" fmla="val 5000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961" name="Двойная стрелка вверх/вниз 43"/>
          <p:cNvSpPr/>
          <p:nvPr/>
        </p:nvSpPr>
        <p:spPr>
          <a:xfrm>
            <a:off x="4543920" y="2216160"/>
            <a:ext cx="294480" cy="943560"/>
          </a:xfrm>
          <a:prstGeom prst="upDownArrow">
            <a:avLst>
              <a:gd name="adj1" fmla="val 50000"/>
              <a:gd name="adj2" fmla="val 5000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962" name="Двойная стрелка вверх/вниз 44"/>
          <p:cNvSpPr/>
          <p:nvPr/>
        </p:nvSpPr>
        <p:spPr>
          <a:xfrm>
            <a:off x="7467840" y="2216160"/>
            <a:ext cx="294480" cy="943560"/>
          </a:xfrm>
          <a:prstGeom prst="upDownArrow">
            <a:avLst>
              <a:gd name="adj1" fmla="val 50000"/>
              <a:gd name="adj2" fmla="val 5000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963" name="TextBox 52"/>
          <p:cNvSpPr/>
          <p:nvPr/>
        </p:nvSpPr>
        <p:spPr>
          <a:xfrm>
            <a:off x="120600" y="3606480"/>
            <a:ext cx="2620080" cy="607320"/>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800" b="1" strike="noStrike" spc="-1">
                <a:solidFill>
                  <a:srgbClr val="000000"/>
                </a:solidFill>
                <a:latin typeface="Arial"/>
                <a:ea typeface="DejaVu Sans"/>
              </a:rPr>
              <a:t>DLNP</a:t>
            </a:r>
            <a:endParaRPr lang="en-US" sz="1800" b="0" strike="noStrike" spc="-1">
              <a:latin typeface="Arial"/>
            </a:endParaRPr>
          </a:p>
          <a:p>
            <a:pPr algn="ctr">
              <a:lnSpc>
                <a:spcPct val="100000"/>
              </a:lnSpc>
            </a:pPr>
            <a:r>
              <a:rPr lang="zxx" sz="1600" b="0" strike="noStrike" spc="-1">
                <a:solidFill>
                  <a:srgbClr val="000000"/>
                </a:solidFill>
                <a:latin typeface="Arial"/>
                <a:ea typeface="DejaVu Sans"/>
              </a:rPr>
              <a:t>Neutrino physics</a:t>
            </a:r>
            <a:endParaRPr lang="en-US" sz="1600" b="0" strike="noStrike" spc="-1">
              <a:latin typeface="Arial"/>
            </a:endParaRPr>
          </a:p>
        </p:txBody>
      </p:sp>
      <p:sp>
        <p:nvSpPr>
          <p:cNvPr id="964" name="TextBox 56"/>
          <p:cNvSpPr/>
          <p:nvPr/>
        </p:nvSpPr>
        <p:spPr>
          <a:xfrm>
            <a:off x="3187800" y="3627360"/>
            <a:ext cx="2851560" cy="607320"/>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800" b="1" strike="noStrike" spc="-1">
                <a:solidFill>
                  <a:srgbClr val="000000"/>
                </a:solidFill>
                <a:latin typeface="Arial"/>
                <a:ea typeface="DejaVu Sans"/>
              </a:rPr>
              <a:t>FLNR</a:t>
            </a:r>
            <a:endParaRPr lang="en-US" sz="1800" b="0" strike="noStrike" spc="-1">
              <a:latin typeface="Arial"/>
            </a:endParaRPr>
          </a:p>
          <a:p>
            <a:pPr algn="ctr">
              <a:lnSpc>
                <a:spcPct val="100000"/>
              </a:lnSpc>
            </a:pPr>
            <a:r>
              <a:rPr lang="zxx" sz="1600" b="0" strike="noStrike" spc="-1">
                <a:solidFill>
                  <a:srgbClr val="000000"/>
                </a:solidFill>
                <a:latin typeface="Arial"/>
                <a:ea typeface="DejaVu Sans"/>
              </a:rPr>
              <a:t>Superheavy and exotic nuclei</a:t>
            </a:r>
            <a:endParaRPr lang="en-US" sz="1600" b="0" strike="noStrike" spc="-1">
              <a:latin typeface="Arial"/>
            </a:endParaRPr>
          </a:p>
        </p:txBody>
      </p:sp>
      <p:sp>
        <p:nvSpPr>
          <p:cNvPr id="965" name="TextBox 57"/>
          <p:cNvSpPr/>
          <p:nvPr/>
        </p:nvSpPr>
        <p:spPr>
          <a:xfrm>
            <a:off x="3200400" y="4318560"/>
            <a:ext cx="2848680" cy="607320"/>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800" b="1" strike="noStrike" spc="-1">
                <a:solidFill>
                  <a:srgbClr val="000000"/>
                </a:solidFill>
                <a:latin typeface="Arial"/>
                <a:ea typeface="DejaVu Sans"/>
              </a:rPr>
              <a:t>DLNP </a:t>
            </a:r>
            <a:r>
              <a:rPr lang="zxx" sz="1600" b="0" i="1" strike="noStrike" spc="-1">
                <a:solidFill>
                  <a:srgbClr val="000000"/>
                </a:solidFill>
                <a:latin typeface="Arial"/>
                <a:ea typeface="DejaVu Sans"/>
              </a:rPr>
              <a:t>Few-body systems,</a:t>
            </a:r>
            <a:endParaRPr lang="en-US" sz="1600" b="0" strike="noStrike" spc="-1">
              <a:latin typeface="Arial"/>
            </a:endParaRPr>
          </a:p>
          <a:p>
            <a:pPr algn="ctr">
              <a:lnSpc>
                <a:spcPct val="100000"/>
              </a:lnSpc>
            </a:pPr>
            <a:r>
              <a:rPr lang="zxx" sz="1600" b="0" i="1" strike="noStrike" spc="-1">
                <a:solidFill>
                  <a:srgbClr val="000000"/>
                </a:solidFill>
                <a:latin typeface="Arial"/>
                <a:ea typeface="DejaVu Sans"/>
              </a:rPr>
              <a:t>Exotic nuclei</a:t>
            </a:r>
            <a:endParaRPr lang="en-US" sz="1600" b="0" strike="noStrike" spc="-1">
              <a:latin typeface="Arial"/>
            </a:endParaRPr>
          </a:p>
        </p:txBody>
      </p:sp>
      <p:sp>
        <p:nvSpPr>
          <p:cNvPr id="966" name="TextBox 59"/>
          <p:cNvSpPr/>
          <p:nvPr/>
        </p:nvSpPr>
        <p:spPr>
          <a:xfrm>
            <a:off x="1941480" y="2554560"/>
            <a:ext cx="55231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2000" b="1" strike="noStrike" spc="-1">
                <a:solidFill>
                  <a:srgbClr val="FFFFFF"/>
                </a:solidFill>
                <a:latin typeface="Arial"/>
                <a:ea typeface="DejaVu Sans"/>
              </a:rPr>
              <a:t>Interlaboratory cooperation</a:t>
            </a:r>
            <a:endParaRPr lang="en-US" sz="2000" b="0" strike="noStrike" spc="-1">
              <a:latin typeface="Arial"/>
            </a:endParaRPr>
          </a:p>
        </p:txBody>
      </p:sp>
      <p:sp>
        <p:nvSpPr>
          <p:cNvPr id="967" name="TextBox 60"/>
          <p:cNvSpPr/>
          <p:nvPr/>
        </p:nvSpPr>
        <p:spPr>
          <a:xfrm>
            <a:off x="6443640" y="3162960"/>
            <a:ext cx="2240640" cy="850680"/>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800" b="1" strike="noStrike" spc="-1">
                <a:solidFill>
                  <a:srgbClr val="000000"/>
                </a:solidFill>
                <a:latin typeface="Arial"/>
                <a:ea typeface="DejaVu Sans"/>
              </a:rPr>
              <a:t>FLNP</a:t>
            </a:r>
            <a:endParaRPr lang="en-US" sz="1800" b="0" strike="noStrike" spc="-1">
              <a:latin typeface="Arial"/>
            </a:endParaRPr>
          </a:p>
          <a:p>
            <a:pPr algn="ctr">
              <a:lnSpc>
                <a:spcPct val="100000"/>
              </a:lnSpc>
            </a:pPr>
            <a:r>
              <a:rPr lang="zxx" sz="1600" b="0" strike="noStrike" spc="-1">
                <a:solidFill>
                  <a:srgbClr val="000000"/>
                </a:solidFill>
                <a:latin typeface="Arial"/>
                <a:ea typeface="DejaVu Sans"/>
              </a:rPr>
              <a:t>Condensed Matter,</a:t>
            </a:r>
            <a:endParaRPr lang="en-US" sz="1600" b="0" strike="noStrike" spc="-1">
              <a:latin typeface="Arial"/>
            </a:endParaRPr>
          </a:p>
          <a:p>
            <a:pPr algn="ctr">
              <a:lnSpc>
                <a:spcPct val="100000"/>
              </a:lnSpc>
            </a:pPr>
            <a:r>
              <a:rPr lang="zxx" sz="1600" b="0" strike="noStrike" spc="-1">
                <a:solidFill>
                  <a:srgbClr val="000000"/>
                </a:solidFill>
                <a:latin typeface="Arial"/>
                <a:ea typeface="DejaVu Sans"/>
              </a:rPr>
              <a:t>New materials</a:t>
            </a:r>
            <a:endParaRPr lang="en-US" sz="1600" b="0" strike="noStrike" spc="-1">
              <a:latin typeface="Arial"/>
            </a:endParaRPr>
          </a:p>
        </p:txBody>
      </p:sp>
      <p:sp>
        <p:nvSpPr>
          <p:cNvPr id="968" name="TextBox 61"/>
          <p:cNvSpPr/>
          <p:nvPr/>
        </p:nvSpPr>
        <p:spPr>
          <a:xfrm>
            <a:off x="120600" y="4264560"/>
            <a:ext cx="2620080" cy="607320"/>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800" b="1" strike="noStrike" spc="-1">
                <a:solidFill>
                  <a:srgbClr val="000000"/>
                </a:solidFill>
                <a:latin typeface="Arial"/>
                <a:ea typeface="DejaVu Sans"/>
              </a:rPr>
              <a:t>MLIT</a:t>
            </a:r>
            <a:endParaRPr lang="en-US" sz="1800" b="0" strike="noStrike" spc="-1">
              <a:latin typeface="Arial"/>
            </a:endParaRPr>
          </a:p>
          <a:p>
            <a:pPr algn="ctr">
              <a:lnSpc>
                <a:spcPct val="100000"/>
              </a:lnSpc>
            </a:pPr>
            <a:r>
              <a:rPr lang="zxx" sz="1600" b="0" i="1" strike="noStrike" spc="-1">
                <a:solidFill>
                  <a:srgbClr val="000000"/>
                </a:solidFill>
                <a:latin typeface="Arial"/>
                <a:ea typeface="DejaVu Sans"/>
              </a:rPr>
              <a:t>Lattice QCD calculations</a:t>
            </a:r>
            <a:endParaRPr lang="en-US" sz="1600" b="0" strike="noStrike" spc="-1">
              <a:latin typeface="Arial"/>
            </a:endParaRPr>
          </a:p>
        </p:txBody>
      </p:sp>
      <p:sp>
        <p:nvSpPr>
          <p:cNvPr id="969" name="TextBox 62"/>
          <p:cNvSpPr/>
          <p:nvPr/>
        </p:nvSpPr>
        <p:spPr>
          <a:xfrm>
            <a:off x="3200400" y="4969080"/>
            <a:ext cx="6205680" cy="607320"/>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800" b="1" strike="noStrike" spc="-1">
                <a:solidFill>
                  <a:srgbClr val="000000"/>
                </a:solidFill>
                <a:latin typeface="Arial"/>
                <a:ea typeface="DejaVu Sans"/>
              </a:rPr>
              <a:t>MLIT </a:t>
            </a:r>
            <a:r>
              <a:rPr lang="zxx" sz="1600" b="0" strike="noStrike" spc="-1">
                <a:solidFill>
                  <a:srgbClr val="000000"/>
                </a:solidFill>
                <a:latin typeface="Arial"/>
                <a:ea typeface="DejaVu Sans"/>
              </a:rPr>
              <a:t>Computational methods for</a:t>
            </a:r>
            <a:endParaRPr lang="en-US" sz="1600" b="0" strike="noStrike" spc="-1">
              <a:latin typeface="Arial"/>
            </a:endParaRPr>
          </a:p>
          <a:p>
            <a:pPr algn="ctr">
              <a:lnSpc>
                <a:spcPct val="100000"/>
              </a:lnSpc>
            </a:pPr>
            <a:r>
              <a:rPr lang="zxx" sz="1600" b="0" strike="noStrike" spc="-1">
                <a:solidFill>
                  <a:srgbClr val="000000"/>
                </a:solidFill>
                <a:latin typeface="Arial"/>
                <a:ea typeface="DejaVu Sans"/>
              </a:rPr>
              <a:t>nuclear physics and quantum chemistry</a:t>
            </a:r>
            <a:endParaRPr lang="en-US" sz="1600" b="0" strike="noStrike" spc="-1">
              <a:latin typeface="Arial"/>
            </a:endParaRPr>
          </a:p>
        </p:txBody>
      </p:sp>
      <p:sp>
        <p:nvSpPr>
          <p:cNvPr id="970" name="TextBox 63"/>
          <p:cNvSpPr/>
          <p:nvPr/>
        </p:nvSpPr>
        <p:spPr>
          <a:xfrm>
            <a:off x="6479640" y="4059360"/>
            <a:ext cx="2926440" cy="850680"/>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800" b="1" strike="noStrike" spc="-1">
                <a:solidFill>
                  <a:srgbClr val="000000"/>
                </a:solidFill>
                <a:latin typeface="Arial"/>
                <a:ea typeface="DejaVu Sans"/>
              </a:rPr>
              <a:t>FLNR</a:t>
            </a:r>
            <a:endParaRPr lang="en-US" sz="1800" b="0" strike="noStrike" spc="-1">
              <a:latin typeface="Arial"/>
            </a:endParaRPr>
          </a:p>
          <a:p>
            <a:pPr algn="ctr">
              <a:lnSpc>
                <a:spcPct val="100000"/>
              </a:lnSpc>
            </a:pPr>
            <a:r>
              <a:rPr lang="zxx" sz="1600" b="0" strike="noStrike" spc="-1">
                <a:solidFill>
                  <a:srgbClr val="000000"/>
                </a:solidFill>
                <a:latin typeface="Arial"/>
                <a:ea typeface="DejaVu Sans"/>
              </a:rPr>
              <a:t>Nanoporous  2D membranes,</a:t>
            </a:r>
            <a:endParaRPr lang="en-US" sz="1600" b="0" strike="noStrike" spc="-1">
              <a:latin typeface="Arial"/>
            </a:endParaRPr>
          </a:p>
          <a:p>
            <a:pPr algn="ctr">
              <a:lnSpc>
                <a:spcPct val="100000"/>
              </a:lnSpc>
            </a:pPr>
            <a:r>
              <a:rPr lang="zxx" sz="1600" b="0" strike="noStrike" spc="-1">
                <a:solidFill>
                  <a:srgbClr val="000000"/>
                </a:solidFill>
                <a:latin typeface="Arial"/>
                <a:ea typeface="DejaVu Sans"/>
              </a:rPr>
              <a:t>Ion irradiation</a:t>
            </a:r>
            <a:endParaRPr lang="en-US" sz="1600" b="0" strike="noStrike" spc="-1">
              <a:latin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 name="Прямоугольник 46"/>
          <p:cNvSpPr/>
          <p:nvPr/>
        </p:nvSpPr>
        <p:spPr>
          <a:xfrm flipH="1">
            <a:off x="-3600" y="6120"/>
            <a:ext cx="12164760" cy="984600"/>
          </a:xfrm>
          <a:prstGeom prst="rect">
            <a:avLst/>
          </a:prstGeom>
          <a:gradFill rotWithShape="0">
            <a:gsLst>
              <a:gs pos="82000">
                <a:srgbClr val="005582"/>
              </a:gs>
              <a:gs pos="100000">
                <a:srgbClr val="F2F2F2"/>
              </a:gs>
            </a:gsLst>
            <a:lin ang="10800000"/>
          </a:gradFill>
          <a:ln>
            <a:noFill/>
          </a:ln>
        </p:spPr>
        <p:style>
          <a:lnRef idx="2">
            <a:schemeClr val="accent1">
              <a:shade val="50000"/>
            </a:schemeClr>
          </a:lnRef>
          <a:fillRef idx="1">
            <a:schemeClr val="accent1"/>
          </a:fillRef>
          <a:effectRef idx="0">
            <a:schemeClr val="accent1"/>
          </a:effectRef>
          <a:fontRef idx="minor"/>
        </p:style>
      </p:sp>
      <p:pic>
        <p:nvPicPr>
          <p:cNvPr id="993" name="Рисунок 30"/>
          <p:cNvPicPr/>
          <p:nvPr/>
        </p:nvPicPr>
        <p:blipFill>
          <a:blip r:embed="rId3"/>
          <a:stretch/>
        </p:blipFill>
        <p:spPr>
          <a:xfrm>
            <a:off x="68400" y="65880"/>
            <a:ext cx="994680" cy="718560"/>
          </a:xfrm>
          <a:prstGeom prst="rect">
            <a:avLst/>
          </a:prstGeom>
          <a:ln w="0">
            <a:noFill/>
          </a:ln>
        </p:spPr>
      </p:pic>
      <p:sp>
        <p:nvSpPr>
          <p:cNvPr id="994" name="Прямоугольник 47"/>
          <p:cNvSpPr/>
          <p:nvPr/>
        </p:nvSpPr>
        <p:spPr>
          <a:xfrm>
            <a:off x="1598400" y="-44640"/>
            <a:ext cx="8434080" cy="942840"/>
          </a:xfrm>
          <a:prstGeom prst="rect">
            <a:avLst/>
          </a:prstGeom>
          <a:noFill/>
          <a:ln w="0">
            <a:noFill/>
          </a:ln>
          <a:effectLst>
            <a:outerShdw blurRad="50760" dist="37674" dir="2700000" algn="tl"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2800" b="1" strike="noStrike" spc="-1">
                <a:solidFill>
                  <a:srgbClr val="FFFFFF"/>
                </a:solidFill>
                <a:latin typeface="Arial"/>
                <a:ea typeface="DejaVu Sans"/>
              </a:rPr>
              <a:t>Strategy for Information Technology and Scientific Computing at </a:t>
            </a:r>
            <a:r>
              <a:rPr lang="en-US" sz="2400" b="1" strike="noStrike" spc="-1">
                <a:solidFill>
                  <a:srgbClr val="FFFFFF"/>
                </a:solidFill>
                <a:latin typeface="Arial"/>
                <a:ea typeface="DejaVu Sans"/>
              </a:rPr>
              <a:t>JINR</a:t>
            </a:r>
            <a:endParaRPr lang="en-US" sz="2400" b="0" strike="noStrike" spc="-1">
              <a:latin typeface="Arial"/>
            </a:endParaRPr>
          </a:p>
        </p:txBody>
      </p:sp>
      <p:sp>
        <p:nvSpPr>
          <p:cNvPr id="995" name="Rectangle 32"/>
          <p:cNvSpPr/>
          <p:nvPr/>
        </p:nvSpPr>
        <p:spPr>
          <a:xfrm>
            <a:off x="6723360" y="1362960"/>
            <a:ext cx="5475600" cy="255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1800" b="0" strike="noStrike" spc="-1">
                <a:solidFill>
                  <a:srgbClr val="002060"/>
                </a:solidFill>
                <a:latin typeface="Arial"/>
                <a:ea typeface="DejaVu Sans"/>
              </a:rPr>
              <a:t>It will be </a:t>
            </a:r>
            <a:r>
              <a:rPr lang="en-US" sz="1800" b="1" strike="noStrike" spc="-1">
                <a:solidFill>
                  <a:srgbClr val="002060"/>
                </a:solidFill>
                <a:latin typeface="Arial"/>
                <a:ea typeface="DejaVu Sans"/>
              </a:rPr>
              <a:t>steady implementation/upgrades</a:t>
            </a:r>
            <a:r>
              <a:rPr lang="en-US" sz="1800" b="0" strike="noStrike" spc="-1">
                <a:solidFill>
                  <a:srgbClr val="002060"/>
                </a:solidFill>
                <a:latin typeface="Arial"/>
                <a:ea typeface="DejaVu Sans"/>
              </a:rPr>
              <a:t> of</a:t>
            </a:r>
            <a:endParaRPr lang="en-US" sz="1800" b="0" strike="noStrike" spc="-1">
              <a:latin typeface="Arial"/>
            </a:endParaRPr>
          </a:p>
          <a:p>
            <a:pPr marL="343080" indent="-343080">
              <a:lnSpc>
                <a:spcPct val="100000"/>
              </a:lnSpc>
              <a:buClr>
                <a:srgbClr val="002060"/>
              </a:buClr>
              <a:buFont typeface="Arial"/>
              <a:buChar char="•"/>
              <a:tabLst>
                <a:tab pos="0" algn="l"/>
              </a:tabLst>
            </a:pPr>
            <a:r>
              <a:rPr lang="en-US" sz="1800" b="0" strike="noStrike" spc="-1">
                <a:solidFill>
                  <a:srgbClr val="002060"/>
                </a:solidFill>
                <a:latin typeface="Arial"/>
                <a:ea typeface="DejaVu Sans"/>
              </a:rPr>
              <a:t>Networking (</a:t>
            </a:r>
            <a:r>
              <a:rPr lang="en-US" sz="1800" b="1" strike="noStrike" spc="-1">
                <a:solidFill>
                  <a:srgbClr val="FF0000"/>
                </a:solidFill>
                <a:latin typeface="Arial"/>
                <a:ea typeface="DejaVu Sans"/>
              </a:rPr>
              <a:t>Tb/s</a:t>
            </a:r>
            <a:r>
              <a:rPr lang="en-US" sz="1800" b="0" strike="noStrike" spc="-1">
                <a:solidFill>
                  <a:srgbClr val="002060"/>
                </a:solidFill>
                <a:latin typeface="Arial"/>
                <a:ea typeface="DejaVu Sans"/>
              </a:rPr>
              <a:t> range), </a:t>
            </a:r>
            <a:endParaRPr lang="en-US" sz="1800" b="0" strike="noStrike" spc="-1">
              <a:latin typeface="Arial"/>
            </a:endParaRPr>
          </a:p>
          <a:p>
            <a:pPr marL="343080" indent="-343080">
              <a:lnSpc>
                <a:spcPct val="100000"/>
              </a:lnSpc>
              <a:buClr>
                <a:srgbClr val="002060"/>
              </a:buClr>
              <a:buFont typeface="Arial"/>
              <a:buChar char="•"/>
              <a:tabLst>
                <a:tab pos="0" algn="l"/>
              </a:tabLst>
            </a:pPr>
            <a:r>
              <a:rPr lang="en-US" sz="1800" b="0" strike="noStrike" spc="-1">
                <a:solidFill>
                  <a:srgbClr val="002060"/>
                </a:solidFill>
                <a:latin typeface="Arial"/>
                <a:ea typeface="DejaVu Sans"/>
              </a:rPr>
              <a:t>Computing infrastructure within the </a:t>
            </a:r>
            <a:r>
              <a:rPr lang="en-US" sz="1800" b="0" strike="noStrike" spc="-1">
                <a:solidFill>
                  <a:srgbClr val="FF0000"/>
                </a:solidFill>
                <a:latin typeface="Arial"/>
                <a:ea typeface="DejaVu Sans"/>
              </a:rPr>
              <a:t>M</a:t>
            </a:r>
            <a:r>
              <a:rPr lang="en-US" sz="1800" b="0" strike="noStrike" spc="-1">
                <a:solidFill>
                  <a:srgbClr val="002060"/>
                </a:solidFill>
                <a:latin typeface="Arial"/>
                <a:ea typeface="DejaVu Sans"/>
              </a:rPr>
              <a:t>ultifunctional </a:t>
            </a:r>
            <a:r>
              <a:rPr lang="en-US" sz="1800" b="0" strike="noStrike" spc="-1">
                <a:solidFill>
                  <a:srgbClr val="FF0000"/>
                </a:solidFill>
                <a:latin typeface="Arial"/>
                <a:ea typeface="DejaVu Sans"/>
              </a:rPr>
              <a:t>I</a:t>
            </a:r>
            <a:r>
              <a:rPr lang="en-US" sz="1800" b="0" strike="noStrike" spc="-1">
                <a:solidFill>
                  <a:srgbClr val="002060"/>
                </a:solidFill>
                <a:latin typeface="Arial"/>
                <a:ea typeface="DejaVu Sans"/>
              </a:rPr>
              <a:t>nformation &amp; </a:t>
            </a:r>
            <a:r>
              <a:rPr lang="en-US" sz="1800" b="0" strike="noStrike" spc="-1">
                <a:solidFill>
                  <a:srgbClr val="FF0000"/>
                </a:solidFill>
                <a:latin typeface="Arial"/>
                <a:ea typeface="DejaVu Sans"/>
              </a:rPr>
              <a:t>C</a:t>
            </a:r>
            <a:r>
              <a:rPr lang="en-US" sz="1800" b="0" strike="noStrike" spc="-1">
                <a:solidFill>
                  <a:srgbClr val="002060"/>
                </a:solidFill>
                <a:latin typeface="Arial"/>
                <a:ea typeface="DejaVu Sans"/>
              </a:rPr>
              <a:t>omputing </a:t>
            </a:r>
            <a:r>
              <a:rPr lang="en-US" sz="1800" b="0" strike="noStrike" spc="-1">
                <a:solidFill>
                  <a:srgbClr val="FF0000"/>
                </a:solidFill>
                <a:latin typeface="Arial"/>
                <a:ea typeface="DejaVu Sans"/>
              </a:rPr>
              <a:t>C</a:t>
            </a:r>
            <a:r>
              <a:rPr lang="en-US" sz="1800" b="0" strike="noStrike" spc="-1">
                <a:solidFill>
                  <a:srgbClr val="002060"/>
                </a:solidFill>
                <a:latin typeface="Arial"/>
                <a:ea typeface="DejaVu Sans"/>
              </a:rPr>
              <a:t>omplex (</a:t>
            </a:r>
            <a:r>
              <a:rPr lang="en-US" sz="1800" b="0" strike="noStrike" spc="-1">
                <a:solidFill>
                  <a:srgbClr val="FF0000"/>
                </a:solidFill>
                <a:latin typeface="Arial"/>
                <a:ea typeface="DejaVu Sans"/>
              </a:rPr>
              <a:t>MICC</a:t>
            </a:r>
            <a:r>
              <a:rPr lang="en-US" sz="1800" b="0" strike="noStrike" spc="-1">
                <a:solidFill>
                  <a:srgbClr val="002060"/>
                </a:solidFill>
                <a:latin typeface="Arial"/>
                <a:ea typeface="DejaVu Sans"/>
              </a:rPr>
              <a:t>) and </a:t>
            </a:r>
            <a:endParaRPr lang="en-US" sz="1800" b="0" strike="noStrike" spc="-1">
              <a:latin typeface="Arial"/>
            </a:endParaRPr>
          </a:p>
          <a:p>
            <a:pPr marL="343080" indent="-343080">
              <a:lnSpc>
                <a:spcPct val="100000"/>
              </a:lnSpc>
              <a:buClr>
                <a:srgbClr val="002060"/>
              </a:buClr>
              <a:buFont typeface="Arial"/>
              <a:buChar char="•"/>
              <a:tabLst>
                <a:tab pos="0" algn="l"/>
              </a:tabLst>
            </a:pPr>
            <a:r>
              <a:rPr lang="en-US" sz="1800" b="0" strike="noStrike" spc="-1">
                <a:solidFill>
                  <a:srgbClr val="002060"/>
                </a:solidFill>
                <a:latin typeface="Arial"/>
                <a:ea typeface="DejaVu Sans"/>
              </a:rPr>
              <a:t>“Govorun” Supercomputer,</a:t>
            </a:r>
            <a:endParaRPr lang="en-US" sz="1800" b="0" strike="noStrike" spc="-1">
              <a:latin typeface="Arial"/>
            </a:endParaRPr>
          </a:p>
          <a:p>
            <a:pPr marL="343080" indent="-343080">
              <a:lnSpc>
                <a:spcPct val="100000"/>
              </a:lnSpc>
              <a:buClr>
                <a:srgbClr val="002060"/>
              </a:buClr>
              <a:buFont typeface="Arial"/>
              <a:buChar char="•"/>
              <a:tabLst>
                <a:tab pos="0" algn="l"/>
              </a:tabLst>
            </a:pPr>
            <a:r>
              <a:rPr lang="en-US" sz="1800" b="0" strike="noStrike" spc="-1">
                <a:solidFill>
                  <a:srgbClr val="002060"/>
                </a:solidFill>
                <a:latin typeface="Arial"/>
                <a:ea typeface="DejaVu Sans"/>
              </a:rPr>
              <a:t>Data center infrastructure,</a:t>
            </a:r>
            <a:endParaRPr lang="en-US" sz="1800" b="0" strike="noStrike" spc="-1">
              <a:latin typeface="Arial"/>
            </a:endParaRPr>
          </a:p>
          <a:p>
            <a:pPr marL="343080" indent="-343080">
              <a:lnSpc>
                <a:spcPct val="100000"/>
              </a:lnSpc>
              <a:buClr>
                <a:srgbClr val="002060"/>
              </a:buClr>
              <a:buFont typeface="Arial"/>
              <a:buChar char="•"/>
              <a:tabLst>
                <a:tab pos="0" algn="l"/>
              </a:tabLst>
            </a:pPr>
            <a:r>
              <a:rPr lang="en-US" sz="1800" b="0" strike="noStrike" spc="-1">
                <a:solidFill>
                  <a:srgbClr val="002060"/>
                </a:solidFill>
                <a:latin typeface="Arial"/>
                <a:ea typeface="DejaVu Sans"/>
              </a:rPr>
              <a:t>Data Lake &amp; long-term storage </a:t>
            </a:r>
            <a:endParaRPr lang="en-US" sz="1800" b="0" strike="noStrike" spc="-1">
              <a:latin typeface="Arial"/>
            </a:endParaRPr>
          </a:p>
          <a:p>
            <a:pPr>
              <a:lnSpc>
                <a:spcPct val="100000"/>
              </a:lnSpc>
              <a:tabLst>
                <a:tab pos="0" algn="l"/>
              </a:tabLst>
            </a:pPr>
            <a:r>
              <a:rPr lang="en-US" sz="1800" b="0" strike="noStrike" spc="-1">
                <a:solidFill>
                  <a:srgbClr val="002060"/>
                </a:solidFill>
                <a:latin typeface="Arial"/>
                <a:ea typeface="DejaVu Sans"/>
              </a:rPr>
              <a:t>for all the experiments.</a:t>
            </a:r>
            <a:endParaRPr lang="en-US" sz="1800" b="0" strike="noStrike" spc="-1">
              <a:latin typeface="Arial"/>
            </a:endParaRPr>
          </a:p>
        </p:txBody>
      </p:sp>
      <p:sp>
        <p:nvSpPr>
          <p:cNvPr id="996" name="Rectangle 33"/>
          <p:cNvSpPr/>
          <p:nvPr/>
        </p:nvSpPr>
        <p:spPr>
          <a:xfrm>
            <a:off x="6723360" y="5978520"/>
            <a:ext cx="597960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0" strike="noStrike" spc="-1">
                <a:solidFill>
                  <a:srgbClr val="002060"/>
                </a:solidFill>
                <a:latin typeface="Arial"/>
                <a:ea typeface="DejaVu Sans"/>
              </a:rPr>
              <a:t>A variety of means will be used for IT specialists upskilling. </a:t>
            </a:r>
            <a:endParaRPr lang="en-US" sz="1800" b="0" strike="noStrike" spc="-1">
              <a:latin typeface="Arial"/>
            </a:endParaRPr>
          </a:p>
        </p:txBody>
      </p:sp>
      <p:sp>
        <p:nvSpPr>
          <p:cNvPr id="997" name="TextBox 21"/>
          <p:cNvSpPr/>
          <p:nvPr/>
        </p:nvSpPr>
        <p:spPr>
          <a:xfrm>
            <a:off x="1598400" y="1098720"/>
            <a:ext cx="34531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2000" b="1" strike="noStrike" spc="-1">
                <a:solidFill>
                  <a:srgbClr val="FF0000"/>
                </a:solidFill>
                <a:latin typeface="Arial"/>
                <a:ea typeface="DejaVu Sans"/>
              </a:rPr>
              <a:t>Scientific IT ecosystem:</a:t>
            </a:r>
            <a:endParaRPr lang="en-US" sz="2000" b="0" strike="noStrike" spc="-1">
              <a:latin typeface="Arial"/>
            </a:endParaRPr>
          </a:p>
        </p:txBody>
      </p:sp>
      <p:sp>
        <p:nvSpPr>
          <p:cNvPr id="998" name="Левая фигурная скобка 2"/>
          <p:cNvSpPr/>
          <p:nvPr/>
        </p:nvSpPr>
        <p:spPr>
          <a:xfrm rot="5400000">
            <a:off x="2930400" y="-1112040"/>
            <a:ext cx="540360" cy="5627520"/>
          </a:xfrm>
          <a:prstGeom prst="leftBrace">
            <a:avLst>
              <a:gd name="adj1" fmla="val 8333"/>
              <a:gd name="adj2" fmla="val 50000"/>
            </a:avLst>
          </a:prstGeom>
          <a:noFill/>
          <a:ln w="28575">
            <a:solidFill>
              <a:srgbClr val="000066"/>
            </a:solidFill>
          </a:ln>
        </p:spPr>
        <p:style>
          <a:lnRef idx="1">
            <a:schemeClr val="accent1"/>
          </a:lnRef>
          <a:fillRef idx="0">
            <a:schemeClr val="accent1"/>
          </a:fillRef>
          <a:effectRef idx="0">
            <a:schemeClr val="accent1"/>
          </a:effectRef>
          <a:fontRef idx="minor"/>
        </p:style>
      </p:sp>
      <p:sp>
        <p:nvSpPr>
          <p:cNvPr id="999" name="TextBox 126"/>
          <p:cNvSpPr/>
          <p:nvPr/>
        </p:nvSpPr>
        <p:spPr>
          <a:xfrm>
            <a:off x="371520" y="6269400"/>
            <a:ext cx="562752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2000" b="0" strike="noStrike" spc="-1">
                <a:solidFill>
                  <a:srgbClr val="000066"/>
                </a:solidFill>
                <a:latin typeface="Arial"/>
                <a:ea typeface="Calibri"/>
              </a:rPr>
              <a:t>The coordinated development of interconnected IT technologies and computational methods</a:t>
            </a:r>
            <a:endParaRPr lang="en-US" sz="2000" b="0" strike="noStrike" spc="-1">
              <a:latin typeface="Arial"/>
            </a:endParaRPr>
          </a:p>
        </p:txBody>
      </p:sp>
      <p:sp>
        <p:nvSpPr>
          <p:cNvPr id="1000" name="TextBox 127"/>
          <p:cNvSpPr/>
          <p:nvPr/>
        </p:nvSpPr>
        <p:spPr>
          <a:xfrm>
            <a:off x="6723360" y="4085280"/>
            <a:ext cx="5724000" cy="1735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0" strike="noStrike" spc="-1">
                <a:solidFill>
                  <a:srgbClr val="002060"/>
                </a:solidFill>
                <a:latin typeface="Arial"/>
                <a:ea typeface="DejaVu Sans"/>
              </a:rPr>
              <a:t>The </a:t>
            </a:r>
            <a:r>
              <a:rPr lang="en-US" sz="1800" b="1" strike="noStrike" spc="-1">
                <a:solidFill>
                  <a:srgbClr val="002060"/>
                </a:solidFill>
                <a:latin typeface="Arial"/>
                <a:ea typeface="DejaVu Sans"/>
              </a:rPr>
              <a:t>development of new data processing and analysis algorithms </a:t>
            </a:r>
            <a:r>
              <a:rPr lang="en-US" sz="1800" b="0" strike="noStrike" spc="-1">
                <a:solidFill>
                  <a:srgbClr val="002060"/>
                </a:solidFill>
                <a:latin typeface="Arial"/>
                <a:ea typeface="DejaVu Sans"/>
              </a:rPr>
              <a:t>based on </a:t>
            </a:r>
            <a:endParaRPr lang="en-US" sz="1800" b="0" strike="noStrike" spc="-1">
              <a:latin typeface="Arial"/>
            </a:endParaRPr>
          </a:p>
          <a:p>
            <a:pPr marL="343080" indent="-343080">
              <a:lnSpc>
                <a:spcPct val="100000"/>
              </a:lnSpc>
              <a:buClr>
                <a:srgbClr val="002060"/>
              </a:buClr>
              <a:buFont typeface="Arial"/>
              <a:buChar char="•"/>
            </a:pPr>
            <a:r>
              <a:rPr lang="en-US" sz="1800" b="0" strike="noStrike" spc="-1">
                <a:solidFill>
                  <a:srgbClr val="002060"/>
                </a:solidFill>
                <a:latin typeface="Arial"/>
                <a:ea typeface="DejaVu Sans"/>
              </a:rPr>
              <a:t>ML/DL, </a:t>
            </a:r>
            <a:endParaRPr lang="en-US" sz="1800" b="0" strike="noStrike" spc="-1">
              <a:latin typeface="Arial"/>
            </a:endParaRPr>
          </a:p>
          <a:p>
            <a:pPr marL="343080" indent="-343080">
              <a:lnSpc>
                <a:spcPct val="100000"/>
              </a:lnSpc>
              <a:buClr>
                <a:srgbClr val="002060"/>
              </a:buClr>
              <a:buFont typeface="Arial"/>
              <a:buChar char="•"/>
            </a:pPr>
            <a:r>
              <a:rPr lang="en-US" sz="1800" b="0" strike="noStrike" spc="-1">
                <a:solidFill>
                  <a:srgbClr val="002060"/>
                </a:solidFill>
                <a:latin typeface="Arial"/>
                <a:ea typeface="DejaVu Sans"/>
              </a:rPr>
              <a:t>artificial intelligence, </a:t>
            </a:r>
            <a:endParaRPr lang="en-US" sz="1800" b="0" strike="noStrike" spc="-1">
              <a:latin typeface="Arial"/>
            </a:endParaRPr>
          </a:p>
          <a:p>
            <a:pPr marL="343080" indent="-343080">
              <a:lnSpc>
                <a:spcPct val="100000"/>
              </a:lnSpc>
              <a:buClr>
                <a:srgbClr val="002060"/>
              </a:buClr>
              <a:buFont typeface="Arial"/>
              <a:buChar char="•"/>
            </a:pPr>
            <a:r>
              <a:rPr lang="en-US" sz="1800" b="0" strike="noStrike" spc="-1">
                <a:solidFill>
                  <a:srgbClr val="002060"/>
                </a:solidFill>
                <a:latin typeface="Arial"/>
                <a:ea typeface="DejaVu Sans"/>
              </a:rPr>
              <a:t>Big Data </a:t>
            </a:r>
            <a:endParaRPr lang="en-US" sz="1800" b="0" strike="noStrike" spc="-1">
              <a:latin typeface="Arial"/>
            </a:endParaRPr>
          </a:p>
          <a:p>
            <a:pPr marL="343080" indent="-343080">
              <a:lnSpc>
                <a:spcPct val="100000"/>
              </a:lnSpc>
              <a:buClr>
                <a:srgbClr val="002060"/>
              </a:buClr>
              <a:buFont typeface="Arial"/>
              <a:buChar char="•"/>
            </a:pPr>
            <a:r>
              <a:rPr lang="en-US" sz="1800" b="0" strike="noStrike" spc="-1">
                <a:solidFill>
                  <a:srgbClr val="002060"/>
                </a:solidFill>
                <a:latin typeface="Arial"/>
                <a:ea typeface="DejaVu Sans"/>
              </a:rPr>
              <a:t>Quantum technologies.</a:t>
            </a:r>
            <a:endParaRPr lang="en-US" sz="1800" b="0" strike="noStrike" spc="-1">
              <a:latin typeface="Arial"/>
            </a:endParaRPr>
          </a:p>
        </p:txBody>
      </p:sp>
      <p:pic>
        <p:nvPicPr>
          <p:cNvPr id="1001" name="Рисунок 45"/>
          <p:cNvPicPr/>
          <p:nvPr/>
        </p:nvPicPr>
        <p:blipFill>
          <a:blip r:embed="rId4"/>
          <a:stretch/>
        </p:blipFill>
        <p:spPr>
          <a:xfrm>
            <a:off x="234720" y="1861560"/>
            <a:ext cx="5900760" cy="4314600"/>
          </a:xfrm>
          <a:prstGeom prst="rect">
            <a:avLst/>
          </a:prstGeom>
          <a:ln w="0">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 name="Прямоугольник 83"/>
          <p:cNvSpPr/>
          <p:nvPr/>
        </p:nvSpPr>
        <p:spPr>
          <a:xfrm flipH="1">
            <a:off x="-3960" y="360"/>
            <a:ext cx="12164760" cy="932760"/>
          </a:xfrm>
          <a:prstGeom prst="rect">
            <a:avLst/>
          </a:prstGeom>
          <a:gradFill rotWithShape="0">
            <a:gsLst>
              <a:gs pos="82000">
                <a:srgbClr val="005582"/>
              </a:gs>
              <a:gs pos="100000">
                <a:srgbClr val="F2F2F2"/>
              </a:gs>
            </a:gsLst>
            <a:lin ang="10800000"/>
          </a:gradFill>
          <a:ln>
            <a:noFill/>
          </a:ln>
        </p:spPr>
        <p:style>
          <a:lnRef idx="2">
            <a:schemeClr val="accent1">
              <a:shade val="50000"/>
            </a:schemeClr>
          </a:lnRef>
          <a:fillRef idx="1">
            <a:schemeClr val="accent1"/>
          </a:fillRef>
          <a:effectRef idx="0">
            <a:schemeClr val="accent1"/>
          </a:effectRef>
          <a:fontRef idx="minor"/>
        </p:style>
      </p:sp>
      <p:sp>
        <p:nvSpPr>
          <p:cNvPr id="1003" name="TextBox 43"/>
          <p:cNvSpPr/>
          <p:nvPr/>
        </p:nvSpPr>
        <p:spPr>
          <a:xfrm>
            <a:off x="702360" y="148320"/>
            <a:ext cx="11540160" cy="516240"/>
          </a:xfrm>
          <a:prstGeom prst="rect">
            <a:avLst/>
          </a:prstGeom>
          <a:noFill/>
          <a:ln w="0">
            <a:noFill/>
          </a:ln>
          <a:effectLst>
            <a:outerShdw blurRad="50760" dist="50760" dir="5400000" algn="ctr" rotWithShape="0">
              <a:schemeClr val="bg2">
                <a:lumMod val="10000"/>
              </a:scheme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en-US" sz="2800" b="1" strike="noStrike" spc="-1">
                <a:solidFill>
                  <a:srgbClr val="FFFFFF"/>
                </a:solidFill>
                <a:latin typeface="Calibri"/>
                <a:ea typeface="DejaVu Sans"/>
              </a:rPr>
              <a:t>MICC as Resources Provider for NICA, LHC, HL LHC, Baikal-GVD, etc. </a:t>
            </a:r>
            <a:endParaRPr lang="en-US" sz="2800" b="0" strike="noStrike" spc="-1">
              <a:latin typeface="Arial"/>
            </a:endParaRPr>
          </a:p>
        </p:txBody>
      </p:sp>
      <p:sp>
        <p:nvSpPr>
          <p:cNvPr id="1004" name="PlaceHolder 4"/>
          <p:cNvSpPr/>
          <p:nvPr/>
        </p:nvSpPr>
        <p:spPr>
          <a:xfrm>
            <a:off x="-35640" y="1128960"/>
            <a:ext cx="6138000" cy="349488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noAutofit/>
          </a:bodyPr>
          <a:lstStyle/>
          <a:p>
            <a:pPr marL="608400" indent="-456120" algn="just">
              <a:lnSpc>
                <a:spcPct val="100000"/>
              </a:lnSpc>
              <a:spcBef>
                <a:spcPts val="598"/>
              </a:spcBef>
              <a:buClr>
                <a:srgbClr val="000000"/>
              </a:buClr>
              <a:buFont typeface="Arial"/>
              <a:buChar char="●"/>
            </a:pPr>
            <a:r>
              <a:rPr lang="en-US" sz="1800" b="0" strike="noStrike" spc="-1">
                <a:solidFill>
                  <a:srgbClr val="000000"/>
                </a:solidFill>
                <a:latin typeface="Arial"/>
                <a:ea typeface="DejaVu Sans"/>
              </a:rPr>
              <a:t>The are three pillars in HEP experiments</a:t>
            </a:r>
            <a:r>
              <a:rPr lang="ru-RU" sz="1800" b="0" strike="noStrike" spc="-1">
                <a:solidFill>
                  <a:srgbClr val="000000"/>
                </a:solidFill>
                <a:latin typeface="Arial"/>
                <a:ea typeface="DejaVu Sans"/>
              </a:rPr>
              <a:t>: </a:t>
            </a:r>
            <a:r>
              <a:rPr lang="en-US" sz="1800" b="0" strike="noStrike" spc="-1">
                <a:solidFill>
                  <a:srgbClr val="C00000"/>
                </a:solidFill>
                <a:latin typeface="Arial"/>
                <a:ea typeface="DejaVu Sans"/>
              </a:rPr>
              <a:t>accelerators – </a:t>
            </a:r>
            <a:r>
              <a:rPr lang="en-US" sz="2000" b="0" strike="noStrike" spc="-1">
                <a:solidFill>
                  <a:srgbClr val="C00000"/>
                </a:solidFill>
                <a:latin typeface="Arial"/>
                <a:ea typeface="DejaVu Sans"/>
              </a:rPr>
              <a:t>detectors</a:t>
            </a:r>
            <a:r>
              <a:rPr lang="en-US" sz="1800" b="0" strike="noStrike" spc="-1">
                <a:solidFill>
                  <a:srgbClr val="C00000"/>
                </a:solidFill>
                <a:latin typeface="Arial"/>
                <a:ea typeface="DejaVu Sans"/>
              </a:rPr>
              <a:t> – </a:t>
            </a:r>
            <a:r>
              <a:rPr lang="en-US" sz="2400" b="0" strike="noStrike" spc="-1">
                <a:solidFill>
                  <a:srgbClr val="C00000"/>
                </a:solidFill>
                <a:latin typeface="Arial"/>
                <a:ea typeface="DejaVu Sans"/>
              </a:rPr>
              <a:t>computing.</a:t>
            </a:r>
            <a:endParaRPr lang="en-US" sz="2400" b="0" strike="noStrike" spc="-1">
              <a:latin typeface="Arial"/>
            </a:endParaRPr>
          </a:p>
          <a:p>
            <a:pPr marL="608400" indent="-456120" algn="just">
              <a:lnSpc>
                <a:spcPct val="100000"/>
              </a:lnSpc>
              <a:spcBef>
                <a:spcPts val="598"/>
              </a:spcBef>
              <a:buClr>
                <a:srgbClr val="000000"/>
              </a:buClr>
              <a:buFont typeface="Arial"/>
              <a:buChar char="●"/>
              <a:tabLst>
                <a:tab pos="0" algn="l"/>
              </a:tabLst>
            </a:pPr>
            <a:r>
              <a:rPr lang="en-US" sz="1800" b="0" strike="noStrike" spc="-1">
                <a:solidFill>
                  <a:srgbClr val="000000"/>
                </a:solidFill>
                <a:latin typeface="Arial"/>
                <a:ea typeface="DejaVu Sans"/>
              </a:rPr>
              <a:t>To achieve physical results, HEP projects must proceed a huge amount of experimental data.</a:t>
            </a:r>
            <a:endParaRPr lang="en-US" sz="1800" b="0" strike="noStrike" spc="-1">
              <a:latin typeface="Arial"/>
            </a:endParaRPr>
          </a:p>
          <a:p>
            <a:pPr marL="608400" indent="-456120" algn="just">
              <a:lnSpc>
                <a:spcPct val="100000"/>
              </a:lnSpc>
              <a:spcBef>
                <a:spcPts val="598"/>
              </a:spcBef>
              <a:buClr>
                <a:srgbClr val="002060"/>
              </a:buClr>
              <a:buFont typeface="Arial"/>
              <a:buChar char="●"/>
              <a:tabLst>
                <a:tab pos="0" algn="l"/>
              </a:tabLst>
            </a:pPr>
            <a:r>
              <a:rPr lang="en-US" sz="1800" b="0" strike="noStrike" spc="-1">
                <a:solidFill>
                  <a:srgbClr val="002060"/>
                </a:solidFill>
                <a:latin typeface="Arial"/>
                <a:ea typeface="DejaVu Sans"/>
              </a:rPr>
              <a:t>Distributed heterogeneous computing </a:t>
            </a:r>
            <a:r>
              <a:rPr lang="en-US" sz="1800" b="0" strike="noStrike" spc="-1">
                <a:solidFill>
                  <a:srgbClr val="000000"/>
                </a:solidFill>
                <a:latin typeface="Arial"/>
                <a:ea typeface="DejaVu Sans"/>
              </a:rPr>
              <a:t>must be used in future to support  strategic research.</a:t>
            </a:r>
            <a:endParaRPr lang="en-US" sz="1800" b="0" strike="noStrike" spc="-1">
              <a:latin typeface="Arial"/>
            </a:endParaRPr>
          </a:p>
          <a:p>
            <a:pPr marL="608400" indent="-456120" algn="just">
              <a:lnSpc>
                <a:spcPct val="100000"/>
              </a:lnSpc>
              <a:spcBef>
                <a:spcPts val="598"/>
              </a:spcBef>
              <a:buClr>
                <a:srgbClr val="002060"/>
              </a:buClr>
              <a:buFont typeface="Arial"/>
              <a:buChar char="●"/>
              <a:tabLst>
                <a:tab pos="0" algn="l"/>
              </a:tabLst>
            </a:pPr>
            <a:r>
              <a:rPr lang="en-US" sz="1800" b="0" strike="noStrike" spc="-1">
                <a:solidFill>
                  <a:srgbClr val="000000"/>
                </a:solidFill>
                <a:latin typeface="Arial"/>
                <a:ea typeface="DejaVu Sans"/>
              </a:rPr>
              <a:t>The elaboration of new deep and machine learning algorithms for data processing and analysis will require support and development of a </a:t>
            </a:r>
            <a:r>
              <a:rPr lang="en-US" sz="1800" b="0" strike="noStrike" spc="-1">
                <a:solidFill>
                  <a:srgbClr val="000066"/>
                </a:solidFill>
                <a:latin typeface="Arial"/>
                <a:ea typeface="DejaVu Sans"/>
              </a:rPr>
              <a:t>high-performance computing infrastructure</a:t>
            </a:r>
            <a:r>
              <a:rPr lang="en-US" sz="1800" b="0" strike="noStrike" spc="-1">
                <a:solidFill>
                  <a:srgbClr val="000000"/>
                </a:solidFill>
                <a:latin typeface="Arial"/>
                <a:ea typeface="DejaVu Sans"/>
              </a:rPr>
              <a:t>. </a:t>
            </a:r>
            <a:endParaRPr lang="en-US" sz="1800" b="0" strike="noStrike" spc="-1">
              <a:latin typeface="Arial"/>
            </a:endParaRPr>
          </a:p>
        </p:txBody>
      </p:sp>
      <p:sp>
        <p:nvSpPr>
          <p:cNvPr id="1005" name="Прямоугольник 49"/>
          <p:cNvSpPr/>
          <p:nvPr/>
        </p:nvSpPr>
        <p:spPr>
          <a:xfrm>
            <a:off x="106560" y="4576320"/>
            <a:ext cx="6252120" cy="2101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51920">
              <a:lnSpc>
                <a:spcPct val="100000"/>
              </a:lnSpc>
              <a:tabLst>
                <a:tab pos="0" algn="l"/>
              </a:tabLst>
            </a:pPr>
            <a:r>
              <a:rPr lang="en-US" sz="2000" b="0" strike="noStrike" spc="-1">
                <a:solidFill>
                  <a:srgbClr val="000000"/>
                </a:solidFill>
                <a:latin typeface="Arial"/>
                <a:ea typeface="DejaVu Sans"/>
              </a:rPr>
              <a:t>Needed computing for:  </a:t>
            </a:r>
            <a:endParaRPr lang="en-US" sz="2000" b="0" strike="noStrike" spc="-1">
              <a:latin typeface="Arial"/>
            </a:endParaRPr>
          </a:p>
          <a:p>
            <a:pPr marL="151920">
              <a:lnSpc>
                <a:spcPct val="100000"/>
              </a:lnSpc>
              <a:tabLst>
                <a:tab pos="0" algn="l"/>
              </a:tabLst>
            </a:pPr>
            <a:r>
              <a:rPr lang="en-US" sz="2400" b="1" strike="noStrike" spc="-1">
                <a:solidFill>
                  <a:srgbClr val="002060"/>
                </a:solidFill>
                <a:latin typeface="Arial"/>
                <a:ea typeface="DejaVu Sans"/>
              </a:rPr>
              <a:t>NICA</a:t>
            </a:r>
            <a:r>
              <a:rPr lang="en-US" sz="2400" b="0" strike="noStrike" spc="-1">
                <a:solidFill>
                  <a:srgbClr val="000000"/>
                </a:solidFill>
                <a:latin typeface="Arial"/>
                <a:ea typeface="DejaVu Sans"/>
              </a:rPr>
              <a:t> </a:t>
            </a:r>
            <a:r>
              <a:rPr lang="en-US" sz="2400" b="1" strike="noStrike" spc="-1">
                <a:solidFill>
                  <a:srgbClr val="C00000"/>
                </a:solidFill>
                <a:latin typeface="Arial"/>
                <a:ea typeface="DejaVu Sans"/>
              </a:rPr>
              <a:t>Tier0 – Tier1 – number of Tier2</a:t>
            </a:r>
            <a:endParaRPr lang="en-US" sz="2400" b="0" strike="noStrike" spc="-1">
              <a:latin typeface="Arial"/>
            </a:endParaRPr>
          </a:p>
          <a:p>
            <a:pPr marL="151920">
              <a:lnSpc>
                <a:spcPct val="100000"/>
              </a:lnSpc>
              <a:tabLst>
                <a:tab pos="0" algn="l"/>
              </a:tabLst>
            </a:pPr>
            <a:endParaRPr lang="en-US" sz="800" b="0" strike="noStrike" spc="-1">
              <a:latin typeface="Arial"/>
            </a:endParaRPr>
          </a:p>
          <a:p>
            <a:pPr marL="151920">
              <a:lnSpc>
                <a:spcPct val="100000"/>
              </a:lnSpc>
              <a:tabLst>
                <a:tab pos="0" algn="l"/>
              </a:tabLst>
            </a:pPr>
            <a:r>
              <a:rPr lang="en-US" sz="2000" b="1" strike="noStrike" spc="-1">
                <a:solidFill>
                  <a:srgbClr val="002060"/>
                </a:solidFill>
                <a:latin typeface="Arial"/>
                <a:ea typeface="DejaVu Sans"/>
              </a:rPr>
              <a:t>Baikal-GVD</a:t>
            </a:r>
            <a:r>
              <a:rPr lang="en-US" sz="2000" b="1" strike="noStrike" spc="-1">
                <a:solidFill>
                  <a:srgbClr val="000000"/>
                </a:solidFill>
                <a:latin typeface="Arial"/>
                <a:ea typeface="DejaVu Sans"/>
              </a:rPr>
              <a:t>,</a:t>
            </a:r>
            <a:r>
              <a:rPr lang="en-US" sz="2000" b="0" strike="noStrike" spc="-1">
                <a:solidFill>
                  <a:srgbClr val="000000"/>
                </a:solidFill>
                <a:latin typeface="Arial"/>
                <a:ea typeface="DejaVu Sans"/>
              </a:rPr>
              <a:t>  NO</a:t>
            </a:r>
            <a:r>
              <a:rPr lang="en-GB" sz="2000" b="0" strike="noStrike" spc="-1">
                <a:solidFill>
                  <a:srgbClr val="000000"/>
                </a:solidFill>
                <a:latin typeface="Arial"/>
                <a:ea typeface="DejaVu Sans"/>
              </a:rPr>
              <a:t>v</a:t>
            </a:r>
            <a:r>
              <a:rPr lang="en-US" sz="2000" b="0" strike="noStrike" spc="-1">
                <a:solidFill>
                  <a:srgbClr val="000000"/>
                </a:solidFill>
                <a:latin typeface="Arial"/>
                <a:ea typeface="DejaVu Sans"/>
              </a:rPr>
              <a:t>A, JUNO – </a:t>
            </a:r>
            <a:r>
              <a:rPr lang="en-US" sz="2000" b="1" strike="noStrike" spc="-1">
                <a:solidFill>
                  <a:srgbClr val="C00000"/>
                </a:solidFill>
                <a:latin typeface="Arial"/>
                <a:ea typeface="DejaVu Sans"/>
              </a:rPr>
              <a:t>all types of  </a:t>
            </a:r>
            <a:endParaRPr lang="en-US" sz="2000" b="0" strike="noStrike" spc="-1">
              <a:latin typeface="Arial"/>
            </a:endParaRPr>
          </a:p>
          <a:p>
            <a:pPr marL="151920">
              <a:lnSpc>
                <a:spcPct val="100000"/>
              </a:lnSpc>
              <a:tabLst>
                <a:tab pos="0" algn="l"/>
              </a:tabLst>
            </a:pPr>
            <a:r>
              <a:rPr lang="en-US" sz="2000" b="1" strike="noStrike" spc="-1">
                <a:solidFill>
                  <a:srgbClr val="C00000"/>
                </a:solidFill>
                <a:latin typeface="Arial"/>
                <a:ea typeface="DejaVu Sans"/>
              </a:rPr>
              <a:t>                                                 resources</a:t>
            </a:r>
            <a:endParaRPr lang="en-US" sz="2000" b="0" strike="noStrike" spc="-1">
              <a:latin typeface="Arial"/>
            </a:endParaRPr>
          </a:p>
          <a:p>
            <a:pPr marL="151920">
              <a:lnSpc>
                <a:spcPct val="100000"/>
              </a:lnSpc>
              <a:tabLst>
                <a:tab pos="0" algn="l"/>
              </a:tabLst>
            </a:pPr>
            <a:r>
              <a:rPr lang="en-US" sz="2000" b="1" strike="noStrike" spc="-1">
                <a:solidFill>
                  <a:srgbClr val="002060"/>
                </a:solidFill>
                <a:latin typeface="Arial"/>
                <a:ea typeface="DejaVu Sans"/>
              </a:rPr>
              <a:t>LHC@HL-LHC </a:t>
            </a:r>
            <a:r>
              <a:rPr lang="en-US" sz="2000" b="0" strike="noStrike" spc="-1">
                <a:solidFill>
                  <a:srgbClr val="000000"/>
                </a:solidFill>
                <a:latin typeface="Arial"/>
                <a:ea typeface="DejaVu Sans"/>
              </a:rPr>
              <a:t>– Tier1 for CMS, </a:t>
            </a:r>
            <a:endParaRPr lang="en-US" sz="2000" b="0" strike="noStrike" spc="-1">
              <a:latin typeface="Arial"/>
            </a:endParaRPr>
          </a:p>
          <a:p>
            <a:pPr marL="151920">
              <a:lnSpc>
                <a:spcPct val="100000"/>
              </a:lnSpc>
              <a:tabLst>
                <a:tab pos="0" algn="l"/>
              </a:tabLst>
            </a:pPr>
            <a:r>
              <a:rPr lang="en-US" sz="2000" b="0" strike="noStrike" spc="-1">
                <a:solidFill>
                  <a:srgbClr val="000000"/>
                </a:solidFill>
                <a:latin typeface="Arial"/>
                <a:ea typeface="DejaVu Sans"/>
              </a:rPr>
              <a:t>                             Tier2 for ATLAS, ALICE</a:t>
            </a:r>
            <a:endParaRPr lang="en-US" sz="2000" b="0" strike="noStrike" spc="-1">
              <a:latin typeface="Arial"/>
            </a:endParaRPr>
          </a:p>
        </p:txBody>
      </p:sp>
      <p:pic>
        <p:nvPicPr>
          <p:cNvPr id="1006" name="Рисунок 46"/>
          <p:cNvPicPr/>
          <p:nvPr/>
        </p:nvPicPr>
        <p:blipFill>
          <a:blip r:embed="rId3"/>
          <a:stretch/>
        </p:blipFill>
        <p:spPr>
          <a:xfrm>
            <a:off x="68400" y="65880"/>
            <a:ext cx="994680" cy="718560"/>
          </a:xfrm>
          <a:prstGeom prst="rect">
            <a:avLst/>
          </a:prstGeom>
          <a:ln w="0">
            <a:noFill/>
          </a:ln>
        </p:spPr>
      </p:pic>
      <p:sp>
        <p:nvSpPr>
          <p:cNvPr id="1007" name="Прямоугольник 50"/>
          <p:cNvSpPr/>
          <p:nvPr/>
        </p:nvSpPr>
        <p:spPr>
          <a:xfrm>
            <a:off x="6617160" y="2790720"/>
            <a:ext cx="554436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1800" b="1" strike="noStrike" spc="-1">
                <a:solidFill>
                  <a:srgbClr val="FFFFFF"/>
                </a:solidFill>
                <a:latin typeface="Times New Roman"/>
                <a:ea typeface="DejaVu Sans"/>
              </a:rPr>
              <a:t>RESEARCH ENVIRONMENT FOR SOLVING RESOURCE-INTENSIVE TASKS OF JINR</a:t>
            </a:r>
            <a:r>
              <a:rPr lang="ru-RU" sz="1800" b="1" strike="noStrike" spc="-1">
                <a:solidFill>
                  <a:srgbClr val="FFFFFF"/>
                </a:solidFill>
                <a:latin typeface="Times New Roman"/>
                <a:ea typeface="DejaVu Sans"/>
              </a:rPr>
              <a:t>:</a:t>
            </a:r>
            <a:endParaRPr lang="en-US" sz="1800" b="0" strike="noStrike" spc="-1">
              <a:latin typeface="Arial"/>
            </a:endParaRPr>
          </a:p>
        </p:txBody>
      </p:sp>
      <p:grpSp>
        <p:nvGrpSpPr>
          <p:cNvPr id="1008" name="Группа 6"/>
          <p:cNvGrpSpPr/>
          <p:nvPr/>
        </p:nvGrpSpPr>
        <p:grpSpPr>
          <a:xfrm>
            <a:off x="6377760" y="1128960"/>
            <a:ext cx="5656320" cy="5740560"/>
            <a:chOff x="6377760" y="1128960"/>
            <a:chExt cx="5656320" cy="5740560"/>
          </a:xfrm>
        </p:grpSpPr>
        <p:sp>
          <p:nvSpPr>
            <p:cNvPr id="1009" name="Прямоугольник: скругленные углы 2"/>
            <p:cNvSpPr/>
            <p:nvPr/>
          </p:nvSpPr>
          <p:spPr>
            <a:xfrm>
              <a:off x="6377760" y="1128960"/>
              <a:ext cx="5656320" cy="5740560"/>
            </a:xfrm>
            <a:prstGeom prst="roundRect">
              <a:avLst>
                <a:gd name="adj" fmla="val 16667"/>
              </a:avLst>
            </a:prstGeom>
            <a:solidFill>
              <a:schemeClr val="tx2">
                <a:lumMod val="40000"/>
                <a:lumOff val="60000"/>
              </a:schemeClr>
            </a:solidFill>
            <a:ln>
              <a:solidFill>
                <a:srgbClr val="03070C"/>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1800" b="0" strike="noStrike" spc="-1">
                <a:latin typeface="Arial"/>
              </a:endParaRPr>
            </a:p>
            <a:p>
              <a:pPr algn="ctr">
                <a:lnSpc>
                  <a:spcPct val="100000"/>
                </a:lnSpc>
              </a:pPr>
              <a:endParaRPr lang="en-US" sz="2000" b="0" strike="noStrike" spc="-1">
                <a:latin typeface="Arial"/>
              </a:endParaRPr>
            </a:p>
            <a:p>
              <a:pPr algn="ctr">
                <a:lnSpc>
                  <a:spcPct val="100000"/>
                </a:lnSpc>
              </a:pPr>
              <a:endParaRPr lang="en-US" sz="2400" b="0" strike="noStrike" spc="-1">
                <a:latin typeface="Arial"/>
              </a:endParaRPr>
            </a:p>
          </p:txBody>
        </p:sp>
        <p:pic>
          <p:nvPicPr>
            <p:cNvPr id="1010" name="Рисунок 48"/>
            <p:cNvPicPr/>
            <p:nvPr/>
          </p:nvPicPr>
          <p:blipFill>
            <a:blip r:embed="rId4"/>
            <a:stretch/>
          </p:blipFill>
          <p:spPr>
            <a:xfrm>
              <a:off x="8334000" y="1384560"/>
              <a:ext cx="2119680" cy="1265400"/>
            </a:xfrm>
            <a:prstGeom prst="rect">
              <a:avLst/>
            </a:prstGeom>
            <a:ln w="0">
              <a:solidFill>
                <a:srgbClr val="03070C"/>
              </a:solidFill>
            </a:ln>
            <a:effectLst>
              <a:softEdge rad="127080"/>
            </a:effectLst>
          </p:spPr>
        </p:pic>
        <p:pic>
          <p:nvPicPr>
            <p:cNvPr id="1011" name="Рисунок 49"/>
            <p:cNvPicPr/>
            <p:nvPr/>
          </p:nvPicPr>
          <p:blipFill>
            <a:blip r:embed="rId5"/>
            <a:stretch/>
          </p:blipFill>
          <p:spPr>
            <a:xfrm>
              <a:off x="6495480" y="1725840"/>
              <a:ext cx="1848960" cy="695160"/>
            </a:xfrm>
            <a:prstGeom prst="rect">
              <a:avLst/>
            </a:prstGeom>
            <a:ln w="38100" cap="sq">
              <a:solidFill>
                <a:srgbClr val="03070C"/>
              </a:solidFill>
              <a:miter/>
            </a:ln>
            <a:effectLst>
              <a:outerShdw blurRad="50760" dist="37674" dir="2700000" algn="tl" rotWithShape="0">
                <a:srgbClr val="000000">
                  <a:alpha val="43000"/>
                </a:srgbClr>
              </a:outerShdw>
              <a:softEdge rad="127080"/>
            </a:effectLst>
          </p:spPr>
        </p:pic>
      </p:grpSp>
      <p:pic>
        <p:nvPicPr>
          <p:cNvPr id="1012" name="Рисунок 50"/>
          <p:cNvPicPr/>
          <p:nvPr/>
        </p:nvPicPr>
        <p:blipFill>
          <a:blip r:embed="rId6"/>
          <a:stretch/>
        </p:blipFill>
        <p:spPr>
          <a:xfrm>
            <a:off x="10292760" y="1321920"/>
            <a:ext cx="1444320" cy="1359360"/>
          </a:xfrm>
          <a:prstGeom prst="rect">
            <a:avLst/>
          </a:prstGeom>
          <a:ln w="0">
            <a:noFill/>
          </a:ln>
          <a:effectLst>
            <a:softEdge rad="127080"/>
          </a:effectLst>
        </p:spPr>
      </p:pic>
      <p:sp>
        <p:nvSpPr>
          <p:cNvPr id="1013" name="Прямоугольник 51"/>
          <p:cNvSpPr/>
          <p:nvPr/>
        </p:nvSpPr>
        <p:spPr>
          <a:xfrm>
            <a:off x="6342480" y="2758680"/>
            <a:ext cx="609372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1800" b="1" strike="noStrike" spc="-1">
                <a:solidFill>
                  <a:srgbClr val="002060"/>
                </a:solidFill>
                <a:latin typeface="Arial"/>
                <a:ea typeface="DejaVu Sans"/>
              </a:rPr>
              <a:t>RESEARCH ENVIRONMENT FOR SOLVING </a:t>
            </a:r>
            <a:endParaRPr lang="en-US" sz="1800" b="0" strike="noStrike" spc="-1">
              <a:latin typeface="Arial"/>
            </a:endParaRPr>
          </a:p>
          <a:p>
            <a:pPr algn="ctr">
              <a:lnSpc>
                <a:spcPct val="100000"/>
              </a:lnSpc>
            </a:pPr>
            <a:r>
              <a:rPr lang="en-US" sz="1800" b="1" strike="noStrike" spc="-1">
                <a:solidFill>
                  <a:srgbClr val="002060"/>
                </a:solidFill>
                <a:latin typeface="Arial"/>
                <a:ea typeface="DejaVu Sans"/>
              </a:rPr>
              <a:t>RESOURCE-INTENSIVE TASKS OF JINR </a:t>
            </a:r>
            <a:endParaRPr lang="en-US" sz="1800" b="0" strike="noStrike" spc="-1">
              <a:latin typeface="Arial"/>
            </a:endParaRPr>
          </a:p>
          <a:p>
            <a:pPr algn="ctr">
              <a:lnSpc>
                <a:spcPct val="100000"/>
              </a:lnSpc>
            </a:pPr>
            <a:r>
              <a:rPr lang="en-US" sz="1800" b="1" strike="noStrike" spc="-1">
                <a:solidFill>
                  <a:srgbClr val="002060"/>
                </a:solidFill>
                <a:latin typeface="Arial"/>
                <a:ea typeface="DejaVu Sans"/>
              </a:rPr>
              <a:t>WITH “GOVORUN” SUPERCOMPUTER </a:t>
            </a:r>
            <a:r>
              <a:rPr lang="ru-RU" sz="1800" b="1" strike="noStrike" spc="-1">
                <a:solidFill>
                  <a:srgbClr val="002060"/>
                </a:solidFill>
                <a:latin typeface="Arial"/>
                <a:ea typeface="DejaVu Sans"/>
              </a:rPr>
              <a:t>:</a:t>
            </a:r>
            <a:endParaRPr lang="en-US" sz="1800" b="0" strike="noStrike" spc="-1">
              <a:latin typeface="Arial"/>
            </a:endParaRPr>
          </a:p>
        </p:txBody>
      </p:sp>
      <p:sp>
        <p:nvSpPr>
          <p:cNvPr id="1014" name="Прямоугольник 52"/>
          <p:cNvSpPr/>
          <p:nvPr/>
        </p:nvSpPr>
        <p:spPr>
          <a:xfrm>
            <a:off x="6942600" y="3713400"/>
            <a:ext cx="6093720" cy="22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gn="just">
              <a:lnSpc>
                <a:spcPct val="100000"/>
              </a:lnSpc>
              <a:buClr>
                <a:srgbClr val="002060"/>
              </a:buClr>
              <a:buFont typeface="Arial"/>
              <a:buChar char="•"/>
            </a:pPr>
            <a:r>
              <a:rPr lang="en-US" sz="2000" b="0" strike="noStrike" spc="-1">
                <a:solidFill>
                  <a:srgbClr val="002060"/>
                </a:solidFill>
                <a:latin typeface="Arial"/>
                <a:ea typeface="DejaVu Sans"/>
              </a:rPr>
              <a:t>Parallel computing</a:t>
            </a:r>
            <a:endParaRPr lang="en-US" sz="2000" b="0" strike="noStrike" spc="-1">
              <a:latin typeface="Arial"/>
            </a:endParaRPr>
          </a:p>
          <a:p>
            <a:pPr marL="285840" indent="-285840" algn="just">
              <a:lnSpc>
                <a:spcPct val="100000"/>
              </a:lnSpc>
              <a:buClr>
                <a:srgbClr val="002060"/>
              </a:buClr>
              <a:buFont typeface="Arial"/>
              <a:buChar char="•"/>
            </a:pPr>
            <a:r>
              <a:rPr lang="en-US" sz="2000" b="0" strike="noStrike" spc="-1">
                <a:solidFill>
                  <a:srgbClr val="002060"/>
                </a:solidFill>
                <a:latin typeface="Arial"/>
                <a:ea typeface="DejaVu Sans"/>
              </a:rPr>
              <a:t>ML/DL/AI tasks</a:t>
            </a:r>
            <a:endParaRPr lang="en-US" sz="2000" b="0" strike="noStrike" spc="-1">
              <a:latin typeface="Arial"/>
            </a:endParaRPr>
          </a:p>
          <a:p>
            <a:pPr marL="285840" indent="-285840" algn="just">
              <a:lnSpc>
                <a:spcPct val="100000"/>
              </a:lnSpc>
              <a:buClr>
                <a:srgbClr val="002060"/>
              </a:buClr>
              <a:buFont typeface="Arial"/>
              <a:buChar char="•"/>
            </a:pPr>
            <a:r>
              <a:rPr lang="en-US" sz="2000" b="0" strike="noStrike" spc="-1">
                <a:solidFill>
                  <a:srgbClr val="002060"/>
                </a:solidFill>
                <a:latin typeface="Arial"/>
                <a:ea typeface="DejaVu Sans"/>
              </a:rPr>
              <a:t>Quantum computing</a:t>
            </a:r>
            <a:endParaRPr lang="en-US" sz="2000" b="0" strike="noStrike" spc="-1">
              <a:latin typeface="Arial"/>
            </a:endParaRPr>
          </a:p>
          <a:p>
            <a:pPr marL="285840" indent="-285840" algn="just">
              <a:lnSpc>
                <a:spcPct val="100000"/>
              </a:lnSpc>
              <a:buClr>
                <a:srgbClr val="002060"/>
              </a:buClr>
              <a:buFont typeface="Arial"/>
              <a:buChar char="•"/>
            </a:pPr>
            <a:r>
              <a:rPr lang="en-US" sz="2000" b="0" strike="noStrike" spc="-1">
                <a:solidFill>
                  <a:srgbClr val="002060"/>
                </a:solidFill>
                <a:latin typeface="Arial"/>
                <a:ea typeface="DejaVu Sans"/>
              </a:rPr>
              <a:t>Tools for data analysis and visualization</a:t>
            </a:r>
            <a:endParaRPr lang="en-US" sz="2000" b="0" strike="noStrike" spc="-1">
              <a:latin typeface="Arial"/>
            </a:endParaRPr>
          </a:p>
          <a:p>
            <a:pPr marL="285840" indent="-285840" algn="just">
              <a:lnSpc>
                <a:spcPct val="100000"/>
              </a:lnSpc>
              <a:buClr>
                <a:srgbClr val="002060"/>
              </a:buClr>
              <a:buFont typeface="Arial"/>
              <a:buChar char="•"/>
            </a:pPr>
            <a:r>
              <a:rPr lang="en-US" sz="2000" b="0" strike="noStrike" spc="-1">
                <a:solidFill>
                  <a:srgbClr val="002060"/>
                </a:solidFill>
                <a:latin typeface="Arial"/>
                <a:ea typeface="DejaVu Sans"/>
              </a:rPr>
              <a:t>Calculations on application packages</a:t>
            </a:r>
            <a:endParaRPr lang="en-US" sz="2000" b="0" strike="noStrike" spc="-1">
              <a:latin typeface="Arial"/>
            </a:endParaRPr>
          </a:p>
          <a:p>
            <a:pPr marL="285840" indent="-285840" algn="just">
              <a:lnSpc>
                <a:spcPct val="100000"/>
              </a:lnSpc>
              <a:buClr>
                <a:srgbClr val="002060"/>
              </a:buClr>
              <a:buFont typeface="Arial"/>
              <a:buChar char="•"/>
            </a:pPr>
            <a:r>
              <a:rPr lang="en-US" sz="2000" b="0" strike="noStrike" spc="-1">
                <a:solidFill>
                  <a:srgbClr val="002060"/>
                </a:solidFill>
                <a:latin typeface="Arial"/>
                <a:ea typeface="DejaVu Sans"/>
              </a:rPr>
              <a:t>Web services for application programs</a:t>
            </a:r>
            <a:endParaRPr lang="en-US" sz="2000" b="0" strike="noStrike" spc="-1">
              <a:latin typeface="Arial"/>
            </a:endParaRPr>
          </a:p>
          <a:p>
            <a:pPr marL="285840" indent="-285840" algn="just">
              <a:lnSpc>
                <a:spcPct val="100000"/>
              </a:lnSpc>
              <a:buClr>
                <a:srgbClr val="002060"/>
              </a:buClr>
              <a:buFont typeface="Arial"/>
              <a:buChar char="•"/>
            </a:pPr>
            <a:r>
              <a:rPr lang="en-US" sz="2000" b="0" strike="noStrike" spc="-1">
                <a:solidFill>
                  <a:srgbClr val="002060"/>
                </a:solidFill>
                <a:latin typeface="Arial"/>
                <a:ea typeface="DejaVu Sans"/>
              </a:rPr>
              <a:t>Training courses</a:t>
            </a:r>
            <a:endParaRPr lang="en-US" sz="2000" b="0" strike="noStrike" spc="-1">
              <a:latin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5" name="Рисунок 51"/>
          <p:cNvPicPr/>
          <p:nvPr/>
        </p:nvPicPr>
        <p:blipFill>
          <a:blip r:embed="rId3"/>
          <a:srcRect l="14634" t="32485" r="18468" b="3269"/>
          <a:stretch/>
        </p:blipFill>
        <p:spPr>
          <a:xfrm>
            <a:off x="5369040" y="2597760"/>
            <a:ext cx="6691320" cy="4418280"/>
          </a:xfrm>
          <a:prstGeom prst="rect">
            <a:avLst/>
          </a:prstGeom>
          <a:ln w="0">
            <a:noFill/>
          </a:ln>
        </p:spPr>
      </p:pic>
      <p:sp>
        <p:nvSpPr>
          <p:cNvPr id="1016" name="Прямоугольник 53"/>
          <p:cNvSpPr/>
          <p:nvPr/>
        </p:nvSpPr>
        <p:spPr>
          <a:xfrm flipH="1">
            <a:off x="-1080" y="-1080"/>
            <a:ext cx="12165120" cy="836640"/>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sp>
      <p:pic>
        <p:nvPicPr>
          <p:cNvPr id="1017" name="Рисунок 52"/>
          <p:cNvPicPr/>
          <p:nvPr/>
        </p:nvPicPr>
        <p:blipFill>
          <a:blip r:embed="rId4"/>
          <a:stretch/>
        </p:blipFill>
        <p:spPr>
          <a:xfrm>
            <a:off x="120960" y="57600"/>
            <a:ext cx="994680" cy="718560"/>
          </a:xfrm>
          <a:prstGeom prst="rect">
            <a:avLst/>
          </a:prstGeom>
          <a:ln w="0">
            <a:noFill/>
          </a:ln>
        </p:spPr>
      </p:pic>
      <p:sp>
        <p:nvSpPr>
          <p:cNvPr id="1018" name="TextBox 128"/>
          <p:cNvSpPr/>
          <p:nvPr/>
        </p:nvSpPr>
        <p:spPr>
          <a:xfrm>
            <a:off x="3899160" y="140400"/>
            <a:ext cx="5946840" cy="516240"/>
          </a:xfrm>
          <a:prstGeom prst="rect">
            <a:avLst/>
          </a:prstGeom>
          <a:noFill/>
          <a:ln w="0">
            <a:noFill/>
          </a:ln>
          <a:effectLst>
            <a:outerShdw blurRad="50760" dist="37674" dir="2700000" algn="tl"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2800" b="1" strike="noStrike" spc="-1">
                <a:solidFill>
                  <a:srgbClr val="FFFFFF"/>
                </a:solidFill>
                <a:latin typeface="Arial"/>
                <a:ea typeface="DejaVu Sans"/>
              </a:rPr>
              <a:t>JINR Digital EcoSystem (DES) </a:t>
            </a:r>
            <a:endParaRPr lang="en-US" sz="2800" b="0" strike="noStrike" spc="-1">
              <a:latin typeface="Arial"/>
            </a:endParaRPr>
          </a:p>
        </p:txBody>
      </p:sp>
      <p:sp>
        <p:nvSpPr>
          <p:cNvPr id="1019" name="TextBox 129"/>
          <p:cNvSpPr/>
          <p:nvPr/>
        </p:nvSpPr>
        <p:spPr>
          <a:xfrm>
            <a:off x="357840" y="1172160"/>
            <a:ext cx="1032300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0" strike="noStrike" spc="-1">
                <a:solidFill>
                  <a:srgbClr val="000000"/>
                </a:solidFill>
                <a:latin typeface="Arial"/>
                <a:ea typeface="Calibri"/>
              </a:rPr>
              <a:t>The digital platform </a:t>
            </a:r>
            <a:r>
              <a:rPr lang="en-US" sz="1800" b="0" strike="noStrike" spc="-1">
                <a:solidFill>
                  <a:srgbClr val="FF0000"/>
                </a:solidFill>
                <a:latin typeface="Arial"/>
                <a:ea typeface="Calibri"/>
              </a:rPr>
              <a:t>“JINR Digital EcoSystem ” </a:t>
            </a:r>
            <a:r>
              <a:rPr lang="en-US" sz="1800" b="0" strike="noStrike" spc="-1">
                <a:solidFill>
                  <a:srgbClr val="000000"/>
                </a:solidFill>
                <a:latin typeface="Arial"/>
                <a:ea typeface="Calibri"/>
              </a:rPr>
              <a:t>integrates existing and future services </a:t>
            </a:r>
            <a:endParaRPr lang="en-US" sz="1800" b="0" strike="noStrike" spc="-1">
              <a:latin typeface="Arial"/>
            </a:endParaRPr>
          </a:p>
          <a:p>
            <a:pPr>
              <a:lnSpc>
                <a:spcPct val="100000"/>
              </a:lnSpc>
            </a:pPr>
            <a:endParaRPr lang="en-US" sz="1800" b="0" strike="noStrike" spc="-1">
              <a:latin typeface="Arial"/>
            </a:endParaRPr>
          </a:p>
        </p:txBody>
      </p:sp>
      <p:pic>
        <p:nvPicPr>
          <p:cNvPr id="1020" name="Рисунок 53"/>
          <p:cNvPicPr/>
          <p:nvPr/>
        </p:nvPicPr>
        <p:blipFill>
          <a:blip r:embed="rId5"/>
          <a:srcRect l="55711" t="96" r="34609" b="85088"/>
          <a:stretch/>
        </p:blipFill>
        <p:spPr>
          <a:xfrm>
            <a:off x="9946800" y="2123280"/>
            <a:ext cx="734040" cy="775080"/>
          </a:xfrm>
          <a:prstGeom prst="rect">
            <a:avLst/>
          </a:prstGeom>
          <a:ln w="0">
            <a:noFill/>
          </a:ln>
        </p:spPr>
      </p:pic>
      <p:pic>
        <p:nvPicPr>
          <p:cNvPr id="1021" name="Рисунок 54"/>
          <p:cNvPicPr/>
          <p:nvPr/>
        </p:nvPicPr>
        <p:blipFill>
          <a:blip r:embed="rId6"/>
          <a:stretch/>
        </p:blipFill>
        <p:spPr>
          <a:xfrm>
            <a:off x="9906840" y="1337040"/>
            <a:ext cx="2257560" cy="895680"/>
          </a:xfrm>
          <a:prstGeom prst="rect">
            <a:avLst/>
          </a:prstGeom>
          <a:ln w="0">
            <a:noFill/>
          </a:ln>
        </p:spPr>
      </p:pic>
      <p:pic>
        <p:nvPicPr>
          <p:cNvPr id="1022" name="Рисунок 55"/>
          <p:cNvPicPr/>
          <p:nvPr/>
        </p:nvPicPr>
        <p:blipFill>
          <a:blip r:embed="rId7"/>
          <a:stretch/>
        </p:blipFill>
        <p:spPr>
          <a:xfrm>
            <a:off x="10219320" y="4656960"/>
            <a:ext cx="1840680" cy="1555920"/>
          </a:xfrm>
          <a:prstGeom prst="rect">
            <a:avLst/>
          </a:prstGeom>
          <a:ln w="0">
            <a:noFill/>
          </a:ln>
        </p:spPr>
      </p:pic>
      <p:sp>
        <p:nvSpPr>
          <p:cNvPr id="1023" name="TextBox 130"/>
          <p:cNvSpPr/>
          <p:nvPr/>
        </p:nvSpPr>
        <p:spPr>
          <a:xfrm>
            <a:off x="1350720" y="1518840"/>
            <a:ext cx="6101280" cy="3107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0" strike="noStrike" spc="-1">
                <a:solidFill>
                  <a:srgbClr val="0000FF"/>
                </a:solidFill>
                <a:latin typeface="Arial"/>
                <a:ea typeface="Calibri"/>
              </a:rPr>
              <a:t>to support </a:t>
            </a:r>
            <a:endParaRPr lang="en-US" sz="1800" b="0" strike="noStrike" spc="-1">
              <a:latin typeface="Arial"/>
            </a:endParaRPr>
          </a:p>
          <a:p>
            <a:pPr marL="457200">
              <a:lnSpc>
                <a:spcPct val="100000"/>
              </a:lnSpc>
            </a:pPr>
            <a:r>
              <a:rPr lang="en-US" sz="1800" b="0" strike="noStrike" spc="-1">
                <a:solidFill>
                  <a:srgbClr val="000000"/>
                </a:solidFill>
                <a:latin typeface="Arial"/>
                <a:ea typeface="Calibri"/>
              </a:rPr>
              <a:t>scientific, </a:t>
            </a:r>
            <a:endParaRPr lang="en-US" sz="1800" b="0" strike="noStrike" spc="-1">
              <a:latin typeface="Arial"/>
            </a:endParaRPr>
          </a:p>
          <a:p>
            <a:pPr marL="457200">
              <a:lnSpc>
                <a:spcPct val="100000"/>
              </a:lnSpc>
            </a:pPr>
            <a:r>
              <a:rPr lang="en-US" sz="1800" b="0" strike="noStrike" spc="-1">
                <a:solidFill>
                  <a:srgbClr val="000000"/>
                </a:solidFill>
                <a:latin typeface="Arial"/>
                <a:ea typeface="Calibri"/>
              </a:rPr>
              <a:t>administrative and social activities, </a:t>
            </a:r>
            <a:endParaRPr lang="en-US" sz="1800" b="0" strike="noStrike" spc="-1">
              <a:latin typeface="Arial"/>
            </a:endParaRPr>
          </a:p>
          <a:p>
            <a:pPr marL="457200">
              <a:lnSpc>
                <a:spcPct val="100000"/>
              </a:lnSpc>
            </a:pPr>
            <a:r>
              <a:rPr lang="en-US" sz="1800" b="0" strike="noStrike" spc="-1">
                <a:solidFill>
                  <a:srgbClr val="000000"/>
                </a:solidFill>
                <a:latin typeface="Arial"/>
                <a:ea typeface="Calibri"/>
              </a:rPr>
              <a:t>maintenance of the engineering and IT infrastructures</a:t>
            </a:r>
            <a:endParaRPr lang="en-US" sz="1800" b="0" strike="noStrike" spc="-1">
              <a:latin typeface="Arial"/>
            </a:endParaRPr>
          </a:p>
          <a:p>
            <a:pPr marL="457200">
              <a:lnSpc>
                <a:spcPct val="100000"/>
              </a:lnSpc>
            </a:pPr>
            <a:r>
              <a:rPr lang="en-US" sz="1800" b="0" strike="noStrike" spc="-1">
                <a:solidFill>
                  <a:srgbClr val="0000FF"/>
                </a:solidFill>
                <a:latin typeface="Arial"/>
                <a:ea typeface="Calibri"/>
              </a:rPr>
              <a:t> to provide </a:t>
            </a:r>
            <a:endParaRPr lang="en-US" sz="1800" b="0" strike="noStrike" spc="-1">
              <a:latin typeface="Arial"/>
            </a:endParaRPr>
          </a:p>
          <a:p>
            <a:pPr marL="457200">
              <a:lnSpc>
                <a:spcPct val="100000"/>
              </a:lnSpc>
            </a:pPr>
            <a:r>
              <a:rPr lang="en-US" sz="1800" b="0" strike="noStrike" spc="-1">
                <a:solidFill>
                  <a:srgbClr val="000000"/>
                </a:solidFill>
                <a:latin typeface="Arial"/>
                <a:ea typeface="Calibri"/>
              </a:rPr>
              <a:t>reliable and secure access to various types of data </a:t>
            </a:r>
            <a:endParaRPr lang="en-US" sz="1800" b="0" strike="noStrike" spc="-1">
              <a:latin typeface="Arial"/>
            </a:endParaRPr>
          </a:p>
          <a:p>
            <a:pPr marL="457200">
              <a:lnSpc>
                <a:spcPct val="100000"/>
              </a:lnSpc>
            </a:pPr>
            <a:r>
              <a:rPr lang="en-US" sz="1800" b="0" strike="noStrike" spc="-1">
                <a:solidFill>
                  <a:srgbClr val="0000FF"/>
                </a:solidFill>
                <a:latin typeface="Arial"/>
                <a:ea typeface="Calibri"/>
              </a:rPr>
              <a:t>to enable </a:t>
            </a:r>
            <a:endParaRPr lang="en-US" sz="1800" b="0" strike="noStrike" spc="-1">
              <a:latin typeface="Arial"/>
            </a:endParaRPr>
          </a:p>
          <a:p>
            <a:pPr marL="457200">
              <a:lnSpc>
                <a:spcPct val="100000"/>
              </a:lnSpc>
            </a:pPr>
            <a:r>
              <a:rPr lang="en-US" sz="1800" b="0" strike="noStrike" spc="-1">
                <a:solidFill>
                  <a:srgbClr val="000000"/>
                </a:solidFill>
                <a:latin typeface="Arial"/>
                <a:ea typeface="Calibri"/>
              </a:rPr>
              <a:t>a comprehensive analysis of information </a:t>
            </a:r>
            <a:endParaRPr lang="en-US" sz="1800" b="0" strike="noStrike" spc="-1">
              <a:latin typeface="Arial"/>
            </a:endParaRPr>
          </a:p>
          <a:p>
            <a:pPr marL="457200">
              <a:lnSpc>
                <a:spcPct val="100000"/>
              </a:lnSpc>
            </a:pPr>
            <a:r>
              <a:rPr lang="en-US" sz="1800" b="0" strike="noStrike" spc="-1">
                <a:solidFill>
                  <a:srgbClr val="0000FF"/>
                </a:solidFill>
                <a:latin typeface="Arial"/>
                <a:ea typeface="Calibri"/>
              </a:rPr>
              <a:t>using </a:t>
            </a:r>
            <a:endParaRPr lang="en-US" sz="1800" b="0" strike="noStrike" spc="-1">
              <a:latin typeface="Arial"/>
            </a:endParaRPr>
          </a:p>
          <a:p>
            <a:pPr marL="457200">
              <a:lnSpc>
                <a:spcPct val="100000"/>
              </a:lnSpc>
            </a:pPr>
            <a:r>
              <a:rPr lang="en-US" sz="1800" b="0" strike="noStrike" spc="-1">
                <a:solidFill>
                  <a:srgbClr val="000000"/>
                </a:solidFill>
                <a:latin typeface="Arial"/>
                <a:ea typeface="Calibri"/>
              </a:rPr>
              <a:t>modern </a:t>
            </a:r>
            <a:r>
              <a:rPr lang="en-US" sz="1800" b="0" strike="noStrike" spc="-1">
                <a:solidFill>
                  <a:srgbClr val="000066"/>
                </a:solidFill>
                <a:latin typeface="Arial"/>
                <a:ea typeface="Calibri"/>
              </a:rPr>
              <a:t>Big Data technologies and artificial intelligence</a:t>
            </a:r>
            <a:r>
              <a:rPr lang="en-US" sz="1800" b="0" strike="noStrike" spc="-1">
                <a:solidFill>
                  <a:srgbClr val="000000"/>
                </a:solidFill>
                <a:latin typeface="Arial"/>
                <a:ea typeface="Calibri"/>
              </a:rPr>
              <a:t>.</a:t>
            </a:r>
            <a:endParaRPr lang="en-US" sz="1800" b="0" strike="noStrike" spc="-1">
              <a:latin typeface="Arial"/>
            </a:endParaRPr>
          </a:p>
        </p:txBody>
      </p:sp>
      <p:grpSp>
        <p:nvGrpSpPr>
          <p:cNvPr id="1024" name="Схема 2"/>
          <p:cNvGrpSpPr/>
          <p:nvPr/>
        </p:nvGrpSpPr>
        <p:grpSpPr>
          <a:xfrm>
            <a:off x="153000" y="4656960"/>
            <a:ext cx="5812200" cy="1555920"/>
            <a:chOff x="153000" y="4656960"/>
            <a:chExt cx="5812200" cy="1555920"/>
          </a:xfrm>
        </p:grpSpPr>
        <p:sp>
          <p:nvSpPr>
            <p:cNvPr id="1025" name="Прямоугольник 1024"/>
            <p:cNvSpPr/>
            <p:nvPr/>
          </p:nvSpPr>
          <p:spPr>
            <a:xfrm>
              <a:off x="153000" y="4656960"/>
              <a:ext cx="5812200" cy="1555920"/>
            </a:xfrm>
            <a:prstGeom prst="rect">
              <a:avLst/>
            </a:prstGeom>
            <a:noFill/>
            <a:ln w="0">
              <a:noFill/>
            </a:ln>
          </p:spPr>
          <p:style>
            <a:lnRef idx="0">
              <a:scrgbClr r="0" g="0" b="0"/>
            </a:lnRef>
            <a:fillRef idx="0">
              <a:scrgbClr r="0" g="0" b="0"/>
            </a:fillRef>
            <a:effectRef idx="0">
              <a:scrgbClr r="0" g="0" b="0"/>
            </a:effectRef>
            <a:fontRef idx="minor"/>
          </p:style>
        </p:sp>
        <p:sp>
          <p:nvSpPr>
            <p:cNvPr id="1026" name="Стрелка: вправо 1025"/>
            <p:cNvSpPr/>
            <p:nvPr/>
          </p:nvSpPr>
          <p:spPr>
            <a:xfrm>
              <a:off x="153000" y="4656960"/>
              <a:ext cx="5812200" cy="1555920"/>
            </a:xfrm>
            <a:prstGeom prst="rightArrow">
              <a:avLst>
                <a:gd name="adj1" fmla="val 50000"/>
                <a:gd name="adj2" fmla="val 50000"/>
              </a:avLst>
            </a:prstGeom>
            <a:solidFill>
              <a:schemeClr val="accent4">
                <a:tint val="40000"/>
                <a:hueOff val="0"/>
                <a:satOff val="0"/>
                <a:lumOff val="0"/>
                <a:alphaOff val="0"/>
              </a:schemeClr>
            </a:solidFill>
            <a:ln w="0">
              <a:noFill/>
            </a:ln>
          </p:spPr>
          <p:style>
            <a:lnRef idx="0">
              <a:scrgbClr r="0" g="0" b="0"/>
            </a:lnRef>
            <a:fillRef idx="0">
              <a:scrgbClr r="0" g="0" b="0"/>
            </a:fillRef>
            <a:effectRef idx="0">
              <a:scrgbClr r="0" g="0" b="0"/>
            </a:effectRef>
            <a:fontRef idx="minor"/>
          </p:style>
        </p:sp>
        <p:sp>
          <p:nvSpPr>
            <p:cNvPr id="1027" name="Прямоугольник: скругленные углы 1026"/>
            <p:cNvSpPr/>
            <p:nvPr/>
          </p:nvSpPr>
          <p:spPr>
            <a:xfrm>
              <a:off x="349920" y="5123880"/>
              <a:ext cx="1742400" cy="621720"/>
            </a:xfrm>
            <a:prstGeom prst="roundRect">
              <a:avLst>
                <a:gd name="adj" fmla="val 16667"/>
              </a:avLst>
            </a:prstGeom>
            <a:solidFill>
              <a:schemeClr val="accent4">
                <a:hueOff val="0"/>
                <a:satOff val="0"/>
                <a:lumOff val="0"/>
                <a:alphaOff val="0"/>
              </a:schemeClr>
            </a:solidFill>
            <a:ln>
              <a:solidFill>
                <a:srgbClr val="FFFFFF"/>
              </a:solidFill>
            </a:ln>
          </p:spPr>
          <p:style>
            <a:lnRef idx="2">
              <a:scrgbClr r="0" g="0" b="0"/>
            </a:lnRef>
            <a:fillRef idx="0">
              <a:scrgbClr r="0" g="0" b="0"/>
            </a:fillRef>
            <a:effectRef idx="0">
              <a:scrgbClr r="0" g="0" b="0"/>
            </a:effectRef>
            <a:fontRef idx="minor"/>
          </p:style>
          <p:txBody>
            <a:bodyPr lIns="90000" tIns="91440" rIns="60840" bIns="91080" numCol="1" spcCol="1440" anchor="ctr">
              <a:noAutofit/>
            </a:bodyPr>
            <a:lstStyle/>
            <a:p>
              <a:pPr algn="ctr">
                <a:lnSpc>
                  <a:spcPct val="90000"/>
                </a:lnSpc>
                <a:spcAft>
                  <a:spcPts val="561"/>
                </a:spcAft>
                <a:tabLst>
                  <a:tab pos="0" algn="l"/>
                </a:tabLst>
              </a:pPr>
              <a:r>
                <a:rPr lang="en-US" sz="1600" b="1" strike="noStrike" spc="41">
                  <a:solidFill>
                    <a:schemeClr val="lt1"/>
                  </a:solidFill>
                  <a:latin typeface="Arial"/>
                  <a:ea typeface="DejaVu Sans"/>
                </a:rPr>
                <a:t>Digital technologies</a:t>
              </a:r>
              <a:endParaRPr lang="en-US" sz="1600" b="0" strike="noStrike" spc="-1">
                <a:latin typeface="Arial"/>
              </a:endParaRPr>
            </a:p>
          </p:txBody>
        </p:sp>
        <p:sp>
          <p:nvSpPr>
            <p:cNvPr id="1028" name="Прямоугольник: скругленные углы 1027"/>
            <p:cNvSpPr/>
            <p:nvPr/>
          </p:nvSpPr>
          <p:spPr>
            <a:xfrm>
              <a:off x="2187720" y="5123880"/>
              <a:ext cx="1742760" cy="621720"/>
            </a:xfrm>
            <a:prstGeom prst="roundRect">
              <a:avLst>
                <a:gd name="adj" fmla="val 16667"/>
              </a:avLst>
            </a:prstGeom>
            <a:solidFill>
              <a:schemeClr val="accent4">
                <a:hueOff val="-2232385"/>
                <a:satOff val="13449"/>
                <a:lumOff val="1078"/>
                <a:alphaOff val="0"/>
              </a:schemeClr>
            </a:solidFill>
            <a:ln>
              <a:solidFill>
                <a:srgbClr val="FFFFFF"/>
              </a:solidFill>
            </a:ln>
          </p:spPr>
          <p:style>
            <a:lnRef idx="2">
              <a:scrgbClr r="0" g="0" b="0"/>
            </a:lnRef>
            <a:fillRef idx="0">
              <a:scrgbClr r="0" g="0" b="0"/>
            </a:fillRef>
            <a:effectRef idx="0">
              <a:scrgbClr r="0" g="0" b="0"/>
            </a:effectRef>
            <a:fontRef idx="minor"/>
          </p:style>
          <p:txBody>
            <a:bodyPr lIns="90000" tIns="91440" rIns="60840" bIns="91080" numCol="1" spcCol="1440" anchor="ctr">
              <a:noAutofit/>
            </a:bodyPr>
            <a:lstStyle/>
            <a:p>
              <a:pPr algn="ctr">
                <a:lnSpc>
                  <a:spcPct val="90000"/>
                </a:lnSpc>
                <a:spcAft>
                  <a:spcPts val="561"/>
                </a:spcAft>
                <a:tabLst>
                  <a:tab pos="0" algn="l"/>
                </a:tabLst>
              </a:pPr>
              <a:r>
                <a:rPr lang="en-US" sz="1600" b="1" strike="noStrike" spc="41">
                  <a:solidFill>
                    <a:schemeClr val="lt1"/>
                  </a:solidFill>
                  <a:latin typeface="Arial"/>
                  <a:ea typeface="DejaVu Sans"/>
                </a:rPr>
                <a:t>Digital infrastructures</a:t>
              </a:r>
              <a:endParaRPr lang="en-US" sz="1600" b="0" strike="noStrike" spc="-1">
                <a:latin typeface="Arial"/>
              </a:endParaRPr>
            </a:p>
          </p:txBody>
        </p:sp>
        <p:sp>
          <p:nvSpPr>
            <p:cNvPr id="1029" name="Прямоугольник: скругленные углы 1028"/>
            <p:cNvSpPr/>
            <p:nvPr/>
          </p:nvSpPr>
          <p:spPr>
            <a:xfrm>
              <a:off x="4025880" y="5123880"/>
              <a:ext cx="1742400" cy="621720"/>
            </a:xfrm>
            <a:prstGeom prst="roundRect">
              <a:avLst>
                <a:gd name="adj" fmla="val 16667"/>
              </a:avLst>
            </a:prstGeom>
            <a:solidFill>
              <a:schemeClr val="accent4">
                <a:hueOff val="-4464770"/>
                <a:satOff val="26899"/>
                <a:lumOff val="2156"/>
                <a:alphaOff val="0"/>
              </a:schemeClr>
            </a:solidFill>
            <a:ln>
              <a:solidFill>
                <a:srgbClr val="FFFFFF"/>
              </a:solidFill>
            </a:ln>
          </p:spPr>
          <p:style>
            <a:lnRef idx="2">
              <a:scrgbClr r="0" g="0" b="0"/>
            </a:lnRef>
            <a:fillRef idx="0">
              <a:scrgbClr r="0" g="0" b="0"/>
            </a:fillRef>
            <a:effectRef idx="0">
              <a:scrgbClr r="0" g="0" b="0"/>
            </a:effectRef>
            <a:fontRef idx="minor"/>
          </p:style>
          <p:txBody>
            <a:bodyPr lIns="90000" tIns="91440" rIns="60840" bIns="91080" numCol="1" spcCol="1440" anchor="ctr">
              <a:noAutofit/>
            </a:bodyPr>
            <a:lstStyle/>
            <a:p>
              <a:pPr algn="ctr">
                <a:lnSpc>
                  <a:spcPct val="90000"/>
                </a:lnSpc>
                <a:spcAft>
                  <a:spcPts val="561"/>
                </a:spcAft>
                <a:tabLst>
                  <a:tab pos="0" algn="l"/>
                </a:tabLst>
              </a:pPr>
              <a:r>
                <a:rPr lang="en-US" sz="1600" b="1" strike="noStrike" spc="41">
                  <a:solidFill>
                    <a:schemeClr val="lt1"/>
                  </a:solidFill>
                  <a:latin typeface="Arial"/>
                  <a:ea typeface="DejaVu Sans"/>
                </a:rPr>
                <a:t>IT specialists and users</a:t>
              </a:r>
              <a:endParaRPr lang="en-US" sz="1600" b="0" strike="noStrike" spc="-1">
                <a:latin typeface="Arial"/>
              </a:endParaRPr>
            </a:p>
          </p:txBody>
        </p:sp>
      </p:grpSp>
      <p:sp>
        <p:nvSpPr>
          <p:cNvPr id="1030" name="TextBox 131"/>
          <p:cNvSpPr/>
          <p:nvPr/>
        </p:nvSpPr>
        <p:spPr>
          <a:xfrm>
            <a:off x="9584640" y="6254640"/>
            <a:ext cx="258192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1800" b="1" strike="noStrike" spc="-1">
                <a:solidFill>
                  <a:srgbClr val="000066"/>
                </a:solidFill>
                <a:latin typeface="Arial"/>
                <a:ea typeface="DejaVu Sans"/>
              </a:rPr>
              <a:t>Single access point to all services</a:t>
            </a:r>
            <a:endParaRPr lang="en-US" sz="1800" b="0" strike="noStrike" spc="-1">
              <a:latin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 name="Прямоугольник 57"/>
          <p:cNvSpPr/>
          <p:nvPr/>
        </p:nvSpPr>
        <p:spPr>
          <a:xfrm>
            <a:off x="44280" y="97200"/>
            <a:ext cx="10647720" cy="717480"/>
          </a:xfrm>
          <a:prstGeom prst="rect">
            <a:avLst/>
          </a:prstGeom>
          <a:noFill/>
          <a:ln w="0">
            <a:noFill/>
          </a:ln>
        </p:spPr>
        <p:style>
          <a:lnRef idx="0">
            <a:scrgbClr r="0" g="0" b="0"/>
          </a:lnRef>
          <a:fillRef idx="0">
            <a:scrgbClr r="0" g="0" b="0"/>
          </a:fillRef>
          <a:effectRef idx="0">
            <a:scrgbClr r="0" g="0" b="0"/>
          </a:effectRef>
          <a:fontRef idx="minor"/>
        </p:style>
      </p:sp>
      <p:sp>
        <p:nvSpPr>
          <p:cNvPr id="1094" name="Прямоугольник 58"/>
          <p:cNvSpPr/>
          <p:nvPr/>
        </p:nvSpPr>
        <p:spPr>
          <a:xfrm>
            <a:off x="137520" y="94680"/>
            <a:ext cx="10647720" cy="717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2400" b="1" strike="noStrike" spc="-1">
                <a:solidFill>
                  <a:srgbClr val="FFFFFF"/>
                </a:solidFill>
                <a:latin typeface="Calibri"/>
                <a:ea typeface="DejaVu Sans"/>
              </a:rPr>
              <a:t>Digital  JINR</a:t>
            </a:r>
            <a:endParaRPr lang="en-US" sz="2400" b="0" strike="noStrike" spc="-1">
              <a:latin typeface="Arial"/>
            </a:endParaRPr>
          </a:p>
        </p:txBody>
      </p:sp>
      <p:sp>
        <p:nvSpPr>
          <p:cNvPr id="1095" name="Rectangle 34"/>
          <p:cNvSpPr/>
          <p:nvPr/>
        </p:nvSpPr>
        <p:spPr>
          <a:xfrm>
            <a:off x="286200" y="659520"/>
            <a:ext cx="1159344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GB" sz="1800" b="1" strike="noStrike" spc="-1">
                <a:solidFill>
                  <a:srgbClr val="000000"/>
                </a:solidFill>
                <a:latin typeface="Calibri"/>
                <a:ea typeface="DejaVu Sans"/>
              </a:rPr>
              <a:t>The digitalization of JINR will develop in two main directions - the digitalization of the areas of scientific activities and the digitalization of administrative processes, as well as the </a:t>
            </a:r>
            <a:r>
              <a:rPr lang="en-US" sz="1800" b="1" strike="noStrike" spc="-1">
                <a:solidFill>
                  <a:srgbClr val="000000"/>
                </a:solidFill>
                <a:latin typeface="Calibri"/>
                <a:ea typeface="DejaVu Sans"/>
              </a:rPr>
              <a:t>businesses</a:t>
            </a:r>
            <a:r>
              <a:rPr lang="en-GB" sz="1800" b="1" strike="noStrike" spc="-1">
                <a:solidFill>
                  <a:srgbClr val="000000"/>
                </a:solidFill>
                <a:latin typeface="Calibri"/>
                <a:ea typeface="DejaVu Sans"/>
              </a:rPr>
              <a:t> of the self-financing divisions of the Institute.</a:t>
            </a:r>
            <a:endParaRPr lang="en-US" sz="1800" b="0" strike="noStrike" spc="-1">
              <a:latin typeface="Arial"/>
            </a:endParaRPr>
          </a:p>
        </p:txBody>
      </p:sp>
      <p:sp>
        <p:nvSpPr>
          <p:cNvPr id="1096" name="Rectangle 35"/>
          <p:cNvSpPr/>
          <p:nvPr/>
        </p:nvSpPr>
        <p:spPr>
          <a:xfrm>
            <a:off x="241560" y="1346040"/>
            <a:ext cx="11593440" cy="100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GB" sz="2000" b="0" strike="noStrike" spc="-1">
                <a:solidFill>
                  <a:srgbClr val="000000"/>
                </a:solidFill>
                <a:latin typeface="Calibri"/>
                <a:ea typeface="DejaVu Sans"/>
              </a:rPr>
              <a:t>The unifying element of these two directions </a:t>
            </a:r>
            <a:r>
              <a:rPr lang="en-US" sz="2000" b="0" strike="noStrike" spc="-1">
                <a:solidFill>
                  <a:srgbClr val="000000"/>
                </a:solidFill>
                <a:latin typeface="Calibri"/>
                <a:ea typeface="DejaVu Sans"/>
              </a:rPr>
              <a:t>is </a:t>
            </a:r>
            <a:r>
              <a:rPr lang="en-GB" sz="2000" b="0" strike="noStrike" spc="-1">
                <a:solidFill>
                  <a:srgbClr val="000000"/>
                </a:solidFill>
                <a:latin typeface="Calibri"/>
                <a:ea typeface="DejaVu Sans"/>
              </a:rPr>
              <a:t>the creation of a unified architecture of information systems on the basis of which various services could be developed aimed at improving the efficiency of the Institute’s processes, as well as increasing employee satisfaction.</a:t>
            </a:r>
            <a:endParaRPr lang="en-US" sz="2000" b="0" strike="noStrike" spc="-1">
              <a:latin typeface="Arial"/>
            </a:endParaRPr>
          </a:p>
        </p:txBody>
      </p:sp>
      <p:grpSp>
        <p:nvGrpSpPr>
          <p:cNvPr id="1097" name="Group 4"/>
          <p:cNvGrpSpPr/>
          <p:nvPr/>
        </p:nvGrpSpPr>
        <p:grpSpPr>
          <a:xfrm>
            <a:off x="286200" y="2406600"/>
            <a:ext cx="5796000" cy="4572000"/>
            <a:chOff x="286200" y="2406600"/>
            <a:chExt cx="5796000" cy="4572000"/>
          </a:xfrm>
        </p:grpSpPr>
        <p:sp>
          <p:nvSpPr>
            <p:cNvPr id="1098" name="Rectangle 36"/>
            <p:cNvSpPr/>
            <p:nvPr/>
          </p:nvSpPr>
          <p:spPr>
            <a:xfrm>
              <a:off x="286200" y="2406600"/>
              <a:ext cx="5794920" cy="542880"/>
            </a:xfrm>
            <a:prstGeom prst="rect">
              <a:avLst/>
            </a:prstGeom>
            <a:solidFill>
              <a:schemeClr val="tx2">
                <a:lumMod val="60000"/>
                <a:lumOff val="40000"/>
              </a:schemeClr>
            </a:solidFill>
            <a:ln w="12700">
              <a:solidFill>
                <a:srgbClr val="000000"/>
              </a:solidFill>
              <a:miter/>
            </a:ln>
          </p:spPr>
          <p:style>
            <a:lnRef idx="0">
              <a:scrgbClr r="0" g="0" b="0"/>
            </a:lnRef>
            <a:fillRef idx="0">
              <a:scrgbClr r="0" g="0" b="0"/>
            </a:fillRef>
            <a:effectRef idx="0">
              <a:scrgbClr r="0" g="0" b="0"/>
            </a:effectRef>
            <a:fontRef idx="minor"/>
          </p:style>
          <p:txBody>
            <a:bodyPr lIns="72000" tIns="72000" rIns="72000" bIns="72000" anchor="ctr">
              <a:noAutofit/>
            </a:bodyPr>
            <a:lstStyle/>
            <a:p>
              <a:pPr algn="ctr">
                <a:lnSpc>
                  <a:spcPct val="100000"/>
                </a:lnSpc>
              </a:pPr>
              <a:r>
                <a:rPr lang="en-US" sz="2000" b="1" strike="noStrike" spc="-1">
                  <a:solidFill>
                    <a:srgbClr val="FFFFFF"/>
                  </a:solidFill>
                  <a:latin typeface="Calibri"/>
                  <a:ea typeface="DejaVu Sans"/>
                </a:rPr>
                <a:t>Digitalization in scientific</a:t>
              </a:r>
              <a:r>
                <a:rPr lang="ru-RU" sz="2000" b="1" strike="noStrike" spc="-1">
                  <a:solidFill>
                    <a:srgbClr val="FFFFFF"/>
                  </a:solidFill>
                  <a:latin typeface="Calibri"/>
                  <a:ea typeface="DejaVu Sans"/>
                </a:rPr>
                <a:t> </a:t>
              </a:r>
              <a:r>
                <a:rPr lang="en-GB" sz="2000" b="1" strike="noStrike" spc="-1">
                  <a:solidFill>
                    <a:srgbClr val="FFFFFF"/>
                  </a:solidFill>
                  <a:latin typeface="Calibri"/>
                  <a:ea typeface="DejaVu Sans"/>
                </a:rPr>
                <a:t>activities</a:t>
              </a:r>
              <a:endParaRPr lang="en-US" sz="2000" b="1" strike="noStrike" spc="-1">
                <a:latin typeface="Arial"/>
              </a:endParaRPr>
            </a:p>
          </p:txBody>
        </p:sp>
        <p:sp>
          <p:nvSpPr>
            <p:cNvPr id="1099" name="Rectangle 37"/>
            <p:cNvSpPr/>
            <p:nvPr/>
          </p:nvSpPr>
          <p:spPr>
            <a:xfrm>
              <a:off x="286200" y="2951280"/>
              <a:ext cx="5796000" cy="4027320"/>
            </a:xfrm>
            <a:prstGeom prst="rect">
              <a:avLst/>
            </a:prstGeom>
            <a:solidFill>
              <a:schemeClr val="bg1"/>
            </a:solidFill>
            <a:ln w="12700">
              <a:solidFill>
                <a:srgbClr val="000000"/>
              </a:solidFill>
              <a:miter/>
            </a:ln>
          </p:spPr>
          <p:style>
            <a:lnRef idx="0">
              <a:scrgbClr r="0" g="0" b="0"/>
            </a:lnRef>
            <a:fillRef idx="0">
              <a:scrgbClr r="0" g="0" b="0"/>
            </a:fillRef>
            <a:effectRef idx="0">
              <a:scrgbClr r="0" g="0" b="0"/>
            </a:effectRef>
            <a:fontRef idx="minor"/>
          </p:style>
          <p:txBody>
            <a:bodyPr lIns="72000" tIns="164520" rIns="72000" bIns="72000" anchor="t">
              <a:noAutofit/>
            </a:bodyPr>
            <a:lstStyle/>
            <a:p>
              <a:pPr>
                <a:lnSpc>
                  <a:spcPct val="100000"/>
                </a:lnSpc>
                <a:spcBef>
                  <a:spcPts val="901"/>
                </a:spcBef>
              </a:pPr>
              <a:r>
                <a:rPr lang="en-US" sz="1800" b="0" strike="noStrike" spc="-1">
                  <a:solidFill>
                    <a:srgbClr val="000000"/>
                  </a:solidFill>
                  <a:latin typeface="Calibri"/>
                  <a:ea typeface="DejaVu Sans"/>
                </a:rPr>
                <a:t>Responsible division – </a:t>
              </a:r>
              <a:r>
                <a:rPr lang="en-US" sz="1800" b="1" strike="noStrike" spc="-1">
                  <a:solidFill>
                    <a:srgbClr val="000000"/>
                  </a:solidFill>
                  <a:latin typeface="Calibri"/>
                  <a:ea typeface="DejaVu Sans"/>
                </a:rPr>
                <a:t>Laboratory of Information Technologies</a:t>
              </a:r>
              <a:endParaRPr lang="en-US" sz="1800" b="0" strike="noStrike" spc="-1">
                <a:latin typeface="Arial"/>
              </a:endParaRPr>
            </a:p>
            <a:p>
              <a:pPr>
                <a:lnSpc>
                  <a:spcPct val="100000"/>
                </a:lnSpc>
                <a:spcBef>
                  <a:spcPts val="901"/>
                </a:spcBef>
              </a:pPr>
              <a:r>
                <a:rPr lang="en-US" sz="1800" b="0" strike="noStrike" spc="-1">
                  <a:solidFill>
                    <a:srgbClr val="000000"/>
                  </a:solidFill>
                  <a:latin typeface="Calibri"/>
                  <a:ea typeface="DejaVu Sans"/>
                </a:rPr>
                <a:t>Main projects:</a:t>
              </a:r>
              <a:endParaRPr lang="en-US" sz="1800" b="0" strike="noStrike" spc="-1">
                <a:latin typeface="Arial"/>
              </a:endParaRPr>
            </a:p>
            <a:p>
              <a:pPr>
                <a:lnSpc>
                  <a:spcPct val="100000"/>
                </a:lnSpc>
                <a:spcBef>
                  <a:spcPts val="901"/>
                </a:spcBef>
              </a:pPr>
              <a:r>
                <a:rPr lang="en-US" sz="1800" b="0" strike="noStrike" spc="-1">
                  <a:solidFill>
                    <a:srgbClr val="000000"/>
                  </a:solidFill>
                  <a:latin typeface="Calibri"/>
                  <a:ea typeface="DejaVu Sans"/>
                </a:rPr>
                <a:t>1. Base digital platform for scientific and related services</a:t>
              </a:r>
              <a:endParaRPr lang="en-US" sz="1800" b="0" strike="noStrike" spc="-1">
                <a:latin typeface="Arial"/>
              </a:endParaRPr>
            </a:p>
            <a:p>
              <a:pPr>
                <a:lnSpc>
                  <a:spcPct val="100000"/>
                </a:lnSpc>
                <a:spcBef>
                  <a:spcPts val="901"/>
                </a:spcBef>
              </a:pPr>
              <a:r>
                <a:rPr lang="en-US" sz="1800" b="0" strike="noStrike" spc="-1">
                  <a:solidFill>
                    <a:srgbClr val="000000"/>
                  </a:solidFill>
                  <a:latin typeface="Calibri"/>
                  <a:ea typeface="DejaVu Sans"/>
                </a:rPr>
                <a:t>2. Digital services mart – single access point</a:t>
              </a:r>
              <a:endParaRPr lang="en-US" sz="1800" b="0" strike="noStrike" spc="-1">
                <a:latin typeface="Arial"/>
              </a:endParaRPr>
            </a:p>
            <a:p>
              <a:pPr>
                <a:lnSpc>
                  <a:spcPct val="100000"/>
                </a:lnSpc>
                <a:spcBef>
                  <a:spcPts val="901"/>
                </a:spcBef>
              </a:pPr>
              <a:r>
                <a:rPr lang="en-US" sz="1800" b="0" strike="noStrike" spc="-1">
                  <a:solidFill>
                    <a:srgbClr val="000000"/>
                  </a:solidFill>
                  <a:latin typeface="Calibri"/>
                  <a:ea typeface="DejaVu Sans"/>
                </a:rPr>
                <a:t>3. Collaborations and experiments support services (databases of technical documents, e-logging, infrastructure maps etc.)</a:t>
              </a:r>
              <a:endParaRPr lang="en-US" sz="1800" b="0" strike="noStrike" spc="-1">
                <a:latin typeface="Arial"/>
              </a:endParaRPr>
            </a:p>
            <a:p>
              <a:pPr>
                <a:lnSpc>
                  <a:spcPct val="100000"/>
                </a:lnSpc>
                <a:spcBef>
                  <a:spcPts val="901"/>
                </a:spcBef>
              </a:pPr>
              <a:r>
                <a:rPr lang="en-US" sz="1800" b="0" strike="noStrike" spc="-1">
                  <a:solidFill>
                    <a:srgbClr val="000000"/>
                  </a:solidFill>
                  <a:latin typeface="Calibri"/>
                  <a:ea typeface="DejaVu Sans"/>
                </a:rPr>
                <a:t>4. Scientific activities analytics service (publications, collaborations, JINR overview, etc.) </a:t>
              </a:r>
              <a:endParaRPr lang="en-US" sz="1800" b="0" strike="noStrike" spc="-1">
                <a:latin typeface="Arial"/>
              </a:endParaRPr>
            </a:p>
          </p:txBody>
        </p:sp>
      </p:grpSp>
      <p:grpSp>
        <p:nvGrpSpPr>
          <p:cNvPr id="1100" name="Group 5"/>
          <p:cNvGrpSpPr/>
          <p:nvPr/>
        </p:nvGrpSpPr>
        <p:grpSpPr>
          <a:xfrm>
            <a:off x="6172200" y="2426040"/>
            <a:ext cx="5796000" cy="4552560"/>
            <a:chOff x="6172200" y="2426040"/>
            <a:chExt cx="5796000" cy="4552560"/>
          </a:xfrm>
        </p:grpSpPr>
        <p:sp>
          <p:nvSpPr>
            <p:cNvPr id="1101" name="Rectangle 38"/>
            <p:cNvSpPr/>
            <p:nvPr/>
          </p:nvSpPr>
          <p:spPr>
            <a:xfrm>
              <a:off x="6172200" y="2426040"/>
              <a:ext cx="5794920" cy="565560"/>
            </a:xfrm>
            <a:prstGeom prst="rect">
              <a:avLst/>
            </a:prstGeom>
            <a:solidFill>
              <a:schemeClr val="tx2">
                <a:lumMod val="60000"/>
                <a:lumOff val="40000"/>
              </a:schemeClr>
            </a:solidFill>
            <a:ln w="12700">
              <a:solidFill>
                <a:srgbClr val="000000"/>
              </a:solidFill>
              <a:miter/>
            </a:ln>
          </p:spPr>
          <p:style>
            <a:lnRef idx="0">
              <a:scrgbClr r="0" g="0" b="0"/>
            </a:lnRef>
            <a:fillRef idx="0">
              <a:scrgbClr r="0" g="0" b="0"/>
            </a:fillRef>
            <a:effectRef idx="0">
              <a:scrgbClr r="0" g="0" b="0"/>
            </a:effectRef>
            <a:fontRef idx="minor"/>
          </p:style>
          <p:txBody>
            <a:bodyPr lIns="72000" tIns="72000" rIns="72000" bIns="72000" anchor="ctr">
              <a:noAutofit/>
            </a:bodyPr>
            <a:lstStyle/>
            <a:p>
              <a:pPr algn="ctr">
                <a:lnSpc>
                  <a:spcPct val="100000"/>
                </a:lnSpc>
              </a:pPr>
              <a:r>
                <a:rPr lang="en-US" sz="2000" b="1" strike="noStrike" spc="-1">
                  <a:solidFill>
                    <a:srgbClr val="FFFFFF"/>
                  </a:solidFill>
                  <a:latin typeface="Calibri"/>
                  <a:ea typeface="DejaVu Sans"/>
                </a:rPr>
                <a:t>Digitalization in administrative processes</a:t>
              </a:r>
              <a:endParaRPr lang="en-US" sz="2000" b="1" strike="noStrike" spc="-1">
                <a:latin typeface="Arial"/>
              </a:endParaRPr>
            </a:p>
          </p:txBody>
        </p:sp>
        <p:sp>
          <p:nvSpPr>
            <p:cNvPr id="1102" name="Rectangle 39"/>
            <p:cNvSpPr/>
            <p:nvPr/>
          </p:nvSpPr>
          <p:spPr>
            <a:xfrm>
              <a:off x="6172200" y="3002760"/>
              <a:ext cx="5796000" cy="3975840"/>
            </a:xfrm>
            <a:prstGeom prst="rect">
              <a:avLst/>
            </a:prstGeom>
            <a:solidFill>
              <a:schemeClr val="bg1"/>
            </a:solidFill>
            <a:ln w="12700">
              <a:solidFill>
                <a:srgbClr val="000000"/>
              </a:solidFill>
              <a:miter/>
            </a:ln>
          </p:spPr>
          <p:style>
            <a:lnRef idx="0">
              <a:scrgbClr r="0" g="0" b="0"/>
            </a:lnRef>
            <a:fillRef idx="0">
              <a:scrgbClr r="0" g="0" b="0"/>
            </a:fillRef>
            <a:effectRef idx="0">
              <a:scrgbClr r="0" g="0" b="0"/>
            </a:effectRef>
            <a:fontRef idx="minor"/>
          </p:style>
          <p:txBody>
            <a:bodyPr lIns="72000" tIns="164520" rIns="72000" bIns="72000" anchor="t">
              <a:noAutofit/>
            </a:bodyPr>
            <a:lstStyle/>
            <a:p>
              <a:pPr>
                <a:lnSpc>
                  <a:spcPct val="100000"/>
                </a:lnSpc>
                <a:spcBef>
                  <a:spcPts val="901"/>
                </a:spcBef>
              </a:pPr>
              <a:r>
                <a:rPr lang="en-US" sz="1800" b="0" strike="noStrike" spc="-1">
                  <a:solidFill>
                    <a:srgbClr val="000000"/>
                  </a:solidFill>
                  <a:latin typeface="Calibri"/>
                  <a:ea typeface="DejaVu Sans"/>
                </a:rPr>
                <a:t>Responsible division – </a:t>
              </a:r>
              <a:r>
                <a:rPr lang="en-US" sz="1800" b="1" strike="noStrike" spc="-1">
                  <a:solidFill>
                    <a:srgbClr val="000000"/>
                  </a:solidFill>
                  <a:latin typeface="Calibri"/>
                  <a:ea typeface="DejaVu Sans"/>
                </a:rPr>
                <a:t>Digital Services Development Department</a:t>
              </a:r>
              <a:endParaRPr lang="en-US" sz="1800" b="0" strike="noStrike" spc="-1">
                <a:latin typeface="Arial"/>
              </a:endParaRPr>
            </a:p>
            <a:p>
              <a:pPr>
                <a:lnSpc>
                  <a:spcPct val="100000"/>
                </a:lnSpc>
                <a:spcBef>
                  <a:spcPts val="901"/>
                </a:spcBef>
              </a:pPr>
              <a:r>
                <a:rPr lang="en-US" sz="1800" b="0" strike="noStrike" spc="-1">
                  <a:solidFill>
                    <a:srgbClr val="000000"/>
                  </a:solidFill>
                  <a:latin typeface="Calibri"/>
                  <a:ea typeface="DejaVu Sans"/>
                </a:rPr>
                <a:t>Main projects:</a:t>
              </a:r>
              <a:endParaRPr lang="en-US" sz="1800" b="0" strike="noStrike" spc="-1">
                <a:latin typeface="Arial"/>
              </a:endParaRPr>
            </a:p>
            <a:p>
              <a:pPr marL="228600" indent="-228600">
                <a:lnSpc>
                  <a:spcPct val="100000"/>
                </a:lnSpc>
                <a:spcBef>
                  <a:spcPts val="901"/>
                </a:spcBef>
                <a:buClr>
                  <a:srgbClr val="000000"/>
                </a:buClr>
                <a:buFont typeface="StarSymbol"/>
                <a:buAutoNum type="arabicPeriod"/>
              </a:pPr>
              <a:r>
                <a:rPr lang="en-US" sz="1800" b="0" strike="noStrike" spc="-1">
                  <a:solidFill>
                    <a:srgbClr val="000000"/>
                  </a:solidFill>
                  <a:latin typeface="Calibri"/>
                  <a:ea typeface="DejaVu Sans"/>
                </a:rPr>
                <a:t>Migration of all administrative processes (accounting, budgeting, human resources, procurement, etc.) from various old information systems to a new single system of ERP class.</a:t>
              </a:r>
              <a:endParaRPr lang="en-US" sz="1800" b="0" strike="noStrike" spc="-1">
                <a:latin typeface="Arial"/>
              </a:endParaRPr>
            </a:p>
            <a:p>
              <a:pPr marL="228600" indent="-228600">
                <a:lnSpc>
                  <a:spcPct val="100000"/>
                </a:lnSpc>
                <a:spcBef>
                  <a:spcPts val="901"/>
                </a:spcBef>
                <a:buClr>
                  <a:srgbClr val="000000"/>
                </a:buClr>
                <a:buFont typeface="StarSymbol"/>
                <a:buAutoNum type="arabicPeriod"/>
              </a:pPr>
              <a:r>
                <a:rPr lang="en-US" sz="1800" b="0" strike="noStrike" spc="-1">
                  <a:solidFill>
                    <a:srgbClr val="000000"/>
                  </a:solidFill>
                  <a:latin typeface="Calibri"/>
                  <a:ea typeface="DejaVu Sans"/>
                </a:rPr>
                <a:t>Development and launch of a digital administrative services platform.</a:t>
              </a:r>
              <a:endParaRPr lang="en-US" sz="1800" b="0" strike="noStrike" spc="-1">
                <a:latin typeface="Arial"/>
              </a:endParaRPr>
            </a:p>
            <a:p>
              <a:pPr marL="228600" indent="-228600">
                <a:lnSpc>
                  <a:spcPct val="100000"/>
                </a:lnSpc>
                <a:spcBef>
                  <a:spcPts val="901"/>
                </a:spcBef>
                <a:buClr>
                  <a:srgbClr val="000000"/>
                </a:buClr>
                <a:buFont typeface="StarSymbol"/>
                <a:buAutoNum type="arabicPeriod"/>
              </a:pPr>
              <a:r>
                <a:rPr lang="en-US" sz="1800" b="0" strike="noStrike" spc="-1">
                  <a:solidFill>
                    <a:srgbClr val="000000"/>
                  </a:solidFill>
                  <a:latin typeface="Calibri"/>
                  <a:ea typeface="DejaVu Sans"/>
                </a:rPr>
                <a:t>Development, launch and technical support of administrative digital services.</a:t>
              </a:r>
              <a:endParaRPr lang="en-US" sz="1800" b="0" strike="noStrike" spc="-1">
                <a:latin typeface="Arial"/>
              </a:endParaRPr>
            </a:p>
          </p:txBody>
        </p:sp>
      </p:grpSp>
      <p:sp>
        <p:nvSpPr>
          <p:cNvPr id="1103" name="Прямоугольник 1102"/>
          <p:cNvSpPr/>
          <p:nvPr/>
        </p:nvSpPr>
        <p:spPr>
          <a:xfrm>
            <a:off x="4930200" y="61200"/>
            <a:ext cx="2285280" cy="42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r>
              <a:rPr lang="en-US" sz="2400" b="1" strike="noStrike" spc="-1">
                <a:solidFill>
                  <a:srgbClr val="0000CC"/>
                </a:solidFill>
                <a:latin typeface="Arial"/>
                <a:ea typeface="DejaVu Sans"/>
              </a:rPr>
              <a:t>DIGITAL JINR</a:t>
            </a:r>
            <a:endParaRPr lang="en-US" sz="2400" b="0" strike="noStrike" spc="-1">
              <a:latin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 name="CustomShape 3"/>
          <p:cNvSpPr/>
          <p:nvPr/>
        </p:nvSpPr>
        <p:spPr>
          <a:xfrm flipH="1">
            <a:off x="1362020" y="138795"/>
            <a:ext cx="10590329" cy="714917"/>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sp>
      <p:pic>
        <p:nvPicPr>
          <p:cNvPr id="871" name="Рисунок 6_0"/>
          <p:cNvPicPr/>
          <p:nvPr/>
        </p:nvPicPr>
        <p:blipFill>
          <a:blip r:embed="rId3" cstate="print">
            <a:extLst>
              <a:ext uri="{28A0092B-C50C-407E-A947-70E740481C1C}">
                <a14:useLocalDpi xmlns:a14="http://schemas.microsoft.com/office/drawing/2010/main"/>
              </a:ext>
            </a:extLst>
          </a:blip>
          <a:stretch/>
        </p:blipFill>
        <p:spPr>
          <a:xfrm>
            <a:off x="10851038" y="182805"/>
            <a:ext cx="958189" cy="666055"/>
          </a:xfrm>
          <a:prstGeom prst="rect">
            <a:avLst/>
          </a:prstGeom>
          <a:ln>
            <a:noFill/>
          </a:ln>
        </p:spPr>
      </p:pic>
      <p:sp>
        <p:nvSpPr>
          <p:cNvPr id="872" name="CustomShape 4"/>
          <p:cNvSpPr/>
          <p:nvPr/>
        </p:nvSpPr>
        <p:spPr>
          <a:xfrm>
            <a:off x="1187523" y="256864"/>
            <a:ext cx="9689019" cy="407457"/>
          </a:xfrm>
          <a:prstGeom prst="rect">
            <a:avLst/>
          </a:prstGeom>
          <a:noFill/>
          <a:ln>
            <a:noFill/>
          </a:ln>
          <a:effectLst>
            <a:outerShdw blurRad="50800" dist="50760" dir="5400000" algn="ctr" rotWithShape="0">
              <a:schemeClr val="bg2">
                <a:lumMod val="10000"/>
              </a:schemeClr>
            </a:outerShdw>
          </a:effectLst>
        </p:spPr>
        <p:style>
          <a:lnRef idx="0">
            <a:scrgbClr r="0" g="0" b="0"/>
          </a:lnRef>
          <a:fillRef idx="0">
            <a:scrgbClr r="0" g="0" b="0"/>
          </a:fillRef>
          <a:effectRef idx="0">
            <a:scrgbClr r="0" g="0" b="0"/>
          </a:effectRef>
          <a:fontRef idx="minor"/>
        </p:style>
        <p:txBody>
          <a:bodyPr wrap="square" lIns="86635" tIns="43318" rIns="86635" bIns="43318">
            <a:spAutoFit/>
          </a:bodyPr>
          <a:lstStyle/>
          <a:p>
            <a:pPr algn="ctr">
              <a:lnSpc>
                <a:spcPct val="90000"/>
              </a:lnSpc>
            </a:pPr>
            <a:r>
              <a:rPr lang="ru-RU" sz="2310" b="1" spc="-1" dirty="0">
                <a:solidFill>
                  <a:srgbClr val="FFFFFF"/>
                </a:solidFill>
                <a:latin typeface="Calibri"/>
                <a:ea typeface="DejaVu Sans"/>
              </a:rPr>
              <a:t>«Квантовый симулятор» на суперкомпьютере ГОВОРУН</a:t>
            </a:r>
            <a:r>
              <a:rPr lang="en-GB" sz="2310" b="1" spc="-1" dirty="0">
                <a:solidFill>
                  <a:srgbClr val="FFFFFF"/>
                </a:solidFill>
                <a:latin typeface="Calibri"/>
                <a:ea typeface="DejaVu Sans"/>
              </a:rPr>
              <a:t>: InterLab Initiative</a:t>
            </a:r>
            <a:endParaRPr lang="en-CA" sz="2310" spc="-1" dirty="0">
              <a:latin typeface="Arial"/>
            </a:endParaRPr>
          </a:p>
        </p:txBody>
      </p:sp>
      <p:pic>
        <p:nvPicPr>
          <p:cNvPr id="873" name="Picture 3_1"/>
          <p:cNvPicPr/>
          <p:nvPr/>
        </p:nvPicPr>
        <p:blipFill>
          <a:blip r:embed="rId4"/>
          <a:stretch/>
        </p:blipFill>
        <p:spPr>
          <a:xfrm>
            <a:off x="505368" y="4145862"/>
            <a:ext cx="1759049" cy="1281167"/>
          </a:xfrm>
          <a:prstGeom prst="rect">
            <a:avLst/>
          </a:prstGeom>
          <a:ln>
            <a:noFill/>
          </a:ln>
          <a:effectLst>
            <a:softEdge rad="112500"/>
          </a:effectLst>
        </p:spPr>
      </p:pic>
      <p:sp>
        <p:nvSpPr>
          <p:cNvPr id="874" name="CustomShape 5"/>
          <p:cNvSpPr/>
          <p:nvPr/>
        </p:nvSpPr>
        <p:spPr>
          <a:xfrm>
            <a:off x="557003" y="1110846"/>
            <a:ext cx="2036282" cy="817024"/>
          </a:xfrm>
          <a:prstGeom prst="rect">
            <a:avLst/>
          </a:prstGeom>
          <a:solidFill>
            <a:srgbClr val="FFCC00"/>
          </a:solidFill>
          <a:ln w="19080">
            <a:solidFill>
              <a:schemeClr val="accent4">
                <a:lumMod val="75000"/>
              </a:schemeClr>
            </a:solidFill>
            <a:round/>
          </a:ln>
        </p:spPr>
        <p:style>
          <a:lnRef idx="0">
            <a:scrgbClr r="0" g="0" b="0"/>
          </a:lnRef>
          <a:fillRef idx="0">
            <a:scrgbClr r="0" g="0" b="0"/>
          </a:fillRef>
          <a:effectRef idx="0">
            <a:scrgbClr r="0" g="0" b="0"/>
          </a:effectRef>
          <a:fontRef idx="minor"/>
        </p:style>
        <p:txBody>
          <a:bodyPr wrap="square" lIns="86635" tIns="43318" rIns="86635" bIns="43318">
            <a:spAutoFit/>
          </a:bodyPr>
          <a:lstStyle/>
          <a:p>
            <a:pPr algn="ctr">
              <a:lnSpc>
                <a:spcPts val="1926"/>
              </a:lnSpc>
            </a:pPr>
            <a:r>
              <a:rPr lang="en-US" sz="1733" spc="-1">
                <a:solidFill>
                  <a:srgbClr val="000000"/>
                </a:solidFill>
                <a:latin typeface="Calibri"/>
                <a:ea typeface="DejaVu Sans"/>
              </a:rPr>
              <a:t>Creation of a physical quantum computer</a:t>
            </a:r>
            <a:endParaRPr lang="en-CA" sz="1733" spc="-1">
              <a:latin typeface="Arial"/>
            </a:endParaRPr>
          </a:p>
        </p:txBody>
      </p:sp>
      <p:sp>
        <p:nvSpPr>
          <p:cNvPr id="875" name="CustomShape 6"/>
          <p:cNvSpPr/>
          <p:nvPr/>
        </p:nvSpPr>
        <p:spPr>
          <a:xfrm>
            <a:off x="3605881" y="1110846"/>
            <a:ext cx="2034896" cy="820266"/>
          </a:xfrm>
          <a:prstGeom prst="rect">
            <a:avLst/>
          </a:prstGeom>
          <a:solidFill>
            <a:srgbClr val="FFCC00"/>
          </a:solidFill>
          <a:ln w="19080">
            <a:solidFill>
              <a:schemeClr val="accent4">
                <a:lumMod val="75000"/>
              </a:schemeClr>
            </a:solidFill>
            <a:round/>
          </a:ln>
        </p:spPr>
        <p:style>
          <a:lnRef idx="0">
            <a:scrgbClr r="0" g="0" b="0"/>
          </a:lnRef>
          <a:fillRef idx="0">
            <a:scrgbClr r="0" g="0" b="0"/>
          </a:fillRef>
          <a:effectRef idx="0">
            <a:scrgbClr r="0" g="0" b="0"/>
          </a:effectRef>
          <a:fontRef idx="minor"/>
        </p:style>
        <p:txBody>
          <a:bodyPr wrap="square" lIns="86635" tIns="43318" rIns="86635" bIns="43318">
            <a:spAutoFit/>
          </a:bodyPr>
          <a:lstStyle/>
          <a:p>
            <a:pPr algn="ctr">
              <a:lnSpc>
                <a:spcPts val="1926"/>
              </a:lnSpc>
            </a:pPr>
            <a:r>
              <a:rPr lang="en-US" sz="1733" spc="-1">
                <a:solidFill>
                  <a:srgbClr val="000000"/>
                </a:solidFill>
                <a:latin typeface="Calibri"/>
                <a:ea typeface="DejaVu Sans"/>
              </a:rPr>
              <a:t>Creation of a simulator of a quantum computer</a:t>
            </a:r>
            <a:endParaRPr lang="en-CA" sz="1733" spc="-1">
              <a:latin typeface="Arial"/>
            </a:endParaRPr>
          </a:p>
        </p:txBody>
      </p:sp>
      <p:sp>
        <p:nvSpPr>
          <p:cNvPr id="876" name="CustomShape 7"/>
          <p:cNvSpPr/>
          <p:nvPr/>
        </p:nvSpPr>
        <p:spPr>
          <a:xfrm>
            <a:off x="1995152" y="2739247"/>
            <a:ext cx="2185295" cy="820266"/>
          </a:xfrm>
          <a:prstGeom prst="rect">
            <a:avLst/>
          </a:prstGeom>
          <a:solidFill>
            <a:srgbClr val="92D050"/>
          </a:solidFill>
          <a:ln w="19080">
            <a:solidFill>
              <a:schemeClr val="accent6">
                <a:lumMod val="75000"/>
              </a:schemeClr>
            </a:solidFill>
            <a:round/>
          </a:ln>
        </p:spPr>
        <p:style>
          <a:lnRef idx="0">
            <a:scrgbClr r="0" g="0" b="0"/>
          </a:lnRef>
          <a:fillRef idx="0">
            <a:scrgbClr r="0" g="0" b="0"/>
          </a:fillRef>
          <a:effectRef idx="0">
            <a:scrgbClr r="0" g="0" b="0"/>
          </a:effectRef>
          <a:fontRef idx="minor"/>
        </p:style>
        <p:txBody>
          <a:bodyPr wrap="square" lIns="86635" tIns="43318" rIns="86635" bIns="43318">
            <a:spAutoFit/>
          </a:bodyPr>
          <a:lstStyle/>
          <a:p>
            <a:pPr algn="ctr">
              <a:lnSpc>
                <a:spcPts val="1926"/>
              </a:lnSpc>
            </a:pPr>
            <a:r>
              <a:rPr lang="en-US" sz="1733" spc="-1">
                <a:solidFill>
                  <a:srgbClr val="000000"/>
                </a:solidFill>
                <a:latin typeface="Calibri"/>
                <a:ea typeface="DejaVu Sans"/>
              </a:rPr>
              <a:t>D</a:t>
            </a:r>
            <a:r>
              <a:rPr lang="ru-RU" sz="1733" spc="-1">
                <a:solidFill>
                  <a:srgbClr val="000000"/>
                </a:solidFill>
                <a:latin typeface="Calibri"/>
                <a:ea typeface="DejaVu Sans"/>
              </a:rPr>
              <a:t>evelopment of applied quantum algorithms</a:t>
            </a:r>
            <a:endParaRPr lang="en-CA" sz="1733" spc="-1">
              <a:latin typeface="Arial"/>
            </a:endParaRPr>
          </a:p>
        </p:txBody>
      </p:sp>
      <p:sp>
        <p:nvSpPr>
          <p:cNvPr id="877" name="CustomShape 8"/>
          <p:cNvSpPr/>
          <p:nvPr/>
        </p:nvSpPr>
        <p:spPr>
          <a:xfrm>
            <a:off x="1995152" y="4270617"/>
            <a:ext cx="2185295" cy="575607"/>
          </a:xfrm>
          <a:prstGeom prst="rect">
            <a:avLst/>
          </a:prstGeom>
          <a:solidFill>
            <a:srgbClr val="99CCFF"/>
          </a:solidFill>
          <a:ln w="19080">
            <a:solidFill>
              <a:schemeClr val="accent5">
                <a:lumMod val="75000"/>
              </a:schemeClr>
            </a:solidFill>
            <a:round/>
          </a:ln>
        </p:spPr>
        <p:style>
          <a:lnRef idx="0">
            <a:scrgbClr r="0" g="0" b="0"/>
          </a:lnRef>
          <a:fillRef idx="0">
            <a:scrgbClr r="0" g="0" b="0"/>
          </a:fillRef>
          <a:effectRef idx="0">
            <a:scrgbClr r="0" g="0" b="0"/>
          </a:effectRef>
          <a:fontRef idx="minor"/>
        </p:style>
        <p:txBody>
          <a:bodyPr wrap="square" lIns="86635" tIns="43318" rIns="86635" bIns="43318">
            <a:spAutoFit/>
          </a:bodyPr>
          <a:lstStyle/>
          <a:p>
            <a:pPr algn="ctr">
              <a:lnSpc>
                <a:spcPts val="1926"/>
              </a:lnSpc>
            </a:pPr>
            <a:r>
              <a:rPr lang="en-US" sz="1733" spc="-1">
                <a:solidFill>
                  <a:srgbClr val="000000"/>
                </a:solidFill>
                <a:latin typeface="Calibri"/>
                <a:ea typeface="DejaVu Sans"/>
              </a:rPr>
              <a:t>Simulation</a:t>
            </a:r>
            <a:r>
              <a:rPr lang="ru-RU" sz="1733" spc="-1">
                <a:solidFill>
                  <a:srgbClr val="000000"/>
                </a:solidFill>
                <a:latin typeface="Calibri"/>
                <a:ea typeface="DejaVu Sans"/>
              </a:rPr>
              <a:t> </a:t>
            </a:r>
            <a:r>
              <a:rPr lang="en-US" sz="1733" spc="-1">
                <a:solidFill>
                  <a:srgbClr val="000000"/>
                </a:solidFill>
                <a:latin typeface="Calibri"/>
                <a:ea typeface="DejaVu Sans"/>
              </a:rPr>
              <a:t>of real</a:t>
            </a:r>
            <a:r>
              <a:rPr lang="ru-RU" sz="1733" spc="-1">
                <a:solidFill>
                  <a:srgbClr val="000000"/>
                </a:solidFill>
                <a:latin typeface="Calibri"/>
                <a:ea typeface="DejaVu Sans"/>
              </a:rPr>
              <a:t>  </a:t>
            </a:r>
            <a:r>
              <a:rPr lang="en-US" sz="1733" spc="-1">
                <a:solidFill>
                  <a:srgbClr val="000000"/>
                </a:solidFill>
                <a:latin typeface="Calibri"/>
                <a:ea typeface="DejaVu Sans"/>
              </a:rPr>
              <a:t>quantum</a:t>
            </a:r>
            <a:r>
              <a:rPr lang="ru-RU" sz="1733" spc="-1">
                <a:solidFill>
                  <a:srgbClr val="000000"/>
                </a:solidFill>
                <a:latin typeface="Calibri"/>
                <a:ea typeface="DejaVu Sans"/>
              </a:rPr>
              <a:t> </a:t>
            </a:r>
            <a:r>
              <a:rPr lang="en-US" sz="1733" spc="-1">
                <a:solidFill>
                  <a:srgbClr val="000000"/>
                </a:solidFill>
                <a:latin typeface="Calibri"/>
                <a:ea typeface="DejaVu Sans"/>
              </a:rPr>
              <a:t>systems</a:t>
            </a:r>
            <a:endParaRPr lang="en-CA" sz="1733" spc="-1">
              <a:latin typeface="Arial"/>
            </a:endParaRPr>
          </a:p>
        </p:txBody>
      </p:sp>
      <p:sp>
        <p:nvSpPr>
          <p:cNvPr id="878" name="CustomShape 9"/>
          <p:cNvSpPr/>
          <p:nvPr/>
        </p:nvSpPr>
        <p:spPr>
          <a:xfrm>
            <a:off x="2704178" y="1455655"/>
            <a:ext cx="790809" cy="194411"/>
          </a:xfrm>
          <a:prstGeom prst="leftRightArrow">
            <a:avLst>
              <a:gd name="adj1" fmla="val 50000"/>
              <a:gd name="adj2" fmla="val 50000"/>
            </a:avLst>
          </a:prstGeom>
          <a:ln/>
        </p:spPr>
        <p:style>
          <a:lnRef idx="2">
            <a:schemeClr val="accent1">
              <a:shade val="50000"/>
            </a:schemeClr>
          </a:lnRef>
          <a:fillRef idx="1">
            <a:schemeClr val="accent1"/>
          </a:fillRef>
          <a:effectRef idx="0">
            <a:schemeClr val="accent1"/>
          </a:effectRef>
          <a:fontRef idx="minor"/>
        </p:style>
      </p:sp>
      <p:sp>
        <p:nvSpPr>
          <p:cNvPr id="879" name="CustomShape 10"/>
          <p:cNvSpPr/>
          <p:nvPr/>
        </p:nvSpPr>
        <p:spPr>
          <a:xfrm>
            <a:off x="2976907" y="3626396"/>
            <a:ext cx="221787" cy="554814"/>
          </a:xfrm>
          <a:prstGeom prst="upArrow">
            <a:avLst>
              <a:gd name="adj1" fmla="val 50000"/>
              <a:gd name="adj2" fmla="val 50000"/>
            </a:avLst>
          </a:prstGeom>
          <a:ln/>
        </p:spPr>
        <p:style>
          <a:lnRef idx="2">
            <a:schemeClr val="accent1">
              <a:shade val="50000"/>
            </a:schemeClr>
          </a:lnRef>
          <a:fillRef idx="1">
            <a:schemeClr val="accent1"/>
          </a:fillRef>
          <a:effectRef idx="0">
            <a:schemeClr val="accent1"/>
          </a:effectRef>
          <a:fontRef idx="minor"/>
        </p:style>
      </p:sp>
      <p:sp>
        <p:nvSpPr>
          <p:cNvPr id="880" name="CustomShape 11"/>
          <p:cNvSpPr/>
          <p:nvPr/>
        </p:nvSpPr>
        <p:spPr>
          <a:xfrm rot="1913400">
            <a:off x="4065742" y="2058985"/>
            <a:ext cx="221787" cy="554814"/>
          </a:xfrm>
          <a:prstGeom prst="upArrow">
            <a:avLst>
              <a:gd name="adj1" fmla="val 50000"/>
              <a:gd name="adj2" fmla="val 50000"/>
            </a:avLst>
          </a:prstGeom>
          <a:ln/>
        </p:spPr>
        <p:style>
          <a:lnRef idx="2">
            <a:schemeClr val="accent1">
              <a:shade val="50000"/>
            </a:schemeClr>
          </a:lnRef>
          <a:fillRef idx="1">
            <a:schemeClr val="accent1"/>
          </a:fillRef>
          <a:effectRef idx="0">
            <a:schemeClr val="accent1"/>
          </a:effectRef>
          <a:fontRef idx="minor"/>
        </p:style>
      </p:sp>
      <p:sp>
        <p:nvSpPr>
          <p:cNvPr id="881" name="CustomShape 12"/>
          <p:cNvSpPr/>
          <p:nvPr/>
        </p:nvSpPr>
        <p:spPr>
          <a:xfrm rot="20281200">
            <a:off x="2043668" y="2040964"/>
            <a:ext cx="221787" cy="554814"/>
          </a:xfrm>
          <a:prstGeom prst="upArrow">
            <a:avLst>
              <a:gd name="adj1" fmla="val 50000"/>
              <a:gd name="adj2" fmla="val 50000"/>
            </a:avLst>
          </a:prstGeom>
          <a:ln/>
        </p:spPr>
        <p:style>
          <a:lnRef idx="2">
            <a:schemeClr val="accent1">
              <a:shade val="50000"/>
            </a:schemeClr>
          </a:lnRef>
          <a:fillRef idx="1">
            <a:schemeClr val="accent1"/>
          </a:fillRef>
          <a:effectRef idx="0">
            <a:schemeClr val="accent1"/>
          </a:effectRef>
          <a:fontRef idx="minor"/>
        </p:style>
      </p:sp>
      <p:pic>
        <p:nvPicPr>
          <p:cNvPr id="882" name="Рисунок 28_1"/>
          <p:cNvPicPr/>
          <p:nvPr/>
        </p:nvPicPr>
        <p:blipFill>
          <a:blip r:embed="rId5" cstate="print">
            <a:extLst>
              <a:ext uri="{28A0092B-C50C-407E-A947-70E740481C1C}">
                <a14:useLocalDpi xmlns:a14="http://schemas.microsoft.com/office/drawing/2010/main"/>
              </a:ext>
            </a:extLst>
          </a:blip>
          <a:stretch/>
        </p:blipFill>
        <p:spPr>
          <a:xfrm>
            <a:off x="412495" y="2601670"/>
            <a:ext cx="1445081" cy="1302652"/>
          </a:xfrm>
          <a:prstGeom prst="rect">
            <a:avLst/>
          </a:prstGeom>
          <a:ln>
            <a:noFill/>
          </a:ln>
        </p:spPr>
      </p:pic>
      <p:pic>
        <p:nvPicPr>
          <p:cNvPr id="883" name="Рисунок 29_1"/>
          <p:cNvPicPr/>
          <p:nvPr/>
        </p:nvPicPr>
        <p:blipFill>
          <a:blip r:embed="rId6" cstate="print">
            <a:extLst>
              <a:ext uri="{28A0092B-C50C-407E-A947-70E740481C1C}">
                <a14:useLocalDpi xmlns:a14="http://schemas.microsoft.com/office/drawing/2010/main"/>
              </a:ext>
            </a:extLst>
          </a:blip>
          <a:srcRect l="21585" t="13880" r="21162" b="12294"/>
          <a:stretch/>
        </p:blipFill>
        <p:spPr>
          <a:xfrm>
            <a:off x="4391145" y="2474490"/>
            <a:ext cx="1260721" cy="1219135"/>
          </a:xfrm>
          <a:prstGeom prst="rect">
            <a:avLst/>
          </a:prstGeom>
          <a:ln>
            <a:noFill/>
          </a:ln>
        </p:spPr>
      </p:pic>
      <p:pic>
        <p:nvPicPr>
          <p:cNvPr id="884" name="Рисунок 30_1"/>
          <p:cNvPicPr/>
          <p:nvPr/>
        </p:nvPicPr>
        <p:blipFill>
          <a:blip r:embed="rId7"/>
          <a:stretch/>
        </p:blipFill>
        <p:spPr>
          <a:xfrm rot="1539000">
            <a:off x="4328767" y="3789617"/>
            <a:ext cx="1214284" cy="1680730"/>
          </a:xfrm>
          <a:prstGeom prst="rect">
            <a:avLst/>
          </a:prstGeom>
          <a:ln>
            <a:noFill/>
          </a:ln>
        </p:spPr>
      </p:pic>
      <p:pic>
        <p:nvPicPr>
          <p:cNvPr id="885" name="Рисунок 31_1"/>
          <p:cNvPicPr/>
          <p:nvPr/>
        </p:nvPicPr>
        <p:blipFill>
          <a:blip r:embed="rId8" cstate="print">
            <a:extLst>
              <a:ext uri="{28A0092B-C50C-407E-A947-70E740481C1C}">
                <a14:useLocalDpi xmlns:a14="http://schemas.microsoft.com/office/drawing/2010/main"/>
              </a:ext>
            </a:extLst>
          </a:blip>
          <a:stretch/>
        </p:blipFill>
        <p:spPr>
          <a:xfrm>
            <a:off x="6627728" y="1078617"/>
            <a:ext cx="4741737" cy="1431913"/>
          </a:xfrm>
          <a:prstGeom prst="rect">
            <a:avLst/>
          </a:prstGeom>
          <a:ln>
            <a:noFill/>
          </a:ln>
        </p:spPr>
      </p:pic>
      <p:pic>
        <p:nvPicPr>
          <p:cNvPr id="886" name="Рисунок 32_1"/>
          <p:cNvPicPr/>
          <p:nvPr/>
        </p:nvPicPr>
        <p:blipFill>
          <a:blip r:embed="rId9" cstate="print">
            <a:extLst>
              <a:ext uri="{28A0092B-C50C-407E-A947-70E740481C1C}">
                <a14:useLocalDpi xmlns:a14="http://schemas.microsoft.com/office/drawing/2010/main"/>
              </a:ext>
            </a:extLst>
          </a:blip>
          <a:stretch/>
        </p:blipFill>
        <p:spPr>
          <a:xfrm>
            <a:off x="6565004" y="4704141"/>
            <a:ext cx="4866839" cy="2085491"/>
          </a:xfrm>
          <a:prstGeom prst="rect">
            <a:avLst/>
          </a:prstGeom>
          <a:ln>
            <a:noFill/>
          </a:ln>
        </p:spPr>
      </p:pic>
      <p:pic>
        <p:nvPicPr>
          <p:cNvPr id="887" name="Рисунок 33_1"/>
          <p:cNvPicPr/>
          <p:nvPr/>
        </p:nvPicPr>
        <p:blipFill>
          <a:blip r:embed="rId10" cstate="print">
            <a:extLst>
              <a:ext uri="{28A0092B-C50C-407E-A947-70E740481C1C}">
                <a14:useLocalDpi xmlns:a14="http://schemas.microsoft.com/office/drawing/2010/main"/>
              </a:ext>
            </a:extLst>
          </a:blip>
          <a:stretch/>
        </p:blipFill>
        <p:spPr>
          <a:xfrm>
            <a:off x="7011004" y="2636324"/>
            <a:ext cx="3974492" cy="2283713"/>
          </a:xfrm>
          <a:prstGeom prst="rect">
            <a:avLst/>
          </a:prstGeom>
          <a:ln>
            <a:noFill/>
          </a:ln>
        </p:spPr>
      </p:pic>
      <p:sp>
        <p:nvSpPr>
          <p:cNvPr id="888" name="CustomShape 13"/>
          <p:cNvSpPr/>
          <p:nvPr/>
        </p:nvSpPr>
        <p:spPr>
          <a:xfrm>
            <a:off x="6460002" y="2834546"/>
            <a:ext cx="622044" cy="354085"/>
          </a:xfrm>
          <a:prstGeom prst="rect">
            <a:avLst/>
          </a:prstGeom>
          <a:noFill/>
          <a:ln>
            <a:noFill/>
          </a:ln>
        </p:spPr>
        <p:style>
          <a:lnRef idx="0">
            <a:scrgbClr r="0" g="0" b="0"/>
          </a:lnRef>
          <a:fillRef idx="0">
            <a:scrgbClr r="0" g="0" b="0"/>
          </a:fillRef>
          <a:effectRef idx="0">
            <a:scrgbClr r="0" g="0" b="0"/>
          </a:effectRef>
          <a:fontRef idx="minor"/>
        </p:style>
        <p:txBody>
          <a:bodyPr wrap="square" lIns="86635" tIns="43318" rIns="86635" bIns="43318">
            <a:spAutoFit/>
          </a:bodyPr>
          <a:lstStyle/>
          <a:p>
            <a:pPr>
              <a:lnSpc>
                <a:spcPct val="100000"/>
              </a:lnSpc>
            </a:pPr>
            <a:r>
              <a:rPr lang="en-US" sz="1733" b="1" spc="-1">
                <a:solidFill>
                  <a:srgbClr val="000000"/>
                </a:solidFill>
                <a:latin typeface="Calibri"/>
                <a:ea typeface="DejaVu Sans"/>
              </a:rPr>
              <a:t>GPU</a:t>
            </a:r>
            <a:endParaRPr lang="en-CA" sz="1733" spc="-1">
              <a:latin typeface="Arial"/>
            </a:endParaRPr>
          </a:p>
        </p:txBody>
      </p:sp>
      <p:sp>
        <p:nvSpPr>
          <p:cNvPr id="889" name="CustomShape 14"/>
          <p:cNvSpPr/>
          <p:nvPr/>
        </p:nvSpPr>
        <p:spPr>
          <a:xfrm>
            <a:off x="7158978" y="5057615"/>
            <a:ext cx="622044" cy="354085"/>
          </a:xfrm>
          <a:prstGeom prst="rect">
            <a:avLst/>
          </a:prstGeom>
          <a:noFill/>
          <a:ln>
            <a:noFill/>
          </a:ln>
        </p:spPr>
        <p:style>
          <a:lnRef idx="0">
            <a:scrgbClr r="0" g="0" b="0"/>
          </a:lnRef>
          <a:fillRef idx="0">
            <a:scrgbClr r="0" g="0" b="0"/>
          </a:fillRef>
          <a:effectRef idx="0">
            <a:scrgbClr r="0" g="0" b="0"/>
          </a:effectRef>
          <a:fontRef idx="minor"/>
        </p:style>
        <p:txBody>
          <a:bodyPr wrap="square" lIns="86635" tIns="43318" rIns="86635" bIns="43318">
            <a:spAutoFit/>
          </a:bodyPr>
          <a:lstStyle/>
          <a:p>
            <a:pPr>
              <a:lnSpc>
                <a:spcPct val="100000"/>
              </a:lnSpc>
            </a:pPr>
            <a:r>
              <a:rPr lang="en-US" sz="1733" b="1" spc="-1">
                <a:solidFill>
                  <a:srgbClr val="000000"/>
                </a:solidFill>
                <a:latin typeface="Calibri"/>
                <a:ea typeface="DejaVu Sans"/>
              </a:rPr>
              <a:t>CPU</a:t>
            </a:r>
            <a:endParaRPr lang="en-CA" sz="1733" spc="-1">
              <a:latin typeface="Arial"/>
            </a:endParaRPr>
          </a:p>
        </p:txBody>
      </p:sp>
      <p:sp>
        <p:nvSpPr>
          <p:cNvPr id="890" name="CustomShape 15"/>
          <p:cNvSpPr/>
          <p:nvPr/>
        </p:nvSpPr>
        <p:spPr>
          <a:xfrm>
            <a:off x="0" y="5427030"/>
            <a:ext cx="6804733" cy="1561924"/>
          </a:xfrm>
          <a:prstGeom prst="rect">
            <a:avLst/>
          </a:prstGeom>
          <a:noFill/>
          <a:ln>
            <a:noFill/>
          </a:ln>
        </p:spPr>
        <p:style>
          <a:lnRef idx="0">
            <a:scrgbClr r="0" g="0" b="0"/>
          </a:lnRef>
          <a:fillRef idx="0">
            <a:scrgbClr r="0" g="0" b="0"/>
          </a:fillRef>
          <a:effectRef idx="0">
            <a:scrgbClr r="0" g="0" b="0"/>
          </a:effectRef>
          <a:fontRef idx="minor"/>
        </p:style>
        <p:txBody>
          <a:bodyPr wrap="square" lIns="86635" tIns="43318" rIns="86635" bIns="43318">
            <a:spAutoFit/>
          </a:bodyPr>
          <a:lstStyle/>
          <a:p>
            <a:pPr>
              <a:lnSpc>
                <a:spcPct val="100000"/>
              </a:lnSpc>
            </a:pPr>
            <a:r>
              <a:rPr lang="ru-RU" sz="1597" b="1" dirty="0"/>
              <a:t>Наилучший результат при расчетах с помощью симулятора </a:t>
            </a:r>
            <a:r>
              <a:rPr lang="ru-RU" sz="1597" b="1" dirty="0" err="1"/>
              <a:t>QuEST</a:t>
            </a:r>
            <a:r>
              <a:rPr lang="ru-RU" sz="1597" b="1" dirty="0"/>
              <a:t> показали вычислительные узлы с большим объемом оперативной памяти (более 4 ТБ на узел). Показано, что на текущих ресурсах суперкомпьютера «Говорун» </a:t>
            </a:r>
            <a:r>
              <a:rPr lang="ru-RU" sz="1597" b="1" dirty="0">
                <a:solidFill>
                  <a:srgbClr val="FF0000"/>
                </a:solidFill>
              </a:rPr>
              <a:t>можно моделировать до 38 </a:t>
            </a:r>
            <a:r>
              <a:rPr lang="ru-RU" sz="1597" b="1" dirty="0" err="1">
                <a:solidFill>
                  <a:srgbClr val="FF0000"/>
                </a:solidFill>
              </a:rPr>
              <a:t>кубитов</a:t>
            </a:r>
            <a:r>
              <a:rPr lang="ru-RU" sz="1597" b="1" dirty="0">
                <a:solidFill>
                  <a:srgbClr val="FF0000"/>
                </a:solidFill>
              </a:rPr>
              <a:t>, </a:t>
            </a:r>
            <a:r>
              <a:rPr lang="ru-RU" sz="1597" b="1" dirty="0"/>
              <a:t>однако для полного моделирования электронных оболочек сверхтяжелых элементов требуется не менее 118 </a:t>
            </a:r>
            <a:r>
              <a:rPr lang="ru-RU" sz="1597" b="1" dirty="0" err="1"/>
              <a:t>кубитов</a:t>
            </a:r>
            <a:r>
              <a:rPr lang="ru-RU" sz="1597" b="1" dirty="0"/>
              <a:t>.</a:t>
            </a:r>
            <a:endParaRPr lang="en-CA" sz="1540" b="1" spc="-1" dirty="0">
              <a:latin typeface="Arial"/>
            </a:endParaRPr>
          </a:p>
        </p:txBody>
      </p:sp>
    </p:spTree>
    <p:extLst>
      <p:ext uri="{BB962C8B-B14F-4D97-AF65-F5344CB8AC3E}">
        <p14:creationId xmlns:p14="http://schemas.microsoft.com/office/powerpoint/2010/main" val="487110433"/>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5" name="Диаграмма 3"/>
          <p:cNvGraphicFramePr/>
          <p:nvPr/>
        </p:nvGraphicFramePr>
        <p:xfrm>
          <a:off x="-522000" y="-162000"/>
          <a:ext cx="4635360" cy="3346920"/>
        </p:xfrm>
        <a:graphic>
          <a:graphicData uri="http://schemas.openxmlformats.org/drawingml/2006/chart">
            <c:chart xmlns:c="http://schemas.openxmlformats.org/drawingml/2006/chart" xmlns:r="http://schemas.openxmlformats.org/officeDocument/2006/relationships" r:id="rId2"/>
          </a:graphicData>
        </a:graphic>
      </p:graphicFrame>
      <p:sp>
        <p:nvSpPr>
          <p:cNvPr id="785" name="TextBox 4"/>
          <p:cNvSpPr/>
          <p:nvPr/>
        </p:nvSpPr>
        <p:spPr>
          <a:xfrm>
            <a:off x="228600" y="196200"/>
            <a:ext cx="2247120" cy="45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1" strike="noStrike" spc="-1">
                <a:solidFill>
                  <a:srgbClr val="000000"/>
                </a:solidFill>
                <a:latin typeface="Arial"/>
                <a:ea typeface="DejaVu Sans"/>
              </a:rPr>
              <a:t>Distribution  by fields of science</a:t>
            </a:r>
            <a:r>
              <a:rPr lang="en-US" sz="1200" b="0" strike="noStrike" spc="-1">
                <a:solidFill>
                  <a:srgbClr val="000000"/>
                </a:solidFill>
                <a:latin typeface="Arial"/>
                <a:ea typeface="DejaVu Sans"/>
              </a:rPr>
              <a:t> </a:t>
            </a:r>
            <a:endParaRPr lang="en-US" sz="1200" b="0" strike="noStrike" spc="-1">
              <a:latin typeface="Arial"/>
            </a:endParaRPr>
          </a:p>
        </p:txBody>
      </p:sp>
      <p:graphicFrame>
        <p:nvGraphicFramePr>
          <p:cNvPr id="786" name="Диаграмма 5"/>
          <p:cNvGraphicFramePr/>
          <p:nvPr/>
        </p:nvGraphicFramePr>
        <p:xfrm>
          <a:off x="278640" y="2815200"/>
          <a:ext cx="3133440" cy="2126160"/>
        </p:xfrm>
        <a:graphic>
          <a:graphicData uri="http://schemas.openxmlformats.org/drawingml/2006/chart">
            <c:chart xmlns:c="http://schemas.openxmlformats.org/drawingml/2006/chart" xmlns:r="http://schemas.openxmlformats.org/officeDocument/2006/relationships" r:id="rId3"/>
          </a:graphicData>
        </a:graphic>
      </p:graphicFrame>
      <p:sp>
        <p:nvSpPr>
          <p:cNvPr id="789" name="TextBox 6"/>
          <p:cNvSpPr/>
          <p:nvPr/>
        </p:nvSpPr>
        <p:spPr>
          <a:xfrm>
            <a:off x="233280" y="2580840"/>
            <a:ext cx="234072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1" strike="noStrike" spc="-1">
                <a:solidFill>
                  <a:srgbClr val="000000"/>
                </a:solidFill>
                <a:latin typeface="Arial"/>
                <a:ea typeface="DejaVu Sans"/>
              </a:rPr>
              <a:t>Distribution  by mission</a:t>
            </a:r>
            <a:endParaRPr lang="en-US" sz="1200" b="0" strike="noStrike" spc="-1">
              <a:latin typeface="Arial"/>
            </a:endParaRPr>
          </a:p>
        </p:txBody>
      </p:sp>
      <p:graphicFrame>
        <p:nvGraphicFramePr>
          <p:cNvPr id="790" name="Диаграмма 7"/>
          <p:cNvGraphicFramePr/>
          <p:nvPr/>
        </p:nvGraphicFramePr>
        <p:xfrm>
          <a:off x="228600" y="5008320"/>
          <a:ext cx="3290400" cy="2027520"/>
        </p:xfrm>
        <a:graphic>
          <a:graphicData uri="http://schemas.openxmlformats.org/drawingml/2006/chart">
            <c:chart xmlns:c="http://schemas.openxmlformats.org/drawingml/2006/chart" xmlns:r="http://schemas.openxmlformats.org/officeDocument/2006/relationships" r:id="rId4"/>
          </a:graphicData>
        </a:graphic>
      </p:graphicFrame>
      <p:sp>
        <p:nvSpPr>
          <p:cNvPr id="792" name="TextBox 9"/>
          <p:cNvSpPr/>
          <p:nvPr/>
        </p:nvSpPr>
        <p:spPr>
          <a:xfrm>
            <a:off x="161280" y="4794480"/>
            <a:ext cx="319428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1" strike="noStrike" spc="-1">
                <a:solidFill>
                  <a:srgbClr val="000000"/>
                </a:solidFill>
                <a:latin typeface="Arial"/>
                <a:ea typeface="DejaVu Sans"/>
              </a:rPr>
              <a:t>Distribution  by international dimension</a:t>
            </a:r>
            <a:endParaRPr lang="en-US" sz="1200" b="0" strike="noStrike" spc="-1">
              <a:latin typeface="Arial"/>
            </a:endParaRPr>
          </a:p>
        </p:txBody>
      </p:sp>
      <p:sp>
        <p:nvSpPr>
          <p:cNvPr id="793" name="TextBox 12"/>
          <p:cNvSpPr/>
          <p:nvPr/>
        </p:nvSpPr>
        <p:spPr>
          <a:xfrm>
            <a:off x="8788320" y="4952880"/>
            <a:ext cx="3223440" cy="1783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tabLst>
                <a:tab pos="0" algn="l"/>
              </a:tabLst>
            </a:pPr>
            <a:r>
              <a:rPr lang="en-US" sz="1390" b="0" strike="noStrike" spc="-1">
                <a:solidFill>
                  <a:srgbClr val="000058"/>
                </a:solidFill>
                <a:latin typeface="Arial"/>
                <a:ea typeface="DejaVu Sans"/>
              </a:rPr>
              <a:t>About </a:t>
            </a:r>
            <a:r>
              <a:rPr lang="en-US" sz="1390" b="1" strike="noStrike" spc="-1">
                <a:solidFill>
                  <a:srgbClr val="000058"/>
                </a:solidFill>
                <a:latin typeface="Arial"/>
                <a:ea typeface="DejaVu Sans"/>
              </a:rPr>
              <a:t>40 LRI</a:t>
            </a:r>
            <a:r>
              <a:rPr lang="en-US" sz="1390" b="0" strike="noStrike" spc="-1">
                <a:solidFill>
                  <a:srgbClr val="000058"/>
                </a:solidFill>
                <a:latin typeface="Arial"/>
                <a:ea typeface="DejaVu Sans"/>
              </a:rPr>
              <a:t> in a </a:t>
            </a:r>
            <a:r>
              <a:rPr lang="en-US" sz="1390" b="1" strike="noStrike" spc="-1">
                <a:solidFill>
                  <a:srgbClr val="000058"/>
                </a:solidFill>
                <a:latin typeface="Arial"/>
                <a:ea typeface="DejaVu Sans"/>
              </a:rPr>
              <a:t>wide range of</a:t>
            </a:r>
            <a:r>
              <a:rPr lang="en-US" sz="1390" b="0" strike="noStrike" spc="-1">
                <a:solidFill>
                  <a:srgbClr val="000058"/>
                </a:solidFill>
                <a:latin typeface="Arial"/>
                <a:ea typeface="DejaVu Sans"/>
              </a:rPr>
              <a:t> </a:t>
            </a:r>
            <a:r>
              <a:rPr lang="en-US" sz="1390" b="1" strike="noStrike" spc="-1">
                <a:solidFill>
                  <a:srgbClr val="000058"/>
                </a:solidFill>
                <a:latin typeface="Arial"/>
                <a:ea typeface="DejaVu Sans"/>
              </a:rPr>
              <a:t>scientific fields</a:t>
            </a:r>
            <a:r>
              <a:rPr lang="en-US" sz="1390" b="0" strike="noStrike" spc="-1">
                <a:solidFill>
                  <a:srgbClr val="000058"/>
                </a:solidFill>
                <a:latin typeface="Arial"/>
                <a:ea typeface="DejaVu Sans"/>
              </a:rPr>
              <a:t> that meet the criteria for a large research infrastructure (</a:t>
            </a:r>
            <a:r>
              <a:rPr lang="en-US" sz="1390" b="1" strike="noStrike" spc="-1">
                <a:solidFill>
                  <a:srgbClr val="000058"/>
                </a:solidFill>
                <a:latin typeface="Arial"/>
                <a:ea typeface="DejaVu Sans"/>
              </a:rPr>
              <a:t>complexity, scale, uniqueness, mission</a:t>
            </a:r>
            <a:r>
              <a:rPr lang="en-US" sz="1390" b="0" strike="noStrike" spc="-1">
                <a:solidFill>
                  <a:srgbClr val="000058"/>
                </a:solidFill>
                <a:latin typeface="Arial"/>
                <a:ea typeface="DejaVu Sans"/>
              </a:rPr>
              <a:t>), both operational and those under construction, as well as some planned ones – ICRI, GSF OECD, 2021</a:t>
            </a:r>
            <a:endParaRPr lang="en-US" sz="1390" b="0" strike="noStrike" spc="-1">
              <a:latin typeface="Arial"/>
            </a:endParaRPr>
          </a:p>
        </p:txBody>
      </p:sp>
      <p:sp>
        <p:nvSpPr>
          <p:cNvPr id="794" name="TextBox 13"/>
          <p:cNvSpPr/>
          <p:nvPr/>
        </p:nvSpPr>
        <p:spPr>
          <a:xfrm>
            <a:off x="8651160" y="218520"/>
            <a:ext cx="3463200" cy="474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1390" b="1" strike="noStrike" spc="-1">
                <a:solidFill>
                  <a:srgbClr val="000058"/>
                </a:solidFill>
                <a:latin typeface="Arial"/>
                <a:ea typeface="DejaVu Sans"/>
              </a:rPr>
              <a:t>Large Research Infrastructures:</a:t>
            </a:r>
            <a:endParaRPr lang="en-US" sz="1390" b="0" strike="noStrike" spc="-1">
              <a:latin typeface="Arial"/>
            </a:endParaRPr>
          </a:p>
          <a:p>
            <a:pPr algn="ctr">
              <a:lnSpc>
                <a:spcPct val="100000"/>
              </a:lnSpc>
            </a:pPr>
            <a:endParaRPr lang="en-US" sz="1390" b="0" strike="noStrike" spc="-1">
              <a:latin typeface="Arial"/>
            </a:endParaRPr>
          </a:p>
          <a:p>
            <a:pPr marL="285120" indent="-285120">
              <a:lnSpc>
                <a:spcPct val="100000"/>
              </a:lnSpc>
              <a:buClr>
                <a:srgbClr val="000000"/>
              </a:buClr>
              <a:buFont typeface="Arial"/>
              <a:buChar char="•"/>
            </a:pPr>
            <a:r>
              <a:rPr lang="ru-RU" sz="1390" b="0" strike="noStrike" spc="-1">
                <a:solidFill>
                  <a:srgbClr val="000058"/>
                </a:solidFill>
                <a:latin typeface="Arial"/>
                <a:ea typeface="DejaVu Sans"/>
              </a:rPr>
              <a:t>Large Hadron Collider (CERN)</a:t>
            </a:r>
            <a:endParaRPr lang="en-US" sz="1390" b="0" strike="noStrike" spc="-1">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European Spallation Source (ESS)</a:t>
            </a:r>
            <a:endParaRPr lang="en-US" sz="1390" b="0" strike="noStrike" spc="-1">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Facility for Antiproton and Ion Research (FAIR)</a:t>
            </a:r>
            <a:endParaRPr lang="en-US" sz="1390" b="0" strike="noStrike" spc="-1">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LBNF-DUNE (Neutrino experiment)</a:t>
            </a:r>
            <a:endParaRPr lang="en-US" sz="1390" b="0" strike="noStrike" spc="-1">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Future Circular Collider</a:t>
            </a:r>
            <a:endParaRPr lang="en-US" sz="1390" b="0" strike="noStrike" spc="-1">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SNOLAB (underground neutrino facility)</a:t>
            </a:r>
            <a:endParaRPr lang="en-US" sz="1390" b="0" strike="noStrike" spc="-1">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European Synchrotron Radiation Facility (ESRF)</a:t>
            </a:r>
            <a:endParaRPr lang="en-US" sz="1390" b="0" strike="noStrike" spc="-1">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Cubic Kilometre Neutrino Telescope (KM3NeT)</a:t>
            </a:r>
            <a:endParaRPr lang="en-US" sz="1390" b="0" strike="noStrike" spc="-1">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International Linear Collider</a:t>
            </a:r>
            <a:endParaRPr lang="en-US" sz="1390" b="0" strike="noStrike" spc="-1">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NICA (Nuclotron-based Ion Collider fAсility)</a:t>
            </a:r>
            <a:endParaRPr lang="en-US" sz="1390" b="0" strike="noStrike" spc="-1">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SCT (Super charm-tau factory)</a:t>
            </a:r>
            <a:endParaRPr lang="en-US" sz="1390" b="0" strike="noStrike" spc="-1">
              <a:latin typeface="Arial"/>
            </a:endParaRPr>
          </a:p>
          <a:p>
            <a:pPr marL="285120" indent="-285120">
              <a:lnSpc>
                <a:spcPct val="100000"/>
              </a:lnSpc>
              <a:buClr>
                <a:srgbClr val="000000"/>
              </a:buClr>
              <a:buFont typeface="Arial"/>
              <a:buChar char="•"/>
            </a:pPr>
            <a:r>
              <a:rPr lang="ru-RU" sz="1390" b="0" strike="noStrike" spc="-1">
                <a:solidFill>
                  <a:srgbClr val="000058"/>
                </a:solidFill>
                <a:latin typeface="Arial"/>
                <a:ea typeface="DejaVu Sans"/>
              </a:rPr>
              <a:t>Amundsen arctic research vessel</a:t>
            </a:r>
            <a:endParaRPr lang="en-US" sz="1390" b="0" strike="noStrike" spc="-1">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Extremely Large Telescope (ELT)</a:t>
            </a:r>
            <a:endParaRPr lang="en-US" sz="1390" b="0" strike="noStrike" spc="-1">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Square Kilometer Array (SKA)</a:t>
            </a:r>
            <a:endParaRPr lang="en-US" sz="1390" b="0" strike="noStrike" spc="-1">
              <a:latin typeface="Arial"/>
            </a:endParaRPr>
          </a:p>
          <a:p>
            <a:pPr marL="285120" indent="-285120">
              <a:lnSpc>
                <a:spcPct val="100000"/>
              </a:lnSpc>
              <a:buClr>
                <a:srgbClr val="000000"/>
              </a:buClr>
              <a:buFont typeface="Arial"/>
              <a:buChar char="•"/>
            </a:pPr>
            <a:r>
              <a:rPr lang="en-US" sz="1390" b="1" strike="noStrike" spc="-1">
                <a:solidFill>
                  <a:srgbClr val="000058"/>
                </a:solidFill>
                <a:latin typeface="Arial"/>
                <a:ea typeface="DejaVu Sans"/>
              </a:rPr>
              <a:t>…</a:t>
            </a:r>
            <a:endParaRPr lang="en-US" sz="1390" b="0" strike="noStrike" spc="-1">
              <a:latin typeface="Arial"/>
            </a:endParaRPr>
          </a:p>
        </p:txBody>
      </p:sp>
      <p:sp>
        <p:nvSpPr>
          <p:cNvPr id="795" name="TextBox 14"/>
          <p:cNvSpPr/>
          <p:nvPr/>
        </p:nvSpPr>
        <p:spPr>
          <a:xfrm>
            <a:off x="3886200" y="810720"/>
            <a:ext cx="4732920" cy="5812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tabLst>
                <a:tab pos="0" algn="l"/>
              </a:tabLst>
            </a:pPr>
            <a:r>
              <a:rPr lang="en-US" sz="1790" b="0" strike="noStrike" spc="-1">
                <a:solidFill>
                  <a:srgbClr val="000000"/>
                </a:solidFill>
                <a:latin typeface="Arial"/>
                <a:ea typeface="DejaVu Sans"/>
              </a:rPr>
              <a:t>The statutory for JINR fields of science occupy a priority position in the world scientific  agenda and development of a large research infrastructure.</a:t>
            </a:r>
            <a:endParaRPr lang="en-US" sz="1790" b="0" strike="noStrike" spc="-1">
              <a:latin typeface="Arial"/>
            </a:endParaRPr>
          </a:p>
          <a:p>
            <a:pPr algn="just">
              <a:lnSpc>
                <a:spcPct val="100000"/>
              </a:lnSpc>
              <a:tabLst>
                <a:tab pos="0" algn="l"/>
              </a:tabLst>
            </a:pPr>
            <a:endParaRPr lang="en-US" sz="1790" b="0" strike="noStrike" spc="-1">
              <a:latin typeface="Arial"/>
            </a:endParaRPr>
          </a:p>
          <a:p>
            <a:pPr algn="just">
              <a:lnSpc>
                <a:spcPct val="100000"/>
              </a:lnSpc>
              <a:tabLst>
                <a:tab pos="0" algn="l"/>
              </a:tabLst>
            </a:pPr>
            <a:r>
              <a:rPr lang="en-US" sz="1790" b="0" strike="noStrike" spc="-1">
                <a:solidFill>
                  <a:srgbClr val="000000"/>
                </a:solidFill>
                <a:latin typeface="Arial"/>
                <a:ea typeface="DejaVu Sans"/>
              </a:rPr>
              <a:t>The analysis shows that almost half of modern projects in the field of basic sciences have accompanying programmes of applied research aimed at  sustainable development goals (SDG).</a:t>
            </a:r>
            <a:endParaRPr lang="en-US" sz="1790" b="0" strike="noStrike" spc="-1">
              <a:latin typeface="Arial"/>
            </a:endParaRPr>
          </a:p>
          <a:p>
            <a:pPr algn="just">
              <a:lnSpc>
                <a:spcPct val="100000"/>
              </a:lnSpc>
              <a:tabLst>
                <a:tab pos="0" algn="l"/>
              </a:tabLst>
            </a:pPr>
            <a:endParaRPr lang="en-US" sz="1790" b="0" strike="noStrike" spc="-1">
              <a:latin typeface="Arial"/>
            </a:endParaRPr>
          </a:p>
          <a:p>
            <a:pPr algn="just">
              <a:lnSpc>
                <a:spcPct val="100000"/>
              </a:lnSpc>
              <a:tabLst>
                <a:tab pos="0" algn="l"/>
              </a:tabLst>
            </a:pPr>
            <a:r>
              <a:rPr lang="en-US" sz="1790" b="1" strike="noStrike" spc="-1">
                <a:solidFill>
                  <a:srgbClr val="000000"/>
                </a:solidFill>
                <a:latin typeface="Arial"/>
                <a:ea typeface="DejaVu Sans"/>
              </a:rPr>
              <a:t>Worldwide international dimension, the multi-disciplinary scientific programme and large infrastructure projects of JINR harmoniously complement the global scientific agenda and the worldwide  landscape of mega-science infrastructure, assuming, along with the main goals in the field of fundamental research, the achievement of certain SDG.</a:t>
            </a:r>
            <a:endParaRPr lang="en-US" sz="1790" b="0" strike="noStrike" spc="-1">
              <a:latin typeface="Arial"/>
            </a:endParaRPr>
          </a:p>
        </p:txBody>
      </p:sp>
      <p:sp>
        <p:nvSpPr>
          <p:cNvPr id="796" name="TextBox 23"/>
          <p:cNvSpPr/>
          <p:nvPr/>
        </p:nvSpPr>
        <p:spPr>
          <a:xfrm>
            <a:off x="3814200" y="102960"/>
            <a:ext cx="4763520" cy="528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20000"/>
              </a:lnSpc>
              <a:spcAft>
                <a:spcPts val="998"/>
              </a:spcAft>
            </a:pPr>
            <a:r>
              <a:rPr lang="en-GB" sz="2400" b="1" strike="noStrike" spc="-1">
                <a:solidFill>
                  <a:srgbClr val="002060"/>
                </a:solidFill>
                <a:latin typeface="Arial"/>
                <a:ea typeface="Times New Roman"/>
              </a:rPr>
              <a:t>Global trends and JINR today </a:t>
            </a:r>
            <a:endParaRPr lang="en-US" sz="2400" b="0" strike="noStrike" spc="-1">
              <a:latin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Прямоугольник 54"/>
          <p:cNvSpPr/>
          <p:nvPr/>
        </p:nvSpPr>
        <p:spPr>
          <a:xfrm flipH="1">
            <a:off x="-1440" y="-30600"/>
            <a:ext cx="12166920" cy="736920"/>
          </a:xfrm>
          <a:prstGeom prst="rect">
            <a:avLst/>
          </a:prstGeom>
          <a:gradFill rotWithShape="0">
            <a:gsLst>
              <a:gs pos="82000">
                <a:srgbClr val="005582"/>
              </a:gs>
              <a:gs pos="100000">
                <a:srgbClr val="F2F2F2"/>
              </a:gs>
            </a:gsLst>
            <a:lin ang="10800000"/>
          </a:gradFill>
          <a:ln>
            <a:noFill/>
          </a:ln>
        </p:spPr>
        <p:style>
          <a:lnRef idx="2">
            <a:schemeClr val="accent1">
              <a:shade val="50000"/>
            </a:schemeClr>
          </a:lnRef>
          <a:fillRef idx="1">
            <a:schemeClr val="accent1"/>
          </a:fillRef>
          <a:effectRef idx="0">
            <a:schemeClr val="accent1"/>
          </a:effectRef>
          <a:fontRef idx="minor"/>
        </p:style>
      </p:sp>
      <p:pic>
        <p:nvPicPr>
          <p:cNvPr id="1032" name="Рисунок 56"/>
          <p:cNvPicPr/>
          <p:nvPr/>
        </p:nvPicPr>
        <p:blipFill>
          <a:blip r:embed="rId3"/>
          <a:stretch/>
        </p:blipFill>
        <p:spPr>
          <a:xfrm>
            <a:off x="86760" y="-13320"/>
            <a:ext cx="968400" cy="673920"/>
          </a:xfrm>
          <a:prstGeom prst="rect">
            <a:avLst/>
          </a:prstGeom>
          <a:ln w="0">
            <a:noFill/>
          </a:ln>
        </p:spPr>
      </p:pic>
      <p:sp>
        <p:nvSpPr>
          <p:cNvPr id="1033" name="TextBox 132"/>
          <p:cNvSpPr/>
          <p:nvPr/>
        </p:nvSpPr>
        <p:spPr>
          <a:xfrm>
            <a:off x="726120" y="34200"/>
            <a:ext cx="10601640" cy="514440"/>
          </a:xfrm>
          <a:prstGeom prst="rect">
            <a:avLst/>
          </a:prstGeom>
          <a:noFill/>
          <a:ln w="0">
            <a:noFill/>
          </a:ln>
          <a:effectLst>
            <a:outerShdw blurRad="50760" dist="50760" dir="5400000" algn="ctr" rotWithShape="0">
              <a:schemeClr val="bg2">
                <a:lumMod val="10000"/>
              </a:scheme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2790" b="1" strike="noStrike" spc="-1">
                <a:solidFill>
                  <a:srgbClr val="FFFFFF"/>
                </a:solidFill>
                <a:latin typeface="Calibri"/>
                <a:ea typeface="DejaVu Sans"/>
              </a:rPr>
              <a:t>Quantum computing in the quantum robust control design</a:t>
            </a:r>
            <a:endParaRPr lang="en-US" sz="2790" b="0" strike="noStrike" spc="-1">
              <a:latin typeface="Arial"/>
            </a:endParaRPr>
          </a:p>
        </p:txBody>
      </p:sp>
      <p:pic>
        <p:nvPicPr>
          <p:cNvPr id="1034" name="Picture 22" descr="Промышленная робототехника - Пройти онлайн тест | Online Test Pad"/>
          <p:cNvPicPr/>
          <p:nvPr/>
        </p:nvPicPr>
        <p:blipFill>
          <a:blip r:embed="rId4"/>
          <a:stretch/>
        </p:blipFill>
        <p:spPr>
          <a:xfrm>
            <a:off x="143280" y="1761840"/>
            <a:ext cx="1192680" cy="821520"/>
          </a:xfrm>
          <a:prstGeom prst="rect">
            <a:avLst/>
          </a:prstGeom>
          <a:ln w="0">
            <a:noFill/>
          </a:ln>
        </p:spPr>
      </p:pic>
      <p:pic>
        <p:nvPicPr>
          <p:cNvPr id="1035" name="Изображение - 2"/>
          <p:cNvPicPr/>
          <p:nvPr/>
        </p:nvPicPr>
        <p:blipFill>
          <a:blip r:embed="rId5"/>
          <a:stretch/>
        </p:blipFill>
        <p:spPr>
          <a:xfrm>
            <a:off x="237960" y="5885280"/>
            <a:ext cx="1009440" cy="1209600"/>
          </a:xfrm>
          <a:prstGeom prst="rect">
            <a:avLst/>
          </a:prstGeom>
          <a:ln w="0">
            <a:noFill/>
          </a:ln>
        </p:spPr>
      </p:pic>
      <p:pic>
        <p:nvPicPr>
          <p:cNvPr id="1036" name="Picture 23"/>
          <p:cNvPicPr/>
          <p:nvPr/>
        </p:nvPicPr>
        <p:blipFill>
          <a:blip r:embed="rId6"/>
          <a:stretch/>
        </p:blipFill>
        <p:spPr>
          <a:xfrm>
            <a:off x="143280" y="3478680"/>
            <a:ext cx="1192680" cy="991440"/>
          </a:xfrm>
          <a:prstGeom prst="rect">
            <a:avLst/>
          </a:prstGeom>
          <a:ln w="9525">
            <a:noFill/>
          </a:ln>
        </p:spPr>
      </p:pic>
      <p:pic>
        <p:nvPicPr>
          <p:cNvPr id="1037" name="Рисунок 57"/>
          <p:cNvPicPr/>
          <p:nvPr/>
        </p:nvPicPr>
        <p:blipFill>
          <a:blip r:embed="rId7"/>
          <a:stretch/>
        </p:blipFill>
        <p:spPr>
          <a:xfrm>
            <a:off x="160200" y="960480"/>
            <a:ext cx="1192680" cy="743400"/>
          </a:xfrm>
          <a:prstGeom prst="rect">
            <a:avLst/>
          </a:prstGeom>
          <a:ln w="0">
            <a:noFill/>
          </a:ln>
        </p:spPr>
      </p:pic>
      <p:pic>
        <p:nvPicPr>
          <p:cNvPr id="1038" name="Рисунок 58"/>
          <p:cNvPicPr/>
          <p:nvPr/>
        </p:nvPicPr>
        <p:blipFill>
          <a:blip r:embed="rId8"/>
          <a:stretch/>
        </p:blipFill>
        <p:spPr>
          <a:xfrm>
            <a:off x="164520" y="2641320"/>
            <a:ext cx="1192680" cy="854280"/>
          </a:xfrm>
          <a:prstGeom prst="rect">
            <a:avLst/>
          </a:prstGeom>
          <a:ln w="0">
            <a:noFill/>
          </a:ln>
        </p:spPr>
      </p:pic>
      <p:pic>
        <p:nvPicPr>
          <p:cNvPr id="1039" name="Рисунок 59"/>
          <p:cNvPicPr/>
          <p:nvPr/>
        </p:nvPicPr>
        <p:blipFill>
          <a:blip r:embed="rId9"/>
          <a:stretch/>
        </p:blipFill>
        <p:spPr>
          <a:xfrm flipH="1">
            <a:off x="221400" y="4471560"/>
            <a:ext cx="1027440" cy="705600"/>
          </a:xfrm>
          <a:prstGeom prst="rect">
            <a:avLst/>
          </a:prstGeom>
          <a:ln w="0">
            <a:noFill/>
          </a:ln>
        </p:spPr>
      </p:pic>
      <p:pic>
        <p:nvPicPr>
          <p:cNvPr id="1040" name="Рисунок 60"/>
          <p:cNvPicPr/>
          <p:nvPr/>
        </p:nvPicPr>
        <p:blipFill>
          <a:blip r:embed="rId10"/>
          <a:stretch/>
        </p:blipFill>
        <p:spPr>
          <a:xfrm flipH="1">
            <a:off x="204840" y="5178600"/>
            <a:ext cx="1044000" cy="686880"/>
          </a:xfrm>
          <a:prstGeom prst="rect">
            <a:avLst/>
          </a:prstGeom>
          <a:ln w="0">
            <a:noFill/>
          </a:ln>
        </p:spPr>
      </p:pic>
      <p:pic>
        <p:nvPicPr>
          <p:cNvPr id="1041" name="Рисунок 61"/>
          <p:cNvPicPr/>
          <p:nvPr/>
        </p:nvPicPr>
        <p:blipFill>
          <a:blip r:embed="rId11"/>
          <a:stretch/>
        </p:blipFill>
        <p:spPr>
          <a:xfrm>
            <a:off x="1980720" y="2797560"/>
            <a:ext cx="7720920" cy="4276800"/>
          </a:xfrm>
          <a:prstGeom prst="rect">
            <a:avLst/>
          </a:prstGeom>
          <a:ln w="0">
            <a:noFill/>
          </a:ln>
        </p:spPr>
      </p:pic>
      <p:sp>
        <p:nvSpPr>
          <p:cNvPr id="1042" name="TextBox 133"/>
          <p:cNvSpPr/>
          <p:nvPr/>
        </p:nvSpPr>
        <p:spPr>
          <a:xfrm>
            <a:off x="9726480" y="2042280"/>
            <a:ext cx="2440080" cy="4995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790" b="1" strike="noStrike" spc="-1">
                <a:solidFill>
                  <a:srgbClr val="000000"/>
                </a:solidFill>
                <a:latin typeface="Arial"/>
                <a:ea typeface="DejaVu Sans"/>
              </a:rPr>
              <a:t>Expected results:</a:t>
            </a:r>
            <a:endParaRPr lang="en-US" sz="1790" b="0" strike="noStrike" spc="-1">
              <a:latin typeface="Arial"/>
            </a:endParaRPr>
          </a:p>
          <a:p>
            <a:pPr marL="285120" indent="-285120">
              <a:lnSpc>
                <a:spcPct val="100000"/>
              </a:lnSpc>
              <a:buClr>
                <a:srgbClr val="000000"/>
              </a:buClr>
              <a:buFont typeface="Wingdings" charset="2"/>
              <a:buChar char=""/>
            </a:pPr>
            <a:r>
              <a:rPr lang="en-US" sz="1790" b="0" strike="noStrike" spc="-1">
                <a:solidFill>
                  <a:srgbClr val="000000"/>
                </a:solidFill>
                <a:latin typeface="Arial"/>
                <a:ea typeface="DejaVu Sans"/>
              </a:rPr>
              <a:t> Applied library of quantum algorithms for JINR projects; </a:t>
            </a:r>
            <a:endParaRPr lang="en-US" sz="1790" b="0" strike="noStrike" spc="-1">
              <a:latin typeface="Arial"/>
            </a:endParaRPr>
          </a:p>
          <a:p>
            <a:pPr marL="285120" indent="-285120">
              <a:lnSpc>
                <a:spcPct val="100000"/>
              </a:lnSpc>
              <a:buClr>
                <a:srgbClr val="000000"/>
              </a:buClr>
              <a:buFont typeface="Wingdings" charset="2"/>
              <a:buChar char=""/>
            </a:pPr>
            <a:r>
              <a:rPr lang="en-US" sz="1790" b="0" strike="noStrike" spc="-1">
                <a:solidFill>
                  <a:srgbClr val="000000"/>
                </a:solidFill>
                <a:latin typeface="Arial"/>
                <a:ea typeface="DejaVu Sans"/>
              </a:rPr>
              <a:t> Quantum simulators for modeling quantum algorithms on</a:t>
            </a:r>
            <a:r>
              <a:rPr lang="en-GB" sz="1790" b="0" strike="noStrike" spc="-1">
                <a:solidFill>
                  <a:srgbClr val="000000"/>
                </a:solidFill>
                <a:latin typeface="Arial"/>
                <a:ea typeface="DejaVu Sans"/>
              </a:rPr>
              <a:t> the </a:t>
            </a:r>
            <a:r>
              <a:rPr lang="en-US" sz="1790" b="0" strike="noStrike" spc="-1">
                <a:solidFill>
                  <a:srgbClr val="000000"/>
                </a:solidFill>
                <a:latin typeface="Arial"/>
                <a:ea typeface="DejaVu Sans"/>
              </a:rPr>
              <a:t>“Govorun” supercomputer; </a:t>
            </a:r>
            <a:endParaRPr lang="en-US" sz="1790" b="0" strike="noStrike" spc="-1">
              <a:latin typeface="Arial"/>
            </a:endParaRPr>
          </a:p>
          <a:p>
            <a:pPr marL="285120" indent="-285120">
              <a:lnSpc>
                <a:spcPct val="100000"/>
              </a:lnSpc>
              <a:buClr>
                <a:srgbClr val="000000"/>
              </a:buClr>
              <a:buFont typeface="Wingdings" charset="2"/>
              <a:buChar char=""/>
            </a:pPr>
            <a:r>
              <a:rPr lang="en-US" sz="1790" b="0" strike="noStrike" spc="-1">
                <a:solidFill>
                  <a:srgbClr val="000000"/>
                </a:solidFill>
                <a:latin typeface="Arial"/>
                <a:ea typeface="DejaVu Sans"/>
              </a:rPr>
              <a:t>Quantum control systems for NICA; </a:t>
            </a:r>
            <a:endParaRPr lang="en-US" sz="1790" b="0" strike="noStrike" spc="-1">
              <a:latin typeface="Arial"/>
            </a:endParaRPr>
          </a:p>
          <a:p>
            <a:pPr marL="285120" indent="-285120">
              <a:lnSpc>
                <a:spcPct val="100000"/>
              </a:lnSpc>
              <a:buClr>
                <a:srgbClr val="000000"/>
              </a:buClr>
              <a:buFont typeface="Wingdings" charset="2"/>
              <a:buChar char=""/>
            </a:pPr>
            <a:r>
              <a:rPr lang="en-US" sz="1790" b="0" strike="noStrike" spc="-1">
                <a:solidFill>
                  <a:srgbClr val="000000"/>
                </a:solidFill>
                <a:latin typeface="Arial"/>
                <a:ea typeface="DejaVu Sans"/>
              </a:rPr>
              <a:t>Intelligent cognitive quantum robust controllers for intelligent control systems;</a:t>
            </a:r>
            <a:endParaRPr lang="en-US" sz="1790" b="0" strike="noStrike" spc="-1">
              <a:latin typeface="Arial"/>
            </a:endParaRPr>
          </a:p>
        </p:txBody>
      </p:sp>
      <p:sp>
        <p:nvSpPr>
          <p:cNvPr id="1043" name="TextBox 134"/>
          <p:cNvSpPr/>
          <p:nvPr/>
        </p:nvSpPr>
        <p:spPr>
          <a:xfrm>
            <a:off x="1980720" y="772560"/>
            <a:ext cx="7700040" cy="199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790" b="0" strike="noStrike" spc="-1">
                <a:solidFill>
                  <a:srgbClr val="990000"/>
                </a:solidFill>
                <a:latin typeface="Arial"/>
                <a:ea typeface="DejaVu Sans"/>
              </a:rPr>
              <a:t>GOAL:</a:t>
            </a:r>
            <a:r>
              <a:rPr lang="en-US" sz="1790" b="0" strike="noStrike" spc="-1">
                <a:solidFill>
                  <a:srgbClr val="FF0000"/>
                </a:solidFill>
                <a:latin typeface="Arial"/>
                <a:ea typeface="DejaVu Sans"/>
              </a:rPr>
              <a:t>       </a:t>
            </a:r>
            <a:r>
              <a:rPr lang="ru-RU" sz="1790" b="0" strike="noStrike" spc="-1">
                <a:solidFill>
                  <a:srgbClr val="000066"/>
                </a:solidFill>
                <a:latin typeface="Arial"/>
                <a:ea typeface="DejaVu Sans"/>
              </a:rPr>
              <a:t>Intelligent control of</a:t>
            </a:r>
            <a:r>
              <a:rPr lang="en-US" sz="1790" b="0" strike="noStrike" spc="-1">
                <a:solidFill>
                  <a:srgbClr val="000066"/>
                </a:solidFill>
                <a:latin typeface="Arial"/>
                <a:ea typeface="DejaVu Sans"/>
              </a:rPr>
              <a:t> JINR</a:t>
            </a:r>
            <a:r>
              <a:rPr lang="ru-RU" sz="1790" b="0" strike="noStrike" spc="-1">
                <a:solidFill>
                  <a:srgbClr val="000066"/>
                </a:solidFill>
                <a:latin typeface="Arial"/>
                <a:ea typeface="DejaVu Sans"/>
              </a:rPr>
              <a:t> physical experimental facilities</a:t>
            </a:r>
            <a:r>
              <a:rPr lang="en-US" sz="1790" b="0" strike="noStrike" spc="-1">
                <a:solidFill>
                  <a:srgbClr val="000066"/>
                </a:solidFill>
                <a:latin typeface="Arial"/>
                <a:ea typeface="DejaVu Sans"/>
              </a:rPr>
              <a:t> </a:t>
            </a:r>
            <a:endParaRPr lang="en-US" sz="1790" b="0" strike="noStrike" spc="-1">
              <a:latin typeface="Arial"/>
            </a:endParaRPr>
          </a:p>
          <a:p>
            <a:pPr>
              <a:lnSpc>
                <a:spcPct val="100000"/>
              </a:lnSpc>
            </a:pPr>
            <a:r>
              <a:rPr lang="en-US" sz="1790" b="0" strike="noStrike" spc="-1">
                <a:solidFill>
                  <a:srgbClr val="000066"/>
                </a:solidFill>
                <a:latin typeface="Arial"/>
                <a:ea typeface="DejaVu Sans"/>
              </a:rPr>
              <a:t>                   Robust control in unforeseen and unpredictable situations </a:t>
            </a:r>
            <a:endParaRPr lang="en-US" sz="1790" b="0" strike="noStrike" spc="-1">
              <a:latin typeface="Arial"/>
            </a:endParaRPr>
          </a:p>
          <a:p>
            <a:pPr>
              <a:lnSpc>
                <a:spcPct val="100000"/>
              </a:lnSpc>
            </a:pPr>
            <a:r>
              <a:rPr lang="en-US" sz="1790" b="0" strike="noStrike" spc="-1">
                <a:solidFill>
                  <a:srgbClr val="990000"/>
                </a:solidFill>
                <a:latin typeface="Arial"/>
                <a:ea typeface="DejaVu Sans"/>
              </a:rPr>
              <a:t>USE@DO:</a:t>
            </a:r>
            <a:r>
              <a:rPr lang="en-US" sz="1790" b="0" strike="noStrike" spc="-1">
                <a:solidFill>
                  <a:srgbClr val="FF0000"/>
                </a:solidFill>
                <a:latin typeface="Arial"/>
                <a:ea typeface="DejaVu Sans"/>
              </a:rPr>
              <a:t>  </a:t>
            </a:r>
            <a:r>
              <a:rPr lang="en-US" sz="1790" b="0" strike="noStrike" spc="-1">
                <a:solidFill>
                  <a:srgbClr val="000066"/>
                </a:solidFill>
                <a:latin typeface="Arial"/>
                <a:ea typeface="DejaVu Sans"/>
              </a:rPr>
              <a:t>Modern software technologies </a:t>
            </a:r>
            <a:endParaRPr lang="en-US" sz="1790" b="0" strike="noStrike" spc="-1">
              <a:latin typeface="Arial"/>
            </a:endParaRPr>
          </a:p>
          <a:p>
            <a:pPr>
              <a:lnSpc>
                <a:spcPct val="100000"/>
              </a:lnSpc>
            </a:pPr>
            <a:r>
              <a:rPr lang="en-US" sz="1790" b="0" strike="noStrike" spc="-1">
                <a:solidFill>
                  <a:srgbClr val="000066"/>
                </a:solidFill>
                <a:latin typeface="Arial"/>
                <a:ea typeface="DejaVu Sans"/>
              </a:rPr>
              <a:t>                    Design of embedded intelligent controllers</a:t>
            </a:r>
            <a:endParaRPr lang="en-US" sz="1790" b="0" strike="noStrike" spc="-1">
              <a:latin typeface="Arial"/>
            </a:endParaRPr>
          </a:p>
          <a:p>
            <a:pPr>
              <a:lnSpc>
                <a:spcPct val="100000"/>
              </a:lnSpc>
            </a:pPr>
            <a:r>
              <a:rPr lang="en-US" sz="1790" b="0" strike="noStrike" spc="-1">
                <a:solidFill>
                  <a:srgbClr val="990000"/>
                </a:solidFill>
                <a:latin typeface="Arial"/>
                <a:ea typeface="DejaVu Sans"/>
              </a:rPr>
              <a:t>PRODUCE:</a:t>
            </a:r>
            <a:r>
              <a:rPr lang="en-US" sz="1790" b="0" strike="noStrike" spc="-1">
                <a:solidFill>
                  <a:srgbClr val="FF0000"/>
                </a:solidFill>
                <a:latin typeface="Arial"/>
                <a:ea typeface="DejaVu Sans"/>
              </a:rPr>
              <a:t> </a:t>
            </a:r>
            <a:r>
              <a:rPr lang="en-US" sz="1790" b="0" strike="noStrike" spc="-1">
                <a:solidFill>
                  <a:srgbClr val="000066"/>
                </a:solidFill>
                <a:latin typeface="Arial"/>
                <a:ea typeface="DejaVu Sans"/>
              </a:rPr>
              <a:t>Intellectualization of innovative products</a:t>
            </a:r>
            <a:endParaRPr lang="en-US" sz="1790" b="0" strike="noStrike" spc="-1">
              <a:latin typeface="Arial"/>
            </a:endParaRPr>
          </a:p>
          <a:p>
            <a:pPr>
              <a:lnSpc>
                <a:spcPct val="100000"/>
              </a:lnSpc>
            </a:pPr>
            <a:r>
              <a:rPr lang="en-US" sz="1790" b="0" strike="noStrike" spc="-1">
                <a:solidFill>
                  <a:srgbClr val="000066"/>
                </a:solidFill>
                <a:latin typeface="Arial"/>
                <a:ea typeface="DejaVu Sans"/>
              </a:rPr>
              <a:t>                    Communication of knowledge (master-slave system),  </a:t>
            </a:r>
            <a:endParaRPr lang="en-US" sz="1790" b="0" strike="noStrike" spc="-1">
              <a:latin typeface="Arial"/>
            </a:endParaRPr>
          </a:p>
          <a:p>
            <a:pPr>
              <a:lnSpc>
                <a:spcPct val="100000"/>
              </a:lnSpc>
            </a:pPr>
            <a:r>
              <a:rPr lang="en-US" sz="1790" b="0" strike="noStrike" spc="-1">
                <a:solidFill>
                  <a:srgbClr val="000066"/>
                </a:solidFill>
                <a:latin typeface="Arial"/>
                <a:ea typeface="DejaVu Sans"/>
              </a:rPr>
              <a:t>                    adaptation and teaching in industrial complexes</a:t>
            </a:r>
            <a:endParaRPr lang="en-US" sz="1790" b="0" strike="noStrike" spc="-1">
              <a:latin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 name="PlaceHolder 1"/>
          <p:cNvSpPr>
            <a:spLocks noGrp="1"/>
          </p:cNvSpPr>
          <p:nvPr>
            <p:ph type="title"/>
          </p:nvPr>
        </p:nvSpPr>
        <p:spPr>
          <a:xfrm>
            <a:off x="601200" y="294120"/>
            <a:ext cx="10965240" cy="1184400"/>
          </a:xfrm>
          <a:prstGeom prst="rect">
            <a:avLst/>
          </a:prstGeom>
          <a:noFill/>
          <a:ln w="0">
            <a:noFill/>
          </a:ln>
        </p:spPr>
        <p:txBody>
          <a:bodyPr lIns="0" tIns="0" rIns="0" bIns="0" anchor="ctr">
            <a:noAutofit/>
          </a:bodyPr>
          <a:lstStyle/>
          <a:p>
            <a:pPr indent="0" algn="ctr">
              <a:lnSpc>
                <a:spcPct val="100000"/>
              </a:lnSpc>
              <a:buNone/>
              <a:tabLst>
                <a:tab pos="0" algn="l"/>
              </a:tabLst>
            </a:pPr>
            <a:r>
              <a:rPr lang="en-US" sz="1800" b="0" strike="noStrike" spc="-1">
                <a:solidFill>
                  <a:schemeClr val="accent2"/>
                </a:solidFill>
                <a:latin typeface="Arial"/>
                <a:ea typeface="DejaVu Sans"/>
              </a:rPr>
              <a:t>Scientists and engineers of JINR are active participants  of the projects of state-of-the-art international accelerator complexes: LHC, XFEL, FAIR, RHIC, GANIL, INFN</a:t>
            </a:r>
            <a:r>
              <a:rPr lang="en-GB" sz="1800" b="0" strike="noStrike" spc="-1">
                <a:solidFill>
                  <a:schemeClr val="accent2"/>
                </a:solidFill>
                <a:latin typeface="Arial"/>
                <a:ea typeface="DejaVu Sans"/>
              </a:rPr>
              <a:t> centers</a:t>
            </a:r>
            <a:r>
              <a:rPr lang="en-US" sz="1800" b="0" strike="noStrike" spc="-1">
                <a:solidFill>
                  <a:schemeClr val="accent2"/>
                </a:solidFill>
                <a:latin typeface="Arial"/>
                <a:ea typeface="DejaVu Sans"/>
              </a:rPr>
              <a:t>, J-PARC, IMP CAS, HIAF, </a:t>
            </a:r>
            <a:r>
              <a:rPr lang="en-GB" sz="1800" b="0" strike="noStrike" spc="-1">
                <a:solidFill>
                  <a:schemeClr val="accent2"/>
                </a:solidFill>
                <a:latin typeface="Arial"/>
                <a:ea typeface="DejaVu Sans"/>
              </a:rPr>
              <a:t>EIC, </a:t>
            </a:r>
            <a:r>
              <a:rPr lang="en-US" sz="1800" b="0" strike="noStrike" spc="-1">
                <a:solidFill>
                  <a:schemeClr val="accent2"/>
                </a:solidFill>
                <a:latin typeface="Arial"/>
                <a:ea typeface="DejaVu Sans"/>
              </a:rPr>
              <a:t>ILC, CLIC,</a:t>
            </a:r>
            <a:r>
              <a:rPr lang="en-GB" sz="1800" b="0" strike="noStrike" spc="-1">
                <a:solidFill>
                  <a:schemeClr val="accent2"/>
                </a:solidFill>
                <a:latin typeface="Arial"/>
                <a:ea typeface="DejaVu Sans"/>
              </a:rPr>
              <a:t> FCC, </a:t>
            </a:r>
            <a:r>
              <a:rPr lang="en-US" sz="1800" b="0" strike="noStrike" spc="-1">
                <a:solidFill>
                  <a:schemeClr val="accent2"/>
                </a:solidFill>
                <a:latin typeface="Arial"/>
                <a:ea typeface="DejaVu Sans"/>
              </a:rPr>
              <a:t>etc.  </a:t>
            </a:r>
            <a:r>
              <a:rPr lang="en-GB" sz="1800" b="1" strike="noStrike" spc="-1">
                <a:solidFill>
                  <a:schemeClr val="accent2"/>
                </a:solidFill>
                <a:latin typeface="Arial"/>
                <a:ea typeface="DejaVu Sans"/>
              </a:rPr>
              <a:t>We</a:t>
            </a:r>
            <a:r>
              <a:rPr lang="en-US" sz="1800" b="1" strike="noStrike" spc="-1">
                <a:solidFill>
                  <a:schemeClr val="accent2"/>
                </a:solidFill>
                <a:latin typeface="Arial"/>
                <a:ea typeface="DejaVu Sans"/>
              </a:rPr>
              <a:t> will focus on R&amp;D in the following areas:</a:t>
            </a:r>
            <a:endParaRPr lang="en-US" sz="1800" b="0" strike="noStrike" spc="-1">
              <a:latin typeface="Arial"/>
            </a:endParaRPr>
          </a:p>
        </p:txBody>
      </p:sp>
      <p:sp>
        <p:nvSpPr>
          <p:cNvPr id="1045" name="PlaceHolder 2"/>
          <p:cNvSpPr>
            <a:spLocks noGrp="1"/>
          </p:cNvSpPr>
          <p:nvPr>
            <p:ph/>
          </p:nvPr>
        </p:nvSpPr>
        <p:spPr>
          <a:xfrm>
            <a:off x="115200" y="1424520"/>
            <a:ext cx="11937600" cy="5770080"/>
          </a:xfrm>
          <a:prstGeom prst="rect">
            <a:avLst/>
          </a:prstGeom>
          <a:noFill/>
          <a:ln w="0">
            <a:noFill/>
          </a:ln>
        </p:spPr>
        <p:txBody>
          <a:bodyPr lIns="0" tIns="0" rIns="0" bIns="0" anchor="t">
            <a:noAutofit/>
          </a:bodyPr>
          <a:lstStyle/>
          <a:p>
            <a:pPr marL="228600" indent="0">
              <a:lnSpc>
                <a:spcPct val="100000"/>
              </a:lnSpc>
              <a:spcBef>
                <a:spcPts val="434"/>
              </a:spcBef>
              <a:spcAft>
                <a:spcPts val="34"/>
              </a:spcAft>
              <a:buNone/>
              <a:tabLst>
                <a:tab pos="0" algn="l"/>
              </a:tabLst>
            </a:pPr>
            <a:r>
              <a:rPr lang="en-US" sz="1800" b="0" strike="noStrike" spc="-1">
                <a:solidFill>
                  <a:srgbClr val="000000"/>
                </a:solidFill>
                <a:latin typeface="Arial"/>
                <a:ea typeface="DejaVu Sans"/>
              </a:rPr>
              <a:t>– highly charged intense ion sources for generating heavy-ion beams with a charge state (Z &gt; 40+); </a:t>
            </a:r>
            <a:endParaRPr lang="en-US" sz="1800" b="0" strike="noStrike" spc="-1">
              <a:latin typeface="Arial"/>
            </a:endParaRPr>
          </a:p>
          <a:p>
            <a:pPr marL="228600" indent="0">
              <a:lnSpc>
                <a:spcPct val="100000"/>
              </a:lnSpc>
              <a:spcBef>
                <a:spcPts val="434"/>
              </a:spcBef>
              <a:spcAft>
                <a:spcPts val="34"/>
              </a:spcAft>
              <a:buNone/>
              <a:tabLst>
                <a:tab pos="0" algn="l"/>
              </a:tabLst>
            </a:pPr>
            <a:r>
              <a:rPr lang="en-US" sz="1800" b="0" strike="noStrike" spc="-1">
                <a:solidFill>
                  <a:srgbClr val="0000CC"/>
                </a:solidFill>
                <a:latin typeface="Arial"/>
                <a:ea typeface="DejaVu Sans"/>
              </a:rPr>
              <a:t>– superconducting magnetic technologies: </a:t>
            </a:r>
            <a:r>
              <a:rPr lang="en-GB" sz="1800" b="0" strike="noStrike" spc="-1">
                <a:solidFill>
                  <a:srgbClr val="0000CC"/>
                </a:solidFill>
                <a:latin typeface="Arial"/>
                <a:ea typeface="DejaVu Sans"/>
              </a:rPr>
              <a:t>high</a:t>
            </a:r>
            <a:r>
              <a:rPr lang="en-US" sz="1800" b="0" strike="noStrike" spc="-1">
                <a:solidFill>
                  <a:srgbClr val="0000CC"/>
                </a:solidFill>
                <a:latin typeface="Arial"/>
                <a:ea typeface="DejaVu Sans"/>
              </a:rPr>
              <a:t>-field magnets with fields up to 14–20 T, fast-cycling </a:t>
            </a:r>
            <a:r>
              <a:rPr lang="en-GB" sz="1800" b="0" strike="noStrike" spc="-1">
                <a:solidFill>
                  <a:srgbClr val="0000CC"/>
                </a:solidFill>
                <a:latin typeface="Arial"/>
                <a:ea typeface="DejaVu Sans"/>
              </a:rPr>
              <a:t>high</a:t>
            </a:r>
            <a:r>
              <a:rPr lang="en-US" sz="1800" b="0" strike="noStrike" spc="-1">
                <a:solidFill>
                  <a:srgbClr val="0000CC"/>
                </a:solidFill>
                <a:latin typeface="Arial"/>
                <a:ea typeface="DejaVu Sans"/>
              </a:rPr>
              <a:t>-field magnets (</a:t>
            </a:r>
            <a:r>
              <a:rPr lang="en-GB" sz="1800" b="0" strike="noStrike" spc="-1">
                <a:solidFill>
                  <a:srgbClr val="0000CC"/>
                </a:solidFill>
                <a:latin typeface="Arial"/>
                <a:ea typeface="DejaVu Sans"/>
              </a:rPr>
              <a:t>B </a:t>
            </a:r>
            <a:r>
              <a:rPr lang="en-US" sz="1800" b="0" strike="noStrike" spc="-1">
                <a:solidFill>
                  <a:srgbClr val="0000CC"/>
                </a:solidFill>
                <a:latin typeface="Arial"/>
                <a:ea typeface="DejaVu Sans"/>
              </a:rPr>
              <a:t>&gt; 4 T, ramp &gt; 4 T/s), high-current cables and windings (</a:t>
            </a:r>
            <a:r>
              <a:rPr lang="en-GB" sz="1800" b="0" strike="noStrike" spc="-1">
                <a:solidFill>
                  <a:srgbClr val="0000CC"/>
                </a:solidFill>
                <a:latin typeface="Arial"/>
                <a:ea typeface="DejaVu Sans"/>
              </a:rPr>
              <a:t>I_cr</a:t>
            </a:r>
            <a:r>
              <a:rPr lang="en-US" sz="1800" b="0" strike="noStrike" spc="-1">
                <a:solidFill>
                  <a:srgbClr val="0000CC"/>
                </a:solidFill>
                <a:latin typeface="Arial"/>
                <a:ea typeface="DejaVu Sans"/>
              </a:rPr>
              <a:t> &gt;30 kA);</a:t>
            </a:r>
            <a:endParaRPr lang="en-US" sz="1800" b="0" strike="noStrike" spc="-1">
              <a:latin typeface="Arial"/>
            </a:endParaRPr>
          </a:p>
          <a:p>
            <a:pPr marL="228600" indent="0">
              <a:lnSpc>
                <a:spcPct val="100000"/>
              </a:lnSpc>
              <a:spcBef>
                <a:spcPts val="434"/>
              </a:spcBef>
              <a:spcAft>
                <a:spcPts val="34"/>
              </a:spcAft>
              <a:buNone/>
              <a:tabLst>
                <a:tab pos="0" algn="l"/>
              </a:tabLst>
            </a:pPr>
            <a:r>
              <a:rPr lang="en-US" sz="1800" b="0" strike="noStrike" spc="-1">
                <a:solidFill>
                  <a:srgbClr val="000000"/>
                </a:solidFill>
                <a:latin typeface="Arial"/>
                <a:ea typeface="DejaVu Sans"/>
              </a:rPr>
              <a:t> – studies in the field of high-temperature superconductivity, development of Dubna superconducting cable technologies;</a:t>
            </a:r>
            <a:endParaRPr lang="en-US" sz="1800" b="0" strike="noStrike" spc="-1">
              <a:latin typeface="Arial"/>
            </a:endParaRPr>
          </a:p>
          <a:p>
            <a:pPr marL="228600" indent="0">
              <a:lnSpc>
                <a:spcPct val="100000"/>
              </a:lnSpc>
              <a:spcBef>
                <a:spcPts val="434"/>
              </a:spcBef>
              <a:spcAft>
                <a:spcPts val="34"/>
              </a:spcAft>
              <a:buNone/>
              <a:tabLst>
                <a:tab pos="0" algn="l"/>
              </a:tabLst>
            </a:pPr>
            <a:r>
              <a:rPr lang="en-US" sz="1800" b="0" strike="noStrike" spc="-1">
                <a:solidFill>
                  <a:srgbClr val="000000"/>
                </a:solidFill>
                <a:latin typeface="Arial"/>
                <a:ea typeface="DejaVu Sans"/>
              </a:rPr>
              <a:t>– </a:t>
            </a:r>
            <a:r>
              <a:rPr lang="en-US" sz="1800" b="0" strike="noStrike" spc="-1">
                <a:solidFill>
                  <a:srgbClr val="000099"/>
                </a:solidFill>
                <a:latin typeface="Arial"/>
                <a:ea typeface="DejaVu Sans"/>
              </a:rPr>
              <a:t>efficient fast cooling systems for intense hadron beams (~ 10–100 ms); </a:t>
            </a:r>
            <a:endParaRPr lang="en-US" sz="1800" b="0" strike="noStrike" spc="-1">
              <a:latin typeface="Arial"/>
            </a:endParaRPr>
          </a:p>
          <a:p>
            <a:pPr marL="228600" indent="0">
              <a:lnSpc>
                <a:spcPct val="100000"/>
              </a:lnSpc>
              <a:spcBef>
                <a:spcPts val="434"/>
              </a:spcBef>
              <a:spcAft>
                <a:spcPts val="34"/>
              </a:spcAft>
              <a:buNone/>
              <a:tabLst>
                <a:tab pos="0" algn="l"/>
              </a:tabLst>
            </a:pPr>
            <a:r>
              <a:rPr lang="en-US" sz="1800" b="0" strike="noStrike" spc="-1">
                <a:solidFill>
                  <a:srgbClr val="000000"/>
                </a:solidFill>
                <a:latin typeface="Arial"/>
                <a:ea typeface="DejaVu Sans"/>
              </a:rPr>
              <a:t>– superconducting resonators (RFQ and DTL) and cryomodules of </a:t>
            </a:r>
            <a:r>
              <a:rPr lang="en-GB" sz="1800" b="0" strike="noStrike" spc="-1">
                <a:solidFill>
                  <a:srgbClr val="000000"/>
                </a:solidFill>
                <a:latin typeface="Arial"/>
                <a:ea typeface="DejaVu Sans"/>
              </a:rPr>
              <a:t>RF</a:t>
            </a:r>
            <a:r>
              <a:rPr lang="en-US" sz="1800" b="0" strike="noStrike" spc="-1">
                <a:solidFill>
                  <a:srgbClr val="000000"/>
                </a:solidFill>
                <a:latin typeface="Arial"/>
                <a:ea typeface="DejaVu Sans"/>
              </a:rPr>
              <a:t> structures for accelerating </a:t>
            </a:r>
            <a:r>
              <a:rPr lang="en-GB" sz="1800" b="0" strike="noStrike" spc="-1">
                <a:solidFill>
                  <a:srgbClr val="000000"/>
                </a:solidFill>
                <a:latin typeface="Arial"/>
                <a:ea typeface="DejaVu Sans"/>
              </a:rPr>
              <a:t>intense</a:t>
            </a:r>
            <a:r>
              <a:rPr lang="en-US" sz="1800" b="0" strike="noStrike" spc="-1">
                <a:solidFill>
                  <a:srgbClr val="000000"/>
                </a:solidFill>
                <a:latin typeface="Arial"/>
                <a:ea typeface="DejaVu Sans"/>
              </a:rPr>
              <a:t> proton and ion beams, including those operating in th</a:t>
            </a:r>
            <a:r>
              <a:rPr lang="en-GB" sz="1800" b="0" strike="noStrike" spc="-1">
                <a:solidFill>
                  <a:srgbClr val="000000"/>
                </a:solidFill>
                <a:latin typeface="Arial"/>
                <a:ea typeface="DejaVu Sans"/>
              </a:rPr>
              <a:t>e</a:t>
            </a:r>
            <a:r>
              <a:rPr lang="en-US" sz="1800" b="0" strike="noStrike" spc="-1">
                <a:solidFill>
                  <a:srgbClr val="000000"/>
                </a:solidFill>
                <a:latin typeface="Arial"/>
                <a:ea typeface="DejaVu Sans"/>
              </a:rPr>
              <a:t> quasi-continuous mode at low initial particle velocities;</a:t>
            </a:r>
            <a:endParaRPr lang="en-US" sz="1800" b="0" strike="noStrike" spc="-1">
              <a:latin typeface="Arial"/>
            </a:endParaRPr>
          </a:p>
          <a:p>
            <a:pPr marL="228600" indent="0">
              <a:lnSpc>
                <a:spcPct val="100000"/>
              </a:lnSpc>
              <a:spcBef>
                <a:spcPts val="434"/>
              </a:spcBef>
              <a:spcAft>
                <a:spcPts val="34"/>
              </a:spcAft>
              <a:buNone/>
              <a:tabLst>
                <a:tab pos="0" algn="l"/>
              </a:tabLst>
            </a:pPr>
            <a:r>
              <a:rPr lang="en-US" sz="1800" b="0" strike="noStrike" spc="-1">
                <a:solidFill>
                  <a:srgbClr val="000000"/>
                </a:solidFill>
                <a:latin typeface="Arial"/>
                <a:ea typeface="DejaVu Sans"/>
              </a:rPr>
              <a:t>–</a:t>
            </a:r>
            <a:r>
              <a:rPr lang="en-US" sz="1800" b="0" strike="noStrike" spc="-1">
                <a:solidFill>
                  <a:srgbClr val="000099"/>
                </a:solidFill>
                <a:latin typeface="Arial"/>
                <a:ea typeface="DejaVu Sans"/>
              </a:rPr>
              <a:t> research in the field of colliding beam accelerators: f</a:t>
            </a:r>
            <a:r>
              <a:rPr lang="en-GB" sz="1800" b="0" strike="noStrike" spc="-1">
                <a:solidFill>
                  <a:srgbClr val="000099"/>
                </a:solidFill>
                <a:latin typeface="Arial"/>
                <a:ea typeface="DejaVu Sans"/>
              </a:rPr>
              <a:t>inal</a:t>
            </a:r>
            <a:r>
              <a:rPr lang="en-US" sz="1800" b="0" strike="noStrike" spc="-1">
                <a:solidFill>
                  <a:srgbClr val="000099"/>
                </a:solidFill>
                <a:latin typeface="Arial"/>
                <a:ea typeface="DejaVu Sans"/>
              </a:rPr>
              <a:t> optical structures, collision effects, focusing elements</a:t>
            </a:r>
            <a:r>
              <a:rPr lang="en-GB" sz="1800" b="0" strike="noStrike" spc="-1">
                <a:solidFill>
                  <a:srgbClr val="000099"/>
                </a:solidFill>
                <a:latin typeface="Arial"/>
                <a:ea typeface="DejaVu Sans"/>
              </a:rPr>
              <a:t> also based</a:t>
            </a:r>
            <a:r>
              <a:rPr lang="en-US" sz="1800" b="0" strike="noStrike" spc="-1">
                <a:solidFill>
                  <a:srgbClr val="000099"/>
                </a:solidFill>
                <a:latin typeface="Arial"/>
                <a:ea typeface="DejaVu Sans"/>
              </a:rPr>
              <a:t> o</a:t>
            </a:r>
            <a:r>
              <a:rPr lang="en-GB" sz="1800" b="0" strike="noStrike" spc="-1">
                <a:solidFill>
                  <a:srgbClr val="000099"/>
                </a:solidFill>
                <a:latin typeface="Arial"/>
                <a:ea typeface="DejaVu Sans"/>
              </a:rPr>
              <a:t>n</a:t>
            </a:r>
            <a:r>
              <a:rPr lang="en-US" sz="1800" b="0" strike="noStrike" spc="-1">
                <a:solidFill>
                  <a:srgbClr val="000099"/>
                </a:solidFill>
                <a:latin typeface="Arial"/>
                <a:ea typeface="DejaVu Sans"/>
              </a:rPr>
              <a:t> radiation-resistant focusing on permanent magnets;</a:t>
            </a:r>
            <a:endParaRPr lang="en-US" sz="1800" b="0" strike="noStrike" spc="-1">
              <a:latin typeface="Arial"/>
            </a:endParaRPr>
          </a:p>
          <a:p>
            <a:pPr marL="228600" indent="0">
              <a:lnSpc>
                <a:spcPct val="100000"/>
              </a:lnSpc>
              <a:spcBef>
                <a:spcPts val="434"/>
              </a:spcBef>
              <a:spcAft>
                <a:spcPts val="34"/>
              </a:spcAft>
              <a:buNone/>
              <a:tabLst>
                <a:tab pos="0" algn="l"/>
              </a:tabLst>
            </a:pPr>
            <a:r>
              <a:rPr lang="en-US" sz="1800" b="0" strike="noStrike" spc="-1">
                <a:solidFill>
                  <a:srgbClr val="000000"/>
                </a:solidFill>
                <a:latin typeface="Arial"/>
                <a:ea typeface="DejaVu Sans"/>
              </a:rPr>
              <a:t>– issues of implementation of future colliders (FCC, ILC, C</a:t>
            </a:r>
            <a:r>
              <a:rPr lang="en-GB" sz="1800" b="0" strike="noStrike" spc="-1">
                <a:solidFill>
                  <a:srgbClr val="000000"/>
                </a:solidFill>
                <a:latin typeface="Arial"/>
                <a:ea typeface="DejaVu Sans"/>
              </a:rPr>
              <a:t>pe</a:t>
            </a:r>
            <a:r>
              <a:rPr lang="en-US" sz="1800" b="0" strike="noStrike" spc="-1">
                <a:solidFill>
                  <a:srgbClr val="000000"/>
                </a:solidFill>
                <a:latin typeface="Arial"/>
                <a:ea typeface="DejaVu Sans"/>
              </a:rPr>
              <a:t>C, etc.);</a:t>
            </a:r>
            <a:endParaRPr lang="en-US" sz="1800" b="0" strike="noStrike" spc="-1">
              <a:latin typeface="Arial"/>
            </a:endParaRPr>
          </a:p>
          <a:p>
            <a:pPr marL="228600" indent="0">
              <a:lnSpc>
                <a:spcPct val="100000"/>
              </a:lnSpc>
              <a:spcBef>
                <a:spcPts val="434"/>
              </a:spcBef>
              <a:spcAft>
                <a:spcPts val="34"/>
              </a:spcAft>
              <a:buNone/>
              <a:tabLst>
                <a:tab pos="0" algn="l"/>
              </a:tabLst>
            </a:pPr>
            <a:r>
              <a:rPr lang="en-US" sz="1800" b="0" strike="noStrike" spc="-1">
                <a:solidFill>
                  <a:srgbClr val="000000"/>
                </a:solidFill>
                <a:latin typeface="Arial"/>
                <a:ea typeface="DejaVu Sans"/>
              </a:rPr>
              <a:t>– </a:t>
            </a:r>
            <a:r>
              <a:rPr lang="en-US" sz="1800" b="0" strike="noStrike" spc="-1">
                <a:solidFill>
                  <a:srgbClr val="000099"/>
                </a:solidFill>
                <a:latin typeface="Arial"/>
                <a:ea typeface="DejaVu Sans"/>
              </a:rPr>
              <a:t>development of RF power systems based on solid-state power amplifiers;</a:t>
            </a:r>
            <a:endParaRPr lang="en-US" sz="1800" b="0" strike="noStrike" spc="-1">
              <a:latin typeface="Arial"/>
            </a:endParaRPr>
          </a:p>
          <a:p>
            <a:pPr marL="228600" indent="0">
              <a:lnSpc>
                <a:spcPct val="100000"/>
              </a:lnSpc>
              <a:spcBef>
                <a:spcPts val="434"/>
              </a:spcBef>
              <a:spcAft>
                <a:spcPts val="34"/>
              </a:spcAft>
              <a:buNone/>
              <a:tabLst>
                <a:tab pos="0" algn="l"/>
              </a:tabLst>
            </a:pPr>
            <a:r>
              <a:rPr lang="en-US" sz="1800" b="0" strike="noStrike" spc="-1">
                <a:solidFill>
                  <a:srgbClr val="000000"/>
                </a:solidFill>
                <a:latin typeface="Arial"/>
                <a:ea typeface="DejaVu Sans"/>
              </a:rPr>
              <a:t>– technologies of fast cycling synchrotrons for acceleration and accumulation of intense heavy-ion beams;</a:t>
            </a:r>
            <a:endParaRPr lang="en-US" sz="1800" b="0" strike="noStrike" spc="-1">
              <a:latin typeface="Arial"/>
            </a:endParaRPr>
          </a:p>
          <a:p>
            <a:pPr marL="228600" indent="0">
              <a:lnSpc>
                <a:spcPct val="100000"/>
              </a:lnSpc>
              <a:spcBef>
                <a:spcPts val="434"/>
              </a:spcBef>
              <a:spcAft>
                <a:spcPts val="34"/>
              </a:spcAft>
              <a:buNone/>
              <a:tabLst>
                <a:tab pos="0" algn="l"/>
              </a:tabLst>
            </a:pPr>
            <a:r>
              <a:rPr lang="en-US" sz="1800" b="0" strike="noStrike" spc="-1">
                <a:solidFill>
                  <a:srgbClr val="000000"/>
                </a:solidFill>
                <a:latin typeface="Arial"/>
                <a:ea typeface="DejaVu Sans"/>
              </a:rPr>
              <a:t>– </a:t>
            </a:r>
            <a:r>
              <a:rPr lang="en-GB" sz="1800" b="0" strike="noStrike" spc="-1">
                <a:solidFill>
                  <a:srgbClr val="000000"/>
                </a:solidFill>
                <a:latin typeface="Arial"/>
                <a:ea typeface="DejaVu Sans"/>
              </a:rPr>
              <a:t>R&amp;D</a:t>
            </a:r>
            <a:r>
              <a:rPr lang="en-US" sz="1800" b="0" strike="noStrike" spc="-1">
                <a:solidFill>
                  <a:srgbClr val="000000"/>
                </a:solidFill>
                <a:latin typeface="Arial"/>
                <a:ea typeface="DejaVu Sans"/>
              </a:rPr>
              <a:t> </a:t>
            </a:r>
            <a:r>
              <a:rPr lang="en-GB" sz="1800" b="0" strike="noStrike" spc="-1">
                <a:solidFill>
                  <a:srgbClr val="000000"/>
                </a:solidFill>
                <a:latin typeface="Arial"/>
                <a:ea typeface="DejaVu Sans"/>
              </a:rPr>
              <a:t>on</a:t>
            </a:r>
            <a:r>
              <a:rPr lang="en-US" sz="1800" b="0" strike="noStrike" spc="-1">
                <a:solidFill>
                  <a:srgbClr val="000000"/>
                </a:solidFill>
                <a:latin typeface="Arial"/>
                <a:ea typeface="DejaVu Sans"/>
              </a:rPr>
              <a:t> beam therapy</a:t>
            </a:r>
            <a:r>
              <a:rPr lang="en-GB" sz="1800" b="0" strike="noStrike" spc="-1">
                <a:solidFill>
                  <a:srgbClr val="000000"/>
                </a:solidFill>
                <a:latin typeface="Arial"/>
                <a:ea typeface="DejaVu Sans"/>
              </a:rPr>
              <a:t> (flash, pencil beam, light ions, neutrons)</a:t>
            </a:r>
            <a:r>
              <a:rPr lang="en-US" sz="1800" b="0" strike="noStrike" spc="-1">
                <a:solidFill>
                  <a:srgbClr val="000000"/>
                </a:solidFill>
                <a:latin typeface="Arial"/>
                <a:ea typeface="DejaVu Sans"/>
              </a:rPr>
              <a:t>; </a:t>
            </a:r>
            <a:endParaRPr lang="en-US" sz="1800" b="0" strike="noStrike" spc="-1">
              <a:latin typeface="Arial"/>
            </a:endParaRPr>
          </a:p>
          <a:p>
            <a:pPr marL="228600" indent="0">
              <a:lnSpc>
                <a:spcPct val="100000"/>
              </a:lnSpc>
              <a:spcBef>
                <a:spcPts val="434"/>
              </a:spcBef>
              <a:spcAft>
                <a:spcPts val="34"/>
              </a:spcAft>
              <a:buNone/>
              <a:tabLst>
                <a:tab pos="0" algn="l"/>
              </a:tabLst>
            </a:pPr>
            <a:r>
              <a:rPr lang="en-US" sz="1800" b="0" strike="noStrike" spc="-1">
                <a:solidFill>
                  <a:srgbClr val="000000"/>
                </a:solidFill>
                <a:latin typeface="Arial"/>
                <a:ea typeface="DejaVu Sans"/>
              </a:rPr>
              <a:t>–  </a:t>
            </a:r>
            <a:r>
              <a:rPr lang="en-US" sz="1800" b="0" strike="noStrike" spc="-1">
                <a:solidFill>
                  <a:srgbClr val="000099"/>
                </a:solidFill>
                <a:latin typeface="Arial"/>
                <a:ea typeface="DejaVu Sans"/>
              </a:rPr>
              <a:t>deep machine learning for operation optimization and synchronization of systems of </a:t>
            </a:r>
            <a:r>
              <a:rPr lang="en-GB" sz="1800" b="0" strike="noStrike" spc="-1">
                <a:solidFill>
                  <a:srgbClr val="000099"/>
                </a:solidFill>
                <a:latin typeface="Arial"/>
                <a:ea typeface="DejaVu Sans"/>
              </a:rPr>
              <a:t>large</a:t>
            </a:r>
            <a:r>
              <a:rPr lang="en-US" sz="1800" b="0" strike="noStrike" spc="-1">
                <a:solidFill>
                  <a:srgbClr val="000099"/>
                </a:solidFill>
                <a:latin typeface="Arial"/>
                <a:ea typeface="DejaVu Sans"/>
              </a:rPr>
              <a:t> accelerator complexes;</a:t>
            </a:r>
            <a:endParaRPr lang="en-US" sz="1800" b="0" strike="noStrike" spc="-1">
              <a:latin typeface="Arial"/>
            </a:endParaRPr>
          </a:p>
          <a:p>
            <a:pPr marL="228600" indent="0">
              <a:lnSpc>
                <a:spcPct val="100000"/>
              </a:lnSpc>
              <a:spcBef>
                <a:spcPts val="434"/>
              </a:spcBef>
              <a:spcAft>
                <a:spcPts val="34"/>
              </a:spcAft>
              <a:buNone/>
              <a:tabLst>
                <a:tab pos="0" algn="l"/>
              </a:tabLst>
            </a:pPr>
            <a:r>
              <a:rPr lang="en-US" sz="1800" b="0" strike="noStrike" spc="-1">
                <a:solidFill>
                  <a:srgbClr val="000000"/>
                </a:solidFill>
                <a:latin typeface="Arial"/>
                <a:ea typeface="DejaVu Sans"/>
              </a:rPr>
              <a:t>–  development of modeling methods (including using artificial intelligence methods) of beam dynamics with the “real” accelerating and focusing electromagnetic fields in accelerator structures and </a:t>
            </a:r>
            <a:r>
              <a:rPr lang="en-GB" sz="1800" b="0" strike="noStrike" spc="-1">
                <a:solidFill>
                  <a:srgbClr val="000000"/>
                </a:solidFill>
                <a:latin typeface="Arial"/>
                <a:ea typeface="DejaVu Sans"/>
              </a:rPr>
              <a:t>in-flight </a:t>
            </a:r>
            <a:r>
              <a:rPr lang="en-US" sz="1800" b="0" strike="noStrike" spc="-1">
                <a:solidFill>
                  <a:srgbClr val="000000"/>
                </a:solidFill>
                <a:latin typeface="Arial"/>
                <a:ea typeface="DejaVu Sans"/>
              </a:rPr>
              <a:t>beam parameters (emittance, intensity, charge composition, etc.). </a:t>
            </a:r>
            <a:endParaRPr lang="en-US" sz="1800" b="0" strike="noStrike" spc="-1">
              <a:latin typeface="Arial"/>
            </a:endParaRPr>
          </a:p>
        </p:txBody>
      </p:sp>
      <p:sp>
        <p:nvSpPr>
          <p:cNvPr id="1046" name="Прямоугольник 17"/>
          <p:cNvSpPr/>
          <p:nvPr/>
        </p:nvSpPr>
        <p:spPr>
          <a:xfrm>
            <a:off x="2743560" y="94680"/>
            <a:ext cx="6836760" cy="3945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GB" sz="2000" b="1" strike="noStrike" spc="-1">
                <a:solidFill>
                  <a:srgbClr val="002060"/>
                </a:solidFill>
                <a:latin typeface="Arial"/>
                <a:ea typeface="DejaVu Sans"/>
              </a:rPr>
              <a:t>BEAM </a:t>
            </a:r>
            <a:r>
              <a:rPr lang="en-US" sz="2000" b="1" strike="noStrike" spc="-1">
                <a:solidFill>
                  <a:srgbClr val="002060"/>
                </a:solidFill>
                <a:latin typeface="Arial"/>
                <a:ea typeface="DejaVu Sans"/>
              </a:rPr>
              <a:t>PHYSICS AND </a:t>
            </a:r>
            <a:r>
              <a:rPr lang="en-GB" sz="2000" b="1" strike="noStrike" spc="-1">
                <a:solidFill>
                  <a:srgbClr val="002060"/>
                </a:solidFill>
                <a:latin typeface="Arial"/>
                <a:ea typeface="DejaVu Sans"/>
              </a:rPr>
              <a:t>ACCELERATOR </a:t>
            </a:r>
            <a:r>
              <a:rPr lang="en-US" sz="2000" b="1" strike="noStrike" spc="-1">
                <a:solidFill>
                  <a:srgbClr val="002060"/>
                </a:solidFill>
                <a:latin typeface="Arial"/>
                <a:ea typeface="DejaVu Sans"/>
              </a:rPr>
              <a:t>TECHNOLOG</a:t>
            </a:r>
            <a:r>
              <a:rPr lang="en-GB" sz="2000" b="1" strike="noStrike" spc="-1">
                <a:solidFill>
                  <a:srgbClr val="002060"/>
                </a:solidFill>
                <a:latin typeface="Arial"/>
                <a:ea typeface="DejaVu Sans"/>
              </a:rPr>
              <a:t>IES</a:t>
            </a:r>
            <a:endParaRPr lang="en-US" sz="2000" b="0" strike="noStrike" spc="-1">
              <a:latin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4" name="Picture 20"/>
          <p:cNvPicPr/>
          <p:nvPr/>
        </p:nvPicPr>
        <p:blipFill>
          <a:blip r:embed="rId2"/>
          <a:stretch/>
        </p:blipFill>
        <p:spPr>
          <a:xfrm>
            <a:off x="9820800" y="750960"/>
            <a:ext cx="1809360" cy="2127960"/>
          </a:xfrm>
          <a:prstGeom prst="rect">
            <a:avLst/>
          </a:prstGeom>
          <a:ln w="0">
            <a:noFill/>
          </a:ln>
        </p:spPr>
      </p:pic>
      <p:pic>
        <p:nvPicPr>
          <p:cNvPr id="1165" name="Picture 21"/>
          <p:cNvPicPr/>
          <p:nvPr/>
        </p:nvPicPr>
        <p:blipFill>
          <a:blip r:embed="rId3"/>
          <a:stretch/>
        </p:blipFill>
        <p:spPr>
          <a:xfrm>
            <a:off x="6329880" y="781920"/>
            <a:ext cx="3090960" cy="1880640"/>
          </a:xfrm>
          <a:prstGeom prst="rect">
            <a:avLst/>
          </a:prstGeom>
          <a:ln w="0">
            <a:noFill/>
          </a:ln>
        </p:spPr>
      </p:pic>
      <p:sp>
        <p:nvSpPr>
          <p:cNvPr id="1166" name="Rectangle 25"/>
          <p:cNvSpPr/>
          <p:nvPr/>
        </p:nvSpPr>
        <p:spPr>
          <a:xfrm>
            <a:off x="6380280" y="2638800"/>
            <a:ext cx="5079240" cy="364320"/>
          </a:xfrm>
          <a:prstGeom prst="rect">
            <a:avLst/>
          </a:prstGeom>
          <a:solidFill>
            <a:srgbClr val="F4FFFF"/>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1" i="1" strike="noStrike" spc="-1">
                <a:solidFill>
                  <a:srgbClr val="002060"/>
                </a:solidFill>
                <a:latin typeface="Arial"/>
                <a:ea typeface="DejaVu Sans"/>
              </a:rPr>
              <a:t>ATLAS</a:t>
            </a:r>
            <a:r>
              <a:rPr lang="en-US" sz="1800" b="0" i="1" strike="noStrike" spc="-1">
                <a:solidFill>
                  <a:srgbClr val="002060"/>
                </a:solidFill>
                <a:latin typeface="Arial"/>
                <a:ea typeface="DejaVu Sans"/>
              </a:rPr>
              <a:t>: Large Micromegas module production</a:t>
            </a:r>
            <a:endParaRPr lang="en-US" sz="1800" b="0" strike="noStrike" spc="-1">
              <a:latin typeface="Arial"/>
            </a:endParaRPr>
          </a:p>
        </p:txBody>
      </p:sp>
      <p:sp>
        <p:nvSpPr>
          <p:cNvPr id="1167" name="TextBox 91"/>
          <p:cNvSpPr/>
          <p:nvPr/>
        </p:nvSpPr>
        <p:spPr>
          <a:xfrm>
            <a:off x="316080" y="696600"/>
            <a:ext cx="5648400" cy="1004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000" b="1" strike="noStrike" spc="-1">
                <a:solidFill>
                  <a:srgbClr val="FF0000"/>
                </a:solidFill>
                <a:latin typeface="Arial"/>
                <a:ea typeface="DejaVu Sans"/>
              </a:rPr>
              <a:t>ATLAS</a:t>
            </a:r>
            <a:r>
              <a:rPr lang="en-US" sz="2000" b="0" strike="noStrike" spc="-1">
                <a:solidFill>
                  <a:srgbClr val="002060"/>
                </a:solidFill>
                <a:latin typeface="Arial"/>
                <a:ea typeface="DejaVu Sans"/>
              </a:rPr>
              <a:t> – </a:t>
            </a:r>
            <a:r>
              <a:rPr lang="en-US" sz="2000" b="0" i="1" strike="noStrike" spc="-1">
                <a:solidFill>
                  <a:srgbClr val="002060"/>
                </a:solidFill>
                <a:latin typeface="Arial"/>
                <a:ea typeface="DejaVu Sans"/>
              </a:rPr>
              <a:t>calorimeters; muon spectrometer</a:t>
            </a:r>
            <a:endParaRPr lang="en-US" sz="2000" b="0" strike="noStrike" spc="-1">
              <a:latin typeface="Arial"/>
            </a:endParaRPr>
          </a:p>
          <a:p>
            <a:pPr>
              <a:lnSpc>
                <a:spcPct val="100000"/>
              </a:lnSpc>
              <a:buNone/>
            </a:pPr>
            <a:r>
              <a:rPr lang="en-US" sz="2000" b="0" i="1" strike="noStrike" spc="-1">
                <a:solidFill>
                  <a:srgbClr val="002060"/>
                </a:solidFill>
                <a:latin typeface="Arial"/>
                <a:ea typeface="DejaVu Sans"/>
              </a:rPr>
              <a:t>    	of high-granularity timing detector, </a:t>
            </a:r>
            <a:endParaRPr lang="en-US" sz="2000" b="0" strike="noStrike" spc="-1">
              <a:latin typeface="Arial"/>
            </a:endParaRPr>
          </a:p>
          <a:p>
            <a:pPr>
              <a:lnSpc>
                <a:spcPct val="100000"/>
              </a:lnSpc>
              <a:buNone/>
            </a:pPr>
            <a:r>
              <a:rPr lang="en-US" sz="2000" b="0" i="1" strike="noStrike" spc="-1">
                <a:solidFill>
                  <a:srgbClr val="002060"/>
                </a:solidFill>
                <a:latin typeface="Arial"/>
                <a:ea typeface="DejaVu Sans"/>
              </a:rPr>
              <a:t>    	enlargement of Micromegas technology.</a:t>
            </a:r>
            <a:endParaRPr lang="en-US" sz="2000" b="0" strike="noStrike" spc="-1">
              <a:latin typeface="Arial"/>
            </a:endParaRPr>
          </a:p>
        </p:txBody>
      </p:sp>
      <p:sp>
        <p:nvSpPr>
          <p:cNvPr id="1168" name="TextBox 92"/>
          <p:cNvSpPr/>
          <p:nvPr/>
        </p:nvSpPr>
        <p:spPr>
          <a:xfrm>
            <a:off x="1801440" y="118080"/>
            <a:ext cx="8731080" cy="455760"/>
          </a:xfrm>
          <a:prstGeom prst="rect">
            <a:avLst/>
          </a:prstGeom>
          <a:solidFill>
            <a:srgbClr val="D0FFFF"/>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2400" b="1" strike="noStrike" spc="-1">
                <a:solidFill>
                  <a:srgbClr val="002060"/>
                </a:solidFill>
                <a:latin typeface="Arial"/>
                <a:ea typeface="DejaVu Sans"/>
              </a:rPr>
              <a:t>Detector technology in fore-front experiments</a:t>
            </a:r>
            <a:endParaRPr lang="en-US" sz="2400" b="0" strike="noStrike" spc="-1">
              <a:latin typeface="Arial"/>
            </a:endParaRPr>
          </a:p>
        </p:txBody>
      </p:sp>
      <p:sp>
        <p:nvSpPr>
          <p:cNvPr id="1169" name="TextBox 93"/>
          <p:cNvSpPr/>
          <p:nvPr/>
        </p:nvSpPr>
        <p:spPr>
          <a:xfrm>
            <a:off x="316080" y="1773360"/>
            <a:ext cx="5415480" cy="39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000" b="1" strike="noStrike" spc="-1">
                <a:solidFill>
                  <a:srgbClr val="FF0000"/>
                </a:solidFill>
                <a:latin typeface="Arial"/>
                <a:ea typeface="DejaVu Sans"/>
              </a:rPr>
              <a:t>ALICE</a:t>
            </a:r>
            <a:r>
              <a:rPr lang="en-US" sz="2000" b="0" strike="noStrike" spc="-1">
                <a:solidFill>
                  <a:srgbClr val="FF0000"/>
                </a:solidFill>
                <a:latin typeface="Arial"/>
                <a:ea typeface="DejaVu Sans"/>
              </a:rPr>
              <a:t> </a:t>
            </a:r>
            <a:r>
              <a:rPr lang="en-US" sz="2000" b="0" strike="noStrike" spc="-1">
                <a:solidFill>
                  <a:srgbClr val="002060"/>
                </a:solidFill>
                <a:latin typeface="Arial"/>
                <a:ea typeface="DejaVu Sans"/>
              </a:rPr>
              <a:t> – </a:t>
            </a:r>
            <a:r>
              <a:rPr lang="en-US" sz="2000" b="0" i="1" strike="noStrike" spc="-1">
                <a:solidFill>
                  <a:srgbClr val="002060"/>
                </a:solidFill>
                <a:latin typeface="Arial"/>
                <a:ea typeface="DejaVu Sans"/>
              </a:rPr>
              <a:t>upgrade of PHOton Spectrometer. </a:t>
            </a:r>
            <a:endParaRPr lang="en-US" sz="2000" b="0" strike="noStrike" spc="-1">
              <a:latin typeface="Arial"/>
            </a:endParaRPr>
          </a:p>
        </p:txBody>
      </p:sp>
      <p:sp>
        <p:nvSpPr>
          <p:cNvPr id="1170" name="TextBox 94"/>
          <p:cNvSpPr/>
          <p:nvPr/>
        </p:nvSpPr>
        <p:spPr>
          <a:xfrm>
            <a:off x="316080" y="2272680"/>
            <a:ext cx="5648400" cy="699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000" b="1" strike="noStrike" spc="-1">
                <a:solidFill>
                  <a:srgbClr val="FF0000"/>
                </a:solidFill>
                <a:latin typeface="Arial"/>
                <a:ea typeface="DejaVu Sans"/>
              </a:rPr>
              <a:t>CMS</a:t>
            </a:r>
            <a:r>
              <a:rPr lang="en-US" sz="2000" b="0" strike="noStrike" spc="-1">
                <a:solidFill>
                  <a:srgbClr val="FF0000"/>
                </a:solidFill>
                <a:latin typeface="Arial"/>
                <a:ea typeface="DejaVu Sans"/>
              </a:rPr>
              <a:t> </a:t>
            </a:r>
            <a:r>
              <a:rPr lang="en-US" sz="2000" b="0" strike="noStrike" spc="-1">
                <a:solidFill>
                  <a:srgbClr val="002060"/>
                </a:solidFill>
                <a:latin typeface="Arial"/>
                <a:ea typeface="DejaVu Sans"/>
              </a:rPr>
              <a:t>   – </a:t>
            </a:r>
            <a:r>
              <a:rPr lang="en-US" sz="2000" b="0" i="1" strike="noStrike" spc="-1">
                <a:solidFill>
                  <a:srgbClr val="002060"/>
                </a:solidFill>
                <a:latin typeface="Arial"/>
                <a:ea typeface="DejaVu Sans"/>
              </a:rPr>
              <a:t>muon system, calorimeters, </a:t>
            </a:r>
            <a:endParaRPr lang="en-US" sz="2000" b="0" strike="noStrike" spc="-1">
              <a:latin typeface="Arial"/>
            </a:endParaRPr>
          </a:p>
          <a:p>
            <a:pPr>
              <a:lnSpc>
                <a:spcPct val="100000"/>
              </a:lnSpc>
              <a:buNone/>
            </a:pPr>
            <a:r>
              <a:rPr lang="en-US" sz="2000" b="0" i="1" strike="noStrike" spc="-1">
                <a:solidFill>
                  <a:srgbClr val="002060"/>
                </a:solidFill>
                <a:latin typeface="Arial"/>
                <a:ea typeface="DejaVu Sans"/>
              </a:rPr>
              <a:t>	high-granularity endcap calorimeter.</a:t>
            </a:r>
            <a:endParaRPr lang="en-US" sz="2000" b="0" strike="noStrike" spc="-1">
              <a:latin typeface="Arial"/>
            </a:endParaRPr>
          </a:p>
        </p:txBody>
      </p:sp>
      <p:sp>
        <p:nvSpPr>
          <p:cNvPr id="1171" name="Прямоугольник 26"/>
          <p:cNvSpPr/>
          <p:nvPr/>
        </p:nvSpPr>
        <p:spPr>
          <a:xfrm>
            <a:off x="316080" y="3031200"/>
            <a:ext cx="5077440" cy="699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457200" algn="l"/>
              </a:tabLst>
            </a:pPr>
            <a:r>
              <a:rPr lang="en-US" sz="2000" b="1" strike="noStrike" spc="-1">
                <a:solidFill>
                  <a:srgbClr val="FF0000"/>
                </a:solidFill>
                <a:latin typeface="Arial"/>
                <a:ea typeface="DejaVu Sans"/>
              </a:rPr>
              <a:t>COMET, NA62</a:t>
            </a:r>
            <a:r>
              <a:rPr lang="en-US" sz="2000" b="1" strike="noStrike" spc="-1">
                <a:solidFill>
                  <a:srgbClr val="002060"/>
                </a:solidFill>
                <a:latin typeface="Arial"/>
                <a:ea typeface="DejaVu Sans"/>
              </a:rPr>
              <a:t> - </a:t>
            </a:r>
            <a:r>
              <a:rPr lang="en-US" sz="2000" b="0" i="1" strike="noStrike" spc="-1">
                <a:solidFill>
                  <a:srgbClr val="002060"/>
                </a:solidFill>
                <a:latin typeface="Arial"/>
                <a:ea typeface="DejaVu Sans"/>
              </a:rPr>
              <a:t>ultra-thin (12 </a:t>
            </a:r>
            <a:r>
              <a:rPr lang="en-US" sz="2000" b="0" i="1" strike="noStrike" spc="-1">
                <a:solidFill>
                  <a:srgbClr val="002060"/>
                </a:solidFill>
                <a:latin typeface="Arial"/>
                <a:ea typeface="Cambria"/>
              </a:rPr>
              <a:t>µm</a:t>
            </a:r>
            <a:r>
              <a:rPr lang="en-US" sz="2000" b="0" i="1" strike="noStrike" spc="-1">
                <a:solidFill>
                  <a:srgbClr val="002060"/>
                </a:solidFill>
                <a:latin typeface="Arial"/>
                <a:ea typeface="DejaVu Sans"/>
              </a:rPr>
              <a:t>) straw;</a:t>
            </a:r>
            <a:endParaRPr lang="en-US" sz="2000" b="0" strike="noStrike" spc="-1">
              <a:latin typeface="Arial"/>
            </a:endParaRPr>
          </a:p>
          <a:p>
            <a:pPr>
              <a:lnSpc>
                <a:spcPct val="100000"/>
              </a:lnSpc>
              <a:buNone/>
              <a:tabLst>
                <a:tab pos="457200" algn="l"/>
              </a:tabLst>
            </a:pPr>
            <a:r>
              <a:rPr lang="en-US" sz="2000" b="0" i="1" strike="noStrike" spc="-1">
                <a:solidFill>
                  <a:srgbClr val="002060"/>
                </a:solidFill>
                <a:latin typeface="Arial"/>
                <a:ea typeface="DejaVu Sans"/>
              </a:rPr>
              <a:t>            large area of straws in vacuum.  </a:t>
            </a:r>
            <a:endParaRPr lang="en-US" sz="2000" b="0" strike="noStrike" spc="-1">
              <a:latin typeface="Arial"/>
            </a:endParaRPr>
          </a:p>
        </p:txBody>
      </p:sp>
      <p:sp>
        <p:nvSpPr>
          <p:cNvPr id="1172" name="Rectangle 26"/>
          <p:cNvSpPr/>
          <p:nvPr/>
        </p:nvSpPr>
        <p:spPr>
          <a:xfrm>
            <a:off x="304200" y="3763800"/>
            <a:ext cx="5298840" cy="1004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000" b="1" strike="noStrike" spc="-1">
                <a:solidFill>
                  <a:srgbClr val="FF0000"/>
                </a:solidFill>
                <a:latin typeface="Arial"/>
                <a:ea typeface="DejaVu Sans"/>
              </a:rPr>
              <a:t>SuperNEMO</a:t>
            </a:r>
            <a:r>
              <a:rPr lang="en-US" sz="2000" b="1" strike="noStrike" spc="-1">
                <a:solidFill>
                  <a:srgbClr val="002060"/>
                </a:solidFill>
                <a:latin typeface="Arial"/>
                <a:ea typeface="DejaVu Sans"/>
              </a:rPr>
              <a:t> - </a:t>
            </a:r>
            <a:r>
              <a:rPr lang="en-US" sz="2000" b="0" strike="noStrike" spc="-1">
                <a:solidFill>
                  <a:srgbClr val="002060"/>
                </a:solidFill>
                <a:latin typeface="Arial"/>
                <a:ea typeface="DejaVu Sans"/>
              </a:rPr>
              <a:t> </a:t>
            </a:r>
            <a:r>
              <a:rPr lang="en-US" sz="2000" b="0" i="1" strike="noStrike" spc="-1">
                <a:solidFill>
                  <a:srgbClr val="002060"/>
                </a:solidFill>
                <a:latin typeface="Arial"/>
                <a:ea typeface="DejaVu Sans"/>
              </a:rPr>
              <a:t>scintillator detectors; </a:t>
            </a:r>
            <a:endParaRPr lang="en-US" sz="2000" b="0" strike="noStrike" spc="-1">
              <a:latin typeface="Arial"/>
            </a:endParaRPr>
          </a:p>
          <a:p>
            <a:pPr>
              <a:lnSpc>
                <a:spcPct val="100000"/>
              </a:lnSpc>
              <a:buNone/>
            </a:pPr>
            <a:r>
              <a:rPr lang="en-US" sz="2000" b="0" i="1" strike="noStrike" spc="-1">
                <a:solidFill>
                  <a:srgbClr val="002060"/>
                </a:solidFill>
                <a:latin typeface="Arial"/>
                <a:ea typeface="DejaVu Sans"/>
              </a:rPr>
              <a:t>  	low background measurements </a:t>
            </a:r>
            <a:endParaRPr lang="en-US" sz="2000" b="0" strike="noStrike" spc="-1">
              <a:latin typeface="Arial"/>
            </a:endParaRPr>
          </a:p>
          <a:p>
            <a:pPr>
              <a:lnSpc>
                <a:spcPct val="100000"/>
              </a:lnSpc>
              <a:buNone/>
            </a:pPr>
            <a:r>
              <a:rPr lang="en-US" sz="2000" b="0" i="1" strike="noStrike" spc="-1">
                <a:solidFill>
                  <a:srgbClr val="002060"/>
                </a:solidFill>
                <a:latin typeface="Arial"/>
                <a:ea typeface="DejaVu Sans"/>
              </a:rPr>
              <a:t>	with HPGe &amp; BiPo d-etectors.</a:t>
            </a:r>
            <a:endParaRPr lang="en-US" sz="2000" b="0" strike="noStrike" spc="-1">
              <a:latin typeface="Arial"/>
            </a:endParaRPr>
          </a:p>
        </p:txBody>
      </p:sp>
      <p:sp>
        <p:nvSpPr>
          <p:cNvPr id="1173" name="Прямоугольник 27"/>
          <p:cNvSpPr/>
          <p:nvPr/>
        </p:nvSpPr>
        <p:spPr>
          <a:xfrm>
            <a:off x="5732280" y="3697560"/>
            <a:ext cx="6320160" cy="39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457200" algn="l"/>
              </a:tabLst>
            </a:pPr>
            <a:r>
              <a:rPr lang="en-US" sz="2000" b="1" strike="noStrike" spc="-1">
                <a:solidFill>
                  <a:srgbClr val="FF0000"/>
                </a:solidFill>
                <a:latin typeface="Arial"/>
                <a:ea typeface="DejaVu Sans"/>
              </a:rPr>
              <a:t>GERDA</a:t>
            </a:r>
            <a:r>
              <a:rPr lang="en-US" sz="2000" b="1" strike="noStrike" spc="-1">
                <a:solidFill>
                  <a:srgbClr val="002060"/>
                </a:solidFill>
                <a:latin typeface="Arial"/>
                <a:ea typeface="DejaVu Sans"/>
              </a:rPr>
              <a:t> </a:t>
            </a:r>
            <a:r>
              <a:rPr lang="en-US" sz="2000" b="0" strike="noStrike" spc="-1">
                <a:solidFill>
                  <a:srgbClr val="002060"/>
                </a:solidFill>
                <a:latin typeface="Arial"/>
                <a:ea typeface="DejaVu Sans"/>
              </a:rPr>
              <a:t>- </a:t>
            </a:r>
            <a:r>
              <a:rPr lang="en-US" sz="2000" b="0" i="1" strike="noStrike" spc="-1">
                <a:solidFill>
                  <a:srgbClr val="002060"/>
                </a:solidFill>
                <a:latin typeface="Arial"/>
                <a:ea typeface="DejaVu Sans"/>
              </a:rPr>
              <a:t>automation of det. movement in gloves box. </a:t>
            </a:r>
            <a:endParaRPr lang="en-US" sz="2000" b="0" strike="noStrike" spc="-1">
              <a:latin typeface="Arial"/>
            </a:endParaRPr>
          </a:p>
        </p:txBody>
      </p:sp>
      <p:sp>
        <p:nvSpPr>
          <p:cNvPr id="1174" name="Прямоугольник 28"/>
          <p:cNvSpPr/>
          <p:nvPr/>
        </p:nvSpPr>
        <p:spPr>
          <a:xfrm>
            <a:off x="5767920" y="3256560"/>
            <a:ext cx="5134680" cy="39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457200" algn="l"/>
              </a:tabLst>
            </a:pPr>
            <a:r>
              <a:rPr lang="en-US" sz="2000" b="1" strike="noStrike" spc="-1">
                <a:solidFill>
                  <a:srgbClr val="FF0000"/>
                </a:solidFill>
                <a:latin typeface="Arial"/>
                <a:ea typeface="DejaVu Sans"/>
              </a:rPr>
              <a:t>EDELWEISS</a:t>
            </a:r>
            <a:r>
              <a:rPr lang="en-US" sz="2000" b="1" strike="noStrike" spc="-1">
                <a:solidFill>
                  <a:srgbClr val="002060"/>
                </a:solidFill>
                <a:latin typeface="Arial"/>
                <a:ea typeface="DejaVu Sans"/>
              </a:rPr>
              <a:t> </a:t>
            </a:r>
            <a:r>
              <a:rPr lang="en-US" sz="2000" b="0" strike="noStrike" spc="-1">
                <a:solidFill>
                  <a:srgbClr val="002060"/>
                </a:solidFill>
                <a:latin typeface="Arial"/>
                <a:ea typeface="DejaVu Sans"/>
              </a:rPr>
              <a:t>– </a:t>
            </a:r>
            <a:r>
              <a:rPr lang="en-US" sz="2000" b="0" i="1" strike="noStrike" spc="-1">
                <a:solidFill>
                  <a:srgbClr val="002060"/>
                </a:solidFill>
                <a:latin typeface="Arial"/>
                <a:ea typeface="DejaVu Sans"/>
              </a:rPr>
              <a:t>low radioactivity materials</a:t>
            </a:r>
            <a:r>
              <a:rPr lang="en-US" sz="2000" b="0" strike="noStrike" spc="-1">
                <a:solidFill>
                  <a:srgbClr val="002060"/>
                </a:solidFill>
                <a:latin typeface="Arial Rounded MT Bold"/>
                <a:ea typeface="DejaVu Sans"/>
              </a:rPr>
              <a:t>.</a:t>
            </a:r>
            <a:endParaRPr lang="en-US" sz="2000" b="0" strike="noStrike" spc="-1">
              <a:latin typeface="Arial"/>
            </a:endParaRPr>
          </a:p>
        </p:txBody>
      </p:sp>
      <p:sp>
        <p:nvSpPr>
          <p:cNvPr id="1175" name="Прямоугольник 30"/>
          <p:cNvSpPr/>
          <p:nvPr/>
        </p:nvSpPr>
        <p:spPr>
          <a:xfrm>
            <a:off x="304200" y="6037200"/>
            <a:ext cx="4980960" cy="39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457200" algn="l"/>
              </a:tabLst>
            </a:pPr>
            <a:r>
              <a:rPr lang="en-US" sz="2000" b="1" strike="noStrike" spc="-1">
                <a:solidFill>
                  <a:srgbClr val="FF0000"/>
                </a:solidFill>
                <a:latin typeface="Arial"/>
                <a:ea typeface="DejaVu Sans"/>
              </a:rPr>
              <a:t>JUNO</a:t>
            </a:r>
            <a:r>
              <a:rPr lang="en-US" sz="2000" b="1" strike="noStrike" spc="-1">
                <a:solidFill>
                  <a:srgbClr val="002060"/>
                </a:solidFill>
                <a:latin typeface="Arial"/>
                <a:ea typeface="DejaVu Sans"/>
              </a:rPr>
              <a:t> </a:t>
            </a:r>
            <a:r>
              <a:rPr lang="en-US" sz="2000" b="0" strike="noStrike" spc="-1">
                <a:solidFill>
                  <a:srgbClr val="002060"/>
                </a:solidFill>
                <a:latin typeface="Arial Rounded MT Bold"/>
                <a:ea typeface="DejaVu Sans"/>
              </a:rPr>
              <a:t>– </a:t>
            </a:r>
            <a:r>
              <a:rPr lang="en-US" sz="2000" b="0" i="1" strike="noStrike" spc="-1">
                <a:solidFill>
                  <a:srgbClr val="002060"/>
                </a:solidFill>
                <a:latin typeface="Arial"/>
                <a:ea typeface="DejaVu Sans"/>
              </a:rPr>
              <a:t>high resolution liquid scintillators </a:t>
            </a:r>
            <a:endParaRPr lang="en-US" sz="2000" b="0" strike="noStrike" spc="-1">
              <a:latin typeface="Arial"/>
            </a:endParaRPr>
          </a:p>
        </p:txBody>
      </p:sp>
      <p:sp>
        <p:nvSpPr>
          <p:cNvPr id="1176" name="Rectangle 27"/>
          <p:cNvSpPr/>
          <p:nvPr/>
        </p:nvSpPr>
        <p:spPr>
          <a:xfrm>
            <a:off x="5732280" y="4446720"/>
            <a:ext cx="6246720" cy="699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buNone/>
              <a:tabLst>
                <a:tab pos="457200" algn="l"/>
              </a:tabLst>
            </a:pPr>
            <a:r>
              <a:rPr lang="en-US" sz="2000" b="1" strike="noStrike" spc="-1">
                <a:solidFill>
                  <a:srgbClr val="FF0000"/>
                </a:solidFill>
                <a:latin typeface="Arial"/>
                <a:ea typeface="DejaVu Sans"/>
              </a:rPr>
              <a:t>PLI - </a:t>
            </a:r>
            <a:r>
              <a:rPr lang="en-US" sz="2000" b="1" strike="noStrike" spc="-1">
                <a:solidFill>
                  <a:srgbClr val="002060"/>
                </a:solidFill>
                <a:latin typeface="Arial"/>
                <a:ea typeface="DejaVu Sans"/>
              </a:rPr>
              <a:t>New method to measure surface inclination</a:t>
            </a:r>
            <a:endParaRPr lang="en-US" sz="2000" b="0" strike="noStrike" spc="-1">
              <a:latin typeface="Arial"/>
            </a:endParaRPr>
          </a:p>
          <a:p>
            <a:pPr algn="r">
              <a:lnSpc>
                <a:spcPct val="100000"/>
              </a:lnSpc>
              <a:buNone/>
              <a:tabLst>
                <a:tab pos="457200" algn="l"/>
              </a:tabLst>
            </a:pPr>
            <a:r>
              <a:rPr lang="en-US" sz="2000" b="1" strike="noStrike" spc="-1">
                <a:solidFill>
                  <a:srgbClr val="002060"/>
                </a:solidFill>
                <a:latin typeface="Arial"/>
                <a:ea typeface="DejaVu Sans"/>
              </a:rPr>
              <a:t> with nano-radian accuracy</a:t>
            </a:r>
            <a:endParaRPr lang="en-US" sz="2000" b="0" strike="noStrike" spc="-1">
              <a:latin typeface="Arial"/>
            </a:endParaRPr>
          </a:p>
        </p:txBody>
      </p:sp>
      <p:pic>
        <p:nvPicPr>
          <p:cNvPr id="1177" name="Рисунок 35"/>
          <p:cNvPicPr/>
          <p:nvPr/>
        </p:nvPicPr>
        <p:blipFill>
          <a:blip r:embed="rId4"/>
          <a:stretch/>
        </p:blipFill>
        <p:spPr>
          <a:xfrm>
            <a:off x="5947560" y="4821120"/>
            <a:ext cx="1906920" cy="2016000"/>
          </a:xfrm>
          <a:prstGeom prst="rect">
            <a:avLst/>
          </a:prstGeom>
          <a:ln w="0">
            <a:noFill/>
          </a:ln>
        </p:spPr>
      </p:pic>
      <p:sp>
        <p:nvSpPr>
          <p:cNvPr id="1178" name="Rectangle 28"/>
          <p:cNvSpPr/>
          <p:nvPr/>
        </p:nvSpPr>
        <p:spPr>
          <a:xfrm>
            <a:off x="8068680" y="5146560"/>
            <a:ext cx="3868920" cy="1614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457200" algn="l"/>
              </a:tabLst>
            </a:pPr>
            <a:r>
              <a:rPr lang="en-US" sz="2000" b="1" strike="noStrike" spc="-1">
                <a:solidFill>
                  <a:srgbClr val="002060"/>
                </a:solidFill>
                <a:latin typeface="Arial"/>
                <a:ea typeface="DejaVu Sans"/>
              </a:rPr>
              <a:t>required in </a:t>
            </a:r>
            <a:endParaRPr lang="en-US" sz="2000" b="0" strike="noStrike" spc="-1">
              <a:latin typeface="Arial"/>
            </a:endParaRPr>
          </a:p>
          <a:p>
            <a:pPr marL="285840" indent="-285840">
              <a:lnSpc>
                <a:spcPct val="100000"/>
              </a:lnSpc>
              <a:buClr>
                <a:srgbClr val="000000"/>
              </a:buClr>
              <a:buFont typeface="Arial"/>
              <a:buChar char="•"/>
              <a:tabLst>
                <a:tab pos="457200" algn="l"/>
              </a:tabLst>
            </a:pPr>
            <a:r>
              <a:rPr lang="en-US" sz="2000" b="0" i="1" strike="noStrike" spc="-1">
                <a:solidFill>
                  <a:srgbClr val="002060"/>
                </a:solidFill>
                <a:latin typeface="Arial"/>
                <a:ea typeface="DejaVu Sans"/>
              </a:rPr>
              <a:t>gravitational waves detect. (</a:t>
            </a:r>
            <a:r>
              <a:rPr lang="en-US" sz="2000" b="1" i="1" strike="noStrike" spc="-1">
                <a:solidFill>
                  <a:srgbClr val="002060"/>
                </a:solidFill>
                <a:latin typeface="Arial"/>
                <a:ea typeface="DejaVu Sans"/>
              </a:rPr>
              <a:t>LIGO</a:t>
            </a:r>
            <a:r>
              <a:rPr lang="en-US" sz="2000" b="0" i="1" strike="noStrike" spc="-1">
                <a:solidFill>
                  <a:srgbClr val="002060"/>
                </a:solidFill>
                <a:latin typeface="Arial"/>
                <a:ea typeface="DejaVu Sans"/>
              </a:rPr>
              <a:t>, </a:t>
            </a:r>
            <a:r>
              <a:rPr lang="en-US" sz="2000" b="1" i="1" strike="noStrike" spc="-1">
                <a:solidFill>
                  <a:srgbClr val="002060"/>
                </a:solidFill>
                <a:latin typeface="Arial"/>
                <a:ea typeface="DejaVu Sans"/>
              </a:rPr>
              <a:t>VIRGO</a:t>
            </a:r>
            <a:r>
              <a:rPr lang="en-US" sz="2000" b="0" i="1" strike="noStrike" spc="-1">
                <a:solidFill>
                  <a:srgbClr val="002060"/>
                </a:solidFill>
                <a:latin typeface="Arial"/>
                <a:ea typeface="DejaVu Sans"/>
              </a:rPr>
              <a:t>, </a:t>
            </a:r>
            <a:r>
              <a:rPr lang="en-US" sz="2000" b="1" i="1" strike="noStrike" spc="-1">
                <a:solidFill>
                  <a:srgbClr val="002060"/>
                </a:solidFill>
                <a:latin typeface="Arial"/>
                <a:ea typeface="DejaVu Sans"/>
              </a:rPr>
              <a:t>Einstein</a:t>
            </a:r>
            <a:r>
              <a:rPr lang="en-US" sz="2000" b="0" i="1" strike="noStrike" spc="-1">
                <a:solidFill>
                  <a:srgbClr val="002060"/>
                </a:solidFill>
                <a:latin typeface="Arial"/>
                <a:ea typeface="DejaVu Sans"/>
              </a:rPr>
              <a:t>),</a:t>
            </a:r>
            <a:endParaRPr lang="en-US" sz="2000" b="0" strike="noStrike" spc="-1">
              <a:latin typeface="Arial"/>
            </a:endParaRPr>
          </a:p>
          <a:p>
            <a:pPr marL="285840" indent="-285840">
              <a:lnSpc>
                <a:spcPct val="100000"/>
              </a:lnSpc>
              <a:buClr>
                <a:srgbClr val="000000"/>
              </a:buClr>
              <a:buFont typeface="Arial"/>
              <a:buChar char="•"/>
              <a:tabLst>
                <a:tab pos="457200" algn="l"/>
              </a:tabLst>
            </a:pPr>
            <a:r>
              <a:rPr lang="en-US" sz="2000" b="0" i="1" strike="noStrike" spc="-1">
                <a:solidFill>
                  <a:srgbClr val="002060"/>
                </a:solidFill>
                <a:latin typeface="Arial"/>
                <a:ea typeface="DejaVu Sans"/>
              </a:rPr>
              <a:t>colliders (</a:t>
            </a:r>
            <a:r>
              <a:rPr lang="en-US" sz="2000" b="1" i="1" strike="noStrike" spc="-1">
                <a:solidFill>
                  <a:srgbClr val="002060"/>
                </a:solidFill>
                <a:latin typeface="Arial"/>
                <a:ea typeface="DejaVu Sans"/>
              </a:rPr>
              <a:t>LHC</a:t>
            </a:r>
            <a:r>
              <a:rPr lang="en-US" sz="2000" b="0" i="1" strike="noStrike" spc="-1">
                <a:solidFill>
                  <a:srgbClr val="002060"/>
                </a:solidFill>
                <a:latin typeface="Arial"/>
                <a:ea typeface="DejaVu Sans"/>
              </a:rPr>
              <a:t>, </a:t>
            </a:r>
            <a:r>
              <a:rPr lang="en-US" sz="2000" b="1" i="1" strike="noStrike" spc="-1">
                <a:solidFill>
                  <a:srgbClr val="002060"/>
                </a:solidFill>
                <a:latin typeface="Arial"/>
                <a:ea typeface="DejaVu Sans"/>
              </a:rPr>
              <a:t>NICA</a:t>
            </a:r>
            <a:r>
              <a:rPr lang="en-US" sz="2000" b="0" i="1" strike="noStrike" spc="-1">
                <a:solidFill>
                  <a:srgbClr val="002060"/>
                </a:solidFill>
                <a:latin typeface="Arial"/>
                <a:ea typeface="DejaVu Sans"/>
              </a:rPr>
              <a:t>), </a:t>
            </a:r>
            <a:endParaRPr lang="en-US" sz="2000" b="0" strike="noStrike" spc="-1">
              <a:latin typeface="Arial"/>
            </a:endParaRPr>
          </a:p>
          <a:p>
            <a:pPr marL="285840" indent="-285840">
              <a:lnSpc>
                <a:spcPct val="100000"/>
              </a:lnSpc>
              <a:buClr>
                <a:srgbClr val="000000"/>
              </a:buClr>
              <a:buFont typeface="Arial"/>
              <a:buChar char="•"/>
              <a:tabLst>
                <a:tab pos="457200" algn="l"/>
              </a:tabLst>
            </a:pPr>
            <a:r>
              <a:rPr lang="en-US" sz="2000" b="0" i="1" strike="noStrike" spc="-1">
                <a:solidFill>
                  <a:srgbClr val="002060"/>
                </a:solidFill>
                <a:latin typeface="Arial"/>
                <a:ea typeface="DejaVu Sans"/>
              </a:rPr>
              <a:t>early warning of earthquakes</a:t>
            </a:r>
            <a:r>
              <a:rPr lang="en-US" sz="2000" b="0" i="1" strike="noStrike" spc="-1">
                <a:solidFill>
                  <a:srgbClr val="000000"/>
                </a:solidFill>
                <a:latin typeface="Arial Rounded MT Bold"/>
                <a:ea typeface="DejaVu Sans"/>
              </a:rPr>
              <a:t>. </a:t>
            </a:r>
            <a:endParaRPr lang="en-US" sz="2000" b="0" strike="noStrike" spc="-1">
              <a:latin typeface="Arial"/>
            </a:endParaRPr>
          </a:p>
        </p:txBody>
      </p:sp>
      <p:sp>
        <p:nvSpPr>
          <p:cNvPr id="1179" name="Прямоугольник 31"/>
          <p:cNvSpPr/>
          <p:nvPr/>
        </p:nvSpPr>
        <p:spPr>
          <a:xfrm>
            <a:off x="304200" y="4899960"/>
            <a:ext cx="5267160" cy="699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457200" algn="l"/>
              </a:tabLst>
            </a:pPr>
            <a:r>
              <a:rPr lang="en-US" sz="2000" b="1" strike="noStrike" spc="-1">
                <a:solidFill>
                  <a:srgbClr val="FF0000"/>
                </a:solidFill>
                <a:latin typeface="Arial"/>
                <a:ea typeface="DejaVu Sans"/>
              </a:rPr>
              <a:t>MPD</a:t>
            </a:r>
            <a:r>
              <a:rPr lang="en-US" sz="2000" b="1" strike="noStrike" spc="-1">
                <a:solidFill>
                  <a:srgbClr val="002060"/>
                </a:solidFill>
                <a:latin typeface="Arial"/>
                <a:ea typeface="DejaVu Sans"/>
              </a:rPr>
              <a:t> </a:t>
            </a:r>
            <a:r>
              <a:rPr lang="en-US" sz="2000" b="0" i="1" strike="noStrike" spc="-1">
                <a:solidFill>
                  <a:srgbClr val="002060"/>
                </a:solidFill>
                <a:latin typeface="Arial"/>
                <a:ea typeface="DejaVu Sans"/>
              </a:rPr>
              <a:t>–TPC, TOF based on MRPC, </a:t>
            </a:r>
            <a:endParaRPr lang="en-US" sz="2000" b="0" strike="noStrike" spc="-1">
              <a:latin typeface="Arial"/>
            </a:endParaRPr>
          </a:p>
          <a:p>
            <a:pPr>
              <a:lnSpc>
                <a:spcPct val="100000"/>
              </a:lnSpc>
              <a:buNone/>
              <a:tabLst>
                <a:tab pos="457200" algn="l"/>
              </a:tabLst>
            </a:pPr>
            <a:r>
              <a:rPr lang="en-US" sz="2000" b="0" i="1" strike="noStrike" spc="-1">
                <a:solidFill>
                  <a:srgbClr val="002060"/>
                </a:solidFill>
                <a:latin typeface="Arial"/>
                <a:ea typeface="DejaVu Sans"/>
              </a:rPr>
              <a:t>		ECal with projection geometry. </a:t>
            </a:r>
            <a:endParaRPr lang="en-US" sz="2000" b="0" strike="noStrike" spc="-1">
              <a:latin typeface="Arial"/>
            </a:endParaRPr>
          </a:p>
        </p:txBody>
      </p:sp>
      <p:sp>
        <p:nvSpPr>
          <p:cNvPr id="1180" name="Прямоугольник 32"/>
          <p:cNvSpPr/>
          <p:nvPr/>
        </p:nvSpPr>
        <p:spPr>
          <a:xfrm>
            <a:off x="316080" y="5585400"/>
            <a:ext cx="4980960" cy="39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457200" algn="l"/>
              </a:tabLst>
            </a:pPr>
            <a:r>
              <a:rPr lang="en-US" sz="2000" b="1" strike="noStrike" spc="-1">
                <a:solidFill>
                  <a:srgbClr val="FF0000"/>
                </a:solidFill>
                <a:latin typeface="Arial"/>
                <a:ea typeface="DejaVu Sans"/>
              </a:rPr>
              <a:t>BM@N, RD-51</a:t>
            </a:r>
            <a:r>
              <a:rPr lang="en-US" sz="2000" b="1" strike="noStrike" spc="-1">
                <a:solidFill>
                  <a:srgbClr val="002060"/>
                </a:solidFill>
                <a:latin typeface="Arial"/>
                <a:ea typeface="DejaVu Sans"/>
              </a:rPr>
              <a:t> </a:t>
            </a:r>
            <a:r>
              <a:rPr lang="en-US" sz="2000" b="0" i="1" strike="noStrike" spc="-1">
                <a:solidFill>
                  <a:srgbClr val="002060"/>
                </a:solidFill>
                <a:latin typeface="Arial"/>
                <a:ea typeface="DejaVu Sans"/>
              </a:rPr>
              <a:t>– GEM chambers.</a:t>
            </a:r>
            <a:endParaRPr lang="en-US" sz="2000" b="0" strike="noStrike" spc="-1">
              <a:latin typeface="Arial"/>
            </a:endParaRPr>
          </a:p>
        </p:txBody>
      </p:sp>
      <p:sp>
        <p:nvSpPr>
          <p:cNvPr id="1181" name="Прямоугольник 33"/>
          <p:cNvSpPr/>
          <p:nvPr/>
        </p:nvSpPr>
        <p:spPr>
          <a:xfrm>
            <a:off x="316080" y="6474600"/>
            <a:ext cx="4980960" cy="39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457200" algn="l"/>
              </a:tabLst>
            </a:pPr>
            <a:r>
              <a:rPr lang="en-US" sz="2000" b="1" strike="noStrike" spc="-1">
                <a:solidFill>
                  <a:srgbClr val="FF0000"/>
                </a:solidFill>
                <a:latin typeface="Arial"/>
                <a:ea typeface="DejaVu Sans"/>
              </a:rPr>
              <a:t>DUNE </a:t>
            </a:r>
            <a:r>
              <a:rPr lang="en-US" sz="2000" b="0" strike="noStrike" spc="-1">
                <a:solidFill>
                  <a:srgbClr val="002060"/>
                </a:solidFill>
                <a:latin typeface="Arial Rounded MT Bold"/>
                <a:ea typeface="DejaVu Sans"/>
              </a:rPr>
              <a:t>–</a:t>
            </a:r>
            <a:r>
              <a:rPr lang="en-US" sz="2000" b="0" i="1" strike="noStrike" spc="-1">
                <a:solidFill>
                  <a:srgbClr val="002060"/>
                </a:solidFill>
                <a:latin typeface="Arial"/>
                <a:ea typeface="DejaVu Sans"/>
              </a:rPr>
              <a:t> light detection in LAr TPC </a:t>
            </a:r>
            <a:endParaRPr lang="en-US" sz="2000" b="0" strike="noStrike" spc="-1">
              <a:latin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Прямая соединительная линия 38"/>
          <p:cNvSpPr/>
          <p:nvPr/>
        </p:nvSpPr>
        <p:spPr>
          <a:xfrm flipH="1" flipV="1">
            <a:off x="1984320" y="4011480"/>
            <a:ext cx="297000" cy="456120"/>
          </a:xfrm>
          <a:prstGeom prst="line">
            <a:avLst/>
          </a:prstGeom>
          <a:ln w="9360">
            <a:solidFill>
              <a:srgbClr val="000000"/>
            </a:solidFill>
            <a:miter/>
          </a:ln>
        </p:spPr>
        <p:style>
          <a:lnRef idx="0">
            <a:scrgbClr r="0" g="0" b="0"/>
          </a:lnRef>
          <a:fillRef idx="0">
            <a:scrgbClr r="0" g="0" b="0"/>
          </a:fillRef>
          <a:effectRef idx="0">
            <a:scrgbClr r="0" g="0" b="0"/>
          </a:effectRef>
          <a:fontRef idx="minor"/>
        </p:style>
      </p:sp>
      <p:sp>
        <p:nvSpPr>
          <p:cNvPr id="1048" name="Прямая соединительная линия 41"/>
          <p:cNvSpPr/>
          <p:nvPr/>
        </p:nvSpPr>
        <p:spPr>
          <a:xfrm flipH="1">
            <a:off x="684360" y="3983760"/>
            <a:ext cx="228240" cy="483840"/>
          </a:xfrm>
          <a:prstGeom prst="line">
            <a:avLst/>
          </a:prstGeom>
          <a:ln w="9360">
            <a:solidFill>
              <a:srgbClr val="000000"/>
            </a:solidFill>
            <a:miter/>
          </a:ln>
        </p:spPr>
        <p:style>
          <a:lnRef idx="0">
            <a:scrgbClr r="0" g="0" b="0"/>
          </a:lnRef>
          <a:fillRef idx="0">
            <a:scrgbClr r="0" g="0" b="0"/>
          </a:fillRef>
          <a:effectRef idx="0">
            <a:scrgbClr r="0" g="0" b="0"/>
          </a:effectRef>
          <a:fontRef idx="minor"/>
        </p:style>
      </p:sp>
      <p:sp>
        <p:nvSpPr>
          <p:cNvPr id="1049" name="Прямая соединительная линия 13"/>
          <p:cNvSpPr/>
          <p:nvPr/>
        </p:nvSpPr>
        <p:spPr>
          <a:xfrm flipV="1">
            <a:off x="2135160" y="2703600"/>
            <a:ext cx="184320" cy="255240"/>
          </a:xfrm>
          <a:prstGeom prst="line">
            <a:avLst/>
          </a:prstGeom>
          <a:ln w="9360">
            <a:solidFill>
              <a:srgbClr val="000000"/>
            </a:solidFill>
            <a:miter/>
          </a:ln>
        </p:spPr>
        <p:style>
          <a:lnRef idx="0">
            <a:scrgbClr r="0" g="0" b="0"/>
          </a:lnRef>
          <a:fillRef idx="0">
            <a:scrgbClr r="0" g="0" b="0"/>
          </a:fillRef>
          <a:effectRef idx="0">
            <a:scrgbClr r="0" g="0" b="0"/>
          </a:effectRef>
          <a:fontRef idx="minor"/>
        </p:style>
      </p:sp>
      <p:sp>
        <p:nvSpPr>
          <p:cNvPr id="1050" name="Прямая соединительная линия 15"/>
          <p:cNvSpPr/>
          <p:nvPr/>
        </p:nvSpPr>
        <p:spPr>
          <a:xfrm flipH="1" flipV="1">
            <a:off x="867960" y="2703600"/>
            <a:ext cx="251280" cy="255240"/>
          </a:xfrm>
          <a:prstGeom prst="line">
            <a:avLst/>
          </a:prstGeom>
          <a:ln w="9360">
            <a:solidFill>
              <a:srgbClr val="000000"/>
            </a:solidFill>
            <a:miter/>
          </a:ln>
        </p:spPr>
        <p:style>
          <a:lnRef idx="0">
            <a:scrgbClr r="0" g="0" b="0"/>
          </a:lnRef>
          <a:fillRef idx="0">
            <a:scrgbClr r="0" g="0" b="0"/>
          </a:fillRef>
          <a:effectRef idx="0">
            <a:scrgbClr r="0" g="0" b="0"/>
          </a:effectRef>
          <a:fontRef idx="minor"/>
        </p:style>
      </p:sp>
      <p:sp>
        <p:nvSpPr>
          <p:cNvPr id="1051" name="Прямоугольник 256"/>
          <p:cNvSpPr/>
          <p:nvPr/>
        </p:nvSpPr>
        <p:spPr>
          <a:xfrm>
            <a:off x="3142440" y="745200"/>
            <a:ext cx="6392160" cy="6117120"/>
          </a:xfrm>
          <a:prstGeom prst="rect">
            <a:avLst/>
          </a:prstGeom>
          <a:gradFill rotWithShape="0">
            <a:gsLst>
              <a:gs pos="0">
                <a:srgbClr val="F2FCF8"/>
              </a:gs>
              <a:gs pos="100000">
                <a:srgbClr val="89E8C4"/>
              </a:gs>
            </a:gsLst>
            <a:lin ang="5400000"/>
          </a:gradFill>
          <a:ln w="19080">
            <a:solidFill>
              <a:srgbClr val="8439BD"/>
            </a:solidFill>
            <a:prstDash val="sysDash"/>
            <a:miter/>
          </a:ln>
        </p:spPr>
        <p:style>
          <a:lnRef idx="0">
            <a:scrgbClr r="0" g="0" b="0"/>
          </a:lnRef>
          <a:fillRef idx="0">
            <a:scrgbClr r="0" g="0" b="0"/>
          </a:fillRef>
          <a:effectRef idx="0">
            <a:scrgbClr r="0" g="0" b="0"/>
          </a:effectRef>
          <a:fontRef idx="minor"/>
        </p:style>
      </p:sp>
      <p:sp>
        <p:nvSpPr>
          <p:cNvPr id="1052" name="Прямая соединительная линия 22"/>
          <p:cNvSpPr/>
          <p:nvPr/>
        </p:nvSpPr>
        <p:spPr>
          <a:xfrm flipV="1">
            <a:off x="6915960" y="3179880"/>
            <a:ext cx="1124640" cy="212760"/>
          </a:xfrm>
          <a:prstGeom prst="line">
            <a:avLst/>
          </a:prstGeom>
          <a:ln w="28440">
            <a:solidFill>
              <a:srgbClr val="000000"/>
            </a:solidFill>
            <a:miter/>
          </a:ln>
        </p:spPr>
        <p:style>
          <a:lnRef idx="0">
            <a:scrgbClr r="0" g="0" b="0"/>
          </a:lnRef>
          <a:fillRef idx="0">
            <a:scrgbClr r="0" g="0" b="0"/>
          </a:fillRef>
          <a:effectRef idx="0">
            <a:scrgbClr r="0" g="0" b="0"/>
          </a:effectRef>
          <a:fontRef idx="minor"/>
        </p:style>
      </p:sp>
      <p:sp>
        <p:nvSpPr>
          <p:cNvPr id="1053" name="Прямая соединительная линия 25"/>
          <p:cNvSpPr/>
          <p:nvPr/>
        </p:nvSpPr>
        <p:spPr>
          <a:xfrm flipH="1" flipV="1">
            <a:off x="4468680" y="2085840"/>
            <a:ext cx="471600" cy="858960"/>
          </a:xfrm>
          <a:prstGeom prst="line">
            <a:avLst/>
          </a:prstGeom>
          <a:ln w="28440">
            <a:solidFill>
              <a:srgbClr val="000000"/>
            </a:solidFill>
            <a:miter/>
          </a:ln>
        </p:spPr>
        <p:style>
          <a:lnRef idx="0">
            <a:scrgbClr r="0" g="0" b="0"/>
          </a:lnRef>
          <a:fillRef idx="0">
            <a:scrgbClr r="0" g="0" b="0"/>
          </a:fillRef>
          <a:effectRef idx="0">
            <a:scrgbClr r="0" g="0" b="0"/>
          </a:effectRef>
          <a:fontRef idx="minor"/>
        </p:style>
      </p:sp>
      <p:sp>
        <p:nvSpPr>
          <p:cNvPr id="1054" name="Прямая соединительная линия 27"/>
          <p:cNvSpPr/>
          <p:nvPr/>
        </p:nvSpPr>
        <p:spPr>
          <a:xfrm flipV="1">
            <a:off x="5907600" y="2151000"/>
            <a:ext cx="173160" cy="507240"/>
          </a:xfrm>
          <a:prstGeom prst="line">
            <a:avLst/>
          </a:prstGeom>
          <a:ln w="28440">
            <a:solidFill>
              <a:srgbClr val="000000"/>
            </a:solidFill>
            <a:miter/>
          </a:ln>
        </p:spPr>
        <p:style>
          <a:lnRef idx="0">
            <a:scrgbClr r="0" g="0" b="0"/>
          </a:lnRef>
          <a:fillRef idx="0">
            <a:scrgbClr r="0" g="0" b="0"/>
          </a:fillRef>
          <a:effectRef idx="0">
            <a:scrgbClr r="0" g="0" b="0"/>
          </a:effectRef>
          <a:fontRef idx="minor"/>
        </p:style>
      </p:sp>
      <p:sp>
        <p:nvSpPr>
          <p:cNvPr id="1055" name="Прямая соединительная линия 29"/>
          <p:cNvSpPr/>
          <p:nvPr/>
        </p:nvSpPr>
        <p:spPr>
          <a:xfrm flipV="1">
            <a:off x="6304320" y="1991160"/>
            <a:ext cx="1528920" cy="1091520"/>
          </a:xfrm>
          <a:prstGeom prst="line">
            <a:avLst/>
          </a:prstGeom>
          <a:ln w="28440">
            <a:solidFill>
              <a:srgbClr val="000000"/>
            </a:solidFill>
            <a:miter/>
          </a:ln>
        </p:spPr>
        <p:style>
          <a:lnRef idx="0">
            <a:scrgbClr r="0" g="0" b="0"/>
          </a:lnRef>
          <a:fillRef idx="0">
            <a:scrgbClr r="0" g="0" b="0"/>
          </a:fillRef>
          <a:effectRef idx="0">
            <a:scrgbClr r="0" g="0" b="0"/>
          </a:effectRef>
          <a:fontRef idx="minor"/>
        </p:style>
      </p:sp>
      <p:sp>
        <p:nvSpPr>
          <p:cNvPr id="1056" name="Прямая соединительная линия 31"/>
          <p:cNvSpPr/>
          <p:nvPr/>
        </p:nvSpPr>
        <p:spPr>
          <a:xfrm flipH="1" flipV="1">
            <a:off x="2345400" y="3555000"/>
            <a:ext cx="2238120" cy="111600"/>
          </a:xfrm>
          <a:prstGeom prst="line">
            <a:avLst/>
          </a:prstGeom>
          <a:ln w="28440">
            <a:solidFill>
              <a:srgbClr val="000000"/>
            </a:solidFill>
            <a:miter/>
          </a:ln>
        </p:spPr>
        <p:style>
          <a:lnRef idx="0">
            <a:scrgbClr r="0" g="0" b="0"/>
          </a:lnRef>
          <a:fillRef idx="0">
            <a:scrgbClr r="0" g="0" b="0"/>
          </a:fillRef>
          <a:effectRef idx="0">
            <a:scrgbClr r="0" g="0" b="0"/>
          </a:effectRef>
          <a:fontRef idx="minor"/>
        </p:style>
      </p:sp>
      <p:sp>
        <p:nvSpPr>
          <p:cNvPr id="1057" name="Прямая соединительная линия 33"/>
          <p:cNvSpPr/>
          <p:nvPr/>
        </p:nvSpPr>
        <p:spPr>
          <a:xfrm>
            <a:off x="6406920" y="4712040"/>
            <a:ext cx="1678680" cy="921960"/>
          </a:xfrm>
          <a:prstGeom prst="line">
            <a:avLst/>
          </a:prstGeom>
          <a:ln w="28440">
            <a:solidFill>
              <a:srgbClr val="000000"/>
            </a:solidFill>
            <a:miter/>
          </a:ln>
        </p:spPr>
        <p:style>
          <a:lnRef idx="0">
            <a:scrgbClr r="0" g="0" b="0"/>
          </a:lnRef>
          <a:fillRef idx="0">
            <a:scrgbClr r="0" g="0" b="0"/>
          </a:fillRef>
          <a:effectRef idx="0">
            <a:scrgbClr r="0" g="0" b="0"/>
          </a:effectRef>
          <a:fontRef idx="minor"/>
        </p:style>
      </p:sp>
      <p:sp>
        <p:nvSpPr>
          <p:cNvPr id="1058" name="Прямая соединительная линия 35"/>
          <p:cNvSpPr/>
          <p:nvPr/>
        </p:nvSpPr>
        <p:spPr>
          <a:xfrm>
            <a:off x="5765760" y="4938480"/>
            <a:ext cx="376200" cy="612000"/>
          </a:xfrm>
          <a:prstGeom prst="line">
            <a:avLst/>
          </a:prstGeom>
          <a:ln w="28440">
            <a:solidFill>
              <a:srgbClr val="000000"/>
            </a:solidFill>
            <a:miter/>
          </a:ln>
        </p:spPr>
        <p:style>
          <a:lnRef idx="0">
            <a:scrgbClr r="0" g="0" b="0"/>
          </a:lnRef>
          <a:fillRef idx="0">
            <a:scrgbClr r="0" g="0" b="0"/>
          </a:fillRef>
          <a:effectRef idx="0">
            <a:scrgbClr r="0" g="0" b="0"/>
          </a:effectRef>
          <a:fontRef idx="minor"/>
        </p:style>
      </p:sp>
      <p:sp>
        <p:nvSpPr>
          <p:cNvPr id="1059" name="PlaceHolder 1"/>
          <p:cNvSpPr>
            <a:spLocks noGrp="1"/>
          </p:cNvSpPr>
          <p:nvPr>
            <p:ph/>
          </p:nvPr>
        </p:nvSpPr>
        <p:spPr>
          <a:xfrm>
            <a:off x="390960" y="303840"/>
            <a:ext cx="11579760" cy="362160"/>
          </a:xfrm>
          <a:prstGeom prst="rect">
            <a:avLst/>
          </a:prstGeom>
          <a:gradFill rotWithShape="0">
            <a:gsLst>
              <a:gs pos="0">
                <a:srgbClr val="647BE9"/>
              </a:gs>
              <a:gs pos="100000">
                <a:srgbClr val="4063EC"/>
              </a:gs>
            </a:gsLst>
            <a:lin ang="5400000"/>
          </a:gradFill>
          <a:ln w="6480">
            <a:solidFill>
              <a:srgbClr val="4868E5"/>
            </a:solidFill>
            <a:miter/>
          </a:ln>
          <a:effectLst>
            <a:outerShdw blurRad="44280" dist="28080" dir="5400000" rotWithShape="0">
              <a:srgbClr val="000000">
                <a:alpha val="32000"/>
              </a:srgbClr>
            </a:outerShdw>
          </a:effectLst>
        </p:spPr>
        <p:txBody>
          <a:bodyPr lIns="90000" tIns="45000" rIns="90000" bIns="45000" anchor="t">
            <a:normAutofit fontScale="99000"/>
          </a:bodyPr>
          <a:lstStyle/>
          <a:p>
            <a:pPr marL="228600" indent="0" algn="ctr">
              <a:lnSpc>
                <a:spcPct val="90000"/>
              </a:lnSpc>
              <a:spcBef>
                <a:spcPts val="899"/>
              </a:spcBef>
              <a:buNone/>
              <a:tabLst>
                <a:tab pos="0" algn="l"/>
              </a:tabLst>
            </a:pPr>
            <a:r>
              <a:rPr lang="en-US" sz="2000" b="1" strike="noStrike" spc="-1">
                <a:solidFill>
                  <a:srgbClr val="FFFFFF"/>
                </a:solidFill>
                <a:latin typeface="Arial"/>
                <a:ea typeface="DejaVu Sans"/>
              </a:rPr>
              <a:t>TOPICAL PLAN</a:t>
            </a:r>
            <a:r>
              <a:rPr lang="ru-RU" sz="2000" b="1" strike="noStrike" spc="-1">
                <a:solidFill>
                  <a:srgbClr val="FFFFFF"/>
                </a:solidFill>
                <a:latin typeface="Arial"/>
                <a:ea typeface="DejaVu Sans"/>
              </a:rPr>
              <a:t> </a:t>
            </a:r>
            <a:r>
              <a:rPr lang="en-US" sz="2000" b="1" strike="noStrike" spc="-1">
                <a:solidFill>
                  <a:srgbClr val="FFFFFF"/>
                </a:solidFill>
                <a:latin typeface="Arial"/>
                <a:ea typeface="DejaVu Sans"/>
              </a:rPr>
              <a:t>for JINR Research and International Cooperation </a:t>
            </a:r>
            <a:r>
              <a:rPr lang="en-US" sz="2000" b="1" i="1" strike="noStrike" spc="-1">
                <a:solidFill>
                  <a:srgbClr val="FFFFFF"/>
                </a:solidFill>
                <a:latin typeface="Arial"/>
                <a:ea typeface="DejaVu Sans"/>
              </a:rPr>
              <a:t>Structure</a:t>
            </a:r>
            <a:endParaRPr lang="en-US" sz="2000" b="0" strike="noStrike" spc="-1">
              <a:latin typeface="Arial"/>
            </a:endParaRPr>
          </a:p>
        </p:txBody>
      </p:sp>
      <p:sp>
        <p:nvSpPr>
          <p:cNvPr id="1060" name="Овал 146"/>
          <p:cNvSpPr/>
          <p:nvPr/>
        </p:nvSpPr>
        <p:spPr>
          <a:xfrm>
            <a:off x="684360" y="2642760"/>
            <a:ext cx="1656720" cy="1549440"/>
          </a:xfrm>
          <a:prstGeom prst="ellipse">
            <a:avLst/>
          </a:prstGeom>
          <a:solidFill>
            <a:srgbClr val="B9CDE5"/>
          </a:solidFill>
          <a:ln w="28440" cap="rnd">
            <a:solidFill>
              <a:srgbClr val="FF0000"/>
            </a:solidFill>
            <a:miter/>
          </a:ln>
        </p:spPr>
        <p:style>
          <a:lnRef idx="0">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629"/>
              </a:spcAft>
            </a:pPr>
            <a:r>
              <a:rPr lang="en-US" sz="1800" b="1" strike="noStrike" spc="-1">
                <a:solidFill>
                  <a:srgbClr val="000000"/>
                </a:solidFill>
                <a:latin typeface="Arial"/>
                <a:ea typeface="DejaVu Sans"/>
              </a:rPr>
              <a:t>I</a:t>
            </a:r>
            <a:endParaRPr lang="en-US" sz="1800" b="0" strike="noStrike" spc="-1">
              <a:latin typeface="Arial"/>
            </a:endParaRPr>
          </a:p>
          <a:p>
            <a:pPr algn="ctr">
              <a:lnSpc>
                <a:spcPct val="90000"/>
              </a:lnSpc>
              <a:spcAft>
                <a:spcPts val="629"/>
              </a:spcAft>
            </a:pPr>
            <a:r>
              <a:rPr lang="en-US" sz="1400" b="1" strike="noStrike" spc="-1">
                <a:solidFill>
                  <a:srgbClr val="000000"/>
                </a:solidFill>
                <a:latin typeface="Arial"/>
                <a:ea typeface="DejaVu Sans"/>
              </a:rPr>
              <a:t>Basic scientific  infrastructure projects</a:t>
            </a:r>
            <a:endParaRPr lang="en-US" sz="1400" b="0" strike="noStrike" spc="-1">
              <a:latin typeface="Arial"/>
            </a:endParaRPr>
          </a:p>
        </p:txBody>
      </p:sp>
      <p:sp>
        <p:nvSpPr>
          <p:cNvPr id="1061" name="Овал 149"/>
          <p:cNvSpPr/>
          <p:nvPr/>
        </p:nvSpPr>
        <p:spPr>
          <a:xfrm>
            <a:off x="3358080" y="955800"/>
            <a:ext cx="1388880" cy="1267200"/>
          </a:xfrm>
          <a:prstGeom prst="ellipse">
            <a:avLst/>
          </a:prstGeom>
          <a:solidFill>
            <a:srgbClr val="E6B9B8"/>
          </a:solidFill>
          <a:ln w="28440">
            <a:noFill/>
          </a:ln>
        </p:spPr>
        <p:style>
          <a:lnRef idx="0">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629"/>
              </a:spcAft>
            </a:pPr>
            <a:r>
              <a:rPr lang="en-US" sz="1800" b="1" strike="noStrike" spc="-1">
                <a:solidFill>
                  <a:srgbClr val="000000"/>
                </a:solidFill>
                <a:latin typeface="Arial"/>
                <a:ea typeface="DejaVu Sans"/>
              </a:rPr>
              <a:t>II </a:t>
            </a:r>
            <a:r>
              <a:rPr lang="en-US" sz="1400" b="1" strike="noStrike" spc="-1">
                <a:solidFill>
                  <a:srgbClr val="000000"/>
                </a:solidFill>
                <a:latin typeface="Arial"/>
                <a:ea typeface="DejaVu Sans"/>
              </a:rPr>
              <a:t>Theoretical Physics</a:t>
            </a:r>
            <a:endParaRPr lang="en-US" sz="1400" b="0" strike="noStrike" spc="-1">
              <a:latin typeface="Arial"/>
            </a:endParaRPr>
          </a:p>
        </p:txBody>
      </p:sp>
      <p:sp>
        <p:nvSpPr>
          <p:cNvPr id="1062" name="Овал 143"/>
          <p:cNvSpPr/>
          <p:nvPr/>
        </p:nvSpPr>
        <p:spPr>
          <a:xfrm>
            <a:off x="7912080" y="5460120"/>
            <a:ext cx="1181880" cy="1181880"/>
          </a:xfrm>
          <a:prstGeom prst="ellipse">
            <a:avLst/>
          </a:prstGeom>
          <a:solidFill>
            <a:srgbClr val="CCC1DA"/>
          </a:solidFill>
          <a:ln w="28440" cap="rnd">
            <a:solidFill>
              <a:srgbClr val="FF0000"/>
            </a:solidFill>
            <a:miter/>
          </a:ln>
        </p:spPr>
        <p:style>
          <a:lnRef idx="0">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629"/>
              </a:spcAft>
            </a:pPr>
            <a:r>
              <a:rPr lang="en-US" sz="1400" b="1" strike="noStrike" spc="-1">
                <a:solidFill>
                  <a:srgbClr val="000000"/>
                </a:solidFill>
                <a:latin typeface="Arial"/>
                <a:ea typeface="DejaVu Sans"/>
              </a:rPr>
              <a:t>VI</a:t>
            </a:r>
            <a:endParaRPr lang="en-US" sz="1400" b="0" strike="noStrike" spc="-1">
              <a:latin typeface="Arial"/>
            </a:endParaRPr>
          </a:p>
          <a:p>
            <a:pPr algn="ctr">
              <a:lnSpc>
                <a:spcPct val="90000"/>
              </a:lnSpc>
              <a:spcAft>
                <a:spcPts val="629"/>
              </a:spcAft>
            </a:pPr>
            <a:r>
              <a:rPr lang="en-US" sz="1400" b="1" strike="noStrike" spc="-1">
                <a:solidFill>
                  <a:srgbClr val="000000"/>
                </a:solidFill>
                <a:latin typeface="Arial"/>
                <a:ea typeface="DejaVu Sans"/>
              </a:rPr>
              <a:t>Life Sciences</a:t>
            </a:r>
            <a:endParaRPr lang="en-US" sz="1400" b="0" strike="noStrike" spc="-1">
              <a:latin typeface="Arial"/>
            </a:endParaRPr>
          </a:p>
        </p:txBody>
      </p:sp>
      <p:sp>
        <p:nvSpPr>
          <p:cNvPr id="1063" name="Овал 17"/>
          <p:cNvSpPr/>
          <p:nvPr/>
        </p:nvSpPr>
        <p:spPr>
          <a:xfrm>
            <a:off x="4598280" y="2603520"/>
            <a:ext cx="2330640" cy="2330640"/>
          </a:xfrm>
          <a:prstGeom prst="ellipse">
            <a:avLst/>
          </a:prstGeom>
          <a:solidFill>
            <a:srgbClr val="FFFFFF"/>
          </a:solidFill>
          <a:ln w="28440">
            <a:noFill/>
          </a:ln>
          <a:effectLst>
            <a:outerShdw blurRad="44280" dist="28080" dir="5400000" rotWithShape="0">
              <a:srgbClr val="000000">
                <a:alpha val="32000"/>
              </a:srgbClr>
            </a:outerShdw>
          </a:effectLst>
        </p:spPr>
        <p:style>
          <a:lnRef idx="0">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836"/>
              </a:spcAft>
            </a:pPr>
            <a:r>
              <a:rPr lang="en-US" sz="2400" b="1" strike="noStrike" spc="-1">
                <a:solidFill>
                  <a:srgbClr val="002060"/>
                </a:solidFill>
                <a:latin typeface="Arial"/>
                <a:ea typeface="DejaVu Sans"/>
              </a:rPr>
              <a:t>Topical Plan</a:t>
            </a:r>
            <a:endParaRPr lang="en-US" sz="2400" b="0" strike="noStrike" spc="-1">
              <a:latin typeface="Arial"/>
            </a:endParaRPr>
          </a:p>
        </p:txBody>
      </p:sp>
      <p:sp>
        <p:nvSpPr>
          <p:cNvPr id="1064" name="Овал 152"/>
          <p:cNvSpPr/>
          <p:nvPr/>
        </p:nvSpPr>
        <p:spPr>
          <a:xfrm>
            <a:off x="5542560" y="978840"/>
            <a:ext cx="1321560" cy="1208880"/>
          </a:xfrm>
          <a:prstGeom prst="ellipse">
            <a:avLst/>
          </a:prstGeom>
          <a:solidFill>
            <a:srgbClr val="FFC000"/>
          </a:solidFill>
          <a:ln w="28440">
            <a:noFill/>
          </a:ln>
        </p:spPr>
        <p:style>
          <a:lnRef idx="0">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561"/>
              </a:spcAft>
            </a:pPr>
            <a:r>
              <a:rPr lang="en-US" sz="1400" b="1" strike="noStrike" spc="-1">
                <a:solidFill>
                  <a:srgbClr val="000000"/>
                </a:solidFill>
                <a:latin typeface="Arial"/>
                <a:ea typeface="DejaVu Sans"/>
              </a:rPr>
              <a:t>III </a:t>
            </a:r>
            <a:r>
              <a:rPr lang="en-US" sz="1600" b="1" strike="noStrike" spc="-1">
                <a:solidFill>
                  <a:srgbClr val="000000"/>
                </a:solidFill>
                <a:latin typeface="Arial"/>
                <a:ea typeface="DejaVu Sans"/>
              </a:rPr>
              <a:t>Particle</a:t>
            </a:r>
            <a:r>
              <a:rPr lang="en-US" sz="1400" b="1" strike="noStrike" spc="-1">
                <a:solidFill>
                  <a:srgbClr val="000000"/>
                </a:solidFill>
                <a:latin typeface="Arial"/>
                <a:ea typeface="DejaVu Sans"/>
              </a:rPr>
              <a:t> </a:t>
            </a:r>
            <a:r>
              <a:rPr lang="en-US" sz="1600" b="1" strike="noStrike" spc="-1">
                <a:solidFill>
                  <a:srgbClr val="000000"/>
                </a:solidFill>
                <a:latin typeface="Arial"/>
                <a:ea typeface="DejaVu Sans"/>
              </a:rPr>
              <a:t>Physics</a:t>
            </a:r>
            <a:endParaRPr lang="en-US" sz="1600" b="0" strike="noStrike" spc="-1">
              <a:latin typeface="Arial"/>
            </a:endParaRPr>
          </a:p>
          <a:p>
            <a:pPr algn="ctr">
              <a:lnSpc>
                <a:spcPct val="90000"/>
              </a:lnSpc>
              <a:spcAft>
                <a:spcPts val="281"/>
              </a:spcAft>
            </a:pPr>
            <a:endParaRPr lang="en-US" sz="1600" b="0" strike="noStrike" spc="-1">
              <a:latin typeface="Arial"/>
            </a:endParaRPr>
          </a:p>
        </p:txBody>
      </p:sp>
      <p:sp>
        <p:nvSpPr>
          <p:cNvPr id="1065" name="Овал 158"/>
          <p:cNvSpPr/>
          <p:nvPr/>
        </p:nvSpPr>
        <p:spPr>
          <a:xfrm>
            <a:off x="5475600" y="5276160"/>
            <a:ext cx="1527480" cy="1442160"/>
          </a:xfrm>
          <a:prstGeom prst="ellipse">
            <a:avLst/>
          </a:prstGeom>
          <a:solidFill>
            <a:srgbClr val="B7DEE8"/>
          </a:solidFill>
          <a:ln w="28440" cap="rnd">
            <a:solidFill>
              <a:srgbClr val="FF0000"/>
            </a:solidFill>
            <a:miter/>
          </a:ln>
        </p:spPr>
        <p:style>
          <a:lnRef idx="0">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524"/>
              </a:spcAft>
            </a:pPr>
            <a:r>
              <a:rPr lang="en-US" sz="1500" b="1" strike="noStrike" spc="-1">
                <a:solidFill>
                  <a:srgbClr val="000000"/>
                </a:solidFill>
                <a:latin typeface="Arial"/>
                <a:ea typeface="DejaVu Sans"/>
              </a:rPr>
              <a:t>VII </a:t>
            </a:r>
            <a:r>
              <a:rPr lang="en-US" sz="1400" b="1" strike="noStrike" spc="-1">
                <a:solidFill>
                  <a:srgbClr val="000000"/>
                </a:solidFill>
                <a:latin typeface="Arial"/>
                <a:ea typeface="DejaVu Sans"/>
              </a:rPr>
              <a:t>Information</a:t>
            </a:r>
            <a:r>
              <a:rPr lang="en-US" sz="1500" b="0" strike="noStrike" spc="-1">
                <a:solidFill>
                  <a:srgbClr val="000000"/>
                </a:solidFill>
                <a:latin typeface="Arial"/>
                <a:ea typeface="DejaVu Sans"/>
              </a:rPr>
              <a:t> </a:t>
            </a:r>
            <a:r>
              <a:rPr lang="en-US" sz="1500" b="1" strike="noStrike" spc="-1">
                <a:solidFill>
                  <a:srgbClr val="000000"/>
                </a:solidFill>
                <a:latin typeface="Arial"/>
                <a:ea typeface="DejaVu Sans"/>
              </a:rPr>
              <a:t>Technology</a:t>
            </a:r>
            <a:endParaRPr lang="en-US" sz="1500" b="0" strike="noStrike" spc="-1">
              <a:latin typeface="Arial"/>
            </a:endParaRPr>
          </a:p>
        </p:txBody>
      </p:sp>
      <p:sp>
        <p:nvSpPr>
          <p:cNvPr id="1066" name="Овал 49"/>
          <p:cNvSpPr/>
          <p:nvPr/>
        </p:nvSpPr>
        <p:spPr>
          <a:xfrm>
            <a:off x="7659720" y="978840"/>
            <a:ext cx="1181880" cy="1181880"/>
          </a:xfrm>
          <a:prstGeom prst="ellipse">
            <a:avLst/>
          </a:prstGeom>
          <a:solidFill>
            <a:srgbClr val="92D050"/>
          </a:solidFill>
          <a:ln w="28440">
            <a:noFill/>
          </a:ln>
        </p:spPr>
        <p:style>
          <a:lnRef idx="0">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629"/>
              </a:spcAft>
            </a:pPr>
            <a:r>
              <a:rPr lang="en-US" sz="1400" b="1" strike="noStrike" spc="-1">
                <a:solidFill>
                  <a:srgbClr val="000000"/>
                </a:solidFill>
                <a:latin typeface="Arial"/>
                <a:ea typeface="DejaVu Sans"/>
              </a:rPr>
              <a:t>IV Nuclear Physics </a:t>
            </a:r>
            <a:endParaRPr lang="en-US" sz="1400" b="0" strike="noStrike" spc="-1">
              <a:latin typeface="Arial"/>
            </a:endParaRPr>
          </a:p>
          <a:p>
            <a:pPr algn="ctr">
              <a:lnSpc>
                <a:spcPct val="90000"/>
              </a:lnSpc>
              <a:spcAft>
                <a:spcPts val="281"/>
              </a:spcAft>
            </a:pPr>
            <a:endParaRPr lang="en-US" sz="1400" b="0" strike="noStrike" spc="-1">
              <a:latin typeface="Arial"/>
            </a:endParaRPr>
          </a:p>
        </p:txBody>
      </p:sp>
      <p:sp>
        <p:nvSpPr>
          <p:cNvPr id="1067" name="Овал 18"/>
          <p:cNvSpPr/>
          <p:nvPr/>
        </p:nvSpPr>
        <p:spPr>
          <a:xfrm>
            <a:off x="8040600" y="2527920"/>
            <a:ext cx="1272960" cy="1299600"/>
          </a:xfrm>
          <a:prstGeom prst="ellipse">
            <a:avLst/>
          </a:prstGeom>
          <a:solidFill>
            <a:srgbClr val="E6E0EC"/>
          </a:solidFill>
          <a:ln w="28440">
            <a:noFill/>
          </a:ln>
        </p:spPr>
        <p:style>
          <a:lnRef idx="0">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561"/>
              </a:spcAft>
            </a:pPr>
            <a:r>
              <a:rPr lang="en-US" sz="1600" b="1" strike="noStrike" spc="-1">
                <a:solidFill>
                  <a:srgbClr val="000000"/>
                </a:solidFill>
                <a:latin typeface="Arial"/>
                <a:ea typeface="DejaVu Sans"/>
              </a:rPr>
              <a:t>V </a:t>
            </a:r>
            <a:r>
              <a:rPr lang="en-US" sz="1450" b="1" strike="noStrike" spc="-1">
                <a:solidFill>
                  <a:srgbClr val="000000"/>
                </a:solidFill>
                <a:latin typeface="Arial"/>
                <a:ea typeface="DejaVu Sans"/>
              </a:rPr>
              <a:t>Condensed</a:t>
            </a:r>
            <a:r>
              <a:rPr lang="en-US" sz="1600" b="1" strike="noStrike" spc="-1">
                <a:solidFill>
                  <a:srgbClr val="000000"/>
                </a:solidFill>
                <a:latin typeface="Arial"/>
                <a:ea typeface="DejaVu Sans"/>
              </a:rPr>
              <a:t> Matter Physics</a:t>
            </a:r>
            <a:endParaRPr lang="en-US" sz="1600" b="0" strike="noStrike" spc="-1">
              <a:latin typeface="Arial"/>
            </a:endParaRPr>
          </a:p>
          <a:p>
            <a:pPr algn="ctr">
              <a:lnSpc>
                <a:spcPct val="90000"/>
              </a:lnSpc>
              <a:spcAft>
                <a:spcPts val="281"/>
              </a:spcAft>
            </a:pPr>
            <a:endParaRPr lang="en-US" sz="1600" b="0" strike="noStrike" spc="-1">
              <a:latin typeface="Arial"/>
            </a:endParaRPr>
          </a:p>
        </p:txBody>
      </p:sp>
      <p:sp>
        <p:nvSpPr>
          <p:cNvPr id="1068" name="Овал 19"/>
          <p:cNvSpPr/>
          <p:nvPr/>
        </p:nvSpPr>
        <p:spPr>
          <a:xfrm>
            <a:off x="203400" y="4258800"/>
            <a:ext cx="986760" cy="966600"/>
          </a:xfrm>
          <a:prstGeom prst="ellipse">
            <a:avLst/>
          </a:prstGeom>
          <a:solidFill>
            <a:srgbClr val="8064A2"/>
          </a:solidFill>
          <a:ln w="28440">
            <a:noFill/>
          </a:ln>
          <a:effectLst>
            <a:glow rad="101520">
              <a:srgbClr val="00B7C5">
                <a:alpha val="40000"/>
              </a:srgbClr>
            </a:glow>
          </a:effectLst>
        </p:spPr>
        <p:style>
          <a:lnRef idx="0">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700"/>
              </a:spcAft>
            </a:pPr>
            <a:r>
              <a:rPr lang="en-US" sz="2000" b="1" strike="noStrike" spc="-1">
                <a:solidFill>
                  <a:srgbClr val="000000"/>
                </a:solidFill>
                <a:latin typeface="Arial"/>
                <a:ea typeface="DejaVu Sans"/>
              </a:rPr>
              <a:t>NICA</a:t>
            </a:r>
            <a:endParaRPr lang="en-US" sz="2000" b="0" strike="noStrike" spc="-1">
              <a:latin typeface="Arial"/>
            </a:endParaRPr>
          </a:p>
        </p:txBody>
      </p:sp>
      <p:sp>
        <p:nvSpPr>
          <p:cNvPr id="1069" name="Овал 21"/>
          <p:cNvSpPr/>
          <p:nvPr/>
        </p:nvSpPr>
        <p:spPr>
          <a:xfrm>
            <a:off x="1984320" y="4293360"/>
            <a:ext cx="1005480" cy="964440"/>
          </a:xfrm>
          <a:prstGeom prst="ellipse">
            <a:avLst/>
          </a:prstGeom>
          <a:solidFill>
            <a:srgbClr val="8064A2"/>
          </a:solidFill>
          <a:ln w="28440">
            <a:noFill/>
          </a:ln>
          <a:effectLst>
            <a:glow rad="101520">
              <a:srgbClr val="00B7C5">
                <a:alpha val="40000"/>
              </a:srgbClr>
            </a:glow>
          </a:effectLst>
        </p:spPr>
        <p:style>
          <a:lnRef idx="0">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456"/>
              </a:spcAft>
            </a:pPr>
            <a:r>
              <a:rPr lang="en-US" sz="1300" b="1" strike="noStrike" spc="-1">
                <a:solidFill>
                  <a:srgbClr val="000000"/>
                </a:solidFill>
                <a:latin typeface="Arial"/>
                <a:ea typeface="DejaVu Sans"/>
              </a:rPr>
              <a:t>BAIKAL-GVD</a:t>
            </a:r>
            <a:endParaRPr lang="en-US" sz="1300" b="0" strike="noStrike" spc="-1">
              <a:latin typeface="Arial"/>
            </a:endParaRPr>
          </a:p>
        </p:txBody>
      </p:sp>
      <p:sp>
        <p:nvSpPr>
          <p:cNvPr id="1070" name="Овал 23"/>
          <p:cNvSpPr/>
          <p:nvPr/>
        </p:nvSpPr>
        <p:spPr>
          <a:xfrm>
            <a:off x="189720" y="1875600"/>
            <a:ext cx="907920" cy="907920"/>
          </a:xfrm>
          <a:prstGeom prst="ellipse">
            <a:avLst/>
          </a:prstGeom>
          <a:solidFill>
            <a:srgbClr val="8064A2"/>
          </a:solidFill>
          <a:ln w="28440">
            <a:noFill/>
          </a:ln>
          <a:effectLst>
            <a:glow rad="101520">
              <a:srgbClr val="00B7C5">
                <a:alpha val="40000"/>
              </a:srgbClr>
            </a:glow>
          </a:effectLst>
        </p:spPr>
        <p:style>
          <a:lnRef idx="0">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629"/>
              </a:spcAft>
            </a:pPr>
            <a:r>
              <a:rPr lang="en-US" sz="1800" b="1" strike="noStrike" spc="-1">
                <a:solidFill>
                  <a:srgbClr val="000000"/>
                </a:solidFill>
                <a:latin typeface="Arial"/>
                <a:ea typeface="DejaVu Sans"/>
              </a:rPr>
              <a:t>IBR-2</a:t>
            </a:r>
            <a:endParaRPr lang="en-US" sz="1800" b="0" strike="noStrike" spc="-1">
              <a:latin typeface="Arial"/>
            </a:endParaRPr>
          </a:p>
        </p:txBody>
      </p:sp>
      <p:sp>
        <p:nvSpPr>
          <p:cNvPr id="1071" name="Овал 24"/>
          <p:cNvSpPr/>
          <p:nvPr/>
        </p:nvSpPr>
        <p:spPr>
          <a:xfrm>
            <a:off x="2080440" y="1842840"/>
            <a:ext cx="907920" cy="907920"/>
          </a:xfrm>
          <a:prstGeom prst="ellipse">
            <a:avLst/>
          </a:prstGeom>
          <a:solidFill>
            <a:srgbClr val="8064A2"/>
          </a:solidFill>
          <a:ln w="28440">
            <a:noFill/>
          </a:ln>
          <a:effectLst>
            <a:glow rad="101520">
              <a:srgbClr val="00B7C5">
                <a:alpha val="40000"/>
              </a:srgbClr>
            </a:glow>
          </a:effectLst>
        </p:spPr>
        <p:style>
          <a:lnRef idx="0">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490"/>
              </a:spcAft>
            </a:pPr>
            <a:r>
              <a:rPr lang="en-US" sz="1400" b="1" strike="noStrike" spc="-1">
                <a:solidFill>
                  <a:srgbClr val="000000"/>
                </a:solidFill>
                <a:latin typeface="Arial"/>
                <a:ea typeface="DejaVu Sans"/>
              </a:rPr>
              <a:t>DRIBS-III</a:t>
            </a:r>
            <a:endParaRPr lang="en-US" sz="1400" b="0" strike="noStrike" spc="-1">
              <a:latin typeface="Arial"/>
            </a:endParaRPr>
          </a:p>
        </p:txBody>
      </p:sp>
      <p:sp>
        <p:nvSpPr>
          <p:cNvPr id="1072" name="Прямая соединительная линия 245"/>
          <p:cNvSpPr/>
          <p:nvPr/>
        </p:nvSpPr>
        <p:spPr>
          <a:xfrm>
            <a:off x="6933600" y="4004640"/>
            <a:ext cx="3732840" cy="709560"/>
          </a:xfrm>
          <a:prstGeom prst="line">
            <a:avLst/>
          </a:prstGeom>
          <a:ln w="28440">
            <a:solidFill>
              <a:srgbClr val="000000"/>
            </a:solidFill>
            <a:prstDash val="sysDot"/>
            <a:miter/>
          </a:ln>
        </p:spPr>
        <p:style>
          <a:lnRef idx="0">
            <a:scrgbClr r="0" g="0" b="0"/>
          </a:lnRef>
          <a:fillRef idx="0">
            <a:scrgbClr r="0" g="0" b="0"/>
          </a:fillRef>
          <a:effectRef idx="0">
            <a:scrgbClr r="0" g="0" b="0"/>
          </a:effectRef>
          <a:fontRef idx="minor"/>
        </p:style>
      </p:sp>
      <p:sp>
        <p:nvSpPr>
          <p:cNvPr id="1073" name="Овал 236"/>
          <p:cNvSpPr/>
          <p:nvPr/>
        </p:nvSpPr>
        <p:spPr>
          <a:xfrm>
            <a:off x="10195200" y="3971160"/>
            <a:ext cx="1793160" cy="1593000"/>
          </a:xfrm>
          <a:prstGeom prst="ellipse">
            <a:avLst/>
          </a:prstGeom>
          <a:solidFill>
            <a:srgbClr val="FFFF00"/>
          </a:solidFill>
          <a:ln w="28440" cap="rnd">
            <a:solidFill>
              <a:srgbClr val="FF0000"/>
            </a:solidFill>
            <a:miter/>
          </a:ln>
          <a:effectLst>
            <a:glow rad="101520">
              <a:srgbClr val="FFFF00">
                <a:alpha val="60000"/>
              </a:srgbClr>
            </a:glow>
          </a:effectLst>
        </p:spPr>
        <p:style>
          <a:lnRef idx="0">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490"/>
              </a:spcAft>
            </a:pPr>
            <a:r>
              <a:rPr lang="en-US" sz="1400" b="1" strike="noStrike" spc="-1">
                <a:solidFill>
                  <a:srgbClr val="000000"/>
                </a:solidFill>
                <a:latin typeface="Arial"/>
                <a:ea typeface="DejaVu Sans"/>
              </a:rPr>
              <a:t>IX </a:t>
            </a:r>
            <a:endParaRPr lang="en-US" sz="1400" b="0" strike="noStrike" spc="-1">
              <a:latin typeface="Arial"/>
            </a:endParaRPr>
          </a:p>
          <a:p>
            <a:pPr algn="ctr">
              <a:lnSpc>
                <a:spcPct val="90000"/>
              </a:lnSpc>
              <a:spcAft>
                <a:spcPts val="490"/>
              </a:spcAft>
            </a:pPr>
            <a:r>
              <a:rPr lang="en-US" sz="1200" b="1" strike="noStrike" spc="-1">
                <a:solidFill>
                  <a:srgbClr val="000000"/>
                </a:solidFill>
                <a:latin typeface="Arial"/>
                <a:ea typeface="DejaVu Sans"/>
              </a:rPr>
              <a:t>Analytical and Methodological Problems</a:t>
            </a:r>
            <a:br>
              <a:rPr sz="1800"/>
            </a:br>
            <a:r>
              <a:rPr lang="en-US" sz="1200" b="1" strike="noStrike" spc="-1">
                <a:solidFill>
                  <a:srgbClr val="000000"/>
                </a:solidFill>
                <a:latin typeface="Arial"/>
                <a:ea typeface="DejaVu Sans"/>
              </a:rPr>
              <a:t>of Scientific Research Organization</a:t>
            </a:r>
            <a:endParaRPr lang="en-US" sz="1200" b="0" strike="noStrike" spc="-1">
              <a:latin typeface="Arial"/>
            </a:endParaRPr>
          </a:p>
        </p:txBody>
      </p:sp>
      <p:sp>
        <p:nvSpPr>
          <p:cNvPr id="1074" name="Прямоугольник 285"/>
          <p:cNvSpPr/>
          <p:nvPr/>
        </p:nvSpPr>
        <p:spPr>
          <a:xfrm>
            <a:off x="9612360" y="1611720"/>
            <a:ext cx="2305080" cy="2306520"/>
          </a:xfrm>
          <a:prstGeom prst="rect">
            <a:avLst/>
          </a:prstGeom>
          <a:noFill/>
          <a:ln w="25560">
            <a:solidFill>
              <a:srgbClr val="4868E5"/>
            </a:solidFill>
            <a:miter/>
          </a:ln>
          <a:effectLst>
            <a:outerShdw blurRad="50760" dist="37674" dir="2700000"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600" b="1" strike="noStrike" spc="-1">
                <a:solidFill>
                  <a:srgbClr val="262626"/>
                </a:solidFill>
                <a:latin typeface="Arial"/>
                <a:ea typeface="DejaVu Sans"/>
              </a:rPr>
              <a:t>Sections    II-X include:</a:t>
            </a:r>
            <a:endParaRPr lang="en-US" sz="1600" b="0" strike="noStrike" spc="-1">
              <a:latin typeface="Arial"/>
            </a:endParaRPr>
          </a:p>
          <a:p>
            <a:pPr>
              <a:lnSpc>
                <a:spcPct val="100000"/>
              </a:lnSpc>
            </a:pPr>
            <a:r>
              <a:rPr lang="en-US" sz="1600" b="1" strike="noStrike" spc="-1">
                <a:solidFill>
                  <a:srgbClr val="262626"/>
                </a:solidFill>
                <a:latin typeface="Arial"/>
                <a:ea typeface="DejaVu Sans"/>
              </a:rPr>
              <a:t>-Themes </a:t>
            </a:r>
            <a:endParaRPr lang="en-US" sz="1600" b="0" strike="noStrike" spc="-1">
              <a:latin typeface="Arial"/>
            </a:endParaRPr>
          </a:p>
          <a:p>
            <a:pPr>
              <a:lnSpc>
                <a:spcPct val="100000"/>
              </a:lnSpc>
            </a:pPr>
            <a:r>
              <a:rPr lang="en-US" sz="1600" b="1" strike="noStrike" spc="-1">
                <a:solidFill>
                  <a:srgbClr val="262626"/>
                </a:solidFill>
                <a:latin typeface="Arial"/>
                <a:ea typeface="DejaVu Sans"/>
              </a:rPr>
              <a:t>-Projects</a:t>
            </a:r>
            <a:endParaRPr lang="en-US" sz="1600" b="0" strike="noStrike" spc="-1">
              <a:latin typeface="Arial"/>
            </a:endParaRPr>
          </a:p>
          <a:p>
            <a:pPr>
              <a:lnSpc>
                <a:spcPct val="100000"/>
              </a:lnSpc>
            </a:pPr>
            <a:r>
              <a:rPr lang="en-US" sz="1600" b="0" strike="noStrike" spc="-1">
                <a:solidFill>
                  <a:srgbClr val="262626"/>
                </a:solidFill>
                <a:latin typeface="Arial"/>
                <a:ea typeface="DejaVu Sans"/>
              </a:rPr>
              <a:t>-subprojects </a:t>
            </a:r>
            <a:r>
              <a:rPr lang="en-US" sz="1200" b="0" strike="noStrike" spc="-1">
                <a:solidFill>
                  <a:srgbClr val="000000"/>
                </a:solidFill>
                <a:latin typeface="Arial"/>
                <a:ea typeface="DejaVu Sans"/>
              </a:rPr>
              <a:t>(optional)</a:t>
            </a:r>
            <a:endParaRPr lang="en-US" sz="1200" b="0" strike="noStrike" spc="-1">
              <a:latin typeface="Arial"/>
            </a:endParaRPr>
          </a:p>
          <a:p>
            <a:pPr>
              <a:lnSpc>
                <a:spcPct val="100000"/>
              </a:lnSpc>
            </a:pPr>
            <a:r>
              <a:rPr lang="en-US" sz="1600" b="0" strike="noStrike" spc="-1">
                <a:solidFill>
                  <a:srgbClr val="000000"/>
                </a:solidFill>
                <a:latin typeface="Arial"/>
                <a:ea typeface="DejaVu Sans"/>
              </a:rPr>
              <a:t>-activities </a:t>
            </a:r>
            <a:r>
              <a:rPr lang="en-US" sz="1200" b="0" strike="noStrike" spc="-1">
                <a:solidFill>
                  <a:srgbClr val="000000"/>
                </a:solidFill>
                <a:latin typeface="Arial"/>
                <a:ea typeface="DejaVu Sans"/>
              </a:rPr>
              <a:t>(optional)</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400" b="1" u="sng" strike="noStrike" spc="-1">
                <a:solidFill>
                  <a:srgbClr val="2A6099"/>
                </a:solidFill>
                <a:uFillTx/>
                <a:latin typeface="Arial"/>
                <a:ea typeface="DejaVu Sans"/>
              </a:rPr>
              <a:t>Section VIII include R&amp;D:</a:t>
            </a:r>
            <a:endParaRPr lang="en-US" sz="1400" b="0" strike="noStrike" spc="-1">
              <a:latin typeface="Arial"/>
            </a:endParaRPr>
          </a:p>
          <a:p>
            <a:pPr>
              <a:lnSpc>
                <a:spcPct val="100000"/>
              </a:lnSpc>
            </a:pPr>
            <a:r>
              <a:rPr lang="en-US" sz="1400" b="1" strike="noStrike" spc="-1">
                <a:solidFill>
                  <a:srgbClr val="2A6099"/>
                </a:solidFill>
                <a:latin typeface="Arial"/>
                <a:ea typeface="DejaVu Sans"/>
              </a:rPr>
              <a:t>Detectors and accelerators</a:t>
            </a:r>
            <a:endParaRPr lang="en-US" sz="1400" b="0" strike="noStrike" spc="-1">
              <a:latin typeface="Arial"/>
            </a:endParaRPr>
          </a:p>
          <a:p>
            <a:pPr>
              <a:lnSpc>
                <a:spcPct val="100000"/>
              </a:lnSpc>
            </a:pPr>
            <a:endParaRPr lang="en-US" sz="1400" b="0" strike="noStrike" spc="-1">
              <a:latin typeface="Arial"/>
            </a:endParaRPr>
          </a:p>
          <a:p>
            <a:pPr>
              <a:lnSpc>
                <a:spcPct val="100000"/>
              </a:lnSpc>
            </a:pPr>
            <a:endParaRPr lang="en-US" sz="1400" b="0" strike="noStrike" spc="-1">
              <a:latin typeface="Arial"/>
            </a:endParaRPr>
          </a:p>
          <a:p>
            <a:pPr>
              <a:lnSpc>
                <a:spcPct val="100000"/>
              </a:lnSpc>
            </a:pPr>
            <a:endParaRPr lang="en-US" sz="1400" b="0" strike="noStrike" spc="-1">
              <a:latin typeface="Arial"/>
            </a:endParaRPr>
          </a:p>
          <a:p>
            <a:pPr>
              <a:lnSpc>
                <a:spcPct val="100000"/>
              </a:lnSpc>
            </a:pPr>
            <a:endParaRPr lang="en-US" sz="1400" b="0" strike="noStrike" spc="-1">
              <a:latin typeface="Arial"/>
            </a:endParaRPr>
          </a:p>
        </p:txBody>
      </p:sp>
      <p:sp>
        <p:nvSpPr>
          <p:cNvPr id="1075" name="Прямоугольник 288"/>
          <p:cNvSpPr/>
          <p:nvPr/>
        </p:nvSpPr>
        <p:spPr>
          <a:xfrm>
            <a:off x="390960" y="720360"/>
            <a:ext cx="2429640" cy="1054080"/>
          </a:xfrm>
          <a:prstGeom prst="rect">
            <a:avLst/>
          </a:prstGeom>
          <a:noFill/>
          <a:ln w="25560">
            <a:solidFill>
              <a:srgbClr val="0070C0"/>
            </a:solidFill>
            <a:miter/>
          </a:ln>
          <a:effectLst>
            <a:outerShdw blurRad="50760" dist="38160" dir="5400000"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600" b="1" strike="noStrike" spc="-1">
                <a:solidFill>
                  <a:srgbClr val="262626"/>
                </a:solidFill>
                <a:latin typeface="Arial"/>
                <a:ea typeface="DejaVu Sans"/>
              </a:rPr>
              <a:t>Section I include:</a:t>
            </a:r>
            <a:endParaRPr lang="en-US" sz="1600" b="0" strike="noStrike" spc="-1">
              <a:latin typeface="Arial"/>
            </a:endParaRPr>
          </a:p>
          <a:p>
            <a:pPr>
              <a:lnSpc>
                <a:spcPct val="100000"/>
              </a:lnSpc>
            </a:pPr>
            <a:r>
              <a:rPr lang="ru-RU" sz="1600" b="1" strike="noStrike" spc="-1">
                <a:solidFill>
                  <a:srgbClr val="262626"/>
                </a:solidFill>
                <a:latin typeface="Arial"/>
                <a:ea typeface="DejaVu Sans"/>
              </a:rPr>
              <a:t>-</a:t>
            </a:r>
            <a:r>
              <a:rPr lang="en-US" sz="1600" b="1" strike="noStrike" spc="-1">
                <a:solidFill>
                  <a:srgbClr val="262626"/>
                </a:solidFill>
                <a:latin typeface="Arial"/>
                <a:ea typeface="DejaVu Sans"/>
              </a:rPr>
              <a:t>projects</a:t>
            </a:r>
            <a:endParaRPr lang="en-US" sz="1600" b="0" strike="noStrike" spc="-1">
              <a:latin typeface="Arial"/>
            </a:endParaRPr>
          </a:p>
          <a:p>
            <a:pPr>
              <a:lnSpc>
                <a:spcPct val="100000"/>
              </a:lnSpc>
            </a:pPr>
            <a:r>
              <a:rPr lang="en-US" sz="1600" b="0" strike="noStrike" spc="-1">
                <a:solidFill>
                  <a:srgbClr val="262626"/>
                </a:solidFill>
                <a:latin typeface="Arial"/>
                <a:ea typeface="DejaVu Sans"/>
              </a:rPr>
              <a:t>-subprojects (optional)</a:t>
            </a:r>
            <a:endParaRPr lang="en-US" sz="1600" b="0" strike="noStrike" spc="-1">
              <a:latin typeface="Arial"/>
            </a:endParaRPr>
          </a:p>
          <a:p>
            <a:pPr>
              <a:lnSpc>
                <a:spcPct val="100000"/>
              </a:lnSpc>
            </a:pPr>
            <a:r>
              <a:rPr lang="en-US" sz="1600" b="0" strike="noStrike" spc="-1">
                <a:solidFill>
                  <a:srgbClr val="262626"/>
                </a:solidFill>
                <a:latin typeface="Arial"/>
                <a:ea typeface="DejaVu Sans"/>
              </a:rPr>
              <a:t>-activities </a:t>
            </a:r>
            <a:r>
              <a:rPr lang="en-US" sz="1600" b="0" strike="noStrike" spc="-1">
                <a:solidFill>
                  <a:srgbClr val="000000"/>
                </a:solidFill>
                <a:latin typeface="Arial"/>
                <a:ea typeface="DejaVu Sans"/>
              </a:rPr>
              <a:t>(optional)</a:t>
            </a:r>
            <a:endParaRPr lang="en-US" sz="1600" b="0" strike="noStrike" spc="-1">
              <a:latin typeface="Arial"/>
            </a:endParaRPr>
          </a:p>
          <a:p>
            <a:pPr>
              <a:lnSpc>
                <a:spcPct val="100000"/>
              </a:lnSpc>
            </a:pPr>
            <a:endParaRPr lang="en-US" sz="1600" b="0" strike="noStrike" spc="-1">
              <a:latin typeface="Arial"/>
            </a:endParaRPr>
          </a:p>
        </p:txBody>
      </p:sp>
      <p:sp>
        <p:nvSpPr>
          <p:cNvPr id="1076" name="Овал 50"/>
          <p:cNvSpPr/>
          <p:nvPr/>
        </p:nvSpPr>
        <p:spPr>
          <a:xfrm>
            <a:off x="3271680" y="5424120"/>
            <a:ext cx="1458000" cy="1419480"/>
          </a:xfrm>
          <a:prstGeom prst="ellipse">
            <a:avLst/>
          </a:prstGeom>
          <a:solidFill>
            <a:srgbClr val="BFBFBF"/>
          </a:solidFill>
          <a:ln w="28440" cap="rnd">
            <a:solidFill>
              <a:srgbClr val="FF0000"/>
            </a:solidFill>
            <a:miter/>
          </a:ln>
        </p:spPr>
        <p:style>
          <a:lnRef idx="0">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490"/>
              </a:spcAft>
            </a:pPr>
            <a:r>
              <a:rPr lang="en-US" sz="1400" b="1" strike="noStrike" spc="-1">
                <a:solidFill>
                  <a:srgbClr val="000000"/>
                </a:solidFill>
                <a:latin typeface="Arial"/>
                <a:ea typeface="DejaVu Sans"/>
              </a:rPr>
              <a:t>VIII </a:t>
            </a:r>
            <a:endParaRPr lang="en-US" sz="1400" b="0" strike="noStrike" spc="-1">
              <a:latin typeface="Arial"/>
            </a:endParaRPr>
          </a:p>
          <a:p>
            <a:pPr algn="ctr">
              <a:lnSpc>
                <a:spcPct val="90000"/>
              </a:lnSpc>
              <a:spcAft>
                <a:spcPts val="490"/>
              </a:spcAft>
            </a:pPr>
            <a:r>
              <a:rPr lang="en-US" sz="1400" b="1" strike="noStrike" spc="-1">
                <a:solidFill>
                  <a:srgbClr val="000000"/>
                </a:solidFill>
                <a:latin typeface="Arial"/>
                <a:ea typeface="DejaVu Sans"/>
              </a:rPr>
              <a:t>Accelerator / Detector R&amp;D, Applied research</a:t>
            </a:r>
            <a:endParaRPr lang="en-US" sz="1400" b="0" strike="noStrike" spc="-1">
              <a:latin typeface="Arial"/>
            </a:endParaRPr>
          </a:p>
        </p:txBody>
      </p:sp>
      <p:sp>
        <p:nvSpPr>
          <p:cNvPr id="1077" name="Овал 53"/>
          <p:cNvSpPr/>
          <p:nvPr/>
        </p:nvSpPr>
        <p:spPr>
          <a:xfrm>
            <a:off x="9741600" y="5498640"/>
            <a:ext cx="1450440" cy="1419480"/>
          </a:xfrm>
          <a:prstGeom prst="ellipse">
            <a:avLst/>
          </a:prstGeom>
          <a:solidFill>
            <a:srgbClr val="FFFF00"/>
          </a:solidFill>
          <a:ln w="28440" cap="rnd">
            <a:solidFill>
              <a:srgbClr val="FF0000"/>
            </a:solidFill>
            <a:miter/>
          </a:ln>
          <a:effectLst>
            <a:glow rad="101520">
              <a:srgbClr val="FFFF00">
                <a:alpha val="60000"/>
              </a:srgbClr>
            </a:glow>
          </a:effectLst>
        </p:spPr>
        <p:style>
          <a:lnRef idx="0">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490"/>
              </a:spcAft>
            </a:pPr>
            <a:r>
              <a:rPr lang="en-US" sz="1400" b="1" strike="noStrike" spc="-1">
                <a:solidFill>
                  <a:srgbClr val="000000"/>
                </a:solidFill>
                <a:latin typeface="Arial"/>
                <a:ea typeface="DejaVu Sans"/>
              </a:rPr>
              <a:t>X Educational Programme</a:t>
            </a:r>
            <a:endParaRPr lang="en-US" sz="1400" b="0" strike="noStrike" spc="-1">
              <a:latin typeface="Arial"/>
            </a:endParaRPr>
          </a:p>
        </p:txBody>
      </p:sp>
      <p:sp>
        <p:nvSpPr>
          <p:cNvPr id="1078" name="Блок-схема: документ 39"/>
          <p:cNvSpPr/>
          <p:nvPr/>
        </p:nvSpPr>
        <p:spPr>
          <a:xfrm>
            <a:off x="9614160" y="842040"/>
            <a:ext cx="2398320" cy="680400"/>
          </a:xfrm>
          <a:prstGeom prst="flowChartDocument">
            <a:avLst/>
          </a:prstGeom>
          <a:solidFill>
            <a:srgbClr val="FFFFD7"/>
          </a:solidFill>
          <a:ln w="25560">
            <a:solidFill>
              <a:srgbClr val="4868E5"/>
            </a:solidFill>
            <a:miter/>
          </a:ln>
          <a:effectLst>
            <a:glow rad="139680">
              <a:srgbClr val="2E59FF">
                <a:alpha val="40000"/>
              </a:srgbClr>
            </a:glo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1" strike="noStrike" spc="-1">
                <a:solidFill>
                  <a:srgbClr val="FF0000"/>
                </a:solidFill>
                <a:latin typeface="Arial"/>
                <a:ea typeface="DejaVu Sans"/>
              </a:rPr>
              <a:t>Human and financial resources – also Projects</a:t>
            </a:r>
            <a:endParaRPr lang="en-US" sz="1400" b="0" strike="noStrike" spc="-1">
              <a:latin typeface="Arial"/>
            </a:endParaRPr>
          </a:p>
        </p:txBody>
      </p:sp>
      <p:sp>
        <p:nvSpPr>
          <p:cNvPr id="1079" name="Прямая соединительная линия 74"/>
          <p:cNvSpPr/>
          <p:nvPr/>
        </p:nvSpPr>
        <p:spPr>
          <a:xfrm flipH="1">
            <a:off x="4491360" y="4662360"/>
            <a:ext cx="547560" cy="926280"/>
          </a:xfrm>
          <a:prstGeom prst="line">
            <a:avLst/>
          </a:prstGeom>
          <a:ln w="28440">
            <a:solidFill>
              <a:srgbClr val="000000"/>
            </a:solidFill>
            <a:miter/>
          </a:ln>
        </p:spPr>
        <p:style>
          <a:lnRef idx="0">
            <a:scrgbClr r="0" g="0" b="0"/>
          </a:lnRef>
          <a:fillRef idx="0">
            <a:scrgbClr r="0" g="0" b="0"/>
          </a:fillRef>
          <a:effectRef idx="0">
            <a:scrgbClr r="0" g="0" b="0"/>
          </a:effectRef>
          <a:fontRef idx="minor"/>
        </p:style>
      </p:sp>
      <p:sp>
        <p:nvSpPr>
          <p:cNvPr id="1080" name="Прямая соединительная линия 85"/>
          <p:cNvSpPr/>
          <p:nvPr/>
        </p:nvSpPr>
        <p:spPr>
          <a:xfrm>
            <a:off x="6868080" y="4285440"/>
            <a:ext cx="3189960" cy="1327680"/>
          </a:xfrm>
          <a:prstGeom prst="line">
            <a:avLst/>
          </a:prstGeom>
          <a:ln w="28440">
            <a:solidFill>
              <a:srgbClr val="000000"/>
            </a:solidFill>
            <a:prstDash val="sysDot"/>
            <a:miter/>
          </a:ln>
        </p:spPr>
        <p:style>
          <a:lnRef idx="0">
            <a:scrgbClr r="0" g="0" b="0"/>
          </a:lnRef>
          <a:fillRef idx="0">
            <a:scrgbClr r="0" g="0" b="0"/>
          </a:fillRef>
          <a:effectRef idx="0">
            <a:scrgbClr r="0" g="0" b="0"/>
          </a:effectRef>
          <a:fontRef idx="minor"/>
        </p:style>
      </p:sp>
      <p:sp>
        <p:nvSpPr>
          <p:cNvPr id="1081" name="Блок-схема: документ 1"/>
          <p:cNvSpPr/>
          <p:nvPr/>
        </p:nvSpPr>
        <p:spPr>
          <a:xfrm>
            <a:off x="228240" y="5836320"/>
            <a:ext cx="2292840" cy="680400"/>
          </a:xfrm>
          <a:prstGeom prst="flowChartDocument">
            <a:avLst/>
          </a:prstGeom>
          <a:solidFill>
            <a:srgbClr val="EEEEEE"/>
          </a:solidFill>
          <a:ln w="25560">
            <a:solidFill>
              <a:srgbClr val="FF0000"/>
            </a:solidFill>
            <a:miter/>
          </a:ln>
          <a:effectLst>
            <a:glow rad="139680">
              <a:srgbClr val="2E59FF">
                <a:alpha val="40000"/>
              </a:srgbClr>
            </a:glo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1" strike="noStrike" spc="-1">
                <a:solidFill>
                  <a:srgbClr val="C9211E"/>
                </a:solidFill>
                <a:latin typeface="Arial"/>
                <a:ea typeface="DejaVu Sans"/>
              </a:rPr>
              <a:t>SCIENTIFIC</a:t>
            </a:r>
            <a:endParaRPr lang="en-US" sz="1600" b="0" strike="noStrike" spc="-1">
              <a:latin typeface="Arial"/>
            </a:endParaRPr>
          </a:p>
          <a:p>
            <a:pPr algn="ctr">
              <a:lnSpc>
                <a:spcPct val="100000"/>
              </a:lnSpc>
            </a:pPr>
            <a:r>
              <a:rPr lang="en-US" sz="1600" b="1" strike="noStrike" spc="-1">
                <a:solidFill>
                  <a:srgbClr val="C9211E"/>
                </a:solidFill>
                <a:latin typeface="Arial"/>
                <a:ea typeface="DejaVu Sans"/>
              </a:rPr>
              <a:t>DIRECTIONS</a:t>
            </a:r>
            <a:endParaRPr lang="en-US" sz="1600" b="0" strike="noStrike" spc="-1">
              <a:latin typeface="Arial"/>
            </a:endParaRPr>
          </a:p>
        </p:txBody>
      </p:sp>
      <p:sp>
        <p:nvSpPr>
          <p:cNvPr id="1082" name="Прямая соединительная линия 76"/>
          <p:cNvSpPr/>
          <p:nvPr/>
        </p:nvSpPr>
        <p:spPr>
          <a:xfrm>
            <a:off x="2525040" y="6064560"/>
            <a:ext cx="668880" cy="360"/>
          </a:xfrm>
          <a:prstGeom prst="line">
            <a:avLst/>
          </a:prstGeom>
          <a:ln w="54720">
            <a:solidFill>
              <a:srgbClr val="FF0000"/>
            </a:solidFill>
            <a:round/>
            <a:tailEnd type="triangle" w="med" len="med"/>
          </a:ln>
        </p:spPr>
        <p:style>
          <a:lnRef idx="0">
            <a:scrgbClr r="0" g="0" b="0"/>
          </a:lnRef>
          <a:fillRef idx="0">
            <a:scrgbClr r="0" g="0" b="0"/>
          </a:fillRef>
          <a:effectRef idx="0">
            <a:scrgbClr r="0" g="0" b="0"/>
          </a:effectRef>
          <a:fontRef idx="minor"/>
        </p:style>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3" name="Прямоугольник 7"/>
          <p:cNvSpPr/>
          <p:nvPr/>
        </p:nvSpPr>
        <p:spPr>
          <a:xfrm>
            <a:off x="1240920" y="138600"/>
            <a:ext cx="9111600" cy="575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3190" b="0" strike="noStrike" spc="-1">
                <a:solidFill>
                  <a:srgbClr val="002060"/>
                </a:solidFill>
                <a:latin typeface="Arial"/>
                <a:ea typeface="DejaVu Sans"/>
              </a:rPr>
              <a:t>Directions of the Personnel Strategy </a:t>
            </a:r>
            <a:r>
              <a:rPr lang="ru-RU" sz="3190" b="0" strike="noStrike" spc="-1">
                <a:solidFill>
                  <a:srgbClr val="002060"/>
                </a:solidFill>
                <a:latin typeface="Arial"/>
                <a:ea typeface="DejaVu Sans"/>
              </a:rPr>
              <a:t>2024‒2030</a:t>
            </a:r>
            <a:endParaRPr lang="en-US" sz="3190" b="0" strike="noStrike" spc="-1">
              <a:latin typeface="Arial"/>
            </a:endParaRPr>
          </a:p>
        </p:txBody>
      </p:sp>
      <p:pic>
        <p:nvPicPr>
          <p:cNvPr id="1084" name="Picture 4"/>
          <p:cNvPicPr/>
          <p:nvPr/>
        </p:nvPicPr>
        <p:blipFill>
          <a:blip r:embed="rId2"/>
          <a:stretch/>
        </p:blipFill>
        <p:spPr>
          <a:xfrm>
            <a:off x="284760" y="3611880"/>
            <a:ext cx="3892680" cy="2079000"/>
          </a:xfrm>
          <a:prstGeom prst="rect">
            <a:avLst/>
          </a:prstGeom>
          <a:ln w="0">
            <a:noFill/>
          </a:ln>
        </p:spPr>
      </p:pic>
      <p:sp>
        <p:nvSpPr>
          <p:cNvPr id="1085" name="TextBox 12"/>
          <p:cNvSpPr/>
          <p:nvPr/>
        </p:nvSpPr>
        <p:spPr>
          <a:xfrm>
            <a:off x="236880" y="3007800"/>
            <a:ext cx="3819240" cy="45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0" i="1" strike="noStrike" spc="-1">
                <a:solidFill>
                  <a:srgbClr val="000000"/>
                </a:solidFill>
                <a:latin typeface="Arial"/>
                <a:ea typeface="DejaVu Sans"/>
              </a:rPr>
              <a:t>Moscow Regional Physics and Mathematics Lyceum named after Academician V. G. Kadyshevsky</a:t>
            </a:r>
            <a:endParaRPr lang="en-US" sz="1200" b="0" strike="noStrike" spc="-1">
              <a:latin typeface="Arial"/>
            </a:endParaRPr>
          </a:p>
        </p:txBody>
      </p:sp>
      <p:sp>
        <p:nvSpPr>
          <p:cNvPr id="1086" name="TextBox 13"/>
          <p:cNvSpPr/>
          <p:nvPr/>
        </p:nvSpPr>
        <p:spPr>
          <a:xfrm>
            <a:off x="144360" y="5789880"/>
            <a:ext cx="4659840" cy="1184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1" strike="noStrike" spc="-1">
                <a:solidFill>
                  <a:srgbClr val="222222"/>
                </a:solidFill>
                <a:latin typeface="Arial"/>
                <a:ea typeface="DejaVu Sans"/>
              </a:rPr>
              <a:t>Moscow State Univ. Branch in Dubna</a:t>
            </a:r>
            <a:r>
              <a:rPr lang="ru-RU" sz="1200" b="1" strike="noStrike" spc="-1">
                <a:solidFill>
                  <a:srgbClr val="222222"/>
                </a:solidFill>
                <a:latin typeface="Arial"/>
                <a:ea typeface="DejaVu Sans"/>
              </a:rPr>
              <a:t> </a:t>
            </a:r>
            <a:endParaRPr lang="en-US" sz="1200" b="0" strike="noStrike" spc="-1">
              <a:latin typeface="Arial"/>
            </a:endParaRPr>
          </a:p>
          <a:p>
            <a:pPr>
              <a:lnSpc>
                <a:spcPct val="100000"/>
              </a:lnSpc>
            </a:pPr>
            <a:r>
              <a:rPr lang="en-US" sz="1200" b="0" strike="noStrike" spc="-1">
                <a:solidFill>
                  <a:srgbClr val="444444"/>
                </a:solidFill>
                <a:latin typeface="Arial"/>
                <a:ea typeface="DejaVu Sans"/>
              </a:rPr>
              <a:t>Departments of Elementary Particle Physics and </a:t>
            </a:r>
            <a:endParaRPr lang="en-US" sz="1200" b="0" strike="noStrike" spc="-1">
              <a:latin typeface="Arial"/>
            </a:endParaRPr>
          </a:p>
          <a:p>
            <a:pPr>
              <a:lnSpc>
                <a:spcPct val="100000"/>
              </a:lnSpc>
            </a:pPr>
            <a:r>
              <a:rPr lang="en-US" sz="1200" b="0" strike="noStrike" spc="-1">
                <a:solidFill>
                  <a:srgbClr val="444444"/>
                </a:solidFill>
                <a:latin typeface="Arial"/>
                <a:ea typeface="DejaVu Sans"/>
              </a:rPr>
              <a:t>Department of Fundamental Nuclear Interactions</a:t>
            </a:r>
            <a:endParaRPr lang="en-US" sz="1200" b="0" strike="noStrike" spc="-1">
              <a:latin typeface="Arial"/>
            </a:endParaRPr>
          </a:p>
          <a:p>
            <a:pPr algn="ctr">
              <a:lnSpc>
                <a:spcPct val="100000"/>
              </a:lnSpc>
            </a:pPr>
            <a:r>
              <a:rPr lang="en-US" sz="1200" b="0" strike="noStrike" spc="-1">
                <a:solidFill>
                  <a:srgbClr val="444444"/>
                </a:solidFill>
                <a:latin typeface="Arial"/>
                <a:ea typeface="DejaVu Sans"/>
              </a:rPr>
              <a:t>and</a:t>
            </a:r>
            <a:endParaRPr lang="en-US" sz="1200" b="0" strike="noStrike" spc="-1">
              <a:latin typeface="Arial"/>
            </a:endParaRPr>
          </a:p>
          <a:p>
            <a:pPr>
              <a:lnSpc>
                <a:spcPct val="100000"/>
              </a:lnSpc>
            </a:pPr>
            <a:r>
              <a:rPr lang="en-US" sz="1200" b="0" strike="noStrike" spc="-1">
                <a:solidFill>
                  <a:srgbClr val="444444"/>
                </a:solidFill>
                <a:latin typeface="Arial"/>
                <a:ea typeface="DejaVu Sans"/>
              </a:rPr>
              <a:t>Departments at </a:t>
            </a:r>
            <a:r>
              <a:rPr lang="en-US" sz="1200" b="1" strike="noStrike" spc="-1">
                <a:solidFill>
                  <a:srgbClr val="444444"/>
                </a:solidFill>
                <a:latin typeface="Arial"/>
                <a:ea typeface="DejaVu Sans"/>
              </a:rPr>
              <a:t>MIPT,  MEPhI, SPbSU,  Dubna University </a:t>
            </a:r>
            <a:r>
              <a:rPr lang="en-US" sz="1200" b="0" strike="noStrike" spc="-1">
                <a:solidFill>
                  <a:srgbClr val="444444"/>
                </a:solidFill>
                <a:latin typeface="Arial"/>
                <a:ea typeface="DejaVu Sans"/>
              </a:rPr>
              <a:t>and several others.</a:t>
            </a:r>
            <a:endParaRPr lang="en-US" sz="1200" b="0" strike="noStrike" spc="-1">
              <a:latin typeface="Arial"/>
            </a:endParaRPr>
          </a:p>
        </p:txBody>
      </p:sp>
      <p:pic>
        <p:nvPicPr>
          <p:cNvPr id="1087" name="Picture 6" descr="English Language Week at the Kadyshevsky Lyceum"/>
          <p:cNvPicPr/>
          <p:nvPr/>
        </p:nvPicPr>
        <p:blipFill>
          <a:blip r:embed="rId3"/>
          <a:stretch/>
        </p:blipFill>
        <p:spPr>
          <a:xfrm>
            <a:off x="284760" y="873720"/>
            <a:ext cx="3902400" cy="2100240"/>
          </a:xfrm>
          <a:prstGeom prst="rect">
            <a:avLst/>
          </a:prstGeom>
          <a:ln w="0">
            <a:noFill/>
          </a:ln>
        </p:spPr>
      </p:pic>
      <p:pic>
        <p:nvPicPr>
          <p:cNvPr id="1088" name="Рисунок 17"/>
          <p:cNvPicPr/>
          <p:nvPr/>
        </p:nvPicPr>
        <p:blipFill>
          <a:blip r:embed="rId4"/>
          <a:srcRect l="36488" t="17172" r="33266" b="10929"/>
          <a:stretch/>
        </p:blipFill>
        <p:spPr>
          <a:xfrm>
            <a:off x="9432720" y="1690200"/>
            <a:ext cx="2569680" cy="3265200"/>
          </a:xfrm>
          <a:prstGeom prst="rect">
            <a:avLst/>
          </a:prstGeom>
          <a:ln w="0">
            <a:solidFill>
              <a:srgbClr val="4F81BD"/>
            </a:solidFill>
          </a:ln>
        </p:spPr>
      </p:pic>
      <p:pic>
        <p:nvPicPr>
          <p:cNvPr id="1089" name="Рисунок 19"/>
          <p:cNvPicPr/>
          <p:nvPr/>
        </p:nvPicPr>
        <p:blipFill>
          <a:blip r:embed="rId5"/>
          <a:stretch/>
        </p:blipFill>
        <p:spPr>
          <a:xfrm>
            <a:off x="8678880" y="866520"/>
            <a:ext cx="2860200" cy="2415240"/>
          </a:xfrm>
          <a:prstGeom prst="rect">
            <a:avLst/>
          </a:prstGeom>
          <a:ln w="0">
            <a:noFill/>
          </a:ln>
        </p:spPr>
      </p:pic>
      <p:sp>
        <p:nvSpPr>
          <p:cNvPr id="1090" name="TextBox 20"/>
          <p:cNvSpPr/>
          <p:nvPr/>
        </p:nvSpPr>
        <p:spPr>
          <a:xfrm>
            <a:off x="8754120" y="5036760"/>
            <a:ext cx="3322800" cy="1581480"/>
          </a:xfrm>
          <a:prstGeom prst="rect">
            <a:avLst/>
          </a:prstGeom>
          <a:gradFill rotWithShape="0">
            <a:gsLst>
              <a:gs pos="67000">
                <a:srgbClr val="FFFFFF">
                  <a:alpha val="0"/>
                </a:srgbClr>
              </a:gs>
              <a:gs pos="100000">
                <a:srgbClr val="B0C6E1"/>
              </a:gs>
            </a:gsLst>
            <a:lin ang="5400000"/>
          </a:gra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ru-RU" sz="1400" b="0" strike="noStrike" spc="-1">
                <a:solidFill>
                  <a:srgbClr val="000000"/>
                </a:solidFill>
                <a:latin typeface="Arial"/>
                <a:ea typeface="DejaVu Sans"/>
              </a:rPr>
              <a:t>- Обновление персонала (непрерывное образование)</a:t>
            </a:r>
            <a:endParaRPr lang="en-US" sz="1400" b="0" strike="noStrike" spc="-1">
              <a:latin typeface="Arial"/>
            </a:endParaRPr>
          </a:p>
          <a:p>
            <a:pPr>
              <a:lnSpc>
                <a:spcPct val="100000"/>
              </a:lnSpc>
            </a:pPr>
            <a:r>
              <a:rPr lang="ru-RU" sz="1400" b="0" strike="noStrike" spc="-1">
                <a:solidFill>
                  <a:srgbClr val="000000"/>
                </a:solidFill>
                <a:latin typeface="Arial"/>
                <a:ea typeface="DejaVu Sans"/>
              </a:rPr>
              <a:t>- Возможность выхода на пенсию (договор социальной поддержки)</a:t>
            </a:r>
            <a:endParaRPr lang="en-US" sz="1400" b="0" strike="noStrike" spc="-1">
              <a:latin typeface="Arial"/>
            </a:endParaRPr>
          </a:p>
          <a:p>
            <a:pPr>
              <a:lnSpc>
                <a:spcPct val="100000"/>
              </a:lnSpc>
            </a:pPr>
            <a:r>
              <a:rPr lang="ru-RU" sz="1400" b="0" strike="noStrike" spc="-1">
                <a:solidFill>
                  <a:srgbClr val="000000"/>
                </a:solidFill>
                <a:latin typeface="Arial"/>
                <a:ea typeface="DejaVu Sans"/>
              </a:rPr>
              <a:t>- Изменение возрастной структуры</a:t>
            </a:r>
            <a:endParaRPr lang="en-US" sz="1400" b="0" strike="noStrike" spc="-1">
              <a:latin typeface="Arial"/>
            </a:endParaRPr>
          </a:p>
          <a:p>
            <a:pPr>
              <a:lnSpc>
                <a:spcPct val="100000"/>
              </a:lnSpc>
            </a:pPr>
            <a:r>
              <a:rPr lang="ru-RU" sz="1400" b="0" strike="noStrike" spc="-1">
                <a:solidFill>
                  <a:srgbClr val="000000"/>
                </a:solidFill>
                <a:latin typeface="Arial"/>
                <a:ea typeface="DejaVu Sans"/>
              </a:rPr>
              <a:t>- Значительное увеличение ассоциированного персонала.  </a:t>
            </a:r>
            <a:endParaRPr lang="en-US" sz="1400" b="0" strike="noStrike" spc="-1">
              <a:latin typeface="Arial"/>
            </a:endParaRPr>
          </a:p>
        </p:txBody>
      </p:sp>
      <p:graphicFrame>
        <p:nvGraphicFramePr>
          <p:cNvPr id="1091" name="Диаграмма 2"/>
          <p:cNvGraphicFramePr/>
          <p:nvPr/>
        </p:nvGraphicFramePr>
        <p:xfrm>
          <a:off x="4115160" y="4062600"/>
          <a:ext cx="4911840" cy="29556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92" name="Диаграмма 3"/>
          <p:cNvGraphicFramePr/>
          <p:nvPr/>
        </p:nvGraphicFramePr>
        <p:xfrm>
          <a:off x="4113720" y="789480"/>
          <a:ext cx="4638960" cy="3127320"/>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6CDCEA2-643B-4B4B-8513-5852B8EA33D5}"/>
              </a:ext>
            </a:extLst>
          </p:cNvPr>
          <p:cNvSpPr>
            <a:spLocks noGrp="1"/>
          </p:cNvSpPr>
          <p:nvPr>
            <p:ph type="title"/>
          </p:nvPr>
        </p:nvSpPr>
        <p:spPr>
          <a:xfrm>
            <a:off x="2495126" y="124862"/>
            <a:ext cx="7624233" cy="754703"/>
          </a:xfrm>
        </p:spPr>
        <p:txBody>
          <a:bodyPr/>
          <a:lstStyle/>
          <a:p>
            <a:r>
              <a:rPr lang="en-US" dirty="0"/>
              <a:t>Milestones of the 2024-2030</a:t>
            </a:r>
            <a:endParaRPr lang="ru-RU" dirty="0"/>
          </a:p>
        </p:txBody>
      </p:sp>
      <p:sp>
        <p:nvSpPr>
          <p:cNvPr id="3" name="Подзаголовок 2">
            <a:extLst>
              <a:ext uri="{FF2B5EF4-FFF2-40B4-BE49-F238E27FC236}">
                <a16:creationId xmlns:a16="http://schemas.microsoft.com/office/drawing/2014/main" id="{6DA94953-0E55-D841-9518-A6DB91287EC0}"/>
              </a:ext>
            </a:extLst>
          </p:cNvPr>
          <p:cNvSpPr>
            <a:spLocks noGrp="1"/>
          </p:cNvSpPr>
          <p:nvPr>
            <p:ph type="subTitle"/>
          </p:nvPr>
        </p:nvSpPr>
        <p:spPr>
          <a:xfrm>
            <a:off x="224862" y="4284452"/>
            <a:ext cx="8560269" cy="1679704"/>
          </a:xfrm>
        </p:spPr>
        <p:txBody>
          <a:bodyPr/>
          <a:lstStyle/>
          <a:p>
            <a:pPr marL="456286" indent="-456286">
              <a:lnSpc>
                <a:spcPct val="100000"/>
              </a:lnSpc>
              <a:spcBef>
                <a:spcPts val="600"/>
              </a:spcBef>
              <a:buFont typeface="Arial" panose="020B0604020202020204" pitchFamily="34" charset="0"/>
              <a:buChar char="•"/>
            </a:pPr>
            <a:r>
              <a:rPr lang="en-US" sz="2200" dirty="0">
                <a:latin typeface="+mn-lt"/>
              </a:rPr>
              <a:t>Intellectual ECOSYSTEM ”Digital JINR”</a:t>
            </a:r>
          </a:p>
          <a:p>
            <a:pPr marL="456286" indent="-456286">
              <a:lnSpc>
                <a:spcPct val="100000"/>
              </a:lnSpc>
              <a:spcBef>
                <a:spcPts val="600"/>
              </a:spcBef>
              <a:buFont typeface="Arial" panose="020B0604020202020204" pitchFamily="34" charset="0"/>
              <a:buChar char="•"/>
            </a:pPr>
            <a:r>
              <a:rPr lang="en-US" sz="2200" dirty="0">
                <a:latin typeface="+mn-lt"/>
              </a:rPr>
              <a:t>New Educational Standards: Higher School in </a:t>
            </a:r>
            <a:r>
              <a:rPr lang="en-US" sz="2200" dirty="0" err="1">
                <a:latin typeface="+mn-lt"/>
              </a:rPr>
              <a:t>Dubna</a:t>
            </a:r>
            <a:r>
              <a:rPr lang="en-US" sz="2200" dirty="0">
                <a:latin typeface="+mn-lt"/>
              </a:rPr>
              <a:t>, Lyceum;</a:t>
            </a:r>
          </a:p>
          <a:p>
            <a:pPr marL="456286" indent="-456286">
              <a:lnSpc>
                <a:spcPct val="100000"/>
              </a:lnSpc>
              <a:spcBef>
                <a:spcPts val="600"/>
              </a:spcBef>
              <a:buFont typeface="Arial" panose="020B0604020202020204" pitchFamily="34" charset="0"/>
              <a:buChar char="•"/>
            </a:pPr>
            <a:r>
              <a:rPr lang="en-US" sz="2200" dirty="0">
                <a:latin typeface="+mn-lt"/>
              </a:rPr>
              <a:t>Development of a social environment: medicine, comfortable urban environment (&gt;100 new flats), ”</a:t>
            </a:r>
            <a:r>
              <a:rPr lang="en-US" sz="2200" dirty="0" err="1">
                <a:latin typeface="+mn-lt"/>
              </a:rPr>
              <a:t>Ratmino</a:t>
            </a:r>
            <a:r>
              <a:rPr lang="en-US" sz="2200" dirty="0">
                <a:latin typeface="+mn-lt"/>
              </a:rPr>
              <a:t>” Guest House; </a:t>
            </a:r>
          </a:p>
        </p:txBody>
      </p:sp>
      <p:pic>
        <p:nvPicPr>
          <p:cNvPr id="4" name="Рисунок 3">
            <a:extLst>
              <a:ext uri="{FF2B5EF4-FFF2-40B4-BE49-F238E27FC236}">
                <a16:creationId xmlns:a16="http://schemas.microsoft.com/office/drawing/2014/main" id="{F8D5C398-7BE4-9249-A32C-8FBFD8A48813}"/>
              </a:ext>
            </a:extLst>
          </p:cNvPr>
          <p:cNvPicPr>
            <a:picLocks noChangeAspect="1"/>
          </p:cNvPicPr>
          <p:nvPr/>
        </p:nvPicPr>
        <p:blipFill>
          <a:blip r:embed="rId3"/>
          <a:stretch>
            <a:fillRect/>
          </a:stretch>
        </p:blipFill>
        <p:spPr>
          <a:xfrm>
            <a:off x="8714232" y="3163167"/>
            <a:ext cx="3288377" cy="3219345"/>
          </a:xfrm>
          <a:prstGeom prst="rect">
            <a:avLst/>
          </a:prstGeom>
        </p:spPr>
      </p:pic>
      <p:sp>
        <p:nvSpPr>
          <p:cNvPr id="6" name="TextBox 5">
            <a:extLst>
              <a:ext uri="{FF2B5EF4-FFF2-40B4-BE49-F238E27FC236}">
                <a16:creationId xmlns:a16="http://schemas.microsoft.com/office/drawing/2014/main" id="{E58394B4-9FF5-5F41-8594-47A45693460E}"/>
              </a:ext>
            </a:extLst>
          </p:cNvPr>
          <p:cNvSpPr txBox="1"/>
          <p:nvPr/>
        </p:nvSpPr>
        <p:spPr>
          <a:xfrm>
            <a:off x="165579" y="885670"/>
            <a:ext cx="11923964" cy="2718693"/>
          </a:xfrm>
          <a:prstGeom prst="rect">
            <a:avLst/>
          </a:prstGeom>
          <a:noFill/>
        </p:spPr>
        <p:txBody>
          <a:bodyPr wrap="square">
            <a:spAutoFit/>
          </a:bodyPr>
          <a:lstStyle/>
          <a:p>
            <a:pPr marL="342900" indent="-342900">
              <a:spcBef>
                <a:spcPts val="800"/>
              </a:spcBef>
              <a:buFont typeface="Arial" panose="020B0604020202020204" pitchFamily="34" charset="0"/>
              <a:buChar char="•"/>
            </a:pPr>
            <a:r>
              <a:rPr lang="en-US" sz="2400" dirty="0">
                <a:latin typeface="Calibri" panose="020F0502020204030204" pitchFamily="34" charset="0"/>
                <a:cs typeface="Calibri" panose="020F0502020204030204" pitchFamily="34" charset="0"/>
              </a:rPr>
              <a:t>Reliable, </a:t>
            </a:r>
            <a:r>
              <a:rPr lang="en-US" sz="2400" dirty="0" err="1">
                <a:latin typeface="Calibri" panose="020F0502020204030204" pitchFamily="34" charset="0"/>
                <a:cs typeface="Calibri" panose="020F0502020204030204" pitchFamily="34" charset="0"/>
              </a:rPr>
              <a:t>ecosafe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globaly</a:t>
            </a:r>
            <a:r>
              <a:rPr lang="en-US" sz="2400" dirty="0">
                <a:latin typeface="Calibri" panose="020F0502020204030204" pitchFamily="34" charset="0"/>
                <a:cs typeface="Calibri" panose="020F0502020204030204" pitchFamily="34" charset="0"/>
              </a:rPr>
              <a:t> demanded Research Infrastructure (NICA, FLNR, IBR-2M, B-GVD, MICC): </a:t>
            </a:r>
            <a:r>
              <a:rPr lang="en-US" sz="2400" dirty="0">
                <a:solidFill>
                  <a:srgbClr val="C00000"/>
                </a:solidFill>
                <a:latin typeface="Calibri" panose="020F0502020204030204" pitchFamily="34" charset="0"/>
                <a:cs typeface="Calibri" panose="020F0502020204030204" pitchFamily="34" charset="0"/>
              </a:rPr>
              <a:t>annual beam </a:t>
            </a:r>
            <a:r>
              <a:rPr lang="en-US" sz="2400" dirty="0" err="1">
                <a:solidFill>
                  <a:srgbClr val="C00000"/>
                </a:solidFill>
                <a:latin typeface="Calibri" panose="020F0502020204030204" pitchFamily="34" charset="0"/>
                <a:cs typeface="Calibri" panose="020F0502020204030204" pitchFamily="34" charset="0"/>
              </a:rPr>
              <a:t>operation_av</a:t>
            </a:r>
            <a:r>
              <a:rPr lang="en-US" sz="2400" dirty="0">
                <a:solidFill>
                  <a:srgbClr val="C00000"/>
                </a:solidFill>
                <a:latin typeface="Calibri" panose="020F0502020204030204" pitchFamily="34" charset="0"/>
                <a:cs typeface="Calibri" panose="020F0502020204030204" pitchFamily="34" charset="0"/>
              </a:rPr>
              <a:t> =&gt; +30%, </a:t>
            </a:r>
            <a:r>
              <a:rPr lang="en-US" sz="2400" dirty="0" err="1">
                <a:solidFill>
                  <a:srgbClr val="C00000"/>
                </a:solidFill>
                <a:latin typeface="Calibri" panose="020F0502020204030204" pitchFamily="34" charset="0"/>
                <a:cs typeface="Calibri" panose="020F0502020204030204" pitchFamily="34" charset="0"/>
              </a:rPr>
              <a:t>N_users</a:t>
            </a:r>
            <a:r>
              <a:rPr lang="en-US" sz="2400" dirty="0">
                <a:solidFill>
                  <a:srgbClr val="C00000"/>
                </a:solidFill>
                <a:latin typeface="Calibri" panose="020F0502020204030204" pitchFamily="34" charset="0"/>
                <a:cs typeface="Calibri" panose="020F0502020204030204" pitchFamily="34" charset="0"/>
              </a:rPr>
              <a:t> =&gt; +30%, </a:t>
            </a:r>
            <a:r>
              <a:rPr lang="en-US" sz="2400" dirty="0" err="1">
                <a:solidFill>
                  <a:srgbClr val="C00000"/>
                </a:solidFill>
                <a:latin typeface="Calibri" panose="020F0502020204030204" pitchFamily="34" charset="0"/>
                <a:cs typeface="Calibri" panose="020F0502020204030204" pitchFamily="34" charset="0"/>
              </a:rPr>
              <a:t>N_publ</a:t>
            </a:r>
            <a:r>
              <a:rPr lang="en-US" sz="2400" dirty="0">
                <a:solidFill>
                  <a:srgbClr val="C00000"/>
                </a:solidFill>
                <a:latin typeface="Calibri" panose="020F0502020204030204" pitchFamily="34" charset="0"/>
                <a:cs typeface="Calibri" panose="020F0502020204030204" pitchFamily="34" charset="0"/>
              </a:rPr>
              <a:t> =&gt; +20-30%.</a:t>
            </a:r>
          </a:p>
          <a:p>
            <a:pPr marL="342900" indent="-342900">
              <a:spcBef>
                <a:spcPts val="800"/>
              </a:spcBef>
              <a:buFont typeface="Arial" panose="020B0604020202020204" pitchFamily="34" charset="0"/>
              <a:buChar char="•"/>
            </a:pPr>
            <a:r>
              <a:rPr lang="en-US" sz="2400" dirty="0">
                <a:latin typeface="Calibri" panose="020F0502020204030204" pitchFamily="34" charset="0"/>
                <a:cs typeface="Calibri" panose="020F0502020204030204" pitchFamily="34" charset="0"/>
              </a:rPr>
              <a:t>JINR Human Capital (Staff) </a:t>
            </a:r>
            <a:r>
              <a:rPr lang="en-US" sz="2400" dirty="0">
                <a:solidFill>
                  <a:srgbClr val="C00000"/>
                </a:solidFill>
                <a:latin typeface="Calibri" panose="020F0502020204030204" pitchFamily="34" charset="0"/>
                <a:cs typeface="Calibri" panose="020F0502020204030204" pitchFamily="34" charset="0"/>
              </a:rPr>
              <a:t>=&gt; + 1</a:t>
            </a:r>
            <a:r>
              <a:rPr lang="ru-RU" sz="2400" dirty="0">
                <a:solidFill>
                  <a:srgbClr val="C00000"/>
                </a:solidFill>
                <a:latin typeface="Calibri" panose="020F0502020204030204" pitchFamily="34" charset="0"/>
                <a:cs typeface="Calibri" panose="020F0502020204030204" pitchFamily="34" charset="0"/>
              </a:rPr>
              <a:t>5</a:t>
            </a:r>
            <a:r>
              <a:rPr lang="en-US" sz="2400" dirty="0">
                <a:solidFill>
                  <a:srgbClr val="C00000"/>
                </a:solidFill>
                <a:latin typeface="Calibri" panose="020F0502020204030204" pitchFamily="34" charset="0"/>
                <a:cs typeface="Calibri" panose="020F0502020204030204" pitchFamily="34" charset="0"/>
              </a:rPr>
              <a:t>00 </a:t>
            </a:r>
            <a:r>
              <a:rPr lang="en-US" sz="2400" dirty="0" err="1">
                <a:solidFill>
                  <a:srgbClr val="C00000"/>
                </a:solidFill>
                <a:latin typeface="Calibri" panose="020F0502020204030204" pitchFamily="34" charset="0"/>
                <a:cs typeface="Calibri" panose="020F0502020204030204" pitchFamily="34" charset="0"/>
              </a:rPr>
              <a:t>employes</a:t>
            </a:r>
            <a:r>
              <a:rPr lang="en-US" sz="2400" dirty="0">
                <a:solidFill>
                  <a:srgbClr val="C00000"/>
                </a:solidFill>
                <a:latin typeface="Calibri" panose="020F0502020204030204" pitchFamily="34" charset="0"/>
                <a:cs typeface="Calibri" panose="020F0502020204030204" pitchFamily="34" charset="0"/>
              </a:rPr>
              <a:t>. (620 M$ =&gt; 820 M$  ||  38% =&gt; 44%) </a:t>
            </a:r>
          </a:p>
          <a:p>
            <a:pPr marL="342900" indent="-342900">
              <a:spcBef>
                <a:spcPts val="800"/>
              </a:spcBef>
              <a:buFont typeface="Arial" panose="020B0604020202020204" pitchFamily="34" charset="0"/>
              <a:buChar char="•"/>
            </a:pPr>
            <a:r>
              <a:rPr lang="en-US" sz="2400" dirty="0">
                <a:solidFill>
                  <a:srgbClr val="C00000"/>
                </a:solidFill>
                <a:latin typeface="Calibri" panose="020F0502020204030204" pitchFamily="34" charset="0"/>
                <a:cs typeface="Calibri" panose="020F0502020204030204" pitchFamily="34" charset="0"/>
              </a:rPr>
              <a:t>New Innovative Facilities: </a:t>
            </a:r>
            <a:r>
              <a:rPr lang="en-US" sz="2400" dirty="0">
                <a:latin typeface="Calibri" panose="020F0502020204030204" pitchFamily="34" charset="0"/>
                <a:cs typeface="Calibri" panose="020F0502020204030204" pitchFamily="34" charset="0"/>
              </a:rPr>
              <a:t>MSC-230 </a:t>
            </a:r>
            <a:r>
              <a:rPr lang="en-US" sz="2400" dirty="0">
                <a:solidFill>
                  <a:srgbClr val="C00000"/>
                </a:solidFill>
                <a:latin typeface="Calibri" panose="020F0502020204030204" pitchFamily="34" charset="0"/>
                <a:cs typeface="Calibri" panose="020F0502020204030204" pitchFamily="34" charset="0"/>
              </a:rPr>
              <a:t>~15</a:t>
            </a:r>
            <a:r>
              <a:rPr lang="en-US" sz="2400" dirty="0">
                <a:latin typeface="Calibri" panose="020F0502020204030204" pitchFamily="34" charset="0"/>
                <a:cs typeface="Calibri" panose="020F0502020204030204" pitchFamily="34" charset="0"/>
              </a:rPr>
              <a:t>M$, DC140 ~</a:t>
            </a:r>
            <a:r>
              <a:rPr lang="ru-RU" sz="2400" dirty="0">
                <a:latin typeface="Calibri" panose="020F0502020204030204" pitchFamily="34" charset="0"/>
                <a:cs typeface="Calibri" panose="020F0502020204030204" pitchFamily="34" charset="0"/>
              </a:rPr>
              <a:t> </a:t>
            </a:r>
            <a:r>
              <a:rPr lang="ru-RU" sz="2400" dirty="0">
                <a:solidFill>
                  <a:srgbClr val="C00000"/>
                </a:solidFill>
                <a:latin typeface="Calibri" panose="020F0502020204030204" pitchFamily="34" charset="0"/>
                <a:cs typeface="Calibri" panose="020F0502020204030204" pitchFamily="34" charset="0"/>
              </a:rPr>
              <a:t>7</a:t>
            </a:r>
            <a:r>
              <a:rPr lang="en-US" sz="2400" dirty="0">
                <a:latin typeface="Calibri" panose="020F0502020204030204" pitchFamily="34" charset="0"/>
                <a:cs typeface="Calibri" panose="020F0502020204030204" pitchFamily="34" charset="0"/>
              </a:rPr>
              <a:t>M$, ARIADNA@NICA ~</a:t>
            </a:r>
            <a:r>
              <a:rPr lang="ru-RU" sz="2400" dirty="0">
                <a:latin typeface="Calibri" panose="020F0502020204030204" pitchFamily="34" charset="0"/>
                <a:cs typeface="Calibri" panose="020F0502020204030204" pitchFamily="34" charset="0"/>
              </a:rPr>
              <a:t> </a:t>
            </a:r>
            <a:r>
              <a:rPr lang="en-US" sz="2400" dirty="0">
                <a:solidFill>
                  <a:srgbClr val="C00000"/>
                </a:solidFill>
                <a:latin typeface="Calibri" panose="020F0502020204030204" pitchFamily="34" charset="0"/>
                <a:cs typeface="Calibri" panose="020F0502020204030204" pitchFamily="34" charset="0"/>
              </a:rPr>
              <a:t>13</a:t>
            </a:r>
            <a:r>
              <a:rPr lang="en-US" sz="2400" dirty="0">
                <a:latin typeface="Calibri" panose="020F0502020204030204" pitchFamily="34" charset="0"/>
                <a:cs typeface="Calibri" panose="020F0502020204030204" pitchFamily="34" charset="0"/>
              </a:rPr>
              <a:t>M$</a:t>
            </a:r>
          </a:p>
          <a:p>
            <a:pPr marL="342900" indent="-342900">
              <a:spcBef>
                <a:spcPts val="800"/>
              </a:spcBef>
              <a:buFont typeface="Arial" panose="020B0604020202020204" pitchFamily="34" charset="0"/>
              <a:buChar char="•"/>
            </a:pPr>
            <a:r>
              <a:rPr lang="en-US" sz="2400" dirty="0">
                <a:latin typeface="Calibri" panose="020F0502020204030204" pitchFamily="34" charset="0"/>
                <a:cs typeface="Calibri" panose="020F0502020204030204" pitchFamily="34" charset="0"/>
              </a:rPr>
              <a:t>Feasibility Studies for New Large-Scale Projects: </a:t>
            </a:r>
            <a:r>
              <a:rPr lang="en-US" sz="2400" dirty="0">
                <a:solidFill>
                  <a:srgbClr val="C00000"/>
                </a:solidFill>
                <a:latin typeface="Calibri" panose="020F0502020204030204" pitchFamily="34" charset="0"/>
                <a:cs typeface="Calibri" panose="020F0502020204030204" pitchFamily="34" charset="0"/>
              </a:rPr>
              <a:t>RCL, NEIF, NEPTUN, FRIB, others. </a:t>
            </a:r>
          </a:p>
          <a:p>
            <a:pPr marL="342900" indent="-342900">
              <a:spcBef>
                <a:spcPts val="800"/>
              </a:spcBef>
              <a:buFont typeface="Arial" panose="020B0604020202020204" pitchFamily="34" charset="0"/>
              <a:buChar char="•"/>
            </a:pPr>
            <a:r>
              <a:rPr lang="en-US" sz="2400" dirty="0">
                <a:latin typeface="Calibri" panose="020F0502020204030204" pitchFamily="34" charset="0"/>
                <a:cs typeface="Calibri" panose="020F0502020204030204" pitchFamily="34" charset="0"/>
              </a:rPr>
              <a:t>Budget (Integral) </a:t>
            </a:r>
            <a:r>
              <a:rPr lang="en-US" sz="2400" dirty="0">
                <a:solidFill>
                  <a:srgbClr val="C00000"/>
                </a:solidFill>
                <a:latin typeface="Calibri" panose="020F0502020204030204" pitchFamily="34" charset="0"/>
                <a:cs typeface="Calibri" panose="020F0502020204030204" pitchFamily="34" charset="0"/>
              </a:rPr>
              <a:t>growth: 1.5 B$ =&gt; 2 B$</a:t>
            </a:r>
          </a:p>
        </p:txBody>
      </p:sp>
      <p:sp>
        <p:nvSpPr>
          <p:cNvPr id="8" name="TextBox 7">
            <a:extLst>
              <a:ext uri="{FF2B5EF4-FFF2-40B4-BE49-F238E27FC236}">
                <a16:creationId xmlns:a16="http://schemas.microsoft.com/office/drawing/2014/main" id="{FA328754-38F1-DB44-8E88-BE47835C4CD0}"/>
              </a:ext>
            </a:extLst>
          </p:cNvPr>
          <p:cNvSpPr txBox="1"/>
          <p:nvPr/>
        </p:nvSpPr>
        <p:spPr>
          <a:xfrm>
            <a:off x="350059" y="3826796"/>
            <a:ext cx="8560268" cy="461665"/>
          </a:xfrm>
          <a:prstGeom prst="rect">
            <a:avLst/>
          </a:prstGeom>
          <a:noFill/>
        </p:spPr>
        <p:txBody>
          <a:bodyPr wrap="square">
            <a:spAutoFit/>
          </a:bodyPr>
          <a:lstStyle/>
          <a:p>
            <a:pPr>
              <a:spcBef>
                <a:spcPts val="1200"/>
              </a:spcBef>
            </a:pPr>
            <a:r>
              <a:rPr lang="en-US" sz="2400" dirty="0">
                <a:solidFill>
                  <a:srgbClr val="0432FF"/>
                </a:solidFill>
                <a:latin typeface="+mn-lt"/>
                <a:cs typeface="Arial" panose="020B0604020202020204" pitchFamily="34" charset="0"/>
              </a:rPr>
              <a:t>New quality and significant attractiveness of JINR2030:</a:t>
            </a:r>
            <a:endParaRPr lang="de-DE" sz="2400" dirty="0">
              <a:solidFill>
                <a:srgbClr val="0432FF"/>
              </a:solidFill>
              <a:latin typeface="+mn-lt"/>
              <a:cs typeface="Arial" panose="020B0604020202020204" pitchFamily="34" charset="0"/>
            </a:endParaRPr>
          </a:p>
        </p:txBody>
      </p:sp>
      <p:sp>
        <p:nvSpPr>
          <p:cNvPr id="9" name="TextBox 8">
            <a:extLst>
              <a:ext uri="{FF2B5EF4-FFF2-40B4-BE49-F238E27FC236}">
                <a16:creationId xmlns:a16="http://schemas.microsoft.com/office/drawing/2014/main" id="{7582863D-FD7D-5048-9CA7-FBB99241587D}"/>
              </a:ext>
            </a:extLst>
          </p:cNvPr>
          <p:cNvSpPr txBox="1"/>
          <p:nvPr/>
        </p:nvSpPr>
        <p:spPr>
          <a:xfrm>
            <a:off x="165579" y="6096272"/>
            <a:ext cx="10990101" cy="830997"/>
          </a:xfrm>
          <a:prstGeom prst="rect">
            <a:avLst/>
          </a:prstGeom>
          <a:noFill/>
        </p:spPr>
        <p:txBody>
          <a:bodyPr wrap="square">
            <a:spAutoFit/>
          </a:bodyPr>
          <a:lstStyle/>
          <a:p>
            <a:pPr>
              <a:lnSpc>
                <a:spcPct val="100000"/>
              </a:lnSpc>
            </a:pPr>
            <a:r>
              <a:rPr lang="en-US" sz="2400" b="1" dirty="0">
                <a:solidFill>
                  <a:srgbClr val="00B050"/>
                </a:solidFill>
                <a:latin typeface="+mn-lt"/>
              </a:rPr>
              <a:t>New countries in the orbit of JINR: Full Members, </a:t>
            </a:r>
          </a:p>
          <a:p>
            <a:pPr>
              <a:lnSpc>
                <a:spcPct val="100000"/>
              </a:lnSpc>
            </a:pPr>
            <a:r>
              <a:rPr lang="en-US" sz="2400" b="1" dirty="0">
                <a:solidFill>
                  <a:srgbClr val="00B050"/>
                </a:solidFill>
                <a:latin typeface="+mn-lt"/>
              </a:rPr>
              <a:t>Associate and Cooperative States. Proactive ISTC and Communications. </a:t>
            </a:r>
          </a:p>
        </p:txBody>
      </p:sp>
    </p:spTree>
    <p:extLst>
      <p:ext uri="{BB962C8B-B14F-4D97-AF65-F5344CB8AC3E}">
        <p14:creationId xmlns:p14="http://schemas.microsoft.com/office/powerpoint/2010/main" val="27621502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TextBox 26"/>
          <p:cNvSpPr/>
          <p:nvPr/>
        </p:nvSpPr>
        <p:spPr>
          <a:xfrm>
            <a:off x="405000" y="3832560"/>
            <a:ext cx="2122920" cy="2857320"/>
          </a:xfrm>
          <a:prstGeom prst="rect">
            <a:avLst/>
          </a:prstGeom>
          <a:solidFill>
            <a:schemeClr val="accent1">
              <a:lumMod val="75000"/>
            </a:schemeClr>
          </a:solidFill>
          <a:ln w="0">
            <a:solidFill>
              <a:srgbClr val="002060"/>
            </a:solid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a:lnSpc>
                <a:spcPct val="100000"/>
              </a:lnSpc>
            </a:pPr>
            <a:r>
              <a:rPr lang="en-US" sz="1400" b="1" strike="noStrike" spc="-1">
                <a:solidFill>
                  <a:srgbClr val="FFFF00"/>
                </a:solidFill>
                <a:latin typeface="Times New Roman"/>
                <a:ea typeface="DejaVu Sans"/>
              </a:rPr>
              <a:t>Latin American region</a:t>
            </a:r>
            <a:br>
              <a:rPr sz="1400"/>
            </a:br>
            <a:endParaRPr lang="en-US" sz="1400" b="0" strike="noStrike" spc="-1">
              <a:solidFill>
                <a:srgbClr val="000000"/>
              </a:solidFill>
              <a:latin typeface="Arial"/>
            </a:endParaRPr>
          </a:p>
          <a:p>
            <a:pPr>
              <a:lnSpc>
                <a:spcPct val="100000"/>
              </a:lnSpc>
            </a:pPr>
            <a:r>
              <a:rPr lang="en-US" sz="1400" b="0" u="sng" strike="noStrike" spc="-1">
                <a:solidFill>
                  <a:srgbClr val="FFFFFF"/>
                </a:solidFill>
                <a:uFillTx/>
                <a:latin typeface="Times New Roman"/>
                <a:ea typeface="DejaVu Sans"/>
              </a:rPr>
              <a:t>JINR country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Cuba – member state</a:t>
            </a:r>
            <a:r>
              <a:rPr lang="ru-RU" sz="1400" b="0" strike="noStrike" spc="-1">
                <a:solidFill>
                  <a:srgbClr val="FFFFFF"/>
                </a:solidFill>
                <a:latin typeface="Times New Roman"/>
                <a:ea typeface="DejaVu Sans"/>
              </a:rPr>
              <a:t>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4 partner organizations </a:t>
            </a:r>
            <a:br>
              <a:rPr sz="1400"/>
            </a:br>
            <a:endParaRPr lang="en-US" sz="1400" b="0" strike="noStrike" spc="-1">
              <a:solidFill>
                <a:srgbClr val="000000"/>
              </a:solidFill>
              <a:latin typeface="Arial"/>
            </a:endParaRPr>
          </a:p>
          <a:p>
            <a:pPr>
              <a:lnSpc>
                <a:spcPct val="100000"/>
              </a:lnSpc>
            </a:pPr>
            <a:r>
              <a:rPr lang="en-US" sz="1400" b="0" u="sng" strike="noStrike" spc="-1">
                <a:solidFill>
                  <a:srgbClr val="FFFFFF"/>
                </a:solidFill>
                <a:uFillTx/>
                <a:latin typeface="Times New Roman"/>
                <a:ea typeface="DejaVu Sans"/>
              </a:rPr>
              <a:t>Partners in region</a:t>
            </a:r>
            <a:r>
              <a:rPr lang="en-US" sz="1400" b="0" strike="noStrike" spc="-1">
                <a:solidFill>
                  <a:srgbClr val="FFFFFF"/>
                </a:solidFill>
                <a:latin typeface="Times New Roman"/>
                <a:ea typeface="DejaVu Sans"/>
              </a:rPr>
              <a:t>  </a:t>
            </a:r>
            <a:endParaRPr lang="en-US" sz="1400" b="0" strike="noStrike" spc="-1">
              <a:solidFill>
                <a:srgbClr val="000000"/>
              </a:solidFill>
              <a:latin typeface="Arial"/>
            </a:endParaRPr>
          </a:p>
          <a:p>
            <a:pPr>
              <a:lnSpc>
                <a:spcPct val="100000"/>
              </a:lnSpc>
            </a:pPr>
            <a:r>
              <a:rPr lang="es-ES" sz="1400" b="0" strike="noStrike" spc="-1">
                <a:solidFill>
                  <a:srgbClr val="FFFFFF"/>
                </a:solidFill>
                <a:latin typeface="Times New Roman"/>
                <a:ea typeface="DejaVu Sans"/>
              </a:rPr>
              <a:t>15 Brazil</a:t>
            </a:r>
            <a:r>
              <a:rPr lang="ru-RU" sz="1400" b="0" strike="noStrike" spc="-1">
                <a:solidFill>
                  <a:srgbClr val="FFFFFF"/>
                </a:solidFill>
                <a:latin typeface="Times New Roman"/>
                <a:ea typeface="DejaVu Sans"/>
              </a:rPr>
              <a:t> (2)</a:t>
            </a:r>
            <a:endParaRPr lang="en-US" sz="1400" b="0" strike="noStrike" spc="-1">
              <a:solidFill>
                <a:srgbClr val="000000"/>
              </a:solidFill>
              <a:latin typeface="Arial"/>
            </a:endParaRPr>
          </a:p>
          <a:p>
            <a:pPr>
              <a:lnSpc>
                <a:spcPct val="100000"/>
              </a:lnSpc>
            </a:pPr>
            <a:r>
              <a:rPr lang="es-ES" sz="1400" b="0" strike="noStrike" spc="-1">
                <a:solidFill>
                  <a:srgbClr val="FFFFFF"/>
                </a:solidFill>
                <a:latin typeface="Times New Roman"/>
                <a:ea typeface="DejaVu Sans"/>
              </a:rPr>
              <a:t>6 Mexico </a:t>
            </a:r>
            <a:r>
              <a:rPr lang="ru-RU" sz="1400" b="0" strike="noStrike" spc="-1">
                <a:solidFill>
                  <a:srgbClr val="FFFFFF"/>
                </a:solidFill>
                <a:latin typeface="Times New Roman"/>
                <a:ea typeface="DejaVu Sans"/>
              </a:rPr>
              <a:t>(1)</a:t>
            </a:r>
            <a:endParaRPr lang="en-US" sz="1400" b="0" strike="noStrike" spc="-1">
              <a:solidFill>
                <a:srgbClr val="000000"/>
              </a:solidFill>
              <a:latin typeface="Arial"/>
            </a:endParaRPr>
          </a:p>
          <a:p>
            <a:pPr>
              <a:lnSpc>
                <a:spcPct val="100000"/>
              </a:lnSpc>
            </a:pPr>
            <a:r>
              <a:rPr lang="es-ES" sz="1400" b="0" strike="noStrike" spc="-1">
                <a:solidFill>
                  <a:srgbClr val="FFFFFF"/>
                </a:solidFill>
                <a:latin typeface="Times New Roman"/>
                <a:ea typeface="DejaVu Sans"/>
              </a:rPr>
              <a:t>2 Argentina </a:t>
            </a:r>
            <a:endParaRPr lang="en-US" sz="1400" b="0" strike="noStrike" spc="-1">
              <a:solidFill>
                <a:srgbClr val="000000"/>
              </a:solidFill>
              <a:latin typeface="Arial"/>
            </a:endParaRPr>
          </a:p>
          <a:p>
            <a:pPr>
              <a:lnSpc>
                <a:spcPct val="100000"/>
              </a:lnSpc>
            </a:pPr>
            <a:r>
              <a:rPr lang="es-ES" sz="1400" b="0" strike="noStrike" spc="-1">
                <a:solidFill>
                  <a:srgbClr val="FFFFFF"/>
                </a:solidFill>
                <a:latin typeface="Times New Roman"/>
                <a:ea typeface="DejaVu Sans"/>
              </a:rPr>
              <a:t>2 Chile </a:t>
            </a:r>
            <a:r>
              <a:rPr lang="ru-RU" sz="1400" b="0" strike="noStrike" spc="-1">
                <a:solidFill>
                  <a:srgbClr val="FFFFFF"/>
                </a:solidFill>
                <a:latin typeface="Times New Roman"/>
                <a:ea typeface="DejaVu Sans"/>
              </a:rPr>
              <a:t>(1)</a:t>
            </a:r>
            <a:endParaRPr lang="en-US" sz="1400" b="0" strike="noStrike" spc="-1">
              <a:solidFill>
                <a:srgbClr val="000000"/>
              </a:solidFill>
              <a:latin typeface="Arial"/>
            </a:endParaRPr>
          </a:p>
          <a:p>
            <a:pPr>
              <a:lnSpc>
                <a:spcPct val="100000"/>
              </a:lnSpc>
            </a:pPr>
            <a:r>
              <a:rPr lang="es-ES" sz="1400" b="0" strike="noStrike" spc="-1">
                <a:solidFill>
                  <a:srgbClr val="FFFFFF"/>
                </a:solidFill>
                <a:latin typeface="Times New Roman"/>
                <a:ea typeface="DejaVu Sans"/>
              </a:rPr>
              <a:t>1 Ecuador </a:t>
            </a:r>
            <a:endParaRPr lang="en-US" sz="1400" b="0" strike="noStrike" spc="-1">
              <a:solidFill>
                <a:srgbClr val="000000"/>
              </a:solidFill>
              <a:latin typeface="Arial"/>
            </a:endParaRPr>
          </a:p>
          <a:p>
            <a:pPr>
              <a:lnSpc>
                <a:spcPct val="100000"/>
              </a:lnSpc>
            </a:pPr>
            <a:r>
              <a:rPr lang="es-ES" sz="1400" b="0" strike="noStrike" spc="-1">
                <a:solidFill>
                  <a:srgbClr val="FFFFFF"/>
                </a:solidFill>
                <a:latin typeface="Times New Roman"/>
                <a:ea typeface="DejaVu Sans"/>
              </a:rPr>
              <a:t>1 Peru</a:t>
            </a:r>
            <a:endParaRPr lang="en-US" sz="1400" b="0" strike="noStrike" spc="-1">
              <a:solidFill>
                <a:srgbClr val="000000"/>
              </a:solidFill>
              <a:latin typeface="Arial"/>
            </a:endParaRPr>
          </a:p>
        </p:txBody>
      </p:sp>
      <p:sp>
        <p:nvSpPr>
          <p:cNvPr id="620" name="TextBox 27"/>
          <p:cNvSpPr/>
          <p:nvPr/>
        </p:nvSpPr>
        <p:spPr>
          <a:xfrm>
            <a:off x="380160" y="677160"/>
            <a:ext cx="2122920" cy="2606400"/>
          </a:xfrm>
          <a:prstGeom prst="rect">
            <a:avLst/>
          </a:prstGeom>
          <a:solidFill>
            <a:schemeClr val="accent1">
              <a:lumMod val="75000"/>
            </a:schemeClr>
          </a:solidFill>
          <a:ln w="12700">
            <a:solidFill>
              <a:srgbClr val="002060"/>
            </a:solidFill>
            <a:round/>
          </a:ln>
        </p:spPr>
        <p:style>
          <a:lnRef idx="0">
            <a:scrgbClr r="0" g="0" b="0"/>
          </a:lnRef>
          <a:fillRef idx="0">
            <a:scrgbClr r="0" g="0" b="0"/>
          </a:fillRef>
          <a:effectRef idx="0">
            <a:scrgbClr r="0" g="0" b="0"/>
          </a:effectRef>
          <a:fontRef idx="minor"/>
        </p:style>
        <p:txBody>
          <a:bodyPr lIns="86760" tIns="43560" rIns="86760" bIns="43560" anchor="t">
            <a:spAutoFit/>
          </a:bodyPr>
          <a:lstStyle/>
          <a:p>
            <a:pPr algn="ctr">
              <a:lnSpc>
                <a:spcPct val="100000"/>
              </a:lnSpc>
            </a:pPr>
            <a:r>
              <a:rPr lang="en-US" sz="1400" b="1" strike="noStrike" spc="-1">
                <a:solidFill>
                  <a:srgbClr val="FFFF00"/>
                </a:solidFill>
                <a:latin typeface="Times New Roman"/>
                <a:ea typeface="DejaVu Sans"/>
              </a:rPr>
              <a:t>Middle East </a:t>
            </a:r>
            <a:br>
              <a:rPr sz="1400"/>
            </a:br>
            <a:r>
              <a:rPr lang="en-US" sz="1400" b="1" strike="noStrike" spc="-1">
                <a:solidFill>
                  <a:srgbClr val="FFFF00"/>
                </a:solidFill>
                <a:latin typeface="Times New Roman"/>
                <a:ea typeface="DejaVu Sans"/>
              </a:rPr>
              <a:t>and Northern Africa region</a:t>
            </a:r>
            <a:br>
              <a:rPr sz="1400"/>
            </a:br>
            <a:endParaRPr lang="en-US" sz="1400" b="0" strike="noStrike" spc="-1">
              <a:solidFill>
                <a:srgbClr val="000000"/>
              </a:solidFill>
              <a:latin typeface="Arial"/>
            </a:endParaRPr>
          </a:p>
          <a:p>
            <a:pPr>
              <a:lnSpc>
                <a:spcPct val="100000"/>
              </a:lnSpc>
            </a:pPr>
            <a:r>
              <a:rPr lang="en-US" sz="1400" b="0" u="sng" strike="noStrike" spc="-1">
                <a:solidFill>
                  <a:srgbClr val="FFFFFF"/>
                </a:solidFill>
                <a:uFillTx/>
                <a:latin typeface="Times New Roman"/>
                <a:ea typeface="DejaVu Sans"/>
              </a:rPr>
              <a:t>JINR country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Egypt</a:t>
            </a:r>
            <a:r>
              <a:rPr lang="ru-RU" sz="1400" b="0" strike="noStrike" spc="-1">
                <a:solidFill>
                  <a:srgbClr val="FFFFFF"/>
                </a:solidFill>
                <a:latin typeface="Times New Roman"/>
                <a:ea typeface="DejaVu Sans"/>
              </a:rPr>
              <a:t> </a:t>
            </a:r>
            <a:r>
              <a:rPr lang="en-US" sz="1400" b="0" strike="noStrike" spc="-1">
                <a:solidFill>
                  <a:srgbClr val="FFFFFF"/>
                </a:solidFill>
                <a:latin typeface="Times New Roman"/>
                <a:ea typeface="DejaVu Sans"/>
              </a:rPr>
              <a:t>– member state</a:t>
            </a:r>
            <a:r>
              <a:rPr lang="ru-RU" sz="1400" b="0" strike="noStrike" spc="-1">
                <a:solidFill>
                  <a:srgbClr val="FFFFFF"/>
                </a:solidFill>
                <a:latin typeface="Times New Roman"/>
                <a:ea typeface="DejaVu Sans"/>
              </a:rPr>
              <a:t> </a:t>
            </a:r>
            <a:endParaRPr lang="en-US" sz="1400" b="0" strike="noStrike" spc="-1">
              <a:solidFill>
                <a:srgbClr val="000000"/>
              </a:solidFill>
              <a:latin typeface="Arial"/>
            </a:endParaRPr>
          </a:p>
          <a:p>
            <a:pPr>
              <a:lnSpc>
                <a:spcPct val="100000"/>
              </a:lnSpc>
            </a:pPr>
            <a:r>
              <a:rPr lang="ru-RU" sz="1400" b="0" strike="noStrike" spc="-1">
                <a:solidFill>
                  <a:srgbClr val="FFFFFF"/>
                </a:solidFill>
                <a:latin typeface="Times New Roman"/>
                <a:ea typeface="DejaVu Sans"/>
              </a:rPr>
              <a:t>10 </a:t>
            </a:r>
            <a:r>
              <a:rPr lang="en-US" sz="1400" b="0" strike="noStrike" spc="-1">
                <a:solidFill>
                  <a:srgbClr val="FFFFFF"/>
                </a:solidFill>
                <a:latin typeface="Times New Roman"/>
                <a:ea typeface="DejaVu Sans"/>
              </a:rPr>
              <a:t>partner organizations</a:t>
            </a:r>
            <a:endParaRPr lang="en-US" sz="1400" b="0" strike="noStrike" spc="-1">
              <a:solidFill>
                <a:srgbClr val="000000"/>
              </a:solidFill>
              <a:latin typeface="Arial"/>
            </a:endParaRPr>
          </a:p>
          <a:p>
            <a:pPr>
              <a:lnSpc>
                <a:spcPct val="100000"/>
              </a:lnSpc>
            </a:pPr>
            <a:endParaRPr lang="en-US" sz="1400" b="0" strike="noStrike" spc="-1">
              <a:solidFill>
                <a:srgbClr val="000000"/>
              </a:solidFill>
              <a:latin typeface="Arial"/>
            </a:endParaRPr>
          </a:p>
          <a:p>
            <a:pPr>
              <a:lnSpc>
                <a:spcPct val="100000"/>
              </a:lnSpc>
            </a:pPr>
            <a:r>
              <a:rPr lang="en-US" sz="1400" b="0" u="sng" strike="noStrike" spc="-1">
                <a:solidFill>
                  <a:srgbClr val="FFFFFF"/>
                </a:solidFill>
                <a:uFillTx/>
                <a:latin typeface="Times New Roman"/>
                <a:ea typeface="DejaVu Sans"/>
              </a:rPr>
              <a:t>Hub organization</a:t>
            </a:r>
            <a:r>
              <a:rPr lang="ru-RU" sz="1400" b="0" u="sng" strike="noStrike" spc="-1">
                <a:solidFill>
                  <a:srgbClr val="FFFFFF"/>
                </a:solidFill>
                <a:uFillTx/>
                <a:latin typeface="Times New Roman"/>
                <a:ea typeface="DejaVu Sans"/>
              </a:rPr>
              <a:t>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AAEA</a:t>
            </a:r>
            <a:r>
              <a:rPr lang="ru-RU" sz="1400" b="0" strike="noStrike" spc="-1">
                <a:solidFill>
                  <a:srgbClr val="FFFFFF"/>
                </a:solidFill>
                <a:latin typeface="Times New Roman"/>
                <a:ea typeface="DejaVu Sans"/>
              </a:rPr>
              <a:t> </a:t>
            </a:r>
            <a:r>
              <a:rPr lang="en-US" sz="1400" b="0" strike="noStrike" spc="-1">
                <a:solidFill>
                  <a:srgbClr val="FFFFFF"/>
                </a:solidFill>
                <a:latin typeface="Times New Roman"/>
                <a:ea typeface="DejaVu Sans"/>
              </a:rPr>
              <a:t> </a:t>
            </a:r>
            <a:br>
              <a:rPr sz="1400"/>
            </a:br>
            <a:r>
              <a:rPr lang="en-US" sz="1400" b="0" strike="noStrike" spc="-1">
                <a:solidFill>
                  <a:srgbClr val="FFFFFF"/>
                </a:solidFill>
                <a:latin typeface="Times New Roman"/>
                <a:ea typeface="DejaVu Sans"/>
              </a:rPr>
              <a:t>MoU since 2016</a:t>
            </a:r>
            <a:endParaRPr lang="en-US" sz="1400" b="0" strike="noStrike" spc="-1">
              <a:solidFill>
                <a:srgbClr val="000000"/>
              </a:solidFill>
              <a:latin typeface="Arial"/>
            </a:endParaRPr>
          </a:p>
          <a:p>
            <a:pPr>
              <a:lnSpc>
                <a:spcPct val="100000"/>
              </a:lnSpc>
            </a:pPr>
            <a:endParaRPr lang="en-US" sz="1150" b="0" strike="noStrike" spc="-1">
              <a:solidFill>
                <a:srgbClr val="000000"/>
              </a:solidFill>
              <a:latin typeface="Arial"/>
            </a:endParaRPr>
          </a:p>
        </p:txBody>
      </p:sp>
      <p:sp>
        <p:nvSpPr>
          <p:cNvPr id="621" name="TextBox 29"/>
          <p:cNvSpPr/>
          <p:nvPr/>
        </p:nvSpPr>
        <p:spPr>
          <a:xfrm>
            <a:off x="9490680" y="5358600"/>
            <a:ext cx="2237040" cy="1365480"/>
          </a:xfrm>
          <a:prstGeom prst="rect">
            <a:avLst/>
          </a:prstGeom>
          <a:solidFill>
            <a:schemeClr val="bg2">
              <a:lumMod val="50000"/>
            </a:schemeClr>
          </a:solidFill>
          <a:ln w="0">
            <a:solidFill>
              <a:srgbClr val="002060"/>
            </a:solid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a:lnSpc>
                <a:spcPct val="100000"/>
              </a:lnSpc>
            </a:pPr>
            <a:r>
              <a:rPr lang="en-US" sz="1400" b="1" strike="noStrike" spc="-1">
                <a:solidFill>
                  <a:srgbClr val="FFFF00"/>
                </a:solidFill>
                <a:latin typeface="Times New Roman"/>
                <a:ea typeface="DejaVu Sans"/>
              </a:rPr>
              <a:t>South Asian region</a:t>
            </a:r>
            <a:endParaRPr lang="en-US" sz="1400" b="0" strike="noStrike" spc="-1">
              <a:solidFill>
                <a:srgbClr val="000000"/>
              </a:solidFill>
              <a:latin typeface="Arial"/>
            </a:endParaRPr>
          </a:p>
          <a:p>
            <a:pPr>
              <a:lnSpc>
                <a:spcPct val="100000"/>
              </a:lnSpc>
            </a:pPr>
            <a:r>
              <a:rPr lang="en-US" sz="1400" b="0" u="sng" strike="noStrike" spc="-1">
                <a:solidFill>
                  <a:srgbClr val="FFFFFF"/>
                </a:solidFill>
                <a:uFillTx/>
                <a:latin typeface="Times New Roman"/>
                <a:ea typeface="DejaVu Sans"/>
              </a:rPr>
              <a:t>Partners in region</a:t>
            </a:r>
            <a:r>
              <a:rPr lang="en-US" sz="1400" b="0" strike="noStrike" spc="-1">
                <a:solidFill>
                  <a:srgbClr val="FFFFFF"/>
                </a:solidFill>
                <a:latin typeface="Times New Roman"/>
                <a:ea typeface="DejaVu Sans"/>
              </a:rPr>
              <a:t>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24 India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3 Pakistan</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1 Bangladesh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1 Sri Lanka</a:t>
            </a:r>
            <a:r>
              <a:rPr lang="ru-RU" sz="1400" b="0" strike="noStrike" spc="-1">
                <a:solidFill>
                  <a:srgbClr val="000000"/>
                </a:solidFill>
                <a:latin typeface="Arial"/>
                <a:ea typeface="DejaVu Sans"/>
              </a:rPr>
              <a:t> </a:t>
            </a:r>
            <a:endParaRPr lang="en-US" sz="1400" b="0" strike="noStrike" spc="-1">
              <a:solidFill>
                <a:srgbClr val="000000"/>
              </a:solidFill>
              <a:latin typeface="Arial"/>
            </a:endParaRPr>
          </a:p>
        </p:txBody>
      </p:sp>
      <p:pic>
        <p:nvPicPr>
          <p:cNvPr id="622" name="Picture 2"/>
          <p:cNvPicPr/>
          <p:nvPr/>
        </p:nvPicPr>
        <p:blipFill>
          <a:blip r:embed="rId3"/>
          <a:stretch/>
        </p:blipFill>
        <p:spPr>
          <a:xfrm>
            <a:off x="2659320" y="676440"/>
            <a:ext cx="6703560" cy="4051080"/>
          </a:xfrm>
          <a:prstGeom prst="rect">
            <a:avLst/>
          </a:prstGeom>
          <a:ln w="0">
            <a:noFill/>
          </a:ln>
        </p:spPr>
      </p:pic>
      <p:sp>
        <p:nvSpPr>
          <p:cNvPr id="623" name="PlaceHolder 1"/>
          <p:cNvSpPr>
            <a:spLocks noGrp="1"/>
          </p:cNvSpPr>
          <p:nvPr>
            <p:ph type="title"/>
          </p:nvPr>
        </p:nvSpPr>
        <p:spPr>
          <a:xfrm>
            <a:off x="380160" y="120600"/>
            <a:ext cx="11324160" cy="392040"/>
          </a:xfrm>
          <a:prstGeom prst="rect">
            <a:avLst/>
          </a:prstGeom>
          <a:solidFill>
            <a:srgbClr val="002060"/>
          </a:solidFill>
          <a:ln w="0">
            <a:noFill/>
          </a:ln>
        </p:spPr>
        <p:txBody>
          <a:bodyPr lIns="86760" tIns="43560" rIns="86760" bIns="43560" anchor="ctr">
            <a:noAutofit/>
          </a:bodyPr>
          <a:lstStyle/>
          <a:p>
            <a:pPr indent="0" algn="ctr">
              <a:lnSpc>
                <a:spcPct val="90000"/>
              </a:lnSpc>
              <a:buNone/>
            </a:pPr>
            <a:r>
              <a:rPr lang="en-US" sz="2000" b="1" strike="noStrike" spc="-1">
                <a:solidFill>
                  <a:srgbClr val="FFFFFF"/>
                </a:solidFill>
                <a:latin typeface="Arial"/>
                <a:ea typeface="DejaVu Sans"/>
              </a:rPr>
              <a:t>JINR regional cooperation approach – cluster programmes</a:t>
            </a:r>
            <a:endParaRPr lang="ru-RU" sz="2000" b="0" strike="noStrike" spc="-1">
              <a:solidFill>
                <a:srgbClr val="000000"/>
              </a:solidFill>
              <a:latin typeface="Arial"/>
            </a:endParaRPr>
          </a:p>
        </p:txBody>
      </p:sp>
      <p:sp>
        <p:nvSpPr>
          <p:cNvPr id="624" name="Соединитель: уступ 5"/>
          <p:cNvSpPr/>
          <p:nvPr/>
        </p:nvSpPr>
        <p:spPr>
          <a:xfrm rot="10800000" flipV="1">
            <a:off x="2546280" y="2674800"/>
            <a:ext cx="1439280" cy="1476720"/>
          </a:xfrm>
          <a:prstGeom prst="bentConnector3">
            <a:avLst>
              <a:gd name="adj1" fmla="val 50000"/>
            </a:avLst>
          </a:prstGeom>
          <a:noFill/>
          <a:ln w="19050">
            <a:solidFill>
              <a:srgbClr val="FF0000"/>
            </a:solidFill>
            <a:tailEnd type="triangle" w="med" len="med"/>
          </a:ln>
        </p:spPr>
        <p:style>
          <a:lnRef idx="1">
            <a:schemeClr val="accent2"/>
          </a:lnRef>
          <a:fillRef idx="0">
            <a:schemeClr val="accent2"/>
          </a:fillRef>
          <a:effectRef idx="0">
            <a:schemeClr val="accent2"/>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sp>
        <p:nvSpPr>
          <p:cNvPr id="625" name="Соединитель: уступ 13"/>
          <p:cNvSpPr/>
          <p:nvPr/>
        </p:nvSpPr>
        <p:spPr>
          <a:xfrm>
            <a:off x="7981200" y="2621880"/>
            <a:ext cx="1485360" cy="1321560"/>
          </a:xfrm>
          <a:prstGeom prst="bentConnector3">
            <a:avLst>
              <a:gd name="adj1" fmla="val 50000"/>
            </a:avLst>
          </a:prstGeom>
          <a:noFill/>
          <a:ln w="19050">
            <a:solidFill>
              <a:srgbClr val="FF0000"/>
            </a:solidFill>
            <a:tailEnd type="triangle" w="med" len="med"/>
          </a:ln>
        </p:spPr>
        <p:style>
          <a:lnRef idx="1">
            <a:schemeClr val="accent2"/>
          </a:lnRef>
          <a:fillRef idx="0">
            <a:schemeClr val="accent2"/>
          </a:fillRef>
          <a:effectRef idx="0">
            <a:schemeClr val="accent2"/>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sp>
        <p:nvSpPr>
          <p:cNvPr id="626" name="Соединитель: уступ 14"/>
          <p:cNvSpPr/>
          <p:nvPr/>
        </p:nvSpPr>
        <p:spPr>
          <a:xfrm rot="10800000">
            <a:off x="2467080" y="1154520"/>
            <a:ext cx="3835800" cy="1429920"/>
          </a:xfrm>
          <a:prstGeom prst="bentConnector3">
            <a:avLst>
              <a:gd name="adj1" fmla="val 50000"/>
            </a:avLst>
          </a:prstGeom>
          <a:noFill/>
          <a:ln w="19050">
            <a:solidFill>
              <a:srgbClr val="FF0000"/>
            </a:solidFill>
            <a:tailEnd type="triangle" w="med" len="med"/>
          </a:ln>
        </p:spPr>
        <p:style>
          <a:lnRef idx="1">
            <a:schemeClr val="accent1"/>
          </a:lnRef>
          <a:fillRef idx="0">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sp>
        <p:nvSpPr>
          <p:cNvPr id="627" name="TextBox 31"/>
          <p:cNvSpPr/>
          <p:nvPr/>
        </p:nvSpPr>
        <p:spPr>
          <a:xfrm>
            <a:off x="2659320" y="4949280"/>
            <a:ext cx="2530080" cy="1791720"/>
          </a:xfrm>
          <a:prstGeom prst="rect">
            <a:avLst/>
          </a:prstGeom>
          <a:solidFill>
            <a:schemeClr val="accent1">
              <a:lumMod val="75000"/>
            </a:schemeClr>
          </a:solidFill>
          <a:ln w="0">
            <a:solidFill>
              <a:srgbClr val="002060"/>
            </a:solid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a:lnSpc>
                <a:spcPct val="100000"/>
              </a:lnSpc>
            </a:pPr>
            <a:r>
              <a:rPr lang="en-US" sz="1400" b="1" strike="noStrike" spc="-1">
                <a:solidFill>
                  <a:srgbClr val="FFFF00"/>
                </a:solidFill>
                <a:latin typeface="Times New Roman"/>
                <a:ea typeface="DejaVu Sans"/>
              </a:rPr>
              <a:t>South African region</a:t>
            </a:r>
            <a:endParaRPr lang="en-US" sz="1400" b="0" strike="noStrike" spc="-1">
              <a:solidFill>
                <a:srgbClr val="000000"/>
              </a:solidFill>
              <a:latin typeface="Arial"/>
            </a:endParaRPr>
          </a:p>
          <a:p>
            <a:pPr algn="ctr">
              <a:lnSpc>
                <a:spcPct val="100000"/>
              </a:lnSpc>
            </a:pPr>
            <a:endParaRPr lang="en-US" sz="1400" b="0" strike="noStrike" spc="-1">
              <a:solidFill>
                <a:srgbClr val="000000"/>
              </a:solidFill>
              <a:latin typeface="Arial"/>
            </a:endParaRPr>
          </a:p>
          <a:p>
            <a:pPr>
              <a:lnSpc>
                <a:spcPct val="100000"/>
              </a:lnSpc>
            </a:pPr>
            <a:r>
              <a:rPr lang="en-US" sz="1400" b="0" u="sng" strike="noStrike" spc="-1">
                <a:solidFill>
                  <a:srgbClr val="FFFFFF"/>
                </a:solidFill>
                <a:uFillTx/>
                <a:latin typeface="Times New Roman"/>
                <a:ea typeface="DejaVu Sans"/>
              </a:rPr>
              <a:t>JINR country </a:t>
            </a:r>
            <a:r>
              <a:rPr lang="en-US" sz="1400" b="0" strike="noStrike" spc="-1">
                <a:solidFill>
                  <a:srgbClr val="FFFFFF"/>
                </a:solidFill>
                <a:latin typeface="Times New Roman"/>
                <a:ea typeface="DejaVu Sans"/>
              </a:rPr>
              <a:t>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South Africa – associated member</a:t>
            </a:r>
            <a:r>
              <a:rPr lang="ru-RU" sz="1400" b="0" strike="noStrike" spc="-1">
                <a:solidFill>
                  <a:srgbClr val="FFFFFF"/>
                </a:solidFill>
                <a:latin typeface="Times New Roman"/>
                <a:ea typeface="DejaVu Sans"/>
              </a:rPr>
              <a:t>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10 partner organizations</a:t>
            </a:r>
            <a:endParaRPr lang="en-US" sz="1400" b="0" strike="noStrike" spc="-1">
              <a:solidFill>
                <a:srgbClr val="000000"/>
              </a:solidFill>
              <a:latin typeface="Arial"/>
            </a:endParaRPr>
          </a:p>
          <a:p>
            <a:pPr>
              <a:lnSpc>
                <a:spcPct val="100000"/>
              </a:lnSpc>
            </a:pPr>
            <a:r>
              <a:rPr lang="en-US" sz="1400" b="0" u="sng" strike="noStrike" spc="-1">
                <a:solidFill>
                  <a:srgbClr val="FFFFFF"/>
                </a:solidFill>
                <a:uFillTx/>
                <a:latin typeface="Times New Roman"/>
                <a:ea typeface="DejaVu Sans"/>
              </a:rPr>
              <a:t>Partners in region</a:t>
            </a:r>
            <a:r>
              <a:rPr lang="en-US" sz="1400" b="0" strike="noStrike" spc="-1">
                <a:solidFill>
                  <a:srgbClr val="FFFFFF"/>
                </a:solidFill>
                <a:latin typeface="Times New Roman"/>
                <a:ea typeface="DejaVu Sans"/>
              </a:rPr>
              <a:t>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1 Botswana</a:t>
            </a:r>
            <a:endParaRPr lang="en-US" sz="1400" b="0" strike="noStrike" spc="-1">
              <a:solidFill>
                <a:srgbClr val="000000"/>
              </a:solidFill>
              <a:latin typeface="Arial"/>
            </a:endParaRPr>
          </a:p>
        </p:txBody>
      </p:sp>
      <p:sp>
        <p:nvSpPr>
          <p:cNvPr id="628" name="TextBox 32"/>
          <p:cNvSpPr/>
          <p:nvPr/>
        </p:nvSpPr>
        <p:spPr>
          <a:xfrm>
            <a:off x="9484200" y="3608640"/>
            <a:ext cx="2237040" cy="1578600"/>
          </a:xfrm>
          <a:prstGeom prst="rect">
            <a:avLst/>
          </a:prstGeom>
          <a:solidFill>
            <a:schemeClr val="accent1">
              <a:lumMod val="75000"/>
            </a:schemeClr>
          </a:solidFill>
          <a:ln w="0">
            <a:solidFill>
              <a:srgbClr val="002060"/>
            </a:solid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a:lnSpc>
                <a:spcPct val="100000"/>
              </a:lnSpc>
            </a:pPr>
            <a:r>
              <a:rPr lang="en-US" sz="1400" b="1" strike="noStrike" spc="-1">
                <a:solidFill>
                  <a:srgbClr val="FFFF00"/>
                </a:solidFill>
                <a:latin typeface="Times New Roman"/>
                <a:ea typeface="DejaVu Sans"/>
              </a:rPr>
              <a:t>ASEAN region</a:t>
            </a:r>
            <a:endParaRPr lang="en-US" sz="1400" b="0" strike="noStrike" spc="-1">
              <a:solidFill>
                <a:srgbClr val="000000"/>
              </a:solidFill>
              <a:latin typeface="Arial"/>
            </a:endParaRPr>
          </a:p>
          <a:p>
            <a:pPr>
              <a:lnSpc>
                <a:spcPct val="100000"/>
              </a:lnSpc>
            </a:pPr>
            <a:r>
              <a:rPr lang="en-US" sz="1400" b="0" u="sng" strike="noStrike" spc="-1">
                <a:solidFill>
                  <a:srgbClr val="FFFFFF"/>
                </a:solidFill>
                <a:uFillTx/>
                <a:latin typeface="Times New Roman"/>
                <a:ea typeface="DejaVu Sans"/>
              </a:rPr>
              <a:t>JINR country </a:t>
            </a:r>
            <a:r>
              <a:rPr lang="en-US" sz="1400" b="0" strike="noStrike" spc="-1">
                <a:solidFill>
                  <a:srgbClr val="FFFFFF"/>
                </a:solidFill>
                <a:latin typeface="Times New Roman"/>
                <a:ea typeface="DejaVu Sans"/>
              </a:rPr>
              <a:t>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Vietnam – member state</a:t>
            </a:r>
            <a:r>
              <a:rPr lang="ru-RU" sz="1400" b="0" strike="noStrike" spc="-1">
                <a:solidFill>
                  <a:srgbClr val="FFFFFF"/>
                </a:solidFill>
                <a:latin typeface="Times New Roman"/>
                <a:ea typeface="DejaVu Sans"/>
              </a:rPr>
              <a:t>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10 partner organizations</a:t>
            </a:r>
            <a:endParaRPr lang="en-US" sz="1400" b="0" strike="noStrike" spc="-1">
              <a:solidFill>
                <a:srgbClr val="000000"/>
              </a:solidFill>
              <a:latin typeface="Arial"/>
            </a:endParaRPr>
          </a:p>
          <a:p>
            <a:pPr>
              <a:lnSpc>
                <a:spcPct val="100000"/>
              </a:lnSpc>
            </a:pPr>
            <a:r>
              <a:rPr lang="en-US" sz="1400" b="0" u="sng" strike="noStrike" spc="-1">
                <a:solidFill>
                  <a:srgbClr val="FFFFFF"/>
                </a:solidFill>
                <a:uFillTx/>
                <a:latin typeface="Times New Roman"/>
                <a:ea typeface="DejaVu Sans"/>
              </a:rPr>
              <a:t>Partners in region</a:t>
            </a:r>
            <a:r>
              <a:rPr lang="en-US" sz="1400" b="0" strike="noStrike" spc="-1">
                <a:solidFill>
                  <a:srgbClr val="FFFFFF"/>
                </a:solidFill>
                <a:latin typeface="Times New Roman"/>
                <a:ea typeface="DejaVu Sans"/>
              </a:rPr>
              <a:t>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5 Thailand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1 Indonesia</a:t>
            </a:r>
            <a:endParaRPr lang="en-US" sz="1400" b="0" strike="noStrike" spc="-1">
              <a:solidFill>
                <a:srgbClr val="000000"/>
              </a:solidFill>
              <a:latin typeface="Arial"/>
            </a:endParaRPr>
          </a:p>
        </p:txBody>
      </p:sp>
      <p:sp>
        <p:nvSpPr>
          <p:cNvPr id="629" name="Соединитель: уступ 15"/>
          <p:cNvSpPr/>
          <p:nvPr/>
        </p:nvSpPr>
        <p:spPr>
          <a:xfrm flipV="1">
            <a:off x="6045480" y="1431360"/>
            <a:ext cx="3444480" cy="648720"/>
          </a:xfrm>
          <a:prstGeom prst="bentConnector3">
            <a:avLst>
              <a:gd name="adj1" fmla="val 50000"/>
            </a:avLst>
          </a:prstGeom>
          <a:noFill/>
          <a:ln w="19050">
            <a:solidFill>
              <a:srgbClr val="FF0000"/>
            </a:solidFill>
            <a:tailEnd type="triangle" w="med" len="med"/>
          </a:ln>
        </p:spPr>
        <p:style>
          <a:lnRef idx="1">
            <a:schemeClr val="accent1"/>
          </a:lnRef>
          <a:fillRef idx="0">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sp>
        <p:nvSpPr>
          <p:cNvPr id="630" name="TextBox 33"/>
          <p:cNvSpPr/>
          <p:nvPr/>
        </p:nvSpPr>
        <p:spPr>
          <a:xfrm>
            <a:off x="9501120" y="676440"/>
            <a:ext cx="2203200" cy="2606400"/>
          </a:xfrm>
          <a:prstGeom prst="rect">
            <a:avLst/>
          </a:prstGeom>
          <a:solidFill>
            <a:schemeClr val="accent1">
              <a:lumMod val="75000"/>
            </a:schemeClr>
          </a:solidFill>
          <a:ln w="0">
            <a:solidFill>
              <a:srgbClr val="002060"/>
            </a:solid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a:lnSpc>
                <a:spcPct val="100000"/>
              </a:lnSpc>
            </a:pPr>
            <a:r>
              <a:rPr lang="en-US" sz="1400" b="1" strike="noStrike" spc="-1">
                <a:solidFill>
                  <a:srgbClr val="FFFF00"/>
                </a:solidFill>
                <a:latin typeface="Times New Roman"/>
                <a:ea typeface="DejaVu Sans"/>
              </a:rPr>
              <a:t>Southwest Balkans</a:t>
            </a:r>
            <a:endParaRPr lang="en-US" sz="1400" b="0" strike="noStrike" spc="-1">
              <a:solidFill>
                <a:srgbClr val="000000"/>
              </a:solidFill>
              <a:latin typeface="Arial"/>
            </a:endParaRPr>
          </a:p>
          <a:p>
            <a:pPr algn="ctr">
              <a:lnSpc>
                <a:spcPct val="100000"/>
              </a:lnSpc>
            </a:pPr>
            <a:endParaRPr lang="en-US" sz="1400" b="0" strike="noStrike" spc="-1">
              <a:solidFill>
                <a:srgbClr val="000000"/>
              </a:solidFill>
              <a:latin typeface="Arial"/>
            </a:endParaRPr>
          </a:p>
          <a:p>
            <a:pPr>
              <a:lnSpc>
                <a:spcPct val="100000"/>
              </a:lnSpc>
            </a:pPr>
            <a:r>
              <a:rPr lang="en-US" sz="1400" b="0" u="sng" strike="noStrike" spc="-1">
                <a:solidFill>
                  <a:srgbClr val="FFFFFF"/>
                </a:solidFill>
                <a:uFillTx/>
                <a:latin typeface="Times New Roman"/>
                <a:ea typeface="DejaVu Sans"/>
              </a:rPr>
              <a:t>JINR country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Bulgaria – member state,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Serbia – associated member</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5 partner organizations</a:t>
            </a:r>
            <a:endParaRPr lang="en-US" sz="1400" b="0" strike="noStrike" spc="-1">
              <a:solidFill>
                <a:srgbClr val="000000"/>
              </a:solidFill>
              <a:latin typeface="Arial"/>
            </a:endParaRPr>
          </a:p>
          <a:p>
            <a:pPr>
              <a:lnSpc>
                <a:spcPct val="100000"/>
              </a:lnSpc>
            </a:pPr>
            <a:r>
              <a:rPr lang="en-US" sz="1400" b="0" u="sng" strike="noStrike" spc="-1">
                <a:solidFill>
                  <a:srgbClr val="FFFFFF"/>
                </a:solidFill>
                <a:uFillTx/>
                <a:latin typeface="Times New Roman"/>
                <a:ea typeface="DejaVu Sans"/>
              </a:rPr>
              <a:t>Partners in region</a:t>
            </a:r>
            <a:r>
              <a:rPr lang="en-US" sz="1400" b="0" strike="noStrike" spc="-1">
                <a:solidFill>
                  <a:srgbClr val="FFFFFF"/>
                </a:solidFill>
                <a:latin typeface="Times New Roman"/>
                <a:ea typeface="DejaVu Sans"/>
              </a:rPr>
              <a:t>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3 Croatia</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2 Slovenia </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1 Montenegro</a:t>
            </a:r>
            <a:endParaRPr lang="en-US" sz="1400" b="0" strike="noStrike" spc="-1">
              <a:solidFill>
                <a:srgbClr val="000000"/>
              </a:solidFill>
              <a:latin typeface="Arial"/>
            </a:endParaRPr>
          </a:p>
          <a:p>
            <a:pPr>
              <a:lnSpc>
                <a:spcPct val="100000"/>
              </a:lnSpc>
            </a:pPr>
            <a:r>
              <a:rPr lang="en-US" sz="1400" b="0" strike="noStrike" spc="-1">
                <a:solidFill>
                  <a:srgbClr val="FFFFFF"/>
                </a:solidFill>
                <a:latin typeface="Times New Roman"/>
                <a:ea typeface="DejaVu Sans"/>
              </a:rPr>
              <a:t>1 Northern Macedonia</a:t>
            </a:r>
            <a:endParaRPr lang="en-US" sz="1400" b="0" strike="noStrike" spc="-1">
              <a:solidFill>
                <a:srgbClr val="000000"/>
              </a:solidFill>
              <a:latin typeface="Arial"/>
            </a:endParaRPr>
          </a:p>
          <a:p>
            <a:pPr>
              <a:lnSpc>
                <a:spcPct val="100000"/>
              </a:lnSpc>
            </a:pPr>
            <a:endParaRPr lang="en-US" sz="1150" b="0" strike="noStrike" spc="-1">
              <a:solidFill>
                <a:srgbClr val="000000"/>
              </a:solidFill>
              <a:latin typeface="Arial"/>
            </a:endParaRPr>
          </a:p>
        </p:txBody>
      </p:sp>
      <p:sp>
        <p:nvSpPr>
          <p:cNvPr id="631" name="TextBox 36"/>
          <p:cNvSpPr/>
          <p:nvPr/>
        </p:nvSpPr>
        <p:spPr>
          <a:xfrm>
            <a:off x="5803200" y="1888920"/>
            <a:ext cx="523800" cy="330120"/>
          </a:xfrm>
          <a:prstGeom prst="rect">
            <a:avLst/>
          </a:prstGeom>
          <a:solidFill>
            <a:schemeClr val="accent1">
              <a:lumMod val="75000"/>
            </a:schemeClr>
          </a:solid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nSpc>
                <a:spcPct val="100000"/>
              </a:lnSpc>
            </a:pPr>
            <a:r>
              <a:rPr lang="en-US" sz="800" b="1" strike="noStrike" spc="-1">
                <a:solidFill>
                  <a:srgbClr val="FFFFFF"/>
                </a:solidFill>
                <a:latin typeface="Calibri"/>
                <a:ea typeface="DejaVu Sans"/>
              </a:rPr>
              <a:t>BulgariaSerbia</a:t>
            </a:r>
            <a:endParaRPr lang="en-US" sz="800" b="0" strike="noStrike" spc="-1">
              <a:solidFill>
                <a:srgbClr val="000000"/>
              </a:solidFill>
              <a:latin typeface="Arial"/>
            </a:endParaRPr>
          </a:p>
        </p:txBody>
      </p:sp>
      <p:sp>
        <p:nvSpPr>
          <p:cNvPr id="632" name="TextBox 37"/>
          <p:cNvSpPr/>
          <p:nvPr/>
        </p:nvSpPr>
        <p:spPr>
          <a:xfrm>
            <a:off x="3764880" y="2621880"/>
            <a:ext cx="461160" cy="219240"/>
          </a:xfrm>
          <a:prstGeom prst="rect">
            <a:avLst/>
          </a:prstGeom>
          <a:solidFill>
            <a:schemeClr val="accent1">
              <a:lumMod val="75000"/>
            </a:schemeClr>
          </a:solid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nSpc>
                <a:spcPct val="100000"/>
              </a:lnSpc>
            </a:pPr>
            <a:r>
              <a:rPr lang="en-US" sz="870" b="1" strike="noStrike" spc="-1">
                <a:solidFill>
                  <a:srgbClr val="FFFFFF"/>
                </a:solidFill>
                <a:latin typeface="Calibri"/>
                <a:ea typeface="DejaVu Sans"/>
              </a:rPr>
              <a:t>Cuba</a:t>
            </a:r>
            <a:endParaRPr lang="en-US" sz="870" b="0" strike="noStrike" spc="-1">
              <a:solidFill>
                <a:srgbClr val="000000"/>
              </a:solidFill>
              <a:latin typeface="Arial"/>
            </a:endParaRPr>
          </a:p>
        </p:txBody>
      </p:sp>
      <p:sp>
        <p:nvSpPr>
          <p:cNvPr id="633" name="TextBox 41"/>
          <p:cNvSpPr/>
          <p:nvPr/>
        </p:nvSpPr>
        <p:spPr>
          <a:xfrm>
            <a:off x="5425200" y="4959000"/>
            <a:ext cx="3283200" cy="1871640"/>
          </a:xfrm>
          <a:prstGeom prst="rect">
            <a:avLst/>
          </a:prstGeom>
          <a:solidFill>
            <a:schemeClr val="bg2">
              <a:lumMod val="50000"/>
            </a:schemeClr>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300" b="1" strike="noStrike" spc="-1">
                <a:solidFill>
                  <a:srgbClr val="FFFF00"/>
                </a:solidFill>
                <a:latin typeface="Times New Roman"/>
                <a:ea typeface="DejaVu Sans"/>
              </a:rPr>
              <a:t>Area of potential interests: East and Central Africa</a:t>
            </a:r>
            <a:endParaRPr lang="en-US" sz="1300" b="0" strike="noStrike" spc="-1">
              <a:solidFill>
                <a:srgbClr val="000000"/>
              </a:solidFill>
              <a:latin typeface="Arial"/>
            </a:endParaRPr>
          </a:p>
          <a:p>
            <a:pPr algn="just">
              <a:lnSpc>
                <a:spcPct val="100000"/>
              </a:lnSpc>
            </a:pPr>
            <a:r>
              <a:rPr lang="en-US" sz="1300" b="0" u="sng" strike="noStrike" spc="-1">
                <a:solidFill>
                  <a:srgbClr val="FFFFFF"/>
                </a:solidFill>
                <a:uFillTx/>
                <a:latin typeface="Times New Roman"/>
                <a:ea typeface="DejaVu Sans"/>
              </a:rPr>
              <a:t>Rwanda</a:t>
            </a:r>
            <a:r>
              <a:rPr lang="en-US" sz="1300" b="0" strike="noStrike" spc="-1">
                <a:solidFill>
                  <a:srgbClr val="FFFFFF"/>
                </a:solidFill>
                <a:latin typeface="Times New Roman"/>
                <a:ea typeface="DejaVu Sans"/>
              </a:rPr>
              <a:t> – East Africa Institute for Fundamental Research (ICTP partner), Centre of Nuclear Science and Technologies</a:t>
            </a:r>
            <a:endParaRPr lang="en-US" sz="1300" b="0" strike="noStrike" spc="-1">
              <a:solidFill>
                <a:srgbClr val="000000"/>
              </a:solidFill>
              <a:latin typeface="Arial"/>
            </a:endParaRPr>
          </a:p>
          <a:p>
            <a:pPr algn="just">
              <a:lnSpc>
                <a:spcPct val="100000"/>
              </a:lnSpc>
            </a:pPr>
            <a:r>
              <a:rPr lang="en-US" sz="1300" b="0" u="sng" strike="noStrike" spc="-1">
                <a:solidFill>
                  <a:srgbClr val="FFFFFF"/>
                </a:solidFill>
                <a:uFillTx/>
                <a:latin typeface="Times New Roman"/>
                <a:ea typeface="DejaVu Sans"/>
              </a:rPr>
              <a:t>Kenya</a:t>
            </a:r>
            <a:r>
              <a:rPr lang="en-US" sz="1300" b="0" strike="noStrike" spc="-1">
                <a:solidFill>
                  <a:srgbClr val="FFFFFF"/>
                </a:solidFill>
                <a:latin typeface="Times New Roman"/>
                <a:ea typeface="DejaVu Sans"/>
              </a:rPr>
              <a:t> – headquarter of the African Academy of Sciences</a:t>
            </a:r>
            <a:endParaRPr lang="en-US" sz="1300" b="0" strike="noStrike" spc="-1">
              <a:solidFill>
                <a:srgbClr val="000000"/>
              </a:solidFill>
              <a:latin typeface="Arial"/>
            </a:endParaRPr>
          </a:p>
          <a:p>
            <a:pPr algn="just">
              <a:lnSpc>
                <a:spcPct val="100000"/>
              </a:lnSpc>
            </a:pPr>
            <a:r>
              <a:rPr lang="en-US" sz="1300" b="0" strike="noStrike" spc="-1">
                <a:solidFill>
                  <a:srgbClr val="FFFFFF"/>
                </a:solidFill>
                <a:latin typeface="Times New Roman"/>
                <a:ea typeface="DejaVu Sans"/>
              </a:rPr>
              <a:t>ROSATOM strategic partners: Namibia, Angola, Ghana, Kenya, Uganda</a:t>
            </a:r>
            <a:endParaRPr lang="en-US" sz="1300" b="0" strike="noStrike" spc="-1">
              <a:solidFill>
                <a:srgbClr val="000000"/>
              </a:solidFill>
              <a:latin typeface="Arial"/>
            </a:endParaRPr>
          </a:p>
        </p:txBody>
      </p:sp>
      <p:sp>
        <p:nvSpPr>
          <p:cNvPr id="634" name="Прямая со стрелкой 4"/>
          <p:cNvSpPr/>
          <p:nvPr/>
        </p:nvSpPr>
        <p:spPr>
          <a:xfrm>
            <a:off x="8926200" y="5855040"/>
            <a:ext cx="590040" cy="360"/>
          </a:xfrm>
          <a:custGeom>
            <a:avLst/>
            <a:gdLst>
              <a:gd name="textAreaLeft" fmla="*/ 0 w 590040"/>
              <a:gd name="textAreaRight" fmla="*/ 590400 w 590040"/>
              <a:gd name="textAreaTop" fmla="*/ 0 h 360"/>
              <a:gd name="textAreaBottom" fmla="*/ 720 h 360"/>
            </a:gdLst>
            <a:ahLst/>
            <a:cxnLst/>
            <a:rect l="textAreaLeft" t="textAreaTop" r="textAreaRight" b="textAreaBottom"/>
            <a:pathLst>
              <a:path w="21600" h="21600">
                <a:moveTo>
                  <a:pt x="0" y="0"/>
                </a:moveTo>
                <a:lnTo>
                  <a:pt x="21600" y="21600"/>
                </a:lnTo>
              </a:path>
            </a:pathLst>
          </a:custGeom>
          <a:noFill/>
          <a:ln w="19050">
            <a:solidFill>
              <a:srgbClr val="FF0000"/>
            </a:solidFill>
            <a:tailEnd type="triangle" w="med" len="med"/>
          </a:ln>
        </p:spPr>
        <p:style>
          <a:lnRef idx="1">
            <a:schemeClr val="accent2"/>
          </a:lnRef>
          <a:fillRef idx="0">
            <a:schemeClr val="accent2"/>
          </a:fillRef>
          <a:effectRef idx="0">
            <a:schemeClr val="accent2"/>
          </a:effectRef>
          <a:fontRef idx="minor"/>
        </p:style>
        <p:txBody>
          <a:bodyPr lIns="90000" tIns="720" rIns="90000" bIns="720" anchor="t">
            <a:noAutofit/>
          </a:bodyPr>
          <a:lstStyle/>
          <a:p>
            <a:pPr>
              <a:lnSpc>
                <a:spcPct val="100000"/>
              </a:lnSpc>
            </a:pPr>
            <a:endParaRPr lang="en-US" sz="1800" b="0" strike="noStrike" spc="-1">
              <a:solidFill>
                <a:srgbClr val="000000"/>
              </a:solidFill>
              <a:latin typeface="Arial"/>
              <a:ea typeface="DejaVu Sans"/>
            </a:endParaRPr>
          </a:p>
        </p:txBody>
      </p:sp>
      <p:sp>
        <p:nvSpPr>
          <p:cNvPr id="635" name="Соединитель: уступ 16"/>
          <p:cNvSpPr/>
          <p:nvPr/>
        </p:nvSpPr>
        <p:spPr>
          <a:xfrm rot="16200000" flipH="1">
            <a:off x="6625800" y="3555000"/>
            <a:ext cx="2972160" cy="1626480"/>
          </a:xfrm>
          <a:prstGeom prst="bentConnector3">
            <a:avLst>
              <a:gd name="adj1" fmla="val 50000"/>
            </a:avLst>
          </a:prstGeom>
          <a:noFill/>
          <a:ln w="19050">
            <a:solidFill>
              <a:srgbClr val="FF0000"/>
            </a:solidFill>
          </a:ln>
        </p:spPr>
        <p:style>
          <a:lnRef idx="1">
            <a:schemeClr val="accent2"/>
          </a:lnRef>
          <a:fillRef idx="0">
            <a:schemeClr val="accent2"/>
          </a:fillRef>
          <a:effectRef idx="0">
            <a:schemeClr val="accent2"/>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sp>
        <p:nvSpPr>
          <p:cNvPr id="636" name="Прямая со стрелкой 5"/>
          <p:cNvSpPr/>
          <p:nvPr/>
        </p:nvSpPr>
        <p:spPr>
          <a:xfrm>
            <a:off x="6431040" y="2995920"/>
            <a:ext cx="360" cy="1990080"/>
          </a:xfrm>
          <a:custGeom>
            <a:avLst/>
            <a:gdLst>
              <a:gd name="textAreaLeft" fmla="*/ 0 w 360"/>
              <a:gd name="textAreaRight" fmla="*/ 720 w 360"/>
              <a:gd name="textAreaTop" fmla="*/ 0 h 1990080"/>
              <a:gd name="textAreaBottom" fmla="*/ 1990440 h 1990080"/>
            </a:gdLst>
            <a:ahLst/>
            <a:cxnLst/>
            <a:rect l="textAreaLeft" t="textAreaTop" r="textAreaRight" b="textAreaBottom"/>
            <a:pathLst>
              <a:path w="21600" h="21600">
                <a:moveTo>
                  <a:pt x="0" y="0"/>
                </a:moveTo>
                <a:lnTo>
                  <a:pt x="21600" y="21600"/>
                </a:lnTo>
              </a:path>
            </a:pathLst>
          </a:custGeom>
          <a:noFill/>
          <a:ln w="19050">
            <a:solidFill>
              <a:srgbClr val="FF0000"/>
            </a:solidFill>
            <a:tailEnd type="triangle" w="med" len="med"/>
          </a:ln>
        </p:spPr>
        <p:style>
          <a:lnRef idx="1">
            <a:schemeClr val="accent1"/>
          </a:lnRef>
          <a:fillRef idx="0">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sp>
        <p:nvSpPr>
          <p:cNvPr id="637" name="Соединитель: уступ 17"/>
          <p:cNvSpPr/>
          <p:nvPr/>
        </p:nvSpPr>
        <p:spPr>
          <a:xfrm rot="10800000" flipV="1">
            <a:off x="4994280" y="3991680"/>
            <a:ext cx="898560" cy="956880"/>
          </a:xfrm>
          <a:prstGeom prst="bentConnector2">
            <a:avLst/>
          </a:prstGeom>
          <a:noFill/>
          <a:ln w="19050">
            <a:solidFill>
              <a:srgbClr val="FF0000"/>
            </a:solidFill>
            <a:tailEnd type="triangle" w="med" len="med"/>
          </a:ln>
        </p:spPr>
        <p:style>
          <a:lnRef idx="1">
            <a:schemeClr val="accent1"/>
          </a:lnRef>
          <a:fillRef idx="0">
            <a:schemeClr val="accent1"/>
          </a:fillRef>
          <a:effectRef idx="0">
            <a:schemeClr val="accent1"/>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sp>
        <p:nvSpPr>
          <p:cNvPr id="638" name="TextBox 42"/>
          <p:cNvSpPr/>
          <p:nvPr/>
        </p:nvSpPr>
        <p:spPr>
          <a:xfrm>
            <a:off x="7102080" y="2658600"/>
            <a:ext cx="391680" cy="211320"/>
          </a:xfrm>
          <a:prstGeom prst="rect">
            <a:avLst/>
          </a:prstGeom>
          <a:solidFill>
            <a:srgbClr val="948A54"/>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800" b="1" strike="noStrike" spc="-1">
                <a:solidFill>
                  <a:srgbClr val="FFFFFF"/>
                </a:solidFill>
                <a:latin typeface="Calibri"/>
                <a:ea typeface="DejaVu Sans"/>
              </a:rPr>
              <a:t>India</a:t>
            </a:r>
            <a:endParaRPr lang="en-US" sz="800" b="0" strike="noStrike" spc="-1">
              <a:solidFill>
                <a:srgbClr val="000000"/>
              </a:solidFill>
              <a:latin typeface="Arial"/>
            </a:endParaRPr>
          </a:p>
        </p:txBody>
      </p:sp>
      <p:sp>
        <p:nvSpPr>
          <p:cNvPr id="639" name="TextBox 43"/>
          <p:cNvSpPr/>
          <p:nvPr/>
        </p:nvSpPr>
        <p:spPr>
          <a:xfrm>
            <a:off x="5895720" y="3879720"/>
            <a:ext cx="345960" cy="211320"/>
          </a:xfrm>
          <a:prstGeom prst="rect">
            <a:avLst/>
          </a:prstGeom>
          <a:solidFill>
            <a:schemeClr val="accent1">
              <a:lumMod val="7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800" b="1" strike="noStrike" spc="-1">
                <a:solidFill>
                  <a:srgbClr val="FFFFFF"/>
                </a:solidFill>
                <a:latin typeface="Calibri"/>
                <a:ea typeface="DejaVu Sans"/>
              </a:rPr>
              <a:t>RSA</a:t>
            </a:r>
            <a:endParaRPr lang="en-US" sz="800" b="0" strike="noStrike" spc="-1">
              <a:solidFill>
                <a:srgbClr val="000000"/>
              </a:solidFill>
              <a:latin typeface="Arial"/>
            </a:endParaRPr>
          </a:p>
        </p:txBody>
      </p:sp>
      <p:sp>
        <p:nvSpPr>
          <p:cNvPr id="640" name="TextBox 46"/>
          <p:cNvSpPr/>
          <p:nvPr/>
        </p:nvSpPr>
        <p:spPr>
          <a:xfrm>
            <a:off x="6012000" y="2489760"/>
            <a:ext cx="417600" cy="211320"/>
          </a:xfrm>
          <a:prstGeom prst="rect">
            <a:avLst/>
          </a:prstGeom>
          <a:solidFill>
            <a:schemeClr val="accent1">
              <a:lumMod val="7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800" b="1" strike="noStrike" spc="-1">
                <a:solidFill>
                  <a:srgbClr val="FFFFFF"/>
                </a:solidFill>
                <a:latin typeface="Calibri"/>
                <a:ea typeface="DejaVu Sans"/>
              </a:rPr>
              <a:t>Egypt</a:t>
            </a:r>
            <a:endParaRPr lang="en-US" sz="800" b="0" strike="noStrike" spc="-1">
              <a:solidFill>
                <a:srgbClr val="000000"/>
              </a:solidFill>
              <a:latin typeface="Arial"/>
            </a:endParaRPr>
          </a:p>
        </p:txBody>
      </p:sp>
      <p:sp>
        <p:nvSpPr>
          <p:cNvPr id="641" name="TextBox 64"/>
          <p:cNvSpPr/>
          <p:nvPr/>
        </p:nvSpPr>
        <p:spPr>
          <a:xfrm>
            <a:off x="7666560" y="2527560"/>
            <a:ext cx="546480" cy="208440"/>
          </a:xfrm>
          <a:prstGeom prst="rect">
            <a:avLst/>
          </a:prstGeom>
          <a:solidFill>
            <a:schemeClr val="accent1">
              <a:lumMod val="75000"/>
            </a:schemeClr>
          </a:solid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nSpc>
                <a:spcPct val="100000"/>
              </a:lnSpc>
            </a:pPr>
            <a:r>
              <a:rPr lang="en-US" sz="800" b="1" strike="noStrike" spc="-1">
                <a:solidFill>
                  <a:srgbClr val="FFFFFF"/>
                </a:solidFill>
                <a:latin typeface="Calibri"/>
                <a:ea typeface="DejaVu Sans"/>
              </a:rPr>
              <a:t>Vietnam</a:t>
            </a:r>
            <a:endParaRPr lang="en-US" sz="800" b="0" strike="noStrike" spc="-1">
              <a:solidFill>
                <a:srgbClr val="000000"/>
              </a:solidFill>
              <a:latin typeface="Arial"/>
            </a:endParaRPr>
          </a:p>
        </p:txBody>
      </p:sp>
    </p:spTree>
    <p:extLst>
      <p:ext uri="{BB962C8B-B14F-4D97-AF65-F5344CB8AC3E}">
        <p14:creationId xmlns:p14="http://schemas.microsoft.com/office/powerpoint/2010/main" val="23591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1" name="Рисунок 104"/>
          <p:cNvPicPr/>
          <p:nvPr/>
        </p:nvPicPr>
        <p:blipFill>
          <a:blip r:embed="rId3" cstate="print">
            <a:extLst>
              <a:ext uri="{28A0092B-C50C-407E-A947-70E740481C1C}">
                <a14:useLocalDpi xmlns:a14="http://schemas.microsoft.com/office/drawing/2010/main"/>
              </a:ext>
            </a:extLst>
          </a:blip>
          <a:srcRect/>
          <a:stretch/>
        </p:blipFill>
        <p:spPr>
          <a:xfrm>
            <a:off x="6999480" y="4177133"/>
            <a:ext cx="5059268" cy="2878200"/>
          </a:xfrm>
          <a:prstGeom prst="rect">
            <a:avLst/>
          </a:prstGeom>
          <a:ln w="0">
            <a:noFill/>
          </a:ln>
        </p:spPr>
      </p:pic>
      <p:pic>
        <p:nvPicPr>
          <p:cNvPr id="1812" name="Picture 23"/>
          <p:cNvPicPr/>
          <p:nvPr/>
        </p:nvPicPr>
        <p:blipFill>
          <a:blip r:embed="rId4" cstate="print">
            <a:extLst>
              <a:ext uri="{28A0092B-C50C-407E-A947-70E740481C1C}">
                <a14:useLocalDpi xmlns:a14="http://schemas.microsoft.com/office/drawing/2010/main"/>
              </a:ext>
            </a:extLst>
          </a:blip>
          <a:srcRect/>
          <a:stretch/>
        </p:blipFill>
        <p:spPr>
          <a:xfrm>
            <a:off x="7419960" y="793697"/>
            <a:ext cx="4599360" cy="3251880"/>
          </a:xfrm>
          <a:prstGeom prst="rect">
            <a:avLst/>
          </a:prstGeom>
          <a:ln w="0">
            <a:noFill/>
          </a:ln>
        </p:spPr>
      </p:pic>
      <p:sp>
        <p:nvSpPr>
          <p:cNvPr id="1813" name="TextBox 117"/>
          <p:cNvSpPr/>
          <p:nvPr/>
        </p:nvSpPr>
        <p:spPr>
          <a:xfrm>
            <a:off x="129240" y="4886513"/>
            <a:ext cx="6564960" cy="73721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400" b="1" strike="noStrike" spc="-1" dirty="0">
                <a:solidFill>
                  <a:srgbClr val="000000"/>
                </a:solidFill>
                <a:ea typeface="DejaVu Sans"/>
              </a:rPr>
              <a:t>February 15-16, 2023, JINR, </a:t>
            </a:r>
            <a:r>
              <a:rPr lang="en-US" sz="1400" b="1" strike="noStrike" spc="-1" dirty="0" err="1">
                <a:solidFill>
                  <a:srgbClr val="000000"/>
                </a:solidFill>
                <a:ea typeface="DejaVu Sans"/>
              </a:rPr>
              <a:t>Dubna</a:t>
            </a:r>
            <a:endParaRPr lang="en-US" sz="1400" b="0" strike="noStrike" spc="-1" dirty="0">
              <a:solidFill>
                <a:srgbClr val="000000"/>
              </a:solidFill>
            </a:endParaRPr>
          </a:p>
          <a:p>
            <a:pPr>
              <a:lnSpc>
                <a:spcPct val="100000"/>
              </a:lnSpc>
            </a:pPr>
            <a:r>
              <a:rPr lang="en-US" sz="1400" b="0" strike="noStrike" spc="-1" dirty="0">
                <a:solidFill>
                  <a:srgbClr val="000000"/>
                </a:solidFill>
                <a:ea typeface="DejaVu Sans"/>
              </a:rPr>
              <a:t>Delegation of Mexico headed by H.E. Eduardo Villegas </a:t>
            </a:r>
            <a:r>
              <a:rPr lang="en-US" sz="1400" b="0" strike="noStrike" spc="-1" dirty="0" err="1">
                <a:solidFill>
                  <a:srgbClr val="000000"/>
                </a:solidFill>
                <a:ea typeface="DejaVu Sans"/>
              </a:rPr>
              <a:t>Megías</a:t>
            </a:r>
            <a:r>
              <a:rPr lang="en-US" sz="1400" b="0" strike="noStrike" spc="-1" dirty="0">
                <a:solidFill>
                  <a:srgbClr val="000000"/>
                </a:solidFill>
                <a:ea typeface="DejaVu Sans"/>
              </a:rPr>
              <a:t>, </a:t>
            </a:r>
            <a:br>
              <a:rPr sz="1400" dirty="0"/>
            </a:br>
            <a:r>
              <a:rPr lang="en-US" sz="1400" b="0" strike="noStrike" spc="-1" dirty="0">
                <a:solidFill>
                  <a:srgbClr val="000000"/>
                </a:solidFill>
                <a:ea typeface="DejaVu Sans"/>
              </a:rPr>
              <a:t>Ambassador Extraordinary and Plenipotentiary of the United Mexican States</a:t>
            </a:r>
            <a:endParaRPr lang="en-US" sz="1400" b="0" strike="noStrike" spc="-1" dirty="0">
              <a:solidFill>
                <a:srgbClr val="000000"/>
              </a:solidFill>
            </a:endParaRPr>
          </a:p>
        </p:txBody>
      </p:sp>
      <p:sp>
        <p:nvSpPr>
          <p:cNvPr id="1814" name="Прямоугольник 37"/>
          <p:cNvSpPr/>
          <p:nvPr/>
        </p:nvSpPr>
        <p:spPr>
          <a:xfrm>
            <a:off x="129240" y="5669467"/>
            <a:ext cx="6717600" cy="13835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400" b="1" u="sng" strike="noStrike" spc="-1" dirty="0">
                <a:solidFill>
                  <a:srgbClr val="000000"/>
                </a:solidFill>
                <a:uFillTx/>
                <a:ea typeface="DejaVu Sans"/>
              </a:rPr>
              <a:t>Highlights of the visit</a:t>
            </a:r>
            <a:r>
              <a:rPr lang="en-US" sz="1400" b="1" strike="noStrike" spc="-1" dirty="0">
                <a:solidFill>
                  <a:srgbClr val="000000"/>
                </a:solidFill>
                <a:ea typeface="DejaVu Sans"/>
              </a:rPr>
              <a:t>:</a:t>
            </a:r>
            <a:endParaRPr lang="en-US" sz="1400" b="0" strike="noStrike" spc="-1" dirty="0">
              <a:solidFill>
                <a:srgbClr val="000000"/>
              </a:solidFill>
            </a:endParaRPr>
          </a:p>
          <a:p>
            <a:pPr marL="285840" indent="-285840">
              <a:lnSpc>
                <a:spcPct val="100000"/>
              </a:lnSpc>
              <a:buClr>
                <a:srgbClr val="000000"/>
              </a:buClr>
              <a:buFont typeface="Arial"/>
              <a:buChar char="•"/>
            </a:pPr>
            <a:r>
              <a:rPr lang="en-US" sz="1400" b="0" strike="noStrike" spc="-1" dirty="0">
                <a:solidFill>
                  <a:srgbClr val="000000"/>
                </a:solidFill>
                <a:ea typeface="DejaVu Sans"/>
              </a:rPr>
              <a:t>signing of the </a:t>
            </a:r>
            <a:r>
              <a:rPr lang="en-US" sz="1400" b="1" strike="noStrike" spc="-1" dirty="0">
                <a:solidFill>
                  <a:srgbClr val="000000"/>
                </a:solidFill>
                <a:ea typeface="DejaVu Sans"/>
              </a:rPr>
              <a:t>Joint Declaration of Intent</a:t>
            </a:r>
            <a:r>
              <a:rPr lang="en-US" sz="1400" b="0" strike="noStrike" spc="-1" dirty="0">
                <a:solidFill>
                  <a:srgbClr val="000000"/>
                </a:solidFill>
                <a:ea typeface="DejaVu Sans"/>
              </a:rPr>
              <a:t> between the National Council for Science and Technology of Mexico (CONACYT) &amp; JINR;</a:t>
            </a:r>
            <a:endParaRPr lang="en-US" sz="1400" b="0" strike="noStrike" spc="-1" dirty="0">
              <a:solidFill>
                <a:srgbClr val="000000"/>
              </a:solidFill>
            </a:endParaRPr>
          </a:p>
          <a:p>
            <a:pPr marL="285840" indent="-285840">
              <a:lnSpc>
                <a:spcPct val="100000"/>
              </a:lnSpc>
              <a:buClr>
                <a:srgbClr val="000000"/>
              </a:buClr>
              <a:buFont typeface="Arial"/>
              <a:buChar char="•"/>
            </a:pPr>
            <a:r>
              <a:rPr lang="en-GB" sz="1400" b="0" strike="noStrike" spc="-1" dirty="0">
                <a:solidFill>
                  <a:srgbClr val="000000"/>
                </a:solidFill>
                <a:ea typeface="DejaVu Sans"/>
              </a:rPr>
              <a:t>report on JINR-Mexico cooperation by the President of the Mexican Physical Society Ana Maria </a:t>
            </a:r>
            <a:r>
              <a:rPr lang="en-GB" sz="1400" b="0" strike="noStrike" spc="-1" dirty="0" err="1">
                <a:solidFill>
                  <a:srgbClr val="000000"/>
                </a:solidFill>
                <a:ea typeface="DejaVu Sans"/>
              </a:rPr>
              <a:t>Cetto</a:t>
            </a:r>
            <a:r>
              <a:rPr lang="en-GB" sz="1400" b="0" strike="noStrike" spc="-1" dirty="0">
                <a:solidFill>
                  <a:srgbClr val="000000"/>
                </a:solidFill>
                <a:ea typeface="DejaVu Sans"/>
              </a:rPr>
              <a:t> at the session of the JINR Scientific Council; </a:t>
            </a:r>
            <a:endParaRPr lang="en-US" sz="1400" b="0" strike="noStrike" spc="-1" dirty="0">
              <a:solidFill>
                <a:srgbClr val="000000"/>
              </a:solidFill>
            </a:endParaRPr>
          </a:p>
          <a:p>
            <a:pPr marL="285840" indent="-285840">
              <a:lnSpc>
                <a:spcPct val="100000"/>
              </a:lnSpc>
              <a:buClr>
                <a:srgbClr val="000000"/>
              </a:buClr>
              <a:buFont typeface="Arial"/>
              <a:buChar char="•"/>
            </a:pPr>
            <a:r>
              <a:rPr lang="en-US" sz="1400" b="0" strike="noStrike" spc="-1" dirty="0">
                <a:solidFill>
                  <a:srgbClr val="000000"/>
                </a:solidFill>
                <a:ea typeface="DejaVu Sans"/>
              </a:rPr>
              <a:t>acquaintance with the JINR infrastructure.</a:t>
            </a:r>
            <a:endParaRPr lang="en-US" sz="1400" b="0" strike="noStrike" spc="-1" dirty="0">
              <a:solidFill>
                <a:srgbClr val="000000"/>
              </a:solidFill>
            </a:endParaRPr>
          </a:p>
        </p:txBody>
      </p:sp>
      <p:sp>
        <p:nvSpPr>
          <p:cNvPr id="1815" name="Прямоугольник 44"/>
          <p:cNvSpPr/>
          <p:nvPr/>
        </p:nvSpPr>
        <p:spPr>
          <a:xfrm>
            <a:off x="9865800" y="6608520"/>
            <a:ext cx="1924560" cy="3337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600" b="1" strike="noStrike" spc="-1">
                <a:solidFill>
                  <a:srgbClr val="FFFFFF"/>
                </a:solidFill>
                <a:latin typeface="Arial"/>
                <a:ea typeface="DejaVu Sans"/>
              </a:rPr>
              <a:t>DC-280, LNR JINR</a:t>
            </a:r>
            <a:endParaRPr lang="en-US" sz="1600" b="0" strike="noStrike" spc="-1">
              <a:solidFill>
                <a:srgbClr val="000000"/>
              </a:solidFill>
              <a:latin typeface="Arial"/>
            </a:endParaRPr>
          </a:p>
        </p:txBody>
      </p:sp>
      <p:sp>
        <p:nvSpPr>
          <p:cNvPr id="1816" name="TextBox 118"/>
          <p:cNvSpPr/>
          <p:nvPr/>
        </p:nvSpPr>
        <p:spPr>
          <a:xfrm>
            <a:off x="9065520" y="3479760"/>
            <a:ext cx="2953800" cy="33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00" b="1" strike="noStrike" spc="-1">
                <a:solidFill>
                  <a:srgbClr val="FFFFFF"/>
                </a:solidFill>
                <a:latin typeface="Arial"/>
                <a:ea typeface="DejaVu Sans"/>
              </a:rPr>
              <a:t>MPD NICA, VBLHEP JINR</a:t>
            </a:r>
            <a:endParaRPr lang="en-US" sz="1600" b="0" strike="noStrike" spc="-1">
              <a:solidFill>
                <a:srgbClr val="000000"/>
              </a:solidFill>
              <a:latin typeface="Arial"/>
            </a:endParaRPr>
          </a:p>
        </p:txBody>
      </p:sp>
      <p:pic>
        <p:nvPicPr>
          <p:cNvPr id="1817" name="Picture 25"/>
          <p:cNvPicPr/>
          <p:nvPr/>
        </p:nvPicPr>
        <p:blipFill>
          <a:blip r:embed="rId5" cstate="print">
            <a:extLst>
              <a:ext uri="{28A0092B-C50C-407E-A947-70E740481C1C}">
                <a14:useLocalDpi xmlns:a14="http://schemas.microsoft.com/office/drawing/2010/main"/>
              </a:ext>
            </a:extLst>
          </a:blip>
          <a:srcRect/>
          <a:stretch/>
        </p:blipFill>
        <p:spPr>
          <a:xfrm>
            <a:off x="315180" y="899129"/>
            <a:ext cx="6193080" cy="3941640"/>
          </a:xfrm>
          <a:prstGeom prst="rect">
            <a:avLst/>
          </a:prstGeom>
          <a:ln w="0">
            <a:noFill/>
          </a:ln>
        </p:spPr>
      </p:pic>
      <p:pic>
        <p:nvPicPr>
          <p:cNvPr id="1026" name="Picture 2">
            <a:extLst>
              <a:ext uri="{FF2B5EF4-FFF2-40B4-BE49-F238E27FC236}">
                <a16:creationId xmlns:a16="http://schemas.microsoft.com/office/drawing/2014/main" id="{5FC3B0AE-64DB-804A-8ED6-6857D57A3DB6}"/>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061184" y="76545"/>
            <a:ext cx="1038256" cy="622954"/>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60;p1">
            <a:extLst>
              <a:ext uri="{FF2B5EF4-FFF2-40B4-BE49-F238E27FC236}">
                <a16:creationId xmlns:a16="http://schemas.microsoft.com/office/drawing/2014/main" id="{E7BDD427-FF21-A144-8C4C-6567E292079D}"/>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11115000" y="76545"/>
            <a:ext cx="956160" cy="584775"/>
          </a:xfrm>
          <a:prstGeom prst="rect">
            <a:avLst/>
          </a:prstGeom>
          <a:noFill/>
          <a:ln>
            <a:noFill/>
          </a:ln>
        </p:spPr>
      </p:pic>
      <p:sp>
        <p:nvSpPr>
          <p:cNvPr id="12" name="Google Shape;65;p3">
            <a:extLst>
              <a:ext uri="{FF2B5EF4-FFF2-40B4-BE49-F238E27FC236}">
                <a16:creationId xmlns:a16="http://schemas.microsoft.com/office/drawing/2014/main" id="{36071AC1-476A-F445-9B76-3EB134264DF3}"/>
              </a:ext>
            </a:extLst>
          </p:cNvPr>
          <p:cNvSpPr txBox="1">
            <a:spLocks/>
          </p:cNvSpPr>
          <p:nvPr/>
        </p:nvSpPr>
        <p:spPr>
          <a:xfrm>
            <a:off x="825972" y="95829"/>
            <a:ext cx="9039828" cy="584775"/>
          </a:xfrm>
          <a:prstGeom prst="rect">
            <a:avLst/>
          </a:prstGeom>
          <a:noFill/>
          <a:ln w="0">
            <a:noFill/>
          </a:ln>
        </p:spPr>
        <p:txBody>
          <a:bodyPr spcFirstLastPara="1" wrap="square" lIns="91425" tIns="45700" rIns="91425" bIns="457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1F3864"/>
              </a:buClr>
              <a:buSzPts val="3200"/>
              <a:buFont typeface="Arial"/>
              <a:buNone/>
            </a:pPr>
            <a:r>
              <a:rPr lang="en-US" sz="3200" b="1" cap="small" dirty="0">
                <a:solidFill>
                  <a:srgbClr val="1F3864"/>
                </a:solidFill>
                <a:latin typeface="Arial"/>
                <a:ea typeface="Arial"/>
                <a:cs typeface="Arial"/>
                <a:sym typeface="Arial"/>
              </a:rPr>
              <a:t>JINR - Mexico: new horizons of cooperation</a:t>
            </a:r>
            <a:endParaRPr lang="en-US" cap="small" dirty="0"/>
          </a:p>
        </p:txBody>
      </p:sp>
      <p:sp>
        <p:nvSpPr>
          <p:cNvPr id="1810" name="Прямоугольник 7"/>
          <p:cNvSpPr/>
          <p:nvPr/>
        </p:nvSpPr>
        <p:spPr>
          <a:xfrm>
            <a:off x="3619924" y="899129"/>
            <a:ext cx="3016939" cy="45612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pPr>
            <a:r>
              <a:rPr lang="en-US" sz="2400" b="1" strike="noStrike" spc="-1" dirty="0">
                <a:solidFill>
                  <a:srgbClr val="0070C0"/>
                </a:solidFill>
                <a:latin typeface="Arial"/>
                <a:ea typeface="DejaVu Sans"/>
              </a:rPr>
              <a:t>Joint Declaration</a:t>
            </a:r>
            <a:endParaRPr lang="en-US" sz="2400" b="0" strike="noStrike" spc="-1" dirty="0">
              <a:solidFill>
                <a:srgbClr val="000000"/>
              </a:solidFill>
              <a:latin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60;p1">
            <a:extLst>
              <a:ext uri="{FF2B5EF4-FFF2-40B4-BE49-F238E27FC236}">
                <a16:creationId xmlns:a16="http://schemas.microsoft.com/office/drawing/2014/main" id="{638BA50D-E1E1-C948-8E7D-1D7D7DC8C472}"/>
              </a:ext>
            </a:extLst>
          </p:cNvP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0120813" y="108520"/>
            <a:ext cx="956160" cy="584775"/>
          </a:xfrm>
          <a:prstGeom prst="rect">
            <a:avLst/>
          </a:prstGeom>
          <a:noFill/>
          <a:ln>
            <a:noFill/>
          </a:ln>
        </p:spPr>
      </p:pic>
      <p:pic>
        <p:nvPicPr>
          <p:cNvPr id="5" name="Picture 2" descr="Флаг Китая — Википедия">
            <a:extLst>
              <a:ext uri="{FF2B5EF4-FFF2-40B4-BE49-F238E27FC236}">
                <a16:creationId xmlns:a16="http://schemas.microsoft.com/office/drawing/2014/main" id="{5F0F73A0-94D9-C74A-8626-9C4DEA26386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2491" y="108521"/>
            <a:ext cx="875411" cy="584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Путин и Си встретились в первом корпусе Кремля">
            <a:extLst>
              <a:ext uri="{FF2B5EF4-FFF2-40B4-BE49-F238E27FC236}">
                <a16:creationId xmlns:a16="http://schemas.microsoft.com/office/drawing/2014/main" id="{4F2702F7-71DD-DD49-8AF3-A66B38F8521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98700" y="1140742"/>
            <a:ext cx="2011481" cy="20702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Фальков Валерий Николаевич">
            <a:extLst>
              <a:ext uri="{FF2B5EF4-FFF2-40B4-BE49-F238E27FC236}">
                <a16:creationId xmlns:a16="http://schemas.microsoft.com/office/drawing/2014/main" id="{27B88C95-BB73-2E44-9491-9DDBBDBABEB8}"/>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200344" y="1141767"/>
            <a:ext cx="805544" cy="9770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91BB91FA-1E13-074B-8BEF-8E4146B4A3B4}"/>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083177" y="1141767"/>
            <a:ext cx="750118" cy="9770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5AC37798-4CDA-DD48-9F44-419173858B66}"/>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101553" y="2225862"/>
            <a:ext cx="750118" cy="9770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Трубников Григорий Владимирович">
            <a:extLst>
              <a:ext uri="{FF2B5EF4-FFF2-40B4-BE49-F238E27FC236}">
                <a16:creationId xmlns:a16="http://schemas.microsoft.com/office/drawing/2014/main" id="{DC50BA7D-6962-DF41-B2D1-CC48241663B4}"/>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2209532" y="2219759"/>
            <a:ext cx="805544" cy="977045"/>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a:extLst>
              <a:ext uri="{FF2B5EF4-FFF2-40B4-BE49-F238E27FC236}">
                <a16:creationId xmlns:a16="http://schemas.microsoft.com/office/drawing/2014/main" id="{D1A9C1A6-E074-E54F-A2FE-7B57D5166F2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1854" y="3397643"/>
            <a:ext cx="3861009" cy="1155937"/>
          </a:xfrm>
          <a:prstGeom prst="rect">
            <a:avLst/>
          </a:prstGeom>
        </p:spPr>
      </p:pic>
      <p:pic>
        <p:nvPicPr>
          <p:cNvPr id="12" name="Рисунок 11">
            <a:extLst>
              <a:ext uri="{FF2B5EF4-FFF2-40B4-BE49-F238E27FC236}">
                <a16:creationId xmlns:a16="http://schemas.microsoft.com/office/drawing/2014/main" id="{7265E8A5-1BD1-6945-AA1A-41F70949DA0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1853" y="4559564"/>
            <a:ext cx="3740097" cy="1906733"/>
          </a:xfrm>
          <a:prstGeom prst="rect">
            <a:avLst/>
          </a:prstGeom>
        </p:spPr>
      </p:pic>
      <p:sp>
        <p:nvSpPr>
          <p:cNvPr id="13" name="TextBox 12">
            <a:extLst>
              <a:ext uri="{FF2B5EF4-FFF2-40B4-BE49-F238E27FC236}">
                <a16:creationId xmlns:a16="http://schemas.microsoft.com/office/drawing/2014/main" id="{E9B3112D-D93A-A14B-A549-20F8952493F5}"/>
              </a:ext>
            </a:extLst>
          </p:cNvPr>
          <p:cNvSpPr txBox="1"/>
          <p:nvPr/>
        </p:nvSpPr>
        <p:spPr>
          <a:xfrm>
            <a:off x="179877" y="646804"/>
            <a:ext cx="7746970" cy="338554"/>
          </a:xfrm>
          <a:prstGeom prst="rect">
            <a:avLst/>
          </a:prstGeom>
          <a:noFill/>
        </p:spPr>
        <p:txBody>
          <a:bodyPr wrap="square">
            <a:spAutoFit/>
          </a:bodyPr>
          <a:lstStyle/>
          <a:p>
            <a:r>
              <a:rPr lang="ru-RU" sz="1600" dirty="0">
                <a:solidFill>
                  <a:srgbClr val="002060"/>
                </a:solidFill>
              </a:rPr>
              <a:t>The </a:t>
            </a:r>
            <a:r>
              <a:rPr lang="ru-RU" sz="1600" dirty="0" err="1">
                <a:solidFill>
                  <a:srgbClr val="002060"/>
                </a:solidFill>
              </a:rPr>
              <a:t>People's</a:t>
            </a:r>
            <a:r>
              <a:rPr lang="ru-RU" sz="1600" dirty="0">
                <a:solidFill>
                  <a:srgbClr val="002060"/>
                </a:solidFill>
              </a:rPr>
              <a:t> Republic </a:t>
            </a:r>
            <a:r>
              <a:rPr lang="ru-RU" sz="1600" dirty="0" err="1">
                <a:solidFill>
                  <a:srgbClr val="002060"/>
                </a:solidFill>
              </a:rPr>
              <a:t>of</a:t>
            </a:r>
            <a:r>
              <a:rPr lang="ru-RU" sz="1600" dirty="0">
                <a:solidFill>
                  <a:srgbClr val="002060"/>
                </a:solidFill>
              </a:rPr>
              <a:t> China </a:t>
            </a:r>
            <a:r>
              <a:rPr lang="ru-RU" sz="1600" dirty="0" err="1">
                <a:solidFill>
                  <a:srgbClr val="002060"/>
                </a:solidFill>
              </a:rPr>
              <a:t>was</a:t>
            </a:r>
            <a:r>
              <a:rPr lang="ru-RU" sz="1600" dirty="0">
                <a:solidFill>
                  <a:srgbClr val="002060"/>
                </a:solidFill>
              </a:rPr>
              <a:t> </a:t>
            </a:r>
            <a:r>
              <a:rPr lang="ru-RU" sz="1600" dirty="0" err="1">
                <a:solidFill>
                  <a:srgbClr val="002060"/>
                </a:solidFill>
              </a:rPr>
              <a:t>one</a:t>
            </a:r>
            <a:r>
              <a:rPr lang="ru-RU" sz="1600" dirty="0">
                <a:solidFill>
                  <a:srgbClr val="002060"/>
                </a:solidFill>
              </a:rPr>
              <a:t> </a:t>
            </a:r>
            <a:r>
              <a:rPr lang="ru-RU" sz="1600" dirty="0" err="1">
                <a:solidFill>
                  <a:srgbClr val="002060"/>
                </a:solidFill>
              </a:rPr>
              <a:t>of</a:t>
            </a:r>
            <a:r>
              <a:rPr lang="ru-RU" sz="1600" dirty="0">
                <a:solidFill>
                  <a:srgbClr val="002060"/>
                </a:solidFill>
              </a:rPr>
              <a:t> </a:t>
            </a:r>
            <a:r>
              <a:rPr lang="ru-RU" sz="1600" b="1" dirty="0" err="1">
                <a:solidFill>
                  <a:srgbClr val="002060"/>
                </a:solidFill>
              </a:rPr>
              <a:t>the</a:t>
            </a:r>
            <a:r>
              <a:rPr lang="ru-RU" sz="1600" b="1" dirty="0">
                <a:solidFill>
                  <a:srgbClr val="002060"/>
                </a:solidFill>
              </a:rPr>
              <a:t> </a:t>
            </a:r>
            <a:r>
              <a:rPr lang="en-US" sz="1600" b="1" dirty="0">
                <a:solidFill>
                  <a:srgbClr val="002060"/>
                </a:solidFill>
              </a:rPr>
              <a:t>JINR </a:t>
            </a:r>
            <a:r>
              <a:rPr lang="ru-RU" sz="1600" b="1" dirty="0" err="1">
                <a:solidFill>
                  <a:srgbClr val="002060"/>
                </a:solidFill>
              </a:rPr>
              <a:t>founding</a:t>
            </a:r>
            <a:r>
              <a:rPr lang="ru-RU" sz="1600" b="1" dirty="0">
                <a:solidFill>
                  <a:srgbClr val="002060"/>
                </a:solidFill>
              </a:rPr>
              <a:t> </a:t>
            </a:r>
            <a:r>
              <a:rPr lang="ru-RU" sz="1600" b="1" dirty="0" err="1">
                <a:solidFill>
                  <a:srgbClr val="002060"/>
                </a:solidFill>
              </a:rPr>
              <a:t>states</a:t>
            </a:r>
            <a:r>
              <a:rPr lang="ru-RU" sz="1600" b="1" dirty="0">
                <a:solidFill>
                  <a:srgbClr val="002060"/>
                </a:solidFill>
              </a:rPr>
              <a:t> </a:t>
            </a:r>
            <a:r>
              <a:rPr lang="ru-RU" sz="1600" dirty="0" err="1">
                <a:solidFill>
                  <a:srgbClr val="002060"/>
                </a:solidFill>
              </a:rPr>
              <a:t>in</a:t>
            </a:r>
            <a:r>
              <a:rPr lang="ru-RU" sz="1600" dirty="0">
                <a:solidFill>
                  <a:srgbClr val="002060"/>
                </a:solidFill>
              </a:rPr>
              <a:t> 1956.</a:t>
            </a:r>
          </a:p>
        </p:txBody>
      </p:sp>
      <p:pic>
        <p:nvPicPr>
          <p:cNvPr id="14" name="Picture 14">
            <a:extLst>
              <a:ext uri="{FF2B5EF4-FFF2-40B4-BE49-F238E27FC236}">
                <a16:creationId xmlns:a16="http://schemas.microsoft.com/office/drawing/2014/main" id="{29F32EA5-E2A7-534D-AD6C-193793C6B731}"/>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8287775" y="779622"/>
            <a:ext cx="3837801" cy="19970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a:extLst>
              <a:ext uri="{FF2B5EF4-FFF2-40B4-BE49-F238E27FC236}">
                <a16:creationId xmlns:a16="http://schemas.microsoft.com/office/drawing/2014/main" id="{71E32967-FBDD-3242-8F55-5F72D3F6D5CF}"/>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986772" y="1141767"/>
            <a:ext cx="1566514" cy="156651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81FE7B4-F8E0-FD42-AB2A-FF23DB89BCEF}"/>
              </a:ext>
            </a:extLst>
          </p:cNvPr>
          <p:cNvSpPr txBox="1"/>
          <p:nvPr/>
        </p:nvSpPr>
        <p:spPr>
          <a:xfrm>
            <a:off x="5619876" y="1109199"/>
            <a:ext cx="2770000" cy="1751442"/>
          </a:xfrm>
          <a:prstGeom prst="rect">
            <a:avLst/>
          </a:prstGeom>
          <a:noFill/>
        </p:spPr>
        <p:txBody>
          <a:bodyPr wrap="square">
            <a:spAutoFit/>
          </a:bodyPr>
          <a:lstStyle/>
          <a:p>
            <a:pPr algn="l"/>
            <a:r>
              <a:rPr lang="en-US" sz="1198" b="1" i="1" dirty="0">
                <a:solidFill>
                  <a:srgbClr val="002060"/>
                </a:solidFill>
              </a:rPr>
              <a:t>WANG </a:t>
            </a:r>
            <a:r>
              <a:rPr lang="en-US" sz="1198" b="1" i="1" dirty="0" err="1">
                <a:solidFill>
                  <a:srgbClr val="002060"/>
                </a:solidFill>
              </a:rPr>
              <a:t>Ganchang</a:t>
            </a:r>
            <a:r>
              <a:rPr lang="ru-RU" sz="1198" b="1" i="1" dirty="0">
                <a:solidFill>
                  <a:srgbClr val="002060"/>
                </a:solidFill>
              </a:rPr>
              <a:t>, </a:t>
            </a:r>
            <a:r>
              <a:rPr lang="en-US" sz="1198" i="1" dirty="0">
                <a:solidFill>
                  <a:srgbClr val="002060"/>
                </a:solidFill>
              </a:rPr>
              <a:t>prominent Chinese scientist and researcher, Academician of the Academy of Sciences of China was Vice-Director of JINR (1958-1960).</a:t>
            </a:r>
          </a:p>
          <a:p>
            <a:pPr algn="l"/>
            <a:endParaRPr lang="ru-RU" sz="1198" i="1" dirty="0">
              <a:solidFill>
                <a:srgbClr val="002060"/>
              </a:solidFill>
            </a:endParaRPr>
          </a:p>
          <a:p>
            <a:pPr algn="l"/>
            <a:r>
              <a:rPr lang="en-US" sz="1198" i="1" dirty="0">
                <a:solidFill>
                  <a:srgbClr val="002060"/>
                </a:solidFill>
              </a:rPr>
              <a:t>CPR was actively and fruitfully involved into JINR from 1956 to 1965.</a:t>
            </a:r>
          </a:p>
          <a:p>
            <a:pPr algn="l"/>
            <a:endParaRPr lang="en-US" sz="1198" i="1" dirty="0">
              <a:solidFill>
                <a:srgbClr val="002060"/>
              </a:solidFill>
            </a:endParaRPr>
          </a:p>
        </p:txBody>
      </p:sp>
      <p:sp>
        <p:nvSpPr>
          <p:cNvPr id="18" name="TextBox 17">
            <a:extLst>
              <a:ext uri="{FF2B5EF4-FFF2-40B4-BE49-F238E27FC236}">
                <a16:creationId xmlns:a16="http://schemas.microsoft.com/office/drawing/2014/main" id="{5DAA026C-E711-2941-9C13-E8340885C198}"/>
              </a:ext>
            </a:extLst>
          </p:cNvPr>
          <p:cNvSpPr txBox="1"/>
          <p:nvPr/>
        </p:nvSpPr>
        <p:spPr>
          <a:xfrm>
            <a:off x="7374470" y="2755675"/>
            <a:ext cx="4673826" cy="1246495"/>
          </a:xfrm>
          <a:prstGeom prst="rect">
            <a:avLst/>
          </a:prstGeom>
          <a:noFill/>
        </p:spPr>
        <p:txBody>
          <a:bodyPr wrap="square">
            <a:spAutoFit/>
          </a:bodyPr>
          <a:lstStyle/>
          <a:p>
            <a:r>
              <a:rPr lang="en-US" sz="1500" dirty="0">
                <a:solidFill>
                  <a:srgbClr val="002060"/>
                </a:solidFill>
              </a:rPr>
              <a:t>26.08.2020</a:t>
            </a:r>
            <a:r>
              <a:rPr lang="ru-RU" sz="1500" dirty="0">
                <a:solidFill>
                  <a:srgbClr val="002060"/>
                </a:solidFill>
              </a:rPr>
              <a:t>, </a:t>
            </a:r>
            <a:r>
              <a:rPr lang="en-US" sz="1500" b="1" dirty="0">
                <a:solidFill>
                  <a:srgbClr val="002060"/>
                </a:solidFill>
              </a:rPr>
              <a:t>Agreement</a:t>
            </a:r>
            <a:r>
              <a:rPr lang="en-US" sz="1500" dirty="0">
                <a:solidFill>
                  <a:srgbClr val="002060"/>
                </a:solidFill>
              </a:rPr>
              <a:t> between the Ministry of Science and Technology of the China and the JINR on Participation in the Construction and Operation of the Complex of Superconducting Rings for Heavy Ions Colliding Beams </a:t>
            </a:r>
            <a:r>
              <a:rPr lang="en-US" sz="1500" b="1" dirty="0">
                <a:solidFill>
                  <a:srgbClr val="002060"/>
                </a:solidFill>
              </a:rPr>
              <a:t>NICA</a:t>
            </a:r>
            <a:endParaRPr lang="ru-RU" sz="1500" b="1" dirty="0">
              <a:solidFill>
                <a:srgbClr val="002060"/>
              </a:solidFill>
            </a:endParaRPr>
          </a:p>
        </p:txBody>
      </p:sp>
      <p:sp>
        <p:nvSpPr>
          <p:cNvPr id="23" name="TextBox 22">
            <a:extLst>
              <a:ext uri="{FF2B5EF4-FFF2-40B4-BE49-F238E27FC236}">
                <a16:creationId xmlns:a16="http://schemas.microsoft.com/office/drawing/2014/main" id="{D020C27E-EB3D-924B-BE82-489FCC647C2C}"/>
              </a:ext>
            </a:extLst>
          </p:cNvPr>
          <p:cNvSpPr txBox="1"/>
          <p:nvPr/>
        </p:nvSpPr>
        <p:spPr>
          <a:xfrm>
            <a:off x="3851671" y="4789609"/>
            <a:ext cx="3861009" cy="1246495"/>
          </a:xfrm>
          <a:prstGeom prst="rect">
            <a:avLst/>
          </a:prstGeom>
          <a:noFill/>
        </p:spPr>
        <p:txBody>
          <a:bodyPr wrap="square">
            <a:spAutoFit/>
          </a:bodyPr>
          <a:lstStyle/>
          <a:p>
            <a:r>
              <a:rPr lang="en-US" sz="1500" dirty="0">
                <a:solidFill>
                  <a:srgbClr val="FF0000"/>
                </a:solidFill>
              </a:rPr>
              <a:t>In January/March 2023, JINR and China held 7 workshops with </a:t>
            </a:r>
            <a:r>
              <a:rPr lang="en-US" sz="1500" b="1" dirty="0">
                <a:solidFill>
                  <a:srgbClr val="FF0000"/>
                </a:solidFill>
              </a:rPr>
              <a:t>24 scientific partner organizations </a:t>
            </a:r>
            <a:r>
              <a:rPr lang="en-US" sz="1500" dirty="0">
                <a:solidFill>
                  <a:srgbClr val="FF0000"/>
                </a:solidFill>
              </a:rPr>
              <a:t>from China: the common wish is to </a:t>
            </a:r>
            <a:r>
              <a:rPr lang="en-US" sz="1500" b="1" dirty="0">
                <a:solidFill>
                  <a:srgbClr val="FF0000"/>
                </a:solidFill>
              </a:rPr>
              <a:t>enhance the level of cooperation between JINR and China.</a:t>
            </a:r>
            <a:endParaRPr lang="ru-RU" sz="1500" b="1" dirty="0">
              <a:solidFill>
                <a:srgbClr val="FF0000"/>
              </a:solidFill>
            </a:endParaRPr>
          </a:p>
        </p:txBody>
      </p:sp>
      <p:pic>
        <p:nvPicPr>
          <p:cNvPr id="24" name="Picture 26" descr="Logo New&quot; Изображения: просматривайте стоковые фотографии, векторные  изображения и видео в количестве 157 | Adobe Stock">
            <a:extLst>
              <a:ext uri="{FF2B5EF4-FFF2-40B4-BE49-F238E27FC236}">
                <a16:creationId xmlns:a16="http://schemas.microsoft.com/office/drawing/2014/main" id="{144A7FB6-4820-934F-96A5-F7161002C9B7}"/>
              </a:ext>
            </a:extLst>
          </p:cNvPr>
          <p:cNvPicPr>
            <a:picLocks noChangeAspect="1" noChangeArrowheads="1"/>
          </p:cNvPicPr>
          <p:nvPr/>
        </p:nvPicPr>
        <p:blipFill>
          <a:blip r:embed="rId13" cstate="print">
            <a:alphaModFix amt="41000"/>
            <a:extLst>
              <a:ext uri="{28A0092B-C50C-407E-A947-70E740481C1C}">
                <a14:useLocalDpi xmlns:a14="http://schemas.microsoft.com/office/drawing/2010/main"/>
              </a:ext>
            </a:extLst>
          </a:blip>
          <a:srcRect/>
          <a:stretch>
            <a:fillRect/>
          </a:stretch>
        </p:blipFill>
        <p:spPr bwMode="auto">
          <a:xfrm>
            <a:off x="-41616" y="3296319"/>
            <a:ext cx="1030515" cy="948812"/>
          </a:xfrm>
          <a:prstGeom prst="rect">
            <a:avLst/>
          </a:prstGeom>
          <a:noFill/>
          <a:extLst>
            <a:ext uri="{909E8E84-426E-40DD-AFC4-6F175D3DCCD1}">
              <a14:hiddenFill xmlns:a14="http://schemas.microsoft.com/office/drawing/2010/main">
                <a:solidFill>
                  <a:srgbClr val="FFFFFF"/>
                </a:solidFill>
              </a14:hiddenFill>
            </a:ext>
          </a:extLst>
        </p:spPr>
      </p:pic>
      <p:sp>
        <p:nvSpPr>
          <p:cNvPr id="25" name="Прямоугольник 24">
            <a:extLst>
              <a:ext uri="{FF2B5EF4-FFF2-40B4-BE49-F238E27FC236}">
                <a16:creationId xmlns:a16="http://schemas.microsoft.com/office/drawing/2014/main" id="{B7C518BC-6B5B-BA4B-B1A8-D51C042318EC}"/>
              </a:ext>
            </a:extLst>
          </p:cNvPr>
          <p:cNvSpPr/>
          <p:nvPr/>
        </p:nvSpPr>
        <p:spPr>
          <a:xfrm>
            <a:off x="863115" y="6463609"/>
            <a:ext cx="1785473" cy="461665"/>
          </a:xfrm>
          <a:prstGeom prst="rect">
            <a:avLst/>
          </a:prstGeom>
          <a:noFill/>
        </p:spPr>
        <p:txBody>
          <a:bodyPr wrap="square" lIns="91440" tIns="45720" rIns="91440" bIns="45720">
            <a:spAutoFit/>
          </a:bodyPr>
          <a:lstStyle/>
          <a:p>
            <a:pPr algn="ctr"/>
            <a:r>
              <a:rPr lang="en-US" sz="2400" b="1" cap="none" spc="0" dirty="0">
                <a:ln w="0"/>
                <a:solidFill>
                  <a:schemeClr val="bg1"/>
                </a:solidFill>
                <a:effectLst>
                  <a:outerShdw blurRad="38100" dist="25400" dir="5400000" algn="ctr" rotWithShape="0">
                    <a:srgbClr val="6E747A">
                      <a:alpha val="43000"/>
                    </a:srgbClr>
                  </a:outerShdw>
                </a:effectLst>
                <a:highlight>
                  <a:srgbClr val="FF0000"/>
                </a:highlight>
                <a:latin typeface="+mj-lt"/>
                <a:cs typeface="Courier New" panose="02070309020205020404" pitchFamily="49" charset="0"/>
              </a:rPr>
              <a:t>21.03.2023</a:t>
            </a:r>
            <a:endParaRPr lang="ru-RU" sz="2400" b="1" cap="none" spc="0" dirty="0">
              <a:ln w="0"/>
              <a:solidFill>
                <a:schemeClr val="bg1"/>
              </a:solidFill>
              <a:effectLst>
                <a:outerShdw blurRad="38100" dist="25400" dir="5400000" algn="ctr" rotWithShape="0">
                  <a:srgbClr val="6E747A">
                    <a:alpha val="43000"/>
                  </a:srgbClr>
                </a:outerShdw>
              </a:effectLst>
              <a:highlight>
                <a:srgbClr val="FF0000"/>
              </a:highlight>
              <a:latin typeface="+mj-lt"/>
              <a:cs typeface="Courier New" panose="02070309020205020404" pitchFamily="49" charset="0"/>
            </a:endParaRPr>
          </a:p>
        </p:txBody>
      </p:sp>
      <p:sp>
        <p:nvSpPr>
          <p:cNvPr id="26" name="Google Shape;65;p3">
            <a:extLst>
              <a:ext uri="{FF2B5EF4-FFF2-40B4-BE49-F238E27FC236}">
                <a16:creationId xmlns:a16="http://schemas.microsoft.com/office/drawing/2014/main" id="{0A999939-C48A-D343-8148-63156B2C0263}"/>
              </a:ext>
            </a:extLst>
          </p:cNvPr>
          <p:cNvSpPr txBox="1">
            <a:spLocks/>
          </p:cNvSpPr>
          <p:nvPr/>
        </p:nvSpPr>
        <p:spPr>
          <a:xfrm>
            <a:off x="1091216" y="80172"/>
            <a:ext cx="8934080" cy="584775"/>
          </a:xfrm>
          <a:prstGeom prst="rect">
            <a:avLst/>
          </a:prstGeom>
          <a:noFill/>
          <a:ln w="0">
            <a:noFill/>
          </a:ln>
        </p:spPr>
        <p:txBody>
          <a:bodyPr spcFirstLastPara="1" wrap="square" lIns="91425" tIns="45700" rIns="91425" bIns="457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1F3864"/>
              </a:buClr>
              <a:buSzPts val="3200"/>
              <a:buFont typeface="Arial"/>
              <a:buNone/>
            </a:pPr>
            <a:r>
              <a:rPr lang="en-US" sz="3200" b="1" cap="small" dirty="0">
                <a:solidFill>
                  <a:srgbClr val="1F3864"/>
                </a:solidFill>
                <a:latin typeface="Arial"/>
                <a:ea typeface="Arial"/>
                <a:cs typeface="Arial"/>
                <a:sym typeface="Arial"/>
              </a:rPr>
              <a:t>JINR-China: new horizons of cooperation</a:t>
            </a:r>
            <a:endParaRPr lang="en-US" cap="small" dirty="0"/>
          </a:p>
        </p:txBody>
      </p:sp>
      <p:pic>
        <p:nvPicPr>
          <p:cNvPr id="27" name="Рисунок 11">
            <a:extLst>
              <a:ext uri="{FF2B5EF4-FFF2-40B4-BE49-F238E27FC236}">
                <a16:creationId xmlns:a16="http://schemas.microsoft.com/office/drawing/2014/main" id="{0579B7F4-DE8C-0F45-AAAE-E4AA96EAA4B3}"/>
              </a:ext>
            </a:extLst>
          </p:cNvPr>
          <p:cNvPicPr/>
          <p:nvPr/>
        </p:nvPicPr>
        <p:blipFill>
          <a:blip r:embed="rId14" cstate="print">
            <a:extLst>
              <a:ext uri="{28A0092B-C50C-407E-A947-70E740481C1C}">
                <a14:useLocalDpi xmlns:a14="http://schemas.microsoft.com/office/drawing/2010/main"/>
              </a:ext>
            </a:extLst>
          </a:blip>
          <a:stretch/>
        </p:blipFill>
        <p:spPr>
          <a:xfrm>
            <a:off x="7451634" y="3916574"/>
            <a:ext cx="4690090" cy="1997042"/>
          </a:xfrm>
          <a:prstGeom prst="rect">
            <a:avLst/>
          </a:prstGeom>
          <a:ln w="0">
            <a:noFill/>
          </a:ln>
        </p:spPr>
      </p:pic>
      <p:pic>
        <p:nvPicPr>
          <p:cNvPr id="29" name="Рисунок 10">
            <a:extLst>
              <a:ext uri="{FF2B5EF4-FFF2-40B4-BE49-F238E27FC236}">
                <a16:creationId xmlns:a16="http://schemas.microsoft.com/office/drawing/2014/main" id="{CA24DF37-B9DB-5946-AD91-D515A9352DFC}"/>
              </a:ext>
            </a:extLst>
          </p:cNvPr>
          <p:cNvPicPr/>
          <p:nvPr/>
        </p:nvPicPr>
        <p:blipFill>
          <a:blip r:embed="rId15" cstate="print">
            <a:extLst>
              <a:ext uri="{28A0092B-C50C-407E-A947-70E740481C1C}">
                <a14:useLocalDpi xmlns:a14="http://schemas.microsoft.com/office/drawing/2010/main"/>
              </a:ext>
            </a:extLst>
          </a:blip>
          <a:stretch/>
        </p:blipFill>
        <p:spPr>
          <a:xfrm>
            <a:off x="3974333" y="2868680"/>
            <a:ext cx="3039209" cy="1854763"/>
          </a:xfrm>
          <a:prstGeom prst="rect">
            <a:avLst/>
          </a:prstGeom>
          <a:ln w="0">
            <a:noFill/>
          </a:ln>
        </p:spPr>
      </p:pic>
      <p:pic>
        <p:nvPicPr>
          <p:cNvPr id="28" name="Рисунок 27">
            <a:extLst>
              <a:ext uri="{FF2B5EF4-FFF2-40B4-BE49-F238E27FC236}">
                <a16:creationId xmlns:a16="http://schemas.microsoft.com/office/drawing/2014/main" id="{B6277BC2-45C7-584C-808D-8C88BB6EE263}"/>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5782175" y="3447880"/>
            <a:ext cx="1563222" cy="1296083"/>
          </a:xfrm>
          <a:prstGeom prst="rect">
            <a:avLst/>
          </a:prstGeom>
        </p:spPr>
      </p:pic>
      <p:sp>
        <p:nvSpPr>
          <p:cNvPr id="30" name="TextBox 29">
            <a:extLst>
              <a:ext uri="{FF2B5EF4-FFF2-40B4-BE49-F238E27FC236}">
                <a16:creationId xmlns:a16="http://schemas.microsoft.com/office/drawing/2014/main" id="{A6C57D6F-E87C-1E43-BAA7-A52322467641}"/>
              </a:ext>
            </a:extLst>
          </p:cNvPr>
          <p:cNvSpPr txBox="1"/>
          <p:nvPr/>
        </p:nvSpPr>
        <p:spPr>
          <a:xfrm>
            <a:off x="3715410" y="6042306"/>
            <a:ext cx="7994540" cy="1077218"/>
          </a:xfrm>
          <a:prstGeom prst="rect">
            <a:avLst/>
          </a:prstGeom>
          <a:noFill/>
        </p:spPr>
        <p:txBody>
          <a:bodyPr wrap="square">
            <a:spAutoFit/>
          </a:bodyPr>
          <a:lstStyle/>
          <a:p>
            <a:pPr marL="285750" lvl="0" indent="-285750" algn="just">
              <a:buSzPts val="1100"/>
              <a:buFont typeface="Arial" panose="020B0604020202020204" pitchFamily="34" charset="0"/>
              <a:buChar char="•"/>
              <a:tabLst>
                <a:tab pos="183515" algn="l"/>
              </a:tabLst>
            </a:pPr>
            <a:r>
              <a:rPr lang="en-US" sz="1600" b="1" kern="0" dirty="0">
                <a:solidFill>
                  <a:srgbClr val="0432FF"/>
                </a:solidFill>
                <a:effectLst/>
                <a:latin typeface="Calibri" panose="020F0502020204030204" pitchFamily="34" charset="0"/>
                <a:ea typeface="Arial" panose="020B0604020202020204" pitchFamily="34" charset="0"/>
                <a:cs typeface="Calibri" panose="020F0502020204030204" pitchFamily="34" charset="0"/>
              </a:rPr>
              <a:t>Acknowledging that JINR is currently recognized as one of the leaders in world science, successfully implementing international integration in scientific research,</a:t>
            </a:r>
            <a:endParaRPr lang="ru-RU" sz="1600" b="1" kern="100" dirty="0">
              <a:solidFill>
                <a:srgbClr val="0432FF"/>
              </a:solidFill>
              <a:effectLst/>
              <a:latin typeface="Calibri" panose="020F0502020204030204" pitchFamily="34" charset="0"/>
              <a:ea typeface="Arial" panose="020B0604020202020204" pitchFamily="34" charset="0"/>
              <a:cs typeface="Calibri" panose="020F0502020204030204" pitchFamily="34" charset="0"/>
            </a:endParaRPr>
          </a:p>
          <a:p>
            <a:pPr marL="285750" lvl="0" indent="-285750" algn="just">
              <a:buSzPts val="1100"/>
              <a:buFont typeface="Arial" panose="020B0604020202020204" pitchFamily="34" charset="0"/>
              <a:buChar char="•"/>
              <a:tabLst>
                <a:tab pos="157480" algn="l"/>
              </a:tabLst>
            </a:pPr>
            <a:r>
              <a:rPr lang="en-US" sz="1600" b="1" kern="0" dirty="0">
                <a:solidFill>
                  <a:srgbClr val="0432FF"/>
                </a:solidFill>
                <a:latin typeface="Calibri" panose="020F0502020204030204" pitchFamily="34" charset="0"/>
                <a:ea typeface="Arial" panose="020B0604020202020204" pitchFamily="34" charset="0"/>
                <a:cs typeface="Calibri" panose="020F0502020204030204" pitchFamily="34" charset="0"/>
              </a:rPr>
              <a:t>I</a:t>
            </a:r>
            <a:r>
              <a:rPr lang="en-US" sz="1600" b="1" kern="0" dirty="0">
                <a:solidFill>
                  <a:srgbClr val="0432FF"/>
                </a:solidFill>
                <a:effectLst/>
                <a:latin typeface="Calibri" panose="020F0502020204030204" pitchFamily="34" charset="0"/>
                <a:ea typeface="Arial" panose="020B0604020202020204" pitchFamily="34" charset="0"/>
                <a:cs typeface="Calibri" panose="020F0502020204030204" pitchFamily="34" charset="0"/>
              </a:rPr>
              <a:t>ntending to enhance the level of participation of the China in JINR,</a:t>
            </a:r>
            <a:endParaRPr lang="ru-RU" sz="1600" b="1" kern="100" dirty="0">
              <a:solidFill>
                <a:srgbClr val="0432FF"/>
              </a:solidFill>
              <a:effectLst/>
              <a:latin typeface="Calibri" panose="020F0502020204030204" pitchFamily="34" charset="0"/>
              <a:ea typeface="Arial" panose="020B0604020202020204" pitchFamily="34" charset="0"/>
              <a:cs typeface="Calibri" panose="020F0502020204030204" pitchFamily="34" charset="0"/>
            </a:endParaRPr>
          </a:p>
          <a:p>
            <a:pPr marL="285750" lvl="0" indent="-285750" algn="just">
              <a:buSzPts val="1100"/>
              <a:buFont typeface="Arial" panose="020B0604020202020204" pitchFamily="34" charset="0"/>
              <a:buChar char="•"/>
              <a:tabLst>
                <a:tab pos="157480" algn="l"/>
              </a:tabLst>
            </a:pPr>
            <a:r>
              <a:rPr lang="en-US" sz="1600" b="1" kern="0" dirty="0">
                <a:solidFill>
                  <a:srgbClr val="0432FF"/>
                </a:solidFill>
                <a:latin typeface="Calibri" panose="020F0502020204030204" pitchFamily="34" charset="0"/>
                <a:ea typeface="Arial" panose="020B0604020202020204" pitchFamily="34" charset="0"/>
                <a:cs typeface="Calibri" panose="020F0502020204030204" pitchFamily="34" charset="0"/>
              </a:rPr>
              <a:t>R</a:t>
            </a:r>
            <a:r>
              <a:rPr lang="en-US" sz="1600" b="1" kern="0" dirty="0">
                <a:solidFill>
                  <a:srgbClr val="0432FF"/>
                </a:solidFill>
                <a:effectLst/>
                <a:latin typeface="Calibri" panose="020F0502020204030204" pitchFamily="34" charset="0"/>
                <a:ea typeface="Arial" panose="020B0604020202020204" pitchFamily="34" charset="0"/>
                <a:cs typeface="Calibri" panose="020F0502020204030204" pitchFamily="34" charset="0"/>
              </a:rPr>
              <a:t>eaffirming commitment to the peaceful use of research results, </a:t>
            </a:r>
            <a:endParaRPr lang="ru-RU" sz="1600" b="1" kern="100" dirty="0">
              <a:solidFill>
                <a:srgbClr val="0432FF"/>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2" name="Стрелка вправо 1">
            <a:extLst>
              <a:ext uri="{FF2B5EF4-FFF2-40B4-BE49-F238E27FC236}">
                <a16:creationId xmlns:a16="http://schemas.microsoft.com/office/drawing/2014/main" id="{F1D824BF-59BD-8E4C-9383-DE898092F780}"/>
              </a:ext>
            </a:extLst>
          </p:cNvPr>
          <p:cNvSpPr/>
          <p:nvPr/>
        </p:nvSpPr>
        <p:spPr>
          <a:xfrm>
            <a:off x="3005888" y="6580369"/>
            <a:ext cx="613857" cy="23083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479729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0E3A33EA-5DD6-9648-823A-C1B66CC75ECD}"/>
              </a:ext>
            </a:extLst>
          </p:cNvPr>
          <p:cNvSpPr>
            <a:spLocks noGrp="1"/>
          </p:cNvSpPr>
          <p:nvPr>
            <p:ph type="sldNum" sz="quarter" idx="12"/>
          </p:nvPr>
        </p:nvSpPr>
        <p:spPr/>
        <p:txBody>
          <a:bodyPr/>
          <a:lstStyle/>
          <a:p>
            <a:fld id="{B5CEABB6-07DC-46E8-9B57-56EC44A396E5}" type="slidenum">
              <a:rPr lang="ru-RU" noProof="0" smtClean="0"/>
              <a:pPr/>
              <a:t>49</a:t>
            </a:fld>
            <a:endParaRPr lang="ru-RU" noProof="0"/>
          </a:p>
        </p:txBody>
      </p:sp>
      <p:sp>
        <p:nvSpPr>
          <p:cNvPr id="3" name="TextBox 2">
            <a:extLst>
              <a:ext uri="{FF2B5EF4-FFF2-40B4-BE49-F238E27FC236}">
                <a16:creationId xmlns:a16="http://schemas.microsoft.com/office/drawing/2014/main" id="{0B78FF5C-0BDF-B34E-AD43-5CC7157CE65B}"/>
              </a:ext>
            </a:extLst>
          </p:cNvPr>
          <p:cNvSpPr txBox="1"/>
          <p:nvPr/>
        </p:nvSpPr>
        <p:spPr>
          <a:xfrm>
            <a:off x="0" y="0"/>
            <a:ext cx="11504202" cy="7187906"/>
          </a:xfrm>
          <a:prstGeom prst="rect">
            <a:avLst/>
          </a:prstGeom>
          <a:noFill/>
        </p:spPr>
        <p:txBody>
          <a:bodyPr wrap="square">
            <a:spAutoFit/>
          </a:bodyPr>
          <a:lstStyle/>
          <a:p>
            <a:r>
              <a:rPr lang="ru-RU" sz="1397" dirty="0"/>
              <a:t>Знаменитый физик Виталий Гинзбург составил список актуальных и важных, по его мнению, проблем физики. Первый такой список появился в 1970-71 году и был опубликован в журнале «Успехи физических наук». Сейчас в список входит 30 пунктов:</a:t>
            </a:r>
          </a:p>
          <a:p>
            <a:pPr>
              <a:buFont typeface="+mj-lt"/>
              <a:buAutoNum type="arabicPeriod"/>
            </a:pPr>
            <a:r>
              <a:rPr lang="ru-RU" sz="1397" dirty="0"/>
              <a:t>Управляемая термоядерная реакция.</a:t>
            </a:r>
          </a:p>
          <a:p>
            <a:pPr>
              <a:buFont typeface="+mj-lt"/>
              <a:buAutoNum type="arabicPeriod"/>
            </a:pPr>
            <a:r>
              <a:rPr lang="ru-RU" sz="1397" dirty="0"/>
              <a:t>Сверхпроводимость при высокой и комнатной температурах.</a:t>
            </a:r>
          </a:p>
          <a:p>
            <a:pPr>
              <a:buFont typeface="+mj-lt"/>
              <a:buAutoNum type="arabicPeriod"/>
            </a:pPr>
            <a:r>
              <a:rPr lang="ru-RU" sz="1397" dirty="0"/>
              <a:t>Металлический водород. Другие экзотические субстанции.</a:t>
            </a:r>
          </a:p>
          <a:p>
            <a:pPr>
              <a:buFont typeface="+mj-lt"/>
              <a:buAutoNum type="arabicPeriod"/>
            </a:pPr>
            <a:r>
              <a:rPr lang="ru-RU" sz="1397" dirty="0"/>
              <a:t>Двумерные электронные жидкости (аномальный эффект Холла и прочее).</a:t>
            </a:r>
          </a:p>
          <a:p>
            <a:pPr>
              <a:buFont typeface="+mj-lt"/>
              <a:buAutoNum type="arabicPeriod"/>
            </a:pPr>
            <a:r>
              <a:rPr lang="ru-RU" sz="1397" dirty="0"/>
              <a:t>Некоторые проблемы твердого тела (</a:t>
            </a:r>
            <a:r>
              <a:rPr lang="ru-RU" sz="1397" dirty="0" err="1"/>
              <a:t>гетероструктуры</a:t>
            </a:r>
            <a:r>
              <a:rPr lang="ru-RU" sz="1397" dirty="0"/>
              <a:t> в полупроводниках, квантовые ямы и точки, зарядовые и спиновые волны, </a:t>
            </a:r>
            <a:r>
              <a:rPr lang="ru-RU" sz="1397" dirty="0" err="1"/>
              <a:t>мезоскопия</a:t>
            </a:r>
            <a:r>
              <a:rPr lang="ru-RU" sz="1397" dirty="0"/>
              <a:t> и прочее).</a:t>
            </a:r>
          </a:p>
          <a:p>
            <a:pPr>
              <a:buFont typeface="+mj-lt"/>
              <a:buAutoNum type="arabicPeriod"/>
            </a:pPr>
            <a:r>
              <a:rPr lang="ru-RU" sz="1397" dirty="0"/>
              <a:t>Фазовые переходы второго рода и связанные с ними эффекты.</a:t>
            </a:r>
          </a:p>
          <a:p>
            <a:pPr>
              <a:buFont typeface="+mj-lt"/>
              <a:buAutoNum type="arabicPeriod"/>
            </a:pPr>
            <a:r>
              <a:rPr lang="ru-RU" sz="1397" dirty="0"/>
              <a:t>Поверхностная физика. Кластеры.</a:t>
            </a:r>
          </a:p>
          <a:p>
            <a:pPr>
              <a:buFont typeface="+mj-lt"/>
              <a:buAutoNum type="arabicPeriod"/>
            </a:pPr>
            <a:r>
              <a:rPr lang="ru-RU" sz="1397" dirty="0"/>
              <a:t>Жидкие кристаллы. </a:t>
            </a:r>
            <a:r>
              <a:rPr lang="ru-RU" sz="1397" dirty="0" err="1"/>
              <a:t>Ферроэлектрики</a:t>
            </a:r>
            <a:r>
              <a:rPr lang="ru-RU" sz="1397" dirty="0"/>
              <a:t>. </a:t>
            </a:r>
            <a:r>
              <a:rPr lang="ru-RU" sz="1397" dirty="0" err="1"/>
              <a:t>Ферротороики</a:t>
            </a:r>
            <a:r>
              <a:rPr lang="ru-RU" sz="1397" dirty="0"/>
              <a:t> (</a:t>
            </a:r>
            <a:r>
              <a:rPr lang="en-US" sz="1397" dirty="0" err="1"/>
              <a:t>Ferrotoroic</a:t>
            </a:r>
            <a:r>
              <a:rPr lang="en-US" sz="1397" dirty="0"/>
              <a:t>).</a:t>
            </a:r>
          </a:p>
          <a:p>
            <a:pPr>
              <a:buFont typeface="+mj-lt"/>
              <a:buAutoNum type="arabicPeriod"/>
            </a:pPr>
            <a:r>
              <a:rPr lang="ru-RU" sz="1397" dirty="0"/>
              <a:t>Фуллерены. </a:t>
            </a:r>
            <a:r>
              <a:rPr lang="ru-RU" sz="1397" dirty="0" err="1"/>
              <a:t>Нанотрубки</a:t>
            </a:r>
            <a:r>
              <a:rPr lang="ru-RU" sz="1397" dirty="0"/>
              <a:t>.</a:t>
            </a:r>
          </a:p>
          <a:p>
            <a:pPr>
              <a:buFont typeface="+mj-lt"/>
              <a:buAutoNum type="arabicPeriod"/>
            </a:pPr>
            <a:r>
              <a:rPr lang="ru-RU" sz="1397" dirty="0"/>
              <a:t>Свойства вещества в сверхсильных магнитных полях.</a:t>
            </a:r>
          </a:p>
          <a:p>
            <a:pPr>
              <a:buFont typeface="+mj-lt"/>
              <a:buAutoNum type="arabicPeriod"/>
            </a:pPr>
            <a:r>
              <a:rPr lang="ru-RU" sz="1397" dirty="0"/>
              <a:t>Нелинейная физика: турбулентность, </a:t>
            </a:r>
            <a:r>
              <a:rPr lang="ru-RU" sz="1397" dirty="0" err="1"/>
              <a:t>солитоны</a:t>
            </a:r>
            <a:r>
              <a:rPr lang="ru-RU" sz="1397" dirty="0"/>
              <a:t>, хаос, странные аттракторы.</a:t>
            </a:r>
          </a:p>
          <a:p>
            <a:pPr>
              <a:buFont typeface="+mj-lt"/>
              <a:buAutoNum type="arabicPeriod"/>
            </a:pPr>
            <a:r>
              <a:rPr lang="ru-RU" sz="1397" dirty="0" err="1"/>
              <a:t>Разеры</a:t>
            </a:r>
            <a:r>
              <a:rPr lang="ru-RU" sz="1397" dirty="0"/>
              <a:t> (</a:t>
            </a:r>
            <a:r>
              <a:rPr lang="en-US" sz="1397" dirty="0" err="1"/>
              <a:t>Rasers</a:t>
            </a:r>
            <a:r>
              <a:rPr lang="en-US" sz="1397" dirty="0"/>
              <a:t>), </a:t>
            </a:r>
            <a:r>
              <a:rPr lang="ru-RU" sz="1397" dirty="0" err="1"/>
              <a:t>гразеры</a:t>
            </a:r>
            <a:r>
              <a:rPr lang="ru-RU" sz="1397" dirty="0"/>
              <a:t> (</a:t>
            </a:r>
            <a:r>
              <a:rPr lang="en-US" sz="1397" dirty="0" err="1"/>
              <a:t>Grasers</a:t>
            </a:r>
            <a:r>
              <a:rPr lang="en-US" sz="1397" dirty="0"/>
              <a:t>) - </a:t>
            </a:r>
            <a:r>
              <a:rPr lang="ru-RU" sz="1397" dirty="0"/>
              <a:t>лазеры на рентгеновских и гамма-лучах.</a:t>
            </a:r>
          </a:p>
          <a:p>
            <a:r>
              <a:rPr lang="ru-RU" sz="1397" dirty="0"/>
              <a:t>13.Сверхтяжелые элементы. Экзотические ядра.</a:t>
            </a:r>
          </a:p>
          <a:p>
            <a:pPr>
              <a:buFont typeface="+mj-lt"/>
              <a:buAutoNum type="arabicPeriod" startAt="14"/>
            </a:pPr>
            <a:r>
              <a:rPr lang="ru-RU" sz="1397" dirty="0"/>
              <a:t>Спектр масс элементарных частиц. Кварки и </a:t>
            </a:r>
            <a:r>
              <a:rPr lang="ru-RU" sz="1397" dirty="0" err="1"/>
              <a:t>глюоны</a:t>
            </a:r>
            <a:r>
              <a:rPr lang="ru-RU" sz="1397" dirty="0"/>
              <a:t>. Квантовая </a:t>
            </a:r>
            <a:r>
              <a:rPr lang="ru-RU" sz="1397" dirty="0" err="1"/>
              <a:t>хромодинамика</a:t>
            </a:r>
            <a:r>
              <a:rPr lang="ru-RU" sz="1397" dirty="0"/>
              <a:t>. Кварк-</a:t>
            </a:r>
            <a:r>
              <a:rPr lang="ru-RU" sz="1397" dirty="0" err="1"/>
              <a:t>глюонная</a:t>
            </a:r>
            <a:r>
              <a:rPr lang="ru-RU" sz="1397" dirty="0"/>
              <a:t> плазма.</a:t>
            </a:r>
          </a:p>
          <a:p>
            <a:pPr>
              <a:buFont typeface="+mj-lt"/>
              <a:buAutoNum type="arabicPeriod" startAt="14"/>
            </a:pPr>
            <a:r>
              <a:rPr lang="ru-RU" sz="1397" dirty="0"/>
              <a:t>Единая теория слабых и электромагнитных взаимодействий.</a:t>
            </a:r>
          </a:p>
          <a:p>
            <a:pPr>
              <a:buFont typeface="+mj-lt"/>
              <a:buAutoNum type="arabicPeriod" startAt="14"/>
            </a:pPr>
            <a:r>
              <a:rPr lang="ru-RU" sz="1397" dirty="0"/>
              <a:t>Стандартная модель. Массы нейтрино. Магнитные монополи. Фундаментальная длина.</a:t>
            </a:r>
          </a:p>
          <a:p>
            <a:pPr>
              <a:buFont typeface="+mj-lt"/>
              <a:buAutoNum type="arabicPeriod" startAt="14"/>
            </a:pPr>
            <a:r>
              <a:rPr lang="ru-RU" sz="1397" dirty="0"/>
              <a:t>Фундаментальная длина.</a:t>
            </a:r>
          </a:p>
          <a:p>
            <a:pPr>
              <a:buFont typeface="+mj-lt"/>
              <a:buAutoNum type="arabicPeriod" startAt="14"/>
            </a:pPr>
            <a:r>
              <a:rPr lang="ru-RU" sz="1397" dirty="0"/>
              <a:t>Нелинейные феномены в вакууме и сверхсильных электрических полях.</a:t>
            </a:r>
          </a:p>
          <a:p>
            <a:pPr>
              <a:buFont typeface="+mj-lt"/>
              <a:buAutoNum type="arabicPeriod" startAt="14"/>
            </a:pPr>
            <a:r>
              <a:rPr lang="ru-RU" sz="1397" dirty="0" err="1"/>
              <a:t>Несохранение</a:t>
            </a:r>
            <a:r>
              <a:rPr lang="ru-RU" sz="1397" dirty="0"/>
              <a:t> </a:t>
            </a:r>
            <a:r>
              <a:rPr lang="en-US" sz="1397" dirty="0"/>
              <a:t>CP-</a:t>
            </a:r>
            <a:r>
              <a:rPr lang="ru-RU" sz="1397" dirty="0"/>
              <a:t>инвариантности.</a:t>
            </a:r>
          </a:p>
          <a:p>
            <a:pPr>
              <a:buFont typeface="+mj-lt"/>
              <a:buAutoNum type="arabicPeriod" startAt="14"/>
            </a:pPr>
            <a:r>
              <a:rPr lang="ru-RU" sz="1397" dirty="0"/>
              <a:t>Струны. М-теория.</a:t>
            </a:r>
          </a:p>
          <a:p>
            <a:pPr>
              <a:buFont typeface="+mj-lt"/>
              <a:buAutoNum type="arabicPeriod" startAt="14"/>
            </a:pPr>
            <a:r>
              <a:rPr lang="ru-RU" sz="1397" dirty="0"/>
              <a:t>Экспериментальная проверка Общей Теории Относительности.</a:t>
            </a:r>
          </a:p>
          <a:p>
            <a:pPr>
              <a:buFont typeface="+mj-lt"/>
              <a:buAutoNum type="arabicPeriod" startAt="14"/>
            </a:pPr>
            <a:r>
              <a:rPr lang="ru-RU" sz="1397" dirty="0"/>
              <a:t>Гравитационные волны и их детектирование.</a:t>
            </a:r>
          </a:p>
          <a:p>
            <a:pPr>
              <a:buFont typeface="+mj-lt"/>
              <a:buAutoNum type="arabicPeriod" startAt="14"/>
            </a:pPr>
            <a:r>
              <a:rPr lang="ru-RU" sz="1397" dirty="0"/>
              <a:t>Космологические проблемы. Инфляция. Связь космологии и физики высоких энергий.</a:t>
            </a:r>
          </a:p>
          <a:p>
            <a:pPr>
              <a:buFont typeface="+mj-lt"/>
              <a:buAutoNum type="arabicPeriod" startAt="14"/>
            </a:pPr>
            <a:r>
              <a:rPr lang="ru-RU" sz="1397" dirty="0"/>
              <a:t>Нейтронные звезды и пульсары. Сверхновые.</a:t>
            </a:r>
          </a:p>
          <a:p>
            <a:pPr>
              <a:buFont typeface="+mj-lt"/>
              <a:buAutoNum type="arabicPeriod" startAt="14"/>
            </a:pPr>
            <a:r>
              <a:rPr lang="ru-RU" sz="1397" dirty="0"/>
              <a:t>Черные дыры. Космические струны.</a:t>
            </a:r>
          </a:p>
          <a:p>
            <a:pPr>
              <a:buFont typeface="+mj-lt"/>
              <a:buAutoNum type="arabicPeriod" startAt="14"/>
            </a:pPr>
            <a:r>
              <a:rPr lang="ru-RU" sz="1397" dirty="0"/>
              <a:t>Квазары и ядра галактик. Образование галактик.</a:t>
            </a:r>
          </a:p>
          <a:p>
            <a:pPr>
              <a:buFont typeface="+mj-lt"/>
              <a:buAutoNum type="arabicPeriod" startAt="14"/>
            </a:pPr>
            <a:r>
              <a:rPr lang="ru-RU" sz="1397" dirty="0"/>
              <a:t>Проблема темной материи и ее детектирование.</a:t>
            </a:r>
          </a:p>
          <a:p>
            <a:pPr>
              <a:buFont typeface="+mj-lt"/>
              <a:buAutoNum type="arabicPeriod" startAt="14"/>
            </a:pPr>
            <a:r>
              <a:rPr lang="ru-RU" sz="1397" dirty="0"/>
              <a:t>Поиск </a:t>
            </a:r>
            <a:r>
              <a:rPr lang="ru-RU" sz="1397" dirty="0" err="1"/>
              <a:t>ультравысокоэнергичных</a:t>
            </a:r>
            <a:r>
              <a:rPr lang="ru-RU" sz="1397" dirty="0"/>
              <a:t> космических лучей.</a:t>
            </a:r>
          </a:p>
          <a:p>
            <a:pPr>
              <a:buFont typeface="+mj-lt"/>
              <a:buAutoNum type="arabicPeriod" startAt="14"/>
            </a:pPr>
            <a:r>
              <a:rPr lang="ru-RU" sz="1397" dirty="0"/>
              <a:t>Гамма-всплески (</a:t>
            </a:r>
            <a:r>
              <a:rPr lang="en-US" sz="1397" dirty="0"/>
              <a:t>GRB). </a:t>
            </a:r>
            <a:r>
              <a:rPr lang="ru-RU" sz="1397" dirty="0" err="1"/>
              <a:t>Гиперновые</a:t>
            </a:r>
            <a:r>
              <a:rPr lang="ru-RU" sz="1397" dirty="0"/>
              <a:t>.</a:t>
            </a:r>
          </a:p>
          <a:p>
            <a:pPr>
              <a:buFont typeface="+mj-lt"/>
              <a:buAutoNum type="arabicPeriod" startAt="14"/>
            </a:pPr>
            <a:r>
              <a:rPr lang="ru-RU" sz="1397" dirty="0"/>
              <a:t>Нейтринная физика и астрономия. Осцилляции нейтрино.</a:t>
            </a:r>
          </a:p>
        </p:txBody>
      </p:sp>
    </p:spTree>
    <p:extLst>
      <p:ext uri="{BB962C8B-B14F-4D97-AF65-F5344CB8AC3E}">
        <p14:creationId xmlns:p14="http://schemas.microsoft.com/office/powerpoint/2010/main" val="4264950213"/>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2" name="Группа 509"/>
          <p:cNvGrpSpPr/>
          <p:nvPr/>
        </p:nvGrpSpPr>
        <p:grpSpPr>
          <a:xfrm>
            <a:off x="0" y="6985"/>
            <a:ext cx="12161520" cy="7023455"/>
            <a:chOff x="0" y="6985"/>
            <a:chExt cx="12161520" cy="7023455"/>
          </a:xfrm>
        </p:grpSpPr>
        <p:grpSp>
          <p:nvGrpSpPr>
            <p:cNvPr id="1133" name="Группа 148"/>
            <p:cNvGrpSpPr/>
            <p:nvPr/>
          </p:nvGrpSpPr>
          <p:grpSpPr>
            <a:xfrm>
              <a:off x="0" y="69480"/>
              <a:ext cx="12120480" cy="6960960"/>
              <a:chOff x="0" y="69480"/>
              <a:chExt cx="12120480" cy="6960960"/>
            </a:xfrm>
          </p:grpSpPr>
          <p:pic>
            <p:nvPicPr>
              <p:cNvPr id="1134" name="Picture 3"/>
              <p:cNvPicPr/>
              <p:nvPr/>
            </p:nvPicPr>
            <p:blipFill>
              <a:blip r:embed="rId3"/>
              <a:stretch/>
            </p:blipFill>
            <p:spPr>
              <a:xfrm>
                <a:off x="0" y="69480"/>
                <a:ext cx="12120480" cy="6960960"/>
              </a:xfrm>
              <a:prstGeom prst="rect">
                <a:avLst/>
              </a:prstGeom>
              <a:ln w="0">
                <a:noFill/>
              </a:ln>
            </p:spPr>
          </p:pic>
          <p:sp>
            <p:nvSpPr>
              <p:cNvPr id="1135" name="TextBox 28"/>
              <p:cNvSpPr/>
              <p:nvPr/>
            </p:nvSpPr>
            <p:spPr>
              <a:xfrm>
                <a:off x="7008840" y="6023520"/>
                <a:ext cx="3603960" cy="63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ru-RU" sz="1790" b="0" strike="noStrike" spc="-1">
                    <a:solidFill>
                      <a:srgbClr val="000000"/>
                    </a:solidFill>
                    <a:latin typeface="Calibri"/>
                    <a:ea typeface="DejaVu Sans"/>
                  </a:rPr>
                  <a:t>       </a:t>
                </a:r>
                <a:r>
                  <a:rPr lang="en-US" sz="1790" b="0" strike="noStrike" spc="-1">
                    <a:solidFill>
                      <a:srgbClr val="000000"/>
                    </a:solidFill>
                    <a:latin typeface="Calibri"/>
                    <a:ea typeface="DejaVu Sans"/>
                  </a:rPr>
                  <a:t>SC members</a:t>
                </a:r>
                <a:endParaRPr lang="en-US" sz="1790" b="0" strike="noStrike" spc="-1">
                  <a:solidFill>
                    <a:srgbClr val="000000"/>
                  </a:solidFill>
                  <a:latin typeface="Arial"/>
                </a:endParaRPr>
              </a:p>
              <a:p>
                <a:pPr>
                  <a:lnSpc>
                    <a:spcPct val="100000"/>
                  </a:lnSpc>
                </a:pPr>
                <a:r>
                  <a:rPr lang="en-US" sz="1790" b="0" strike="noStrike" spc="-1">
                    <a:solidFill>
                      <a:srgbClr val="000000"/>
                    </a:solidFill>
                    <a:latin typeface="Calibri"/>
                    <a:ea typeface="DejaVu Sans"/>
                  </a:rPr>
                  <a:t>       PAC members</a:t>
                </a:r>
                <a:endParaRPr lang="en-US" sz="1790" b="0" strike="noStrike" spc="-1">
                  <a:solidFill>
                    <a:srgbClr val="000000"/>
                  </a:solidFill>
                  <a:latin typeface="Arial"/>
                </a:endParaRPr>
              </a:p>
            </p:txBody>
          </p:sp>
          <p:grpSp>
            <p:nvGrpSpPr>
              <p:cNvPr id="1136" name="Группа 7"/>
              <p:cNvGrpSpPr/>
              <p:nvPr/>
            </p:nvGrpSpPr>
            <p:grpSpPr>
              <a:xfrm>
                <a:off x="6235560" y="1713960"/>
                <a:ext cx="137160" cy="152640"/>
                <a:chOff x="6235560" y="1713960"/>
                <a:chExt cx="137160" cy="152640"/>
              </a:xfrm>
            </p:grpSpPr>
            <p:sp>
              <p:nvSpPr>
                <p:cNvPr id="1137" name="Овал 8"/>
                <p:cNvSpPr/>
                <p:nvPr/>
              </p:nvSpPr>
              <p:spPr>
                <a:xfrm>
                  <a:off x="6235560" y="1713960"/>
                  <a:ext cx="137160" cy="152640"/>
                </a:xfrm>
                <a:prstGeom prst="ellipse">
                  <a:avLst/>
                </a:prstGeom>
                <a:solidFill>
                  <a:srgbClr val="00B050"/>
                </a:solidFill>
                <a:ln w="25560">
                  <a:solidFill>
                    <a:srgbClr val="FFFFFF"/>
                  </a:solidFill>
                  <a:miter/>
                </a:ln>
              </p:spPr>
              <p:style>
                <a:lnRef idx="0">
                  <a:scrgbClr r="0" g="0" b="0"/>
                </a:lnRef>
                <a:fillRef idx="0">
                  <a:scrgbClr r="0" g="0" b="0"/>
                </a:fillRef>
                <a:effectRef idx="0">
                  <a:scrgbClr r="0" g="0" b="0"/>
                </a:effectRef>
                <a:fontRef idx="minor"/>
              </p:style>
              <p:txBody>
                <a:bodyPr lIns="90000" tIns="106560" rIns="90000" bIns="106560" anchor="t">
                  <a:noAutofit/>
                </a:bodyPr>
                <a:lstStyle/>
                <a:p>
                  <a:endParaRPr lang="en-US" sz="1800" b="0" strike="noStrike" spc="-1">
                    <a:solidFill>
                      <a:srgbClr val="000000"/>
                    </a:solidFill>
                    <a:latin typeface="Arial"/>
                    <a:ea typeface="DejaVu Sans"/>
                  </a:endParaRPr>
                </a:p>
              </p:txBody>
            </p:sp>
            <p:sp>
              <p:nvSpPr>
                <p:cNvPr id="1138" name="Овал 9"/>
                <p:cNvSpPr/>
                <p:nvPr/>
              </p:nvSpPr>
              <p:spPr>
                <a:xfrm>
                  <a:off x="6270120" y="1753560"/>
                  <a:ext cx="69120" cy="73440"/>
                </a:xfrm>
                <a:prstGeom prst="ellipse">
                  <a:avLst/>
                </a:prstGeom>
                <a:solidFill>
                  <a:srgbClr val="92D050"/>
                </a:solidFill>
                <a:ln w="25560">
                  <a:solidFill>
                    <a:srgbClr val="FFFFFF"/>
                  </a:solidFill>
                  <a:miter/>
                </a:ln>
              </p:spPr>
              <p:style>
                <a:lnRef idx="0">
                  <a:scrgbClr r="0" g="0" b="0"/>
                </a:lnRef>
                <a:fillRef idx="0">
                  <a:scrgbClr r="0" g="0" b="0"/>
                </a:fillRef>
                <a:effectRef idx="0">
                  <a:scrgbClr r="0" g="0" b="0"/>
                </a:effectRef>
                <a:fontRef idx="minor"/>
              </p:style>
              <p:txBody>
                <a:bodyPr lIns="90000" tIns="51120" rIns="90000" bIns="51120" anchor="t">
                  <a:noAutofit/>
                </a:bodyPr>
                <a:lstStyle/>
                <a:p>
                  <a:endParaRPr lang="en-US" sz="1800" b="0" strike="noStrike" spc="-1">
                    <a:solidFill>
                      <a:srgbClr val="000000"/>
                    </a:solidFill>
                    <a:latin typeface="Arial"/>
                    <a:ea typeface="DejaVu Sans"/>
                  </a:endParaRPr>
                </a:p>
              </p:txBody>
            </p:sp>
          </p:grpSp>
          <p:grpSp>
            <p:nvGrpSpPr>
              <p:cNvPr id="1139" name="Группа 10"/>
              <p:cNvGrpSpPr/>
              <p:nvPr/>
            </p:nvGrpSpPr>
            <p:grpSpPr>
              <a:xfrm>
                <a:off x="6829920" y="2300760"/>
                <a:ext cx="137160" cy="153000"/>
                <a:chOff x="6829920" y="2300760"/>
                <a:chExt cx="137160" cy="153000"/>
              </a:xfrm>
            </p:grpSpPr>
            <p:sp>
              <p:nvSpPr>
                <p:cNvPr id="1140" name="Овал 11"/>
                <p:cNvSpPr/>
                <p:nvPr/>
              </p:nvSpPr>
              <p:spPr>
                <a:xfrm>
                  <a:off x="6829920" y="2300760"/>
                  <a:ext cx="137160" cy="153000"/>
                </a:xfrm>
                <a:prstGeom prst="ellipse">
                  <a:avLst/>
                </a:prstGeom>
                <a:solidFill>
                  <a:srgbClr val="00B050"/>
                </a:solidFill>
                <a:ln w="25560">
                  <a:solidFill>
                    <a:srgbClr val="FFFFFF"/>
                  </a:solidFill>
                  <a:miter/>
                </a:ln>
              </p:spPr>
              <p:style>
                <a:lnRef idx="0">
                  <a:scrgbClr r="0" g="0" b="0"/>
                </a:lnRef>
                <a:fillRef idx="0">
                  <a:scrgbClr r="0" g="0" b="0"/>
                </a:fillRef>
                <a:effectRef idx="0">
                  <a:scrgbClr r="0" g="0" b="0"/>
                </a:effectRef>
                <a:fontRef idx="minor"/>
              </p:style>
              <p:txBody>
                <a:bodyPr lIns="90000" tIns="106560" rIns="90000" bIns="106560" anchor="t">
                  <a:noAutofit/>
                </a:bodyPr>
                <a:lstStyle/>
                <a:p>
                  <a:endParaRPr lang="en-US" sz="1800" b="0" strike="noStrike" spc="-1">
                    <a:solidFill>
                      <a:srgbClr val="000000"/>
                    </a:solidFill>
                    <a:latin typeface="Arial"/>
                    <a:ea typeface="DejaVu Sans"/>
                  </a:endParaRPr>
                </a:p>
              </p:txBody>
            </p:sp>
            <p:sp>
              <p:nvSpPr>
                <p:cNvPr id="1141" name="Овал 12"/>
                <p:cNvSpPr/>
                <p:nvPr/>
              </p:nvSpPr>
              <p:spPr>
                <a:xfrm>
                  <a:off x="6864480" y="2340360"/>
                  <a:ext cx="69120" cy="73440"/>
                </a:xfrm>
                <a:prstGeom prst="ellipse">
                  <a:avLst/>
                </a:prstGeom>
                <a:solidFill>
                  <a:srgbClr val="92D050"/>
                </a:solidFill>
                <a:ln w="25560">
                  <a:solidFill>
                    <a:srgbClr val="FFFFFF"/>
                  </a:solidFill>
                  <a:miter/>
                </a:ln>
              </p:spPr>
              <p:style>
                <a:lnRef idx="0">
                  <a:scrgbClr r="0" g="0" b="0"/>
                </a:lnRef>
                <a:fillRef idx="0">
                  <a:scrgbClr r="0" g="0" b="0"/>
                </a:fillRef>
                <a:effectRef idx="0">
                  <a:scrgbClr r="0" g="0" b="0"/>
                </a:effectRef>
                <a:fontRef idx="minor"/>
              </p:style>
              <p:txBody>
                <a:bodyPr lIns="90000" tIns="51120" rIns="90000" bIns="51120" anchor="t">
                  <a:noAutofit/>
                </a:bodyPr>
                <a:lstStyle/>
                <a:p>
                  <a:endParaRPr lang="en-US" sz="1800" b="0" strike="noStrike" spc="-1">
                    <a:solidFill>
                      <a:srgbClr val="000000"/>
                    </a:solidFill>
                    <a:latin typeface="Arial"/>
                    <a:ea typeface="DejaVu Sans"/>
                  </a:endParaRPr>
                </a:p>
              </p:txBody>
            </p:sp>
          </p:grpSp>
          <p:grpSp>
            <p:nvGrpSpPr>
              <p:cNvPr id="1142" name="Группа 41"/>
              <p:cNvGrpSpPr/>
              <p:nvPr/>
            </p:nvGrpSpPr>
            <p:grpSpPr>
              <a:xfrm>
                <a:off x="9423000" y="3639240"/>
                <a:ext cx="137160" cy="152640"/>
                <a:chOff x="9423000" y="3639240"/>
                <a:chExt cx="137160" cy="152640"/>
              </a:xfrm>
            </p:grpSpPr>
            <p:sp>
              <p:nvSpPr>
                <p:cNvPr id="1143" name="Овал 44"/>
                <p:cNvSpPr/>
                <p:nvPr/>
              </p:nvSpPr>
              <p:spPr>
                <a:xfrm>
                  <a:off x="9423000" y="3639240"/>
                  <a:ext cx="137160" cy="152640"/>
                </a:xfrm>
                <a:prstGeom prst="ellipse">
                  <a:avLst/>
                </a:prstGeom>
                <a:solidFill>
                  <a:srgbClr val="00B050"/>
                </a:solidFill>
                <a:ln w="25560">
                  <a:solidFill>
                    <a:srgbClr val="FFFFFF"/>
                  </a:solidFill>
                  <a:miter/>
                </a:ln>
              </p:spPr>
              <p:style>
                <a:lnRef idx="0">
                  <a:scrgbClr r="0" g="0" b="0"/>
                </a:lnRef>
                <a:fillRef idx="0">
                  <a:scrgbClr r="0" g="0" b="0"/>
                </a:fillRef>
                <a:effectRef idx="0">
                  <a:scrgbClr r="0" g="0" b="0"/>
                </a:effectRef>
                <a:fontRef idx="minor"/>
              </p:style>
              <p:txBody>
                <a:bodyPr lIns="90000" tIns="106560" rIns="90000" bIns="106560" anchor="t">
                  <a:noAutofit/>
                </a:bodyPr>
                <a:lstStyle/>
                <a:p>
                  <a:endParaRPr lang="en-US" sz="1800" b="0" strike="noStrike" spc="-1">
                    <a:solidFill>
                      <a:srgbClr val="000000"/>
                    </a:solidFill>
                    <a:latin typeface="Arial"/>
                    <a:ea typeface="DejaVu Sans"/>
                  </a:endParaRPr>
                </a:p>
              </p:txBody>
            </p:sp>
            <p:sp>
              <p:nvSpPr>
                <p:cNvPr id="1144" name="Овал 45"/>
                <p:cNvSpPr/>
                <p:nvPr/>
              </p:nvSpPr>
              <p:spPr>
                <a:xfrm>
                  <a:off x="9457560" y="3678840"/>
                  <a:ext cx="69120" cy="73440"/>
                </a:xfrm>
                <a:prstGeom prst="ellipse">
                  <a:avLst/>
                </a:prstGeom>
                <a:solidFill>
                  <a:srgbClr val="92D050"/>
                </a:solidFill>
                <a:ln w="25560">
                  <a:solidFill>
                    <a:srgbClr val="FFFFFF"/>
                  </a:solidFill>
                  <a:miter/>
                </a:ln>
              </p:spPr>
              <p:style>
                <a:lnRef idx="0">
                  <a:scrgbClr r="0" g="0" b="0"/>
                </a:lnRef>
                <a:fillRef idx="0">
                  <a:scrgbClr r="0" g="0" b="0"/>
                </a:fillRef>
                <a:effectRef idx="0">
                  <a:scrgbClr r="0" g="0" b="0"/>
                </a:effectRef>
                <a:fontRef idx="minor"/>
              </p:style>
              <p:txBody>
                <a:bodyPr lIns="90000" tIns="51120" rIns="90000" bIns="51120" anchor="t">
                  <a:noAutofit/>
                </a:bodyPr>
                <a:lstStyle/>
                <a:p>
                  <a:endParaRPr lang="en-US" sz="1800" b="0" strike="noStrike" spc="-1">
                    <a:solidFill>
                      <a:srgbClr val="000000"/>
                    </a:solidFill>
                    <a:latin typeface="Arial"/>
                    <a:ea typeface="DejaVu Sans"/>
                  </a:endParaRPr>
                </a:p>
              </p:txBody>
            </p:sp>
          </p:grpSp>
          <p:grpSp>
            <p:nvGrpSpPr>
              <p:cNvPr id="1145" name="Группа 42"/>
              <p:cNvGrpSpPr/>
              <p:nvPr/>
            </p:nvGrpSpPr>
            <p:grpSpPr>
              <a:xfrm>
                <a:off x="6233760" y="2874240"/>
                <a:ext cx="137160" cy="153000"/>
                <a:chOff x="6233760" y="2874240"/>
                <a:chExt cx="137160" cy="153000"/>
              </a:xfrm>
            </p:grpSpPr>
            <p:sp>
              <p:nvSpPr>
                <p:cNvPr id="1146" name="Овал 47"/>
                <p:cNvSpPr/>
                <p:nvPr/>
              </p:nvSpPr>
              <p:spPr>
                <a:xfrm>
                  <a:off x="6233760" y="2874240"/>
                  <a:ext cx="137160" cy="153000"/>
                </a:xfrm>
                <a:prstGeom prst="ellipse">
                  <a:avLst/>
                </a:prstGeom>
                <a:solidFill>
                  <a:srgbClr val="00B050"/>
                </a:solidFill>
                <a:ln w="25560">
                  <a:solidFill>
                    <a:srgbClr val="FFFFFF"/>
                  </a:solidFill>
                  <a:miter/>
                </a:ln>
              </p:spPr>
              <p:style>
                <a:lnRef idx="0">
                  <a:scrgbClr r="0" g="0" b="0"/>
                </a:lnRef>
                <a:fillRef idx="0">
                  <a:scrgbClr r="0" g="0" b="0"/>
                </a:fillRef>
                <a:effectRef idx="0">
                  <a:scrgbClr r="0" g="0" b="0"/>
                </a:effectRef>
                <a:fontRef idx="minor"/>
              </p:style>
              <p:txBody>
                <a:bodyPr lIns="90000" tIns="106560" rIns="90000" bIns="106560" anchor="t">
                  <a:noAutofit/>
                </a:bodyPr>
                <a:lstStyle/>
                <a:p>
                  <a:endParaRPr lang="en-US" sz="1800" b="0" strike="noStrike" spc="-1">
                    <a:solidFill>
                      <a:srgbClr val="000000"/>
                    </a:solidFill>
                    <a:latin typeface="Arial"/>
                    <a:ea typeface="DejaVu Sans"/>
                  </a:endParaRPr>
                </a:p>
              </p:txBody>
            </p:sp>
            <p:sp>
              <p:nvSpPr>
                <p:cNvPr id="1147" name="Овал 50"/>
                <p:cNvSpPr/>
                <p:nvPr/>
              </p:nvSpPr>
              <p:spPr>
                <a:xfrm>
                  <a:off x="6268320" y="2914200"/>
                  <a:ext cx="69120" cy="73440"/>
                </a:xfrm>
                <a:prstGeom prst="ellipse">
                  <a:avLst/>
                </a:prstGeom>
                <a:solidFill>
                  <a:srgbClr val="92D050"/>
                </a:solidFill>
                <a:ln w="25560">
                  <a:solidFill>
                    <a:srgbClr val="FFFFFF"/>
                  </a:solidFill>
                  <a:miter/>
                </a:ln>
              </p:spPr>
              <p:style>
                <a:lnRef idx="0">
                  <a:scrgbClr r="0" g="0" b="0"/>
                </a:lnRef>
                <a:fillRef idx="0">
                  <a:scrgbClr r="0" g="0" b="0"/>
                </a:fillRef>
                <a:effectRef idx="0">
                  <a:scrgbClr r="0" g="0" b="0"/>
                </a:effectRef>
                <a:fontRef idx="minor"/>
              </p:style>
              <p:txBody>
                <a:bodyPr lIns="90000" tIns="51120" rIns="90000" bIns="51120" anchor="t">
                  <a:noAutofit/>
                </a:bodyPr>
                <a:lstStyle/>
                <a:p>
                  <a:endParaRPr lang="en-US" sz="1800" b="0" strike="noStrike" spc="-1">
                    <a:solidFill>
                      <a:srgbClr val="000000"/>
                    </a:solidFill>
                    <a:latin typeface="Arial"/>
                    <a:ea typeface="DejaVu Sans"/>
                  </a:endParaRPr>
                </a:p>
              </p:txBody>
            </p:sp>
          </p:grpSp>
          <p:grpSp>
            <p:nvGrpSpPr>
              <p:cNvPr id="1148" name="Группа 43"/>
              <p:cNvGrpSpPr/>
              <p:nvPr/>
            </p:nvGrpSpPr>
            <p:grpSpPr>
              <a:xfrm>
                <a:off x="9092520" y="1433520"/>
                <a:ext cx="137160" cy="152640"/>
                <a:chOff x="9092520" y="1433520"/>
                <a:chExt cx="137160" cy="152640"/>
              </a:xfrm>
            </p:grpSpPr>
            <p:sp>
              <p:nvSpPr>
                <p:cNvPr id="1149" name="Овал 53"/>
                <p:cNvSpPr/>
                <p:nvPr/>
              </p:nvSpPr>
              <p:spPr>
                <a:xfrm>
                  <a:off x="9092520" y="1433520"/>
                  <a:ext cx="137160" cy="152640"/>
                </a:xfrm>
                <a:prstGeom prst="ellipse">
                  <a:avLst/>
                </a:prstGeom>
                <a:solidFill>
                  <a:srgbClr val="00B050"/>
                </a:solidFill>
                <a:ln w="25560">
                  <a:solidFill>
                    <a:srgbClr val="FFFFFF"/>
                  </a:solidFill>
                  <a:miter/>
                </a:ln>
              </p:spPr>
              <p:style>
                <a:lnRef idx="0">
                  <a:scrgbClr r="0" g="0" b="0"/>
                </a:lnRef>
                <a:fillRef idx="0">
                  <a:scrgbClr r="0" g="0" b="0"/>
                </a:fillRef>
                <a:effectRef idx="0">
                  <a:scrgbClr r="0" g="0" b="0"/>
                </a:effectRef>
                <a:fontRef idx="minor"/>
              </p:style>
              <p:txBody>
                <a:bodyPr lIns="90000" tIns="106560" rIns="90000" bIns="106560" anchor="t">
                  <a:noAutofit/>
                </a:bodyPr>
                <a:lstStyle/>
                <a:p>
                  <a:endParaRPr lang="en-US" sz="1800" b="0" strike="noStrike" spc="-1">
                    <a:solidFill>
                      <a:srgbClr val="000000"/>
                    </a:solidFill>
                    <a:latin typeface="Arial"/>
                    <a:ea typeface="DejaVu Sans"/>
                  </a:endParaRPr>
                </a:p>
              </p:txBody>
            </p:sp>
            <p:sp>
              <p:nvSpPr>
                <p:cNvPr id="1150" name="Овал 56"/>
                <p:cNvSpPr/>
                <p:nvPr/>
              </p:nvSpPr>
              <p:spPr>
                <a:xfrm>
                  <a:off x="9127080" y="1473480"/>
                  <a:ext cx="69120" cy="73440"/>
                </a:xfrm>
                <a:prstGeom prst="ellipse">
                  <a:avLst/>
                </a:prstGeom>
                <a:solidFill>
                  <a:srgbClr val="92D050"/>
                </a:solidFill>
                <a:ln w="25560">
                  <a:solidFill>
                    <a:srgbClr val="FFFFFF"/>
                  </a:solidFill>
                  <a:miter/>
                </a:ln>
              </p:spPr>
              <p:style>
                <a:lnRef idx="0">
                  <a:scrgbClr r="0" g="0" b="0"/>
                </a:lnRef>
                <a:fillRef idx="0">
                  <a:scrgbClr r="0" g="0" b="0"/>
                </a:fillRef>
                <a:effectRef idx="0">
                  <a:scrgbClr r="0" g="0" b="0"/>
                </a:effectRef>
                <a:fontRef idx="minor"/>
              </p:style>
              <p:txBody>
                <a:bodyPr lIns="90000" tIns="51120" rIns="90000" bIns="51120" anchor="t">
                  <a:noAutofit/>
                </a:bodyPr>
                <a:lstStyle/>
                <a:p>
                  <a:endParaRPr lang="en-US" sz="1800" b="0" strike="noStrike" spc="-1">
                    <a:solidFill>
                      <a:srgbClr val="000000"/>
                    </a:solidFill>
                    <a:latin typeface="Arial"/>
                    <a:ea typeface="DejaVu Sans"/>
                  </a:endParaRPr>
                </a:p>
              </p:txBody>
            </p:sp>
          </p:grpSp>
          <p:grpSp>
            <p:nvGrpSpPr>
              <p:cNvPr id="1151" name="Группа 44"/>
              <p:cNvGrpSpPr/>
              <p:nvPr/>
            </p:nvGrpSpPr>
            <p:grpSpPr>
              <a:xfrm>
                <a:off x="7696800" y="2237400"/>
                <a:ext cx="136800" cy="153000"/>
                <a:chOff x="7696800" y="2237400"/>
                <a:chExt cx="136800" cy="153000"/>
              </a:xfrm>
            </p:grpSpPr>
            <p:sp>
              <p:nvSpPr>
                <p:cNvPr id="1152" name="Овал 57"/>
                <p:cNvSpPr/>
                <p:nvPr/>
              </p:nvSpPr>
              <p:spPr>
                <a:xfrm>
                  <a:off x="7696800" y="2237400"/>
                  <a:ext cx="136800" cy="153000"/>
                </a:xfrm>
                <a:prstGeom prst="ellipse">
                  <a:avLst/>
                </a:prstGeom>
                <a:solidFill>
                  <a:srgbClr val="00B050"/>
                </a:solidFill>
                <a:ln w="25560">
                  <a:solidFill>
                    <a:srgbClr val="FFFFFF"/>
                  </a:solidFill>
                  <a:miter/>
                </a:ln>
              </p:spPr>
              <p:style>
                <a:lnRef idx="0">
                  <a:scrgbClr r="0" g="0" b="0"/>
                </a:lnRef>
                <a:fillRef idx="0">
                  <a:scrgbClr r="0" g="0" b="0"/>
                </a:fillRef>
                <a:effectRef idx="0">
                  <a:scrgbClr r="0" g="0" b="0"/>
                </a:effectRef>
                <a:fontRef idx="minor"/>
              </p:style>
              <p:txBody>
                <a:bodyPr lIns="90000" tIns="106560" rIns="90000" bIns="106560" anchor="t">
                  <a:noAutofit/>
                </a:bodyPr>
                <a:lstStyle/>
                <a:p>
                  <a:endParaRPr lang="en-US" sz="1800" b="0" strike="noStrike" spc="-1">
                    <a:solidFill>
                      <a:srgbClr val="000000"/>
                    </a:solidFill>
                    <a:latin typeface="Arial"/>
                    <a:ea typeface="DejaVu Sans"/>
                  </a:endParaRPr>
                </a:p>
              </p:txBody>
            </p:sp>
            <p:sp>
              <p:nvSpPr>
                <p:cNvPr id="1153" name="Овал 60"/>
                <p:cNvSpPr/>
                <p:nvPr/>
              </p:nvSpPr>
              <p:spPr>
                <a:xfrm>
                  <a:off x="7731000" y="2277000"/>
                  <a:ext cx="68760" cy="73440"/>
                </a:xfrm>
                <a:prstGeom prst="ellipse">
                  <a:avLst/>
                </a:prstGeom>
                <a:solidFill>
                  <a:srgbClr val="92D050"/>
                </a:solidFill>
                <a:ln w="25560">
                  <a:solidFill>
                    <a:srgbClr val="FFFFFF"/>
                  </a:solidFill>
                  <a:miter/>
                </a:ln>
              </p:spPr>
              <p:style>
                <a:lnRef idx="0">
                  <a:scrgbClr r="0" g="0" b="0"/>
                </a:lnRef>
                <a:fillRef idx="0">
                  <a:scrgbClr r="0" g="0" b="0"/>
                </a:fillRef>
                <a:effectRef idx="0">
                  <a:scrgbClr r="0" g="0" b="0"/>
                </a:effectRef>
                <a:fontRef idx="minor"/>
              </p:style>
              <p:txBody>
                <a:bodyPr lIns="90000" tIns="51120" rIns="90000" bIns="51120" anchor="t">
                  <a:noAutofit/>
                </a:bodyPr>
                <a:lstStyle/>
                <a:p>
                  <a:endParaRPr lang="en-US" sz="1800" b="0" strike="noStrike" spc="-1">
                    <a:solidFill>
                      <a:srgbClr val="000000"/>
                    </a:solidFill>
                    <a:latin typeface="Arial"/>
                    <a:ea typeface="DejaVu Sans"/>
                  </a:endParaRPr>
                </a:p>
              </p:txBody>
            </p:sp>
          </p:grpSp>
          <p:grpSp>
            <p:nvGrpSpPr>
              <p:cNvPr id="1154" name="Группа 46"/>
              <p:cNvGrpSpPr/>
              <p:nvPr/>
            </p:nvGrpSpPr>
            <p:grpSpPr>
              <a:xfrm>
                <a:off x="6499080" y="1158840"/>
                <a:ext cx="137160" cy="153000"/>
                <a:chOff x="6499080" y="1158840"/>
                <a:chExt cx="137160" cy="153000"/>
              </a:xfrm>
            </p:grpSpPr>
            <p:sp>
              <p:nvSpPr>
                <p:cNvPr id="1155" name="Овал 69"/>
                <p:cNvSpPr/>
                <p:nvPr/>
              </p:nvSpPr>
              <p:spPr>
                <a:xfrm>
                  <a:off x="6499080" y="1158840"/>
                  <a:ext cx="137160" cy="153000"/>
                </a:xfrm>
                <a:prstGeom prst="ellipse">
                  <a:avLst/>
                </a:prstGeom>
                <a:solidFill>
                  <a:srgbClr val="00B050"/>
                </a:solidFill>
                <a:ln w="25560">
                  <a:solidFill>
                    <a:srgbClr val="FFFFFF"/>
                  </a:solidFill>
                  <a:miter/>
                </a:ln>
              </p:spPr>
              <p:style>
                <a:lnRef idx="0">
                  <a:scrgbClr r="0" g="0" b="0"/>
                </a:lnRef>
                <a:fillRef idx="0">
                  <a:scrgbClr r="0" g="0" b="0"/>
                </a:fillRef>
                <a:effectRef idx="0">
                  <a:scrgbClr r="0" g="0" b="0"/>
                </a:effectRef>
                <a:fontRef idx="minor"/>
              </p:style>
              <p:txBody>
                <a:bodyPr lIns="90000" tIns="106560" rIns="90000" bIns="106560" anchor="t">
                  <a:noAutofit/>
                </a:bodyPr>
                <a:lstStyle/>
                <a:p>
                  <a:endParaRPr lang="en-US" sz="1800" b="0" strike="noStrike" spc="-1">
                    <a:solidFill>
                      <a:srgbClr val="000000"/>
                    </a:solidFill>
                    <a:latin typeface="Arial"/>
                    <a:ea typeface="DejaVu Sans"/>
                  </a:endParaRPr>
                </a:p>
              </p:txBody>
            </p:sp>
            <p:sp>
              <p:nvSpPr>
                <p:cNvPr id="1156" name="Овал 72"/>
                <p:cNvSpPr/>
                <p:nvPr/>
              </p:nvSpPr>
              <p:spPr>
                <a:xfrm>
                  <a:off x="6533640" y="1198800"/>
                  <a:ext cx="69120" cy="73440"/>
                </a:xfrm>
                <a:prstGeom prst="ellipse">
                  <a:avLst/>
                </a:prstGeom>
                <a:solidFill>
                  <a:srgbClr val="92D050"/>
                </a:solidFill>
                <a:ln w="25560">
                  <a:solidFill>
                    <a:srgbClr val="FFFFFF"/>
                  </a:solidFill>
                  <a:miter/>
                </a:ln>
              </p:spPr>
              <p:style>
                <a:lnRef idx="0">
                  <a:scrgbClr r="0" g="0" b="0"/>
                </a:lnRef>
                <a:fillRef idx="0">
                  <a:scrgbClr r="0" g="0" b="0"/>
                </a:fillRef>
                <a:effectRef idx="0">
                  <a:scrgbClr r="0" g="0" b="0"/>
                </a:effectRef>
                <a:fontRef idx="minor"/>
              </p:style>
              <p:txBody>
                <a:bodyPr lIns="90000" tIns="51120" rIns="90000" bIns="51120" anchor="t">
                  <a:noAutofit/>
                </a:bodyPr>
                <a:lstStyle/>
                <a:p>
                  <a:endParaRPr lang="en-US" sz="1800" b="0" strike="noStrike" spc="-1">
                    <a:solidFill>
                      <a:srgbClr val="000000"/>
                    </a:solidFill>
                    <a:latin typeface="Arial"/>
                    <a:ea typeface="DejaVu Sans"/>
                  </a:endParaRPr>
                </a:p>
              </p:txBody>
            </p:sp>
          </p:grpSp>
          <p:grpSp>
            <p:nvGrpSpPr>
              <p:cNvPr id="1157" name="Группа 47"/>
              <p:cNvGrpSpPr/>
              <p:nvPr/>
            </p:nvGrpSpPr>
            <p:grpSpPr>
              <a:xfrm>
                <a:off x="8100360" y="1815840"/>
                <a:ext cx="137160" cy="153000"/>
                <a:chOff x="8100360" y="1815840"/>
                <a:chExt cx="137160" cy="153000"/>
              </a:xfrm>
            </p:grpSpPr>
            <p:sp>
              <p:nvSpPr>
                <p:cNvPr id="1158" name="Овал 75"/>
                <p:cNvSpPr/>
                <p:nvPr/>
              </p:nvSpPr>
              <p:spPr>
                <a:xfrm>
                  <a:off x="8100360" y="1815840"/>
                  <a:ext cx="137160" cy="153000"/>
                </a:xfrm>
                <a:prstGeom prst="ellipse">
                  <a:avLst/>
                </a:prstGeom>
                <a:solidFill>
                  <a:srgbClr val="00B050"/>
                </a:solidFill>
                <a:ln w="25560">
                  <a:solidFill>
                    <a:srgbClr val="FFFFFF"/>
                  </a:solidFill>
                  <a:miter/>
                </a:ln>
              </p:spPr>
              <p:style>
                <a:lnRef idx="0">
                  <a:scrgbClr r="0" g="0" b="0"/>
                </a:lnRef>
                <a:fillRef idx="0">
                  <a:scrgbClr r="0" g="0" b="0"/>
                </a:fillRef>
                <a:effectRef idx="0">
                  <a:scrgbClr r="0" g="0" b="0"/>
                </a:effectRef>
                <a:fontRef idx="minor"/>
              </p:style>
              <p:txBody>
                <a:bodyPr lIns="90000" tIns="106560" rIns="90000" bIns="106560" anchor="t">
                  <a:noAutofit/>
                </a:bodyPr>
                <a:lstStyle/>
                <a:p>
                  <a:endParaRPr lang="en-US" sz="1800" b="0" strike="noStrike" spc="-1">
                    <a:solidFill>
                      <a:srgbClr val="000000"/>
                    </a:solidFill>
                    <a:latin typeface="Arial"/>
                    <a:ea typeface="DejaVu Sans"/>
                  </a:endParaRPr>
                </a:p>
              </p:txBody>
            </p:sp>
            <p:sp>
              <p:nvSpPr>
                <p:cNvPr id="1159" name="Овал 78"/>
                <p:cNvSpPr/>
                <p:nvPr/>
              </p:nvSpPr>
              <p:spPr>
                <a:xfrm>
                  <a:off x="8134920" y="1855800"/>
                  <a:ext cx="69120" cy="73440"/>
                </a:xfrm>
                <a:prstGeom prst="ellipse">
                  <a:avLst/>
                </a:prstGeom>
                <a:solidFill>
                  <a:srgbClr val="92D050"/>
                </a:solidFill>
                <a:ln w="25560">
                  <a:solidFill>
                    <a:srgbClr val="FFFFFF"/>
                  </a:solidFill>
                  <a:miter/>
                </a:ln>
              </p:spPr>
              <p:style>
                <a:lnRef idx="0">
                  <a:scrgbClr r="0" g="0" b="0"/>
                </a:lnRef>
                <a:fillRef idx="0">
                  <a:scrgbClr r="0" g="0" b="0"/>
                </a:fillRef>
                <a:effectRef idx="0">
                  <a:scrgbClr r="0" g="0" b="0"/>
                </a:effectRef>
                <a:fontRef idx="minor"/>
              </p:style>
              <p:txBody>
                <a:bodyPr lIns="90000" tIns="51120" rIns="90000" bIns="51120" anchor="t">
                  <a:noAutofit/>
                </a:bodyPr>
                <a:lstStyle/>
                <a:p>
                  <a:endParaRPr lang="en-US" sz="1800" b="0" strike="noStrike" spc="-1">
                    <a:solidFill>
                      <a:srgbClr val="000000"/>
                    </a:solidFill>
                    <a:latin typeface="Arial"/>
                    <a:ea typeface="DejaVu Sans"/>
                  </a:endParaRPr>
                </a:p>
              </p:txBody>
            </p:sp>
          </p:grpSp>
          <p:grpSp>
            <p:nvGrpSpPr>
              <p:cNvPr id="1160" name="Группа 48"/>
              <p:cNvGrpSpPr/>
              <p:nvPr/>
            </p:nvGrpSpPr>
            <p:grpSpPr>
              <a:xfrm>
                <a:off x="6817320" y="2145600"/>
                <a:ext cx="137160" cy="153000"/>
                <a:chOff x="6817320" y="2145600"/>
                <a:chExt cx="137160" cy="153000"/>
              </a:xfrm>
            </p:grpSpPr>
            <p:sp>
              <p:nvSpPr>
                <p:cNvPr id="1161" name="Овал 81"/>
                <p:cNvSpPr/>
                <p:nvPr/>
              </p:nvSpPr>
              <p:spPr>
                <a:xfrm>
                  <a:off x="6817320" y="2145600"/>
                  <a:ext cx="137160" cy="153000"/>
                </a:xfrm>
                <a:prstGeom prst="ellipse">
                  <a:avLst/>
                </a:prstGeom>
                <a:solidFill>
                  <a:srgbClr val="00B050"/>
                </a:solidFill>
                <a:ln w="25560">
                  <a:solidFill>
                    <a:srgbClr val="FFFFFF"/>
                  </a:solidFill>
                  <a:miter/>
                </a:ln>
              </p:spPr>
              <p:style>
                <a:lnRef idx="0">
                  <a:scrgbClr r="0" g="0" b="0"/>
                </a:lnRef>
                <a:fillRef idx="0">
                  <a:scrgbClr r="0" g="0" b="0"/>
                </a:fillRef>
                <a:effectRef idx="0">
                  <a:scrgbClr r="0" g="0" b="0"/>
                </a:effectRef>
                <a:fontRef idx="minor"/>
              </p:style>
              <p:txBody>
                <a:bodyPr lIns="90000" tIns="106560" rIns="90000" bIns="106560" anchor="t">
                  <a:noAutofit/>
                </a:bodyPr>
                <a:lstStyle/>
                <a:p>
                  <a:endParaRPr lang="en-US" sz="1800" b="0" strike="noStrike" spc="-1">
                    <a:solidFill>
                      <a:srgbClr val="000000"/>
                    </a:solidFill>
                    <a:latin typeface="Arial"/>
                    <a:ea typeface="DejaVu Sans"/>
                  </a:endParaRPr>
                </a:p>
              </p:txBody>
            </p:sp>
            <p:sp>
              <p:nvSpPr>
                <p:cNvPr id="1162" name="Овал 83"/>
                <p:cNvSpPr/>
                <p:nvPr/>
              </p:nvSpPr>
              <p:spPr>
                <a:xfrm>
                  <a:off x="6851520" y="2185200"/>
                  <a:ext cx="69120" cy="73440"/>
                </a:xfrm>
                <a:prstGeom prst="ellipse">
                  <a:avLst/>
                </a:prstGeom>
                <a:solidFill>
                  <a:srgbClr val="92D050"/>
                </a:solidFill>
                <a:ln w="25560">
                  <a:solidFill>
                    <a:srgbClr val="FFFFFF"/>
                  </a:solidFill>
                  <a:miter/>
                </a:ln>
              </p:spPr>
              <p:style>
                <a:lnRef idx="0">
                  <a:scrgbClr r="0" g="0" b="0"/>
                </a:lnRef>
                <a:fillRef idx="0">
                  <a:scrgbClr r="0" g="0" b="0"/>
                </a:fillRef>
                <a:effectRef idx="0">
                  <a:scrgbClr r="0" g="0" b="0"/>
                </a:effectRef>
                <a:fontRef idx="minor"/>
              </p:style>
              <p:txBody>
                <a:bodyPr lIns="90000" tIns="51840" rIns="90000" bIns="51840" anchor="t">
                  <a:noAutofit/>
                </a:bodyPr>
                <a:lstStyle/>
                <a:p>
                  <a:endParaRPr lang="en-US" sz="1800" b="0" strike="noStrike" spc="-1">
                    <a:solidFill>
                      <a:srgbClr val="000000"/>
                    </a:solidFill>
                    <a:latin typeface="Arial"/>
                    <a:ea typeface="DejaVu Sans"/>
                  </a:endParaRPr>
                </a:p>
              </p:txBody>
            </p:sp>
          </p:grpSp>
          <p:grpSp>
            <p:nvGrpSpPr>
              <p:cNvPr id="1163" name="Группа 49"/>
              <p:cNvGrpSpPr/>
              <p:nvPr/>
            </p:nvGrpSpPr>
            <p:grpSpPr>
              <a:xfrm>
                <a:off x="6186960" y="1363680"/>
                <a:ext cx="137160" cy="152640"/>
                <a:chOff x="6186960" y="1363680"/>
                <a:chExt cx="137160" cy="152640"/>
              </a:xfrm>
            </p:grpSpPr>
            <p:sp>
              <p:nvSpPr>
                <p:cNvPr id="1164" name="Овал 84"/>
                <p:cNvSpPr/>
                <p:nvPr/>
              </p:nvSpPr>
              <p:spPr>
                <a:xfrm>
                  <a:off x="6186960" y="1363680"/>
                  <a:ext cx="137160" cy="152640"/>
                </a:xfrm>
                <a:prstGeom prst="ellipse">
                  <a:avLst/>
                </a:prstGeom>
                <a:solidFill>
                  <a:srgbClr val="00B050"/>
                </a:solidFill>
                <a:ln w="25560">
                  <a:solidFill>
                    <a:srgbClr val="FFFFFF"/>
                  </a:solidFill>
                  <a:miter/>
                </a:ln>
              </p:spPr>
              <p:style>
                <a:lnRef idx="0">
                  <a:scrgbClr r="0" g="0" b="0"/>
                </a:lnRef>
                <a:fillRef idx="0">
                  <a:scrgbClr r="0" g="0" b="0"/>
                </a:fillRef>
                <a:effectRef idx="0">
                  <a:scrgbClr r="0" g="0" b="0"/>
                </a:effectRef>
                <a:fontRef idx="minor"/>
              </p:style>
              <p:txBody>
                <a:bodyPr lIns="90000" tIns="106560" rIns="90000" bIns="106560" anchor="t">
                  <a:noAutofit/>
                </a:bodyPr>
                <a:lstStyle/>
                <a:p>
                  <a:endParaRPr lang="en-US" sz="1800" b="0" strike="noStrike" spc="-1">
                    <a:solidFill>
                      <a:srgbClr val="000000"/>
                    </a:solidFill>
                    <a:latin typeface="Arial"/>
                    <a:ea typeface="DejaVu Sans"/>
                  </a:endParaRPr>
                </a:p>
              </p:txBody>
            </p:sp>
            <p:sp>
              <p:nvSpPr>
                <p:cNvPr id="1165" name="Овал 86"/>
                <p:cNvSpPr/>
                <p:nvPr/>
              </p:nvSpPr>
              <p:spPr>
                <a:xfrm>
                  <a:off x="6221520" y="1403640"/>
                  <a:ext cx="69120" cy="73080"/>
                </a:xfrm>
                <a:prstGeom prst="ellipse">
                  <a:avLst/>
                </a:prstGeom>
                <a:solidFill>
                  <a:srgbClr val="92D050"/>
                </a:solidFill>
                <a:ln w="25560">
                  <a:solidFill>
                    <a:srgbClr val="FFFFFF"/>
                  </a:solidFill>
                  <a:miter/>
                </a:ln>
              </p:spPr>
              <p:style>
                <a:lnRef idx="0">
                  <a:scrgbClr r="0" g="0" b="0"/>
                </a:lnRef>
                <a:fillRef idx="0">
                  <a:scrgbClr r="0" g="0" b="0"/>
                </a:fillRef>
                <a:effectRef idx="0">
                  <a:scrgbClr r="0" g="0" b="0"/>
                </a:effectRef>
                <a:fontRef idx="minor"/>
              </p:style>
              <p:txBody>
                <a:bodyPr lIns="90000" tIns="51120" rIns="90000" bIns="51120" anchor="t">
                  <a:noAutofit/>
                </a:bodyPr>
                <a:lstStyle/>
                <a:p>
                  <a:endParaRPr lang="en-US" sz="1800" b="0" strike="noStrike" spc="-1">
                    <a:solidFill>
                      <a:srgbClr val="000000"/>
                    </a:solidFill>
                    <a:latin typeface="Arial"/>
                    <a:ea typeface="DejaVu Sans"/>
                  </a:endParaRPr>
                </a:p>
              </p:txBody>
            </p:sp>
          </p:grpSp>
          <p:grpSp>
            <p:nvGrpSpPr>
              <p:cNvPr id="1166" name="Группа 50"/>
              <p:cNvGrpSpPr/>
              <p:nvPr/>
            </p:nvGrpSpPr>
            <p:grpSpPr>
              <a:xfrm>
                <a:off x="6978240" y="2262600"/>
                <a:ext cx="136800" cy="153000"/>
                <a:chOff x="6978240" y="2262600"/>
                <a:chExt cx="136800" cy="153000"/>
              </a:xfrm>
            </p:grpSpPr>
            <p:sp>
              <p:nvSpPr>
                <p:cNvPr id="1167" name="Овал 87"/>
                <p:cNvSpPr/>
                <p:nvPr/>
              </p:nvSpPr>
              <p:spPr>
                <a:xfrm>
                  <a:off x="6978240" y="2262600"/>
                  <a:ext cx="136800" cy="153000"/>
                </a:xfrm>
                <a:prstGeom prst="ellipse">
                  <a:avLst/>
                </a:prstGeom>
                <a:solidFill>
                  <a:srgbClr val="00B050"/>
                </a:solidFill>
                <a:ln w="25560">
                  <a:solidFill>
                    <a:srgbClr val="FFFFFF"/>
                  </a:solidFill>
                  <a:miter/>
                </a:ln>
              </p:spPr>
              <p:style>
                <a:lnRef idx="0">
                  <a:scrgbClr r="0" g="0" b="0"/>
                </a:lnRef>
                <a:fillRef idx="0">
                  <a:scrgbClr r="0" g="0" b="0"/>
                </a:fillRef>
                <a:effectRef idx="0">
                  <a:scrgbClr r="0" g="0" b="0"/>
                </a:effectRef>
                <a:fontRef idx="minor"/>
              </p:style>
              <p:txBody>
                <a:bodyPr lIns="90000" tIns="106560" rIns="90000" bIns="106560" anchor="t">
                  <a:noAutofit/>
                </a:bodyPr>
                <a:lstStyle/>
                <a:p>
                  <a:endParaRPr lang="en-US" sz="1800" b="0" strike="noStrike" spc="-1">
                    <a:solidFill>
                      <a:srgbClr val="000000"/>
                    </a:solidFill>
                    <a:latin typeface="Arial"/>
                    <a:ea typeface="DejaVu Sans"/>
                  </a:endParaRPr>
                </a:p>
              </p:txBody>
            </p:sp>
            <p:sp>
              <p:nvSpPr>
                <p:cNvPr id="1168" name="Овал 89"/>
                <p:cNvSpPr/>
                <p:nvPr/>
              </p:nvSpPr>
              <p:spPr>
                <a:xfrm>
                  <a:off x="7012440" y="2302560"/>
                  <a:ext cx="68760" cy="73440"/>
                </a:xfrm>
                <a:prstGeom prst="ellipse">
                  <a:avLst/>
                </a:prstGeom>
                <a:solidFill>
                  <a:srgbClr val="92D050"/>
                </a:solidFill>
                <a:ln w="25560">
                  <a:solidFill>
                    <a:srgbClr val="FFFFFF"/>
                  </a:solidFill>
                  <a:miter/>
                </a:ln>
              </p:spPr>
              <p:style>
                <a:lnRef idx="0">
                  <a:scrgbClr r="0" g="0" b="0"/>
                </a:lnRef>
                <a:fillRef idx="0">
                  <a:scrgbClr r="0" g="0" b="0"/>
                </a:fillRef>
                <a:effectRef idx="0">
                  <a:scrgbClr r="0" g="0" b="0"/>
                </a:effectRef>
                <a:fontRef idx="minor"/>
              </p:style>
              <p:txBody>
                <a:bodyPr lIns="90000" tIns="51120" rIns="90000" bIns="51120" anchor="t">
                  <a:noAutofit/>
                </a:bodyPr>
                <a:lstStyle/>
                <a:p>
                  <a:endParaRPr lang="en-US" sz="1800" b="0" strike="noStrike" spc="-1">
                    <a:solidFill>
                      <a:srgbClr val="000000"/>
                    </a:solidFill>
                    <a:latin typeface="Arial"/>
                    <a:ea typeface="DejaVu Sans"/>
                  </a:endParaRPr>
                </a:p>
              </p:txBody>
            </p:sp>
          </p:grpSp>
          <p:grpSp>
            <p:nvGrpSpPr>
              <p:cNvPr id="1169" name="Группа 51"/>
              <p:cNvGrpSpPr/>
              <p:nvPr/>
            </p:nvGrpSpPr>
            <p:grpSpPr>
              <a:xfrm>
                <a:off x="6117120" y="1879920"/>
                <a:ext cx="137160" cy="153000"/>
                <a:chOff x="6117120" y="1879920"/>
                <a:chExt cx="137160" cy="153000"/>
              </a:xfrm>
            </p:grpSpPr>
            <p:sp>
              <p:nvSpPr>
                <p:cNvPr id="1170" name="Овал 92"/>
                <p:cNvSpPr/>
                <p:nvPr/>
              </p:nvSpPr>
              <p:spPr>
                <a:xfrm>
                  <a:off x="6117120" y="1879920"/>
                  <a:ext cx="137160" cy="153000"/>
                </a:xfrm>
                <a:prstGeom prst="ellipse">
                  <a:avLst/>
                </a:prstGeom>
                <a:solidFill>
                  <a:srgbClr val="00B050"/>
                </a:solidFill>
                <a:ln w="25560">
                  <a:solidFill>
                    <a:srgbClr val="FFFFFF"/>
                  </a:solidFill>
                  <a:miter/>
                </a:ln>
              </p:spPr>
              <p:style>
                <a:lnRef idx="0">
                  <a:scrgbClr r="0" g="0" b="0"/>
                </a:lnRef>
                <a:fillRef idx="0">
                  <a:scrgbClr r="0" g="0" b="0"/>
                </a:fillRef>
                <a:effectRef idx="0">
                  <a:scrgbClr r="0" g="0" b="0"/>
                </a:effectRef>
                <a:fontRef idx="minor"/>
              </p:style>
              <p:txBody>
                <a:bodyPr lIns="90000" tIns="106560" rIns="90000" bIns="106560" anchor="t">
                  <a:noAutofit/>
                </a:bodyPr>
                <a:lstStyle/>
                <a:p>
                  <a:endParaRPr lang="en-US" sz="1800" b="0" strike="noStrike" spc="-1">
                    <a:solidFill>
                      <a:srgbClr val="000000"/>
                    </a:solidFill>
                    <a:latin typeface="Arial"/>
                    <a:ea typeface="DejaVu Sans"/>
                  </a:endParaRPr>
                </a:p>
              </p:txBody>
            </p:sp>
            <p:sp>
              <p:nvSpPr>
                <p:cNvPr id="1171" name="Овал 95"/>
                <p:cNvSpPr/>
                <p:nvPr/>
              </p:nvSpPr>
              <p:spPr>
                <a:xfrm>
                  <a:off x="6151680" y="1919520"/>
                  <a:ext cx="69120" cy="73440"/>
                </a:xfrm>
                <a:prstGeom prst="ellipse">
                  <a:avLst/>
                </a:prstGeom>
                <a:solidFill>
                  <a:srgbClr val="92D050"/>
                </a:solidFill>
                <a:ln w="25560">
                  <a:solidFill>
                    <a:srgbClr val="FFFFFF"/>
                  </a:solidFill>
                  <a:miter/>
                </a:ln>
              </p:spPr>
              <p:style>
                <a:lnRef idx="0">
                  <a:scrgbClr r="0" g="0" b="0"/>
                </a:lnRef>
                <a:fillRef idx="0">
                  <a:scrgbClr r="0" g="0" b="0"/>
                </a:fillRef>
                <a:effectRef idx="0">
                  <a:scrgbClr r="0" g="0" b="0"/>
                </a:effectRef>
                <a:fontRef idx="minor"/>
              </p:style>
              <p:txBody>
                <a:bodyPr lIns="90000" tIns="51120" rIns="90000" bIns="51120" anchor="t">
                  <a:noAutofit/>
                </a:bodyPr>
                <a:lstStyle/>
                <a:p>
                  <a:endParaRPr lang="en-US" sz="1800" b="0" strike="noStrike" spc="-1">
                    <a:solidFill>
                      <a:srgbClr val="000000"/>
                    </a:solidFill>
                    <a:latin typeface="Arial"/>
                    <a:ea typeface="DejaVu Sans"/>
                  </a:endParaRPr>
                </a:p>
              </p:txBody>
            </p:sp>
          </p:grpSp>
          <p:grpSp>
            <p:nvGrpSpPr>
              <p:cNvPr id="1172" name="Группа 52"/>
              <p:cNvGrpSpPr/>
              <p:nvPr/>
            </p:nvGrpSpPr>
            <p:grpSpPr>
              <a:xfrm>
                <a:off x="6033600" y="2033280"/>
                <a:ext cx="136800" cy="152640"/>
                <a:chOff x="6033600" y="2033280"/>
                <a:chExt cx="136800" cy="152640"/>
              </a:xfrm>
            </p:grpSpPr>
            <p:sp>
              <p:nvSpPr>
                <p:cNvPr id="1173" name="Овал 98"/>
                <p:cNvSpPr/>
                <p:nvPr/>
              </p:nvSpPr>
              <p:spPr>
                <a:xfrm>
                  <a:off x="6033600" y="2033280"/>
                  <a:ext cx="136800" cy="152640"/>
                </a:xfrm>
                <a:prstGeom prst="ellipse">
                  <a:avLst/>
                </a:prstGeom>
                <a:solidFill>
                  <a:srgbClr val="00B050"/>
                </a:solidFill>
                <a:ln w="25560">
                  <a:solidFill>
                    <a:srgbClr val="FFFFFF"/>
                  </a:solidFill>
                  <a:miter/>
                </a:ln>
              </p:spPr>
              <p:style>
                <a:lnRef idx="0">
                  <a:scrgbClr r="0" g="0" b="0"/>
                </a:lnRef>
                <a:fillRef idx="0">
                  <a:scrgbClr r="0" g="0" b="0"/>
                </a:fillRef>
                <a:effectRef idx="0">
                  <a:scrgbClr r="0" g="0" b="0"/>
                </a:effectRef>
                <a:fontRef idx="minor"/>
              </p:style>
              <p:txBody>
                <a:bodyPr lIns="90000" tIns="106560" rIns="90000" bIns="106560" anchor="t">
                  <a:noAutofit/>
                </a:bodyPr>
                <a:lstStyle/>
                <a:p>
                  <a:endParaRPr lang="en-US" sz="1800" b="0" strike="noStrike" spc="-1">
                    <a:solidFill>
                      <a:srgbClr val="000000"/>
                    </a:solidFill>
                    <a:latin typeface="Arial"/>
                    <a:ea typeface="DejaVu Sans"/>
                  </a:endParaRPr>
                </a:p>
              </p:txBody>
            </p:sp>
            <p:sp>
              <p:nvSpPr>
                <p:cNvPr id="1174" name="Овал 101"/>
                <p:cNvSpPr/>
                <p:nvPr/>
              </p:nvSpPr>
              <p:spPr>
                <a:xfrm>
                  <a:off x="6068160" y="2072880"/>
                  <a:ext cx="68760" cy="73080"/>
                </a:xfrm>
                <a:prstGeom prst="ellipse">
                  <a:avLst/>
                </a:prstGeom>
                <a:solidFill>
                  <a:srgbClr val="92D050"/>
                </a:solidFill>
                <a:ln w="25560">
                  <a:solidFill>
                    <a:srgbClr val="FFFFFF"/>
                  </a:solidFill>
                  <a:miter/>
                </a:ln>
              </p:spPr>
              <p:style>
                <a:lnRef idx="0">
                  <a:scrgbClr r="0" g="0" b="0"/>
                </a:lnRef>
                <a:fillRef idx="0">
                  <a:scrgbClr r="0" g="0" b="0"/>
                </a:fillRef>
                <a:effectRef idx="0">
                  <a:scrgbClr r="0" g="0" b="0"/>
                </a:effectRef>
                <a:fontRef idx="minor"/>
              </p:style>
              <p:txBody>
                <a:bodyPr lIns="90000" tIns="51120" rIns="90000" bIns="51120" anchor="t">
                  <a:noAutofit/>
                </a:bodyPr>
                <a:lstStyle/>
                <a:p>
                  <a:endParaRPr lang="en-US" sz="1800" b="0" strike="noStrike" spc="-1">
                    <a:solidFill>
                      <a:srgbClr val="000000"/>
                    </a:solidFill>
                    <a:latin typeface="Arial"/>
                    <a:ea typeface="DejaVu Sans"/>
                  </a:endParaRPr>
                </a:p>
              </p:txBody>
            </p:sp>
          </p:grpSp>
          <p:grpSp>
            <p:nvGrpSpPr>
              <p:cNvPr id="1175" name="Группа 53"/>
              <p:cNvGrpSpPr/>
              <p:nvPr/>
            </p:nvGrpSpPr>
            <p:grpSpPr>
              <a:xfrm>
                <a:off x="9457560" y="3714840"/>
                <a:ext cx="132120" cy="146880"/>
                <a:chOff x="9457560" y="3714840"/>
                <a:chExt cx="132120" cy="146880"/>
              </a:xfrm>
            </p:grpSpPr>
            <p:sp>
              <p:nvSpPr>
                <p:cNvPr id="1176" name="Овал 102"/>
                <p:cNvSpPr/>
                <p:nvPr/>
              </p:nvSpPr>
              <p:spPr>
                <a:xfrm>
                  <a:off x="9457560" y="3714840"/>
                  <a:ext cx="132120" cy="14688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102960" rIns="90000" bIns="102960" anchor="t">
                  <a:noAutofit/>
                </a:bodyPr>
                <a:lstStyle/>
                <a:p>
                  <a:endParaRPr lang="en-US" sz="1800" b="0" strike="noStrike" spc="-1">
                    <a:solidFill>
                      <a:srgbClr val="000000"/>
                    </a:solidFill>
                    <a:latin typeface="Arial"/>
                    <a:ea typeface="DejaVu Sans"/>
                  </a:endParaRPr>
                </a:p>
              </p:txBody>
            </p:sp>
            <p:sp>
              <p:nvSpPr>
                <p:cNvPr id="1177" name="Овал 104"/>
                <p:cNvSpPr/>
                <p:nvPr/>
              </p:nvSpPr>
              <p:spPr>
                <a:xfrm>
                  <a:off x="9490680" y="3753000"/>
                  <a:ext cx="66240" cy="7020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8960" rIns="90000" bIns="48960" anchor="t">
                  <a:noAutofit/>
                </a:bodyPr>
                <a:lstStyle/>
                <a:p>
                  <a:endParaRPr lang="en-US" sz="1800" b="0" strike="noStrike" spc="-1">
                    <a:solidFill>
                      <a:srgbClr val="000000"/>
                    </a:solidFill>
                    <a:latin typeface="Arial"/>
                    <a:ea typeface="DejaVu Sans"/>
                  </a:endParaRPr>
                </a:p>
              </p:txBody>
            </p:sp>
          </p:grpSp>
          <p:grpSp>
            <p:nvGrpSpPr>
              <p:cNvPr id="1178" name="Группа 54"/>
              <p:cNvGrpSpPr/>
              <p:nvPr/>
            </p:nvGrpSpPr>
            <p:grpSpPr>
              <a:xfrm>
                <a:off x="1166400" y="3197520"/>
                <a:ext cx="132120" cy="146880"/>
                <a:chOff x="1166400" y="3197520"/>
                <a:chExt cx="132120" cy="146880"/>
              </a:xfrm>
            </p:grpSpPr>
            <p:sp>
              <p:nvSpPr>
                <p:cNvPr id="1179" name="Овал 105"/>
                <p:cNvSpPr/>
                <p:nvPr/>
              </p:nvSpPr>
              <p:spPr>
                <a:xfrm>
                  <a:off x="1166400" y="3197520"/>
                  <a:ext cx="132120" cy="14688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102960" rIns="90000" bIns="102960" anchor="t">
                  <a:noAutofit/>
                </a:bodyPr>
                <a:lstStyle/>
                <a:p>
                  <a:endParaRPr lang="en-US" sz="1800" b="0" strike="noStrike" spc="-1">
                    <a:solidFill>
                      <a:srgbClr val="000000"/>
                    </a:solidFill>
                    <a:latin typeface="Arial"/>
                    <a:ea typeface="DejaVu Sans"/>
                  </a:endParaRPr>
                </a:p>
              </p:txBody>
            </p:sp>
            <p:sp>
              <p:nvSpPr>
                <p:cNvPr id="1180" name="Овал 107"/>
                <p:cNvSpPr/>
                <p:nvPr/>
              </p:nvSpPr>
              <p:spPr>
                <a:xfrm>
                  <a:off x="1199160" y="3236040"/>
                  <a:ext cx="66240" cy="7020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8960" rIns="90000" bIns="48960" anchor="t">
                  <a:noAutofit/>
                </a:bodyPr>
                <a:lstStyle/>
                <a:p>
                  <a:endParaRPr lang="en-US" sz="1800" b="0" strike="noStrike" spc="-1">
                    <a:solidFill>
                      <a:srgbClr val="000000"/>
                    </a:solidFill>
                    <a:latin typeface="Arial"/>
                    <a:ea typeface="DejaVu Sans"/>
                  </a:endParaRPr>
                </a:p>
              </p:txBody>
            </p:sp>
          </p:grpSp>
          <p:grpSp>
            <p:nvGrpSpPr>
              <p:cNvPr id="1181" name="Группа 55"/>
              <p:cNvGrpSpPr/>
              <p:nvPr/>
            </p:nvGrpSpPr>
            <p:grpSpPr>
              <a:xfrm>
                <a:off x="9266040" y="2257920"/>
                <a:ext cx="131760" cy="146880"/>
                <a:chOff x="9266040" y="2257920"/>
                <a:chExt cx="131760" cy="146880"/>
              </a:xfrm>
            </p:grpSpPr>
            <p:sp>
              <p:nvSpPr>
                <p:cNvPr id="1182" name="Овал 108"/>
                <p:cNvSpPr/>
                <p:nvPr/>
              </p:nvSpPr>
              <p:spPr>
                <a:xfrm>
                  <a:off x="9266040" y="2257920"/>
                  <a:ext cx="131760" cy="14688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102960" rIns="90000" bIns="102960" anchor="t">
                  <a:noAutofit/>
                </a:bodyPr>
                <a:lstStyle/>
                <a:p>
                  <a:endParaRPr lang="en-US" sz="1800" b="0" strike="noStrike" spc="-1">
                    <a:solidFill>
                      <a:srgbClr val="000000"/>
                    </a:solidFill>
                    <a:latin typeface="Arial"/>
                    <a:ea typeface="DejaVu Sans"/>
                  </a:endParaRPr>
                </a:p>
              </p:txBody>
            </p:sp>
            <p:sp>
              <p:nvSpPr>
                <p:cNvPr id="1183" name="Овал 110"/>
                <p:cNvSpPr/>
                <p:nvPr/>
              </p:nvSpPr>
              <p:spPr>
                <a:xfrm>
                  <a:off x="9298800" y="2296440"/>
                  <a:ext cx="66240" cy="7020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8960" rIns="90000" bIns="48960" anchor="t">
                  <a:noAutofit/>
                </a:bodyPr>
                <a:lstStyle/>
                <a:p>
                  <a:endParaRPr lang="en-US" sz="1800" b="0" strike="noStrike" spc="-1">
                    <a:solidFill>
                      <a:srgbClr val="000000"/>
                    </a:solidFill>
                    <a:latin typeface="Arial"/>
                    <a:ea typeface="DejaVu Sans"/>
                  </a:endParaRPr>
                </a:p>
              </p:txBody>
            </p:sp>
          </p:grpSp>
          <p:grpSp>
            <p:nvGrpSpPr>
              <p:cNvPr id="1184" name="Группа 56"/>
              <p:cNvGrpSpPr/>
              <p:nvPr/>
            </p:nvGrpSpPr>
            <p:grpSpPr>
              <a:xfrm>
                <a:off x="5576040" y="2014200"/>
                <a:ext cx="132120" cy="146880"/>
                <a:chOff x="5576040" y="2014200"/>
                <a:chExt cx="132120" cy="146880"/>
              </a:xfrm>
            </p:grpSpPr>
            <p:sp>
              <p:nvSpPr>
                <p:cNvPr id="1185" name="Овал 111"/>
                <p:cNvSpPr/>
                <p:nvPr/>
              </p:nvSpPr>
              <p:spPr>
                <a:xfrm>
                  <a:off x="5576040" y="2014200"/>
                  <a:ext cx="132120" cy="14688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102960" rIns="90000" bIns="102960" anchor="t">
                  <a:noAutofit/>
                </a:bodyPr>
                <a:lstStyle/>
                <a:p>
                  <a:endParaRPr lang="en-US" sz="1800" b="0" strike="noStrike" spc="-1">
                    <a:solidFill>
                      <a:srgbClr val="000000"/>
                    </a:solidFill>
                    <a:latin typeface="Arial"/>
                    <a:ea typeface="DejaVu Sans"/>
                  </a:endParaRPr>
                </a:p>
              </p:txBody>
            </p:sp>
            <p:sp>
              <p:nvSpPr>
                <p:cNvPr id="1186" name="Овал 112"/>
                <p:cNvSpPr/>
                <p:nvPr/>
              </p:nvSpPr>
              <p:spPr>
                <a:xfrm>
                  <a:off x="5609160" y="2053080"/>
                  <a:ext cx="66240" cy="7020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8960" rIns="90000" bIns="48960" anchor="t">
                  <a:noAutofit/>
                </a:bodyPr>
                <a:lstStyle/>
                <a:p>
                  <a:endParaRPr lang="en-US" sz="1800" b="0" strike="noStrike" spc="-1">
                    <a:solidFill>
                      <a:srgbClr val="000000"/>
                    </a:solidFill>
                    <a:latin typeface="Arial"/>
                    <a:ea typeface="DejaVu Sans"/>
                  </a:endParaRPr>
                </a:p>
              </p:txBody>
            </p:sp>
          </p:grpSp>
          <p:grpSp>
            <p:nvGrpSpPr>
              <p:cNvPr id="1187" name="Группа 57"/>
              <p:cNvGrpSpPr/>
              <p:nvPr/>
            </p:nvGrpSpPr>
            <p:grpSpPr>
              <a:xfrm>
                <a:off x="9628560" y="2036880"/>
                <a:ext cx="132120" cy="146880"/>
                <a:chOff x="9628560" y="2036880"/>
                <a:chExt cx="132120" cy="146880"/>
              </a:xfrm>
            </p:grpSpPr>
            <p:sp>
              <p:nvSpPr>
                <p:cNvPr id="1188" name="Овал 113"/>
                <p:cNvSpPr/>
                <p:nvPr/>
              </p:nvSpPr>
              <p:spPr>
                <a:xfrm>
                  <a:off x="9628560" y="2036880"/>
                  <a:ext cx="132120" cy="14688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102960" rIns="90000" bIns="102960" anchor="t">
                  <a:noAutofit/>
                </a:bodyPr>
                <a:lstStyle/>
                <a:p>
                  <a:endParaRPr lang="en-US" sz="1800" b="0" strike="noStrike" spc="-1">
                    <a:solidFill>
                      <a:srgbClr val="000000"/>
                    </a:solidFill>
                    <a:latin typeface="Arial"/>
                    <a:ea typeface="DejaVu Sans"/>
                  </a:endParaRPr>
                </a:p>
              </p:txBody>
            </p:sp>
            <p:sp>
              <p:nvSpPr>
                <p:cNvPr id="1189" name="Овал 114"/>
                <p:cNvSpPr/>
                <p:nvPr/>
              </p:nvSpPr>
              <p:spPr>
                <a:xfrm>
                  <a:off x="9661680" y="2075400"/>
                  <a:ext cx="66240" cy="7020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8960" rIns="90000" bIns="48960" anchor="t">
                  <a:noAutofit/>
                </a:bodyPr>
                <a:lstStyle/>
                <a:p>
                  <a:endParaRPr lang="en-US" sz="1800" b="0" strike="noStrike" spc="-1">
                    <a:solidFill>
                      <a:srgbClr val="000000"/>
                    </a:solidFill>
                    <a:latin typeface="Arial"/>
                    <a:ea typeface="DejaVu Sans"/>
                  </a:endParaRPr>
                </a:p>
              </p:txBody>
            </p:sp>
          </p:grpSp>
          <p:grpSp>
            <p:nvGrpSpPr>
              <p:cNvPr id="1190" name="Группа 58"/>
              <p:cNvGrpSpPr/>
              <p:nvPr/>
            </p:nvGrpSpPr>
            <p:grpSpPr>
              <a:xfrm>
                <a:off x="5876640" y="1984320"/>
                <a:ext cx="132120" cy="146880"/>
                <a:chOff x="5876640" y="1984320"/>
                <a:chExt cx="132120" cy="146880"/>
              </a:xfrm>
            </p:grpSpPr>
            <p:sp>
              <p:nvSpPr>
                <p:cNvPr id="1191" name="Овал 115"/>
                <p:cNvSpPr/>
                <p:nvPr/>
              </p:nvSpPr>
              <p:spPr>
                <a:xfrm>
                  <a:off x="5876640" y="1984320"/>
                  <a:ext cx="132120" cy="14688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102960" rIns="90000" bIns="102960" anchor="t">
                  <a:noAutofit/>
                </a:bodyPr>
                <a:lstStyle/>
                <a:p>
                  <a:endParaRPr lang="en-US" sz="1800" b="0" strike="noStrike" spc="-1">
                    <a:solidFill>
                      <a:srgbClr val="000000"/>
                    </a:solidFill>
                    <a:latin typeface="Arial"/>
                    <a:ea typeface="DejaVu Sans"/>
                  </a:endParaRPr>
                </a:p>
              </p:txBody>
            </p:sp>
            <p:sp>
              <p:nvSpPr>
                <p:cNvPr id="1192" name="Овал 116"/>
                <p:cNvSpPr/>
                <p:nvPr/>
              </p:nvSpPr>
              <p:spPr>
                <a:xfrm>
                  <a:off x="5909760" y="2022840"/>
                  <a:ext cx="66240" cy="7020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8960" rIns="90000" bIns="48960" anchor="t">
                  <a:noAutofit/>
                </a:bodyPr>
                <a:lstStyle/>
                <a:p>
                  <a:endParaRPr lang="en-US" sz="1800" b="0" strike="noStrike" spc="-1">
                    <a:solidFill>
                      <a:srgbClr val="000000"/>
                    </a:solidFill>
                    <a:latin typeface="Arial"/>
                    <a:ea typeface="DejaVu Sans"/>
                  </a:endParaRPr>
                </a:p>
              </p:txBody>
            </p:sp>
          </p:grpSp>
          <p:grpSp>
            <p:nvGrpSpPr>
              <p:cNvPr id="1193" name="Группа 59"/>
              <p:cNvGrpSpPr/>
              <p:nvPr/>
            </p:nvGrpSpPr>
            <p:grpSpPr>
              <a:xfrm>
                <a:off x="6172200" y="1908720"/>
                <a:ext cx="132120" cy="146880"/>
                <a:chOff x="6172200" y="1908720"/>
                <a:chExt cx="132120" cy="146880"/>
              </a:xfrm>
            </p:grpSpPr>
            <p:sp>
              <p:nvSpPr>
                <p:cNvPr id="1194" name="Овал 117"/>
                <p:cNvSpPr/>
                <p:nvPr/>
              </p:nvSpPr>
              <p:spPr>
                <a:xfrm>
                  <a:off x="6172200" y="1908720"/>
                  <a:ext cx="132120" cy="14688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102960" rIns="90000" bIns="102960" anchor="t">
                  <a:noAutofit/>
                </a:bodyPr>
                <a:lstStyle/>
                <a:p>
                  <a:endParaRPr lang="en-US" sz="1800" b="0" strike="noStrike" spc="-1">
                    <a:solidFill>
                      <a:srgbClr val="000000"/>
                    </a:solidFill>
                    <a:latin typeface="Arial"/>
                    <a:ea typeface="DejaVu Sans"/>
                  </a:endParaRPr>
                </a:p>
              </p:txBody>
            </p:sp>
            <p:sp>
              <p:nvSpPr>
                <p:cNvPr id="1195" name="Овал 118"/>
                <p:cNvSpPr/>
                <p:nvPr/>
              </p:nvSpPr>
              <p:spPr>
                <a:xfrm>
                  <a:off x="6205320" y="1947240"/>
                  <a:ext cx="66240" cy="7020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8960" rIns="90000" bIns="48960" anchor="t">
                  <a:noAutofit/>
                </a:bodyPr>
                <a:lstStyle/>
                <a:p>
                  <a:endParaRPr lang="en-US" sz="1800" b="0" strike="noStrike" spc="-1">
                    <a:solidFill>
                      <a:srgbClr val="000000"/>
                    </a:solidFill>
                    <a:latin typeface="Arial"/>
                    <a:ea typeface="DejaVu Sans"/>
                  </a:endParaRPr>
                </a:p>
              </p:txBody>
            </p:sp>
          </p:grpSp>
          <p:grpSp>
            <p:nvGrpSpPr>
              <p:cNvPr id="1196" name="Группа 60"/>
              <p:cNvGrpSpPr/>
              <p:nvPr/>
            </p:nvGrpSpPr>
            <p:grpSpPr>
              <a:xfrm>
                <a:off x="5895360" y="1798920"/>
                <a:ext cx="132120" cy="146520"/>
                <a:chOff x="5895360" y="1798920"/>
                <a:chExt cx="132120" cy="146520"/>
              </a:xfrm>
            </p:grpSpPr>
            <p:sp>
              <p:nvSpPr>
                <p:cNvPr id="1197" name="Овал 119"/>
                <p:cNvSpPr/>
                <p:nvPr/>
              </p:nvSpPr>
              <p:spPr>
                <a:xfrm>
                  <a:off x="5895360" y="1798920"/>
                  <a:ext cx="132120" cy="14652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102960" rIns="90000" bIns="102960" anchor="t">
                  <a:noAutofit/>
                </a:bodyPr>
                <a:lstStyle/>
                <a:p>
                  <a:endParaRPr lang="en-US" sz="1800" b="0" strike="noStrike" spc="-1">
                    <a:solidFill>
                      <a:srgbClr val="000000"/>
                    </a:solidFill>
                    <a:latin typeface="Arial"/>
                    <a:ea typeface="DejaVu Sans"/>
                  </a:endParaRPr>
                </a:p>
              </p:txBody>
            </p:sp>
            <p:sp>
              <p:nvSpPr>
                <p:cNvPr id="1198" name="Овал 120"/>
                <p:cNvSpPr/>
                <p:nvPr/>
              </p:nvSpPr>
              <p:spPr>
                <a:xfrm>
                  <a:off x="5928120" y="1837080"/>
                  <a:ext cx="66240" cy="7056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8960" rIns="90000" bIns="48960" anchor="t">
                  <a:noAutofit/>
                </a:bodyPr>
                <a:lstStyle/>
                <a:p>
                  <a:endParaRPr lang="en-US" sz="1800" b="0" strike="noStrike" spc="-1">
                    <a:solidFill>
                      <a:srgbClr val="000000"/>
                    </a:solidFill>
                    <a:latin typeface="Arial"/>
                    <a:ea typeface="DejaVu Sans"/>
                  </a:endParaRPr>
                </a:p>
              </p:txBody>
            </p:sp>
          </p:grpSp>
          <p:grpSp>
            <p:nvGrpSpPr>
              <p:cNvPr id="1199" name="Группа 61"/>
              <p:cNvGrpSpPr/>
              <p:nvPr/>
            </p:nvGrpSpPr>
            <p:grpSpPr>
              <a:xfrm>
                <a:off x="6085800" y="2072880"/>
                <a:ext cx="132120" cy="146520"/>
                <a:chOff x="6085800" y="2072880"/>
                <a:chExt cx="132120" cy="146520"/>
              </a:xfrm>
            </p:grpSpPr>
            <p:sp>
              <p:nvSpPr>
                <p:cNvPr id="1200" name="Овал 121"/>
                <p:cNvSpPr/>
                <p:nvPr/>
              </p:nvSpPr>
              <p:spPr>
                <a:xfrm>
                  <a:off x="6085800" y="2072880"/>
                  <a:ext cx="132120" cy="14652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102960" rIns="90000" bIns="102960" anchor="t">
                  <a:noAutofit/>
                </a:bodyPr>
                <a:lstStyle/>
                <a:p>
                  <a:endParaRPr lang="en-US" sz="1800" b="0" strike="noStrike" spc="-1">
                    <a:solidFill>
                      <a:srgbClr val="000000"/>
                    </a:solidFill>
                    <a:latin typeface="Arial"/>
                    <a:ea typeface="DejaVu Sans"/>
                  </a:endParaRPr>
                </a:p>
              </p:txBody>
            </p:sp>
            <p:sp>
              <p:nvSpPr>
                <p:cNvPr id="1201" name="Овал 122"/>
                <p:cNvSpPr/>
                <p:nvPr/>
              </p:nvSpPr>
              <p:spPr>
                <a:xfrm>
                  <a:off x="6118560" y="2111040"/>
                  <a:ext cx="66240" cy="7056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8960" rIns="90000" bIns="48960" anchor="t">
                  <a:noAutofit/>
                </a:bodyPr>
                <a:lstStyle/>
                <a:p>
                  <a:endParaRPr lang="en-US" sz="1800" b="0" strike="noStrike" spc="-1">
                    <a:solidFill>
                      <a:srgbClr val="000000"/>
                    </a:solidFill>
                    <a:latin typeface="Arial"/>
                    <a:ea typeface="DejaVu Sans"/>
                  </a:endParaRPr>
                </a:p>
              </p:txBody>
            </p:sp>
          </p:grpSp>
          <p:grpSp>
            <p:nvGrpSpPr>
              <p:cNvPr id="1202" name="Группа 62"/>
              <p:cNvGrpSpPr/>
              <p:nvPr/>
            </p:nvGrpSpPr>
            <p:grpSpPr>
              <a:xfrm>
                <a:off x="6554520" y="1174680"/>
                <a:ext cx="131760" cy="146880"/>
                <a:chOff x="6554520" y="1174680"/>
                <a:chExt cx="131760" cy="146880"/>
              </a:xfrm>
            </p:grpSpPr>
            <p:sp>
              <p:nvSpPr>
                <p:cNvPr id="1203" name="Овал 123"/>
                <p:cNvSpPr/>
                <p:nvPr/>
              </p:nvSpPr>
              <p:spPr>
                <a:xfrm>
                  <a:off x="6554520" y="1174680"/>
                  <a:ext cx="131760" cy="14688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102960" rIns="90000" bIns="102960" anchor="t">
                  <a:noAutofit/>
                </a:bodyPr>
                <a:lstStyle/>
                <a:p>
                  <a:endParaRPr lang="en-US" sz="1800" b="0" strike="noStrike" spc="-1">
                    <a:solidFill>
                      <a:srgbClr val="000000"/>
                    </a:solidFill>
                    <a:latin typeface="Arial"/>
                    <a:ea typeface="DejaVu Sans"/>
                  </a:endParaRPr>
                </a:p>
              </p:txBody>
            </p:sp>
            <p:sp>
              <p:nvSpPr>
                <p:cNvPr id="1204" name="Овал 124"/>
                <p:cNvSpPr/>
                <p:nvPr/>
              </p:nvSpPr>
              <p:spPr>
                <a:xfrm>
                  <a:off x="6587640" y="1213200"/>
                  <a:ext cx="65880" cy="7020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8960" rIns="90000" bIns="48960" anchor="t">
                  <a:noAutofit/>
                </a:bodyPr>
                <a:lstStyle/>
                <a:p>
                  <a:endParaRPr lang="en-US" sz="1800" b="0" strike="noStrike" spc="-1">
                    <a:solidFill>
                      <a:srgbClr val="000000"/>
                    </a:solidFill>
                    <a:latin typeface="Arial"/>
                    <a:ea typeface="DejaVu Sans"/>
                  </a:endParaRPr>
                </a:p>
              </p:txBody>
            </p:sp>
          </p:grpSp>
          <p:grpSp>
            <p:nvGrpSpPr>
              <p:cNvPr id="1205" name="Группа 63"/>
              <p:cNvGrpSpPr/>
              <p:nvPr/>
            </p:nvGrpSpPr>
            <p:grpSpPr>
              <a:xfrm>
                <a:off x="2558160" y="6149160"/>
                <a:ext cx="132120" cy="146880"/>
                <a:chOff x="2558160" y="6149160"/>
                <a:chExt cx="132120" cy="146880"/>
              </a:xfrm>
            </p:grpSpPr>
            <p:sp>
              <p:nvSpPr>
                <p:cNvPr id="1206" name="Овал 125"/>
                <p:cNvSpPr/>
                <p:nvPr/>
              </p:nvSpPr>
              <p:spPr>
                <a:xfrm>
                  <a:off x="2558160" y="6149160"/>
                  <a:ext cx="132120" cy="14688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102960" rIns="90000" bIns="102960" anchor="t">
                  <a:noAutofit/>
                </a:bodyPr>
                <a:lstStyle/>
                <a:p>
                  <a:endParaRPr lang="en-US" sz="1800" b="0" strike="noStrike" spc="-1">
                    <a:solidFill>
                      <a:srgbClr val="000000"/>
                    </a:solidFill>
                    <a:latin typeface="Arial"/>
                    <a:ea typeface="DejaVu Sans"/>
                  </a:endParaRPr>
                </a:p>
              </p:txBody>
            </p:sp>
            <p:sp>
              <p:nvSpPr>
                <p:cNvPr id="1207" name="Овал 126"/>
                <p:cNvSpPr/>
                <p:nvPr/>
              </p:nvSpPr>
              <p:spPr>
                <a:xfrm>
                  <a:off x="2591280" y="6187320"/>
                  <a:ext cx="66240" cy="7020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8960" rIns="90000" bIns="48960" anchor="t">
                  <a:noAutofit/>
                </a:bodyPr>
                <a:lstStyle/>
                <a:p>
                  <a:endParaRPr lang="en-US" sz="1800" b="0" strike="noStrike" spc="-1">
                    <a:solidFill>
                      <a:srgbClr val="000000"/>
                    </a:solidFill>
                    <a:latin typeface="Arial"/>
                    <a:ea typeface="DejaVu Sans"/>
                  </a:endParaRPr>
                </a:p>
              </p:txBody>
            </p:sp>
          </p:grpSp>
          <p:grpSp>
            <p:nvGrpSpPr>
              <p:cNvPr id="1208" name="Группа 64"/>
              <p:cNvGrpSpPr/>
              <p:nvPr/>
            </p:nvGrpSpPr>
            <p:grpSpPr>
              <a:xfrm>
                <a:off x="6524640" y="2579400"/>
                <a:ext cx="132120" cy="146880"/>
                <a:chOff x="6524640" y="2579400"/>
                <a:chExt cx="132120" cy="146880"/>
              </a:xfrm>
            </p:grpSpPr>
            <p:sp>
              <p:nvSpPr>
                <p:cNvPr id="1209" name="Овал 127"/>
                <p:cNvSpPr/>
                <p:nvPr/>
              </p:nvSpPr>
              <p:spPr>
                <a:xfrm>
                  <a:off x="6524640" y="2579400"/>
                  <a:ext cx="132120" cy="14688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102960" rIns="90000" bIns="102960" anchor="t">
                  <a:noAutofit/>
                </a:bodyPr>
                <a:lstStyle/>
                <a:p>
                  <a:endParaRPr lang="en-US" sz="1800" b="0" strike="noStrike" spc="-1">
                    <a:solidFill>
                      <a:srgbClr val="000000"/>
                    </a:solidFill>
                    <a:latin typeface="Arial"/>
                    <a:ea typeface="DejaVu Sans"/>
                  </a:endParaRPr>
                </a:p>
              </p:txBody>
            </p:sp>
            <p:sp>
              <p:nvSpPr>
                <p:cNvPr id="1210" name="Овал 128"/>
                <p:cNvSpPr/>
                <p:nvPr/>
              </p:nvSpPr>
              <p:spPr>
                <a:xfrm>
                  <a:off x="6557760" y="2617920"/>
                  <a:ext cx="66240" cy="7056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8960" rIns="90000" bIns="48960" anchor="t">
                  <a:noAutofit/>
                </a:bodyPr>
                <a:lstStyle/>
                <a:p>
                  <a:endParaRPr lang="en-US" sz="1800" b="0" strike="noStrike" spc="-1">
                    <a:solidFill>
                      <a:srgbClr val="000000"/>
                    </a:solidFill>
                    <a:latin typeface="Arial"/>
                    <a:ea typeface="DejaVu Sans"/>
                  </a:endParaRPr>
                </a:p>
              </p:txBody>
            </p:sp>
          </p:grpSp>
          <p:grpSp>
            <p:nvGrpSpPr>
              <p:cNvPr id="1211" name="Группа 66"/>
              <p:cNvGrpSpPr/>
              <p:nvPr/>
            </p:nvGrpSpPr>
            <p:grpSpPr>
              <a:xfrm>
                <a:off x="6229800" y="1388880"/>
                <a:ext cx="132120" cy="146880"/>
                <a:chOff x="6229800" y="1388880"/>
                <a:chExt cx="132120" cy="146880"/>
              </a:xfrm>
            </p:grpSpPr>
            <p:sp>
              <p:nvSpPr>
                <p:cNvPr id="1212" name="Овал 131"/>
                <p:cNvSpPr/>
                <p:nvPr/>
              </p:nvSpPr>
              <p:spPr>
                <a:xfrm>
                  <a:off x="6229800" y="1388880"/>
                  <a:ext cx="132120" cy="14688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102960" rIns="90000" bIns="102960" anchor="t">
                  <a:noAutofit/>
                </a:bodyPr>
                <a:lstStyle/>
                <a:p>
                  <a:endParaRPr lang="en-US" sz="1800" b="0" strike="noStrike" spc="-1">
                    <a:solidFill>
                      <a:srgbClr val="000000"/>
                    </a:solidFill>
                    <a:latin typeface="Arial"/>
                    <a:ea typeface="DejaVu Sans"/>
                  </a:endParaRPr>
                </a:p>
              </p:txBody>
            </p:sp>
            <p:sp>
              <p:nvSpPr>
                <p:cNvPr id="1213" name="Овал 132"/>
                <p:cNvSpPr/>
                <p:nvPr/>
              </p:nvSpPr>
              <p:spPr>
                <a:xfrm>
                  <a:off x="6262560" y="1427760"/>
                  <a:ext cx="66240" cy="7020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8960" rIns="90000" bIns="48960" anchor="t">
                  <a:noAutofit/>
                </a:bodyPr>
                <a:lstStyle/>
                <a:p>
                  <a:endParaRPr lang="en-US" sz="1800" b="0" strike="noStrike" spc="-1">
                    <a:solidFill>
                      <a:srgbClr val="000000"/>
                    </a:solidFill>
                    <a:latin typeface="Arial"/>
                    <a:ea typeface="DejaVu Sans"/>
                  </a:endParaRPr>
                </a:p>
              </p:txBody>
            </p:sp>
          </p:grpSp>
          <p:grpSp>
            <p:nvGrpSpPr>
              <p:cNvPr id="1214" name="Группа 67"/>
              <p:cNvGrpSpPr/>
              <p:nvPr/>
            </p:nvGrpSpPr>
            <p:grpSpPr>
              <a:xfrm>
                <a:off x="3190680" y="5082120"/>
                <a:ext cx="132120" cy="146880"/>
                <a:chOff x="3190680" y="5082120"/>
                <a:chExt cx="132120" cy="146880"/>
              </a:xfrm>
            </p:grpSpPr>
            <p:sp>
              <p:nvSpPr>
                <p:cNvPr id="1215" name="Овал 133"/>
                <p:cNvSpPr/>
                <p:nvPr/>
              </p:nvSpPr>
              <p:spPr>
                <a:xfrm>
                  <a:off x="3190680" y="5082120"/>
                  <a:ext cx="132120" cy="14688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102960" rIns="90000" bIns="102960" anchor="t">
                  <a:noAutofit/>
                </a:bodyPr>
                <a:lstStyle/>
                <a:p>
                  <a:endParaRPr lang="en-US" sz="1800" b="0" strike="noStrike" spc="-1">
                    <a:solidFill>
                      <a:srgbClr val="000000"/>
                    </a:solidFill>
                    <a:latin typeface="Arial"/>
                    <a:ea typeface="DejaVu Sans"/>
                  </a:endParaRPr>
                </a:p>
              </p:txBody>
            </p:sp>
            <p:sp>
              <p:nvSpPr>
                <p:cNvPr id="1216" name="Овал 134"/>
                <p:cNvSpPr/>
                <p:nvPr/>
              </p:nvSpPr>
              <p:spPr>
                <a:xfrm>
                  <a:off x="3223800" y="5120640"/>
                  <a:ext cx="66240" cy="7020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8960" rIns="90000" bIns="48960" anchor="t">
                  <a:noAutofit/>
                </a:bodyPr>
                <a:lstStyle/>
                <a:p>
                  <a:endParaRPr lang="en-US" sz="1800" b="0" strike="noStrike" spc="-1">
                    <a:solidFill>
                      <a:srgbClr val="000000"/>
                    </a:solidFill>
                    <a:latin typeface="Arial"/>
                    <a:ea typeface="DejaVu Sans"/>
                  </a:endParaRPr>
                </a:p>
              </p:txBody>
            </p:sp>
          </p:grpSp>
          <p:grpSp>
            <p:nvGrpSpPr>
              <p:cNvPr id="1217" name="Группа 68"/>
              <p:cNvGrpSpPr/>
              <p:nvPr/>
            </p:nvGrpSpPr>
            <p:grpSpPr>
              <a:xfrm>
                <a:off x="8553960" y="1158840"/>
                <a:ext cx="131760" cy="146880"/>
                <a:chOff x="8553960" y="1158840"/>
                <a:chExt cx="131760" cy="146880"/>
              </a:xfrm>
            </p:grpSpPr>
            <p:sp>
              <p:nvSpPr>
                <p:cNvPr id="1218" name="Овал 135"/>
                <p:cNvSpPr/>
                <p:nvPr/>
              </p:nvSpPr>
              <p:spPr>
                <a:xfrm>
                  <a:off x="8553960" y="1158840"/>
                  <a:ext cx="131760" cy="14688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102960" rIns="90000" bIns="102960" anchor="t">
                  <a:noAutofit/>
                </a:bodyPr>
                <a:lstStyle/>
                <a:p>
                  <a:endParaRPr lang="en-US" sz="1800" b="0" strike="noStrike" spc="-1">
                    <a:solidFill>
                      <a:srgbClr val="000000"/>
                    </a:solidFill>
                    <a:latin typeface="Arial"/>
                    <a:ea typeface="DejaVu Sans"/>
                  </a:endParaRPr>
                </a:p>
              </p:txBody>
            </p:sp>
            <p:sp>
              <p:nvSpPr>
                <p:cNvPr id="1219" name="Овал 136"/>
                <p:cNvSpPr/>
                <p:nvPr/>
              </p:nvSpPr>
              <p:spPr>
                <a:xfrm>
                  <a:off x="8587080" y="1197360"/>
                  <a:ext cx="65880" cy="7020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8960" rIns="90000" bIns="48960" anchor="t">
                  <a:noAutofit/>
                </a:bodyPr>
                <a:lstStyle/>
                <a:p>
                  <a:endParaRPr lang="en-US" sz="1800" b="0" strike="noStrike" spc="-1">
                    <a:solidFill>
                      <a:srgbClr val="000000"/>
                    </a:solidFill>
                    <a:latin typeface="Arial"/>
                    <a:ea typeface="DejaVu Sans"/>
                  </a:endParaRPr>
                </a:p>
              </p:txBody>
            </p:sp>
          </p:grpSp>
          <p:grpSp>
            <p:nvGrpSpPr>
              <p:cNvPr id="1220" name="Группа 70"/>
              <p:cNvGrpSpPr/>
              <p:nvPr/>
            </p:nvGrpSpPr>
            <p:grpSpPr>
              <a:xfrm>
                <a:off x="6016680" y="5666040"/>
                <a:ext cx="131760" cy="146880"/>
                <a:chOff x="6016680" y="5666040"/>
                <a:chExt cx="131760" cy="146880"/>
              </a:xfrm>
            </p:grpSpPr>
            <p:sp>
              <p:nvSpPr>
                <p:cNvPr id="1221" name="Овал 139"/>
                <p:cNvSpPr/>
                <p:nvPr/>
              </p:nvSpPr>
              <p:spPr>
                <a:xfrm>
                  <a:off x="6016680" y="5666040"/>
                  <a:ext cx="131760" cy="14688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102960" rIns="90000" bIns="102960" anchor="t">
                  <a:noAutofit/>
                </a:bodyPr>
                <a:lstStyle/>
                <a:p>
                  <a:endParaRPr lang="en-US" sz="1800" b="0" strike="noStrike" spc="-1">
                    <a:solidFill>
                      <a:srgbClr val="000000"/>
                    </a:solidFill>
                    <a:latin typeface="Arial"/>
                    <a:ea typeface="DejaVu Sans"/>
                  </a:endParaRPr>
                </a:p>
              </p:txBody>
            </p:sp>
            <p:sp>
              <p:nvSpPr>
                <p:cNvPr id="1222" name="Овал 140"/>
                <p:cNvSpPr/>
                <p:nvPr/>
              </p:nvSpPr>
              <p:spPr>
                <a:xfrm>
                  <a:off x="6049800" y="5704560"/>
                  <a:ext cx="65880" cy="7092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9680" rIns="90000" bIns="49680" anchor="t">
                  <a:noAutofit/>
                </a:bodyPr>
                <a:lstStyle/>
                <a:p>
                  <a:endParaRPr lang="en-US" sz="1800" b="0" strike="noStrike" spc="-1">
                    <a:solidFill>
                      <a:srgbClr val="000000"/>
                    </a:solidFill>
                    <a:latin typeface="Arial"/>
                    <a:ea typeface="DejaVu Sans"/>
                  </a:endParaRPr>
                </a:p>
              </p:txBody>
            </p:sp>
          </p:grpSp>
          <p:grpSp>
            <p:nvGrpSpPr>
              <p:cNvPr id="1223" name="Группа 71"/>
              <p:cNvGrpSpPr/>
              <p:nvPr/>
            </p:nvGrpSpPr>
            <p:grpSpPr>
              <a:xfrm>
                <a:off x="9804960" y="2752920"/>
                <a:ext cx="131760" cy="146880"/>
                <a:chOff x="9804960" y="2752920"/>
                <a:chExt cx="131760" cy="146880"/>
              </a:xfrm>
            </p:grpSpPr>
            <p:sp>
              <p:nvSpPr>
                <p:cNvPr id="1224" name="Овал 141"/>
                <p:cNvSpPr/>
                <p:nvPr/>
              </p:nvSpPr>
              <p:spPr>
                <a:xfrm>
                  <a:off x="9804960" y="2752920"/>
                  <a:ext cx="131760" cy="14688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102960" rIns="90000" bIns="102960" anchor="t">
                  <a:noAutofit/>
                </a:bodyPr>
                <a:lstStyle/>
                <a:p>
                  <a:endParaRPr lang="en-US" sz="1800" b="0" strike="noStrike" spc="-1">
                    <a:solidFill>
                      <a:srgbClr val="000000"/>
                    </a:solidFill>
                    <a:latin typeface="Arial"/>
                    <a:ea typeface="DejaVu Sans"/>
                  </a:endParaRPr>
                </a:p>
              </p:txBody>
            </p:sp>
            <p:sp>
              <p:nvSpPr>
                <p:cNvPr id="1225" name="Овал 142"/>
                <p:cNvSpPr/>
                <p:nvPr/>
              </p:nvSpPr>
              <p:spPr>
                <a:xfrm>
                  <a:off x="9837720" y="2791800"/>
                  <a:ext cx="66240" cy="7020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8960" rIns="90000" bIns="48960" anchor="t">
                  <a:noAutofit/>
                </a:bodyPr>
                <a:lstStyle/>
                <a:p>
                  <a:endParaRPr lang="en-US" sz="1800" b="0" strike="noStrike" spc="-1">
                    <a:solidFill>
                      <a:srgbClr val="000000"/>
                    </a:solidFill>
                    <a:latin typeface="Arial"/>
                    <a:ea typeface="DejaVu Sans"/>
                  </a:endParaRPr>
                </a:p>
              </p:txBody>
            </p:sp>
          </p:grpSp>
          <p:grpSp>
            <p:nvGrpSpPr>
              <p:cNvPr id="1226" name="Группа 72"/>
              <p:cNvGrpSpPr/>
              <p:nvPr/>
            </p:nvGrpSpPr>
            <p:grpSpPr>
              <a:xfrm>
                <a:off x="5528160" y="1972440"/>
                <a:ext cx="132120" cy="147240"/>
                <a:chOff x="5528160" y="1972440"/>
                <a:chExt cx="132120" cy="147240"/>
              </a:xfrm>
            </p:grpSpPr>
            <p:sp>
              <p:nvSpPr>
                <p:cNvPr id="1227" name="Овал 143"/>
                <p:cNvSpPr/>
                <p:nvPr/>
              </p:nvSpPr>
              <p:spPr>
                <a:xfrm>
                  <a:off x="5528160" y="1972440"/>
                  <a:ext cx="132120" cy="14724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102240" rIns="90000" bIns="102240" anchor="t">
                  <a:noAutofit/>
                </a:bodyPr>
                <a:lstStyle/>
                <a:p>
                  <a:endParaRPr lang="en-US" sz="1800" b="0" strike="noStrike" spc="-1">
                    <a:solidFill>
                      <a:srgbClr val="000000"/>
                    </a:solidFill>
                    <a:latin typeface="Arial"/>
                    <a:ea typeface="DejaVu Sans"/>
                  </a:endParaRPr>
                </a:p>
              </p:txBody>
            </p:sp>
            <p:sp>
              <p:nvSpPr>
                <p:cNvPr id="1228" name="Овал 144"/>
                <p:cNvSpPr/>
                <p:nvPr/>
              </p:nvSpPr>
              <p:spPr>
                <a:xfrm>
                  <a:off x="5560920" y="2010960"/>
                  <a:ext cx="66240" cy="7020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8960" rIns="90000" bIns="48960" anchor="t">
                  <a:noAutofit/>
                </a:bodyPr>
                <a:lstStyle/>
                <a:p>
                  <a:endParaRPr lang="en-US" sz="1800" b="0" strike="noStrike" spc="-1">
                    <a:solidFill>
                      <a:srgbClr val="000000"/>
                    </a:solidFill>
                    <a:latin typeface="Arial"/>
                    <a:ea typeface="DejaVu Sans"/>
                  </a:endParaRPr>
                </a:p>
              </p:txBody>
            </p:sp>
          </p:grpSp>
          <p:grpSp>
            <p:nvGrpSpPr>
              <p:cNvPr id="1229" name="Группа 73"/>
              <p:cNvGrpSpPr/>
              <p:nvPr/>
            </p:nvGrpSpPr>
            <p:grpSpPr>
              <a:xfrm>
                <a:off x="10072080" y="2426400"/>
                <a:ext cx="132120" cy="146880"/>
                <a:chOff x="10072080" y="2426400"/>
                <a:chExt cx="132120" cy="146880"/>
              </a:xfrm>
            </p:grpSpPr>
            <p:sp>
              <p:nvSpPr>
                <p:cNvPr id="1230" name="Овал 145"/>
                <p:cNvSpPr/>
                <p:nvPr/>
              </p:nvSpPr>
              <p:spPr>
                <a:xfrm>
                  <a:off x="10072080" y="2426400"/>
                  <a:ext cx="132120" cy="14688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102960" rIns="90000" bIns="102960" anchor="t">
                  <a:noAutofit/>
                </a:bodyPr>
                <a:lstStyle/>
                <a:p>
                  <a:endParaRPr lang="en-US" sz="1800" b="0" strike="noStrike" spc="-1">
                    <a:solidFill>
                      <a:srgbClr val="000000"/>
                    </a:solidFill>
                    <a:latin typeface="Arial"/>
                    <a:ea typeface="DejaVu Sans"/>
                  </a:endParaRPr>
                </a:p>
              </p:txBody>
            </p:sp>
            <p:sp>
              <p:nvSpPr>
                <p:cNvPr id="1231" name="Овал 146"/>
                <p:cNvSpPr/>
                <p:nvPr/>
              </p:nvSpPr>
              <p:spPr>
                <a:xfrm>
                  <a:off x="10104840" y="2464560"/>
                  <a:ext cx="66240" cy="7020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8960" rIns="90000" bIns="48960" anchor="t">
                  <a:noAutofit/>
                </a:bodyPr>
                <a:lstStyle/>
                <a:p>
                  <a:endParaRPr lang="en-US" sz="1800" b="0" strike="noStrike" spc="-1">
                    <a:solidFill>
                      <a:srgbClr val="000000"/>
                    </a:solidFill>
                    <a:latin typeface="Arial"/>
                    <a:ea typeface="DejaVu Sans"/>
                  </a:endParaRPr>
                </a:p>
              </p:txBody>
            </p:sp>
          </p:grpSp>
          <p:sp>
            <p:nvSpPr>
              <p:cNvPr id="1232" name="TextBox 29"/>
              <p:cNvSpPr/>
              <p:nvPr/>
            </p:nvSpPr>
            <p:spPr>
              <a:xfrm>
                <a:off x="6019200" y="2931480"/>
                <a:ext cx="49824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Egypt</a:t>
                </a:r>
                <a:endParaRPr lang="en-US" sz="1100" b="0" strike="noStrike" spc="-1">
                  <a:solidFill>
                    <a:srgbClr val="000000"/>
                  </a:solidFill>
                  <a:latin typeface="Arial"/>
                </a:endParaRPr>
              </a:p>
            </p:txBody>
          </p:sp>
          <p:sp>
            <p:nvSpPr>
              <p:cNvPr id="1233" name="TextBox 31"/>
              <p:cNvSpPr/>
              <p:nvPr/>
            </p:nvSpPr>
            <p:spPr>
              <a:xfrm>
                <a:off x="5689440" y="5231520"/>
                <a:ext cx="87300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South Africa</a:t>
                </a:r>
                <a:endParaRPr lang="en-US" sz="1100" b="0" strike="noStrike" spc="-1">
                  <a:solidFill>
                    <a:srgbClr val="000000"/>
                  </a:solidFill>
                  <a:latin typeface="Arial"/>
                </a:endParaRPr>
              </a:p>
            </p:txBody>
          </p:sp>
          <p:sp>
            <p:nvSpPr>
              <p:cNvPr id="1234" name="TextBox 32"/>
              <p:cNvSpPr/>
              <p:nvPr/>
            </p:nvSpPr>
            <p:spPr>
              <a:xfrm>
                <a:off x="1881720" y="6185880"/>
                <a:ext cx="73296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Argentina</a:t>
                </a:r>
                <a:endParaRPr lang="en-US" sz="1100" b="0" strike="noStrike" spc="-1">
                  <a:solidFill>
                    <a:srgbClr val="000000"/>
                  </a:solidFill>
                  <a:latin typeface="Arial"/>
                </a:endParaRPr>
              </a:p>
            </p:txBody>
          </p:sp>
          <p:sp>
            <p:nvSpPr>
              <p:cNvPr id="1235" name="TextBox 33"/>
              <p:cNvSpPr/>
              <p:nvPr/>
            </p:nvSpPr>
            <p:spPr>
              <a:xfrm>
                <a:off x="3084120" y="4726800"/>
                <a:ext cx="48744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Brazil</a:t>
                </a:r>
                <a:endParaRPr lang="en-US" sz="1100" b="0" strike="noStrike" spc="-1">
                  <a:solidFill>
                    <a:srgbClr val="000000"/>
                  </a:solidFill>
                  <a:latin typeface="Arial"/>
                </a:endParaRPr>
              </a:p>
            </p:txBody>
          </p:sp>
          <p:sp>
            <p:nvSpPr>
              <p:cNvPr id="1236" name="TextBox 34"/>
              <p:cNvSpPr/>
              <p:nvPr/>
            </p:nvSpPr>
            <p:spPr>
              <a:xfrm>
                <a:off x="2022840" y="2825640"/>
                <a:ext cx="46764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Cuba</a:t>
                </a:r>
                <a:endParaRPr lang="en-US" sz="1100" b="0" strike="noStrike" spc="-1">
                  <a:solidFill>
                    <a:srgbClr val="000000"/>
                  </a:solidFill>
                  <a:latin typeface="Arial"/>
                </a:endParaRPr>
              </a:p>
            </p:txBody>
          </p:sp>
          <p:sp>
            <p:nvSpPr>
              <p:cNvPr id="1237" name="TextBox 35"/>
              <p:cNvSpPr/>
              <p:nvPr/>
            </p:nvSpPr>
            <p:spPr>
              <a:xfrm>
                <a:off x="669600" y="3155760"/>
                <a:ext cx="59256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Mexico</a:t>
                </a:r>
                <a:endParaRPr lang="en-US" sz="1100" b="0" strike="noStrike" spc="-1">
                  <a:solidFill>
                    <a:srgbClr val="000000"/>
                  </a:solidFill>
                  <a:latin typeface="Arial"/>
                </a:endParaRPr>
              </a:p>
            </p:txBody>
          </p:sp>
          <p:sp>
            <p:nvSpPr>
              <p:cNvPr id="1238" name="TextBox 36"/>
              <p:cNvSpPr/>
              <p:nvPr/>
            </p:nvSpPr>
            <p:spPr>
              <a:xfrm>
                <a:off x="1150920" y="1675800"/>
                <a:ext cx="41436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USA</a:t>
                </a:r>
                <a:endParaRPr lang="en-US" sz="1100" b="0" strike="noStrike" spc="-1">
                  <a:solidFill>
                    <a:srgbClr val="000000"/>
                  </a:solidFill>
                  <a:latin typeface="Arial"/>
                </a:endParaRPr>
              </a:p>
            </p:txBody>
          </p:sp>
          <p:sp>
            <p:nvSpPr>
              <p:cNvPr id="1239" name="TextBox 37"/>
              <p:cNvSpPr/>
              <p:nvPr/>
            </p:nvSpPr>
            <p:spPr>
              <a:xfrm>
                <a:off x="6471720" y="2626920"/>
                <a:ext cx="48456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Israel</a:t>
                </a:r>
                <a:endParaRPr lang="en-US" sz="1100" b="0" strike="noStrike" spc="-1">
                  <a:solidFill>
                    <a:srgbClr val="000000"/>
                  </a:solidFill>
                  <a:latin typeface="Arial"/>
                </a:endParaRPr>
              </a:p>
            </p:txBody>
          </p:sp>
          <p:sp>
            <p:nvSpPr>
              <p:cNvPr id="1240" name="TextBox 38"/>
              <p:cNvSpPr/>
              <p:nvPr/>
            </p:nvSpPr>
            <p:spPr>
              <a:xfrm>
                <a:off x="4598640" y="1733400"/>
                <a:ext cx="55908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France</a:t>
                </a:r>
                <a:endParaRPr lang="en-US" sz="1100" b="0" strike="noStrike" spc="-1">
                  <a:solidFill>
                    <a:srgbClr val="000000"/>
                  </a:solidFill>
                  <a:latin typeface="Arial"/>
                </a:endParaRPr>
              </a:p>
            </p:txBody>
          </p:sp>
          <p:sp>
            <p:nvSpPr>
              <p:cNvPr id="1241" name="TextBox 39"/>
              <p:cNvSpPr/>
              <p:nvPr/>
            </p:nvSpPr>
            <p:spPr>
              <a:xfrm>
                <a:off x="5160600" y="1956600"/>
                <a:ext cx="42336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Italy</a:t>
                </a:r>
                <a:endParaRPr lang="en-US" sz="1100" b="0" strike="noStrike" spc="-1">
                  <a:solidFill>
                    <a:srgbClr val="000000"/>
                  </a:solidFill>
                  <a:latin typeface="Arial"/>
                </a:endParaRPr>
              </a:p>
            </p:txBody>
          </p:sp>
          <p:sp>
            <p:nvSpPr>
              <p:cNvPr id="1242" name="TextBox 40"/>
              <p:cNvSpPr/>
              <p:nvPr/>
            </p:nvSpPr>
            <p:spPr>
              <a:xfrm>
                <a:off x="5667840" y="1588320"/>
                <a:ext cx="65808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Hungary</a:t>
                </a:r>
                <a:endParaRPr lang="en-US" sz="1100" b="0" strike="noStrike" spc="-1">
                  <a:solidFill>
                    <a:srgbClr val="000000"/>
                  </a:solidFill>
                  <a:latin typeface="Arial"/>
                </a:endParaRPr>
              </a:p>
            </p:txBody>
          </p:sp>
          <p:sp>
            <p:nvSpPr>
              <p:cNvPr id="1243" name="TextBox 41"/>
              <p:cNvSpPr/>
              <p:nvPr/>
            </p:nvSpPr>
            <p:spPr>
              <a:xfrm>
                <a:off x="5446080" y="1780560"/>
                <a:ext cx="53460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Serbia</a:t>
                </a:r>
                <a:endParaRPr lang="en-US" sz="1100" b="0" strike="noStrike" spc="-1">
                  <a:solidFill>
                    <a:srgbClr val="000000"/>
                  </a:solidFill>
                  <a:latin typeface="Arial"/>
                </a:endParaRPr>
              </a:p>
            </p:txBody>
          </p:sp>
          <p:sp>
            <p:nvSpPr>
              <p:cNvPr id="1244" name="TextBox 42"/>
              <p:cNvSpPr/>
              <p:nvPr/>
            </p:nvSpPr>
            <p:spPr>
              <a:xfrm>
                <a:off x="6157080" y="2120760"/>
                <a:ext cx="63972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Bulgaria</a:t>
                </a:r>
                <a:endParaRPr lang="en-US" sz="1100" b="0" strike="noStrike" spc="-1">
                  <a:solidFill>
                    <a:srgbClr val="000000"/>
                  </a:solidFill>
                  <a:latin typeface="Arial"/>
                </a:endParaRPr>
              </a:p>
            </p:txBody>
          </p:sp>
          <p:sp>
            <p:nvSpPr>
              <p:cNvPr id="1245" name="TextBox 43"/>
              <p:cNvSpPr/>
              <p:nvPr/>
            </p:nvSpPr>
            <p:spPr>
              <a:xfrm>
                <a:off x="5646960" y="1283400"/>
                <a:ext cx="60192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Belarus</a:t>
                </a:r>
                <a:endParaRPr lang="en-US" sz="1100" b="0" strike="noStrike" spc="-1">
                  <a:solidFill>
                    <a:srgbClr val="000000"/>
                  </a:solidFill>
                  <a:latin typeface="Arial"/>
                </a:endParaRPr>
              </a:p>
            </p:txBody>
          </p:sp>
          <p:sp>
            <p:nvSpPr>
              <p:cNvPr id="1246" name="TextBox 44"/>
              <p:cNvSpPr/>
              <p:nvPr/>
            </p:nvSpPr>
            <p:spPr>
              <a:xfrm>
                <a:off x="6687360" y="992160"/>
                <a:ext cx="53784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Russia</a:t>
                </a:r>
                <a:endParaRPr lang="en-US" sz="1100" b="0" strike="noStrike" spc="-1">
                  <a:solidFill>
                    <a:srgbClr val="000000"/>
                  </a:solidFill>
                  <a:latin typeface="Arial"/>
                </a:endParaRPr>
              </a:p>
            </p:txBody>
          </p:sp>
          <p:sp>
            <p:nvSpPr>
              <p:cNvPr id="1247" name="TextBox 45"/>
              <p:cNvSpPr/>
              <p:nvPr/>
            </p:nvSpPr>
            <p:spPr>
              <a:xfrm>
                <a:off x="6280920" y="1638000"/>
                <a:ext cx="68112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Moldova</a:t>
                </a:r>
                <a:endParaRPr lang="en-US" sz="1100" b="0" strike="noStrike" spc="-1">
                  <a:solidFill>
                    <a:srgbClr val="000000"/>
                  </a:solidFill>
                  <a:latin typeface="Arial"/>
                </a:endParaRPr>
              </a:p>
            </p:txBody>
          </p:sp>
          <p:sp>
            <p:nvSpPr>
              <p:cNvPr id="1248" name="TextBox 46"/>
              <p:cNvSpPr/>
              <p:nvPr/>
            </p:nvSpPr>
            <p:spPr>
              <a:xfrm>
                <a:off x="6268680" y="1753560"/>
                <a:ext cx="67788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Romania</a:t>
                </a:r>
                <a:endParaRPr lang="en-US" sz="1100" b="0" strike="noStrike" spc="-1">
                  <a:solidFill>
                    <a:srgbClr val="000000"/>
                  </a:solidFill>
                  <a:latin typeface="Arial"/>
                </a:endParaRPr>
              </a:p>
            </p:txBody>
          </p:sp>
          <p:sp>
            <p:nvSpPr>
              <p:cNvPr id="1249" name="TextBox 47"/>
              <p:cNvSpPr/>
              <p:nvPr/>
            </p:nvSpPr>
            <p:spPr>
              <a:xfrm>
                <a:off x="9209160" y="1233720"/>
                <a:ext cx="71928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Mongolia</a:t>
                </a:r>
                <a:endParaRPr lang="en-US" sz="1100" b="0" strike="noStrike" spc="-1">
                  <a:solidFill>
                    <a:srgbClr val="000000"/>
                  </a:solidFill>
                  <a:latin typeface="Arial"/>
                </a:endParaRPr>
              </a:p>
            </p:txBody>
          </p:sp>
          <p:sp>
            <p:nvSpPr>
              <p:cNvPr id="1250" name="TextBox 48"/>
              <p:cNvSpPr/>
              <p:nvPr/>
            </p:nvSpPr>
            <p:spPr>
              <a:xfrm>
                <a:off x="7806600" y="1531080"/>
                <a:ext cx="81360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Kazakhstan</a:t>
                </a:r>
                <a:endParaRPr lang="en-US" sz="1100" b="0" strike="noStrike" spc="-1">
                  <a:solidFill>
                    <a:srgbClr val="000000"/>
                  </a:solidFill>
                  <a:latin typeface="Arial"/>
                </a:endParaRPr>
              </a:p>
            </p:txBody>
          </p:sp>
          <p:sp>
            <p:nvSpPr>
              <p:cNvPr id="1251" name="TextBox 49"/>
              <p:cNvSpPr/>
              <p:nvPr/>
            </p:nvSpPr>
            <p:spPr>
              <a:xfrm>
                <a:off x="6544800" y="1902600"/>
                <a:ext cx="62460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Georgia</a:t>
                </a:r>
                <a:endParaRPr lang="en-US" sz="1100" b="0" strike="noStrike" spc="-1">
                  <a:solidFill>
                    <a:srgbClr val="000000"/>
                  </a:solidFill>
                  <a:latin typeface="Arial"/>
                </a:endParaRPr>
              </a:p>
            </p:txBody>
          </p:sp>
          <p:sp>
            <p:nvSpPr>
              <p:cNvPr id="1252" name="TextBox 50"/>
              <p:cNvSpPr/>
              <p:nvPr/>
            </p:nvSpPr>
            <p:spPr>
              <a:xfrm>
                <a:off x="6556320" y="2395800"/>
                <a:ext cx="66276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Armenia</a:t>
                </a:r>
                <a:endParaRPr lang="en-US" sz="1100" b="0" strike="noStrike" spc="-1">
                  <a:solidFill>
                    <a:srgbClr val="000000"/>
                  </a:solidFill>
                  <a:latin typeface="Arial"/>
                </a:endParaRPr>
              </a:p>
            </p:txBody>
          </p:sp>
          <p:sp>
            <p:nvSpPr>
              <p:cNvPr id="1253" name="TextBox 51"/>
              <p:cNvSpPr/>
              <p:nvPr/>
            </p:nvSpPr>
            <p:spPr>
              <a:xfrm>
                <a:off x="7107840" y="1951920"/>
                <a:ext cx="77688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Azerbaijan</a:t>
                </a:r>
                <a:endParaRPr lang="en-US" sz="1100" b="0" strike="noStrike" spc="-1">
                  <a:solidFill>
                    <a:srgbClr val="000000"/>
                  </a:solidFill>
                  <a:latin typeface="Arial"/>
                </a:endParaRPr>
              </a:p>
            </p:txBody>
          </p:sp>
          <p:sp>
            <p:nvSpPr>
              <p:cNvPr id="1254" name="TextBox 52"/>
              <p:cNvSpPr/>
              <p:nvPr/>
            </p:nvSpPr>
            <p:spPr>
              <a:xfrm>
                <a:off x="7869600" y="2145600"/>
                <a:ext cx="80280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Uzbekistan</a:t>
                </a:r>
                <a:endParaRPr lang="en-US" sz="1100" b="0" strike="noStrike" spc="-1">
                  <a:solidFill>
                    <a:srgbClr val="000000"/>
                  </a:solidFill>
                  <a:latin typeface="Arial"/>
                </a:endParaRPr>
              </a:p>
            </p:txBody>
          </p:sp>
          <p:sp>
            <p:nvSpPr>
              <p:cNvPr id="1255" name="TextBox 53"/>
              <p:cNvSpPr/>
              <p:nvPr/>
            </p:nvSpPr>
            <p:spPr>
              <a:xfrm>
                <a:off x="9574200" y="3540600"/>
                <a:ext cx="65808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Vietnam</a:t>
                </a:r>
                <a:endParaRPr lang="en-US" sz="1100" b="0" strike="noStrike" spc="-1">
                  <a:solidFill>
                    <a:srgbClr val="000000"/>
                  </a:solidFill>
                  <a:latin typeface="Arial"/>
                </a:endParaRPr>
              </a:p>
            </p:txBody>
          </p:sp>
          <p:sp>
            <p:nvSpPr>
              <p:cNvPr id="1256" name="TextBox 54"/>
              <p:cNvSpPr/>
              <p:nvPr/>
            </p:nvSpPr>
            <p:spPr>
              <a:xfrm>
                <a:off x="9762840" y="1985400"/>
                <a:ext cx="543960" cy="425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South </a:t>
                </a:r>
                <a:endParaRPr lang="en-US" sz="1100" b="0" strike="noStrike" spc="-1">
                  <a:solidFill>
                    <a:srgbClr val="000000"/>
                  </a:solidFill>
                  <a:latin typeface="Arial"/>
                </a:endParaRPr>
              </a:p>
              <a:p>
                <a:pPr>
                  <a:lnSpc>
                    <a:spcPct val="100000"/>
                  </a:lnSpc>
                </a:pPr>
                <a:r>
                  <a:rPr lang="en-US" sz="1100" b="0" strike="noStrike" spc="-1">
                    <a:solidFill>
                      <a:srgbClr val="000000"/>
                    </a:solidFill>
                    <a:latin typeface="Calibri"/>
                    <a:ea typeface="DejaVu Sans"/>
                  </a:rPr>
                  <a:t>Korea</a:t>
                </a:r>
                <a:endParaRPr lang="en-US" sz="1100" b="0" strike="noStrike" spc="-1">
                  <a:solidFill>
                    <a:srgbClr val="000000"/>
                  </a:solidFill>
                  <a:latin typeface="Arial"/>
                </a:endParaRPr>
              </a:p>
            </p:txBody>
          </p:sp>
          <p:sp>
            <p:nvSpPr>
              <p:cNvPr id="1257" name="TextBox 55"/>
              <p:cNvSpPr/>
              <p:nvPr/>
            </p:nvSpPr>
            <p:spPr>
              <a:xfrm>
                <a:off x="8979480" y="2461680"/>
                <a:ext cx="49968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China</a:t>
                </a:r>
                <a:endParaRPr lang="en-US" sz="1100" b="0" strike="noStrike" spc="-1">
                  <a:solidFill>
                    <a:srgbClr val="000000"/>
                  </a:solidFill>
                  <a:latin typeface="Arial"/>
                </a:endParaRPr>
              </a:p>
            </p:txBody>
          </p:sp>
        </p:grpSp>
        <p:sp>
          <p:nvSpPr>
            <p:cNvPr id="1258" name="CustomShape 2"/>
            <p:cNvSpPr/>
            <p:nvPr/>
          </p:nvSpPr>
          <p:spPr>
            <a:xfrm>
              <a:off x="5400" y="6985"/>
              <a:ext cx="12156120" cy="701640"/>
            </a:xfrm>
            <a:custGeom>
              <a:avLst/>
              <a:gdLst>
                <a:gd name="textAreaLeft" fmla="*/ 0 w 12156120"/>
                <a:gd name="textAreaRight" fmla="*/ 12157560 w 12156120"/>
                <a:gd name="textAreaTop" fmla="*/ 0 h 701640"/>
                <a:gd name="textAreaBottom" fmla="*/ 703800 h 7016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solidFill>
              <a:srgbClr val="002060"/>
            </a:solid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lgn="ctr">
                <a:lnSpc>
                  <a:spcPct val="100000"/>
                </a:lnSpc>
                <a:tabLst>
                  <a:tab pos="0" algn="l"/>
                  <a:tab pos="912600" algn="l"/>
                  <a:tab pos="1825200" algn="l"/>
                  <a:tab pos="2737800" algn="l"/>
                  <a:tab pos="3650400" algn="l"/>
                  <a:tab pos="4563000" algn="l"/>
                  <a:tab pos="5475600" algn="l"/>
                  <a:tab pos="6387840" algn="l"/>
                  <a:tab pos="7300440" algn="l"/>
                  <a:tab pos="8213040" algn="l"/>
                  <a:tab pos="9125640" algn="l"/>
                  <a:tab pos="10038240" algn="l"/>
                </a:tabLst>
              </a:pPr>
              <a:endParaRPr lang="en-US" sz="1000" b="0" strike="noStrike" spc="-1">
                <a:solidFill>
                  <a:srgbClr val="FFFFFF"/>
                </a:solidFill>
                <a:latin typeface="Arial"/>
              </a:endParaRPr>
            </a:p>
            <a:p>
              <a:pPr algn="ctr">
                <a:lnSpc>
                  <a:spcPct val="100000"/>
                </a:lnSpc>
                <a:tabLst>
                  <a:tab pos="0" algn="l"/>
                  <a:tab pos="912600" algn="l"/>
                  <a:tab pos="1825200" algn="l"/>
                  <a:tab pos="2737800" algn="l"/>
                  <a:tab pos="3650400" algn="l"/>
                  <a:tab pos="4563000" algn="l"/>
                  <a:tab pos="5475600" algn="l"/>
                  <a:tab pos="6387840" algn="l"/>
                  <a:tab pos="7300440" algn="l"/>
                  <a:tab pos="8213040" algn="l"/>
                  <a:tab pos="9125640" algn="l"/>
                  <a:tab pos="10038240" algn="l"/>
                </a:tabLst>
              </a:pPr>
              <a:r>
                <a:rPr lang="en-US" sz="2000" b="1" strike="noStrike" spc="-1">
                  <a:solidFill>
                    <a:srgbClr val="FFFFFF"/>
                  </a:solidFill>
                  <a:latin typeface="Arial"/>
                  <a:ea typeface="Arial"/>
                </a:rPr>
                <a:t>MEETINGS OF THE JINR SC AND PACs in NEW COMPOSITION</a:t>
              </a:r>
              <a:endParaRPr lang="en-US" sz="2000" b="0" strike="noStrike" spc="-1">
                <a:solidFill>
                  <a:srgbClr val="FFFFFF"/>
                </a:solidFill>
                <a:latin typeface="Arial"/>
              </a:endParaRPr>
            </a:p>
            <a:p>
              <a:pPr algn="ctr">
                <a:lnSpc>
                  <a:spcPct val="100000"/>
                </a:lnSpc>
                <a:tabLst>
                  <a:tab pos="0" algn="l"/>
                  <a:tab pos="912600" algn="l"/>
                  <a:tab pos="1825200" algn="l"/>
                  <a:tab pos="2737800" algn="l"/>
                  <a:tab pos="3650400" algn="l"/>
                  <a:tab pos="4563000" algn="l"/>
                  <a:tab pos="5475600" algn="l"/>
                  <a:tab pos="6387840" algn="l"/>
                  <a:tab pos="7300440" algn="l"/>
                  <a:tab pos="8213040" algn="l"/>
                  <a:tab pos="9125640" algn="l"/>
                  <a:tab pos="10038240" algn="l"/>
                </a:tabLst>
              </a:pPr>
              <a:endParaRPr lang="en-US" sz="1000" b="0" strike="noStrike" spc="-1">
                <a:solidFill>
                  <a:srgbClr val="FFFFFF"/>
                </a:solidFill>
                <a:latin typeface="Arial"/>
              </a:endParaRPr>
            </a:p>
          </p:txBody>
        </p:sp>
        <p:sp>
          <p:nvSpPr>
            <p:cNvPr id="1259" name="Блок-схема: узел 286"/>
            <p:cNvSpPr/>
            <p:nvPr/>
          </p:nvSpPr>
          <p:spPr>
            <a:xfrm>
              <a:off x="1700640" y="1924920"/>
              <a:ext cx="123480" cy="12708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60" name="Блок-схема: узел 287"/>
            <p:cNvSpPr/>
            <p:nvPr/>
          </p:nvSpPr>
          <p:spPr>
            <a:xfrm>
              <a:off x="1833840" y="1993680"/>
              <a:ext cx="12348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61" name="Блок-схема: узел 288"/>
            <p:cNvSpPr/>
            <p:nvPr/>
          </p:nvSpPr>
          <p:spPr>
            <a:xfrm>
              <a:off x="1960560" y="3073320"/>
              <a:ext cx="12348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62" name="Блок-схема: узел 289"/>
            <p:cNvSpPr/>
            <p:nvPr/>
          </p:nvSpPr>
          <p:spPr>
            <a:xfrm>
              <a:off x="1166400" y="3198240"/>
              <a:ext cx="12384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63" name="Блок-схема: узел 290"/>
            <p:cNvSpPr/>
            <p:nvPr/>
          </p:nvSpPr>
          <p:spPr>
            <a:xfrm>
              <a:off x="3195000" y="5092920"/>
              <a:ext cx="12348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64" name="Блок-схема: узел 291"/>
            <p:cNvSpPr/>
            <p:nvPr/>
          </p:nvSpPr>
          <p:spPr>
            <a:xfrm>
              <a:off x="2558160" y="6158160"/>
              <a:ext cx="12348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65" name="Блок-схема: узел 293"/>
            <p:cNvSpPr/>
            <p:nvPr/>
          </p:nvSpPr>
          <p:spPr>
            <a:xfrm>
              <a:off x="6021000" y="5674680"/>
              <a:ext cx="12312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66" name="Блок-схема: узел 294"/>
            <p:cNvSpPr/>
            <p:nvPr/>
          </p:nvSpPr>
          <p:spPr>
            <a:xfrm>
              <a:off x="6243840" y="2884680"/>
              <a:ext cx="12348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67" name="Блок-схема: узел 295"/>
            <p:cNvSpPr/>
            <p:nvPr/>
          </p:nvSpPr>
          <p:spPr>
            <a:xfrm>
              <a:off x="6548040" y="2573640"/>
              <a:ext cx="12348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68" name="Блок-схема: узел 297"/>
            <p:cNvSpPr/>
            <p:nvPr/>
          </p:nvSpPr>
          <p:spPr>
            <a:xfrm>
              <a:off x="6825960" y="2320200"/>
              <a:ext cx="12348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69" name="Блок-схема: узел 298"/>
            <p:cNvSpPr/>
            <p:nvPr/>
          </p:nvSpPr>
          <p:spPr>
            <a:xfrm>
              <a:off x="6982920" y="2277360"/>
              <a:ext cx="12384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70" name="Блок-схема: узел 299"/>
            <p:cNvSpPr/>
            <p:nvPr/>
          </p:nvSpPr>
          <p:spPr>
            <a:xfrm>
              <a:off x="6822720" y="2159280"/>
              <a:ext cx="12384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71" name="Блок-схема: узел 300"/>
            <p:cNvSpPr/>
            <p:nvPr/>
          </p:nvSpPr>
          <p:spPr>
            <a:xfrm>
              <a:off x="7699320" y="2251080"/>
              <a:ext cx="12384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72" name="Блок-схема: узел 301"/>
            <p:cNvSpPr/>
            <p:nvPr/>
          </p:nvSpPr>
          <p:spPr>
            <a:xfrm>
              <a:off x="8112240" y="1833120"/>
              <a:ext cx="12348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73" name="Блок-схема: узел 302"/>
            <p:cNvSpPr/>
            <p:nvPr/>
          </p:nvSpPr>
          <p:spPr>
            <a:xfrm>
              <a:off x="9270360" y="2267640"/>
              <a:ext cx="12348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74" name="Блок-схема: узел 303"/>
            <p:cNvSpPr/>
            <p:nvPr/>
          </p:nvSpPr>
          <p:spPr>
            <a:xfrm>
              <a:off x="9628560" y="2041920"/>
              <a:ext cx="12384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75" name="Блок-схема: узел 304"/>
            <p:cNvSpPr/>
            <p:nvPr/>
          </p:nvSpPr>
          <p:spPr>
            <a:xfrm>
              <a:off x="9791640" y="2751840"/>
              <a:ext cx="12384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76" name="Блок-схема: узел 305"/>
            <p:cNvSpPr/>
            <p:nvPr/>
          </p:nvSpPr>
          <p:spPr>
            <a:xfrm>
              <a:off x="7661160" y="2205000"/>
              <a:ext cx="12348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77" name="Блок-схема: узел 306"/>
            <p:cNvSpPr/>
            <p:nvPr/>
          </p:nvSpPr>
          <p:spPr>
            <a:xfrm>
              <a:off x="9420840" y="3653640"/>
              <a:ext cx="12348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78" name="Блок-схема: узел 307"/>
            <p:cNvSpPr/>
            <p:nvPr/>
          </p:nvSpPr>
          <p:spPr>
            <a:xfrm>
              <a:off x="9474840" y="3749400"/>
              <a:ext cx="12348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79" name="Блок-схема: узел 308"/>
            <p:cNvSpPr/>
            <p:nvPr/>
          </p:nvSpPr>
          <p:spPr>
            <a:xfrm>
              <a:off x="10069920" y="2425680"/>
              <a:ext cx="12348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80" name="Блок-схема: узел 309"/>
            <p:cNvSpPr/>
            <p:nvPr/>
          </p:nvSpPr>
          <p:spPr>
            <a:xfrm>
              <a:off x="5063760" y="1794240"/>
              <a:ext cx="12348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81" name="Блок-схема: узел 310"/>
            <p:cNvSpPr/>
            <p:nvPr/>
          </p:nvSpPr>
          <p:spPr>
            <a:xfrm>
              <a:off x="5511240" y="1959840"/>
              <a:ext cx="12384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82" name="Блок-схема: узел 311"/>
            <p:cNvSpPr/>
            <p:nvPr/>
          </p:nvSpPr>
          <p:spPr>
            <a:xfrm>
              <a:off x="5591520" y="2041920"/>
              <a:ext cx="12348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83" name="Блок-схема: узел 312"/>
            <p:cNvSpPr/>
            <p:nvPr/>
          </p:nvSpPr>
          <p:spPr>
            <a:xfrm>
              <a:off x="5882760" y="2005560"/>
              <a:ext cx="12348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84" name="Блок-схема: узел 313"/>
            <p:cNvSpPr/>
            <p:nvPr/>
          </p:nvSpPr>
          <p:spPr>
            <a:xfrm>
              <a:off x="6032880" y="2035440"/>
              <a:ext cx="12348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85" name="Блок-схема: узел 314"/>
            <p:cNvSpPr/>
            <p:nvPr/>
          </p:nvSpPr>
          <p:spPr>
            <a:xfrm>
              <a:off x="6106320" y="2078280"/>
              <a:ext cx="12348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86" name="Блок-схема: узел 315"/>
            <p:cNvSpPr/>
            <p:nvPr/>
          </p:nvSpPr>
          <p:spPr>
            <a:xfrm>
              <a:off x="6077880" y="1877400"/>
              <a:ext cx="12312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87" name="Блок-схема: узел 316"/>
            <p:cNvSpPr/>
            <p:nvPr/>
          </p:nvSpPr>
          <p:spPr>
            <a:xfrm>
              <a:off x="6176880" y="1933560"/>
              <a:ext cx="12348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88" name="Блок-схема: узел 317"/>
            <p:cNvSpPr/>
            <p:nvPr/>
          </p:nvSpPr>
          <p:spPr>
            <a:xfrm>
              <a:off x="5905080" y="1785240"/>
              <a:ext cx="12384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89" name="Блок-схема: узел 452"/>
            <p:cNvSpPr/>
            <p:nvPr/>
          </p:nvSpPr>
          <p:spPr>
            <a:xfrm>
              <a:off x="6228000" y="1716120"/>
              <a:ext cx="12384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90" name="Блок-схема: узел 453"/>
            <p:cNvSpPr/>
            <p:nvPr/>
          </p:nvSpPr>
          <p:spPr>
            <a:xfrm>
              <a:off x="6154560" y="1357200"/>
              <a:ext cx="12348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91" name="Блок-схема: узел 454"/>
            <p:cNvSpPr/>
            <p:nvPr/>
          </p:nvSpPr>
          <p:spPr>
            <a:xfrm>
              <a:off x="6208920" y="1419840"/>
              <a:ext cx="12348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92" name="Блок-схема: узел 455"/>
            <p:cNvSpPr/>
            <p:nvPr/>
          </p:nvSpPr>
          <p:spPr>
            <a:xfrm>
              <a:off x="6468120" y="1159560"/>
              <a:ext cx="12348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93" name="Блок-схема: узел 456"/>
            <p:cNvSpPr/>
            <p:nvPr/>
          </p:nvSpPr>
          <p:spPr>
            <a:xfrm>
              <a:off x="8570160" y="1176120"/>
              <a:ext cx="12312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94" name="Блок-схема: узел 457"/>
            <p:cNvSpPr/>
            <p:nvPr/>
          </p:nvSpPr>
          <p:spPr>
            <a:xfrm>
              <a:off x="6567480" y="1202400"/>
              <a:ext cx="12348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95" name="Блок-схема: узел 458"/>
            <p:cNvSpPr/>
            <p:nvPr/>
          </p:nvSpPr>
          <p:spPr>
            <a:xfrm>
              <a:off x="9113760" y="1439640"/>
              <a:ext cx="12348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96" name="Блок-схема: узел 459"/>
            <p:cNvSpPr/>
            <p:nvPr/>
          </p:nvSpPr>
          <p:spPr>
            <a:xfrm>
              <a:off x="6039360" y="2127600"/>
              <a:ext cx="12312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97" name="Блок-схема: узел 460"/>
            <p:cNvSpPr/>
            <p:nvPr/>
          </p:nvSpPr>
          <p:spPr>
            <a:xfrm>
              <a:off x="6516360" y="1090440"/>
              <a:ext cx="12348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98" name="Блок-схема: узел 461"/>
            <p:cNvSpPr/>
            <p:nvPr/>
          </p:nvSpPr>
          <p:spPr>
            <a:xfrm>
              <a:off x="6615720" y="1133280"/>
              <a:ext cx="123120" cy="12708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299" name="Блок-схема: узел 462"/>
            <p:cNvSpPr/>
            <p:nvPr/>
          </p:nvSpPr>
          <p:spPr>
            <a:xfrm>
              <a:off x="6635880" y="1184400"/>
              <a:ext cx="123120" cy="12744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00" name="Блок-схема: узел 463"/>
            <p:cNvSpPr/>
            <p:nvPr/>
          </p:nvSpPr>
          <p:spPr>
            <a:xfrm>
              <a:off x="6092280" y="2131560"/>
              <a:ext cx="123480" cy="12708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01" name="Блок-схема: узел 464"/>
            <p:cNvSpPr/>
            <p:nvPr/>
          </p:nvSpPr>
          <p:spPr>
            <a:xfrm>
              <a:off x="10017720" y="2378520"/>
              <a:ext cx="123480" cy="12708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02" name="Блок-схема: узел 465"/>
            <p:cNvSpPr/>
            <p:nvPr/>
          </p:nvSpPr>
          <p:spPr>
            <a:xfrm>
              <a:off x="6434280" y="1102320"/>
              <a:ext cx="123480" cy="12708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03" name="Блок-схема: узел 466"/>
            <p:cNvSpPr/>
            <p:nvPr/>
          </p:nvSpPr>
          <p:spPr>
            <a:xfrm>
              <a:off x="8190720" y="3580200"/>
              <a:ext cx="123840" cy="12708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04" name="Блок-схема: узел 467"/>
            <p:cNvSpPr/>
            <p:nvPr/>
          </p:nvSpPr>
          <p:spPr>
            <a:xfrm>
              <a:off x="6485760" y="1240560"/>
              <a:ext cx="123480" cy="12708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05" name="Блок-схема: узел 468"/>
            <p:cNvSpPr/>
            <p:nvPr/>
          </p:nvSpPr>
          <p:spPr>
            <a:xfrm>
              <a:off x="5090040" y="1719360"/>
              <a:ext cx="123840" cy="12708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06" name="Блок-схема: узел 469"/>
            <p:cNvSpPr/>
            <p:nvPr/>
          </p:nvSpPr>
          <p:spPr>
            <a:xfrm>
              <a:off x="3106800" y="5082120"/>
              <a:ext cx="123480" cy="12708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07" name="Блок-схема: узел 470"/>
            <p:cNvSpPr/>
            <p:nvPr/>
          </p:nvSpPr>
          <p:spPr>
            <a:xfrm>
              <a:off x="9214920" y="2223720"/>
              <a:ext cx="123120" cy="12708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08" name="Блок-схема: узел 471"/>
            <p:cNvSpPr/>
            <p:nvPr/>
          </p:nvSpPr>
          <p:spPr>
            <a:xfrm>
              <a:off x="5506560" y="2024280"/>
              <a:ext cx="123480" cy="12708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09" name="Блок-схема: узел 472"/>
            <p:cNvSpPr/>
            <p:nvPr/>
          </p:nvSpPr>
          <p:spPr>
            <a:xfrm>
              <a:off x="6069600" y="5616360"/>
              <a:ext cx="123480" cy="12708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10" name="Блок-схема: узел 473"/>
            <p:cNvSpPr/>
            <p:nvPr/>
          </p:nvSpPr>
          <p:spPr>
            <a:xfrm>
              <a:off x="6607440" y="1063080"/>
              <a:ext cx="123120" cy="12708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11" name="Блок-схема: узел 474"/>
            <p:cNvSpPr/>
            <p:nvPr/>
          </p:nvSpPr>
          <p:spPr>
            <a:xfrm>
              <a:off x="6952320" y="1319760"/>
              <a:ext cx="123840" cy="12708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12" name="Блок-схема: узел 475"/>
            <p:cNvSpPr/>
            <p:nvPr/>
          </p:nvSpPr>
          <p:spPr>
            <a:xfrm>
              <a:off x="6585120" y="1257120"/>
              <a:ext cx="123480" cy="12708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13" name="Блок-схема: узел 476"/>
            <p:cNvSpPr/>
            <p:nvPr/>
          </p:nvSpPr>
          <p:spPr>
            <a:xfrm>
              <a:off x="7646760" y="2264760"/>
              <a:ext cx="123480" cy="12708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14" name="Блок-схема: узел 477"/>
            <p:cNvSpPr/>
            <p:nvPr/>
          </p:nvSpPr>
          <p:spPr>
            <a:xfrm>
              <a:off x="9179640" y="1416960"/>
              <a:ext cx="123120" cy="12744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15" name="Блок-схема: узел 478"/>
            <p:cNvSpPr/>
            <p:nvPr/>
          </p:nvSpPr>
          <p:spPr>
            <a:xfrm>
              <a:off x="5657040" y="2179080"/>
              <a:ext cx="123480" cy="12708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16" name="Блок-схема: узел 480"/>
            <p:cNvSpPr/>
            <p:nvPr/>
          </p:nvSpPr>
          <p:spPr>
            <a:xfrm>
              <a:off x="6136920" y="1874880"/>
              <a:ext cx="123480" cy="12708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17" name="Блок-схема: узел 481"/>
            <p:cNvSpPr/>
            <p:nvPr/>
          </p:nvSpPr>
          <p:spPr>
            <a:xfrm>
              <a:off x="5929200" y="1207800"/>
              <a:ext cx="123480" cy="12708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18" name="TextBox 43"/>
            <p:cNvSpPr/>
            <p:nvPr/>
          </p:nvSpPr>
          <p:spPr>
            <a:xfrm>
              <a:off x="5973840" y="1099080"/>
              <a:ext cx="51480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Latvia</a:t>
              </a:r>
              <a:endParaRPr lang="en-US" sz="1100" b="0" strike="noStrike" spc="-1">
                <a:solidFill>
                  <a:srgbClr val="000000"/>
                </a:solidFill>
                <a:latin typeface="Arial"/>
              </a:endParaRPr>
            </a:p>
          </p:txBody>
        </p:sp>
        <p:sp>
          <p:nvSpPr>
            <p:cNvPr id="1319" name="TextBox 53"/>
            <p:cNvSpPr/>
            <p:nvPr/>
          </p:nvSpPr>
          <p:spPr>
            <a:xfrm>
              <a:off x="8062560" y="3273480"/>
              <a:ext cx="46008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India</a:t>
              </a:r>
              <a:endParaRPr lang="en-US" sz="1100" b="0" strike="noStrike" spc="-1">
                <a:solidFill>
                  <a:srgbClr val="000000"/>
                </a:solidFill>
                <a:latin typeface="Arial"/>
              </a:endParaRPr>
            </a:p>
          </p:txBody>
        </p:sp>
        <p:sp>
          <p:nvSpPr>
            <p:cNvPr id="1320" name="Блок-схема: узел 484"/>
            <p:cNvSpPr/>
            <p:nvPr/>
          </p:nvSpPr>
          <p:spPr>
            <a:xfrm>
              <a:off x="5148360" y="1722600"/>
              <a:ext cx="123480" cy="12708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21" name="Блок-схема: узел 485"/>
            <p:cNvSpPr/>
            <p:nvPr/>
          </p:nvSpPr>
          <p:spPr>
            <a:xfrm>
              <a:off x="5462280" y="1496160"/>
              <a:ext cx="123480" cy="12708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22" name="TextBox 38"/>
            <p:cNvSpPr/>
            <p:nvPr/>
          </p:nvSpPr>
          <p:spPr>
            <a:xfrm>
              <a:off x="4964400" y="1289160"/>
              <a:ext cx="70092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Germany</a:t>
              </a:r>
              <a:endParaRPr lang="en-US" sz="1100" b="0" strike="noStrike" spc="-1">
                <a:solidFill>
                  <a:srgbClr val="000000"/>
                </a:solidFill>
                <a:latin typeface="Arial"/>
              </a:endParaRPr>
            </a:p>
          </p:txBody>
        </p:sp>
        <p:sp>
          <p:nvSpPr>
            <p:cNvPr id="1323" name="Блок-схема: узел 487"/>
            <p:cNvSpPr/>
            <p:nvPr/>
          </p:nvSpPr>
          <p:spPr>
            <a:xfrm>
              <a:off x="5980320" y="2181240"/>
              <a:ext cx="123120" cy="12708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24" name="Блок-схема: узел 488"/>
            <p:cNvSpPr/>
            <p:nvPr/>
          </p:nvSpPr>
          <p:spPr>
            <a:xfrm>
              <a:off x="6504840" y="1010160"/>
              <a:ext cx="123480" cy="12708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25" name="Блок-схема: узел 489"/>
            <p:cNvSpPr/>
            <p:nvPr/>
          </p:nvSpPr>
          <p:spPr>
            <a:xfrm>
              <a:off x="5830200" y="1966680"/>
              <a:ext cx="123480" cy="12744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26" name="Блок-схема: узел 490"/>
            <p:cNvSpPr/>
            <p:nvPr/>
          </p:nvSpPr>
          <p:spPr>
            <a:xfrm>
              <a:off x="6753960" y="2333880"/>
              <a:ext cx="123840" cy="12708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27" name="Блок-схема: узел 491"/>
            <p:cNvSpPr/>
            <p:nvPr/>
          </p:nvSpPr>
          <p:spPr>
            <a:xfrm>
              <a:off x="2323080" y="5730840"/>
              <a:ext cx="123480" cy="12708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28" name="TextBox 32"/>
            <p:cNvSpPr/>
            <p:nvPr/>
          </p:nvSpPr>
          <p:spPr>
            <a:xfrm>
              <a:off x="2360160" y="5788080"/>
              <a:ext cx="46152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Chile</a:t>
              </a:r>
              <a:endParaRPr lang="en-US" sz="1100" b="0" strike="noStrike" spc="-1">
                <a:solidFill>
                  <a:srgbClr val="000000"/>
                </a:solidFill>
                <a:latin typeface="Arial"/>
              </a:endParaRPr>
            </a:p>
          </p:txBody>
        </p:sp>
        <p:sp>
          <p:nvSpPr>
            <p:cNvPr id="1329" name="Блок-схема: узел 494"/>
            <p:cNvSpPr/>
            <p:nvPr/>
          </p:nvSpPr>
          <p:spPr>
            <a:xfrm>
              <a:off x="6431040" y="1474200"/>
              <a:ext cx="123840" cy="12708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30" name="TextBox 45"/>
            <p:cNvSpPr/>
            <p:nvPr/>
          </p:nvSpPr>
          <p:spPr>
            <a:xfrm>
              <a:off x="6503400" y="1423800"/>
              <a:ext cx="62172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Ukraine</a:t>
              </a:r>
              <a:endParaRPr lang="en-US" sz="1100" b="0" strike="noStrike" spc="-1">
                <a:solidFill>
                  <a:srgbClr val="000000"/>
                </a:solidFill>
                <a:latin typeface="Arial"/>
              </a:endParaRPr>
            </a:p>
          </p:txBody>
        </p:sp>
        <p:sp>
          <p:nvSpPr>
            <p:cNvPr id="1331" name="Блок-схема: узел 497"/>
            <p:cNvSpPr/>
            <p:nvPr/>
          </p:nvSpPr>
          <p:spPr>
            <a:xfrm>
              <a:off x="1780920" y="2079360"/>
              <a:ext cx="123480" cy="12708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32" name="Блок-схема: узел 498"/>
            <p:cNvSpPr/>
            <p:nvPr/>
          </p:nvSpPr>
          <p:spPr>
            <a:xfrm>
              <a:off x="7201440" y="6118560"/>
              <a:ext cx="176400" cy="181800"/>
            </a:xfrm>
            <a:prstGeom prst="flowChartConnector">
              <a:avLst/>
            </a:prstGeom>
            <a:solidFill>
              <a:schemeClr val="bg1"/>
            </a:solidFill>
            <a:ln w="19050">
              <a:solidFill>
                <a:srgbClr val="00B050"/>
              </a:solidFill>
              <a:round/>
            </a:ln>
          </p:spPr>
          <p:style>
            <a:lnRef idx="0">
              <a:scrgbClr r="0" g="0" b="0"/>
            </a:lnRef>
            <a:fillRef idx="0">
              <a:scrgbClr r="0" g="0" b="0"/>
            </a:fillRef>
            <a:effectRef idx="0">
              <a:scrgbClr r="0" g="0" b="0"/>
            </a:effectRef>
            <a:fontRef idx="minor"/>
          </p:style>
          <p:txBody>
            <a:bodyPr lIns="90000" tIns="127440" rIns="90000" bIns="127440" anchor="ctr">
              <a:noAutofit/>
            </a:bodyPr>
            <a:lstStyle/>
            <a:p>
              <a:endParaRPr lang="ru-RU" sz="1790" b="0" strike="noStrike" spc="-1">
                <a:solidFill>
                  <a:srgbClr val="4F81BD"/>
                </a:solidFill>
                <a:latin typeface="Arial"/>
                <a:ea typeface="DejaVu Sans"/>
              </a:endParaRPr>
            </a:p>
          </p:txBody>
        </p:sp>
        <p:sp>
          <p:nvSpPr>
            <p:cNvPr id="1333" name="Блок-схема: узел 499"/>
            <p:cNvSpPr/>
            <p:nvPr/>
          </p:nvSpPr>
          <p:spPr>
            <a:xfrm>
              <a:off x="7201440" y="6394320"/>
              <a:ext cx="176400" cy="18216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127440" rIns="90000" bIns="127440" anchor="ctr">
              <a:noAutofit/>
            </a:bodyPr>
            <a:lstStyle/>
            <a:p>
              <a:endParaRPr lang="ru-RU" sz="1790" b="0" strike="noStrike" spc="-1">
                <a:solidFill>
                  <a:srgbClr val="4F81BD"/>
                </a:solidFill>
                <a:latin typeface="Arial"/>
                <a:ea typeface="DejaVu Sans"/>
              </a:endParaRPr>
            </a:p>
          </p:txBody>
        </p:sp>
        <p:sp>
          <p:nvSpPr>
            <p:cNvPr id="1334" name="Блок-схема: узел 500"/>
            <p:cNvSpPr/>
            <p:nvPr/>
          </p:nvSpPr>
          <p:spPr>
            <a:xfrm>
              <a:off x="2313720" y="2093400"/>
              <a:ext cx="123480" cy="12708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35" name="Блок-схема: узел 501"/>
            <p:cNvSpPr/>
            <p:nvPr/>
          </p:nvSpPr>
          <p:spPr>
            <a:xfrm>
              <a:off x="5653800" y="1552680"/>
              <a:ext cx="123480" cy="12708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36" name="TextBox 43"/>
            <p:cNvSpPr/>
            <p:nvPr/>
          </p:nvSpPr>
          <p:spPr>
            <a:xfrm>
              <a:off x="5709600" y="1445400"/>
              <a:ext cx="56988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Poland</a:t>
              </a:r>
              <a:endParaRPr lang="en-US" sz="1100" b="0" strike="noStrike" spc="-1">
                <a:solidFill>
                  <a:srgbClr val="000000"/>
                </a:solidFill>
                <a:latin typeface="Arial"/>
              </a:endParaRPr>
            </a:p>
          </p:txBody>
        </p:sp>
        <p:sp>
          <p:nvSpPr>
            <p:cNvPr id="1337" name="Блок-схема: узел 503"/>
            <p:cNvSpPr/>
            <p:nvPr/>
          </p:nvSpPr>
          <p:spPr>
            <a:xfrm>
              <a:off x="5407920" y="1517400"/>
              <a:ext cx="123120" cy="12708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38" name="TextBox 39"/>
            <p:cNvSpPr/>
            <p:nvPr/>
          </p:nvSpPr>
          <p:spPr>
            <a:xfrm>
              <a:off x="4895280" y="1885680"/>
              <a:ext cx="48888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CERN</a:t>
              </a:r>
              <a:endParaRPr lang="en-US" sz="1100" b="0" strike="noStrike" spc="-1">
                <a:solidFill>
                  <a:srgbClr val="000000"/>
                </a:solidFill>
                <a:latin typeface="Arial"/>
              </a:endParaRPr>
            </a:p>
          </p:txBody>
        </p:sp>
        <p:sp>
          <p:nvSpPr>
            <p:cNvPr id="1339" name="Блок-схема: узел 505"/>
            <p:cNvSpPr/>
            <p:nvPr/>
          </p:nvSpPr>
          <p:spPr>
            <a:xfrm>
              <a:off x="5291640" y="1891440"/>
              <a:ext cx="123480" cy="12708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40" name="Блок-схема: узел 506"/>
            <p:cNvSpPr/>
            <p:nvPr/>
          </p:nvSpPr>
          <p:spPr>
            <a:xfrm>
              <a:off x="5339520" y="1842480"/>
              <a:ext cx="123120" cy="12708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41" name="Блок-схема: узел 507"/>
            <p:cNvSpPr/>
            <p:nvPr/>
          </p:nvSpPr>
          <p:spPr>
            <a:xfrm>
              <a:off x="5558040" y="1672200"/>
              <a:ext cx="123480" cy="127080"/>
            </a:xfrm>
            <a:prstGeom prst="flowChartConnector">
              <a:avLst/>
            </a:prstGeom>
            <a:solidFill>
              <a:schemeClr val="bg1"/>
            </a:solidFill>
            <a:ln w="19050">
              <a:solidFill>
                <a:srgbClr val="0070C0"/>
              </a:solidFill>
              <a:round/>
            </a:ln>
          </p:spPr>
          <p:style>
            <a:lnRef idx="0">
              <a:scrgbClr r="0" g="0" b="0"/>
            </a:lnRef>
            <a:fillRef idx="0">
              <a:scrgbClr r="0" g="0" b="0"/>
            </a:fillRef>
            <a:effectRef idx="0">
              <a:scrgbClr r="0" g="0" b="0"/>
            </a:effectRef>
            <a:fontRef idx="minor"/>
          </p:style>
          <p:txBody>
            <a:bodyPr lIns="90000" tIns="89280" rIns="90000" bIns="89280" anchor="ctr">
              <a:noAutofit/>
            </a:bodyPr>
            <a:lstStyle/>
            <a:p>
              <a:endParaRPr lang="ru-RU" sz="1790" b="0" strike="noStrike" spc="-1">
                <a:solidFill>
                  <a:srgbClr val="4F81BD"/>
                </a:solidFill>
                <a:latin typeface="Arial"/>
                <a:ea typeface="DejaVu Sans"/>
              </a:endParaRPr>
            </a:p>
          </p:txBody>
        </p:sp>
        <p:sp>
          <p:nvSpPr>
            <p:cNvPr id="1342" name="TextBox 38"/>
            <p:cNvSpPr/>
            <p:nvPr/>
          </p:nvSpPr>
          <p:spPr>
            <a:xfrm>
              <a:off x="4859280" y="1531800"/>
              <a:ext cx="792360" cy="257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strike="noStrike" spc="-1">
                  <a:solidFill>
                    <a:srgbClr val="000000"/>
                  </a:solidFill>
                  <a:latin typeface="Calibri"/>
                  <a:ea typeface="DejaVu Sans"/>
                </a:rPr>
                <a:t>Czech Rep.</a:t>
              </a:r>
              <a:endParaRPr lang="en-US" sz="1100" b="0" strike="noStrike" spc="-1">
                <a:solidFill>
                  <a:srgbClr val="000000"/>
                </a:solidFill>
                <a:latin typeface="Arial"/>
              </a:endParaRPr>
            </a:p>
          </p:txBody>
        </p:sp>
      </p:grpSp>
    </p:spTree>
    <p:extLst>
      <p:ext uri="{BB962C8B-B14F-4D97-AF65-F5344CB8AC3E}">
        <p14:creationId xmlns:p14="http://schemas.microsoft.com/office/powerpoint/2010/main" val="1652440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AE851A77-2E77-2842-AA11-75B116238001}"/>
              </a:ext>
            </a:extLst>
          </p:cNvPr>
          <p:cNvSpPr>
            <a:spLocks noGrp="1"/>
          </p:cNvSpPr>
          <p:nvPr>
            <p:ph type="sldNum" sz="quarter" idx="12"/>
          </p:nvPr>
        </p:nvSpPr>
        <p:spPr/>
        <p:txBody>
          <a:bodyPr/>
          <a:lstStyle/>
          <a:p>
            <a:fld id="{B5CEABB6-07DC-46E8-9B57-56EC44A396E5}" type="slidenum">
              <a:rPr lang="ru-RU" noProof="0" smtClean="0"/>
              <a:pPr/>
              <a:t>50</a:t>
            </a:fld>
            <a:endParaRPr lang="ru-RU" noProof="0"/>
          </a:p>
        </p:txBody>
      </p:sp>
      <p:pic>
        <p:nvPicPr>
          <p:cNvPr id="4" name="Рисунок 3">
            <a:extLst>
              <a:ext uri="{FF2B5EF4-FFF2-40B4-BE49-F238E27FC236}">
                <a16:creationId xmlns:a16="http://schemas.microsoft.com/office/drawing/2014/main" id="{434C08C1-5949-9D49-B94E-9884F3B6A05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7284" y="-3618312"/>
            <a:ext cx="7348341" cy="10686391"/>
          </a:xfrm>
          <a:prstGeom prst="rect">
            <a:avLst/>
          </a:prstGeom>
        </p:spPr>
      </p:pic>
      <p:pic>
        <p:nvPicPr>
          <p:cNvPr id="8" name="Picture 2" descr="DSC020201">
            <a:extLst>
              <a:ext uri="{FF2B5EF4-FFF2-40B4-BE49-F238E27FC236}">
                <a16:creationId xmlns:a16="http://schemas.microsoft.com/office/drawing/2014/main" id="{9A79938A-1DCF-5242-A017-902A8634BAE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09551" y="269162"/>
            <a:ext cx="2088437" cy="29577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Прямоугольник 1">
            <a:extLst>
              <a:ext uri="{FF2B5EF4-FFF2-40B4-BE49-F238E27FC236}">
                <a16:creationId xmlns:a16="http://schemas.microsoft.com/office/drawing/2014/main" id="{B4707504-DB20-704C-973D-7315637B9DEC}"/>
              </a:ext>
            </a:extLst>
          </p:cNvPr>
          <p:cNvSpPr>
            <a:spLocks noChangeArrowheads="1"/>
          </p:cNvSpPr>
          <p:nvPr/>
        </p:nvSpPr>
        <p:spPr bwMode="auto">
          <a:xfrm>
            <a:off x="7420680" y="173915"/>
            <a:ext cx="4761975" cy="6542837"/>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spcAft>
                <a:spcPts val="1198"/>
              </a:spcAft>
            </a:pPr>
            <a:r>
              <a:rPr lang="ru-RU" sz="1597" b="1" dirty="0">
                <a:ea typeface="SimSun" charset="0"/>
                <a:cs typeface="Times New Roman" charset="0"/>
              </a:rPr>
              <a:t>Вопрос 1: </a:t>
            </a:r>
            <a:r>
              <a:rPr lang="ru-RU" sz="1597" b="1" dirty="0">
                <a:solidFill>
                  <a:srgbClr val="FF0000"/>
                </a:solidFill>
                <a:ea typeface="SimSun" charset="0"/>
                <a:cs typeface="Times New Roman" charset="0"/>
              </a:rPr>
              <a:t>Что такое тёмная материя?</a:t>
            </a:r>
            <a:endParaRPr lang="en-US" sz="1597" dirty="0">
              <a:solidFill>
                <a:srgbClr val="FF0000"/>
              </a:solidFill>
              <a:ea typeface="SimSun" charset="0"/>
              <a:cs typeface="Times New Roman" charset="0"/>
            </a:endParaRPr>
          </a:p>
          <a:p>
            <a:pPr>
              <a:spcAft>
                <a:spcPts val="1198"/>
              </a:spcAft>
            </a:pPr>
            <a:r>
              <a:rPr lang="ru-RU" sz="1597" b="1" dirty="0">
                <a:ea typeface="SimSun" charset="0"/>
                <a:cs typeface="Times New Roman" charset="0"/>
              </a:rPr>
              <a:t>Вопрос 2: Что такое тёмная энергия?</a:t>
            </a:r>
            <a:endParaRPr lang="ru-RU" sz="1597" b="1" dirty="0">
              <a:solidFill>
                <a:srgbClr val="FF0000"/>
              </a:solidFill>
              <a:ea typeface="SimSun" charset="0"/>
              <a:cs typeface="Times New Roman" charset="0"/>
            </a:endParaRPr>
          </a:p>
          <a:p>
            <a:pPr>
              <a:spcAft>
                <a:spcPts val="1198"/>
              </a:spcAft>
            </a:pPr>
            <a:r>
              <a:rPr lang="ru-RU" sz="1597" b="1" dirty="0">
                <a:solidFill>
                  <a:srgbClr val="FF0000"/>
                </a:solidFill>
                <a:ea typeface="SimSun" charset="0"/>
                <a:cs typeface="Times New Roman" charset="0"/>
              </a:rPr>
              <a:t>Вопрос 3: Каким образом образовались   тяжёлые элементы</a:t>
            </a:r>
            <a:r>
              <a:rPr lang="ru-RU" sz="1597" b="1" dirty="0">
                <a:solidFill>
                  <a:srgbClr val="FF0000"/>
                </a:solidFill>
                <a:cs typeface="Times New Roman" charset="0"/>
              </a:rPr>
              <a:t>:</a:t>
            </a:r>
            <a:r>
              <a:rPr lang="ru-RU" sz="1597" b="1" dirty="0">
                <a:solidFill>
                  <a:srgbClr val="FF0000"/>
                </a:solidFill>
                <a:ea typeface="SimSun" charset="0"/>
                <a:cs typeface="Times New Roman" charset="0"/>
              </a:rPr>
              <a:t> от </a:t>
            </a:r>
            <a:r>
              <a:rPr lang="ru-RU" sz="1597" b="1" dirty="0">
                <a:solidFill>
                  <a:srgbClr val="FF0000"/>
                </a:solidFill>
                <a:cs typeface="Times New Roman" charset="0"/>
              </a:rPr>
              <a:t>ядер </a:t>
            </a:r>
            <a:r>
              <a:rPr lang="ru-RU" sz="1597" b="1" dirty="0">
                <a:solidFill>
                  <a:srgbClr val="FF0000"/>
                </a:solidFill>
                <a:ea typeface="SimSun" charset="0"/>
                <a:cs typeface="Times New Roman" charset="0"/>
              </a:rPr>
              <a:t>железа и до урана?</a:t>
            </a:r>
            <a:endParaRPr lang="en-US" sz="1597" dirty="0">
              <a:ea typeface="SimSun" charset="0"/>
              <a:cs typeface="Times New Roman" charset="0"/>
            </a:endParaRPr>
          </a:p>
          <a:p>
            <a:pPr>
              <a:spcAft>
                <a:spcPts val="1198"/>
              </a:spcAft>
            </a:pPr>
            <a:r>
              <a:rPr lang="ru-RU" sz="1597" b="1" dirty="0">
                <a:ea typeface="SimSun" charset="0"/>
                <a:cs typeface="Times New Roman" charset="0"/>
              </a:rPr>
              <a:t>Вопрос 4: </a:t>
            </a:r>
            <a:r>
              <a:rPr lang="ru-RU" sz="1597" b="1" dirty="0">
                <a:solidFill>
                  <a:srgbClr val="FF0000"/>
                </a:solidFill>
                <a:ea typeface="SimSun" charset="0"/>
                <a:cs typeface="Times New Roman" charset="0"/>
              </a:rPr>
              <a:t>Обладают ли нейтрино массой?</a:t>
            </a:r>
            <a:endParaRPr lang="ru-RU" sz="1597" dirty="0">
              <a:solidFill>
                <a:srgbClr val="FF0000"/>
              </a:solidFill>
              <a:ea typeface="SimSun" charset="0"/>
              <a:cs typeface="Arial" charset="0"/>
            </a:endParaRPr>
          </a:p>
          <a:p>
            <a:pPr>
              <a:spcAft>
                <a:spcPts val="1198"/>
              </a:spcAft>
            </a:pPr>
            <a:r>
              <a:rPr lang="ru-RU" sz="1597" b="1" dirty="0">
                <a:ea typeface="SimSun" charset="0"/>
                <a:cs typeface="Arial" charset="0"/>
              </a:rPr>
              <a:t>Вопрос 5: Откуда появились частицы с        ультра-высокими энергиями?</a:t>
            </a:r>
          </a:p>
          <a:p>
            <a:pPr>
              <a:spcAft>
                <a:spcPts val="1198"/>
              </a:spcAft>
            </a:pPr>
            <a:r>
              <a:rPr lang="ru-RU" sz="1597" b="1" dirty="0">
                <a:solidFill>
                  <a:srgbClr val="FF0000"/>
                </a:solidFill>
                <a:ea typeface="SimSun" charset="0"/>
                <a:cs typeface="Arial" charset="0"/>
              </a:rPr>
              <a:t>Вопрос 6: Нужна ли новая  теория природы  света и материи для того, чтобы объяснить </a:t>
            </a:r>
            <a:r>
              <a:rPr lang="ru-RU" sz="1597" b="1" dirty="0">
                <a:solidFill>
                  <a:srgbClr val="FF0000"/>
                </a:solidFill>
                <a:cs typeface="Arial" charset="0"/>
              </a:rPr>
              <a:t>     </a:t>
            </a:r>
            <a:r>
              <a:rPr lang="ru-RU" sz="1597" b="1" dirty="0">
                <a:solidFill>
                  <a:srgbClr val="FF0000"/>
                </a:solidFill>
                <a:ea typeface="SimSun" charset="0"/>
                <a:cs typeface="Arial" charset="0"/>
              </a:rPr>
              <a:t>что происходит  при очень высоких энергиях </a:t>
            </a:r>
            <a:r>
              <a:rPr lang="ru-RU" sz="1597" b="1" dirty="0">
                <a:solidFill>
                  <a:srgbClr val="FF0000"/>
                </a:solidFill>
                <a:cs typeface="Arial" charset="0"/>
              </a:rPr>
              <a:t>      </a:t>
            </a:r>
            <a:r>
              <a:rPr lang="ru-RU" sz="1597" b="1" dirty="0">
                <a:solidFill>
                  <a:srgbClr val="FF0000"/>
                </a:solidFill>
                <a:ea typeface="SimSun" charset="0"/>
                <a:cs typeface="Arial" charset="0"/>
              </a:rPr>
              <a:t>и температурах?</a:t>
            </a:r>
            <a:endParaRPr lang="en-US" sz="1597" b="1" dirty="0">
              <a:ea typeface="SimSun" charset="0"/>
              <a:cs typeface="Arial" charset="0"/>
            </a:endParaRPr>
          </a:p>
          <a:p>
            <a:pPr>
              <a:spcAft>
                <a:spcPts val="1198"/>
              </a:spcAft>
            </a:pPr>
            <a:r>
              <a:rPr lang="ru-RU" sz="1597" b="1" dirty="0">
                <a:solidFill>
                  <a:srgbClr val="FF0000"/>
                </a:solidFill>
                <a:ea typeface="SimSun" charset="0"/>
                <a:cs typeface="Arial" charset="0"/>
              </a:rPr>
              <a:t>Вопрос 7: Существуют ли иные новые    состояния материи при ультра-высоких температурах и плотностях?</a:t>
            </a:r>
            <a:endParaRPr lang="en-US" sz="1597" dirty="0">
              <a:solidFill>
                <a:srgbClr val="FF0000"/>
              </a:solidFill>
              <a:ea typeface="SimSun" charset="0"/>
              <a:cs typeface="Arial" charset="0"/>
            </a:endParaRPr>
          </a:p>
          <a:p>
            <a:pPr>
              <a:spcAft>
                <a:spcPts val="1198"/>
              </a:spcAft>
            </a:pPr>
            <a:r>
              <a:rPr lang="ru-RU" sz="1597" b="1" dirty="0">
                <a:ea typeface="SimSun" charset="0"/>
                <a:cs typeface="Arial" charset="0"/>
              </a:rPr>
              <a:t>Вопрос 8: Являются ли протон стабильной частицей?</a:t>
            </a:r>
            <a:endParaRPr lang="ru-RU" sz="1597" dirty="0">
              <a:ea typeface="SimSun" charset="0"/>
              <a:cs typeface="Arial" charset="0"/>
            </a:endParaRPr>
          </a:p>
          <a:p>
            <a:pPr>
              <a:spcAft>
                <a:spcPts val="1198"/>
              </a:spcAft>
            </a:pPr>
            <a:r>
              <a:rPr lang="ru-RU" sz="1597" b="1" dirty="0">
                <a:ea typeface="SimSun" charset="0"/>
                <a:cs typeface="Arial" charset="0"/>
              </a:rPr>
              <a:t>Вопрос 9: Что такое гравитация?</a:t>
            </a:r>
          </a:p>
          <a:p>
            <a:pPr>
              <a:spcAft>
                <a:spcPts val="1198"/>
              </a:spcAft>
            </a:pPr>
            <a:r>
              <a:rPr lang="ru-RU" sz="1597" b="1" dirty="0">
                <a:ea typeface="SimSun" charset="0"/>
                <a:cs typeface="Arial" charset="0"/>
              </a:rPr>
              <a:t>Вопрос 10: </a:t>
            </a:r>
            <a:r>
              <a:rPr lang="ru-RU" sz="1597" b="1" dirty="0">
                <a:solidFill>
                  <a:srgbClr val="FF0000"/>
                </a:solidFill>
                <a:ea typeface="SimSun" charset="0"/>
                <a:cs typeface="Arial" charset="0"/>
              </a:rPr>
              <a:t>Существуют ли другие измерения кроме уже известных?</a:t>
            </a:r>
            <a:endParaRPr lang="en-US" sz="1597" b="1" dirty="0">
              <a:solidFill>
                <a:srgbClr val="FF0000"/>
              </a:solidFill>
              <a:ea typeface="SimSun" charset="0"/>
              <a:cs typeface="Arial" charset="0"/>
            </a:endParaRPr>
          </a:p>
          <a:p>
            <a:pPr>
              <a:spcAft>
                <a:spcPts val="1198"/>
              </a:spcAft>
            </a:pPr>
            <a:r>
              <a:rPr lang="ru-RU" sz="1597" b="1" dirty="0">
                <a:ea typeface="SimSun" charset="0"/>
                <a:cs typeface="Arial" charset="0"/>
              </a:rPr>
              <a:t>Вопрос 11: </a:t>
            </a:r>
            <a:r>
              <a:rPr lang="ru-RU" sz="1597" b="1" dirty="0">
                <a:solidFill>
                  <a:srgbClr val="FF0000"/>
                </a:solidFill>
                <a:ea typeface="SimSun" charset="0"/>
                <a:cs typeface="Arial" charset="0"/>
              </a:rPr>
              <a:t>Как и откуда появилась Вселенная?</a:t>
            </a:r>
            <a:endParaRPr lang="en-US" sz="1597" b="1" dirty="0">
              <a:solidFill>
                <a:srgbClr val="FF0000"/>
              </a:solidFill>
              <a:ea typeface="SimSun" charset="0"/>
              <a:cs typeface="Arial" charset="0"/>
            </a:endParaRPr>
          </a:p>
        </p:txBody>
      </p:sp>
      <p:sp>
        <p:nvSpPr>
          <p:cNvPr id="9" name="TextBox 8">
            <a:extLst>
              <a:ext uri="{FF2B5EF4-FFF2-40B4-BE49-F238E27FC236}">
                <a16:creationId xmlns:a16="http://schemas.microsoft.com/office/drawing/2014/main" id="{0A72ECF6-0A31-5545-8C56-A346F3C046B2}"/>
              </a:ext>
            </a:extLst>
          </p:cNvPr>
          <p:cNvSpPr txBox="1"/>
          <p:nvPr/>
        </p:nvSpPr>
        <p:spPr>
          <a:xfrm>
            <a:off x="5800365" y="804173"/>
            <a:ext cx="1351799" cy="399329"/>
          </a:xfrm>
          <a:prstGeom prst="rect">
            <a:avLst/>
          </a:prstGeom>
          <a:noFill/>
        </p:spPr>
        <p:txBody>
          <a:bodyPr wrap="square">
            <a:spAutoFit/>
          </a:bodyPr>
          <a:lstStyle/>
          <a:p>
            <a:r>
              <a:rPr lang="ru-RU" sz="1996" b="1" dirty="0">
                <a:solidFill>
                  <a:srgbClr val="FF0000"/>
                </a:solidFill>
                <a:ea typeface="SimSun" charset="0"/>
                <a:cs typeface="Times New Roman" charset="0"/>
              </a:rPr>
              <a:t>1662 год !</a:t>
            </a:r>
            <a:endParaRPr lang="ru-RU" sz="1996" dirty="0"/>
          </a:p>
        </p:txBody>
      </p:sp>
    </p:spTree>
    <p:extLst>
      <p:ext uri="{BB962C8B-B14F-4D97-AF65-F5344CB8AC3E}">
        <p14:creationId xmlns:p14="http://schemas.microsoft.com/office/powerpoint/2010/main" val="3394534616"/>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 name="Rectangle: Rounded Corners 17"/>
          <p:cNvSpPr/>
          <p:nvPr/>
        </p:nvSpPr>
        <p:spPr>
          <a:xfrm>
            <a:off x="342360" y="1336680"/>
            <a:ext cx="1972800" cy="3884400"/>
          </a:xfrm>
          <a:prstGeom prst="roundRect">
            <a:avLst>
              <a:gd name="adj" fmla="val 1925"/>
            </a:avLst>
          </a:prstGeom>
          <a:solidFill>
            <a:srgbClr val="FFFFFF"/>
          </a:solidFill>
          <a:ln w="25560">
            <a:noFill/>
          </a:ln>
        </p:spPr>
        <p:style>
          <a:lnRef idx="0">
            <a:scrgbClr r="0" g="0" b="0"/>
          </a:lnRef>
          <a:fillRef idx="0">
            <a:scrgbClr r="0" g="0" b="0"/>
          </a:fillRef>
          <a:effectRef idx="0">
            <a:scrgbClr r="0" g="0" b="0"/>
          </a:effectRef>
          <a:fontRef idx="minor"/>
        </p:style>
      </p:sp>
      <p:graphicFrame>
        <p:nvGraphicFramePr>
          <p:cNvPr id="1120" name="Table 26"/>
          <p:cNvGraphicFramePr/>
          <p:nvPr/>
        </p:nvGraphicFramePr>
        <p:xfrm>
          <a:off x="2174400" y="924120"/>
          <a:ext cx="9696240" cy="4703760"/>
        </p:xfrm>
        <a:graphic>
          <a:graphicData uri="http://schemas.openxmlformats.org/drawingml/2006/table">
            <a:tbl>
              <a:tblPr/>
              <a:tblGrid>
                <a:gridCol w="1460520">
                  <a:extLst>
                    <a:ext uri="{9D8B030D-6E8A-4147-A177-3AD203B41FA5}">
                      <a16:colId xmlns:a16="http://schemas.microsoft.com/office/drawing/2014/main" val="20000"/>
                    </a:ext>
                  </a:extLst>
                </a:gridCol>
                <a:gridCol w="1445400">
                  <a:extLst>
                    <a:ext uri="{9D8B030D-6E8A-4147-A177-3AD203B41FA5}">
                      <a16:colId xmlns:a16="http://schemas.microsoft.com/office/drawing/2014/main" val="20001"/>
                    </a:ext>
                  </a:extLst>
                </a:gridCol>
                <a:gridCol w="1256400">
                  <a:extLst>
                    <a:ext uri="{9D8B030D-6E8A-4147-A177-3AD203B41FA5}">
                      <a16:colId xmlns:a16="http://schemas.microsoft.com/office/drawing/2014/main" val="20002"/>
                    </a:ext>
                  </a:extLst>
                </a:gridCol>
                <a:gridCol w="1348560">
                  <a:extLst>
                    <a:ext uri="{9D8B030D-6E8A-4147-A177-3AD203B41FA5}">
                      <a16:colId xmlns:a16="http://schemas.microsoft.com/office/drawing/2014/main" val="20003"/>
                    </a:ext>
                  </a:extLst>
                </a:gridCol>
                <a:gridCol w="1330200">
                  <a:extLst>
                    <a:ext uri="{9D8B030D-6E8A-4147-A177-3AD203B41FA5}">
                      <a16:colId xmlns:a16="http://schemas.microsoft.com/office/drawing/2014/main" val="20004"/>
                    </a:ext>
                  </a:extLst>
                </a:gridCol>
                <a:gridCol w="1394640">
                  <a:extLst>
                    <a:ext uri="{9D8B030D-6E8A-4147-A177-3AD203B41FA5}">
                      <a16:colId xmlns:a16="http://schemas.microsoft.com/office/drawing/2014/main" val="20005"/>
                    </a:ext>
                  </a:extLst>
                </a:gridCol>
                <a:gridCol w="1460520">
                  <a:extLst>
                    <a:ext uri="{9D8B030D-6E8A-4147-A177-3AD203B41FA5}">
                      <a16:colId xmlns:a16="http://schemas.microsoft.com/office/drawing/2014/main" val="20006"/>
                    </a:ext>
                  </a:extLst>
                </a:gridCol>
              </a:tblGrid>
              <a:tr h="522000">
                <a:tc>
                  <a:txBody>
                    <a:bodyPr/>
                    <a:lstStyle/>
                    <a:p>
                      <a:pPr algn="ctr">
                        <a:lnSpc>
                          <a:spcPct val="100000"/>
                        </a:lnSpc>
                      </a:pPr>
                      <a:r>
                        <a:rPr lang="en-US" sz="1400" b="1" strike="noStrike" spc="-1">
                          <a:solidFill>
                            <a:srgbClr val="000000"/>
                          </a:solidFill>
                          <a:latin typeface="Arial"/>
                          <a:ea typeface="DejaVu Sans"/>
                        </a:rPr>
                        <a:t>2020</a:t>
                      </a:r>
                      <a:endParaRPr lang="en-US" sz="1400" b="0" strike="noStrike" spc="-1">
                        <a:latin typeface="Arial"/>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pPr algn="ctr">
                        <a:lnSpc>
                          <a:spcPct val="100000"/>
                        </a:lnSpc>
                      </a:pPr>
                      <a:r>
                        <a:rPr lang="en-US" sz="1400" b="1" strike="noStrike" spc="-1">
                          <a:solidFill>
                            <a:srgbClr val="000000"/>
                          </a:solidFill>
                          <a:latin typeface="Arial"/>
                          <a:ea typeface="DejaVu Sans"/>
                        </a:rPr>
                        <a:t>2023</a:t>
                      </a:r>
                      <a:endParaRPr lang="en-US" sz="1400" b="0" strike="noStrike" spc="-1">
                        <a:latin typeface="Arial"/>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pPr algn="ctr">
                        <a:lnSpc>
                          <a:spcPct val="100000"/>
                        </a:lnSpc>
                      </a:pPr>
                      <a:r>
                        <a:rPr lang="en-US" sz="1400" b="1" strike="noStrike" spc="-1">
                          <a:solidFill>
                            <a:srgbClr val="000000"/>
                          </a:solidFill>
                          <a:latin typeface="Arial"/>
                          <a:ea typeface="DejaVu Sans"/>
                        </a:rPr>
                        <a:t>2026</a:t>
                      </a:r>
                      <a:endParaRPr lang="en-US" sz="1400" b="0" strike="noStrike" spc="-1">
                        <a:latin typeface="Arial"/>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pPr algn="ctr">
                        <a:lnSpc>
                          <a:spcPct val="100000"/>
                        </a:lnSpc>
                      </a:pPr>
                      <a:r>
                        <a:rPr lang="en-US" sz="1400" b="1" strike="noStrike" spc="-1">
                          <a:solidFill>
                            <a:srgbClr val="000000"/>
                          </a:solidFill>
                          <a:latin typeface="Arial"/>
                          <a:ea typeface="DejaVu Sans"/>
                        </a:rPr>
                        <a:t>2029</a:t>
                      </a:r>
                      <a:endParaRPr lang="en-US" sz="1400" b="0" strike="noStrike" spc="-1">
                        <a:latin typeface="Arial"/>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pPr algn="ctr">
                        <a:lnSpc>
                          <a:spcPct val="100000"/>
                        </a:lnSpc>
                      </a:pPr>
                      <a:r>
                        <a:rPr lang="en-US" sz="1400" b="1" strike="noStrike" spc="-1">
                          <a:solidFill>
                            <a:srgbClr val="000000"/>
                          </a:solidFill>
                          <a:latin typeface="Arial"/>
                          <a:ea typeface="DejaVu Sans"/>
                        </a:rPr>
                        <a:t>~ 2032</a:t>
                      </a:r>
                      <a:endParaRPr lang="en-US" sz="1400" b="0" strike="noStrike" spc="-1">
                        <a:latin typeface="Arial"/>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pPr algn="ctr">
                        <a:lnSpc>
                          <a:spcPct val="100000"/>
                        </a:lnSpc>
                      </a:pPr>
                      <a:r>
                        <a:rPr lang="en-US" sz="1400" b="1" strike="noStrike" spc="-1">
                          <a:solidFill>
                            <a:srgbClr val="000000"/>
                          </a:solidFill>
                          <a:latin typeface="Arial"/>
                          <a:ea typeface="DejaVu Sans"/>
                        </a:rPr>
                        <a:t>~ 2035</a:t>
                      </a:r>
                      <a:endParaRPr lang="en-US" sz="1400" b="0" strike="noStrike" spc="-1">
                        <a:latin typeface="Arial"/>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pPr algn="ctr">
                        <a:lnSpc>
                          <a:spcPct val="100000"/>
                        </a:lnSpc>
                      </a:pPr>
                      <a:r>
                        <a:rPr lang="en-US" sz="1400" b="1" strike="noStrike" spc="-1">
                          <a:solidFill>
                            <a:srgbClr val="000000"/>
                          </a:solidFill>
                          <a:latin typeface="Arial"/>
                          <a:ea typeface="DejaVu Sans"/>
                        </a:rPr>
                        <a:t>~ 2038</a:t>
                      </a:r>
                      <a:endParaRPr lang="en-US" sz="1400" b="0" strike="noStrike" spc="-1">
                        <a:latin typeface="Arial"/>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extLst>
                  <a:ext uri="{0D108BD9-81ED-4DB2-BD59-A6C34878D82A}">
                    <a16:rowId xmlns:a16="http://schemas.microsoft.com/office/drawing/2014/main" val="10000"/>
                  </a:ext>
                </a:extLst>
              </a:tr>
              <a:tr h="380160">
                <a:tc>
                  <a:txBody>
                    <a:bodyPr/>
                    <a:lstStyle/>
                    <a:p>
                      <a:endParaRPr lang="ru-RU"/>
                    </a:p>
                  </a:txBody>
                  <a:tcPr marL="91080" marR="91080" anchor="ctr">
                    <a:lnL w="12240">
                      <a:solidFill>
                        <a:srgbClr val="FFFFFF"/>
                      </a:solidFill>
                    </a:lnL>
                    <a:lnR w="12240">
                      <a:solidFill>
                        <a:srgbClr val="FFFFFF"/>
                      </a:solidFill>
                    </a:lnR>
                    <a:lnT w="38160">
                      <a:solidFill>
                        <a:srgbClr val="FFFFF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38160">
                      <a:solidFill>
                        <a:srgbClr val="FFFFF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38160">
                      <a:solidFill>
                        <a:srgbClr val="FFFFF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38160">
                      <a:solidFill>
                        <a:srgbClr val="FFFFF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38160">
                      <a:solidFill>
                        <a:srgbClr val="FFFFF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38160">
                      <a:solidFill>
                        <a:srgbClr val="FFFFF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38160">
                      <a:solidFill>
                        <a:srgbClr val="FFFFFF"/>
                      </a:solidFill>
                    </a:lnT>
                    <a:lnB w="12240">
                      <a:solidFill>
                        <a:srgbClr val="BFBFBF"/>
                      </a:solidFill>
                    </a:lnB>
                    <a:solidFill>
                      <a:srgbClr val="FFFFFF"/>
                    </a:solidFill>
                  </a:tcPr>
                </a:tc>
                <a:extLst>
                  <a:ext uri="{0D108BD9-81ED-4DB2-BD59-A6C34878D82A}">
                    <a16:rowId xmlns:a16="http://schemas.microsoft.com/office/drawing/2014/main" val="10001"/>
                  </a:ext>
                </a:extLst>
              </a:tr>
              <a:tr h="380160">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2"/>
                  </a:ext>
                </a:extLst>
              </a:tr>
              <a:tr h="380160">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3"/>
                  </a:ext>
                </a:extLst>
              </a:tr>
              <a:tr h="380160">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4"/>
                  </a:ext>
                </a:extLst>
              </a:tr>
              <a:tr h="380160">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5"/>
                  </a:ext>
                </a:extLst>
              </a:tr>
              <a:tr h="380160">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6"/>
                  </a:ext>
                </a:extLst>
              </a:tr>
              <a:tr h="380160">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7"/>
                  </a:ext>
                </a:extLst>
              </a:tr>
              <a:tr h="380160">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8"/>
                  </a:ext>
                </a:extLst>
              </a:tr>
              <a:tr h="380160">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9"/>
                  </a:ext>
                </a:extLst>
              </a:tr>
              <a:tr h="380160">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10"/>
                  </a:ext>
                </a:extLst>
              </a:tr>
              <a:tr h="380160">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11"/>
                  </a:ext>
                </a:extLst>
              </a:tr>
            </a:tbl>
          </a:graphicData>
        </a:graphic>
      </p:graphicFrame>
      <p:sp>
        <p:nvSpPr>
          <p:cNvPr id="1121" name="Title 1"/>
          <p:cNvSpPr/>
          <p:nvPr/>
        </p:nvSpPr>
        <p:spPr>
          <a:xfrm>
            <a:off x="338760" y="1184400"/>
            <a:ext cx="1751040" cy="91008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ctr">
            <a:noAutofit/>
          </a:bodyPr>
          <a:lstStyle/>
          <a:p>
            <a:pPr>
              <a:lnSpc>
                <a:spcPct val="90000"/>
              </a:lnSpc>
            </a:pPr>
            <a:r>
              <a:rPr lang="de-DE" sz="1400" b="0" strike="noStrike" spc="-1">
                <a:solidFill>
                  <a:srgbClr val="000000"/>
                </a:solidFill>
                <a:latin typeface="Arial"/>
                <a:ea typeface="DejaVu Sans"/>
              </a:rPr>
              <a:t>DRIBS, SHE-Factory</a:t>
            </a:r>
            <a:endParaRPr lang="en-US" sz="1400" b="0" strike="noStrike" spc="-1">
              <a:latin typeface="Arial"/>
            </a:endParaRPr>
          </a:p>
        </p:txBody>
      </p:sp>
      <p:sp>
        <p:nvSpPr>
          <p:cNvPr id="1122" name="Title 1"/>
          <p:cNvSpPr/>
          <p:nvPr/>
        </p:nvSpPr>
        <p:spPr>
          <a:xfrm>
            <a:off x="331560" y="2186280"/>
            <a:ext cx="1751040" cy="34740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ctr">
            <a:noAutofit/>
          </a:bodyPr>
          <a:lstStyle/>
          <a:p>
            <a:pPr>
              <a:lnSpc>
                <a:spcPct val="90000"/>
              </a:lnSpc>
            </a:pPr>
            <a:r>
              <a:rPr lang="en-US" sz="1400" b="0" strike="noStrike" spc="-1">
                <a:solidFill>
                  <a:srgbClr val="000000"/>
                </a:solidFill>
                <a:latin typeface="Arial"/>
                <a:ea typeface="DejaVu Sans"/>
              </a:rPr>
              <a:t>NICA MPD</a:t>
            </a:r>
            <a:endParaRPr lang="en-US" sz="1400" b="0" strike="noStrike" spc="-1">
              <a:latin typeface="Arial"/>
            </a:endParaRPr>
          </a:p>
        </p:txBody>
      </p:sp>
      <p:sp>
        <p:nvSpPr>
          <p:cNvPr id="1123" name="Title 1"/>
          <p:cNvSpPr/>
          <p:nvPr/>
        </p:nvSpPr>
        <p:spPr>
          <a:xfrm>
            <a:off x="354600" y="3346200"/>
            <a:ext cx="1144440" cy="33984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ctr">
            <a:noAutofit/>
          </a:bodyPr>
          <a:lstStyle/>
          <a:p>
            <a:pPr>
              <a:lnSpc>
                <a:spcPct val="90000"/>
              </a:lnSpc>
            </a:pPr>
            <a:r>
              <a:rPr lang="en-US" sz="1400" b="1" strike="noStrike" spc="-1">
                <a:solidFill>
                  <a:srgbClr val="009A4D"/>
                </a:solidFill>
                <a:latin typeface="Arial"/>
                <a:ea typeface="DejaVu Sans"/>
              </a:rPr>
              <a:t>DNS-IV</a:t>
            </a:r>
            <a:endParaRPr lang="en-US" sz="1400" b="0" strike="noStrike" spc="-1">
              <a:latin typeface="Arial"/>
            </a:endParaRPr>
          </a:p>
        </p:txBody>
      </p:sp>
      <p:sp>
        <p:nvSpPr>
          <p:cNvPr id="1124" name="Title 1"/>
          <p:cNvSpPr/>
          <p:nvPr/>
        </p:nvSpPr>
        <p:spPr>
          <a:xfrm>
            <a:off x="353520" y="3777120"/>
            <a:ext cx="1144440" cy="28584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ctr">
            <a:noAutofit/>
          </a:bodyPr>
          <a:lstStyle/>
          <a:p>
            <a:pPr>
              <a:lnSpc>
                <a:spcPct val="90000"/>
              </a:lnSpc>
            </a:pPr>
            <a:r>
              <a:rPr lang="en-US" sz="1400" b="0" strike="noStrike" spc="-1">
                <a:solidFill>
                  <a:srgbClr val="000000"/>
                </a:solidFill>
                <a:latin typeface="Arial"/>
                <a:ea typeface="DejaVu Sans"/>
              </a:rPr>
              <a:t>Baikal - GVD</a:t>
            </a:r>
            <a:endParaRPr lang="en-US" sz="1400" b="0" strike="noStrike" spc="-1">
              <a:latin typeface="Arial"/>
            </a:endParaRPr>
          </a:p>
        </p:txBody>
      </p:sp>
      <p:sp>
        <p:nvSpPr>
          <p:cNvPr id="1125" name="Title 1"/>
          <p:cNvSpPr/>
          <p:nvPr/>
        </p:nvSpPr>
        <p:spPr>
          <a:xfrm>
            <a:off x="372960" y="4470840"/>
            <a:ext cx="1144440" cy="39528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ctr">
            <a:noAutofit/>
          </a:bodyPr>
          <a:lstStyle/>
          <a:p>
            <a:pPr>
              <a:lnSpc>
                <a:spcPct val="90000"/>
              </a:lnSpc>
            </a:pPr>
            <a:r>
              <a:rPr lang="en-US" sz="1400" b="0" strike="noStrike" spc="-1">
                <a:solidFill>
                  <a:srgbClr val="000000"/>
                </a:solidFill>
                <a:latin typeface="Arial"/>
                <a:ea typeface="DejaVu Sans"/>
              </a:rPr>
              <a:t>Life Science</a:t>
            </a:r>
            <a:endParaRPr lang="en-US" sz="1400" b="0" strike="noStrike" spc="-1">
              <a:latin typeface="Arial"/>
            </a:endParaRPr>
          </a:p>
        </p:txBody>
      </p:sp>
      <p:sp>
        <p:nvSpPr>
          <p:cNvPr id="1126" name="Title 1"/>
          <p:cNvSpPr/>
          <p:nvPr/>
        </p:nvSpPr>
        <p:spPr>
          <a:xfrm>
            <a:off x="353520" y="4873680"/>
            <a:ext cx="2716200" cy="35676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ctr">
            <a:noAutofit/>
          </a:bodyPr>
          <a:lstStyle/>
          <a:p>
            <a:pPr>
              <a:lnSpc>
                <a:spcPct val="90000"/>
              </a:lnSpc>
            </a:pPr>
            <a:r>
              <a:rPr lang="en-US" sz="1400" b="0" strike="noStrike" spc="-1">
                <a:solidFill>
                  <a:srgbClr val="000000"/>
                </a:solidFill>
                <a:latin typeface="Arial"/>
                <a:ea typeface="DejaVu Sans"/>
              </a:rPr>
              <a:t>FCC, ILC, GWI, …</a:t>
            </a:r>
            <a:endParaRPr lang="en-US" sz="1400" b="0" strike="noStrike" spc="-1">
              <a:latin typeface="Arial"/>
            </a:endParaRPr>
          </a:p>
        </p:txBody>
      </p:sp>
      <p:sp>
        <p:nvSpPr>
          <p:cNvPr id="1127" name="TextBox 11"/>
          <p:cNvSpPr/>
          <p:nvPr/>
        </p:nvSpPr>
        <p:spPr>
          <a:xfrm>
            <a:off x="260280" y="1845360"/>
            <a:ext cx="182052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de-DE" sz="1400" b="1" strike="noStrike" spc="-1">
                <a:solidFill>
                  <a:srgbClr val="009A4D"/>
                </a:solidFill>
                <a:latin typeface="Arial"/>
                <a:ea typeface="DejaVu Sans"/>
              </a:rPr>
              <a:t>FRB </a:t>
            </a:r>
            <a:r>
              <a:rPr lang="en-US" sz="1400" b="1" strike="noStrike" spc="-1">
                <a:solidFill>
                  <a:srgbClr val="009A4D"/>
                </a:solidFill>
                <a:latin typeface="Arial"/>
                <a:ea typeface="DejaVu Sans"/>
              </a:rPr>
              <a:t>@ Flerov Lab</a:t>
            </a:r>
            <a:endParaRPr lang="en-US" sz="1400" b="0" strike="noStrike" spc="-1">
              <a:latin typeface="Arial"/>
            </a:endParaRPr>
          </a:p>
        </p:txBody>
      </p:sp>
      <p:sp>
        <p:nvSpPr>
          <p:cNvPr id="1128" name="TextBox 12"/>
          <p:cNvSpPr/>
          <p:nvPr/>
        </p:nvSpPr>
        <p:spPr>
          <a:xfrm>
            <a:off x="249120" y="2605680"/>
            <a:ext cx="129816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400" b="0" strike="noStrike" spc="-1">
                <a:solidFill>
                  <a:srgbClr val="000000"/>
                </a:solidFill>
                <a:latin typeface="Arial"/>
                <a:ea typeface="DejaVu Sans"/>
              </a:rPr>
              <a:t>NICA SPD</a:t>
            </a:r>
            <a:endParaRPr lang="en-US" sz="1400" b="0" strike="noStrike" spc="-1">
              <a:latin typeface="Arial"/>
            </a:endParaRPr>
          </a:p>
        </p:txBody>
      </p:sp>
      <p:sp>
        <p:nvSpPr>
          <p:cNvPr id="1129" name="TextBox 13"/>
          <p:cNvSpPr/>
          <p:nvPr/>
        </p:nvSpPr>
        <p:spPr>
          <a:xfrm>
            <a:off x="246240" y="2988000"/>
            <a:ext cx="202140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400" b="1" strike="noStrike" spc="-1">
                <a:solidFill>
                  <a:srgbClr val="009A4D"/>
                </a:solidFill>
                <a:latin typeface="Arial"/>
                <a:ea typeface="DejaVu Sans"/>
              </a:rPr>
              <a:t>NICA - III </a:t>
            </a:r>
            <a:r>
              <a:rPr lang="en-US" sz="1300" b="1" strike="noStrike" spc="-1">
                <a:solidFill>
                  <a:srgbClr val="009A4D"/>
                </a:solidFill>
                <a:latin typeface="Arial"/>
                <a:ea typeface="DejaVu Sans"/>
              </a:rPr>
              <a:t>(EIC, others</a:t>
            </a:r>
            <a:r>
              <a:rPr lang="ru-RU" sz="1300" b="1" strike="noStrike" spc="-1">
                <a:solidFill>
                  <a:srgbClr val="009A4D"/>
                </a:solidFill>
                <a:latin typeface="Arial"/>
                <a:ea typeface="DejaVu Sans"/>
              </a:rPr>
              <a:t>)</a:t>
            </a:r>
            <a:endParaRPr lang="en-US" sz="1300" b="0" strike="noStrike" spc="-1">
              <a:latin typeface="Arial"/>
            </a:endParaRPr>
          </a:p>
        </p:txBody>
      </p:sp>
      <p:sp>
        <p:nvSpPr>
          <p:cNvPr id="1130" name="TextBox 14"/>
          <p:cNvSpPr/>
          <p:nvPr/>
        </p:nvSpPr>
        <p:spPr>
          <a:xfrm>
            <a:off x="260280" y="4134960"/>
            <a:ext cx="228744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400" b="1" strike="noStrike" spc="-1">
                <a:solidFill>
                  <a:srgbClr val="009A4D"/>
                </a:solidFill>
                <a:latin typeface="Symbol"/>
                <a:ea typeface="DejaVu Sans"/>
              </a:rPr>
              <a:t>n</a:t>
            </a:r>
            <a:r>
              <a:rPr lang="en-US" sz="1400" b="1" strike="noStrike" spc="-1">
                <a:solidFill>
                  <a:srgbClr val="009A4D"/>
                </a:solidFill>
                <a:latin typeface="Arial"/>
                <a:ea typeface="DejaVu Sans"/>
              </a:rPr>
              <a:t> &amp; AP Physics</a:t>
            </a:r>
            <a:endParaRPr lang="en-US" sz="1400" b="0" strike="noStrike" spc="-1">
              <a:latin typeface="Arial"/>
            </a:endParaRPr>
          </a:p>
        </p:txBody>
      </p:sp>
      <p:sp>
        <p:nvSpPr>
          <p:cNvPr id="1131" name="TextBox 15"/>
          <p:cNvSpPr/>
          <p:nvPr/>
        </p:nvSpPr>
        <p:spPr>
          <a:xfrm>
            <a:off x="3152160" y="374400"/>
            <a:ext cx="5408640" cy="45504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en-US" sz="2400" b="1" strike="noStrike" cap="small" spc="-1">
                <a:solidFill>
                  <a:srgbClr val="002060"/>
                </a:solidFill>
                <a:latin typeface="Arial"/>
                <a:ea typeface="DejaVu Sans"/>
              </a:rPr>
              <a:t>Matrix of JINR Key Projects</a:t>
            </a:r>
            <a:endParaRPr lang="en-US" sz="2400" b="0" strike="noStrike" spc="-1">
              <a:latin typeface="Arial"/>
            </a:endParaRPr>
          </a:p>
        </p:txBody>
      </p:sp>
      <p:sp>
        <p:nvSpPr>
          <p:cNvPr id="1132" name="Title 1"/>
          <p:cNvSpPr/>
          <p:nvPr/>
        </p:nvSpPr>
        <p:spPr>
          <a:xfrm>
            <a:off x="338760" y="5296680"/>
            <a:ext cx="2170440" cy="34776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ctr">
            <a:noAutofit/>
          </a:bodyPr>
          <a:lstStyle/>
          <a:p>
            <a:pPr>
              <a:lnSpc>
                <a:spcPct val="90000"/>
              </a:lnSpc>
            </a:pPr>
            <a:r>
              <a:rPr lang="en-US" sz="1400" b="0" strike="noStrike" spc="-1">
                <a:solidFill>
                  <a:srgbClr val="000000"/>
                </a:solidFill>
                <a:latin typeface="Arial"/>
                <a:ea typeface="DejaVu Sans"/>
              </a:rPr>
              <a:t>Innovation center</a:t>
            </a:r>
            <a:endParaRPr lang="en-US" sz="1400" b="0" strike="noStrike" spc="-1">
              <a:latin typeface="Arial"/>
            </a:endParaRPr>
          </a:p>
        </p:txBody>
      </p:sp>
      <p:sp>
        <p:nvSpPr>
          <p:cNvPr id="1133" name="Rectangle: Rounded Corners 37"/>
          <p:cNvSpPr/>
          <p:nvPr/>
        </p:nvSpPr>
        <p:spPr>
          <a:xfrm>
            <a:off x="2265840" y="1470240"/>
            <a:ext cx="9601200" cy="329040"/>
          </a:xfrm>
          <a:prstGeom prst="roundRect">
            <a:avLst>
              <a:gd name="adj" fmla="val 50000"/>
            </a:avLst>
          </a:prstGeom>
          <a:pattFill prst="openDmnd">
            <a:fgClr>
              <a:srgbClr val="B9CDE5"/>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1" strike="noStrike" spc="-1">
                <a:solidFill>
                  <a:srgbClr val="000000"/>
                </a:solidFill>
                <a:latin typeface="Segoe UI Light"/>
                <a:ea typeface="DejaVu Sans"/>
              </a:rPr>
              <a:t>Operation and development</a:t>
            </a:r>
            <a:endParaRPr lang="en-US" sz="1600" b="0" strike="noStrike" spc="-1">
              <a:latin typeface="Arial"/>
            </a:endParaRPr>
          </a:p>
        </p:txBody>
      </p:sp>
      <p:sp>
        <p:nvSpPr>
          <p:cNvPr id="1134" name="Rectangle: Rounded Corners 39"/>
          <p:cNvSpPr/>
          <p:nvPr/>
        </p:nvSpPr>
        <p:spPr>
          <a:xfrm>
            <a:off x="9267120" y="1854360"/>
            <a:ext cx="2599920" cy="324000"/>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1" strike="noStrike" spc="-1">
                <a:solidFill>
                  <a:srgbClr val="000000"/>
                </a:solidFill>
                <a:latin typeface="Segoe UI Light"/>
                <a:ea typeface="DejaVu Sans"/>
              </a:rPr>
              <a:t>Operation</a:t>
            </a:r>
            <a:endParaRPr lang="en-US" sz="1600" b="0" strike="noStrike" spc="-1">
              <a:latin typeface="Arial"/>
            </a:endParaRPr>
          </a:p>
        </p:txBody>
      </p:sp>
      <p:sp>
        <p:nvSpPr>
          <p:cNvPr id="1135" name="Rectangle: Rounded Corners 46"/>
          <p:cNvSpPr/>
          <p:nvPr/>
        </p:nvSpPr>
        <p:spPr>
          <a:xfrm>
            <a:off x="2247480" y="1845360"/>
            <a:ext cx="1321560" cy="347760"/>
          </a:xfrm>
          <a:prstGeom prst="roundRect">
            <a:avLst>
              <a:gd name="adj" fmla="val 50000"/>
            </a:avLst>
          </a:prstGeom>
          <a:pattFill prst="ltDnDiag">
            <a:fgClr>
              <a:srgbClr val="FFC000"/>
            </a:fgClr>
            <a:bgClr>
              <a:srgbClr val="F7A50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R&amp;D</a:t>
            </a:r>
            <a:endParaRPr lang="en-US" sz="1400" b="0" strike="noStrike" spc="-1">
              <a:latin typeface="Arial"/>
            </a:endParaRPr>
          </a:p>
        </p:txBody>
      </p:sp>
      <p:sp>
        <p:nvSpPr>
          <p:cNvPr id="1136" name="Rectangle: Rounded Corners 50"/>
          <p:cNvSpPr/>
          <p:nvPr/>
        </p:nvSpPr>
        <p:spPr>
          <a:xfrm>
            <a:off x="3610440" y="1830600"/>
            <a:ext cx="2087280" cy="374400"/>
          </a:xfrm>
          <a:prstGeom prst="roundRect">
            <a:avLst>
              <a:gd name="adj" fmla="val 50000"/>
            </a:avLst>
          </a:prstGeom>
          <a:pattFill prst="ltDnDiag">
            <a:fgClr>
              <a:srgbClr val="002060"/>
            </a:fgClr>
            <a:bgClr>
              <a:srgbClr val="0070C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300" b="0" strike="noStrike" spc="-1">
                <a:solidFill>
                  <a:srgbClr val="FFFFFF"/>
                </a:solidFill>
                <a:latin typeface="Segoe UI Light"/>
                <a:ea typeface="DejaVu Sans"/>
              </a:rPr>
              <a:t>Feasibility Studies + R&amp;D</a:t>
            </a:r>
            <a:endParaRPr lang="en-US" sz="1300" b="0" strike="noStrike" spc="-1">
              <a:latin typeface="Arial"/>
            </a:endParaRPr>
          </a:p>
        </p:txBody>
      </p:sp>
      <p:sp>
        <p:nvSpPr>
          <p:cNvPr id="1137" name="Rectangle: Rounded Corners 45"/>
          <p:cNvSpPr/>
          <p:nvPr/>
        </p:nvSpPr>
        <p:spPr>
          <a:xfrm>
            <a:off x="5707800" y="1830960"/>
            <a:ext cx="736560" cy="368640"/>
          </a:xfrm>
          <a:prstGeom prst="roundRect">
            <a:avLst>
              <a:gd name="adj" fmla="val 50000"/>
            </a:avLst>
          </a:prstGeom>
          <a:pattFill prst="ltDnDiag">
            <a:fgClr>
              <a:srgbClr val="FF0000"/>
            </a:fgClr>
            <a:bgClr>
              <a:srgbClr val="C0000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000" b="1" strike="noStrike" spc="-1">
                <a:solidFill>
                  <a:srgbClr val="FFFFFF"/>
                </a:solidFill>
                <a:latin typeface="Segoe UI Light"/>
                <a:ea typeface="DejaVu Sans"/>
              </a:rPr>
              <a:t>Decision</a:t>
            </a:r>
            <a:endParaRPr lang="en-US" sz="1000" b="0" strike="noStrike" spc="-1">
              <a:latin typeface="Arial"/>
            </a:endParaRPr>
          </a:p>
        </p:txBody>
      </p:sp>
      <p:sp>
        <p:nvSpPr>
          <p:cNvPr id="1138" name="Rectangle: Rounded Corners 46"/>
          <p:cNvSpPr/>
          <p:nvPr/>
        </p:nvSpPr>
        <p:spPr>
          <a:xfrm>
            <a:off x="6454440" y="1848960"/>
            <a:ext cx="2805120" cy="329040"/>
          </a:xfrm>
          <a:prstGeom prst="roundRect">
            <a:avLst>
              <a:gd name="adj" fmla="val 50000"/>
            </a:avLst>
          </a:prstGeom>
          <a:solidFill>
            <a:srgbClr val="7030A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Phased construction</a:t>
            </a:r>
            <a:endParaRPr lang="en-US" sz="1400" b="0" strike="noStrike" spc="-1">
              <a:latin typeface="Arial"/>
            </a:endParaRPr>
          </a:p>
        </p:txBody>
      </p:sp>
      <p:sp>
        <p:nvSpPr>
          <p:cNvPr id="1139" name="Rectangle: Rounded Corners 46"/>
          <p:cNvSpPr/>
          <p:nvPr/>
        </p:nvSpPr>
        <p:spPr>
          <a:xfrm>
            <a:off x="2257200" y="2230920"/>
            <a:ext cx="2803320" cy="329040"/>
          </a:xfrm>
          <a:prstGeom prst="roundRect">
            <a:avLst>
              <a:gd name="adj" fmla="val 50000"/>
            </a:avLst>
          </a:prstGeom>
          <a:solidFill>
            <a:srgbClr val="7030A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Construction</a:t>
            </a:r>
            <a:endParaRPr lang="en-US" sz="1400" b="0" strike="noStrike" spc="-1">
              <a:latin typeface="Arial"/>
            </a:endParaRPr>
          </a:p>
        </p:txBody>
      </p:sp>
      <p:sp>
        <p:nvSpPr>
          <p:cNvPr id="1140" name="Rectangle: Rounded Corners 39"/>
          <p:cNvSpPr/>
          <p:nvPr/>
        </p:nvSpPr>
        <p:spPr>
          <a:xfrm>
            <a:off x="5093640" y="2224440"/>
            <a:ext cx="1332360" cy="324000"/>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1" strike="noStrike" spc="-1">
                <a:solidFill>
                  <a:srgbClr val="000000"/>
                </a:solidFill>
                <a:latin typeface="Segoe UI Light"/>
                <a:ea typeface="DejaVu Sans"/>
              </a:rPr>
              <a:t>Operation</a:t>
            </a:r>
            <a:endParaRPr lang="en-US" sz="1600" b="0" strike="noStrike" spc="-1">
              <a:latin typeface="Arial"/>
            </a:endParaRPr>
          </a:p>
        </p:txBody>
      </p:sp>
      <p:sp>
        <p:nvSpPr>
          <p:cNvPr id="1141" name="Rectangle: Rounded Corners 39"/>
          <p:cNvSpPr/>
          <p:nvPr/>
        </p:nvSpPr>
        <p:spPr>
          <a:xfrm>
            <a:off x="6459480" y="2224440"/>
            <a:ext cx="2632320" cy="324000"/>
          </a:xfrm>
          <a:prstGeom prst="roundRect">
            <a:avLst>
              <a:gd name="adj" fmla="val 50000"/>
            </a:avLst>
          </a:prstGeom>
          <a:solidFill>
            <a:srgbClr val="4F6228"/>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upgrade</a:t>
            </a:r>
            <a:endParaRPr lang="en-US" sz="1400" b="0" strike="noStrike" spc="-1">
              <a:latin typeface="Arial"/>
            </a:endParaRPr>
          </a:p>
        </p:txBody>
      </p:sp>
      <p:sp>
        <p:nvSpPr>
          <p:cNvPr id="1142" name="Rectangle: Rounded Corners 39"/>
          <p:cNvSpPr/>
          <p:nvPr/>
        </p:nvSpPr>
        <p:spPr>
          <a:xfrm>
            <a:off x="9133200" y="2235960"/>
            <a:ext cx="2733840" cy="324000"/>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1" strike="noStrike" spc="-1">
                <a:solidFill>
                  <a:srgbClr val="000000"/>
                </a:solidFill>
                <a:latin typeface="Segoe UI Light"/>
                <a:ea typeface="DejaVu Sans"/>
              </a:rPr>
              <a:t>Operation</a:t>
            </a:r>
            <a:endParaRPr lang="en-US" sz="1600" b="0" strike="noStrike" spc="-1">
              <a:latin typeface="Arial"/>
            </a:endParaRPr>
          </a:p>
        </p:txBody>
      </p:sp>
      <p:sp>
        <p:nvSpPr>
          <p:cNvPr id="1143" name="Rectangle: Rounded Corners 46"/>
          <p:cNvSpPr/>
          <p:nvPr/>
        </p:nvSpPr>
        <p:spPr>
          <a:xfrm>
            <a:off x="2202120" y="2612160"/>
            <a:ext cx="2887560" cy="347760"/>
          </a:xfrm>
          <a:prstGeom prst="roundRect">
            <a:avLst>
              <a:gd name="adj" fmla="val 50000"/>
            </a:avLst>
          </a:prstGeom>
          <a:pattFill prst="ltDnDiag">
            <a:fgClr>
              <a:srgbClr val="FFC000"/>
            </a:fgClr>
            <a:bgClr>
              <a:srgbClr val="F7A50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R&amp;D + Design</a:t>
            </a:r>
            <a:endParaRPr lang="en-US" sz="1400" b="0" strike="noStrike" spc="-1">
              <a:latin typeface="Arial"/>
            </a:endParaRPr>
          </a:p>
        </p:txBody>
      </p:sp>
      <p:sp>
        <p:nvSpPr>
          <p:cNvPr id="1144" name="Rectangle: Rounded Corners 46"/>
          <p:cNvSpPr/>
          <p:nvPr/>
        </p:nvSpPr>
        <p:spPr>
          <a:xfrm>
            <a:off x="5136480" y="2603160"/>
            <a:ext cx="1895040" cy="347760"/>
          </a:xfrm>
          <a:prstGeom prst="roundRect">
            <a:avLst>
              <a:gd name="adj" fmla="val 50000"/>
            </a:avLst>
          </a:prstGeom>
          <a:solidFill>
            <a:srgbClr val="7030A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300" b="0" strike="noStrike" spc="-1">
                <a:solidFill>
                  <a:srgbClr val="FFFFFF"/>
                </a:solidFill>
                <a:latin typeface="Segoe UI Light"/>
                <a:ea typeface="DejaVu Sans"/>
              </a:rPr>
              <a:t>Construction and commissioning</a:t>
            </a:r>
            <a:endParaRPr lang="en-US" sz="1300" b="0" strike="noStrike" spc="-1">
              <a:latin typeface="Arial"/>
            </a:endParaRPr>
          </a:p>
        </p:txBody>
      </p:sp>
      <p:sp>
        <p:nvSpPr>
          <p:cNvPr id="1145" name="Rectangle: Rounded Corners 39"/>
          <p:cNvSpPr/>
          <p:nvPr/>
        </p:nvSpPr>
        <p:spPr>
          <a:xfrm>
            <a:off x="7039080" y="2612160"/>
            <a:ext cx="3480120" cy="324000"/>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1" strike="noStrike" spc="-1">
                <a:solidFill>
                  <a:srgbClr val="000000"/>
                </a:solidFill>
                <a:latin typeface="Segoe UI Light"/>
                <a:ea typeface="DejaVu Sans"/>
              </a:rPr>
              <a:t>Operation</a:t>
            </a:r>
            <a:endParaRPr lang="en-US" sz="1600" b="0" strike="noStrike" spc="-1">
              <a:latin typeface="Arial"/>
            </a:endParaRPr>
          </a:p>
        </p:txBody>
      </p:sp>
      <p:sp>
        <p:nvSpPr>
          <p:cNvPr id="1146" name="Rectangle: Rounded Corners 39"/>
          <p:cNvSpPr/>
          <p:nvPr/>
        </p:nvSpPr>
        <p:spPr>
          <a:xfrm>
            <a:off x="10539000" y="2600640"/>
            <a:ext cx="1318320" cy="324000"/>
          </a:xfrm>
          <a:prstGeom prst="roundRect">
            <a:avLst>
              <a:gd name="adj" fmla="val 50000"/>
            </a:avLst>
          </a:prstGeom>
          <a:solidFill>
            <a:srgbClr val="4F6228"/>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200" b="0" strike="noStrike" spc="-1">
                <a:solidFill>
                  <a:srgbClr val="FFFFFF"/>
                </a:solidFill>
                <a:latin typeface="Segoe UI Light"/>
                <a:ea typeface="DejaVu Sans"/>
              </a:rPr>
              <a:t>upgrade</a:t>
            </a:r>
            <a:endParaRPr lang="en-US" sz="1200" b="0" strike="noStrike" spc="-1">
              <a:latin typeface="Arial"/>
            </a:endParaRPr>
          </a:p>
        </p:txBody>
      </p:sp>
      <p:sp>
        <p:nvSpPr>
          <p:cNvPr id="1147" name="Rectangle: Rounded Corners 46"/>
          <p:cNvSpPr/>
          <p:nvPr/>
        </p:nvSpPr>
        <p:spPr>
          <a:xfrm>
            <a:off x="2202120" y="2988360"/>
            <a:ext cx="2887560" cy="347760"/>
          </a:xfrm>
          <a:prstGeom prst="roundRect">
            <a:avLst>
              <a:gd name="adj" fmla="val 50000"/>
            </a:avLst>
          </a:prstGeom>
          <a:solidFill>
            <a:srgbClr val="80808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300" b="0" strike="noStrike" spc="-1">
                <a:solidFill>
                  <a:srgbClr val="FFFFFF"/>
                </a:solidFill>
                <a:latin typeface="Segoe UI Light"/>
                <a:ea typeface="DejaVu Sans"/>
              </a:rPr>
              <a:t>Feasibility Studies + R&amp;D</a:t>
            </a:r>
            <a:endParaRPr lang="en-US" sz="1300" b="0" strike="noStrike" spc="-1">
              <a:latin typeface="Arial"/>
            </a:endParaRPr>
          </a:p>
        </p:txBody>
      </p:sp>
      <p:sp>
        <p:nvSpPr>
          <p:cNvPr id="1148" name="Rectangle: Rounded Corners 46"/>
          <p:cNvSpPr/>
          <p:nvPr/>
        </p:nvSpPr>
        <p:spPr>
          <a:xfrm>
            <a:off x="5111280" y="2994840"/>
            <a:ext cx="1321560" cy="347760"/>
          </a:xfrm>
          <a:prstGeom prst="roundRect">
            <a:avLst>
              <a:gd name="adj" fmla="val 50000"/>
            </a:avLst>
          </a:prstGeom>
          <a:pattFill prst="ltDnDiag">
            <a:fgClr>
              <a:srgbClr val="FFC000"/>
            </a:fgClr>
            <a:bgClr>
              <a:srgbClr val="F7A50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200" b="0" strike="noStrike" spc="-1">
                <a:solidFill>
                  <a:srgbClr val="FFFFFF"/>
                </a:solidFill>
                <a:latin typeface="Segoe UI Light"/>
                <a:ea typeface="DejaVu Sans"/>
              </a:rPr>
              <a:t>International Program + R&amp;D</a:t>
            </a:r>
            <a:endParaRPr lang="en-US" sz="1200" b="0" strike="noStrike" spc="-1">
              <a:latin typeface="Arial"/>
            </a:endParaRPr>
          </a:p>
        </p:txBody>
      </p:sp>
      <p:sp>
        <p:nvSpPr>
          <p:cNvPr id="1149" name="Rectangle: Rounded Corners 50"/>
          <p:cNvSpPr/>
          <p:nvPr/>
        </p:nvSpPr>
        <p:spPr>
          <a:xfrm>
            <a:off x="6454440" y="2981160"/>
            <a:ext cx="2580120" cy="374400"/>
          </a:xfrm>
          <a:prstGeom prst="roundRect">
            <a:avLst>
              <a:gd name="adj" fmla="val 50000"/>
            </a:avLst>
          </a:prstGeom>
          <a:pattFill prst="ltDnDiag">
            <a:fgClr>
              <a:srgbClr val="002060"/>
            </a:fgClr>
            <a:bgClr>
              <a:srgbClr val="0070C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300" b="0" strike="noStrike" spc="-1">
                <a:solidFill>
                  <a:srgbClr val="FFFFFF"/>
                </a:solidFill>
                <a:latin typeface="Segoe UI Light"/>
                <a:ea typeface="DejaVu Sans"/>
              </a:rPr>
              <a:t>Technical design and prototyping</a:t>
            </a:r>
            <a:endParaRPr lang="en-US" sz="1300" b="0" strike="noStrike" spc="-1">
              <a:latin typeface="Arial"/>
            </a:endParaRPr>
          </a:p>
        </p:txBody>
      </p:sp>
      <p:sp>
        <p:nvSpPr>
          <p:cNvPr id="1150" name="Rectangle: Rounded Corners 39"/>
          <p:cNvSpPr/>
          <p:nvPr/>
        </p:nvSpPr>
        <p:spPr>
          <a:xfrm>
            <a:off x="9055800" y="2994840"/>
            <a:ext cx="2780280" cy="324000"/>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1" strike="noStrike" spc="-1">
                <a:solidFill>
                  <a:srgbClr val="000000"/>
                </a:solidFill>
                <a:latin typeface="Segoe UI Light"/>
                <a:ea typeface="DejaVu Sans"/>
              </a:rPr>
              <a:t>Operation</a:t>
            </a:r>
            <a:endParaRPr lang="en-US" sz="1600" b="0" strike="noStrike" spc="-1">
              <a:latin typeface="Arial"/>
            </a:endParaRPr>
          </a:p>
        </p:txBody>
      </p:sp>
      <p:sp>
        <p:nvSpPr>
          <p:cNvPr id="1151" name="Rectangle: Rounded Corners 50"/>
          <p:cNvSpPr/>
          <p:nvPr/>
        </p:nvSpPr>
        <p:spPr>
          <a:xfrm>
            <a:off x="2202120" y="3367800"/>
            <a:ext cx="2858400" cy="374400"/>
          </a:xfrm>
          <a:prstGeom prst="roundRect">
            <a:avLst>
              <a:gd name="adj" fmla="val 50000"/>
            </a:avLst>
          </a:prstGeom>
          <a:pattFill prst="ltDnDiag">
            <a:fgClr>
              <a:srgbClr val="002060"/>
            </a:fgClr>
            <a:bgClr>
              <a:srgbClr val="0070C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300" b="0" strike="noStrike" spc="-1">
                <a:solidFill>
                  <a:srgbClr val="FFFFFF"/>
                </a:solidFill>
                <a:latin typeface="Segoe UI Light"/>
                <a:ea typeface="DejaVu Sans"/>
              </a:rPr>
              <a:t>Technical design and prototyping</a:t>
            </a:r>
            <a:endParaRPr lang="en-US" sz="1300" b="0" strike="noStrike" spc="-1">
              <a:latin typeface="Arial"/>
            </a:endParaRPr>
          </a:p>
        </p:txBody>
      </p:sp>
      <p:sp>
        <p:nvSpPr>
          <p:cNvPr id="1152" name="Rectangle: Rounded Corners 45"/>
          <p:cNvSpPr/>
          <p:nvPr/>
        </p:nvSpPr>
        <p:spPr>
          <a:xfrm>
            <a:off x="5119200" y="3364560"/>
            <a:ext cx="736560" cy="348840"/>
          </a:xfrm>
          <a:prstGeom prst="roundRect">
            <a:avLst>
              <a:gd name="adj" fmla="val 50000"/>
            </a:avLst>
          </a:prstGeom>
          <a:pattFill prst="ltDnDiag">
            <a:fgClr>
              <a:srgbClr val="FF0000"/>
            </a:fgClr>
            <a:bgClr>
              <a:srgbClr val="C0000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000" b="1" strike="noStrike" spc="-1">
                <a:solidFill>
                  <a:srgbClr val="FFFFFF"/>
                </a:solidFill>
                <a:latin typeface="Segoe UI Light"/>
                <a:ea typeface="DejaVu Sans"/>
              </a:rPr>
              <a:t>Decision</a:t>
            </a:r>
            <a:endParaRPr lang="en-US" sz="1000" b="0" strike="noStrike" spc="-1">
              <a:latin typeface="Arial"/>
            </a:endParaRPr>
          </a:p>
        </p:txBody>
      </p:sp>
      <p:sp>
        <p:nvSpPr>
          <p:cNvPr id="1153" name="Rectangle: Rounded Corners 46"/>
          <p:cNvSpPr/>
          <p:nvPr/>
        </p:nvSpPr>
        <p:spPr>
          <a:xfrm>
            <a:off x="5889600" y="3382200"/>
            <a:ext cx="4645080" cy="329040"/>
          </a:xfrm>
          <a:prstGeom prst="roundRect">
            <a:avLst>
              <a:gd name="adj" fmla="val 50000"/>
            </a:avLst>
          </a:prstGeom>
          <a:solidFill>
            <a:srgbClr val="7030A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Construction</a:t>
            </a:r>
            <a:endParaRPr lang="en-US" sz="1400" b="0" strike="noStrike" spc="-1">
              <a:latin typeface="Arial"/>
            </a:endParaRPr>
          </a:p>
        </p:txBody>
      </p:sp>
      <p:sp>
        <p:nvSpPr>
          <p:cNvPr id="1154" name="Rectangle: Rounded Corners 39"/>
          <p:cNvSpPr/>
          <p:nvPr/>
        </p:nvSpPr>
        <p:spPr>
          <a:xfrm>
            <a:off x="10569240" y="3378240"/>
            <a:ext cx="1301400" cy="324000"/>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1" strike="noStrike" spc="-1">
                <a:solidFill>
                  <a:srgbClr val="000000"/>
                </a:solidFill>
                <a:latin typeface="Segoe UI Light"/>
                <a:ea typeface="DejaVu Sans"/>
              </a:rPr>
              <a:t>Operation</a:t>
            </a:r>
            <a:endParaRPr lang="en-US" sz="1600" b="0" strike="noStrike" spc="-1">
              <a:latin typeface="Arial"/>
            </a:endParaRPr>
          </a:p>
        </p:txBody>
      </p:sp>
      <p:sp>
        <p:nvSpPr>
          <p:cNvPr id="1155" name="Rectangle: Rounded Corners 46"/>
          <p:cNvSpPr/>
          <p:nvPr/>
        </p:nvSpPr>
        <p:spPr>
          <a:xfrm>
            <a:off x="2219760" y="3756240"/>
            <a:ext cx="3635640" cy="329040"/>
          </a:xfrm>
          <a:prstGeom prst="roundRect">
            <a:avLst>
              <a:gd name="adj" fmla="val 50000"/>
            </a:avLst>
          </a:prstGeom>
          <a:solidFill>
            <a:srgbClr val="7030A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Construction and data acquisition</a:t>
            </a:r>
            <a:endParaRPr lang="en-US" sz="1400" b="0" strike="noStrike" spc="-1">
              <a:latin typeface="Arial"/>
            </a:endParaRPr>
          </a:p>
        </p:txBody>
      </p:sp>
      <p:sp>
        <p:nvSpPr>
          <p:cNvPr id="1156" name="Rectangle: Rounded Corners 39"/>
          <p:cNvSpPr/>
          <p:nvPr/>
        </p:nvSpPr>
        <p:spPr>
          <a:xfrm>
            <a:off x="5893560" y="3761640"/>
            <a:ext cx="4641480" cy="324000"/>
          </a:xfrm>
          <a:prstGeom prst="roundRect">
            <a:avLst>
              <a:gd name="adj" fmla="val 50000"/>
            </a:avLst>
          </a:prstGeom>
          <a:solidFill>
            <a:srgbClr val="4F6228"/>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upgrade and data acquisition</a:t>
            </a:r>
            <a:endParaRPr lang="en-US" sz="1400" b="0" strike="noStrike" spc="-1">
              <a:latin typeface="Arial"/>
            </a:endParaRPr>
          </a:p>
        </p:txBody>
      </p:sp>
      <p:sp>
        <p:nvSpPr>
          <p:cNvPr id="1157" name="Rectangle: Rounded Corners 39"/>
          <p:cNvSpPr/>
          <p:nvPr/>
        </p:nvSpPr>
        <p:spPr>
          <a:xfrm>
            <a:off x="10562400" y="3751920"/>
            <a:ext cx="1301400" cy="324000"/>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1" strike="noStrike" spc="-1">
                <a:solidFill>
                  <a:srgbClr val="000000"/>
                </a:solidFill>
                <a:latin typeface="Segoe UI Light"/>
                <a:ea typeface="DejaVu Sans"/>
              </a:rPr>
              <a:t>Operation</a:t>
            </a:r>
            <a:endParaRPr lang="en-US" sz="1600" b="0" strike="noStrike" spc="-1">
              <a:latin typeface="Arial"/>
            </a:endParaRPr>
          </a:p>
        </p:txBody>
      </p:sp>
      <p:sp>
        <p:nvSpPr>
          <p:cNvPr id="1158" name="Rectangle: Rounded Corners 46"/>
          <p:cNvSpPr/>
          <p:nvPr/>
        </p:nvSpPr>
        <p:spPr>
          <a:xfrm>
            <a:off x="2201040" y="4124520"/>
            <a:ext cx="9635400" cy="347760"/>
          </a:xfrm>
          <a:prstGeom prst="roundRect">
            <a:avLst>
              <a:gd name="adj" fmla="val 50000"/>
            </a:avLst>
          </a:prstGeom>
          <a:solidFill>
            <a:srgbClr val="80808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0" strike="noStrike" spc="-1">
                <a:solidFill>
                  <a:srgbClr val="FFFFFF"/>
                </a:solidFill>
                <a:latin typeface="Segoe UI Light"/>
                <a:ea typeface="DejaVu Sans"/>
              </a:rPr>
              <a:t>International scientific program</a:t>
            </a:r>
            <a:endParaRPr lang="en-US" sz="1600" b="0" strike="noStrike" spc="-1">
              <a:latin typeface="Arial"/>
            </a:endParaRPr>
          </a:p>
        </p:txBody>
      </p:sp>
      <p:sp>
        <p:nvSpPr>
          <p:cNvPr id="1159" name="Rectangle: Rounded Corners 39"/>
          <p:cNvSpPr/>
          <p:nvPr/>
        </p:nvSpPr>
        <p:spPr>
          <a:xfrm>
            <a:off x="4341600" y="4502160"/>
            <a:ext cx="7489800" cy="381960"/>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0" strike="noStrike" spc="-1">
                <a:solidFill>
                  <a:srgbClr val="000000"/>
                </a:solidFill>
                <a:latin typeface="Segoe UI Light"/>
                <a:ea typeface="DejaVu Sans"/>
              </a:rPr>
              <a:t>International scientific program</a:t>
            </a:r>
            <a:endParaRPr lang="en-US" sz="1600" b="0" strike="noStrike" spc="-1">
              <a:latin typeface="Arial"/>
            </a:endParaRPr>
          </a:p>
        </p:txBody>
      </p:sp>
      <p:sp>
        <p:nvSpPr>
          <p:cNvPr id="1160" name="Rectangle: Rounded Corners 50"/>
          <p:cNvSpPr/>
          <p:nvPr/>
        </p:nvSpPr>
        <p:spPr>
          <a:xfrm>
            <a:off x="2201040" y="4908960"/>
            <a:ext cx="4498920" cy="331920"/>
          </a:xfrm>
          <a:prstGeom prst="roundRect">
            <a:avLst>
              <a:gd name="adj" fmla="val 50000"/>
            </a:avLst>
          </a:prstGeom>
          <a:pattFill prst="ltDnDiag">
            <a:fgClr>
              <a:srgbClr val="002060"/>
            </a:fgClr>
            <a:bgClr>
              <a:srgbClr val="0070C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Participation in Feasibility Studies, advanced R&amp;D</a:t>
            </a:r>
            <a:endParaRPr lang="en-US" sz="1400" b="0" strike="noStrike" spc="-1">
              <a:latin typeface="Arial"/>
            </a:endParaRPr>
          </a:p>
        </p:txBody>
      </p:sp>
      <p:sp>
        <p:nvSpPr>
          <p:cNvPr id="1161" name="Rectangle: Rounded Corners 45"/>
          <p:cNvSpPr/>
          <p:nvPr/>
        </p:nvSpPr>
        <p:spPr>
          <a:xfrm>
            <a:off x="6717960" y="4906080"/>
            <a:ext cx="975600" cy="331920"/>
          </a:xfrm>
          <a:prstGeom prst="roundRect">
            <a:avLst>
              <a:gd name="adj" fmla="val 50000"/>
            </a:avLst>
          </a:prstGeom>
          <a:pattFill prst="ltDnDiag">
            <a:fgClr>
              <a:srgbClr val="FF0000"/>
            </a:fgClr>
            <a:bgClr>
              <a:srgbClr val="C0000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000" b="1" strike="noStrike" spc="-1">
                <a:solidFill>
                  <a:srgbClr val="FFFFFF"/>
                </a:solidFill>
                <a:latin typeface="Segoe UI Light"/>
                <a:ea typeface="DejaVu Sans"/>
              </a:rPr>
              <a:t>Decision</a:t>
            </a:r>
            <a:endParaRPr lang="en-US" sz="1000" b="0" strike="noStrike" spc="-1">
              <a:latin typeface="Arial"/>
            </a:endParaRPr>
          </a:p>
        </p:txBody>
      </p:sp>
      <p:sp>
        <p:nvSpPr>
          <p:cNvPr id="1162" name="Rectangle: Rounded Corners 46"/>
          <p:cNvSpPr/>
          <p:nvPr/>
        </p:nvSpPr>
        <p:spPr>
          <a:xfrm>
            <a:off x="7711200" y="4908600"/>
            <a:ext cx="2779200" cy="329040"/>
          </a:xfrm>
          <a:prstGeom prst="roundRect">
            <a:avLst>
              <a:gd name="adj" fmla="val 50000"/>
            </a:avLst>
          </a:prstGeom>
          <a:solidFill>
            <a:srgbClr val="7030A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Participation in construction</a:t>
            </a:r>
            <a:endParaRPr lang="en-US" sz="1400" b="0" strike="noStrike" spc="-1">
              <a:latin typeface="Arial"/>
            </a:endParaRPr>
          </a:p>
        </p:txBody>
      </p:sp>
      <p:sp>
        <p:nvSpPr>
          <p:cNvPr id="1163" name="Rectangle: Rounded Corners 39"/>
          <p:cNvSpPr/>
          <p:nvPr/>
        </p:nvSpPr>
        <p:spPr>
          <a:xfrm>
            <a:off x="4879800" y="5241600"/>
            <a:ext cx="6951600" cy="373680"/>
          </a:xfrm>
          <a:prstGeom prst="roundRect">
            <a:avLst>
              <a:gd name="adj" fmla="val 50000"/>
            </a:avLst>
          </a:prstGeom>
          <a:solidFill>
            <a:srgbClr val="B9CDE5"/>
          </a:solidFill>
          <a:ln w="25560">
            <a:solidFill>
              <a:srgbClr val="B9CDE5"/>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1" strike="noStrike" spc="-1">
                <a:solidFill>
                  <a:srgbClr val="000000"/>
                </a:solidFill>
                <a:latin typeface="Segoe UI Light"/>
                <a:ea typeface="DejaVu Sans"/>
              </a:rPr>
              <a:t>Operation and regular modernization </a:t>
            </a:r>
            <a:endParaRPr lang="en-US" sz="1600" b="0" strike="noStrike" spc="-1">
              <a:latin typeface="Arial"/>
            </a:endParaRPr>
          </a:p>
        </p:txBody>
      </p:sp>
      <p:sp>
        <p:nvSpPr>
          <p:cNvPr id="1164" name="Rectangle: Rounded Corners 46"/>
          <p:cNvSpPr/>
          <p:nvPr/>
        </p:nvSpPr>
        <p:spPr>
          <a:xfrm>
            <a:off x="3641040" y="5258520"/>
            <a:ext cx="2125800" cy="356760"/>
          </a:xfrm>
          <a:prstGeom prst="roundRect">
            <a:avLst>
              <a:gd name="adj" fmla="val 50000"/>
            </a:avLst>
          </a:prstGeom>
          <a:solidFill>
            <a:srgbClr val="7030A0">
              <a:alpha val="60000"/>
            </a:srgbClr>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Construction</a:t>
            </a:r>
            <a:endParaRPr lang="en-US" sz="1400" b="0" strike="noStrike" spc="-1">
              <a:latin typeface="Arial"/>
            </a:endParaRPr>
          </a:p>
        </p:txBody>
      </p:sp>
      <p:sp>
        <p:nvSpPr>
          <p:cNvPr id="1165" name="Rectangle: Rounded Corners 46"/>
          <p:cNvSpPr/>
          <p:nvPr/>
        </p:nvSpPr>
        <p:spPr>
          <a:xfrm>
            <a:off x="2226240" y="5279040"/>
            <a:ext cx="1418760" cy="347760"/>
          </a:xfrm>
          <a:prstGeom prst="roundRect">
            <a:avLst>
              <a:gd name="adj" fmla="val 50000"/>
            </a:avLst>
          </a:prstGeom>
          <a:pattFill prst="ltDnDiag">
            <a:fgClr>
              <a:srgbClr val="FFC000"/>
            </a:fgClr>
            <a:bgClr>
              <a:srgbClr val="F7A50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R&amp;D + Design</a:t>
            </a:r>
            <a:endParaRPr lang="en-US" sz="1400" b="0" strike="noStrike" spc="-1">
              <a:latin typeface="Arial"/>
            </a:endParaRPr>
          </a:p>
        </p:txBody>
      </p:sp>
      <p:sp>
        <p:nvSpPr>
          <p:cNvPr id="1166" name="Rectangle: Rounded Corners 46"/>
          <p:cNvSpPr/>
          <p:nvPr/>
        </p:nvSpPr>
        <p:spPr>
          <a:xfrm>
            <a:off x="2225160" y="4521600"/>
            <a:ext cx="2108880" cy="347760"/>
          </a:xfrm>
          <a:prstGeom prst="roundRect">
            <a:avLst>
              <a:gd name="adj" fmla="val 50000"/>
            </a:avLst>
          </a:prstGeom>
          <a:solidFill>
            <a:srgbClr val="80808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300" b="0" strike="noStrike" spc="-1">
                <a:solidFill>
                  <a:srgbClr val="FFFFFF"/>
                </a:solidFill>
                <a:latin typeface="Segoe UI Light"/>
                <a:ea typeface="DejaVu Sans"/>
              </a:rPr>
              <a:t>Formulation of Internati-onal scientific program</a:t>
            </a:r>
            <a:endParaRPr lang="en-US" sz="1300" b="0" strike="noStrike" spc="-1">
              <a:latin typeface="Arial"/>
            </a:endParaRPr>
          </a:p>
        </p:txBody>
      </p:sp>
      <p:pic>
        <p:nvPicPr>
          <p:cNvPr id="1167" name="Picture 19"/>
          <p:cNvPicPr/>
          <p:nvPr/>
        </p:nvPicPr>
        <p:blipFill>
          <a:blip r:embed="rId2"/>
          <a:stretch/>
        </p:blipFill>
        <p:spPr>
          <a:xfrm>
            <a:off x="130680" y="10800"/>
            <a:ext cx="1905120" cy="635040"/>
          </a:xfrm>
          <a:prstGeom prst="rect">
            <a:avLst/>
          </a:prstGeom>
          <a:ln w="0">
            <a:noFill/>
          </a:ln>
        </p:spPr>
      </p:pic>
      <p:sp>
        <p:nvSpPr>
          <p:cNvPr id="1168" name="TextBox 70"/>
          <p:cNvSpPr/>
          <p:nvPr/>
        </p:nvSpPr>
        <p:spPr>
          <a:xfrm>
            <a:off x="4380840" y="5947920"/>
            <a:ext cx="3594960" cy="820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4800" b="1" strike="noStrike" spc="-1">
                <a:solidFill>
                  <a:srgbClr val="C00000"/>
                </a:solidFill>
                <a:latin typeface="Arial"/>
                <a:ea typeface="DejaVu Sans"/>
              </a:rPr>
              <a:t>Thank you !</a:t>
            </a:r>
            <a:endParaRPr lang="en-US" sz="4800" b="0" strike="noStrike" spc="-1">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 name="Рисунок 44"/>
          <p:cNvPicPr/>
          <p:nvPr/>
        </p:nvPicPr>
        <p:blipFill>
          <a:blip r:embed="rId3"/>
          <a:stretch/>
        </p:blipFill>
        <p:spPr>
          <a:xfrm>
            <a:off x="0" y="15480"/>
            <a:ext cx="12165120" cy="7075800"/>
          </a:xfrm>
          <a:prstGeom prst="rect">
            <a:avLst/>
          </a:prstGeom>
          <a:ln w="0">
            <a:noFill/>
          </a:ln>
        </p:spPr>
      </p:pic>
      <p:sp>
        <p:nvSpPr>
          <p:cNvPr id="798" name="TextBox 95"/>
          <p:cNvSpPr/>
          <p:nvPr/>
        </p:nvSpPr>
        <p:spPr>
          <a:xfrm>
            <a:off x="3438720" y="-54000"/>
            <a:ext cx="1603080" cy="699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4000" b="0" strike="noStrike" spc="-1">
                <a:solidFill>
                  <a:srgbClr val="000000"/>
                </a:solidFill>
                <a:latin typeface="Arial"/>
                <a:ea typeface="DejaVu Sans"/>
              </a:rPr>
              <a:t>2030+</a:t>
            </a:r>
            <a:endParaRPr lang="en-US" sz="4000" b="0" strike="noStrike" spc="-1">
              <a:latin typeface="Arial"/>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TextBox 4"/>
          <p:cNvSpPr/>
          <p:nvPr/>
        </p:nvSpPr>
        <p:spPr>
          <a:xfrm>
            <a:off x="135000" y="694800"/>
            <a:ext cx="6494760" cy="3025440"/>
          </a:xfrm>
          <a:prstGeom prst="rect">
            <a:avLst/>
          </a:prstGeom>
          <a:noFill/>
          <a:ln w="0">
            <a:noFill/>
          </a:ln>
          <a:effectLst>
            <a:softEdge rad="50760"/>
          </a:effectLst>
        </p:spPr>
        <p:style>
          <a:lnRef idx="0">
            <a:scrgbClr r="0" g="0" b="0"/>
          </a:lnRef>
          <a:fillRef idx="0">
            <a:scrgbClr r="0" g="0" b="0"/>
          </a:fillRef>
          <a:effectRef idx="0">
            <a:scrgbClr r="0" g="0" b="0"/>
          </a:effectRef>
          <a:fontRef idx="minor"/>
        </p:style>
        <p:txBody>
          <a:bodyPr lIns="90000" tIns="45000" rIns="90000" bIns="45000" anchor="t">
            <a:spAutoFit/>
          </a:bodyPr>
          <a:lstStyle/>
          <a:p>
            <a:pPr marL="216000" indent="-216000" algn="just">
              <a:lnSpc>
                <a:spcPct val="100000"/>
              </a:lnSpc>
              <a:spcAft>
                <a:spcPts val="598"/>
              </a:spcAft>
              <a:buClr>
                <a:srgbClr val="2F5597"/>
              </a:buClr>
              <a:buFont typeface="Wingdings" charset="2"/>
              <a:buChar char=""/>
              <a:tabLst>
                <a:tab pos="0" algn="l"/>
              </a:tabLst>
            </a:pPr>
            <a:r>
              <a:rPr lang="en-GB" sz="1800" b="0" strike="noStrike" spc="-1">
                <a:solidFill>
                  <a:srgbClr val="2F5597"/>
                </a:solidFill>
                <a:latin typeface="Arial"/>
                <a:ea typeface="Times New Roman"/>
              </a:rPr>
              <a:t> </a:t>
            </a:r>
            <a:r>
              <a:rPr lang="en-GB" sz="1600" b="0" strike="noStrike" spc="-1">
                <a:solidFill>
                  <a:srgbClr val="000000"/>
                </a:solidFill>
                <a:latin typeface="Arial"/>
                <a:ea typeface="Times New Roman"/>
              </a:rPr>
              <a:t>The timely completion of the NICA project, its commissioning and steady and efficient operation.</a:t>
            </a:r>
            <a:endParaRPr lang="en-US" sz="1600" b="0" strike="noStrike" spc="-1">
              <a:latin typeface="Arial"/>
            </a:endParaRPr>
          </a:p>
          <a:p>
            <a:pPr marL="216000" indent="-216000" algn="just">
              <a:lnSpc>
                <a:spcPct val="100000"/>
              </a:lnSpc>
              <a:spcAft>
                <a:spcPts val="598"/>
              </a:spcAft>
              <a:buClr>
                <a:srgbClr val="2F5597"/>
              </a:buClr>
              <a:buFont typeface="Wingdings" charset="2"/>
              <a:buChar char=""/>
              <a:tabLst>
                <a:tab pos="0" algn="l"/>
              </a:tabLst>
            </a:pPr>
            <a:r>
              <a:rPr lang="en-GB" sz="1600" b="0" strike="noStrike" spc="-1">
                <a:solidFill>
                  <a:srgbClr val="000000"/>
                </a:solidFill>
                <a:latin typeface="Arial"/>
                <a:ea typeface="Times New Roman"/>
              </a:rPr>
              <a:t>  Completion of the detectors: </a:t>
            </a:r>
            <a:r>
              <a:rPr lang="en-GB" sz="1600" b="1" strike="noStrike" spc="-1">
                <a:solidFill>
                  <a:srgbClr val="000000"/>
                </a:solidFill>
                <a:latin typeface="Arial"/>
                <a:ea typeface="Times New Roman"/>
              </a:rPr>
              <a:t>BM@N</a:t>
            </a:r>
            <a:r>
              <a:rPr lang="en-GB" sz="1600" b="0" strike="noStrike" spc="-1">
                <a:solidFill>
                  <a:srgbClr val="000000"/>
                </a:solidFill>
                <a:latin typeface="Arial"/>
                <a:ea typeface="Times New Roman"/>
              </a:rPr>
              <a:t>, </a:t>
            </a:r>
            <a:r>
              <a:rPr lang="en-GB" sz="1600" b="1" strike="noStrike" spc="-1">
                <a:solidFill>
                  <a:srgbClr val="000000"/>
                </a:solidFill>
                <a:latin typeface="Arial"/>
                <a:ea typeface="Times New Roman"/>
              </a:rPr>
              <a:t>MPD</a:t>
            </a:r>
            <a:r>
              <a:rPr lang="en-GB" sz="1600" b="0" strike="noStrike" spc="-1">
                <a:solidFill>
                  <a:srgbClr val="000000"/>
                </a:solidFill>
                <a:latin typeface="Arial"/>
                <a:ea typeface="Times New Roman"/>
              </a:rPr>
              <a:t> and </a:t>
            </a:r>
            <a:r>
              <a:rPr lang="en-GB" sz="1600" b="1" strike="noStrike" spc="-1">
                <a:solidFill>
                  <a:srgbClr val="000000"/>
                </a:solidFill>
                <a:latin typeface="Arial"/>
                <a:ea typeface="Times New Roman"/>
              </a:rPr>
              <a:t>SPD</a:t>
            </a:r>
            <a:r>
              <a:rPr lang="en-GB" sz="1600" b="0" strike="noStrike" spc="-1">
                <a:solidFill>
                  <a:srgbClr val="000000"/>
                </a:solidFill>
                <a:latin typeface="Arial"/>
                <a:ea typeface="Times New Roman"/>
              </a:rPr>
              <a:t> at NICA and successful data taking over the decades to come. JINR will make significant contribution to the basic configuration of the SPD detector.</a:t>
            </a:r>
            <a:endParaRPr lang="en-US" sz="1600" b="0" strike="noStrike" spc="-1">
              <a:latin typeface="Arial"/>
            </a:endParaRPr>
          </a:p>
          <a:p>
            <a:pPr marL="216000" indent="-216000" algn="just">
              <a:lnSpc>
                <a:spcPct val="100000"/>
              </a:lnSpc>
              <a:spcAft>
                <a:spcPts val="598"/>
              </a:spcAft>
              <a:buClr>
                <a:srgbClr val="2F5597"/>
              </a:buClr>
              <a:buFont typeface="Wingdings" charset="2"/>
              <a:buChar char=""/>
              <a:tabLst>
                <a:tab pos="0" algn="l"/>
              </a:tabLst>
            </a:pPr>
            <a:r>
              <a:rPr lang="en-GB" sz="1600" b="0" strike="noStrike" spc="-1">
                <a:solidFill>
                  <a:srgbClr val="000000"/>
                </a:solidFill>
                <a:latin typeface="Arial"/>
                <a:ea typeface="Times New Roman"/>
              </a:rPr>
              <a:t>  After several years of running of MPD, an Upgrade is foreseen, responding to an increase in luminosity of NICA. Adding detectors in the forward region as planned.</a:t>
            </a:r>
            <a:endParaRPr lang="en-US" sz="1600" b="0" strike="noStrike" spc="-1">
              <a:latin typeface="Arial"/>
            </a:endParaRPr>
          </a:p>
          <a:p>
            <a:pPr marL="216000" indent="-216000" algn="just">
              <a:lnSpc>
                <a:spcPct val="100000"/>
              </a:lnSpc>
              <a:spcAft>
                <a:spcPts val="598"/>
              </a:spcAft>
              <a:buClr>
                <a:srgbClr val="2F5597"/>
              </a:buClr>
              <a:buFont typeface="Wingdings" charset="2"/>
              <a:buChar char=""/>
              <a:tabLst>
                <a:tab pos="0" algn="l"/>
              </a:tabLst>
            </a:pPr>
            <a:r>
              <a:rPr lang="en-GB" sz="1600" b="0" strike="noStrike" spc="-1">
                <a:solidFill>
                  <a:srgbClr val="000000"/>
                </a:solidFill>
                <a:latin typeface="Arial"/>
                <a:ea typeface="Times New Roman"/>
              </a:rPr>
              <a:t>  Studies of possible future extension of NICA for acceleration of electrons, opening new physics potential via e-p and e-A collisions.</a:t>
            </a:r>
            <a:endParaRPr lang="en-US" sz="1600" b="0" strike="noStrike" spc="-1">
              <a:latin typeface="Arial"/>
            </a:endParaRPr>
          </a:p>
        </p:txBody>
      </p:sp>
      <p:pic>
        <p:nvPicPr>
          <p:cNvPr id="812" name="Picture 6"/>
          <p:cNvPicPr/>
          <p:nvPr/>
        </p:nvPicPr>
        <p:blipFill>
          <a:blip r:embed="rId3"/>
          <a:stretch/>
        </p:blipFill>
        <p:spPr>
          <a:xfrm>
            <a:off x="6802560" y="806400"/>
            <a:ext cx="5253120" cy="5123160"/>
          </a:xfrm>
          <a:prstGeom prst="rect">
            <a:avLst/>
          </a:prstGeom>
          <a:ln w="0">
            <a:solidFill>
              <a:srgbClr val="808080"/>
            </a:solidFill>
          </a:ln>
        </p:spPr>
      </p:pic>
      <p:sp>
        <p:nvSpPr>
          <p:cNvPr id="813" name="TextBox 9"/>
          <p:cNvSpPr/>
          <p:nvPr/>
        </p:nvSpPr>
        <p:spPr>
          <a:xfrm>
            <a:off x="7352280" y="2581920"/>
            <a:ext cx="866160" cy="455400"/>
          </a:xfrm>
          <a:prstGeom prst="rect">
            <a:avLst/>
          </a:prstGeom>
          <a:solidFill>
            <a:srgbClr val="D9D9D9"/>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2400" b="1" strike="noStrike" spc="-1">
                <a:solidFill>
                  <a:srgbClr val="C00000"/>
                </a:solidFill>
                <a:latin typeface="Arial"/>
                <a:ea typeface="DejaVu Sans"/>
              </a:rPr>
              <a:t>MPD</a:t>
            </a:r>
            <a:endParaRPr lang="en-US" sz="2400" b="0" strike="noStrike" spc="-1">
              <a:latin typeface="Arial"/>
            </a:endParaRPr>
          </a:p>
        </p:txBody>
      </p:sp>
      <p:sp>
        <p:nvSpPr>
          <p:cNvPr id="814" name="TextBox 10"/>
          <p:cNvSpPr/>
          <p:nvPr/>
        </p:nvSpPr>
        <p:spPr>
          <a:xfrm>
            <a:off x="10917360" y="2987640"/>
            <a:ext cx="866160" cy="455400"/>
          </a:xfrm>
          <a:prstGeom prst="rect">
            <a:avLst/>
          </a:prstGeom>
          <a:solidFill>
            <a:srgbClr val="D9D9D9"/>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2400" b="1" strike="noStrike" spc="-1">
                <a:solidFill>
                  <a:srgbClr val="C00000"/>
                </a:solidFill>
                <a:latin typeface="Arial"/>
                <a:ea typeface="DejaVu Sans"/>
              </a:rPr>
              <a:t>SPD</a:t>
            </a:r>
            <a:endParaRPr lang="en-US" sz="2400" b="0" strike="noStrike" spc="-1">
              <a:latin typeface="Arial"/>
            </a:endParaRPr>
          </a:p>
        </p:txBody>
      </p:sp>
      <p:sp>
        <p:nvSpPr>
          <p:cNvPr id="815" name="TextBox 11"/>
          <p:cNvSpPr/>
          <p:nvPr/>
        </p:nvSpPr>
        <p:spPr>
          <a:xfrm>
            <a:off x="10873800" y="1770840"/>
            <a:ext cx="955440" cy="333000"/>
          </a:xfrm>
          <a:prstGeom prst="rect">
            <a:avLst/>
          </a:prstGeom>
          <a:solidFill>
            <a:srgbClr val="D9D9D9"/>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00" b="1" strike="noStrike" spc="-1">
                <a:solidFill>
                  <a:srgbClr val="C00000"/>
                </a:solidFill>
                <a:latin typeface="Arial"/>
                <a:ea typeface="DejaVu Sans"/>
              </a:rPr>
              <a:t>BM@N</a:t>
            </a:r>
            <a:endParaRPr lang="en-US" sz="1600" b="0" strike="noStrike" spc="-1">
              <a:latin typeface="Arial"/>
            </a:endParaRPr>
          </a:p>
        </p:txBody>
      </p:sp>
      <p:sp>
        <p:nvSpPr>
          <p:cNvPr id="816" name="TextBox 13"/>
          <p:cNvSpPr/>
          <p:nvPr/>
        </p:nvSpPr>
        <p:spPr>
          <a:xfrm>
            <a:off x="482760" y="138960"/>
            <a:ext cx="112010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20000"/>
              </a:lnSpc>
              <a:spcAft>
                <a:spcPts val="998"/>
              </a:spcAft>
            </a:pPr>
            <a:r>
              <a:rPr lang="en-GB" sz="2000" b="1" strike="noStrike" spc="-1">
                <a:solidFill>
                  <a:srgbClr val="002060"/>
                </a:solidFill>
                <a:latin typeface="Arial"/>
                <a:ea typeface="Times New Roman"/>
              </a:rPr>
              <a:t>Relativistic Heavy Ion Physics and </a:t>
            </a:r>
            <a:r>
              <a:rPr lang="en-US" sz="2000" b="1" strike="noStrike" spc="-1">
                <a:solidFill>
                  <a:srgbClr val="002060"/>
                </a:solidFill>
                <a:latin typeface="Arial"/>
                <a:ea typeface="Times New Roman"/>
              </a:rPr>
              <a:t>Study of nucleon structure</a:t>
            </a:r>
            <a:r>
              <a:rPr lang="en-GB" sz="2000" b="1" strike="noStrike" spc="-1">
                <a:solidFill>
                  <a:srgbClr val="002060"/>
                </a:solidFill>
                <a:latin typeface="Arial"/>
                <a:ea typeface="Times New Roman"/>
              </a:rPr>
              <a:t>. Near and Long-Term Future</a:t>
            </a:r>
            <a:endParaRPr lang="en-US" sz="2000" b="0" strike="noStrike" spc="-1">
              <a:latin typeface="Arial"/>
            </a:endParaRPr>
          </a:p>
        </p:txBody>
      </p:sp>
      <p:sp>
        <p:nvSpPr>
          <p:cNvPr id="817" name="TextBox 14"/>
          <p:cNvSpPr/>
          <p:nvPr/>
        </p:nvSpPr>
        <p:spPr>
          <a:xfrm>
            <a:off x="9457920" y="1542240"/>
            <a:ext cx="1124280" cy="333000"/>
          </a:xfrm>
          <a:prstGeom prst="rect">
            <a:avLst/>
          </a:prstGeom>
          <a:solidFill>
            <a:srgbClr val="D9D9D9"/>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00" b="1" strike="noStrike" spc="-1">
                <a:solidFill>
                  <a:srgbClr val="C00000"/>
                </a:solidFill>
                <a:latin typeface="Arial"/>
                <a:ea typeface="DejaVu Sans"/>
              </a:rPr>
              <a:t>ARIADNA</a:t>
            </a:r>
            <a:endParaRPr lang="en-US" sz="1600" b="0" strike="noStrike" spc="-1">
              <a:latin typeface="Arial"/>
            </a:endParaRPr>
          </a:p>
        </p:txBody>
      </p:sp>
      <p:pic>
        <p:nvPicPr>
          <p:cNvPr id="818" name="Рисунок 1"/>
          <p:cNvPicPr/>
          <p:nvPr/>
        </p:nvPicPr>
        <p:blipFill>
          <a:blip r:embed="rId4">
            <a:alphaModFix amt="71000"/>
          </a:blip>
          <a:srcRect t="980" b="1364"/>
          <a:stretch/>
        </p:blipFill>
        <p:spPr>
          <a:xfrm>
            <a:off x="135000" y="3828240"/>
            <a:ext cx="8293680" cy="3198960"/>
          </a:xfrm>
          <a:prstGeom prst="rect">
            <a:avLst/>
          </a:prstGeom>
          <a:ln w="19050">
            <a:solidFill>
              <a:srgbClr val="000000"/>
            </a:solidFill>
            <a:rou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PlaceHolder 1"/>
          <p:cNvSpPr>
            <a:spLocks noGrp="1"/>
          </p:cNvSpPr>
          <p:nvPr>
            <p:ph type="title"/>
          </p:nvPr>
        </p:nvSpPr>
        <p:spPr>
          <a:xfrm>
            <a:off x="1693800" y="88920"/>
            <a:ext cx="8569800" cy="454680"/>
          </a:xfrm>
          <a:prstGeom prst="rect">
            <a:avLst/>
          </a:prstGeom>
          <a:noFill/>
          <a:ln w="0">
            <a:noFill/>
          </a:ln>
        </p:spPr>
        <p:txBody>
          <a:bodyPr lIns="0" tIns="0" rIns="0" bIns="0" anchor="ctr">
            <a:noAutofit/>
          </a:bodyPr>
          <a:lstStyle/>
          <a:p>
            <a:pPr indent="0" algn="ctr">
              <a:lnSpc>
                <a:spcPct val="90000"/>
              </a:lnSpc>
              <a:buNone/>
              <a:tabLst>
                <a:tab pos="0" algn="l"/>
              </a:tabLst>
            </a:pPr>
            <a:r>
              <a:rPr lang="en-US" sz="2000" b="1" strike="noStrike" spc="-1">
                <a:solidFill>
                  <a:srgbClr val="002060"/>
                </a:solidFill>
                <a:latin typeface="Arial"/>
                <a:ea typeface="DejaVu Sans"/>
              </a:rPr>
              <a:t>BM@N &amp; MPD</a:t>
            </a:r>
            <a:r>
              <a:rPr lang="ru-RU" sz="3200" b="0" strike="noStrike" spc="-1">
                <a:solidFill>
                  <a:srgbClr val="002060"/>
                </a:solidFill>
                <a:latin typeface="Arial"/>
                <a:ea typeface="DejaVu Sans"/>
              </a:rPr>
              <a:t>          	</a:t>
            </a:r>
            <a:r>
              <a:rPr lang="en-US" sz="3200" b="0" strike="noStrike" spc="-1">
                <a:solidFill>
                  <a:srgbClr val="002060"/>
                </a:solidFill>
                <a:latin typeface="Arial"/>
                <a:ea typeface="DejaVu Sans"/>
              </a:rPr>
              <a:t>  </a:t>
            </a:r>
            <a:r>
              <a:rPr lang="en-US" sz="3200" b="1" strike="noStrike" spc="-1">
                <a:solidFill>
                  <a:srgbClr val="002060"/>
                </a:solidFill>
                <a:latin typeface="Arial"/>
                <a:ea typeface="DejaVu Sans"/>
              </a:rPr>
              <a:t>NICA</a:t>
            </a:r>
            <a:r>
              <a:rPr lang="ru-RU" sz="3200" b="0" strike="noStrike" spc="-1">
                <a:solidFill>
                  <a:srgbClr val="002060"/>
                </a:solidFill>
                <a:latin typeface="Arial"/>
                <a:ea typeface="DejaVu Sans"/>
              </a:rPr>
              <a:t>		              </a:t>
            </a:r>
            <a:r>
              <a:rPr lang="en-US" sz="2000" b="1" strike="noStrike" spc="-1">
                <a:solidFill>
                  <a:srgbClr val="002060"/>
                </a:solidFill>
                <a:latin typeface="Arial"/>
                <a:ea typeface="DejaVu Sans"/>
              </a:rPr>
              <a:t>SPD</a:t>
            </a:r>
            <a:endParaRPr lang="en-US" sz="2000" b="0" strike="noStrike" spc="-1">
              <a:latin typeface="Arial"/>
            </a:endParaRPr>
          </a:p>
        </p:txBody>
      </p:sp>
      <p:sp>
        <p:nvSpPr>
          <p:cNvPr id="820" name="TextBox 58"/>
          <p:cNvSpPr/>
          <p:nvPr/>
        </p:nvSpPr>
        <p:spPr>
          <a:xfrm>
            <a:off x="5979600" y="604440"/>
            <a:ext cx="6045840" cy="1306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tabLst>
                <a:tab pos="0" algn="l"/>
              </a:tabLst>
            </a:pPr>
            <a:r>
              <a:rPr lang="en-US" sz="1600" b="0" strike="noStrike" spc="-1">
                <a:solidFill>
                  <a:srgbClr val="000000"/>
                </a:solidFill>
                <a:latin typeface="Arial"/>
                <a:ea typeface="DejaVu Sans"/>
              </a:rPr>
              <a:t>The SPD experiment is aimed at studying the properties of strong interactions in the nonperturbative region, at measuring the proton and deuteron spin structures, and at the development of a three-dimensional model of the nucleon. It is unique in its methodology, breadth of coverage and variety of tasks.</a:t>
            </a:r>
            <a:endParaRPr lang="en-US" sz="1600" b="0" strike="noStrike" spc="-1">
              <a:latin typeface="Arial"/>
            </a:endParaRPr>
          </a:p>
        </p:txBody>
      </p:sp>
      <p:pic>
        <p:nvPicPr>
          <p:cNvPr id="821" name="Рисунок 6"/>
          <p:cNvPicPr/>
          <p:nvPr/>
        </p:nvPicPr>
        <p:blipFill>
          <a:blip r:embed="rId3"/>
          <a:stretch/>
        </p:blipFill>
        <p:spPr>
          <a:xfrm>
            <a:off x="5979600" y="1926360"/>
            <a:ext cx="6161040" cy="4176720"/>
          </a:xfrm>
          <a:prstGeom prst="rect">
            <a:avLst/>
          </a:prstGeom>
          <a:ln w="0">
            <a:noFill/>
          </a:ln>
        </p:spPr>
      </p:pic>
      <p:pic>
        <p:nvPicPr>
          <p:cNvPr id="822" name="Рисунок 2"/>
          <p:cNvPicPr/>
          <p:nvPr/>
        </p:nvPicPr>
        <p:blipFill>
          <a:blip r:embed="rId4"/>
          <a:stretch/>
        </p:blipFill>
        <p:spPr>
          <a:xfrm>
            <a:off x="212400" y="604440"/>
            <a:ext cx="5530680" cy="4599360"/>
          </a:xfrm>
          <a:prstGeom prst="rect">
            <a:avLst/>
          </a:prstGeom>
          <a:ln w="0">
            <a:noFill/>
          </a:ln>
        </p:spPr>
      </p:pic>
      <p:pic>
        <p:nvPicPr>
          <p:cNvPr id="823" name="Рисунок 47"/>
          <p:cNvPicPr/>
          <p:nvPr/>
        </p:nvPicPr>
        <p:blipFill>
          <a:blip r:embed="rId5"/>
          <a:stretch/>
        </p:blipFill>
        <p:spPr>
          <a:xfrm>
            <a:off x="7772400" y="6247800"/>
            <a:ext cx="4111920" cy="716400"/>
          </a:xfrm>
          <a:prstGeom prst="rect">
            <a:avLst/>
          </a:prstGeom>
          <a:ln w="0">
            <a:noFill/>
          </a:ln>
        </p:spPr>
      </p:pic>
      <p:sp>
        <p:nvSpPr>
          <p:cNvPr id="824" name="Прямоугольник 48"/>
          <p:cNvSpPr/>
          <p:nvPr/>
        </p:nvSpPr>
        <p:spPr>
          <a:xfrm>
            <a:off x="110880" y="5205600"/>
            <a:ext cx="5721840" cy="1793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tabLst>
                <a:tab pos="0" algn="l"/>
              </a:tabLst>
            </a:pPr>
            <a:r>
              <a:rPr lang="en-US" sz="1600" b="0" strike="noStrike" spc="-32">
                <a:solidFill>
                  <a:srgbClr val="000000"/>
                </a:solidFill>
                <a:latin typeface="Arial"/>
                <a:ea typeface="Times New Roman"/>
              </a:rPr>
              <a:t>MPD covers this interesting region providing powerful combination of </a:t>
            </a:r>
            <a:r>
              <a:rPr lang="en-US" sz="1600" b="1" strike="noStrike" spc="-32">
                <a:solidFill>
                  <a:srgbClr val="000000"/>
                </a:solidFill>
                <a:latin typeface="Arial"/>
                <a:ea typeface="Times New Roman"/>
              </a:rPr>
              <a:t>large luminosity, collision energy and system size scan </a:t>
            </a:r>
            <a:r>
              <a:rPr lang="en-US" sz="1600" b="0" strike="noStrike" spc="-32">
                <a:solidFill>
                  <a:srgbClr val="000000"/>
                </a:solidFill>
                <a:latin typeface="Arial"/>
                <a:ea typeface="Times New Roman"/>
              </a:rPr>
              <a:t>(including isobars), large and consistent </a:t>
            </a:r>
            <a:r>
              <a:rPr lang="en-US" sz="1600" b="1" strike="noStrike" spc="-32">
                <a:solidFill>
                  <a:srgbClr val="000000"/>
                </a:solidFill>
                <a:latin typeface="Arial"/>
                <a:ea typeface="Times New Roman"/>
              </a:rPr>
              <a:t>acceptance, </a:t>
            </a:r>
            <a:r>
              <a:rPr lang="en-US" sz="1600" b="0" strike="noStrike" spc="-32">
                <a:solidFill>
                  <a:srgbClr val="000000"/>
                </a:solidFill>
                <a:latin typeface="Arial"/>
                <a:ea typeface="Times New Roman"/>
              </a:rPr>
              <a:t>full </a:t>
            </a:r>
            <a:r>
              <a:rPr lang="en-US" sz="1600" b="1" strike="noStrike" spc="-32">
                <a:solidFill>
                  <a:srgbClr val="000000"/>
                </a:solidFill>
                <a:latin typeface="Arial"/>
                <a:ea typeface="Times New Roman"/>
              </a:rPr>
              <a:t>centrality</a:t>
            </a:r>
            <a:r>
              <a:rPr lang="en-US" sz="1600" b="0" strike="noStrike" spc="-32">
                <a:solidFill>
                  <a:srgbClr val="000000"/>
                </a:solidFill>
                <a:latin typeface="Arial"/>
                <a:ea typeface="Times New Roman"/>
              </a:rPr>
              <a:t> range.</a:t>
            </a:r>
            <a:endParaRPr lang="en-US" sz="1600" b="0" strike="noStrike" spc="-1">
              <a:latin typeface="Arial"/>
            </a:endParaRPr>
          </a:p>
          <a:p>
            <a:pPr algn="just">
              <a:lnSpc>
                <a:spcPct val="100000"/>
              </a:lnSpc>
              <a:tabLst>
                <a:tab pos="0" algn="l"/>
              </a:tabLst>
            </a:pPr>
            <a:r>
              <a:rPr lang="en-US" sz="1600" b="0" strike="noStrike" spc="-32">
                <a:solidFill>
                  <a:srgbClr val="000000"/>
                </a:solidFill>
                <a:latin typeface="Arial"/>
                <a:ea typeface="Times New Roman"/>
              </a:rPr>
              <a:t>NICA is complementary to existing and planned world facilities (FAIR, SPS), and will be a natural and necessary continuation and significant expansion of studies at RHIC BES.</a:t>
            </a:r>
            <a:endParaRPr lang="en-US" sz="1600" b="0" strike="noStrike" spc="-1">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5" name="Рисунок 11"/>
          <p:cNvPicPr/>
          <p:nvPr/>
        </p:nvPicPr>
        <p:blipFill>
          <a:blip r:embed="rId3"/>
          <a:srcRect r="20440"/>
          <a:stretch/>
        </p:blipFill>
        <p:spPr>
          <a:xfrm>
            <a:off x="3652560" y="1199520"/>
            <a:ext cx="3444120" cy="2643840"/>
          </a:xfrm>
          <a:prstGeom prst="rect">
            <a:avLst/>
          </a:prstGeom>
          <a:ln w="0">
            <a:noFill/>
          </a:ln>
        </p:spPr>
      </p:pic>
      <p:sp>
        <p:nvSpPr>
          <p:cNvPr id="826" name="Прямоугольник 6"/>
          <p:cNvSpPr/>
          <p:nvPr/>
        </p:nvSpPr>
        <p:spPr>
          <a:xfrm>
            <a:off x="3836520" y="3974400"/>
            <a:ext cx="3076200" cy="363960"/>
          </a:xfrm>
          <a:prstGeom prst="rect">
            <a:avLst/>
          </a:prstGeom>
          <a:solidFill>
            <a:srgbClr val="806320"/>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0" strike="noStrike" spc="-1">
                <a:solidFill>
                  <a:srgbClr val="FFFFFF"/>
                </a:solidFill>
                <a:latin typeface="Arial"/>
                <a:ea typeface="DejaVu Sans"/>
              </a:rPr>
              <a:t>Operation from end of  2023</a:t>
            </a:r>
            <a:r>
              <a:rPr lang="ru-RU" sz="1800" b="0" strike="noStrike" spc="-1">
                <a:solidFill>
                  <a:srgbClr val="FFFFFF"/>
                </a:solidFill>
                <a:latin typeface="Arial"/>
                <a:ea typeface="DejaVu Sans"/>
              </a:rPr>
              <a:t> </a:t>
            </a:r>
            <a:endParaRPr lang="en-US" sz="1800" b="0" strike="noStrike" spc="-1">
              <a:latin typeface="Arial"/>
            </a:endParaRPr>
          </a:p>
        </p:txBody>
      </p:sp>
      <p:sp>
        <p:nvSpPr>
          <p:cNvPr id="827" name="Прямоугольник 13"/>
          <p:cNvSpPr/>
          <p:nvPr/>
        </p:nvSpPr>
        <p:spPr>
          <a:xfrm>
            <a:off x="3652560" y="4413600"/>
            <a:ext cx="3492360" cy="2279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120" indent="-285120">
              <a:lnSpc>
                <a:spcPct val="100000"/>
              </a:lnSpc>
              <a:buClr>
                <a:srgbClr val="002060"/>
              </a:buClr>
              <a:buFont typeface="Arial"/>
              <a:buChar char="•"/>
            </a:pPr>
            <a:r>
              <a:rPr lang="en-US" sz="1600" b="0" strike="noStrike" spc="-1">
                <a:solidFill>
                  <a:srgbClr val="000000"/>
                </a:solidFill>
                <a:latin typeface="Arial"/>
                <a:ea typeface="DejaVu Sans"/>
              </a:rPr>
              <a:t>Nucleon halo, neutron skin;</a:t>
            </a:r>
            <a:endParaRPr lang="en-US" sz="1600" b="0" strike="noStrike" spc="-1">
              <a:latin typeface="Arial"/>
            </a:endParaRPr>
          </a:p>
          <a:p>
            <a:pPr marL="285120" indent="-285120">
              <a:lnSpc>
                <a:spcPct val="100000"/>
              </a:lnSpc>
              <a:buClr>
                <a:srgbClr val="002060"/>
              </a:buClr>
              <a:buFont typeface="Arial"/>
              <a:buChar char="•"/>
            </a:pPr>
            <a:r>
              <a:rPr lang="en-US" sz="1600" b="0" strike="noStrike" spc="-1">
                <a:solidFill>
                  <a:srgbClr val="000000"/>
                </a:solidFill>
                <a:latin typeface="Arial"/>
                <a:ea typeface="DejaVu Sans"/>
              </a:rPr>
              <a:t>Exotic decays:</a:t>
            </a:r>
            <a:br>
              <a:rPr sz="1800"/>
            </a:br>
            <a:r>
              <a:rPr lang="en-US" sz="1600" b="0" strike="noStrike" spc="-1">
                <a:solidFill>
                  <a:srgbClr val="000000"/>
                </a:solidFill>
                <a:latin typeface="Arial"/>
                <a:ea typeface="DejaVu Sans"/>
              </a:rPr>
              <a:t>b-delayed, 2p,2n radioactivity;</a:t>
            </a:r>
            <a:endParaRPr lang="en-US" sz="1600" b="0" strike="noStrike" spc="-1">
              <a:latin typeface="Arial"/>
            </a:endParaRPr>
          </a:p>
          <a:p>
            <a:pPr marL="285120" indent="-285120">
              <a:lnSpc>
                <a:spcPct val="100000"/>
              </a:lnSpc>
              <a:buClr>
                <a:srgbClr val="002060"/>
              </a:buClr>
              <a:buFont typeface="Arial"/>
              <a:buChar char="•"/>
            </a:pPr>
            <a:r>
              <a:rPr lang="en-US" sz="1600" b="0" strike="noStrike" spc="-1">
                <a:solidFill>
                  <a:srgbClr val="000000"/>
                </a:solidFill>
                <a:latin typeface="Arial"/>
                <a:ea typeface="DejaVu Sans"/>
              </a:rPr>
              <a:t>Soft excitation mode;</a:t>
            </a:r>
            <a:endParaRPr lang="en-US" sz="1600" b="0" strike="noStrike" spc="-1">
              <a:latin typeface="Arial"/>
            </a:endParaRPr>
          </a:p>
          <a:p>
            <a:pPr marL="285120" indent="-285120">
              <a:lnSpc>
                <a:spcPct val="100000"/>
              </a:lnSpc>
              <a:buClr>
                <a:srgbClr val="002060"/>
              </a:buClr>
              <a:buFont typeface="Arial"/>
              <a:buChar char="•"/>
            </a:pPr>
            <a:r>
              <a:rPr lang="en-US" sz="1600" b="0" strike="noStrike" spc="-1">
                <a:solidFill>
                  <a:srgbClr val="000000"/>
                </a:solidFill>
                <a:latin typeface="Arial"/>
                <a:ea typeface="DejaVu Sans"/>
              </a:rPr>
              <a:t>New magic numbers;</a:t>
            </a:r>
            <a:endParaRPr lang="en-US" sz="1600" b="0" strike="noStrike" spc="-1">
              <a:latin typeface="Arial"/>
            </a:endParaRPr>
          </a:p>
          <a:p>
            <a:pPr marL="285120" indent="-285120">
              <a:lnSpc>
                <a:spcPct val="100000"/>
              </a:lnSpc>
              <a:buClr>
                <a:srgbClr val="002060"/>
              </a:buClr>
              <a:buFont typeface="Arial"/>
              <a:buChar char="•"/>
            </a:pPr>
            <a:r>
              <a:rPr lang="en-US" sz="1600" b="0" strike="noStrike" spc="-1">
                <a:solidFill>
                  <a:srgbClr val="000000"/>
                </a:solidFill>
                <a:latin typeface="Arial"/>
                <a:ea typeface="DejaVu Sans"/>
              </a:rPr>
              <a:t>Spectroscopy of exotic nuclei;</a:t>
            </a:r>
            <a:endParaRPr lang="en-US" sz="1600" b="0" strike="noStrike" spc="-1">
              <a:latin typeface="Arial"/>
            </a:endParaRPr>
          </a:p>
          <a:p>
            <a:pPr marL="285120" indent="-285120">
              <a:lnSpc>
                <a:spcPct val="100000"/>
              </a:lnSpc>
              <a:buClr>
                <a:srgbClr val="002060"/>
              </a:buClr>
              <a:buFont typeface="Arial"/>
              <a:buChar char="•"/>
            </a:pPr>
            <a:r>
              <a:rPr lang="en-US" sz="1600" b="0" strike="noStrike" spc="-1">
                <a:solidFill>
                  <a:srgbClr val="000000"/>
                </a:solidFill>
                <a:latin typeface="Arial"/>
                <a:ea typeface="DejaVu Sans"/>
              </a:rPr>
              <a:t>Cluster states;</a:t>
            </a:r>
            <a:endParaRPr lang="en-US" sz="1600" b="0" strike="noStrike" spc="-1">
              <a:latin typeface="Arial"/>
            </a:endParaRPr>
          </a:p>
          <a:p>
            <a:pPr marL="285120" indent="-285120">
              <a:lnSpc>
                <a:spcPct val="100000"/>
              </a:lnSpc>
              <a:buClr>
                <a:srgbClr val="002060"/>
              </a:buClr>
              <a:buFont typeface="Arial"/>
              <a:buChar char="•"/>
            </a:pPr>
            <a:r>
              <a:rPr lang="en-US" sz="1600" b="0" strike="noStrike" spc="-1">
                <a:solidFill>
                  <a:srgbClr val="000000"/>
                </a:solidFill>
                <a:latin typeface="Arial"/>
                <a:ea typeface="DejaVu Sans"/>
              </a:rPr>
              <a:t>Reactions with RIBs;</a:t>
            </a:r>
            <a:endParaRPr lang="en-US" sz="1600" b="0" strike="noStrike" spc="-1">
              <a:latin typeface="Arial"/>
            </a:endParaRPr>
          </a:p>
          <a:p>
            <a:pPr marL="285120" indent="-285120">
              <a:lnSpc>
                <a:spcPct val="100000"/>
              </a:lnSpc>
              <a:buClr>
                <a:srgbClr val="002060"/>
              </a:buClr>
              <a:buFont typeface="Arial"/>
              <a:buChar char="•"/>
            </a:pPr>
            <a:r>
              <a:rPr lang="en-US" sz="1600" b="0" strike="noStrike" spc="-1">
                <a:solidFill>
                  <a:srgbClr val="000000"/>
                </a:solidFill>
                <a:latin typeface="Arial"/>
                <a:ea typeface="DejaVu Sans"/>
              </a:rPr>
              <a:t>Astrophysical applications.</a:t>
            </a:r>
            <a:endParaRPr lang="en-US" sz="1600" b="0" strike="noStrike" spc="-1">
              <a:latin typeface="Arial"/>
            </a:endParaRPr>
          </a:p>
        </p:txBody>
      </p:sp>
      <p:sp>
        <p:nvSpPr>
          <p:cNvPr id="828" name="Прямоугольник 1"/>
          <p:cNvSpPr/>
          <p:nvPr/>
        </p:nvSpPr>
        <p:spPr>
          <a:xfrm>
            <a:off x="3342960" y="123480"/>
            <a:ext cx="415404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2000" b="1" strike="noStrike" spc="-1">
                <a:solidFill>
                  <a:srgbClr val="002060"/>
                </a:solidFill>
                <a:latin typeface="Arial"/>
                <a:ea typeface="DejaVu Sans"/>
              </a:rPr>
              <a:t>Radioactive Ion-Beam research</a:t>
            </a:r>
            <a:r>
              <a:rPr lang="en-US" sz="2000" b="1" strike="noStrike" spc="-1">
                <a:solidFill>
                  <a:srgbClr val="000000"/>
                </a:solidFill>
                <a:latin typeface="Arial"/>
                <a:ea typeface="DejaVu Sans"/>
              </a:rPr>
              <a:t> </a:t>
            </a:r>
            <a:r>
              <a:rPr lang="en-US" sz="2000" b="0" strike="noStrike" spc="-1">
                <a:solidFill>
                  <a:srgbClr val="002060"/>
                </a:solidFill>
                <a:latin typeface="Arial"/>
                <a:ea typeface="DejaVu Sans"/>
              </a:rPr>
              <a:t>Basic facility: U-400M</a:t>
            </a:r>
            <a:endParaRPr lang="en-US" sz="2000" b="0" strike="noStrike" spc="-1">
              <a:latin typeface="Arial"/>
            </a:endParaRPr>
          </a:p>
        </p:txBody>
      </p:sp>
      <p:sp>
        <p:nvSpPr>
          <p:cNvPr id="829" name="Прямоугольник 2"/>
          <p:cNvSpPr/>
          <p:nvPr/>
        </p:nvSpPr>
        <p:spPr>
          <a:xfrm>
            <a:off x="3670920" y="861120"/>
            <a:ext cx="3425760" cy="333000"/>
          </a:xfrm>
          <a:prstGeom prst="rect">
            <a:avLst/>
          </a:prstGeom>
          <a:solidFill>
            <a:srgbClr val="EEECE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5400" algn="ctr">
              <a:lnSpc>
                <a:spcPct val="100000"/>
              </a:lnSpc>
            </a:pPr>
            <a:r>
              <a:rPr lang="en-GB" sz="1600" b="1" strike="noStrike" spc="-1">
                <a:solidFill>
                  <a:srgbClr val="C00000"/>
                </a:solidFill>
                <a:latin typeface="Arial"/>
                <a:ea typeface="MS Mincho"/>
              </a:rPr>
              <a:t>Ambitions: E up to 80AMeV, I x 2</a:t>
            </a:r>
            <a:endParaRPr lang="en-US" sz="1600" b="0" strike="noStrike" spc="-1">
              <a:latin typeface="Arial"/>
            </a:endParaRPr>
          </a:p>
        </p:txBody>
      </p:sp>
      <p:sp>
        <p:nvSpPr>
          <p:cNvPr id="830" name="TextBox 3"/>
          <p:cNvSpPr/>
          <p:nvPr/>
        </p:nvSpPr>
        <p:spPr>
          <a:xfrm>
            <a:off x="7464600" y="123480"/>
            <a:ext cx="453420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2000" b="1" strike="noStrike" spc="-1">
                <a:solidFill>
                  <a:srgbClr val="C00000"/>
                </a:solidFill>
                <a:latin typeface="Arial"/>
                <a:ea typeface="DejaVu Sans"/>
              </a:rPr>
              <a:t>Nuclear reaction studies</a:t>
            </a:r>
            <a:r>
              <a:rPr lang="en-US" sz="2000" b="0" strike="noStrike" spc="-1">
                <a:solidFill>
                  <a:srgbClr val="C00000"/>
                </a:solidFill>
                <a:latin typeface="Arial"/>
                <a:ea typeface="DejaVu Sans"/>
              </a:rPr>
              <a:t> @ U-400R</a:t>
            </a:r>
            <a:endParaRPr lang="en-US" sz="2000" b="0" strike="noStrike" spc="-1">
              <a:latin typeface="Arial"/>
            </a:endParaRPr>
          </a:p>
        </p:txBody>
      </p:sp>
      <p:sp>
        <p:nvSpPr>
          <p:cNvPr id="831" name="Прямоугольник 14"/>
          <p:cNvSpPr/>
          <p:nvPr/>
        </p:nvSpPr>
        <p:spPr>
          <a:xfrm>
            <a:off x="7682760" y="642600"/>
            <a:ext cx="41540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800" b="1" i="1" strike="noStrike" spc="-1">
                <a:solidFill>
                  <a:srgbClr val="C00000"/>
                </a:solidFill>
                <a:latin typeface="Arial"/>
                <a:ea typeface="MS Mincho"/>
              </a:rPr>
              <a:t>Ambiti</a:t>
            </a:r>
            <a:r>
              <a:rPr lang="en-US" sz="1800" b="1" i="1" strike="noStrike" spc="-1">
                <a:solidFill>
                  <a:srgbClr val="C00000"/>
                </a:solidFill>
                <a:latin typeface="Arial"/>
                <a:ea typeface="MS Mincho"/>
              </a:rPr>
              <a:t>on</a:t>
            </a:r>
            <a:r>
              <a:rPr lang="en-GB" sz="1800" b="1" i="1" strike="noStrike" spc="-1">
                <a:solidFill>
                  <a:srgbClr val="C00000"/>
                </a:solidFill>
                <a:latin typeface="Arial"/>
                <a:ea typeface="MS Mincho"/>
              </a:rPr>
              <a:t>s: up to 2.6 mA (U-beam)  </a:t>
            </a:r>
            <a:endParaRPr lang="en-US" sz="1800" b="0" strike="noStrike" spc="-1">
              <a:latin typeface="Arial"/>
            </a:endParaRPr>
          </a:p>
          <a:p>
            <a:pPr algn="ctr">
              <a:lnSpc>
                <a:spcPct val="100000"/>
              </a:lnSpc>
            </a:pPr>
            <a:r>
              <a:rPr lang="en-GB" sz="1800" b="1" i="1" strike="noStrike" spc="-1">
                <a:solidFill>
                  <a:srgbClr val="C00000"/>
                </a:solidFill>
                <a:latin typeface="Arial"/>
                <a:ea typeface="MS Mincho"/>
              </a:rPr>
              <a:t>10</a:t>
            </a:r>
            <a:r>
              <a:rPr lang="en-GB" sz="1800" b="1" i="1" strike="noStrike" spc="-1" baseline="30000">
                <a:solidFill>
                  <a:srgbClr val="C00000"/>
                </a:solidFill>
                <a:latin typeface="Arial"/>
                <a:ea typeface="MS Mincho"/>
              </a:rPr>
              <a:t>10-11</a:t>
            </a:r>
            <a:r>
              <a:rPr lang="en-GB" sz="1800" b="1" i="1" strike="noStrike" spc="-1">
                <a:solidFill>
                  <a:srgbClr val="C00000"/>
                </a:solidFill>
                <a:latin typeface="Arial"/>
                <a:ea typeface="MS Mincho"/>
              </a:rPr>
              <a:t>, smooth energy variation</a:t>
            </a:r>
            <a:endParaRPr lang="en-US" sz="1800" b="0" strike="noStrike" spc="-1">
              <a:latin typeface="Arial"/>
            </a:endParaRPr>
          </a:p>
        </p:txBody>
      </p:sp>
      <p:pic>
        <p:nvPicPr>
          <p:cNvPr id="832" name="Рисунок 4"/>
          <p:cNvPicPr/>
          <p:nvPr/>
        </p:nvPicPr>
        <p:blipFill>
          <a:blip r:embed="rId4"/>
          <a:stretch/>
        </p:blipFill>
        <p:spPr>
          <a:xfrm>
            <a:off x="7755840" y="1297440"/>
            <a:ext cx="3687840" cy="2316600"/>
          </a:xfrm>
          <a:prstGeom prst="rect">
            <a:avLst/>
          </a:prstGeom>
          <a:ln w="0">
            <a:noFill/>
          </a:ln>
        </p:spPr>
      </p:pic>
      <p:sp>
        <p:nvSpPr>
          <p:cNvPr id="833" name="TextBox 2"/>
          <p:cNvSpPr/>
          <p:nvPr/>
        </p:nvSpPr>
        <p:spPr>
          <a:xfrm>
            <a:off x="7330680" y="4135680"/>
            <a:ext cx="4727880" cy="276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120" indent="-285120">
              <a:lnSpc>
                <a:spcPct val="100000"/>
              </a:lnSpc>
              <a:buClr>
                <a:srgbClr val="000000"/>
              </a:buClr>
              <a:buFont typeface="Arial"/>
              <a:buChar char="•"/>
            </a:pPr>
            <a:r>
              <a:rPr lang="en-US" sz="1600" b="1" strike="noStrike" spc="-1">
                <a:solidFill>
                  <a:srgbClr val="000000"/>
                </a:solidFill>
                <a:latin typeface="Arial"/>
                <a:ea typeface="DejaVu Sans"/>
              </a:rPr>
              <a:t>Multinucleon transfer reactions:</a:t>
            </a:r>
            <a:br>
              <a:rPr sz="1800"/>
            </a:br>
            <a:r>
              <a:rPr lang="en-US" sz="1600" b="0" i="1" strike="noStrike" spc="-1">
                <a:solidFill>
                  <a:srgbClr val="000000"/>
                </a:solidFill>
                <a:latin typeface="Arial"/>
                <a:ea typeface="DejaVu Sans"/>
              </a:rPr>
              <a:t>Production of new isotopes of heavy,SH nuclei;</a:t>
            </a:r>
            <a:br>
              <a:rPr sz="1800"/>
            </a:br>
            <a:r>
              <a:rPr lang="en-US" sz="1600" b="0" i="1" strike="noStrike" spc="-1">
                <a:solidFill>
                  <a:srgbClr val="000000"/>
                </a:solidFill>
                <a:latin typeface="Arial"/>
                <a:ea typeface="DejaVu Sans"/>
              </a:rPr>
              <a:t>Study of properties of new nuclei.</a:t>
            </a:r>
            <a:endParaRPr lang="en-US" sz="1600" b="0" strike="noStrike" spc="-1">
              <a:latin typeface="Arial"/>
            </a:endParaRPr>
          </a:p>
          <a:p>
            <a:pPr marL="285120" indent="-285120">
              <a:lnSpc>
                <a:spcPct val="100000"/>
              </a:lnSpc>
              <a:buClr>
                <a:srgbClr val="000000"/>
              </a:buClr>
              <a:buFont typeface="Arial"/>
              <a:buChar char="•"/>
            </a:pPr>
            <a:r>
              <a:rPr lang="en-US" sz="1600" b="1" strike="noStrike" spc="-1">
                <a:solidFill>
                  <a:srgbClr val="000000"/>
                </a:solidFill>
                <a:latin typeface="Arial"/>
                <a:ea typeface="DejaVu Sans"/>
              </a:rPr>
              <a:t>Decay spectroscopy of heavy nuclei: </a:t>
            </a:r>
            <a:r>
              <a:rPr lang="en-US" sz="1600" b="0" i="1" strike="noStrike" spc="-1">
                <a:solidFill>
                  <a:srgbClr val="000000"/>
                </a:solidFill>
                <a:latin typeface="Arial"/>
                <a:ea typeface="DejaVu Sans"/>
              </a:rPr>
              <a:t>actinides and light transactinides</a:t>
            </a:r>
            <a:endParaRPr lang="en-US" sz="1600" b="0" strike="noStrike" spc="-1">
              <a:latin typeface="Arial"/>
            </a:endParaRPr>
          </a:p>
          <a:p>
            <a:pPr marL="285120" indent="-285120">
              <a:lnSpc>
                <a:spcPct val="100000"/>
              </a:lnSpc>
              <a:buClr>
                <a:srgbClr val="000000"/>
              </a:buClr>
              <a:buFont typeface="Arial"/>
              <a:buChar char="•"/>
            </a:pPr>
            <a:r>
              <a:rPr lang="en-US" sz="1600" b="1" strike="noStrike" spc="-1">
                <a:solidFill>
                  <a:srgbClr val="000000"/>
                </a:solidFill>
                <a:latin typeface="Arial"/>
                <a:ea typeface="DejaVu Sans"/>
              </a:rPr>
              <a:t>Study of fusion-fission and quasifission reactions leading to heaviest nuclei</a:t>
            </a:r>
            <a:endParaRPr lang="en-US" sz="1600" b="0" strike="noStrike" spc="-1">
              <a:latin typeface="Arial"/>
            </a:endParaRPr>
          </a:p>
          <a:p>
            <a:pPr marL="285120" indent="-285120">
              <a:lnSpc>
                <a:spcPct val="100000"/>
              </a:lnSpc>
              <a:buClr>
                <a:srgbClr val="000000"/>
              </a:buClr>
              <a:buFont typeface="Arial"/>
              <a:buChar char="•"/>
            </a:pPr>
            <a:r>
              <a:rPr lang="en-US" sz="1600" b="1" strike="noStrike" spc="-1">
                <a:solidFill>
                  <a:srgbClr val="000000"/>
                </a:solidFill>
                <a:latin typeface="Arial"/>
                <a:ea typeface="DejaVu Sans"/>
              </a:rPr>
              <a:t>Low-energy and spontaneous fission of heaviest nuclei</a:t>
            </a:r>
            <a:endParaRPr lang="en-US" sz="1600" b="0" strike="noStrike" spc="-1">
              <a:latin typeface="Arial"/>
            </a:endParaRPr>
          </a:p>
          <a:p>
            <a:pPr marL="285120" indent="-285120">
              <a:lnSpc>
                <a:spcPct val="100000"/>
              </a:lnSpc>
              <a:buClr>
                <a:srgbClr val="000000"/>
              </a:buClr>
              <a:buFont typeface="Arial"/>
              <a:buChar char="•"/>
            </a:pPr>
            <a:r>
              <a:rPr lang="en-US" sz="1600" b="1" strike="noStrike" spc="-1">
                <a:solidFill>
                  <a:srgbClr val="000000"/>
                </a:solidFill>
                <a:latin typeface="Arial"/>
                <a:ea typeface="DejaVu Sans"/>
              </a:rPr>
              <a:t>Study of nuclei at high excitation energies (several hundred of MeV)</a:t>
            </a:r>
            <a:endParaRPr lang="en-US" sz="1600" b="0" strike="noStrike" spc="-1">
              <a:latin typeface="Arial"/>
            </a:endParaRPr>
          </a:p>
        </p:txBody>
      </p:sp>
      <p:sp>
        <p:nvSpPr>
          <p:cNvPr id="834" name="Прямоугольник 6"/>
          <p:cNvSpPr/>
          <p:nvPr/>
        </p:nvSpPr>
        <p:spPr>
          <a:xfrm>
            <a:off x="7464600" y="3698280"/>
            <a:ext cx="4460400" cy="363960"/>
          </a:xfrm>
          <a:prstGeom prst="rect">
            <a:avLst/>
          </a:prstGeom>
          <a:solidFill>
            <a:srgbClr val="806320"/>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0" strike="noStrike" spc="-1">
                <a:solidFill>
                  <a:srgbClr val="FFFFFF"/>
                </a:solidFill>
                <a:latin typeface="Arial"/>
                <a:ea typeface="DejaVu Sans"/>
              </a:rPr>
              <a:t>Upgrade in 2023-25. Operation from 2026</a:t>
            </a:r>
            <a:endParaRPr lang="en-US" sz="1800" b="0" strike="noStrike" spc="-1">
              <a:latin typeface="Arial"/>
            </a:endParaRPr>
          </a:p>
        </p:txBody>
      </p:sp>
      <p:sp>
        <p:nvSpPr>
          <p:cNvPr id="835" name="TextBox 24"/>
          <p:cNvSpPr/>
          <p:nvPr/>
        </p:nvSpPr>
        <p:spPr>
          <a:xfrm>
            <a:off x="124200" y="123480"/>
            <a:ext cx="321984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1400" b="1" i="1" strike="noStrike" spc="-1">
                <a:solidFill>
                  <a:srgbClr val="C00000"/>
                </a:solidFill>
                <a:latin typeface="Arial"/>
                <a:ea typeface="DejaVu Sans"/>
              </a:rPr>
              <a:t> </a:t>
            </a:r>
            <a:r>
              <a:rPr lang="en-US" sz="2000" b="1" strike="noStrike" spc="-1">
                <a:solidFill>
                  <a:srgbClr val="C00000"/>
                </a:solidFill>
                <a:latin typeface="Arial"/>
                <a:ea typeface="DejaVu Sans"/>
              </a:rPr>
              <a:t>Synthesis of new elements @ SHE Factory</a:t>
            </a:r>
            <a:endParaRPr lang="en-US" sz="2000" b="0" strike="noStrike" spc="-1">
              <a:latin typeface="Arial"/>
            </a:endParaRPr>
          </a:p>
        </p:txBody>
      </p:sp>
      <p:sp>
        <p:nvSpPr>
          <p:cNvPr id="836" name="TextBox 28"/>
          <p:cNvSpPr/>
          <p:nvPr/>
        </p:nvSpPr>
        <p:spPr>
          <a:xfrm>
            <a:off x="124200" y="3608280"/>
            <a:ext cx="3322800" cy="1461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700" b="1" strike="noStrike" spc="-1">
                <a:solidFill>
                  <a:srgbClr val="000000"/>
                </a:solidFill>
                <a:latin typeface="Arial"/>
                <a:ea typeface="DejaVu Sans"/>
              </a:rPr>
              <a:t>TARGETS: </a:t>
            </a:r>
            <a:endParaRPr lang="en-US" sz="1700" b="0" strike="noStrike" spc="-1">
              <a:latin typeface="Arial"/>
            </a:endParaRPr>
          </a:p>
          <a:p>
            <a:pPr marL="285840" indent="-285840">
              <a:lnSpc>
                <a:spcPct val="100000"/>
              </a:lnSpc>
              <a:spcAft>
                <a:spcPts val="601"/>
              </a:spcAft>
              <a:buClr>
                <a:srgbClr val="000000"/>
              </a:buClr>
              <a:buFont typeface="Arial"/>
              <a:buChar char="•"/>
            </a:pPr>
            <a:r>
              <a:rPr lang="en-US" sz="1700" b="0" strike="noStrike" spc="-1">
                <a:solidFill>
                  <a:srgbClr val="000000"/>
                </a:solidFill>
                <a:latin typeface="Arial"/>
                <a:ea typeface="DejaVu Sans"/>
              </a:rPr>
              <a:t>Rosatom and ORNL (USA): </a:t>
            </a:r>
            <a:r>
              <a:rPr lang="en-US" sz="1700" b="0" i="1" strike="noStrike" spc="-1">
                <a:solidFill>
                  <a:srgbClr val="000000"/>
                </a:solidFill>
                <a:latin typeface="Arial"/>
                <a:ea typeface="DejaVu Sans"/>
              </a:rPr>
              <a:t>Isotopically enriched heavy actinide materials;</a:t>
            </a:r>
            <a:endParaRPr lang="en-US" sz="1700" b="0" strike="noStrike" spc="-1">
              <a:latin typeface="Arial"/>
            </a:endParaRPr>
          </a:p>
          <a:p>
            <a:pPr marL="285840" indent="-285840">
              <a:lnSpc>
                <a:spcPct val="100000"/>
              </a:lnSpc>
              <a:spcAft>
                <a:spcPts val="601"/>
              </a:spcAft>
              <a:buClr>
                <a:srgbClr val="000000"/>
              </a:buClr>
              <a:buFont typeface="Arial"/>
              <a:buChar char="•"/>
            </a:pPr>
            <a:r>
              <a:rPr lang="en-US" sz="1700" b="0" strike="noStrike" spc="-1">
                <a:solidFill>
                  <a:srgbClr val="000000"/>
                </a:solidFill>
                <a:latin typeface="Arial"/>
                <a:ea typeface="DejaVu Sans"/>
              </a:rPr>
              <a:t>Radiochemical Lab of class 1</a:t>
            </a:r>
            <a:endParaRPr lang="en-US" sz="1700" b="0" strike="noStrike" spc="-1">
              <a:latin typeface="Arial"/>
            </a:endParaRPr>
          </a:p>
        </p:txBody>
      </p:sp>
      <p:sp>
        <p:nvSpPr>
          <p:cNvPr id="837" name="TextBox 30"/>
          <p:cNvSpPr/>
          <p:nvPr/>
        </p:nvSpPr>
        <p:spPr>
          <a:xfrm>
            <a:off x="160560" y="5247720"/>
            <a:ext cx="3301920" cy="1126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700" b="1" strike="noStrike" spc="-1">
                <a:solidFill>
                  <a:srgbClr val="000000"/>
                </a:solidFill>
                <a:latin typeface="Arial"/>
                <a:ea typeface="DejaVu Sans"/>
              </a:rPr>
              <a:t>BEAMS: </a:t>
            </a:r>
            <a:endParaRPr lang="en-US" sz="1700" b="0" strike="noStrike" spc="-1">
              <a:latin typeface="Arial"/>
            </a:endParaRPr>
          </a:p>
          <a:p>
            <a:pPr marL="285840" indent="-285840">
              <a:lnSpc>
                <a:spcPct val="100000"/>
              </a:lnSpc>
              <a:buClr>
                <a:srgbClr val="000000"/>
              </a:buClr>
              <a:buFont typeface="Arial"/>
              <a:buChar char="•"/>
            </a:pPr>
            <a:r>
              <a:rPr lang="en-US" sz="1700" b="0" strike="noStrike" spc="-1">
                <a:solidFill>
                  <a:srgbClr val="000000"/>
                </a:solidFill>
                <a:latin typeface="Arial"/>
                <a:ea typeface="DejaVu Sans"/>
              </a:rPr>
              <a:t>Production of high-intensity beams of </a:t>
            </a:r>
            <a:r>
              <a:rPr lang="en-US" sz="1700" b="0" strike="noStrike" spc="-1" baseline="30000">
                <a:solidFill>
                  <a:srgbClr val="000000"/>
                </a:solidFill>
                <a:latin typeface="Arial"/>
                <a:ea typeface="DejaVu Sans"/>
              </a:rPr>
              <a:t>50</a:t>
            </a:r>
            <a:r>
              <a:rPr lang="en-US" sz="1700" b="0" strike="noStrike" spc="-1">
                <a:solidFill>
                  <a:srgbClr val="000000"/>
                </a:solidFill>
                <a:latin typeface="Arial"/>
                <a:ea typeface="DejaVu Sans"/>
              </a:rPr>
              <a:t>Ti, </a:t>
            </a:r>
            <a:r>
              <a:rPr lang="en-US" sz="1700" b="0" strike="noStrike" spc="-1" baseline="30000">
                <a:solidFill>
                  <a:srgbClr val="000000"/>
                </a:solidFill>
                <a:latin typeface="Arial"/>
                <a:ea typeface="DejaVu Sans"/>
              </a:rPr>
              <a:t>54</a:t>
            </a:r>
            <a:r>
              <a:rPr lang="en-US" sz="1700" b="0" strike="noStrike" spc="-1">
                <a:solidFill>
                  <a:srgbClr val="000000"/>
                </a:solidFill>
                <a:latin typeface="Arial"/>
                <a:ea typeface="DejaVu Sans"/>
              </a:rPr>
              <a:t>Cr and others</a:t>
            </a:r>
            <a:endParaRPr lang="en-US" sz="1700" b="0" strike="noStrike" spc="-1">
              <a:latin typeface="Arial"/>
            </a:endParaRPr>
          </a:p>
          <a:p>
            <a:pPr marL="285840" indent="-285840">
              <a:lnSpc>
                <a:spcPct val="100000"/>
              </a:lnSpc>
              <a:buClr>
                <a:srgbClr val="000000"/>
              </a:buClr>
              <a:buFont typeface="Arial"/>
              <a:buChar char="•"/>
            </a:pPr>
            <a:r>
              <a:rPr lang="en-US" sz="1700" b="0" strike="noStrike" spc="-1">
                <a:solidFill>
                  <a:srgbClr val="000000"/>
                </a:solidFill>
                <a:latin typeface="Arial"/>
                <a:ea typeface="DejaVu Sans"/>
              </a:rPr>
              <a:t>New ECR-28 GHz (2024)</a:t>
            </a:r>
            <a:endParaRPr lang="en-US" sz="1700" b="0" strike="noStrike" spc="-1">
              <a:latin typeface="Arial"/>
            </a:endParaRPr>
          </a:p>
        </p:txBody>
      </p:sp>
      <p:pic>
        <p:nvPicPr>
          <p:cNvPr id="838" name="Рисунок 5"/>
          <p:cNvPicPr/>
          <p:nvPr/>
        </p:nvPicPr>
        <p:blipFill>
          <a:blip r:embed="rId5"/>
          <a:srcRect l="23563" r="1561" b="33264"/>
          <a:stretch/>
        </p:blipFill>
        <p:spPr>
          <a:xfrm>
            <a:off x="160560" y="1029600"/>
            <a:ext cx="3322800" cy="2280960"/>
          </a:xfrm>
          <a:prstGeom prst="rect">
            <a:avLst/>
          </a:prstGeom>
          <a:ln w="0">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Тема Offic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15498</TotalTime>
  <Words>7890</Words>
  <Application>Microsoft Office PowerPoint</Application>
  <PresentationFormat>Произвольный</PresentationFormat>
  <Paragraphs>900</Paragraphs>
  <Slides>51</Slides>
  <Notes>37</Notes>
  <HiddenSlides>0</HiddenSlides>
  <ScaleCrop>false</ScaleCrop>
  <HeadingPairs>
    <vt:vector size="4" baseType="variant">
      <vt:variant>
        <vt:lpstr>Тема</vt:lpstr>
      </vt:variant>
      <vt:variant>
        <vt:i4>19</vt:i4>
      </vt:variant>
      <vt:variant>
        <vt:lpstr>Заголовки слайдов</vt:lpstr>
      </vt:variant>
      <vt:variant>
        <vt:i4>51</vt:i4>
      </vt:variant>
    </vt:vector>
  </HeadingPairs>
  <TitlesOfParts>
    <vt:vector size="70" baseType="lpstr">
      <vt:lpstr>Office Theme</vt:lpstr>
      <vt:lpstr>1_Тема Office</vt:lpstr>
      <vt:lpstr>Office Theme</vt:lpstr>
      <vt:lpstr>Office Theme</vt:lpstr>
      <vt:lpstr>Office Theme</vt:lpstr>
      <vt:lpstr>Office Theme</vt:lpstr>
      <vt:lpstr>Office Theme</vt:lpstr>
      <vt:lpstr>Office Theme</vt:lpstr>
      <vt:lpstr>Office Theme</vt:lpstr>
      <vt:lpstr>Office Theme</vt:lpstr>
      <vt:lpstr>1_Office Theme</vt:lpstr>
      <vt:lpstr>Office Theme</vt:lpstr>
      <vt:lpstr>Тема Office</vt:lpstr>
      <vt:lpstr>Office Theme</vt:lpstr>
      <vt:lpstr>Office Theme</vt:lpstr>
      <vt:lpstr>Office Theme</vt:lpstr>
      <vt:lpstr>Office Theme</vt:lpstr>
      <vt:lpstr>Office Theme</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BM@N &amp; MPD             NICA                SPD</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Лаборатория Нейтронной физики им. И.М.Франка</vt:lpstr>
      <vt:lpstr>Презентация PowerPoint</vt:lpstr>
      <vt:lpstr>Презентация PowerPoint</vt:lpstr>
      <vt:lpstr>Презентация PowerPoint</vt:lpstr>
      <vt:lpstr>Презентация PowerPoint</vt:lpstr>
      <vt:lpstr>Презентация PowerPoint</vt:lpstr>
      <vt:lpstr>RADIATION RESEARCH IN LIFE SCIENCES</vt:lpstr>
      <vt:lpstr>Презентация PowerPoint</vt:lpstr>
      <vt:lpstr>Life Science</vt:lpstr>
      <vt:lpstr>Презентация PowerPoint</vt:lpstr>
      <vt:lpstr>Презентация PowerPoint</vt:lpstr>
      <vt:lpstr>Мониторинг угловой микросейсмической активности. Использование Лазерного Инклинометра  для долгосрочного прогнозирования землетрясений</vt:lpstr>
      <vt:lpstr>Environmental vibration levels – orders of magnitude, CERN site</vt:lpstr>
      <vt:lpstr>Презентация PowerPoint</vt:lpstr>
      <vt:lpstr>IP on-line stabilization by beam</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Scientists and engineers of JINR are active participants  of the projects of state-of-the-art international accelerator complexes: LHC, XFEL, FAIR, RHIC, GANIL, INFN centers, J-PARC, IMP CAS, HIAF, EIC, ILC, CLIC, FCC, etc.  We will focus on R&amp;D in the following areas:</vt:lpstr>
      <vt:lpstr>Презентация PowerPoint</vt:lpstr>
      <vt:lpstr>Презентация PowerPoint</vt:lpstr>
      <vt:lpstr>Презентация PowerPoint</vt:lpstr>
      <vt:lpstr>Milestones of the 2024-2030</vt:lpstr>
      <vt:lpstr>JINR regional cooperation approach – cluster programmes</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home</dc:creator>
  <dc:description/>
  <cp:lastModifiedBy>grigory trubnikov</cp:lastModifiedBy>
  <cp:revision>993</cp:revision>
  <cp:lastPrinted>2022-09-28T16:39:37Z</cp:lastPrinted>
  <dcterms:created xsi:type="dcterms:W3CDTF">2021-09-05T13:29:23Z</dcterms:created>
  <dcterms:modified xsi:type="dcterms:W3CDTF">2023-03-30T08:35:02Z</dcterms:modified>
  <dc:language>en-CA</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r8>0</vt:r8>
  </property>
  <property fmtid="{D5CDD505-2E9C-101B-9397-08002B2CF9AE}" pid="3" name="HyperlinksChanged">
    <vt:bool>false</vt:bool>
  </property>
  <property fmtid="{D5CDD505-2E9C-101B-9397-08002B2CF9AE}" pid="4" name="LinksUpToDate">
    <vt:bool>false</vt:bool>
  </property>
  <property fmtid="{D5CDD505-2E9C-101B-9397-08002B2CF9AE}" pid="5" name="MMClips">
    <vt:r8>0</vt:r8>
  </property>
  <property fmtid="{D5CDD505-2E9C-101B-9397-08002B2CF9AE}" pid="6" name="Notes">
    <vt:i4>21</vt:i4>
  </property>
  <property fmtid="{D5CDD505-2E9C-101B-9397-08002B2CF9AE}" pid="7" name="PresentationFormat">
    <vt:lpwstr>Произвольный</vt:lpwstr>
  </property>
  <property fmtid="{D5CDD505-2E9C-101B-9397-08002B2CF9AE}" pid="8" name="ScaleCrop">
    <vt:bool>false</vt:bool>
  </property>
  <property fmtid="{D5CDD505-2E9C-101B-9397-08002B2CF9AE}" pid="9" name="ShareDoc">
    <vt:bool>false</vt:bool>
  </property>
  <property fmtid="{D5CDD505-2E9C-101B-9397-08002B2CF9AE}" pid="10" name="Slides">
    <vt:i4>38</vt:i4>
  </property>
</Properties>
</file>