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299" r:id="rId2"/>
    <p:sldId id="487" r:id="rId3"/>
    <p:sldId id="493" r:id="rId4"/>
    <p:sldId id="301" r:id="rId5"/>
    <p:sldId id="303" r:id="rId6"/>
    <p:sldId id="304" r:id="rId7"/>
    <p:sldId id="293" r:id="rId8"/>
    <p:sldId id="488" r:id="rId9"/>
    <p:sldId id="475" r:id="rId10"/>
    <p:sldId id="345" r:id="rId11"/>
    <p:sldId id="477" r:id="rId12"/>
    <p:sldId id="478" r:id="rId13"/>
    <p:sldId id="505" r:id="rId14"/>
    <p:sldId id="484" r:id="rId15"/>
    <p:sldId id="481" r:id="rId16"/>
    <p:sldId id="482" r:id="rId17"/>
    <p:sldId id="483" r:id="rId18"/>
    <p:sldId id="485" r:id="rId19"/>
    <p:sldId id="486" r:id="rId20"/>
    <p:sldId id="508" r:id="rId21"/>
    <p:sldId id="509" r:id="rId22"/>
    <p:sldId id="491" r:id="rId23"/>
    <p:sldId id="492" r:id="rId24"/>
    <p:sldId id="504" r:id="rId25"/>
    <p:sldId id="498" r:id="rId26"/>
    <p:sldId id="496" r:id="rId27"/>
    <p:sldId id="499" r:id="rId28"/>
    <p:sldId id="500" r:id="rId29"/>
    <p:sldId id="501" r:id="rId30"/>
    <p:sldId id="506" r:id="rId31"/>
    <p:sldId id="507" r:id="rId32"/>
    <p:sldId id="503" r:id="rId33"/>
    <p:sldId id="494" r:id="rId34"/>
    <p:sldId id="495" r:id="rId35"/>
    <p:sldId id="321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87" autoAdjust="0"/>
    <p:restoredTop sz="80468" autoAdjust="0"/>
  </p:normalViewPr>
  <p:slideViewPr>
    <p:cSldViewPr snapToGrid="0">
      <p:cViewPr varScale="1">
        <p:scale>
          <a:sx n="92" d="100"/>
          <a:sy n="92" d="100"/>
        </p:scale>
        <p:origin x="336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33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F71AA6-3B2A-4CD9-A8C3-360EA19EA25B}" type="datetimeFigureOut">
              <a:rPr lang="ru-RU" smtClean="0"/>
              <a:t>01.04.2023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DBA791-9ADB-4AB6-916A-CA66C0E64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2545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1D5F2-77EF-42E9-8BE2-38D6E6818397}" type="datetimeFigureOut">
              <a:rPr lang="ru-RU" smtClean="0"/>
              <a:t>01.04.2023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92BBB-FB99-4639-AB13-4AD8E004F8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0765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Power supplies command and control system for accelerator facilities of NICA complex 30'</a:t>
            </a:r>
          </a:p>
          <a:p>
            <a:r>
              <a:rPr lang="en-US" dirty="0"/>
              <a:t>Speaker:	Mikhail </a:t>
            </a:r>
            <a:r>
              <a:rPr lang="en-US" dirty="0" err="1"/>
              <a:t>Filippov</a:t>
            </a:r>
            <a:r>
              <a:rPr lang="en-US" dirty="0"/>
              <a:t> (VBLHEP JINR)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124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Характер нагрузок потребителей подстанции изменяется, вместо используемых ранее напряжения 6кВ используется современная преобразовательная техника класса напряжения до 1кВ.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Структурная схема включает все МЭ канала медленного вывода пучка и каналов для станций СИМБО и ИСКРА, схем питания МЭ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Dry transformers are located behind the wall of the substation,</a:t>
            </a:r>
            <a:r>
              <a:rPr lang="en-US" baseline="0" dirty="0"/>
              <a:t> </a:t>
            </a:r>
            <a:r>
              <a:rPr lang="en-US" dirty="0"/>
              <a:t>In normal mode, power is provided from 2 transformers, the third - Reserve. </a:t>
            </a:r>
          </a:p>
          <a:p>
            <a:br>
              <a:rPr lang="en-US" dirty="0"/>
            </a:br>
            <a:br>
              <a:rPr lang="en-US" dirty="0"/>
            </a:br>
            <a:r>
              <a:rPr lang="en-US" dirty="0"/>
              <a:t>The voltage of 0.69 kV was taken as the main voltage of the line of power supplies for the magnetic elements of the particle beam extraction channel from the </a:t>
            </a:r>
            <a:r>
              <a:rPr lang="en-US" dirty="0" err="1"/>
              <a:t>Nuclotron</a:t>
            </a:r>
            <a:r>
              <a:rPr lang="en-US" dirty="0"/>
              <a:t>, for which three dry power transformers TS3 6 / 0.69 kV with a power of 1600 kVA powered by PN-6 kV were installed in the adjacent room.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distribution of energy at the level of 0.69 kV and the organization of power directly to the sources is carried out by a separate RU-0.69 kV system.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084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Реконструкция подстанции №15 для питания системы</a:t>
            </a:r>
          </a:p>
          <a:p>
            <a:r>
              <a:rPr lang="ru-RU" dirty="0"/>
              <a:t>магнитных элементов каналов транспортировки пучка заряженных</a:t>
            </a:r>
          </a:p>
          <a:p>
            <a:r>
              <a:rPr lang="ru-RU" dirty="0"/>
              <a:t>частиц в корпусе 205 ускорительного комплекса ЛФВЭ</a:t>
            </a:r>
          </a:p>
          <a:p>
            <a:r>
              <a:rPr lang="ru-RU" dirty="0"/>
              <a:t>П /</a:t>
            </a:r>
            <a:r>
              <a:rPr lang="ru-RU" dirty="0" err="1"/>
              <a:t>ст</a:t>
            </a:r>
            <a:r>
              <a:rPr lang="ru-RU" dirty="0"/>
              <a:t> 15 </a:t>
            </a:r>
            <a:r>
              <a:rPr lang="ru-RU" dirty="0" err="1"/>
              <a:t>яч</a:t>
            </a:r>
            <a:r>
              <a:rPr lang="ru-RU" dirty="0"/>
              <a:t> .№102,103,202  ( 3 тр.1600 </a:t>
            </a:r>
            <a:r>
              <a:rPr lang="ru-RU" dirty="0" err="1"/>
              <a:t>кВа</a:t>
            </a:r>
            <a:r>
              <a:rPr lang="ru-RU" dirty="0"/>
              <a:t>  6/0,69 </a:t>
            </a:r>
            <a:r>
              <a:rPr lang="ru-RU" dirty="0" err="1"/>
              <a:t>кВ</a:t>
            </a:r>
            <a:r>
              <a:rPr lang="ru-RU" dirty="0"/>
              <a:t>)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818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яч.№104 ИП-22 </a:t>
            </a:r>
            <a:br>
              <a:rPr lang="ru-RU" dirty="0"/>
            </a:br>
            <a:r>
              <a:rPr lang="ru-RU" dirty="0"/>
              <a:t>700квТ</a:t>
            </a:r>
            <a:br>
              <a:rPr lang="ru-RU" dirty="0"/>
            </a:br>
            <a:r>
              <a:rPr lang="ru-RU" dirty="0"/>
              <a:t>Система асу </a:t>
            </a:r>
            <a:r>
              <a:rPr lang="ru-RU" dirty="0" err="1"/>
              <a:t>тп</a:t>
            </a:r>
            <a:r>
              <a:rPr lang="ru-RU" dirty="0"/>
              <a:t> </a:t>
            </a:r>
            <a:r>
              <a:rPr lang="en-US" dirty="0"/>
              <a:t>RED KIT</a:t>
            </a:r>
          </a:p>
          <a:p>
            <a:r>
              <a:rPr lang="ru-RU" dirty="0"/>
              <a:t>Оптические линии в новом формате резервирования </a:t>
            </a:r>
            <a:r>
              <a:rPr lang="en-US" dirty="0"/>
              <a:t>PRP A\B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106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Важный этап этого года  3-тий этап реконструкции головного питающего центра ГПП-1 110/6кВ ПС №134 «Дубна».</a:t>
            </a:r>
            <a:br>
              <a:rPr lang="ru-RU" dirty="0"/>
            </a:br>
            <a:r>
              <a:rPr lang="ru-RU" dirty="0"/>
              <a:t>Завершение которого обеспечит электроснабжение технологического и научно-исследовательского</a:t>
            </a:r>
          </a:p>
          <a:p>
            <a:r>
              <a:rPr lang="ru-RU" dirty="0"/>
              <a:t>оборудование комплекса в полном объёме по II категории надежности</a:t>
            </a:r>
          </a:p>
          <a:p>
            <a:endParaRPr lang="ru-RU" dirty="0"/>
          </a:p>
          <a:p>
            <a:r>
              <a:rPr lang="ru-RU" dirty="0"/>
              <a:t>ОРУ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0189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dirty="0"/>
              <a:t>Замена Трансформаторов </a:t>
            </a:r>
            <a:br>
              <a:rPr lang="ru-RU" dirty="0"/>
            </a:br>
            <a:endParaRPr lang="ru-RU" dirty="0"/>
          </a:p>
          <a:p>
            <a:endParaRPr lang="ru-RU" dirty="0"/>
          </a:p>
          <a:p>
            <a:r>
              <a:rPr lang="ru-RU" dirty="0"/>
              <a:t>Проектируемые распределительные пункты и подстанции комплекса NICA</a:t>
            </a:r>
          </a:p>
          <a:p>
            <a:r>
              <a:rPr lang="ru-RU" dirty="0"/>
              <a:t>обеспечат электроснабжение технологического и научно-исследовательского</a:t>
            </a:r>
          </a:p>
          <a:p>
            <a:r>
              <a:rPr lang="ru-RU" dirty="0"/>
              <a:t>оборудование комплекса в полном объёме по II категории надежности после</a:t>
            </a:r>
          </a:p>
          <a:p>
            <a:r>
              <a:rPr lang="ru-RU" dirty="0"/>
              <a:t>реконструкции головного питающего центра ГПП-1 110/6кВ ПС №134 «Дубна».</a:t>
            </a:r>
          </a:p>
          <a:p>
            <a:r>
              <a:rPr lang="ru-RU" dirty="0"/>
              <a:t>Точками присоединения объектов системы электроснабжения комплекса NICA</a:t>
            </a:r>
          </a:p>
          <a:p>
            <a:r>
              <a:rPr lang="ru-RU" dirty="0"/>
              <a:t>являются модернизированная подстанция №13 корпуса №1А и требующая</a:t>
            </a:r>
          </a:p>
          <a:p>
            <a:r>
              <a:rPr lang="ru-RU" dirty="0"/>
              <a:t>реконструкции подстанция №15 корпуса №205.</a:t>
            </a:r>
            <a:endParaRPr lang="en-US" dirty="0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3247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1957г.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1868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Введена Новая часть подстанции 6-кВ  секция №1  </a:t>
            </a:r>
            <a:r>
              <a:rPr lang="ru-RU" dirty="0" err="1"/>
              <a:t>яч</a:t>
            </a:r>
            <a:r>
              <a:rPr lang="ru-RU" dirty="0"/>
              <a:t>. №16 - п/</a:t>
            </a:r>
            <a:r>
              <a:rPr lang="ru-RU" dirty="0" err="1"/>
              <a:t>ст</a:t>
            </a:r>
            <a:r>
              <a:rPr lang="ru-RU" dirty="0"/>
              <a:t> 15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6519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Мнемокадр</a:t>
            </a:r>
            <a:r>
              <a:rPr lang="en-US" dirty="0"/>
              <a:t> </a:t>
            </a:r>
            <a:r>
              <a:rPr lang="ru-RU" dirty="0"/>
              <a:t>ГПП </a:t>
            </a:r>
            <a:r>
              <a:rPr lang="en-US" dirty="0"/>
              <a:t>SCADA REDKIT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5219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Ячейки состоят из коммутационных аппаратов, шин, </a:t>
            </a:r>
            <a:r>
              <a:rPr lang="ru-RU" dirty="0"/>
              <a:t>Вакуумный выключатель ,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средств учета, измерения, и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устройство защиты..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4382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Нет профильных специалистов для обслуживания.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91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(2016-2017)</a:t>
            </a:r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2491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Помещение аппаратуры управления  и коммутации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6288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849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 Нами была выбрана архитектура  общепринятого</a:t>
            </a:r>
            <a:r>
              <a:rPr lang="ru-RU" baseline="0" dirty="0"/>
              <a:t> </a:t>
            </a:r>
            <a:r>
              <a:rPr lang="ru-RU" dirty="0"/>
              <a:t>стандарта МЭК 61850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647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321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Схема расположения электросетевых объектов на площадке ЛФВЭ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214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Удалить лишнее</a:t>
            </a:r>
            <a:r>
              <a:rPr lang="ru-RU" baseline="0" dirty="0"/>
              <a:t> </a:t>
            </a:r>
          </a:p>
          <a:p>
            <a:r>
              <a:rPr lang="ru-RU" altLang="ru-RU" sz="1200" dirty="0">
                <a:solidFill>
                  <a:srgbClr val="464646"/>
                </a:solidFill>
                <a:latin typeface="Georgia" panose="02040502050405020303" pitchFamily="18" charset="0"/>
              </a:rPr>
              <a:t>Для реализации проекта NICA необходимо правильное и чёткое функционирование всех п/</a:t>
            </a:r>
            <a:r>
              <a:rPr lang="ru-RU" altLang="ru-RU" sz="1200" dirty="0" err="1">
                <a:solidFill>
                  <a:srgbClr val="464646"/>
                </a:solidFill>
                <a:latin typeface="Georgia" panose="02040502050405020303" pitchFamily="18" charset="0"/>
              </a:rPr>
              <a:t>ст</a:t>
            </a:r>
            <a:r>
              <a:rPr lang="ru-RU" altLang="ru-RU" sz="1200" dirty="0">
                <a:solidFill>
                  <a:srgbClr val="464646"/>
                </a:solidFill>
                <a:latin typeface="Georgia" panose="02040502050405020303" pitchFamily="18" charset="0"/>
              </a:rPr>
              <a:t> обеспечивающих её энергопитание.</a:t>
            </a:r>
          </a:p>
          <a:p>
            <a:r>
              <a:rPr lang="ru-RU" sz="1200" baseline="0" dirty="0">
                <a:solidFill>
                  <a:srgbClr val="464646"/>
                </a:solidFill>
                <a:latin typeface="Georgia" panose="02040502050405020303" pitchFamily="18" charset="0"/>
              </a:rPr>
              <a:t>Вопрос модернизации назрел как никогда остро.</a:t>
            </a:r>
            <a:endParaRPr lang="ru-RU" baseline="0" dirty="0"/>
          </a:p>
          <a:p>
            <a:br>
              <a:rPr lang="ru-RU" baseline="0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560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sz="1200" dirty="0">
                <a:solidFill>
                  <a:srgbClr val="464646"/>
                </a:solidFill>
                <a:latin typeface="Georgia" panose="02040502050405020303" pitchFamily="18" charset="0"/>
              </a:rPr>
              <a:t>Для автоматизации подстанции использован программно-технический комплекс ARIS и программное обеспечение ARIS SCADA.</a:t>
            </a:r>
          </a:p>
          <a:p>
            <a:endParaRPr lang="ru-RU" altLang="ru-RU" sz="1200" dirty="0">
              <a:solidFill>
                <a:srgbClr val="464646"/>
              </a:solidFill>
              <a:latin typeface="Georgia" panose="02040502050405020303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dirty="0">
                <a:solidFill>
                  <a:srgbClr val="464646"/>
                </a:solidFill>
                <a:latin typeface="Georgia" panose="02040502050405020303" pitchFamily="18" charset="0"/>
              </a:rPr>
              <a:t>с дальнейшим расширением управления п/</a:t>
            </a:r>
            <a:r>
              <a:rPr lang="ru-RU" altLang="ru-RU" sz="1200" dirty="0" err="1">
                <a:solidFill>
                  <a:srgbClr val="464646"/>
                </a:solidFill>
                <a:latin typeface="Georgia" panose="02040502050405020303" pitchFamily="18" charset="0"/>
              </a:rPr>
              <a:t>ст</a:t>
            </a:r>
            <a:r>
              <a:rPr lang="ru-RU" altLang="ru-RU" sz="1200" dirty="0">
                <a:solidFill>
                  <a:srgbClr val="464646"/>
                </a:solidFill>
                <a:latin typeface="Georgia" panose="02040502050405020303" pitchFamily="18" charset="0"/>
              </a:rPr>
              <a:t> РУ-К 6кВ, п/</a:t>
            </a:r>
            <a:r>
              <a:rPr lang="ru-RU" altLang="ru-RU" sz="1200" dirty="0" err="1">
                <a:solidFill>
                  <a:srgbClr val="464646"/>
                </a:solidFill>
                <a:latin typeface="Georgia" panose="02040502050405020303" pitchFamily="18" charset="0"/>
              </a:rPr>
              <a:t>ст</a:t>
            </a:r>
            <a:r>
              <a:rPr lang="ru-RU" altLang="ru-RU" sz="1200" dirty="0">
                <a:solidFill>
                  <a:srgbClr val="464646"/>
                </a:solidFill>
                <a:latin typeface="Georgia" panose="02040502050405020303" pitchFamily="18" charset="0"/>
              </a:rPr>
              <a:t> 15 </a:t>
            </a:r>
            <a:r>
              <a:rPr lang="ru-RU" altLang="ru-RU" sz="1200" dirty="0" err="1">
                <a:solidFill>
                  <a:srgbClr val="464646"/>
                </a:solidFill>
                <a:latin typeface="Georgia" panose="02040502050405020303" pitchFamily="18" charset="0"/>
              </a:rPr>
              <a:t>корп</a:t>
            </a:r>
            <a:r>
              <a:rPr lang="ru-RU" altLang="ru-RU" sz="1200" dirty="0">
                <a:solidFill>
                  <a:srgbClr val="464646"/>
                </a:solidFill>
                <a:latin typeface="Georgia" panose="02040502050405020303" pitchFamily="18" charset="0"/>
              </a:rPr>
              <a:t> 205, интеграция управления источниками.</a:t>
            </a:r>
          </a:p>
          <a:p>
            <a:endParaRPr lang="ru-RU" altLang="ru-RU" sz="1200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dirty="0">
                <a:solidFill>
                  <a:srgbClr val="464646"/>
                </a:solidFill>
                <a:latin typeface="Georgia" panose="02040502050405020303" pitchFamily="18" charset="0"/>
              </a:rPr>
              <a:t>Распределительная трансформаторная подстанция 6 </a:t>
            </a:r>
            <a:r>
              <a:rPr lang="ru-RU" altLang="ru-RU" sz="1200" dirty="0" err="1">
                <a:solidFill>
                  <a:srgbClr val="464646"/>
                </a:solidFill>
                <a:latin typeface="Georgia" panose="02040502050405020303" pitchFamily="18" charset="0"/>
              </a:rPr>
              <a:t>кВ</a:t>
            </a:r>
            <a:r>
              <a:rPr lang="ru-RU" altLang="ru-RU" sz="1200" dirty="0">
                <a:solidFill>
                  <a:srgbClr val="464646"/>
                </a:solidFill>
                <a:latin typeface="Georgia" panose="02040502050405020303" pitchFamily="18" charset="0"/>
              </a:rPr>
              <a:t> ПС 13 будет снабжать энергией ускоритель частиц, возводимый ОИЯИ. </a:t>
            </a:r>
          </a:p>
          <a:p>
            <a:endParaRPr lang="ru-RU" altLang="ru-RU" sz="1200" dirty="0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727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Система питания </a:t>
            </a:r>
            <a:r>
              <a:rPr lang="ru-RU" dirty="0" err="1"/>
              <a:t>нуклотрона</a:t>
            </a:r>
            <a:r>
              <a:rPr lang="ru-RU" dirty="0"/>
              <a:t> и бустера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Ремонт помещения, Модернизация  кабельных линий,  Трансформаторов,   высоковольтные ячейки   </a:t>
            </a:r>
            <a:r>
              <a:rPr lang="en-US" dirty="0"/>
              <a:t>DP-12 </a:t>
            </a:r>
            <a:r>
              <a:rPr lang="ru-RU" dirty="0"/>
              <a:t> (разрез)</a:t>
            </a:r>
            <a:br>
              <a:rPr lang="ru-RU" dirty="0"/>
            </a:br>
            <a:r>
              <a:rPr lang="ru-RU" dirty="0"/>
              <a:t>Дуговые защиты,  Контроллеры </a:t>
            </a:r>
            <a:r>
              <a:rPr lang="ru-RU" dirty="0" err="1"/>
              <a:t>яч</a:t>
            </a:r>
            <a:r>
              <a:rPr lang="ru-RU" dirty="0"/>
              <a:t>. </a:t>
            </a:r>
          </a:p>
          <a:p>
            <a:r>
              <a:rPr lang="ru-RU" dirty="0"/>
              <a:t>2017-18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246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Ячейки состоят из коммутационных аппаратов, шин, </a:t>
            </a:r>
            <a:r>
              <a:rPr lang="ru-RU" dirty="0"/>
              <a:t>Вакуумный выключатель ,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средств учета, измерения, и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устройство защиты..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658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sz="1200" dirty="0">
                <a:solidFill>
                  <a:srgbClr val="464646"/>
                </a:solidFill>
                <a:latin typeface="Georgia" panose="02040502050405020303" pitchFamily="18" charset="0"/>
              </a:rPr>
              <a:t>Для автоматизации подстанции использован программно-технический комплекс ARIS и программное обеспечение ARIS SCADA.</a:t>
            </a:r>
          </a:p>
          <a:p>
            <a:endParaRPr lang="ru-RU" altLang="ru-RU" sz="1200" dirty="0">
              <a:solidFill>
                <a:srgbClr val="464646"/>
              </a:solidFill>
              <a:latin typeface="Georgia" panose="02040502050405020303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dirty="0">
                <a:solidFill>
                  <a:srgbClr val="464646"/>
                </a:solidFill>
                <a:latin typeface="Georgia" panose="02040502050405020303" pitchFamily="18" charset="0"/>
              </a:rPr>
              <a:t>с дальнейшим расширением управления п/</a:t>
            </a:r>
            <a:r>
              <a:rPr lang="ru-RU" altLang="ru-RU" sz="1200" dirty="0" err="1">
                <a:solidFill>
                  <a:srgbClr val="464646"/>
                </a:solidFill>
                <a:latin typeface="Georgia" panose="02040502050405020303" pitchFamily="18" charset="0"/>
              </a:rPr>
              <a:t>ст</a:t>
            </a:r>
            <a:r>
              <a:rPr lang="ru-RU" altLang="ru-RU" sz="1200" dirty="0">
                <a:solidFill>
                  <a:srgbClr val="464646"/>
                </a:solidFill>
                <a:latin typeface="Georgia" panose="02040502050405020303" pitchFamily="18" charset="0"/>
              </a:rPr>
              <a:t> РУ-К 6кВ, </a:t>
            </a:r>
            <a:endParaRPr lang="ru-RU" altLang="ru-RU" sz="1200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dirty="0">
                <a:solidFill>
                  <a:srgbClr val="464646"/>
                </a:solidFill>
                <a:latin typeface="Georgia" panose="02040502050405020303" pitchFamily="18" charset="0"/>
              </a:rPr>
              <a:t>Распределительная трансформаторная подстанция 6 </a:t>
            </a:r>
            <a:r>
              <a:rPr lang="ru-RU" altLang="ru-RU" sz="1200" dirty="0" err="1">
                <a:solidFill>
                  <a:srgbClr val="464646"/>
                </a:solidFill>
                <a:latin typeface="Georgia" panose="02040502050405020303" pitchFamily="18" charset="0"/>
              </a:rPr>
              <a:t>кВ</a:t>
            </a:r>
            <a:r>
              <a:rPr lang="ru-RU" altLang="ru-RU" sz="1200" dirty="0">
                <a:solidFill>
                  <a:srgbClr val="464646"/>
                </a:solidFill>
                <a:latin typeface="Georgia" panose="02040502050405020303" pitchFamily="18" charset="0"/>
              </a:rPr>
              <a:t> ПС 13 будет снабжать энергией ускоритель частиц, возводимый ОИЯИ.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Для организации системы электропитания по принятой схеме предполагается выполнение реконструкции РУ-6кВ подстанции 6кВ «К» с заменой устаревшего оборудования КРУ серии КСО-2УМ на современное, без увеличения разрешенной мощности в объеме до 3500кВА.</a:t>
            </a:r>
            <a:endParaRPr lang="ru-RU" altLang="ru-RU" sz="1200" dirty="0">
              <a:solidFill>
                <a:srgbClr val="464646"/>
              </a:solidFill>
              <a:latin typeface="Georgia" panose="02040502050405020303" pitchFamily="18" charset="0"/>
            </a:endParaRPr>
          </a:p>
          <a:p>
            <a:endParaRPr lang="ru-RU" altLang="ru-RU" sz="1200" dirty="0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776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>
                <a:solidFill>
                  <a:srgbClr val="464646"/>
                </a:solidFill>
                <a:latin typeface="Georgia" panose="02040502050405020303" pitchFamily="18" charset="0"/>
              </a:rPr>
              <a:t>2019-20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dirty="0">
                <a:solidFill>
                  <a:srgbClr val="464646"/>
                </a:solidFill>
                <a:latin typeface="Georgia" panose="02040502050405020303" pitchFamily="18" charset="0"/>
              </a:rPr>
              <a:t>We replace the outdated equipment of the KSO-2UM switchgear with D-12P </a:t>
            </a:r>
            <a:r>
              <a:rPr lang="en-US" altLang="ru-RU" dirty="0" err="1">
                <a:solidFill>
                  <a:srgbClr val="464646"/>
                </a:solidFill>
                <a:latin typeface="Georgia" panose="02040502050405020303" pitchFamily="18" charset="0"/>
              </a:rPr>
              <a:t>Tavrida</a:t>
            </a:r>
            <a:r>
              <a:rPr lang="en-US" altLang="ru-RU" dirty="0">
                <a:solidFill>
                  <a:srgbClr val="464646"/>
                </a:solidFill>
                <a:latin typeface="Georgia" panose="02040502050405020303" pitchFamily="18" charset="0"/>
              </a:rPr>
              <a:t> Electric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>
                <a:solidFill>
                  <a:srgbClr val="464646"/>
                </a:solidFill>
                <a:latin typeface="Georgia" panose="02040502050405020303" pitchFamily="18" charset="0"/>
              </a:rPr>
              <a:t>Для модернизации системы электропитания магнитных элементов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>
                <a:solidFill>
                  <a:srgbClr val="464646"/>
                </a:solidFill>
                <a:latin typeface="Georgia" panose="02040502050405020303" pitchFamily="18" charset="0"/>
              </a:rPr>
              <a:t>экспериментального зала корпуса №205, а так же создания точек технологического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>
                <a:solidFill>
                  <a:srgbClr val="464646"/>
                </a:solidFill>
                <a:latin typeface="Georgia" panose="02040502050405020303" pitchFamily="18" charset="0"/>
              </a:rPr>
              <a:t>присоединения строящегося здания №17 комплекса NICA требуется реконструкция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>
                <a:solidFill>
                  <a:srgbClr val="464646"/>
                </a:solidFill>
                <a:latin typeface="Georgia" panose="02040502050405020303" pitchFamily="18" charset="0"/>
              </a:rPr>
              <a:t>расположенной в этом корпусе подстанции №15. Характер нагрузок потребителей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>
                <a:solidFill>
                  <a:srgbClr val="464646"/>
                </a:solidFill>
                <a:latin typeface="Georgia" panose="02040502050405020303" pitchFamily="18" charset="0"/>
              </a:rPr>
              <a:t>подстанции изменяется, вместо используемых ранее кремниевых выпрямителей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>
                <a:solidFill>
                  <a:srgbClr val="464646"/>
                </a:solidFill>
                <a:latin typeface="Georgia" panose="02040502050405020303" pitchFamily="18" charset="0"/>
              </a:rPr>
              <a:t>класса напряжения 6кВ используется современная преобразовательная техника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>
                <a:solidFill>
                  <a:srgbClr val="464646"/>
                </a:solidFill>
                <a:latin typeface="Georgia" panose="02040502050405020303" pitchFamily="18" charset="0"/>
              </a:rPr>
              <a:t>класса напряжения до 1кВ. На период реконструкции системы электропитания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>
                <a:solidFill>
                  <a:srgbClr val="464646"/>
                </a:solidFill>
                <a:latin typeface="Georgia" panose="02040502050405020303" pitchFamily="18" charset="0"/>
              </a:rPr>
              <a:t>электроснабжение действующих источников питания магнитных элементов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>
                <a:solidFill>
                  <a:srgbClr val="464646"/>
                </a:solidFill>
                <a:latin typeface="Georgia" panose="02040502050405020303" pitchFamily="18" charset="0"/>
              </a:rPr>
              <a:t>сохраняется. </a:t>
            </a:r>
            <a:endParaRPr lang="en-US" altLang="ru-RU" dirty="0">
              <a:solidFill>
                <a:srgbClr val="464646"/>
              </a:solidFill>
              <a:latin typeface="Georgia" panose="02040502050405020303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246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7213600" y="3810000"/>
            <a:ext cx="49784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7213600" y="3897314"/>
            <a:ext cx="49784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7213600" y="4114801"/>
            <a:ext cx="49784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7213601" y="4164013"/>
            <a:ext cx="2620433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7213601" y="4198939"/>
            <a:ext cx="2620433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7213601" y="3962400"/>
            <a:ext cx="4085167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9836151" y="4060826"/>
            <a:ext cx="21336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4"/>
            <a:ext cx="12192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4"/>
            <a:ext cx="12192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8551333" y="3643313"/>
            <a:ext cx="3640667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12192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2401888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8940800" y="4206875"/>
            <a:ext cx="1280584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71FEB-633E-49CB-BA5F-4DB01A451B6A}" type="datetime1">
              <a:rPr lang="ru-RU" smtClean="0">
                <a:solidFill>
                  <a:srgbClr val="DA1F28"/>
                </a:solidFill>
              </a:rPr>
              <a:t>01.04.2023</a:t>
            </a:fld>
            <a:endParaRPr lang="ru-RU">
              <a:solidFill>
                <a:srgbClr val="DA1F28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A1F28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1093451" y="1589"/>
            <a:ext cx="99694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4FE01F-7318-40FD-A135-D667C057665F}" type="slidenum">
              <a:rPr lang="ru-RU" altLang="ru-RU" smtClean="0">
                <a:solidFill>
                  <a:prstClr val="white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451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3241A-B0F6-4415-88B5-998CC724581A}" type="datetime1">
              <a:rPr lang="ru-RU" smtClean="0">
                <a:solidFill>
                  <a:srgbClr val="DA1F28"/>
                </a:solidFill>
              </a:rPr>
              <a:t>01.04.2023</a:t>
            </a:fld>
            <a:endParaRPr lang="ru-RU">
              <a:solidFill>
                <a:srgbClr val="DA1F28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A1F28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70543D-9550-460D-8E34-AC802C92F169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404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54D5B-B45E-4794-A649-CB989D0D5569}" type="datetime1">
              <a:rPr lang="ru-RU" smtClean="0">
                <a:solidFill>
                  <a:srgbClr val="DA1F28"/>
                </a:solidFill>
              </a:rPr>
              <a:t>01.04.2023</a:t>
            </a:fld>
            <a:endParaRPr lang="ru-RU">
              <a:solidFill>
                <a:srgbClr val="DA1F28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A1F28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47A1DB-D24E-427E-A043-DC7A5B8754DD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323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424B6-85B1-43AC-A781-5787BB6A4868}" type="datetime1">
              <a:rPr lang="ru-RU" smtClean="0">
                <a:solidFill>
                  <a:srgbClr val="DA1F28"/>
                </a:solidFill>
              </a:rPr>
              <a:t>01.04.2023</a:t>
            </a:fld>
            <a:endParaRPr lang="ru-RU">
              <a:solidFill>
                <a:srgbClr val="DA1F28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A1F28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F7527-ECC2-4FF8-AFD8-28CC1858893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33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1981201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D4028-206C-4E35-83EA-32EEC1A8189E}" type="datetime1">
              <a:rPr lang="ru-RU" smtClean="0">
                <a:solidFill>
                  <a:srgbClr val="DA1F28"/>
                </a:solidFill>
              </a:rPr>
              <a:t>01.04.2023</a:t>
            </a:fld>
            <a:endParaRPr lang="ru-RU">
              <a:solidFill>
                <a:srgbClr val="DA1F28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A1F28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652FD6-F7F1-4894-8A59-918FD61E665B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618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95F45-7976-453E-862F-6498651C87A8}" type="datetime1">
              <a:rPr lang="ru-RU" smtClean="0">
                <a:solidFill>
                  <a:srgbClr val="DA1F28"/>
                </a:solidFill>
              </a:rPr>
              <a:t>01.04.2023</a:t>
            </a:fld>
            <a:endParaRPr lang="ru-RU">
              <a:solidFill>
                <a:srgbClr val="DA1F28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A1F28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BEF0BE-2D3E-42D7-B564-7DA64579371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857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15675C7-86FB-45C6-B6E4-BADC31EB4B14}" type="datetime1">
              <a:rPr lang="ru-RU" smtClean="0">
                <a:solidFill>
                  <a:srgbClr val="DA1F28"/>
                </a:solidFill>
              </a:rPr>
              <a:t>01.04.2023</a:t>
            </a:fld>
            <a:endParaRPr lang="ru-RU">
              <a:solidFill>
                <a:srgbClr val="DA1F28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4E54EA-567E-40FB-A30A-F7A9CBF702FD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A1F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19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777818" y="612775"/>
            <a:ext cx="1276349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5EC0E-F6B3-41E7-93BD-B8EE7F614E8E}" type="datetime1">
              <a:rPr lang="ru-RU" smtClean="0">
                <a:solidFill>
                  <a:srgbClr val="DA1F28"/>
                </a:solidFill>
              </a:rPr>
              <a:t>01.04.2023</a:t>
            </a:fld>
            <a:endParaRPr lang="ru-RU">
              <a:solidFill>
                <a:srgbClr val="DA1F28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A1F28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7D48A5-F8F1-481D-A5E1-417CFC66E1FA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067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8AE00-E43E-484A-91C7-77A865905958}" type="datetime1">
              <a:rPr lang="ru-RU" smtClean="0">
                <a:solidFill>
                  <a:srgbClr val="DA1F28"/>
                </a:solidFill>
              </a:rPr>
              <a:t>01.04.2023</a:t>
            </a:fld>
            <a:endParaRPr lang="ru-RU">
              <a:solidFill>
                <a:srgbClr val="DA1F28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A1F28"/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ECB64A-BA69-47E4-BD04-4F0F37AE6840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177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4B477-19D7-4208-BB67-8038F4447D6E}" type="datetime1">
              <a:rPr lang="ru-RU" smtClean="0">
                <a:solidFill>
                  <a:srgbClr val="DA1F28"/>
                </a:solidFill>
              </a:rPr>
              <a:t>01.04.2023</a:t>
            </a:fld>
            <a:endParaRPr lang="ru-RU">
              <a:solidFill>
                <a:srgbClr val="DA1F28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A1F28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420DE1-FCDE-4BAF-A0FB-24F433598E6A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986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C632B-09BD-480D-AD17-C4C9C1A823C6}" type="datetime1">
              <a:rPr lang="ru-RU" smtClean="0">
                <a:solidFill>
                  <a:srgbClr val="DA1F28"/>
                </a:solidFill>
              </a:rPr>
              <a:t>01.04.2023</a:t>
            </a:fld>
            <a:endParaRPr lang="ru-RU">
              <a:solidFill>
                <a:srgbClr val="DA1F28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A1F28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00C7F2-C3E4-45C9-9FD4-78EA7FDCC004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297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4"/>
            <a:ext cx="12192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12192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6"/>
            <a:ext cx="12192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7213600" y="360364"/>
            <a:ext cx="49784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7213600" y="439739"/>
            <a:ext cx="49784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7209367" y="496889"/>
            <a:ext cx="408516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9831917" y="588963"/>
            <a:ext cx="21336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12113684" y="-1588"/>
            <a:ext cx="7620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12058651" y="-1588"/>
            <a:ext cx="3810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12033251" y="-1588"/>
            <a:ext cx="12700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11967633" y="-1588"/>
            <a:ext cx="35984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11887201" y="0"/>
            <a:ext cx="74084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11832167" y="0"/>
            <a:ext cx="10584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039" name="Заголовок 21"/>
          <p:cNvSpPr>
            <a:spLocks noGrp="1"/>
          </p:cNvSpPr>
          <p:nvPr>
            <p:ph type="title"/>
          </p:nvPr>
        </p:nvSpPr>
        <p:spPr bwMode="auto">
          <a:xfrm>
            <a:off x="609600" y="1143000"/>
            <a:ext cx="10972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40" name="Текст 12"/>
          <p:cNvSpPr>
            <a:spLocks noGrp="1"/>
          </p:cNvSpPr>
          <p:nvPr>
            <p:ph type="body" idx="1"/>
          </p:nvPr>
        </p:nvSpPr>
        <p:spPr bwMode="auto">
          <a:xfrm>
            <a:off x="609600" y="2249488"/>
            <a:ext cx="109728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782051" y="612775"/>
            <a:ext cx="1276349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964CB4-C139-4E9A-893D-D2893CBF5CA8}" type="datetime1">
              <a:rPr lang="ru-RU" smtClean="0">
                <a:solidFill>
                  <a:srgbClr val="DA1F28"/>
                </a:solidFill>
              </a:rPr>
              <a:t>01.04.2023</a:t>
            </a:fld>
            <a:endParaRPr lang="ru-RU">
              <a:solidFill>
                <a:srgbClr val="DA1F28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7010401" y="612775"/>
            <a:ext cx="1767417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DA1F28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98717" y="1588"/>
            <a:ext cx="1016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FFFFFF"/>
                </a:solidFill>
                <a:latin typeface="Georgia" panose="02040502050405020303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E6E019-ABCE-4964-A15A-D3C72ED0FA7B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572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EB641B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EB641B"/>
        </a:buClr>
        <a:buFont typeface="Georgia" panose="02040502050405020303" pitchFamily="18" charset="0"/>
        <a:buChar char="▫"/>
        <a:defRPr sz="2000" kern="1200">
          <a:solidFill>
            <a:srgbClr val="EB641B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9288" y="197132"/>
            <a:ext cx="8458200" cy="4408486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latin typeface="+mn-lt"/>
              </a:rPr>
              <a:t>Создание единой автоматизированной системы управления энергообеспечением </a:t>
            </a:r>
            <a:r>
              <a:rPr lang="ru-RU" sz="2800" b="1" dirty="0"/>
              <a:t> </a:t>
            </a:r>
            <a:r>
              <a:rPr lang="ru-RU" sz="2800" b="1" dirty="0">
                <a:latin typeface="+mn-lt"/>
              </a:rPr>
              <a:t>  базовых установок </a:t>
            </a:r>
            <a:r>
              <a:rPr lang="en-US" sz="2800" b="1" dirty="0">
                <a:latin typeface="+mn-lt"/>
              </a:rPr>
              <a:t>NICA</a:t>
            </a:r>
            <a:br>
              <a:rPr lang="en-US" sz="2800" b="1" dirty="0">
                <a:latin typeface="+mn-lt"/>
              </a:rPr>
            </a:br>
            <a:br>
              <a:rPr lang="en-US" sz="2800" b="1" dirty="0">
                <a:latin typeface="+mn-lt"/>
              </a:rPr>
            </a:br>
            <a:br>
              <a:rPr lang="en-US" sz="2800" b="1" dirty="0">
                <a:latin typeface="+mn-lt"/>
              </a:rPr>
            </a:br>
            <a:br>
              <a:rPr lang="en-US" sz="2800" b="1" dirty="0">
                <a:latin typeface="+mn-lt"/>
              </a:rPr>
            </a:br>
            <a:r>
              <a:rPr lang="ru-RU" sz="2800" dirty="0">
                <a:solidFill>
                  <a:srgbClr val="92D050"/>
                </a:solidFill>
              </a:rPr>
              <a:t> </a:t>
            </a:r>
            <a:endParaRPr lang="ru-RU" sz="3600" dirty="0">
              <a:solidFill>
                <a:srgbClr val="92D05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7264E4-6A49-4526-969D-6F763A8CA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93" y="4709458"/>
            <a:ext cx="1498325" cy="14729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B348AD-835D-4B01-BACC-DF4997209FAA}"/>
              </a:ext>
            </a:extLst>
          </p:cNvPr>
          <p:cNvSpPr txBox="1"/>
          <p:nvPr/>
        </p:nvSpPr>
        <p:spPr>
          <a:xfrm>
            <a:off x="1281314" y="5977669"/>
            <a:ext cx="98897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2000" dirty="0"/>
              <a:t>«Ускорительный комплекс </a:t>
            </a:r>
            <a:r>
              <a:rPr lang="en-US" sz="2000" dirty="0"/>
              <a:t>NICA: </a:t>
            </a:r>
            <a:r>
              <a:rPr lang="ru-RU" sz="2000" dirty="0"/>
              <a:t>проблемы и перспективы-2023»</a:t>
            </a:r>
            <a:br>
              <a:rPr lang="ru-RU" sz="2000" dirty="0"/>
            </a:br>
            <a:r>
              <a:rPr lang="ru-RU" sz="2000" dirty="0"/>
              <a:t>Альплагерь </a:t>
            </a:r>
            <a:r>
              <a:rPr lang="ru-RU" sz="2000" dirty="0" err="1"/>
              <a:t>Цей</a:t>
            </a:r>
            <a:r>
              <a:rPr lang="ru-RU" sz="2000" dirty="0"/>
              <a:t>.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1600" dirty="0"/>
              <a:t>           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7D5E32C-2136-40F7-BC12-5BC15A8E0047}"/>
              </a:ext>
            </a:extLst>
          </p:cNvPr>
          <p:cNvGrpSpPr/>
          <p:nvPr/>
        </p:nvGrpSpPr>
        <p:grpSpPr>
          <a:xfrm>
            <a:off x="9380436" y="4406609"/>
            <a:ext cx="2487512" cy="1571060"/>
            <a:chOff x="8875317" y="4375181"/>
            <a:chExt cx="3316683" cy="2094747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A4E5B17-7354-4866-B510-6370A0C62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75317" y="4375181"/>
              <a:ext cx="3316683" cy="2094747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5BA0D5E-C5F8-48AA-89D6-B636907ED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69058" y="5791403"/>
              <a:ext cx="1080471" cy="285750"/>
            </a:xfrm>
            <a:prstGeom prst="rect">
              <a:avLst/>
            </a:prstGeom>
          </p:spPr>
        </p:pic>
      </p:grp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7329" y="3993642"/>
            <a:ext cx="10646085" cy="1089030"/>
          </a:xfrm>
        </p:spPr>
        <p:txBody>
          <a:bodyPr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3200" dirty="0"/>
              <a:t>Филиппов Михаил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2800" dirty="0"/>
              <a:t>ОИЯИ ЛФВЭ НИОСЭН</a:t>
            </a:r>
            <a:br>
              <a:rPr lang="ru-RU" sz="2800" dirty="0"/>
            </a:br>
            <a:endParaRPr lang="ru-RU" sz="2800" dirty="0"/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endParaRPr lang="ru-RU" sz="2800" dirty="0"/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04830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306" y="368300"/>
            <a:ext cx="10972800" cy="1066800"/>
          </a:xfrm>
        </p:spPr>
        <p:txBody>
          <a:bodyPr/>
          <a:lstStyle/>
          <a:p>
            <a:pPr algn="ctr"/>
            <a:r>
              <a:rPr lang="ru-RU" sz="2800" dirty="0"/>
              <a:t>Понижающие трансформаторы </a:t>
            </a:r>
            <a:r>
              <a:rPr lang="en-US" sz="2800" dirty="0"/>
              <a:t>6-&gt;0.69 </a:t>
            </a:r>
            <a:r>
              <a:rPr lang="ru-RU" sz="2800" dirty="0" err="1"/>
              <a:t>кВ</a:t>
            </a:r>
            <a:r>
              <a:rPr lang="en-US" sz="2800" dirty="0"/>
              <a:t>, 1600 </a:t>
            </a:r>
            <a:r>
              <a:rPr lang="ru-RU" sz="2800" dirty="0" err="1"/>
              <a:t>кВа</a:t>
            </a:r>
            <a:endParaRPr lang="ru-RU" sz="2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62" y="1226152"/>
            <a:ext cx="8901288" cy="5006975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BEF0BE-2D3E-42D7-B564-7DA64579371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747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135941C6-0BB4-4A6C-AEAD-667FCC904D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230" y="1269736"/>
            <a:ext cx="5810647" cy="3873764"/>
          </a:xfr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219BF7-974F-4C5F-914B-ABBA47B52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BEF0BE-2D3E-42D7-B564-7DA64579371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altLang="ru-RU">
              <a:cs typeface="Arial" panose="020B0604020202020204" pitchFamily="34" charset="0"/>
            </a:endParaRP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FF51E00A-AF6E-47CC-AE21-6169083722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8" b="3097"/>
          <a:stretch/>
        </p:blipFill>
        <p:spPr>
          <a:xfrm>
            <a:off x="238125" y="1269735"/>
            <a:ext cx="5762626" cy="3873765"/>
          </a:xfr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730BD4E-F90A-4C0D-98CC-6ADBADC46826}"/>
              </a:ext>
            </a:extLst>
          </p:cNvPr>
          <p:cNvSpPr txBox="1">
            <a:spLocks/>
          </p:cNvSpPr>
          <p:nvPr/>
        </p:nvSpPr>
        <p:spPr bwMode="auto">
          <a:xfrm>
            <a:off x="609600" y="550598"/>
            <a:ext cx="512603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2200" dirty="0">
                <a:latin typeface="+mn-lt"/>
              </a:rPr>
              <a:t>ПС-15 (2022)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A7AFC4-3DC5-4E28-AF73-F86CD354C8D2}"/>
              </a:ext>
            </a:extLst>
          </p:cNvPr>
          <p:cNvSpPr txBox="1"/>
          <p:nvPr/>
        </p:nvSpPr>
        <p:spPr>
          <a:xfrm>
            <a:off x="6231082" y="5265099"/>
            <a:ext cx="5324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/>
              <a:t>комплектные распределительные устройства типа </a:t>
            </a:r>
            <a:r>
              <a:rPr lang="en-US" sz="1800" dirty="0"/>
              <a:t>D-12P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FEAB48-3969-4E7B-A737-928B4EC1BADD}"/>
              </a:ext>
            </a:extLst>
          </p:cNvPr>
          <p:cNvSpPr txBox="1"/>
          <p:nvPr/>
        </p:nvSpPr>
        <p:spPr>
          <a:xfrm>
            <a:off x="0" y="526509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+mn-lt"/>
              </a:rPr>
              <a:t>модульное исполнение ПС </a:t>
            </a:r>
            <a:r>
              <a:rPr lang="ru-RU" sz="1800" dirty="0"/>
              <a:t>производства</a:t>
            </a:r>
          </a:p>
          <a:p>
            <a:pPr algn="ctr"/>
            <a:r>
              <a:rPr lang="ru-RU" sz="1800" dirty="0"/>
              <a:t> Таврида </a:t>
            </a:r>
            <a:r>
              <a:rPr lang="ru-RU" sz="1800" dirty="0" err="1"/>
              <a:t>Електрик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362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8E675FC9-9145-4F66-ABB3-4CCBFAB541D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1469761"/>
            <a:ext cx="5384800" cy="3589866"/>
          </a:xfr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14E65B6C-BA7D-4881-B55A-4F985BDC75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325" y="1469761"/>
            <a:ext cx="5384800" cy="3589866"/>
          </a:xfr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6FB2DC-1D8A-4701-A2D8-B77EA3D54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BEF0BE-2D3E-42D7-B564-7DA64579371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1305F00-BC88-4D12-9F08-A4A48D75300D}"/>
              </a:ext>
            </a:extLst>
          </p:cNvPr>
          <p:cNvSpPr/>
          <p:nvPr/>
        </p:nvSpPr>
        <p:spPr>
          <a:xfrm>
            <a:off x="7269229" y="5218962"/>
            <a:ext cx="4645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шкафы АСУ,ЩСН, ЩПТ</a:t>
            </a:r>
            <a:r>
              <a:rPr lang="en-US" sz="1600" dirty="0"/>
              <a:t> </a:t>
            </a:r>
            <a:endParaRPr lang="ru-RU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D096DB-4277-47A5-BB24-4A506D7A9AFD}"/>
              </a:ext>
            </a:extLst>
          </p:cNvPr>
          <p:cNvSpPr txBox="1"/>
          <p:nvPr/>
        </p:nvSpPr>
        <p:spPr>
          <a:xfrm>
            <a:off x="2292350" y="5372850"/>
            <a:ext cx="2190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яч.№104  ИП-22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939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4C56A0AF-2169-42C8-A033-0B54D821E9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3962" y="841809"/>
            <a:ext cx="11454245" cy="5174382"/>
          </a:xfr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85DC1DD-5115-4C40-94D7-4068F35C9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BEF0BE-2D3E-42D7-B564-7DA64579371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779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4980245F-BF46-47F8-8A06-0311288CC1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416505"/>
            <a:ext cx="7889419" cy="5259612"/>
          </a:xfr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40EF049-5293-46A6-9169-4D157C1E0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BEF0BE-2D3E-42D7-B564-7DA64579371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C45F965-B715-4AB4-B200-CAC5F341F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17" y="435430"/>
            <a:ext cx="10972800" cy="1066800"/>
          </a:xfrm>
        </p:spPr>
        <p:txBody>
          <a:bodyPr/>
          <a:lstStyle/>
          <a:p>
            <a:pPr algn="ctr"/>
            <a:r>
              <a:rPr lang="ru-RU" dirty="0"/>
              <a:t>ГПП-1 110/6кВ ПС №134 «Дубна»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736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F60DC491-695E-4170-B4D1-0AFCBF6326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39" y="839787"/>
            <a:ext cx="3197694" cy="4656136"/>
          </a:xfr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5E90817B-AA47-4501-BD43-B62C35EC4E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393" y="839787"/>
            <a:ext cx="6984207" cy="4656137"/>
          </a:xfr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36BCEC8-6571-4DDB-8A5F-E66619721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BEF0BE-2D3E-42D7-B564-7DA64579371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D7D2D6-204D-4C41-BEB8-CE0F4AB599C1}"/>
              </a:ext>
            </a:extLst>
          </p:cNvPr>
          <p:cNvSpPr txBox="1"/>
          <p:nvPr/>
        </p:nvSpPr>
        <p:spPr>
          <a:xfrm>
            <a:off x="5739342" y="564424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трансформатор</a:t>
            </a:r>
          </a:p>
          <a:p>
            <a:pPr algn="ctr"/>
            <a:r>
              <a:rPr lang="ru-RU" dirty="0"/>
              <a:t>110/6кВ единичной мощностью 40</a:t>
            </a:r>
            <a:r>
              <a:rPr lang="en-US" dirty="0"/>
              <a:t> 000</a:t>
            </a:r>
            <a:r>
              <a:rPr lang="ru-RU" dirty="0"/>
              <a:t> </a:t>
            </a:r>
            <a:r>
              <a:rPr lang="ru-RU" dirty="0" err="1"/>
              <a:t>кВа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C3CBFE-DFCB-4448-8026-DA7B35442D17}"/>
              </a:ext>
            </a:extLst>
          </p:cNvPr>
          <p:cNvSpPr txBox="1"/>
          <p:nvPr/>
        </p:nvSpPr>
        <p:spPr>
          <a:xfrm>
            <a:off x="-536010" y="564424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трансформатор</a:t>
            </a:r>
          </a:p>
          <a:p>
            <a:pPr algn="ctr"/>
            <a:r>
              <a:rPr lang="ru-RU" dirty="0"/>
              <a:t>110/6кВ единичной мощностью 20</a:t>
            </a:r>
            <a:r>
              <a:rPr lang="en-US" dirty="0"/>
              <a:t> 000</a:t>
            </a:r>
            <a:r>
              <a:rPr lang="ru-RU" dirty="0"/>
              <a:t> </a:t>
            </a:r>
            <a:r>
              <a:rPr lang="ru-RU" dirty="0" err="1"/>
              <a:t>кВа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671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142D44A5-863B-429E-96AA-CC19425D83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16" y="666432"/>
            <a:ext cx="6567885" cy="4378589"/>
          </a:xfr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6B56CA8A-5235-4B85-AB08-2548D1EFCD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267" y="666433"/>
            <a:ext cx="3469621" cy="5204432"/>
          </a:xfr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6F79F9E-652B-4C63-8510-0FAE3A2E7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BEF0BE-2D3E-42D7-B564-7DA64579371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FA00CB1-F2A4-4402-A5D6-97A1B2BF77AA}"/>
              </a:ext>
            </a:extLst>
          </p:cNvPr>
          <p:cNvSpPr/>
          <p:nvPr/>
        </p:nvSpPr>
        <p:spPr>
          <a:xfrm>
            <a:off x="164901" y="5248205"/>
            <a:ext cx="685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>
                <a:latin typeface="Georgia" panose="02040502050405020303" pitchFamily="18" charset="0"/>
              </a:rPr>
              <a:t>КРУ 6кВ- масленые выключатели модельного типа 1935 г.</a:t>
            </a:r>
            <a:br>
              <a:rPr lang="ru-RU" altLang="ru-RU" sz="1600" dirty="0">
                <a:latin typeface="Georgia" panose="02040502050405020303" pitchFamily="18" charset="0"/>
              </a:rPr>
            </a:br>
            <a:r>
              <a:rPr lang="ru-RU" altLang="ru-RU" sz="1600" dirty="0">
                <a:latin typeface="Georgia" panose="02040502050405020303" pitchFamily="18" charset="0"/>
              </a:rPr>
              <a:t> </a:t>
            </a:r>
            <a:endParaRPr lang="en-US" altLang="ru-RU" sz="1600" dirty="0">
              <a:latin typeface="Georgia" panose="02040502050405020303" pitchFamily="18" charset="0"/>
            </a:endParaRPr>
          </a:p>
          <a:p>
            <a:pPr algn="ctr"/>
            <a:r>
              <a:rPr lang="en-US" altLang="ru-RU" sz="1600" dirty="0">
                <a:latin typeface="Georgia" panose="02040502050405020303" pitchFamily="18" charset="0"/>
              </a:rPr>
              <a:t> </a:t>
            </a:r>
            <a:endParaRPr lang="ru-RU" sz="16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5509061-5C8E-4FB0-B8D5-F7A73944ADD0}"/>
              </a:ext>
            </a:extLst>
          </p:cNvPr>
          <p:cNvSpPr/>
          <p:nvPr/>
        </p:nvSpPr>
        <p:spPr>
          <a:xfrm>
            <a:off x="6353077" y="6074049"/>
            <a:ext cx="6858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>
                <a:latin typeface="Georgia" panose="02040502050405020303" pitchFamily="18" charset="0"/>
              </a:rPr>
              <a:t>Секция реактированных шин 6 </a:t>
            </a:r>
            <a:r>
              <a:rPr lang="ru-RU" altLang="ru-RU" sz="1600" dirty="0" err="1">
                <a:latin typeface="Georgia" panose="02040502050405020303" pitchFamily="18" charset="0"/>
              </a:rPr>
              <a:t>кВ</a:t>
            </a:r>
            <a:r>
              <a:rPr lang="ru-RU" altLang="ru-RU" sz="1600" dirty="0">
                <a:latin typeface="Georgia" panose="02040502050405020303" pitchFamily="18" charset="0"/>
              </a:rPr>
              <a:t>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471648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53FA50AF-D584-43A2-AE9F-E0F81344BD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7602" y="1241161"/>
            <a:ext cx="5588000" cy="3589866"/>
          </a:xfr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33E9856C-57FB-44A0-9A16-BBBDE6B000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241161"/>
            <a:ext cx="5384800" cy="3589866"/>
          </a:xfr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26D2401-452B-49AF-97EE-C2953BA32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BEF0BE-2D3E-42D7-B564-7DA64579371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6DDDEE4-50CC-4F50-AEB6-75FD407D73EE}"/>
              </a:ext>
            </a:extLst>
          </p:cNvPr>
          <p:cNvSpPr/>
          <p:nvPr/>
        </p:nvSpPr>
        <p:spPr>
          <a:xfrm>
            <a:off x="711200" y="5032064"/>
            <a:ext cx="538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>
                <a:latin typeface="Georgia" panose="02040502050405020303" pitchFamily="18" charset="0"/>
              </a:rPr>
              <a:t>Ячейки 6-кВ тип </a:t>
            </a:r>
            <a:r>
              <a:rPr lang="ru-RU" altLang="ru-RU" sz="1600" dirty="0">
                <a:solidFill>
                  <a:srgbClr val="464646"/>
                </a:solidFill>
                <a:latin typeface="Georgia" panose="02040502050405020303" pitchFamily="18" charset="0"/>
              </a:rPr>
              <a:t>«Инновация»</a:t>
            </a:r>
            <a:endParaRPr lang="en-US" altLang="ru-RU" sz="1600" dirty="0">
              <a:solidFill>
                <a:srgbClr val="464646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altLang="ru-RU" sz="1600" dirty="0">
                <a:latin typeface="Georgia" panose="02040502050405020303" pitchFamily="18" charset="0"/>
              </a:rPr>
              <a:t> </a:t>
            </a:r>
            <a:endParaRPr lang="ru-RU" sz="16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653BFAB-3CF7-4584-9E53-BE23B38600DC}"/>
              </a:ext>
            </a:extLst>
          </p:cNvPr>
          <p:cNvSpPr/>
          <p:nvPr/>
        </p:nvSpPr>
        <p:spPr>
          <a:xfrm>
            <a:off x="5930900" y="5032063"/>
            <a:ext cx="5384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>
                <a:latin typeface="Georgia" panose="02040502050405020303" pitchFamily="18" charset="0"/>
              </a:rPr>
              <a:t>Ячейки 6-кВ тип </a:t>
            </a:r>
            <a:r>
              <a:rPr lang="en-US" altLang="ru-RU" sz="1600" dirty="0">
                <a:solidFill>
                  <a:srgbClr val="464646"/>
                </a:solidFill>
                <a:latin typeface="Georgia" panose="02040502050405020303" pitchFamily="18" charset="0"/>
              </a:rPr>
              <a:t>D-12P</a:t>
            </a:r>
            <a:r>
              <a:rPr lang="en-US" altLang="ru-RU" sz="1600" dirty="0">
                <a:latin typeface="Georgia" panose="02040502050405020303" pitchFamily="18" charset="0"/>
              </a:rPr>
              <a:t>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219702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E976FB7A-9A8F-4CCB-82B3-8235EBE20E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9" y="1136385"/>
            <a:ext cx="5996385" cy="3997589"/>
          </a:xfr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F5E49BB-6A2A-481C-AD66-F16098370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BEF0BE-2D3E-42D7-B564-7DA64579371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 altLang="ru-RU">
              <a:cs typeface="Arial" panose="020B0604020202020204" pitchFamily="34" charset="0"/>
            </a:endParaRP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DF6BB2F9-D46C-4C1B-84AF-2E0E826B97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517" y="2802480"/>
            <a:ext cx="5384800" cy="3589866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9F918A-ADD0-46C6-A364-AAD9298ACC42}"/>
              </a:ext>
            </a:extLst>
          </p:cNvPr>
          <p:cNvSpPr txBox="1"/>
          <p:nvPr/>
        </p:nvSpPr>
        <p:spPr>
          <a:xfrm>
            <a:off x="6562725" y="639234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1800" dirty="0">
                <a:solidFill>
                  <a:srgbClr val="464646"/>
                </a:solidFill>
                <a:latin typeface="Georgia" panose="02040502050405020303" pitchFamily="18" charset="0"/>
              </a:rPr>
              <a:t>Реле мощности 1954г.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465F98-A1A9-44AA-BB18-88C2AA6D451F}"/>
              </a:ext>
            </a:extLst>
          </p:cNvPr>
          <p:cNvSpPr txBox="1"/>
          <p:nvPr/>
        </p:nvSpPr>
        <p:spPr>
          <a:xfrm>
            <a:off x="659738" y="516362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1800" dirty="0">
                <a:solidFill>
                  <a:srgbClr val="464646"/>
                </a:solidFill>
                <a:latin typeface="Georgia" panose="02040502050405020303" pitchFamily="18" charset="0"/>
              </a:rPr>
              <a:t>Мнемощит управления в диспетчерский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858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71FC3C68-44F3-4DF2-A9F6-2FB923CB24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/>
          <a:stretch/>
        </p:blipFill>
        <p:spPr>
          <a:xfrm>
            <a:off x="1905000" y="680045"/>
            <a:ext cx="7905750" cy="5625505"/>
          </a:xfr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6F8123-0369-4431-960B-19A32F098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BEF0BE-2D3E-42D7-B564-7DA64579371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B82D4B-610C-4F04-B724-11ACFE0DFBFF}"/>
              </a:ext>
            </a:extLst>
          </p:cNvPr>
          <p:cNvSpPr txBox="1"/>
          <p:nvPr/>
        </p:nvSpPr>
        <p:spPr>
          <a:xfrm>
            <a:off x="3143250" y="63055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1800" dirty="0">
                <a:solidFill>
                  <a:srgbClr val="464646"/>
                </a:solidFill>
                <a:latin typeface="Georgia" panose="02040502050405020303" pitchFamily="18" charset="0"/>
              </a:rPr>
              <a:t>Видеостена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739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FA08B6F-76A4-4B0E-BFCF-8862F5DF8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BEF0BE-2D3E-42D7-B564-7DA64579371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altLang="ru-RU"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637D60-E47D-4B75-A17B-775CA0BC13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978"/>
          <a:stretch/>
        </p:blipFill>
        <p:spPr>
          <a:xfrm>
            <a:off x="1964744" y="4464607"/>
            <a:ext cx="8262028" cy="9074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260523-F842-4C84-8186-AE2F07E387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841"/>
          <a:stretch/>
        </p:blipFill>
        <p:spPr>
          <a:xfrm>
            <a:off x="1965227" y="1485900"/>
            <a:ext cx="8262028" cy="295425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20EAEF-621B-4541-80B8-2E57C5267B32}"/>
              </a:ext>
            </a:extLst>
          </p:cNvPr>
          <p:cNvSpPr txBox="1"/>
          <p:nvPr/>
        </p:nvSpPr>
        <p:spPr>
          <a:xfrm>
            <a:off x="3047758" y="553509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(2016-2017)</a:t>
            </a:r>
          </a:p>
        </p:txBody>
      </p:sp>
    </p:spTree>
    <p:extLst>
      <p:ext uri="{BB962C8B-B14F-4D97-AF65-F5344CB8AC3E}">
        <p14:creationId xmlns:p14="http://schemas.microsoft.com/office/powerpoint/2010/main" val="1197449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48F8FAB-7BEE-412A-8DB6-1773C4298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BEF0BE-2D3E-42D7-B564-7DA64579371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 altLang="ru-RU"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06355BF-C655-4C42-9878-55A5E347C91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300"/>
            <a:ext cx="3356056" cy="24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3">
            <a:extLst>
              <a:ext uri="{FF2B5EF4-FFF2-40B4-BE49-F238E27FC236}">
                <a16:creationId xmlns:a16="http://schemas.microsoft.com/office/drawing/2014/main" id="{AE5C4A66-EC26-49C4-9002-91F19B72D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150604" y="1141086"/>
            <a:ext cx="8764113" cy="5469443"/>
          </a:xfrm>
          <a:prstGeom prst="rect">
            <a:avLst/>
          </a:prstGeom>
          <a:noFill/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159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FC763F-7863-4C42-8431-B844DCDC6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Проблемы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F51C31-06FD-4A7E-AB3B-38A924E8F3C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Зоны разграничения ответственности</a:t>
            </a:r>
          </a:p>
          <a:p>
            <a:r>
              <a:rPr lang="ru-RU" dirty="0"/>
              <a:t>Создание  серверной в к. 1А</a:t>
            </a:r>
          </a:p>
          <a:p>
            <a:r>
              <a:rPr lang="ru-RU" dirty="0"/>
              <a:t>Стройка технологических оптических сетевых трасс</a:t>
            </a:r>
          </a:p>
          <a:p>
            <a:r>
              <a:rPr lang="ru-RU" dirty="0"/>
              <a:t>Переход на современную </a:t>
            </a:r>
            <a:r>
              <a:rPr lang="en-US" dirty="0"/>
              <a:t>SCADA</a:t>
            </a:r>
            <a:r>
              <a:rPr lang="ru-RU" dirty="0"/>
              <a:t> </a:t>
            </a:r>
            <a:r>
              <a:rPr lang="en-US" dirty="0" err="1"/>
              <a:t>RedKit</a:t>
            </a:r>
            <a:endParaRPr lang="ru-RU" dirty="0"/>
          </a:p>
          <a:p>
            <a:r>
              <a:rPr lang="ru-RU" dirty="0"/>
              <a:t>Аналитика и обработка собранных данных за сеанс</a:t>
            </a:r>
          </a:p>
          <a:p>
            <a:r>
              <a:rPr lang="ru-RU" dirty="0"/>
              <a:t>Недостаток штата </a:t>
            </a:r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AC24570-754A-4DC0-995A-BCE5A9486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BEF0BE-2D3E-42D7-B564-7DA64579371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518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72674552-22C0-41A3-973E-D6CEF16358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678000"/>
            <a:ext cx="5198356" cy="3757848"/>
          </a:xfrm>
          <a:ln w="25400">
            <a:solidFill>
              <a:schemeClr val="tx1"/>
            </a:solidFill>
          </a:ln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EB3417-0AFC-4186-942B-3F5D51AEE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F7527-ECC2-4FF8-AFD8-28CC1858893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FA5D91DE-178E-471A-925A-146CB9E1524F}"/>
              </a:ext>
            </a:extLst>
          </p:cNvPr>
          <p:cNvSpPr txBox="1">
            <a:spLocks/>
          </p:cNvSpPr>
          <p:nvPr/>
        </p:nvSpPr>
        <p:spPr bwMode="auto">
          <a:xfrm>
            <a:off x="-34636" y="453892"/>
            <a:ext cx="7241302" cy="53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EB641B"/>
              </a:buClr>
              <a:buFont typeface="Georgia" panose="02040502050405020303" pitchFamily="18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7225" indent="-24606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Georgia" panose="02040502050405020303" pitchFamily="18" charset="0"/>
              <a:buChar char="▫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2338" indent="-219075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13" indent="-200025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063" indent="-18256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EB641B"/>
              </a:buClr>
              <a:buFont typeface="Georgia" panose="02040502050405020303" pitchFamily="18" charset="0"/>
              <a:buChar char="▫"/>
              <a:defRPr sz="2000" kern="1200">
                <a:solidFill>
                  <a:srgbClr val="EB641B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Зоны разграничения ответственности</a:t>
            </a:r>
          </a:p>
          <a:p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21649E-566B-43A2-8323-656A81047B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" b="26368"/>
          <a:stretch/>
        </p:blipFill>
        <p:spPr>
          <a:xfrm>
            <a:off x="622018" y="1154557"/>
            <a:ext cx="4723876" cy="50496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1452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014" y="6035070"/>
            <a:ext cx="10972800" cy="822930"/>
          </a:xfrm>
        </p:spPr>
        <p:txBody>
          <a:bodyPr/>
          <a:lstStyle/>
          <a:p>
            <a:r>
              <a:rPr lang="ru-RU" sz="2200" dirty="0">
                <a:latin typeface="+mn-lt"/>
              </a:rPr>
              <a:t>Комплектные распределительные устройства </a:t>
            </a:r>
            <a:r>
              <a:rPr lang="en-US" sz="2200" dirty="0">
                <a:latin typeface="+mn-lt"/>
              </a:rPr>
              <a:t>D-12P</a:t>
            </a:r>
            <a:endParaRPr lang="ru-RU" sz="2200" dirty="0"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F7527-ECC2-4FF8-AFD8-28CC1858893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ru-RU" altLang="ru-RU">
              <a:cs typeface="Arial" panose="020B0604020202020204" pitchFamily="34" charset="0"/>
            </a:endParaRPr>
          </a:p>
        </p:txBody>
      </p:sp>
      <p:pic>
        <p:nvPicPr>
          <p:cNvPr id="10" name="Picture 4" descr="https://pp.userapi.com/c849228/v849228363/6f826/VRWrce6pFiM.jpg">
            <a:extLst>
              <a:ext uri="{FF2B5EF4-FFF2-40B4-BE49-F238E27FC236}">
                <a16:creationId xmlns:a16="http://schemas.microsoft.com/office/drawing/2014/main" id="{B4669D57-8F78-4A08-8288-3885DC758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302" y="1423861"/>
            <a:ext cx="2717675" cy="464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ont view and cross-section of the D-24P cubic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9" t="9863" r="10105" b="8712"/>
          <a:stretch/>
        </p:blipFill>
        <p:spPr bwMode="auto">
          <a:xfrm>
            <a:off x="266528" y="1675762"/>
            <a:ext cx="3044537" cy="443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39970C7-FDC8-49B4-9831-EF854546E44F}"/>
              </a:ext>
            </a:extLst>
          </p:cNvPr>
          <p:cNvSpPr/>
          <p:nvPr/>
        </p:nvSpPr>
        <p:spPr>
          <a:xfrm>
            <a:off x="3473925" y="4403145"/>
            <a:ext cx="3498375" cy="170953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ИЭТО</a:t>
            </a:r>
            <a:endParaRPr lang="en-US" b="1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17A4545-B7D0-4DAC-9C4F-590EBE1F6A03}"/>
              </a:ext>
            </a:extLst>
          </p:cNvPr>
          <p:cNvSpPr/>
          <p:nvPr/>
        </p:nvSpPr>
        <p:spPr>
          <a:xfrm>
            <a:off x="3473923" y="2904010"/>
            <a:ext cx="3498375" cy="149134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НИОСЭН Гр. 1</a:t>
            </a:r>
            <a:endParaRPr lang="en-US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BF95B39-78C5-44B9-B4E2-2B9155C59142}"/>
              </a:ext>
            </a:extLst>
          </p:cNvPr>
          <p:cNvSpPr/>
          <p:nvPr/>
        </p:nvSpPr>
        <p:spPr>
          <a:xfrm>
            <a:off x="3473923" y="2109358"/>
            <a:ext cx="3498375" cy="7868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НИОСЭН Гр. 2 РЗА</a:t>
            </a:r>
            <a:endParaRPr lang="en-US" b="1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8F3C7DF-8FDF-447C-98DF-7EA002EDA9EF}"/>
              </a:ext>
            </a:extLst>
          </p:cNvPr>
          <p:cNvSpPr/>
          <p:nvPr/>
        </p:nvSpPr>
        <p:spPr>
          <a:xfrm>
            <a:off x="3473923" y="1423861"/>
            <a:ext cx="3498375" cy="66029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?</a:t>
            </a:r>
            <a:endParaRPr lang="en-US" b="1" dirty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2CE8F32A-BF57-426C-AD59-66B5B8E482FF}"/>
              </a:ext>
            </a:extLst>
          </p:cNvPr>
          <p:cNvCxnSpPr>
            <a:cxnSpLocks/>
          </p:cNvCxnSpPr>
          <p:nvPr/>
        </p:nvCxnSpPr>
        <p:spPr>
          <a:xfrm flipH="1">
            <a:off x="1610591" y="2904010"/>
            <a:ext cx="5365069" cy="0"/>
          </a:xfrm>
          <a:prstGeom prst="line">
            <a:avLst/>
          </a:prstGeom>
          <a:ln w="539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94BDED22-2171-4BAC-B900-68BA06D87BD8}"/>
              </a:ext>
            </a:extLst>
          </p:cNvPr>
          <p:cNvCxnSpPr>
            <a:cxnSpLocks/>
          </p:cNvCxnSpPr>
          <p:nvPr/>
        </p:nvCxnSpPr>
        <p:spPr>
          <a:xfrm flipH="1">
            <a:off x="1350818" y="4403145"/>
            <a:ext cx="562148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Соединитель: уступ 23">
            <a:extLst>
              <a:ext uri="{FF2B5EF4-FFF2-40B4-BE49-F238E27FC236}">
                <a16:creationId xmlns:a16="http://schemas.microsoft.com/office/drawing/2014/main" id="{553123B9-FD4F-42CB-A045-BFF6C0ECB737}"/>
              </a:ext>
            </a:extLst>
          </p:cNvPr>
          <p:cNvCxnSpPr>
            <a:cxnSpLocks/>
          </p:cNvCxnSpPr>
          <p:nvPr/>
        </p:nvCxnSpPr>
        <p:spPr>
          <a:xfrm rot="5400000">
            <a:off x="263783" y="2762794"/>
            <a:ext cx="2735181" cy="561110"/>
          </a:xfrm>
          <a:prstGeom prst="bentConnector3">
            <a:avLst>
              <a:gd name="adj1" fmla="val 44682"/>
            </a:avLst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A869DC8D-D751-4743-BD63-059E0484EE09}"/>
              </a:ext>
            </a:extLst>
          </p:cNvPr>
          <p:cNvSpPr/>
          <p:nvPr/>
        </p:nvSpPr>
        <p:spPr>
          <a:xfrm>
            <a:off x="2012443" y="2109357"/>
            <a:ext cx="1248481" cy="7868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РЗА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67783D3E-3A07-46B5-B049-C8FF62BDE76E}"/>
              </a:ext>
            </a:extLst>
          </p:cNvPr>
          <p:cNvSpPr/>
          <p:nvPr/>
        </p:nvSpPr>
        <p:spPr>
          <a:xfrm>
            <a:off x="2012442" y="1423861"/>
            <a:ext cx="1248481" cy="68549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АСУ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509F1D88-78EF-494B-BBE7-34707795BD5D}"/>
              </a:ext>
            </a:extLst>
          </p:cNvPr>
          <p:cNvSpPr/>
          <p:nvPr/>
        </p:nvSpPr>
        <p:spPr>
          <a:xfrm>
            <a:off x="9958977" y="3507152"/>
            <a:ext cx="2063305" cy="149883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СИСТ</a:t>
            </a:r>
            <a:endParaRPr lang="en-US" b="1" dirty="0"/>
          </a:p>
        </p:txBody>
      </p:sp>
      <p:sp>
        <p:nvSpPr>
          <p:cNvPr id="41" name="Объект 2">
            <a:extLst>
              <a:ext uri="{FF2B5EF4-FFF2-40B4-BE49-F238E27FC236}">
                <a16:creationId xmlns:a16="http://schemas.microsoft.com/office/drawing/2014/main" id="{5396603A-76A9-4FFD-8F11-2DB3B0E75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4636" y="453892"/>
            <a:ext cx="7241302" cy="535276"/>
          </a:xfrm>
        </p:spPr>
        <p:txBody>
          <a:bodyPr/>
          <a:lstStyle/>
          <a:p>
            <a:r>
              <a:rPr lang="ru-RU" dirty="0"/>
              <a:t>Зоны разграничения ответственности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087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AE12FB6-DE74-46D3-844B-EE64C3901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BEF0BE-2D3E-42D7-B564-7DA64579371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0D4DB7CB-2D78-4309-9376-1931FF8E8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472641"/>
            <a:ext cx="5787737" cy="1324986"/>
          </a:xfrm>
        </p:spPr>
        <p:txBody>
          <a:bodyPr/>
          <a:lstStyle/>
          <a:p>
            <a:r>
              <a:rPr lang="ru-RU" dirty="0"/>
              <a:t>Недостаток штата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227203-89FE-40EB-9D69-FFA64A4E7F7A}"/>
              </a:ext>
            </a:extLst>
          </p:cNvPr>
          <p:cNvSpPr txBox="1"/>
          <p:nvPr/>
        </p:nvSpPr>
        <p:spPr>
          <a:xfrm>
            <a:off x="336440" y="4793286"/>
            <a:ext cx="7613760" cy="1604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464646"/>
                </a:solidFill>
                <a:latin typeface="Georgia" panose="02040502050405020303" pitchFamily="18" charset="0"/>
              </a:rPr>
              <a:t>12 Подстанций</a:t>
            </a:r>
          </a:p>
          <a:p>
            <a:r>
              <a:rPr lang="ru-RU" dirty="0">
                <a:solidFill>
                  <a:srgbClr val="464646"/>
                </a:solidFill>
                <a:latin typeface="Georgia" panose="02040502050405020303" pitchFamily="18" charset="0"/>
              </a:rPr>
              <a:t>Более 250+ контроллеров </a:t>
            </a:r>
            <a:r>
              <a:rPr lang="en-US" dirty="0">
                <a:solidFill>
                  <a:srgbClr val="464646"/>
                </a:solidFill>
                <a:latin typeface="Georgia" panose="02040502050405020303" pitchFamily="18" charset="0"/>
              </a:rPr>
              <a:t>Aris</a:t>
            </a:r>
          </a:p>
          <a:p>
            <a:r>
              <a:rPr lang="en-US" dirty="0">
                <a:solidFill>
                  <a:srgbClr val="464646"/>
                </a:solidFill>
                <a:latin typeface="Georgia" panose="02040502050405020303" pitchFamily="18" charset="0"/>
              </a:rPr>
              <a:t>6 SCADA </a:t>
            </a:r>
            <a:r>
              <a:rPr lang="ru-RU" dirty="0">
                <a:solidFill>
                  <a:srgbClr val="464646"/>
                </a:solidFill>
                <a:latin typeface="Georgia" panose="02040502050405020303" pitchFamily="18" charset="0"/>
              </a:rPr>
              <a:t>серверов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Численность персонала = Годовые трудозатраты в чел.-ч/1850 ч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ctr">
              <a:lnSpc>
                <a:spcPct val="107000"/>
              </a:lnSpc>
              <a:spcAft>
                <a:spcPts val="800"/>
              </a:spcAft>
              <a:tabLst>
                <a:tab pos="540385" algn="l"/>
              </a:tabLs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≈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7152,65/1850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4">
            <a:extLst>
              <a:ext uri="{FF2B5EF4-FFF2-40B4-BE49-F238E27FC236}">
                <a16:creationId xmlns:a16="http://schemas.microsoft.com/office/drawing/2014/main" id="{C3DED019-E452-4152-A60A-E63AA6B954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7950" y="976565"/>
            <a:ext cx="5487067" cy="365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84" t="8776" b="47452"/>
          <a:stretch/>
        </p:blipFill>
        <p:spPr>
          <a:xfrm>
            <a:off x="336440" y="1045969"/>
            <a:ext cx="5451296" cy="35192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87536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424931A-F282-40E7-8C55-3A37A875B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72642"/>
            <a:ext cx="5403273" cy="535276"/>
          </a:xfrm>
        </p:spPr>
        <p:txBody>
          <a:bodyPr/>
          <a:lstStyle/>
          <a:p>
            <a:r>
              <a:rPr lang="ru-RU" dirty="0"/>
              <a:t>Создание  серверной в к. 1А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4518940-7793-4924-B7C0-DDCDC6AE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F7527-ECC2-4FF8-AFD8-28CC1858893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ru-RU" altLang="ru-RU"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6BCE6D-66D6-4A76-97C9-E2A4E888C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29" y="1007918"/>
            <a:ext cx="10914462" cy="51876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8B0D3E-161C-4FC2-A05D-1F7182B77973}"/>
              </a:ext>
            </a:extLst>
          </p:cNvPr>
          <p:cNvSpPr txBox="1"/>
          <p:nvPr/>
        </p:nvSpPr>
        <p:spPr>
          <a:xfrm>
            <a:off x="3143250" y="63055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1800" dirty="0">
                <a:solidFill>
                  <a:srgbClr val="464646"/>
                </a:solidFill>
                <a:latin typeface="Georgia" panose="02040502050405020303" pitchFamily="18" charset="0"/>
              </a:rPr>
              <a:t>ПАУК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6421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424931A-F282-40E7-8C55-3A37A875B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72642"/>
            <a:ext cx="5022273" cy="535276"/>
          </a:xfrm>
        </p:spPr>
        <p:txBody>
          <a:bodyPr/>
          <a:lstStyle/>
          <a:p>
            <a:r>
              <a:rPr lang="ru-RU" dirty="0"/>
              <a:t>Пультовая коллайдера 1А</a:t>
            </a:r>
          </a:p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4518940-7793-4924-B7C0-DDCDC6AE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F7527-ECC2-4FF8-AFD8-28CC1858893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ru-RU" altLang="ru-RU"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BC3C26-6686-408C-9A7E-DA26126CC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11877"/>
            <a:ext cx="5112327" cy="38342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87DD49-22C7-4CC7-9371-CA519BB94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85" y="1080654"/>
            <a:ext cx="4273688" cy="546724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8AF47C6-4BC6-4987-8A3E-BBFC7A077627}"/>
              </a:ext>
            </a:extLst>
          </p:cNvPr>
          <p:cNvSpPr/>
          <p:nvPr/>
        </p:nvSpPr>
        <p:spPr>
          <a:xfrm>
            <a:off x="2857501" y="4364183"/>
            <a:ext cx="862446" cy="149629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5891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AE12FB6-DE74-46D3-844B-EE64C3901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BEF0BE-2D3E-42D7-B564-7DA64579371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ru-RU" altLang="ru-RU"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DECE7B-178B-49F9-B52F-F801508D96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7" r="484"/>
          <a:stretch/>
        </p:blipFill>
        <p:spPr>
          <a:xfrm>
            <a:off x="4567670" y="668737"/>
            <a:ext cx="7172325" cy="6047254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0D4DB7CB-2D78-4309-9376-1931FF8E8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72641"/>
            <a:ext cx="6096000" cy="971695"/>
          </a:xfrm>
        </p:spPr>
        <p:txBody>
          <a:bodyPr/>
          <a:lstStyle/>
          <a:p>
            <a:r>
              <a:rPr lang="ru-RU" dirty="0"/>
              <a:t>Недостаточное резервирование энергетических кабельных трасс</a:t>
            </a:r>
          </a:p>
        </p:txBody>
      </p:sp>
    </p:spTree>
    <p:extLst>
      <p:ext uri="{BB962C8B-B14F-4D97-AF65-F5344CB8AC3E}">
        <p14:creationId xmlns:p14="http://schemas.microsoft.com/office/powerpoint/2010/main" val="14555741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AE12FB6-DE74-46D3-844B-EE64C3901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BEF0BE-2D3E-42D7-B564-7DA64579371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0D4DB7CB-2D78-4309-9376-1931FF8E8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19367" y="1064923"/>
            <a:ext cx="5787737" cy="1324986"/>
          </a:xfrm>
        </p:spPr>
        <p:txBody>
          <a:bodyPr/>
          <a:lstStyle/>
          <a:p>
            <a:pPr algn="ctr"/>
            <a:r>
              <a:rPr lang="ru-RU" dirty="0"/>
              <a:t>Стройка технологических оптических сетевых трасс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C15FE8-9529-4A3C-AA72-DD6A7A278F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7" r="16768"/>
          <a:stretch/>
        </p:blipFill>
        <p:spPr>
          <a:xfrm rot="1029745">
            <a:off x="3845095" y="1207168"/>
            <a:ext cx="6899029" cy="63294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227203-89FE-40EB-9D69-FFA64A4E7F7A}"/>
              </a:ext>
            </a:extLst>
          </p:cNvPr>
          <p:cNvSpPr txBox="1"/>
          <p:nvPr/>
        </p:nvSpPr>
        <p:spPr>
          <a:xfrm>
            <a:off x="-91787" y="2750345"/>
            <a:ext cx="47573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1800" dirty="0">
                <a:solidFill>
                  <a:srgbClr val="464646"/>
                </a:solidFill>
                <a:latin typeface="Georgia" panose="02040502050405020303" pitchFamily="18" charset="0"/>
              </a:rPr>
              <a:t>П</a:t>
            </a:r>
            <a:r>
              <a:rPr lang="ru-RU" altLang="ru-RU" dirty="0">
                <a:solidFill>
                  <a:srgbClr val="464646"/>
                </a:solidFill>
                <a:latin typeface="Georgia" panose="02040502050405020303" pitchFamily="18" charset="0"/>
              </a:rPr>
              <a:t>роект УТС внутриплощадочных оптических трасс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5836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66A33F0-C2C2-4292-A4CA-D0FAB99D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BEF0BE-2D3E-42D7-B564-7DA64579371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ru-RU" altLang="ru-RU"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345F95-7673-44C8-BF81-FB90235AA6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17" r="38231" b="13684"/>
          <a:stretch/>
        </p:blipFill>
        <p:spPr>
          <a:xfrm>
            <a:off x="2074777" y="914400"/>
            <a:ext cx="9839940" cy="544337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2A667BE-1D23-4E0C-B3F9-DD18F43C6C11}"/>
              </a:ext>
            </a:extLst>
          </p:cNvPr>
          <p:cNvSpPr/>
          <p:nvPr/>
        </p:nvSpPr>
        <p:spPr>
          <a:xfrm rot="20613160">
            <a:off x="5603907" y="5304016"/>
            <a:ext cx="314325" cy="38863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441EDD9-4D00-4B30-8DF9-AE892AECB0D9}"/>
              </a:ext>
            </a:extLst>
          </p:cNvPr>
          <p:cNvSpPr/>
          <p:nvPr/>
        </p:nvSpPr>
        <p:spPr>
          <a:xfrm rot="20613160">
            <a:off x="7407307" y="4891266"/>
            <a:ext cx="314325" cy="38863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0DC58B8-9C27-4667-A377-7A8FEF80983C}"/>
              </a:ext>
            </a:extLst>
          </p:cNvPr>
          <p:cNvSpPr/>
          <p:nvPr/>
        </p:nvSpPr>
        <p:spPr>
          <a:xfrm rot="19266167">
            <a:off x="3457211" y="3816978"/>
            <a:ext cx="314325" cy="4920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8BB44A2-7171-4366-9A56-2549B0B5354B}"/>
              </a:ext>
            </a:extLst>
          </p:cNvPr>
          <p:cNvSpPr/>
          <p:nvPr/>
        </p:nvSpPr>
        <p:spPr>
          <a:xfrm rot="15090164">
            <a:off x="4067207" y="2529067"/>
            <a:ext cx="314325" cy="38863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0970A71-BA7F-44C9-9151-99349A046DB0}"/>
              </a:ext>
            </a:extLst>
          </p:cNvPr>
          <p:cNvSpPr/>
          <p:nvPr/>
        </p:nvSpPr>
        <p:spPr>
          <a:xfrm rot="15294315">
            <a:off x="5493404" y="1590852"/>
            <a:ext cx="238335" cy="38863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C652274-229E-4715-A194-1E93C780E7CB}"/>
              </a:ext>
            </a:extLst>
          </p:cNvPr>
          <p:cNvSpPr/>
          <p:nvPr/>
        </p:nvSpPr>
        <p:spPr>
          <a:xfrm rot="16200000">
            <a:off x="6782677" y="1756511"/>
            <a:ext cx="238335" cy="38863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F748B17-663B-45F9-AE52-35B51E0E08C3}"/>
              </a:ext>
            </a:extLst>
          </p:cNvPr>
          <p:cNvSpPr/>
          <p:nvPr/>
        </p:nvSpPr>
        <p:spPr>
          <a:xfrm rot="12397207">
            <a:off x="9532227" y="1590853"/>
            <a:ext cx="238335" cy="38863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6F0CC66-253F-4A0E-BC08-C1F0BDB6AADA}"/>
              </a:ext>
            </a:extLst>
          </p:cNvPr>
          <p:cNvSpPr/>
          <p:nvPr/>
        </p:nvSpPr>
        <p:spPr>
          <a:xfrm rot="11464589">
            <a:off x="8765020" y="3903379"/>
            <a:ext cx="238335" cy="8996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854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AE12FB6-DE74-46D3-844B-EE64C3901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BEF0BE-2D3E-42D7-B564-7DA64579371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altLang="ru-RU"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DECE7B-178B-49F9-B52F-F801508D96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7" r="484"/>
          <a:stretch/>
        </p:blipFill>
        <p:spPr>
          <a:xfrm>
            <a:off x="4609235" y="737632"/>
            <a:ext cx="7172325" cy="60472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C73A3E-9F54-4B1E-933E-8BAF8DE6AA0B}"/>
              </a:ext>
            </a:extLst>
          </p:cNvPr>
          <p:cNvSpPr txBox="1"/>
          <p:nvPr/>
        </p:nvSpPr>
        <p:spPr>
          <a:xfrm>
            <a:off x="-124691" y="1480128"/>
            <a:ext cx="447848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dirty="0"/>
              <a:t>Схема расположения электросетевых объектов на площадке ЛФВЭ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4766756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BD6ED56-9709-49A4-93FA-F8FCF0B3F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BEF0BE-2D3E-42D7-B564-7DA64579371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ru-RU" altLang="ru-RU"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8C1E14E-9A57-4BD7-A836-BA590E16CF7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172" y="1544566"/>
            <a:ext cx="8024091" cy="451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F4AC4BC-5B64-4BED-BAB9-43774E68AAD3}"/>
              </a:ext>
            </a:extLst>
          </p:cNvPr>
          <p:cNvSpPr/>
          <p:nvPr/>
        </p:nvSpPr>
        <p:spPr>
          <a:xfrm>
            <a:off x="10426698" y="2994311"/>
            <a:ext cx="1361210" cy="8208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ГПП-1</a:t>
            </a:r>
            <a:endParaRPr lang="en-US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5CFD627-B3E2-4DFB-BC20-BD013208527B}"/>
              </a:ext>
            </a:extLst>
          </p:cNvPr>
          <p:cNvSpPr/>
          <p:nvPr/>
        </p:nvSpPr>
        <p:spPr>
          <a:xfrm>
            <a:off x="616527" y="2959676"/>
            <a:ext cx="1361210" cy="8208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К.1А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0254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5283" y="1905452"/>
            <a:ext cx="5621482" cy="3508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F7527-ECC2-4FF8-AFD8-28CC1858893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271429" y="427274"/>
            <a:ext cx="340919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2200" dirty="0">
                <a:latin typeface="+mn-lt"/>
              </a:rPr>
              <a:t>Концепт архитектуры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0D1AC8B-943E-4881-91D2-2C57890D3E97}"/>
              </a:ext>
            </a:extLst>
          </p:cNvPr>
          <p:cNvSpPr/>
          <p:nvPr/>
        </p:nvSpPr>
        <p:spPr>
          <a:xfrm>
            <a:off x="7920653" y="1074974"/>
            <a:ext cx="2219614" cy="672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ГПП-1</a:t>
            </a:r>
            <a:endParaRPr lang="en-US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E23B438-938F-4EAE-946D-C096CE961F19}"/>
              </a:ext>
            </a:extLst>
          </p:cNvPr>
          <p:cNvSpPr/>
          <p:nvPr/>
        </p:nvSpPr>
        <p:spPr>
          <a:xfrm>
            <a:off x="1506668" y="1074973"/>
            <a:ext cx="2938712" cy="672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К. 1А (ПС-13,15, К)</a:t>
            </a:r>
            <a:endParaRPr lang="en-US" dirty="0"/>
          </a:p>
        </p:txBody>
      </p:sp>
      <p:pic>
        <p:nvPicPr>
          <p:cNvPr id="11" name="Объект 3">
            <a:extLst>
              <a:ext uri="{FF2B5EF4-FFF2-40B4-BE49-F238E27FC236}">
                <a16:creationId xmlns:a16="http://schemas.microsoft.com/office/drawing/2014/main" id="{CFD94181-1BA9-45F7-98B6-91516D640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219719" y="1898869"/>
            <a:ext cx="5621482" cy="3508213"/>
          </a:xfrm>
          <a:prstGeom prst="rect">
            <a:avLst/>
          </a:prstGeom>
          <a:noFill/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3682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AE12FB6-DE74-46D3-844B-EE64C3901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BEF0BE-2D3E-42D7-B564-7DA64579371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0D4DB7CB-2D78-4309-9376-1931FF8E8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472641"/>
            <a:ext cx="5787737" cy="1324986"/>
          </a:xfrm>
        </p:spPr>
        <p:txBody>
          <a:bodyPr/>
          <a:lstStyle/>
          <a:p>
            <a:pPr algn="ctr"/>
            <a:r>
              <a:rPr lang="ru-RU" dirty="0"/>
              <a:t>Аналитика и обработка собранных данных за сеанс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227203-89FE-40EB-9D69-FFA64A4E7F7A}"/>
              </a:ext>
            </a:extLst>
          </p:cNvPr>
          <p:cNvSpPr txBox="1"/>
          <p:nvPr/>
        </p:nvSpPr>
        <p:spPr>
          <a:xfrm>
            <a:off x="515214" y="1797627"/>
            <a:ext cx="527252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800" dirty="0">
                <a:solidFill>
                  <a:srgbClr val="464646"/>
                </a:solidFill>
                <a:latin typeface="Georgia" panose="02040502050405020303" pitchFamily="18" charset="0"/>
              </a:rPr>
              <a:t>В этом сеансе был запущен пилотный проект по сбору данных  с 15 ячеек </a:t>
            </a:r>
            <a:r>
              <a:rPr lang="en-US" altLang="ru-RU" sz="1800" dirty="0">
                <a:solidFill>
                  <a:srgbClr val="464646"/>
                </a:solidFill>
                <a:latin typeface="Georgia" panose="02040502050405020303" pitchFamily="18" charset="0"/>
              </a:rPr>
              <a:t>:</a:t>
            </a:r>
            <a:endParaRPr lang="ru-RU" altLang="ru-RU" sz="1800" dirty="0">
              <a:solidFill>
                <a:srgbClr val="464646"/>
              </a:solidFill>
              <a:latin typeface="Georgia" panose="02040502050405020303" pitchFamily="18" charset="0"/>
            </a:endParaRPr>
          </a:p>
          <a:p>
            <a:r>
              <a:rPr lang="ru-RU" altLang="ru-RU" sz="1800" dirty="0">
                <a:solidFill>
                  <a:srgbClr val="464646"/>
                </a:solidFill>
                <a:latin typeface="Georgia" panose="02040502050405020303" pitchFamily="18" charset="0"/>
              </a:rPr>
              <a:t>Пс-15, Пс-13 и </a:t>
            </a:r>
            <a:r>
              <a:rPr lang="ru-RU" altLang="ru-RU" dirty="0" err="1">
                <a:solidFill>
                  <a:srgbClr val="464646"/>
                </a:solidFill>
                <a:latin typeface="Georgia" panose="02040502050405020303" pitchFamily="18" charset="0"/>
              </a:rPr>
              <a:t>Пс</a:t>
            </a:r>
            <a:r>
              <a:rPr lang="ru-RU" altLang="ru-RU" sz="1800" dirty="0">
                <a:solidFill>
                  <a:srgbClr val="464646"/>
                </a:solidFill>
                <a:latin typeface="Georgia" panose="02040502050405020303" pitchFamily="18" charset="0"/>
              </a:rPr>
              <a:t>-К</a:t>
            </a:r>
          </a:p>
          <a:p>
            <a:pPr algn="ctr"/>
            <a:endParaRPr lang="ru-RU" altLang="ru-RU" sz="1800" dirty="0">
              <a:solidFill>
                <a:srgbClr val="464646"/>
              </a:solidFill>
              <a:latin typeface="Georgia" panose="02040502050405020303" pitchFamily="18" charset="0"/>
            </a:endParaRPr>
          </a:p>
          <a:p>
            <a:r>
              <a:rPr lang="en-US" dirty="0">
                <a:solidFill>
                  <a:srgbClr val="464646"/>
                </a:solidFill>
                <a:latin typeface="Georgia" panose="02040502050405020303" pitchFamily="18" charset="0"/>
              </a:rPr>
              <a:t>SCADA RED KIT </a:t>
            </a:r>
            <a:r>
              <a:rPr lang="ru-RU" dirty="0">
                <a:solidFill>
                  <a:srgbClr val="464646"/>
                </a:solidFill>
                <a:latin typeface="Georgia" panose="02040502050405020303" pitchFamily="18" charset="0"/>
              </a:rPr>
              <a:t>успешно записала в БД 800</a:t>
            </a:r>
            <a:r>
              <a:rPr lang="en-US" dirty="0">
                <a:solidFill>
                  <a:srgbClr val="464646"/>
                </a:solidFill>
                <a:latin typeface="Georgia" panose="02040502050405020303" pitchFamily="18" charset="0"/>
              </a:rPr>
              <a:t>GB </a:t>
            </a:r>
            <a:r>
              <a:rPr lang="ru-RU" dirty="0">
                <a:solidFill>
                  <a:srgbClr val="464646"/>
                </a:solidFill>
                <a:latin typeface="Georgia" panose="02040502050405020303" pitchFamily="18" charset="0"/>
              </a:rPr>
              <a:t>сырых данных с контроллеров </a:t>
            </a:r>
            <a:r>
              <a:rPr lang="en-US" dirty="0">
                <a:solidFill>
                  <a:srgbClr val="464646"/>
                </a:solidFill>
                <a:latin typeface="Georgia" panose="02040502050405020303" pitchFamily="18" charset="0"/>
              </a:rPr>
              <a:t>ARIS</a:t>
            </a:r>
          </a:p>
          <a:p>
            <a:br>
              <a:rPr lang="ru-RU" dirty="0">
                <a:solidFill>
                  <a:srgbClr val="464646"/>
                </a:solidFill>
                <a:latin typeface="Georgia" panose="02040502050405020303" pitchFamily="18" charset="0"/>
              </a:rPr>
            </a:br>
            <a:r>
              <a:rPr lang="ru-RU" dirty="0">
                <a:solidFill>
                  <a:srgbClr val="464646"/>
                </a:solidFill>
                <a:latin typeface="Georgia" panose="02040502050405020303" pitchFamily="18" charset="0"/>
              </a:rPr>
              <a:t>Теперь требуется изучение и анализ данных, для корректировки полноценных шаблонов записи  для Подстанции 6-кВ</a:t>
            </a:r>
          </a:p>
          <a:p>
            <a:pPr algn="ctr"/>
            <a:endParaRPr lang="ru-RU" dirty="0">
              <a:solidFill>
                <a:srgbClr val="464646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Picture 2" descr="https://pp.userapi.com/c845018/v845018172/e1d4c/rSjbD26vTg4.jpg">
            <a:extLst>
              <a:ext uri="{FF2B5EF4-FFF2-40B4-BE49-F238E27FC236}">
                <a16:creationId xmlns:a16="http://schemas.microsoft.com/office/drawing/2014/main" id="{B3B001C2-5C7D-4818-AEBD-974B69EC78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2" r="12060"/>
          <a:stretch/>
        </p:blipFill>
        <p:spPr bwMode="auto">
          <a:xfrm>
            <a:off x="6261100" y="1356183"/>
            <a:ext cx="5415207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5899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DC0F5F75-5FE8-4DC0-A716-5BA4D73FE9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9311" y="703983"/>
            <a:ext cx="11733378" cy="5450033"/>
          </a:xfr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C95B1F6-1FCB-4E52-B0DA-3C9729634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BEF0BE-2D3E-42D7-B564-7DA64579371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8B10ED-2845-4DEB-A3B6-054C135532CE}"/>
              </a:ext>
            </a:extLst>
          </p:cNvPr>
          <p:cNvSpPr txBox="1"/>
          <p:nvPr/>
        </p:nvSpPr>
        <p:spPr>
          <a:xfrm>
            <a:off x="508000" y="6211669"/>
            <a:ext cx="108987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464646"/>
                </a:solidFill>
                <a:latin typeface="Georgia" panose="02040502050405020303" pitchFamily="18" charset="0"/>
              </a:rPr>
              <a:t>Результаты анализа данных, помогут вычислить сегменты энергетической сети с паразитическими гармониками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5334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FC763F-7863-4C42-8431-B844DCDC6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42864"/>
            <a:ext cx="10972800" cy="1066800"/>
          </a:xfrm>
        </p:spPr>
        <p:txBody>
          <a:bodyPr/>
          <a:lstStyle/>
          <a:p>
            <a:r>
              <a:rPr lang="ru-RU" sz="3600" dirty="0"/>
              <a:t>Проблемы</a:t>
            </a:r>
            <a:r>
              <a:rPr lang="en-US" sz="3600" dirty="0"/>
              <a:t>: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F51C31-06FD-4A7E-AB3B-38A924E8F3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583034"/>
            <a:ext cx="5384800" cy="4525963"/>
          </a:xfrm>
        </p:spPr>
        <p:txBody>
          <a:bodyPr/>
          <a:lstStyle/>
          <a:p>
            <a:r>
              <a:rPr lang="ru-RU" dirty="0"/>
              <a:t>Зоны разграничения ответственности</a:t>
            </a:r>
          </a:p>
          <a:p>
            <a:r>
              <a:rPr lang="ru-RU" dirty="0"/>
              <a:t>Создание  серверной в к. 1А</a:t>
            </a:r>
          </a:p>
          <a:p>
            <a:r>
              <a:rPr lang="ru-RU" dirty="0"/>
              <a:t>Стройка технологических оптических сетевых трасс</a:t>
            </a:r>
          </a:p>
          <a:p>
            <a:r>
              <a:rPr lang="ru-RU" dirty="0"/>
              <a:t>Переход на современную </a:t>
            </a:r>
            <a:r>
              <a:rPr lang="en-US" dirty="0"/>
              <a:t>SCADA</a:t>
            </a:r>
            <a:r>
              <a:rPr lang="ru-RU" dirty="0"/>
              <a:t> </a:t>
            </a:r>
          </a:p>
          <a:p>
            <a:r>
              <a:rPr lang="ru-RU" dirty="0"/>
              <a:t>Аналитика и обработка собранных данных за сеанс</a:t>
            </a:r>
          </a:p>
          <a:p>
            <a:r>
              <a:rPr lang="ru-RU" dirty="0"/>
              <a:t>Недостаток штата </a:t>
            </a:r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AC24570-754A-4DC0-995A-BCE5A9486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BEF0BE-2D3E-42D7-B564-7DA64579371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AA5F874-07A1-49B9-9911-C8EB92C90487}"/>
              </a:ext>
            </a:extLst>
          </p:cNvPr>
          <p:cNvSpPr txBox="1">
            <a:spLocks/>
          </p:cNvSpPr>
          <p:nvPr/>
        </p:nvSpPr>
        <p:spPr bwMode="auto">
          <a:xfrm>
            <a:off x="609600" y="4585791"/>
            <a:ext cx="579007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ru-RU" sz="3600" dirty="0"/>
              <a:t>Решение:</a:t>
            </a:r>
          </a:p>
          <a:p>
            <a:endParaRPr lang="en-US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D3F0CB4F-04C3-49F0-BC70-588766C7D5A9}"/>
              </a:ext>
            </a:extLst>
          </p:cNvPr>
          <p:cNvSpPr txBox="1">
            <a:spLocks/>
          </p:cNvSpPr>
          <p:nvPr/>
        </p:nvSpPr>
        <p:spPr bwMode="auto">
          <a:xfrm>
            <a:off x="609600" y="5141514"/>
            <a:ext cx="11337610" cy="239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EB641B"/>
              </a:buClr>
              <a:buFont typeface="Georgia" panose="02040502050405020303" pitchFamily="18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7225" indent="-24606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Georgia" panose="02040502050405020303" pitchFamily="18" charset="0"/>
              <a:buChar char="▫"/>
              <a:defRPr sz="1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2338" indent="-219075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13" indent="-200025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063" indent="-18256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EB641B"/>
              </a:buClr>
              <a:buFont typeface="Georgia" panose="02040502050405020303" pitchFamily="18" charset="0"/>
              <a:buChar char="▫"/>
              <a:defRPr sz="1800" kern="1200">
                <a:solidFill>
                  <a:srgbClr val="EB641B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Создание подразделение АСУ энергосистемы  ЛФВЭ численностью 6 профильных специалистов. </a:t>
            </a:r>
            <a:endParaRPr lang="en-US" dirty="0"/>
          </a:p>
          <a:p>
            <a:r>
              <a:rPr lang="ru-RU" dirty="0"/>
              <a:t>Активное привлечение профильных служб ОИЯИ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8940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3709989" y="6000750"/>
            <a:ext cx="5113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buClr>
                <a:srgbClr val="EB641B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EB641B"/>
              </a:buClr>
              <a:buFont typeface="Georgia" panose="02040502050405020303" pitchFamily="18" charset="0"/>
              <a:buChar char="▫"/>
              <a:defRPr sz="2000">
                <a:solidFill>
                  <a:srgbClr val="EB641B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EB641B"/>
              </a:buClr>
              <a:buFont typeface="Georgia" panose="02040502050405020303" pitchFamily="18" charset="0"/>
              <a:buChar char="▫"/>
              <a:defRPr sz="2000">
                <a:solidFill>
                  <a:srgbClr val="EB641B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EB641B"/>
              </a:buClr>
              <a:buFont typeface="Georgia" panose="02040502050405020303" pitchFamily="18" charset="0"/>
              <a:buChar char="▫"/>
              <a:defRPr sz="2000">
                <a:solidFill>
                  <a:srgbClr val="EB641B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EB641B"/>
              </a:buClr>
              <a:buFont typeface="Georgia" panose="02040502050405020303" pitchFamily="18" charset="0"/>
              <a:buChar char="▫"/>
              <a:defRPr sz="2000">
                <a:solidFill>
                  <a:srgbClr val="EB641B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EB641B"/>
              </a:buClr>
              <a:buFont typeface="Georgia" panose="02040502050405020303" pitchFamily="18" charset="0"/>
              <a:buChar char="▫"/>
              <a:defRPr sz="2000">
                <a:solidFill>
                  <a:srgbClr val="EB641B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i="1" dirty="0"/>
              <a:t>Благодарю за внимание.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ECB64A-BA69-47E4-BD04-4F0F37AE6840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ru-RU" altLang="ru-RU"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C2A941-7DAC-45E2-A2FB-4EC3C970E2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54" y="745548"/>
            <a:ext cx="7724891" cy="508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135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1847851" y="476250"/>
            <a:ext cx="504031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2200" dirty="0">
                <a:latin typeface="+mn-lt"/>
              </a:rPr>
              <a:t>Комплекс</a:t>
            </a:r>
            <a:r>
              <a:rPr lang="ru-RU" sz="2400" dirty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NICA</a:t>
            </a:r>
            <a:endParaRPr lang="ru-RU" sz="2400" dirty="0">
              <a:latin typeface="+mn-lt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BEF0BE-2D3E-42D7-B564-7DA64579371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altLang="ru-RU"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1" y="851800"/>
            <a:ext cx="12116859" cy="6006200"/>
          </a:xfrm>
        </p:spPr>
      </p:pic>
      <p:sp>
        <p:nvSpPr>
          <p:cNvPr id="5" name="Прямоугольник 4"/>
          <p:cNvSpPr/>
          <p:nvPr/>
        </p:nvSpPr>
        <p:spPr>
          <a:xfrm>
            <a:off x="7239000" y="5467349"/>
            <a:ext cx="619125" cy="10382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858125" y="5467350"/>
            <a:ext cx="2333625" cy="7715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305800" y="5106083"/>
            <a:ext cx="1885950" cy="361266"/>
          </a:xfrm>
          <a:prstGeom prst="rect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ПС-13</a:t>
            </a:r>
          </a:p>
        </p:txBody>
      </p:sp>
      <p:sp>
        <p:nvSpPr>
          <p:cNvPr id="11" name="Прямоугольник 10"/>
          <p:cNvSpPr/>
          <p:nvPr/>
        </p:nvSpPr>
        <p:spPr>
          <a:xfrm rot="20958027">
            <a:off x="5838335" y="4376277"/>
            <a:ext cx="1180217" cy="276224"/>
          </a:xfrm>
          <a:prstGeom prst="rect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ПС-</a:t>
            </a:r>
            <a:r>
              <a:rPr lang="ru-RU" dirty="0" err="1"/>
              <a:t>Ру</a:t>
            </a:r>
            <a:r>
              <a:rPr lang="ru-RU" dirty="0"/>
              <a:t>-К</a:t>
            </a:r>
          </a:p>
        </p:txBody>
      </p:sp>
      <p:sp>
        <p:nvSpPr>
          <p:cNvPr id="12" name="Прямоугольник 11"/>
          <p:cNvSpPr/>
          <p:nvPr/>
        </p:nvSpPr>
        <p:spPr>
          <a:xfrm rot="3145838">
            <a:off x="3490813" y="2149621"/>
            <a:ext cx="1235724" cy="327065"/>
          </a:xfrm>
          <a:prstGeom prst="rect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ПС-15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305800" y="5902327"/>
            <a:ext cx="781050" cy="336548"/>
          </a:xfrm>
          <a:prstGeom prst="rec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ИП</a:t>
            </a:r>
          </a:p>
        </p:txBody>
      </p:sp>
      <p:sp>
        <p:nvSpPr>
          <p:cNvPr id="14" name="Прямоугольник 13"/>
          <p:cNvSpPr/>
          <p:nvPr/>
        </p:nvSpPr>
        <p:spPr>
          <a:xfrm rot="20964456">
            <a:off x="5142749" y="4559942"/>
            <a:ext cx="687232" cy="272206"/>
          </a:xfrm>
          <a:prstGeom prst="rec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ИП</a:t>
            </a:r>
          </a:p>
        </p:txBody>
      </p:sp>
      <p:sp>
        <p:nvSpPr>
          <p:cNvPr id="15" name="Прямоугольник 14"/>
          <p:cNvSpPr/>
          <p:nvPr/>
        </p:nvSpPr>
        <p:spPr>
          <a:xfrm rot="3078480">
            <a:off x="3623937" y="2715162"/>
            <a:ext cx="563679" cy="341826"/>
          </a:xfrm>
          <a:prstGeom prst="rec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ИП</a:t>
            </a:r>
          </a:p>
        </p:txBody>
      </p:sp>
      <p:cxnSp>
        <p:nvCxnSpPr>
          <p:cNvPr id="8" name="Прямая со стрелкой 7"/>
          <p:cNvCxnSpPr>
            <a:stCxn id="9" idx="2"/>
            <a:endCxn id="13" idx="0"/>
          </p:cNvCxnSpPr>
          <p:nvPr/>
        </p:nvCxnSpPr>
        <p:spPr>
          <a:xfrm flipH="1">
            <a:off x="8696325" y="5467349"/>
            <a:ext cx="552450" cy="434978"/>
          </a:xfrm>
          <a:prstGeom prst="straightConnector1">
            <a:avLst/>
          </a:prstGeom>
          <a:ln w="254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13" idx="1"/>
          </p:cNvCxnSpPr>
          <p:nvPr/>
        </p:nvCxnSpPr>
        <p:spPr>
          <a:xfrm flipH="1" flipV="1">
            <a:off x="4743450" y="5400674"/>
            <a:ext cx="3562350" cy="669927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14" idx="0"/>
          </p:cNvCxnSpPr>
          <p:nvPr/>
        </p:nvCxnSpPr>
        <p:spPr>
          <a:xfrm flipH="1" flipV="1">
            <a:off x="4108676" y="3971925"/>
            <a:ext cx="1352670" cy="59033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cxnSpLocks/>
          </p:cNvCxnSpPr>
          <p:nvPr/>
        </p:nvCxnSpPr>
        <p:spPr>
          <a:xfrm flipH="1" flipV="1">
            <a:off x="3196535" y="3166715"/>
            <a:ext cx="759568" cy="45679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 rot="20958027">
            <a:off x="3418742" y="4702816"/>
            <a:ext cx="900248" cy="276224"/>
          </a:xfrm>
          <a:prstGeom prst="rect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ПС-11</a:t>
            </a:r>
          </a:p>
        </p:txBody>
      </p:sp>
      <p:sp>
        <p:nvSpPr>
          <p:cNvPr id="31" name="Прямоугольник 30"/>
          <p:cNvSpPr/>
          <p:nvPr/>
        </p:nvSpPr>
        <p:spPr>
          <a:xfrm rot="20964456">
            <a:off x="3459638" y="4426411"/>
            <a:ext cx="687232" cy="272206"/>
          </a:xfrm>
          <a:prstGeom prst="rec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ИП</a:t>
            </a:r>
          </a:p>
        </p:txBody>
      </p:sp>
      <p:cxnSp>
        <p:nvCxnSpPr>
          <p:cNvPr id="32" name="Прямая со стрелкой 31"/>
          <p:cNvCxnSpPr>
            <a:stCxn id="31" idx="1"/>
          </p:cNvCxnSpPr>
          <p:nvPr/>
        </p:nvCxnSpPr>
        <p:spPr>
          <a:xfrm flipH="1">
            <a:off x="3210412" y="4625678"/>
            <a:ext cx="255081" cy="38986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Соединительная линия уступом 35"/>
          <p:cNvCxnSpPr>
            <a:stCxn id="11" idx="2"/>
            <a:endCxn id="30" idx="2"/>
          </p:cNvCxnSpPr>
          <p:nvPr/>
        </p:nvCxnSpPr>
        <p:spPr>
          <a:xfrm rot="5400000">
            <a:off x="5011028" y="3533580"/>
            <a:ext cx="326539" cy="2559578"/>
          </a:xfrm>
          <a:prstGeom prst="bentConnector3">
            <a:avLst>
              <a:gd name="adj1" fmla="val 147406"/>
            </a:avLst>
          </a:prstGeom>
          <a:ln w="254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Соединительная линия уступом 39"/>
          <p:cNvCxnSpPr>
            <a:stCxn id="9" idx="1"/>
            <a:endCxn id="11" idx="3"/>
          </p:cNvCxnSpPr>
          <p:nvPr/>
        </p:nvCxnSpPr>
        <p:spPr>
          <a:xfrm rot="10800000">
            <a:off x="7008294" y="4404830"/>
            <a:ext cx="1297507" cy="881886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8982074" y="6253938"/>
            <a:ext cx="1171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Корп. 1А</a:t>
            </a:r>
          </a:p>
        </p:txBody>
      </p:sp>
      <p:cxnSp>
        <p:nvCxnSpPr>
          <p:cNvPr id="47" name="Соединительная линия уступом 46"/>
          <p:cNvCxnSpPr>
            <a:stCxn id="9" idx="0"/>
          </p:cNvCxnSpPr>
          <p:nvPr/>
        </p:nvCxnSpPr>
        <p:spPr>
          <a:xfrm rot="5400000" flipH="1" flipV="1">
            <a:off x="8957165" y="3566695"/>
            <a:ext cx="1830998" cy="1247778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Прямоугольник 49"/>
          <p:cNvSpPr/>
          <p:nvPr/>
        </p:nvSpPr>
        <p:spPr>
          <a:xfrm rot="19573050">
            <a:off x="2501709" y="5760984"/>
            <a:ext cx="862207" cy="302227"/>
          </a:xfrm>
          <a:prstGeom prst="rect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ПС-12</a:t>
            </a:r>
          </a:p>
        </p:txBody>
      </p:sp>
      <p:cxnSp>
        <p:nvCxnSpPr>
          <p:cNvPr id="51" name="Прямая со стрелкой 50"/>
          <p:cNvCxnSpPr>
            <a:stCxn id="50" idx="0"/>
          </p:cNvCxnSpPr>
          <p:nvPr/>
        </p:nvCxnSpPr>
        <p:spPr>
          <a:xfrm flipH="1" flipV="1">
            <a:off x="2667000" y="5106083"/>
            <a:ext cx="181787" cy="680416"/>
          </a:xfrm>
          <a:prstGeom prst="straightConnector1">
            <a:avLst/>
          </a:prstGeom>
          <a:ln w="254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оединительная линия уступом 39">
            <a:extLst>
              <a:ext uri="{FF2B5EF4-FFF2-40B4-BE49-F238E27FC236}">
                <a16:creationId xmlns:a16="http://schemas.microsoft.com/office/drawing/2014/main" id="{0328874C-828A-479E-8575-DDBEA9AE9285}"/>
              </a:ext>
            </a:extLst>
          </p:cNvPr>
          <p:cNvCxnSpPr>
            <a:cxnSpLocks/>
            <a:stCxn id="12" idx="3"/>
            <a:endCxn id="15" idx="3"/>
          </p:cNvCxnSpPr>
          <p:nvPr/>
        </p:nvCxnSpPr>
        <p:spPr>
          <a:xfrm rot="5400000">
            <a:off x="4132094" y="2752751"/>
            <a:ext cx="303175" cy="403434"/>
          </a:xfrm>
          <a:prstGeom prst="bentConnector3">
            <a:avLst>
              <a:gd name="adj1" fmla="val 159217"/>
            </a:avLst>
          </a:prstGeom>
          <a:ln w="254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375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500043" y="293687"/>
            <a:ext cx="5126037" cy="71913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200" dirty="0">
                <a:latin typeface="+mn-lt"/>
              </a:rPr>
              <a:t>ПС 13 до модернизации </a:t>
            </a:r>
          </a:p>
        </p:txBody>
      </p:sp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9277350" y="1821925"/>
            <a:ext cx="250507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1600" dirty="0">
              <a:solidFill>
                <a:srgbClr val="464646"/>
              </a:solidFill>
              <a:latin typeface="Georgia" panose="02040502050405020303" pitchFamily="18" charset="0"/>
            </a:endParaRPr>
          </a:p>
          <a:p>
            <a:r>
              <a:rPr lang="ru-RU" altLang="ru-RU" sz="1600" dirty="0">
                <a:solidFill>
                  <a:srgbClr val="464646"/>
                </a:solidFill>
                <a:latin typeface="Georgia" panose="02040502050405020303" pitchFamily="18" charset="0"/>
              </a:rPr>
              <a:t>С 1970-х </a:t>
            </a:r>
            <a:r>
              <a:rPr lang="ru-RU" altLang="ru-RU" sz="1600" dirty="0" err="1">
                <a:solidFill>
                  <a:srgbClr val="464646"/>
                </a:solidFill>
                <a:latin typeface="Georgia" panose="02040502050405020303" pitchFamily="18" charset="0"/>
              </a:rPr>
              <a:t>гг</a:t>
            </a:r>
            <a:r>
              <a:rPr lang="ru-RU" altLang="ru-RU" sz="1600" dirty="0">
                <a:solidFill>
                  <a:srgbClr val="464646"/>
                </a:solidFill>
                <a:latin typeface="Georgia" panose="02040502050405020303" pitchFamily="18" charset="0"/>
              </a:rPr>
              <a:t> п</a:t>
            </a:r>
            <a:r>
              <a:rPr lang="en-US" altLang="ru-RU" sz="1600" dirty="0">
                <a:solidFill>
                  <a:srgbClr val="464646"/>
                </a:solidFill>
                <a:latin typeface="Georgia" panose="02040502050405020303" pitchFamily="18" charset="0"/>
              </a:rPr>
              <a:t>/</a:t>
            </a:r>
            <a:r>
              <a:rPr lang="ru-RU" altLang="ru-RU" sz="1600" dirty="0" err="1">
                <a:solidFill>
                  <a:srgbClr val="464646"/>
                </a:solidFill>
                <a:latin typeface="Georgia" panose="02040502050405020303" pitchFamily="18" charset="0"/>
              </a:rPr>
              <a:t>ст</a:t>
            </a:r>
            <a:r>
              <a:rPr lang="ru-RU" altLang="ru-RU" sz="1600" dirty="0">
                <a:solidFill>
                  <a:srgbClr val="464646"/>
                </a:solidFill>
                <a:latin typeface="Georgia" panose="02040502050405020303" pitchFamily="18" charset="0"/>
              </a:rPr>
              <a:t> работала без проведения капитальных ремонтов и замены оборудования.</a:t>
            </a:r>
          </a:p>
          <a:p>
            <a:endParaRPr lang="ru-RU" altLang="ru-RU" sz="1600" dirty="0">
              <a:solidFill>
                <a:srgbClr val="464646"/>
              </a:solidFill>
              <a:latin typeface="Georgia" panose="02040502050405020303" pitchFamily="18" charset="0"/>
            </a:endParaRPr>
          </a:p>
        </p:txBody>
      </p:sp>
      <p:sp>
        <p:nvSpPr>
          <p:cNvPr id="11268" name="TextBox 2"/>
          <p:cNvSpPr txBox="1">
            <a:spLocks noChangeArrowheads="1"/>
          </p:cNvSpPr>
          <p:nvPr/>
        </p:nvSpPr>
        <p:spPr bwMode="auto">
          <a:xfrm>
            <a:off x="1152525" y="873140"/>
            <a:ext cx="982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464646"/>
                </a:solidFill>
                <a:latin typeface="Georgia" panose="02040502050405020303" pitchFamily="18" charset="0"/>
              </a:rPr>
              <a:t>В качестве стартового шага , выбрана  модернизация  высоковольтной  ПС-13 корпуса 1А.</a:t>
            </a:r>
          </a:p>
        </p:txBody>
      </p:sp>
      <p:sp>
        <p:nvSpPr>
          <p:cNvPr id="11269" name="TextBox 2"/>
          <p:cNvSpPr txBox="1">
            <a:spLocks noChangeArrowheads="1"/>
          </p:cNvSpPr>
          <p:nvPr/>
        </p:nvSpPr>
        <p:spPr bwMode="auto">
          <a:xfrm>
            <a:off x="2424113" y="6321426"/>
            <a:ext cx="40338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600" dirty="0">
                <a:solidFill>
                  <a:srgbClr val="464646"/>
                </a:solidFill>
                <a:latin typeface="Georgia" panose="02040502050405020303" pitchFamily="18" charset="0"/>
              </a:rPr>
              <a:t>Вид ПС 13 до момента модернизации</a:t>
            </a:r>
            <a:endParaRPr lang="ru-RU" altLang="ru-RU" sz="1600" dirty="0">
              <a:solidFill>
                <a:srgbClr val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92" y="1361516"/>
            <a:ext cx="8605983" cy="484086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BEF0BE-2D3E-42D7-B564-7DA64579371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119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6498470" y="6403602"/>
            <a:ext cx="56935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600" dirty="0">
                <a:solidFill>
                  <a:srgbClr val="464646"/>
                </a:solidFill>
                <a:latin typeface="Georgia" panose="02040502050405020303" pitchFamily="18" charset="0"/>
              </a:rPr>
              <a:t>Обновлены защитные средства для рабочего персонала</a:t>
            </a:r>
            <a:endParaRPr lang="ru-RU" altLang="ru-RU" sz="1600" dirty="0">
              <a:solidFill>
                <a:srgbClr val="000000"/>
              </a:solidFill>
            </a:endParaRPr>
          </a:p>
        </p:txBody>
      </p:sp>
      <p:pic>
        <p:nvPicPr>
          <p:cNvPr id="1026" name="Picture 2" descr="https://pp.userapi.com/c845220/v845220363/e2332/oHj-9LjMoo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1" y="3939681"/>
            <a:ext cx="4168646" cy="234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BEF0BE-2D3E-42D7-B564-7DA64579371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 altLang="ru-RU"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1" y="1049844"/>
            <a:ext cx="4168646" cy="234486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9855" y="5285273"/>
            <a:ext cx="685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>
                <a:latin typeface="Georgia" panose="02040502050405020303" pitchFamily="18" charset="0"/>
              </a:rPr>
              <a:t>Установлены</a:t>
            </a:r>
            <a:r>
              <a:rPr lang="ru-RU" altLang="ru-RU" sz="1600" dirty="0">
                <a:solidFill>
                  <a:srgbClr val="464646"/>
                </a:solidFill>
                <a:latin typeface="Georgia" panose="02040502050405020303" pitchFamily="18" charset="0"/>
              </a:rPr>
              <a:t> </a:t>
            </a:r>
            <a:r>
              <a:rPr lang="ru-RU" sz="1600" dirty="0"/>
              <a:t>современные комплектные распределительные устройства </a:t>
            </a:r>
            <a:r>
              <a:rPr lang="en-US" sz="1600" dirty="0"/>
              <a:t>D-12P</a:t>
            </a:r>
            <a:r>
              <a:rPr lang="ru-RU" sz="1600" dirty="0"/>
              <a:t>, производства Таврида </a:t>
            </a:r>
            <a:r>
              <a:rPr lang="ru-RU" sz="1600" dirty="0" err="1"/>
              <a:t>Електрик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069160" y="3482069"/>
            <a:ext cx="4381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Рядом размещены шкафы АСУ,ЩСН, ЩПТ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1055836" y="368300"/>
            <a:ext cx="512603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2200" dirty="0">
                <a:latin typeface="+mn-lt"/>
              </a:rPr>
              <a:t>ПС-13 (2018) после модернизации </a:t>
            </a:r>
          </a:p>
        </p:txBody>
      </p:sp>
      <p:pic>
        <p:nvPicPr>
          <p:cNvPr id="10" name="Объект 6">
            <a:extLst>
              <a:ext uri="{FF2B5EF4-FFF2-40B4-BE49-F238E27FC236}">
                <a16:creationId xmlns:a16="http://schemas.microsoft.com/office/drawing/2014/main" id="{613D0ECC-7E2A-4446-8349-672039BC4C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56" y="1049844"/>
            <a:ext cx="6111910" cy="4074606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D40720-CF59-400E-84BA-258636629EE9}"/>
              </a:ext>
            </a:extLst>
          </p:cNvPr>
          <p:cNvSpPr txBox="1"/>
          <p:nvPr/>
        </p:nvSpPr>
        <p:spPr>
          <a:xfrm>
            <a:off x="189855" y="615407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 данное время подстанция питает тиристорные выпрямители и строительство NICA.</a:t>
            </a:r>
          </a:p>
        </p:txBody>
      </p:sp>
    </p:spTree>
    <p:extLst>
      <p:ext uri="{BB962C8B-B14F-4D97-AF65-F5344CB8AC3E}">
        <p14:creationId xmlns:p14="http://schemas.microsoft.com/office/powerpoint/2010/main" val="1746974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232" y="218987"/>
            <a:ext cx="10972800" cy="822930"/>
          </a:xfrm>
        </p:spPr>
        <p:txBody>
          <a:bodyPr/>
          <a:lstStyle/>
          <a:p>
            <a:r>
              <a:rPr lang="ru-RU" sz="2200" dirty="0">
                <a:latin typeface="+mn-lt"/>
              </a:rPr>
              <a:t>Комплектные распределительные устройства </a:t>
            </a:r>
            <a:r>
              <a:rPr lang="en-US" sz="2200" dirty="0">
                <a:latin typeface="+mn-lt"/>
              </a:rPr>
              <a:t>D-12P</a:t>
            </a:r>
            <a:endParaRPr lang="ru-RU" sz="2200" dirty="0">
              <a:latin typeface="+mn-lt"/>
            </a:endParaRPr>
          </a:p>
        </p:txBody>
      </p:sp>
      <p:pic>
        <p:nvPicPr>
          <p:cNvPr id="4" name="Picture 2" descr="Front view and cross-section of the D-24P cubic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5" r="-242"/>
          <a:stretch/>
        </p:blipFill>
        <p:spPr bwMode="auto">
          <a:xfrm>
            <a:off x="4029075" y="1247428"/>
            <a:ext cx="2533649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pp.userapi.com/c848628/v848628363/70d2a/lVgZ4s2uXx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88" y="1123773"/>
            <a:ext cx="2859581" cy="508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F7527-ECC2-4FF8-AFD8-28CC1858893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altLang="ru-RU"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825" y="3819701"/>
            <a:ext cx="4244928" cy="23877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011969" y="6327259"/>
            <a:ext cx="2946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Вакуумный выключатель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825" y="918262"/>
            <a:ext cx="4244928" cy="269592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162300" y="4587091"/>
            <a:ext cx="41338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dirty="0"/>
              <a:t>Ячейки состоят из коммутационных аппаратов, шин, вакуумный выключатель, трансформаторов, средств учета, измерения, и устройство защиты.</a:t>
            </a:r>
          </a:p>
        </p:txBody>
      </p:sp>
    </p:spTree>
    <p:extLst>
      <p:ext uri="{BB962C8B-B14F-4D97-AF65-F5344CB8AC3E}">
        <p14:creationId xmlns:p14="http://schemas.microsoft.com/office/powerpoint/2010/main" val="1855782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500043" y="293687"/>
            <a:ext cx="5126037" cy="71913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>
                <a:latin typeface="+mn-lt"/>
              </a:rPr>
              <a:t>ПС-К до модернизации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BEF0BE-2D3E-42D7-B564-7DA64579371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 altLang="ru-RU">
              <a:cs typeface="Arial" panose="020B0604020202020204" pitchFamily="34" charset="0"/>
            </a:endParaRPr>
          </a:p>
        </p:txBody>
      </p:sp>
      <p:pic>
        <p:nvPicPr>
          <p:cNvPr id="8" name="Объект 4">
            <a:extLst>
              <a:ext uri="{FF2B5EF4-FFF2-40B4-BE49-F238E27FC236}">
                <a16:creationId xmlns:a16="http://schemas.microsoft.com/office/drawing/2014/main" id="{47064E6E-24AA-49F3-A938-39E2581D9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41" y="1012825"/>
            <a:ext cx="10061576" cy="563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99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1282460" y="6276418"/>
            <a:ext cx="56935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>
              <a:defRPr/>
            </a:pPr>
            <a:r>
              <a:rPr lang="ru-RU" altLang="ru-RU" sz="1600" dirty="0">
                <a:solidFill>
                  <a:srgbClr val="464646"/>
                </a:solidFill>
                <a:latin typeface="Georgia" panose="02040502050405020303" pitchFamily="18" charset="0"/>
              </a:rPr>
              <a:t>защитные средства для рабочего персонала</a:t>
            </a:r>
            <a:endParaRPr lang="en-US" altLang="ru-RU" sz="1600" dirty="0">
              <a:solidFill>
                <a:srgbClr val="464646"/>
              </a:solidFill>
              <a:latin typeface="Georgia" panose="02040502050405020303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BEF0BE-2D3E-42D7-B564-7DA64579371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88709" y="3693220"/>
            <a:ext cx="685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>
                <a:latin typeface="Georgia" panose="02040502050405020303" pitchFamily="18" charset="0"/>
              </a:rPr>
              <a:t>Ячейки типа </a:t>
            </a:r>
            <a:r>
              <a:rPr lang="en-US" altLang="ru-RU" sz="1600" dirty="0">
                <a:solidFill>
                  <a:srgbClr val="464646"/>
                </a:solidFill>
                <a:latin typeface="Georgia" panose="02040502050405020303" pitchFamily="18" charset="0"/>
              </a:rPr>
              <a:t>D-12P</a:t>
            </a:r>
          </a:p>
          <a:p>
            <a:pPr algn="ctr"/>
            <a:r>
              <a:rPr lang="en-US" altLang="ru-RU" sz="1600" dirty="0">
                <a:latin typeface="Georgia" panose="02040502050405020303" pitchFamily="18" charset="0"/>
              </a:rPr>
              <a:t> 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375690" y="6061763"/>
            <a:ext cx="4645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шкафы АСУ,ЩСН, ЩПТ</a:t>
            </a:r>
            <a:r>
              <a:rPr lang="en-US" sz="1600" dirty="0"/>
              <a:t> 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2"/>
          <a:stretch/>
        </p:blipFill>
        <p:spPr>
          <a:xfrm>
            <a:off x="506978" y="1082990"/>
            <a:ext cx="5659131" cy="26102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60"/>
          <a:stretch/>
        </p:blipFill>
        <p:spPr>
          <a:xfrm>
            <a:off x="1896275" y="4108821"/>
            <a:ext cx="2880538" cy="21280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" t="5185" r="30773"/>
          <a:stretch/>
        </p:blipFill>
        <p:spPr>
          <a:xfrm>
            <a:off x="6869529" y="798461"/>
            <a:ext cx="2122071" cy="52402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2" t="4878" r="424"/>
          <a:stretch/>
        </p:blipFill>
        <p:spPr>
          <a:xfrm>
            <a:off x="8861066" y="795226"/>
            <a:ext cx="2869318" cy="5243533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D16D5213-BFE6-41BC-89CD-7FBF9685F00D}"/>
              </a:ext>
            </a:extLst>
          </p:cNvPr>
          <p:cNvSpPr txBox="1">
            <a:spLocks/>
          </p:cNvSpPr>
          <p:nvPr/>
        </p:nvSpPr>
        <p:spPr bwMode="auto">
          <a:xfrm>
            <a:off x="1055836" y="368300"/>
            <a:ext cx="512603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2200" dirty="0">
                <a:latin typeface="+mn-lt"/>
              </a:rPr>
              <a:t>ПС К (2019-20) </a:t>
            </a:r>
          </a:p>
        </p:txBody>
      </p:sp>
    </p:spTree>
    <p:extLst>
      <p:ext uri="{BB962C8B-B14F-4D97-AF65-F5344CB8AC3E}">
        <p14:creationId xmlns:p14="http://schemas.microsoft.com/office/powerpoint/2010/main" val="18796867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19436</TotalTime>
  <Words>1272</Words>
  <Application>Microsoft Office PowerPoint</Application>
  <PresentationFormat>Широкоэкранный</PresentationFormat>
  <Paragraphs>237</Paragraphs>
  <Slides>35</Slides>
  <Notes>23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2" baseType="lpstr">
      <vt:lpstr>Arial</vt:lpstr>
      <vt:lpstr>Calibri</vt:lpstr>
      <vt:lpstr>Georgia</vt:lpstr>
      <vt:lpstr>Times New Roman</vt:lpstr>
      <vt:lpstr>Trebuchet MS</vt:lpstr>
      <vt:lpstr>Wingdings 2</vt:lpstr>
      <vt:lpstr>Городская</vt:lpstr>
      <vt:lpstr>Создание единой автоматизированной системы управления энергообеспечением    базовых установок NICA     </vt:lpstr>
      <vt:lpstr>Презентация PowerPoint</vt:lpstr>
      <vt:lpstr>Презентация PowerPoint</vt:lpstr>
      <vt:lpstr>Презентация PowerPoint</vt:lpstr>
      <vt:lpstr>ПС 13 до модернизации </vt:lpstr>
      <vt:lpstr>Презентация PowerPoint</vt:lpstr>
      <vt:lpstr>Комплектные распределительные устройства D-12P</vt:lpstr>
      <vt:lpstr>ПС-К до модернизации </vt:lpstr>
      <vt:lpstr>Презентация PowerPoint</vt:lpstr>
      <vt:lpstr>Понижающие трансформаторы 6-&gt;0.69 кВ, 1600 кВа</vt:lpstr>
      <vt:lpstr>Презентация PowerPoint</vt:lpstr>
      <vt:lpstr>Презентация PowerPoint</vt:lpstr>
      <vt:lpstr>Презентация PowerPoint</vt:lpstr>
      <vt:lpstr>ГПП-1 110/6кВ ПС №134 «Дубна»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Проблемы</vt:lpstr>
      <vt:lpstr>Презентация PowerPoint</vt:lpstr>
      <vt:lpstr>Комплектные распределительные устройства D-12P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Проблемы: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Автоматизированная система управления источниками питания базовых установок NICA.</dc:title>
  <dc:creator>Пользователь Windows</dc:creator>
  <cp:lastModifiedBy>Михаил Филиппов</cp:lastModifiedBy>
  <cp:revision>212</cp:revision>
  <dcterms:created xsi:type="dcterms:W3CDTF">2017-08-09T12:11:48Z</dcterms:created>
  <dcterms:modified xsi:type="dcterms:W3CDTF">2023-04-01T13:59:29Z</dcterms:modified>
</cp:coreProperties>
</file>