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0" r:id="rId3"/>
    <p:sldId id="273" r:id="rId4"/>
    <p:sldId id="277" r:id="rId5"/>
    <p:sldId id="278" r:id="rId6"/>
    <p:sldId id="271" r:id="rId7"/>
    <p:sldId id="286" r:id="rId8"/>
    <p:sldId id="281" r:id="rId9"/>
    <p:sldId id="272" r:id="rId10"/>
    <p:sldId id="297" r:id="rId11"/>
    <p:sldId id="290" r:id="rId12"/>
    <p:sldId id="292" r:id="rId13"/>
    <p:sldId id="274" r:id="rId14"/>
    <p:sldId id="276" r:id="rId15"/>
    <p:sldId id="291" r:id="rId16"/>
    <p:sldId id="280" r:id="rId17"/>
    <p:sldId id="279" r:id="rId18"/>
    <p:sldId id="284" r:id="rId19"/>
    <p:sldId id="293" r:id="rId20"/>
    <p:sldId id="294" r:id="rId21"/>
    <p:sldId id="295" r:id="rId22"/>
    <p:sldId id="296" r:id="rId23"/>
    <p:sldId id="283" r:id="rId24"/>
    <p:sldId id="275" r:id="rId25"/>
    <p:sldId id="330" r:id="rId26"/>
    <p:sldId id="289" r:id="rId27"/>
    <p:sldId id="329" r:id="rId28"/>
    <p:sldId id="287" r:id="rId29"/>
    <p:sldId id="288" r:id="rId30"/>
    <p:sldId id="264" r:id="rId31"/>
    <p:sldId id="258" r:id="rId32"/>
    <p:sldId id="259" r:id="rId33"/>
    <p:sldId id="261" r:id="rId34"/>
    <p:sldId id="260" r:id="rId35"/>
    <p:sldId id="262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7" autoAdjust="0"/>
    <p:restoredTop sz="96366" autoAdjust="0"/>
  </p:normalViewPr>
  <p:slideViewPr>
    <p:cSldViewPr snapToGrid="0">
      <p:cViewPr varScale="1">
        <p:scale>
          <a:sx n="110" d="100"/>
          <a:sy n="110" d="100"/>
        </p:scale>
        <p:origin x="516" y="108"/>
      </p:cViewPr>
      <p:guideLst/>
    </p:cSldViewPr>
  </p:slideViewPr>
  <p:outlineViewPr>
    <p:cViewPr>
      <p:scale>
        <a:sx n="33" d="100"/>
        <a:sy n="33" d="100"/>
      </p:scale>
      <p:origin x="0" y="-486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B000B-FEE3-42F4-BD08-F3E3F03912CA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143F0-18DD-4DCF-80CE-0991CF656F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244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D1FE4-E3EE-32BB-4625-A7C7E3F9F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97028B-63AC-046F-966A-71E4D2AD4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EFE1DC-B4B4-6EEC-9363-8A26FFA89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F73543-2041-9810-E054-AE80F51E0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BB13D2-09C3-EDE4-9F1D-42F44D487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618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784936-DE00-34C9-2C19-BA70E07E2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A32A46-898B-B8EE-2F52-BEBB4F223B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42ECA-1DDF-2988-2F55-122BAB101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15BB2C-8AD9-59E6-647C-50677E52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C2F9DD-D5AF-BD81-E6A5-00D53413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1371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919B0E5-9766-CA81-BC1C-9E6A8675CF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5CD1872-DB70-5FE2-5616-893001D20B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A5275-BCEC-6BD0-DB9B-3DE88ECC1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BCD5DD-8898-F4FF-519A-216CB2905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ED691A-088D-FFC0-9EBB-59BAC58BA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051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992AF4-B902-9312-9725-B7C3E718B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ECD476-7E0E-52CD-13A9-E53C73731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725CB2-C37E-FAAC-D746-CFAB38BE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9035E-7889-B2BA-AA8E-29537D3FB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E2BFCD-AF82-1CF9-FD35-69BA682C8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28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71FA0-2BBB-73B9-F372-3C59B25BD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F5F0BA-160E-5FF4-E994-70E5B1066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4F0DE9-C327-78BB-53F7-B10B0EABE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B984E-F2DE-3B04-4398-F1E0CA31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C69D8-39E5-398F-0E9C-B04F15BE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310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1D927-FE55-F29E-F434-28281D4CA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4E99AF-4EFE-D9E0-4AF3-DFB251C1B8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65534A-743C-AD9D-9A52-D8D8B1D98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3E70DE-5989-D035-1889-A1E7A5538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BCD684-B3FC-74C6-21FF-660FA60C1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1D7E49-4073-3D6F-BC9F-4B0AB64B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6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F3B11-14AE-06F3-15BD-E616DCF2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D53FF1C-8663-57D1-E8E1-A3408C491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8C56C5-5CC1-0256-5AA7-3E08F9352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2809EB-9AF5-51CC-D4F7-D9A3BC30F6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00DC464-8D56-D568-6B3E-28F07A4C6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4B8A1AF-A584-D425-F3CB-C32E2A3C5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FE4E27-A255-7B5C-5A89-862DEA5CB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7D737CB-24F1-C41B-8814-959700503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263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CA888-5E0D-9219-6CCF-7616B200A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265685-D6B5-8C73-CF64-CACB5A84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ABD0936-B213-9F6D-2696-5BD9B8BC5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074429C-03CD-A7AF-58DB-50DA6A4F1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317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E429CA-F350-73BE-42FF-4432E7AA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947201-1C53-E489-20F8-DF897DEEA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9C2A416-F271-24A7-93DC-F125B42F2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174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6135F-9411-3FEE-2637-68C50F7F2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9A0EB4-1A13-9784-FF6B-714714D37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05B394-9672-296D-DA12-FA842B807E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C6B3FE-553E-D5E1-81D6-30C10010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FD272E-A5AE-2D31-EC97-F59B543F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06EF49-A326-8BCD-232A-CBA605A9E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0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DC821-CA09-5791-AF5B-5DA4337CA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72BD36-78D7-CF8F-9292-450CCFA07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B101D2-B783-801F-F1F4-51B28DF31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915A06-034B-4878-8B53-F84DA3FA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DFE79F-26C6-F36F-1A32-26EC7F9F8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39A8ED-7B82-E64E-CB40-29F0DE97F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6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677792-0DC1-775A-F2C1-63116E710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1A60DD-C52E-E2F9-D609-67B8EBB89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8775B0-8DF3-3C48-21D5-9CF7C5A55A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F832A-AA69-456E-B2B7-D9B781152D54}" type="datetimeFigureOut">
              <a:rPr lang="ru-RU" smtClean="0"/>
              <a:t>01.04.2023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3A9E47-7526-1205-0576-D73D89DEB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710D22-B691-4504-BF2E-5B5BFFD55C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FB154-2B34-4E19-AF4D-C59E7C147E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32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B2A7CB-3996-6F67-9318-701D18447C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Детекторная система неразрушающего контроля циркулирующих пучков Бустера и </a:t>
            </a:r>
            <a:r>
              <a:rPr lang="ru-RU" sz="3600" dirty="0" err="1"/>
              <a:t>Нуклотрона</a:t>
            </a:r>
            <a:r>
              <a:rPr lang="ru-RU" sz="3600" dirty="0"/>
              <a:t> на основе МКП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179507-AEA3-A9C6-B346-7224402258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 докладчик Сафонов Андрей Борисович</a:t>
            </a:r>
          </a:p>
          <a:p>
            <a:r>
              <a:rPr lang="ru-RU" sz="1800" dirty="0"/>
              <a:t>«Ускорительный комплекс NICA: проблемы и перспективы – 2023» </a:t>
            </a:r>
          </a:p>
          <a:p>
            <a:r>
              <a:rPr lang="ru-RU" sz="1800" dirty="0"/>
              <a:t> </a:t>
            </a:r>
            <a:r>
              <a:rPr lang="ru-RU" sz="1800" dirty="0" err="1"/>
              <a:t>Цей</a:t>
            </a:r>
            <a:r>
              <a:rPr lang="ru-RU" sz="1800" dirty="0"/>
              <a:t>, Северная Осетия</a:t>
            </a:r>
          </a:p>
        </p:txBody>
      </p:sp>
    </p:spTree>
    <p:extLst>
      <p:ext uri="{BB962C8B-B14F-4D97-AF65-F5344CB8AC3E}">
        <p14:creationId xmlns:p14="http://schemas.microsoft.com/office/powerpoint/2010/main" val="4227365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5D9F-802B-52CB-0FB9-41990A17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Временная структура цикла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982FE037-33B3-7F09-8E56-061FD8F14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129510"/>
          </a:xfrm>
        </p:spPr>
      </p:pic>
    </p:spTree>
    <p:extLst>
      <p:ext uri="{BB962C8B-B14F-4D97-AF65-F5344CB8AC3E}">
        <p14:creationId xmlns:p14="http://schemas.microsoft.com/office/powerpoint/2010/main" val="34385731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82020-D107-DB75-A396-87EEC557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Формат данных </a:t>
            </a:r>
            <a:r>
              <a:rPr lang="en-US" dirty="0"/>
              <a:t>TIC -&gt; PC</a:t>
            </a:r>
            <a:endParaRPr lang="ru-RU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3A4728BB-189A-7AFB-6E53-FFF166D64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573" y="1321383"/>
            <a:ext cx="6720854" cy="5536617"/>
          </a:xfrm>
        </p:spPr>
      </p:pic>
    </p:spTree>
    <p:extLst>
      <p:ext uri="{BB962C8B-B14F-4D97-AF65-F5344CB8AC3E}">
        <p14:creationId xmlns:p14="http://schemas.microsoft.com/office/powerpoint/2010/main" val="3758758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82020-D107-DB75-A396-87EEC557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Формат данных </a:t>
            </a:r>
            <a:r>
              <a:rPr lang="en-US" dirty="0"/>
              <a:t>PC -&gt; TIC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2AAC234-8C06-6ADD-12B2-5DE5926F9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97" y="2335780"/>
            <a:ext cx="11796606" cy="2186440"/>
          </a:xfrm>
        </p:spPr>
      </p:pic>
    </p:spTree>
    <p:extLst>
      <p:ext uri="{BB962C8B-B14F-4D97-AF65-F5344CB8AC3E}">
        <p14:creationId xmlns:p14="http://schemas.microsoft.com/office/powerpoint/2010/main" val="1661159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D79A2-6199-6DB1-DA44-82A6EF8E6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детекторной системы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36FA81-7286-5FED-E968-DD9838347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74" y="1446158"/>
            <a:ext cx="11822853" cy="5110272"/>
          </a:xfrm>
        </p:spPr>
      </p:pic>
    </p:spTree>
    <p:extLst>
      <p:ext uri="{BB962C8B-B14F-4D97-AF65-F5344CB8AC3E}">
        <p14:creationId xmlns:p14="http://schemas.microsoft.com/office/powerpoint/2010/main" val="21006289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5D9F-802B-52CB-0FB9-41990A17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TIC-Monitor</a:t>
            </a:r>
            <a:r>
              <a:rPr lang="ru-RU" dirty="0"/>
              <a:t> – окно настроек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1C69386-DB5F-2D7F-636E-A9C1FE542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0254" y="1509713"/>
            <a:ext cx="5091492" cy="4983162"/>
          </a:xfr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E088D8A2-294B-55F9-6BF6-71B25C52149E}"/>
              </a:ext>
            </a:extLst>
          </p:cNvPr>
          <p:cNvSpPr/>
          <p:nvPr/>
        </p:nvSpPr>
        <p:spPr>
          <a:xfrm>
            <a:off x="1573972" y="2360973"/>
            <a:ext cx="1844627" cy="810490"/>
          </a:xfrm>
          <a:prstGeom prst="wedgeRoundRectCallout">
            <a:avLst>
              <a:gd name="adj1" fmla="val 61937"/>
              <a:gd name="adj2" fmla="val 23168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Название устройства</a:t>
            </a: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8FF67957-DD47-1460-C879-B4C0C4A56344}"/>
              </a:ext>
            </a:extLst>
          </p:cNvPr>
          <p:cNvSpPr/>
          <p:nvPr/>
        </p:nvSpPr>
        <p:spPr>
          <a:xfrm>
            <a:off x="66317" y="4172067"/>
            <a:ext cx="3418109" cy="1176582"/>
          </a:xfrm>
          <a:prstGeom prst="wedgeRoundRectCallout">
            <a:avLst>
              <a:gd name="adj1" fmla="val 58221"/>
              <a:gd name="adj2" fmla="val -23404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Установка интервала времени набора данных и времени задержки от стартового сигнала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9D561807-56E3-D8D1-25B3-05DE709D1204}"/>
              </a:ext>
            </a:extLst>
          </p:cNvPr>
          <p:cNvSpPr/>
          <p:nvPr/>
        </p:nvSpPr>
        <p:spPr>
          <a:xfrm>
            <a:off x="8943349" y="1991482"/>
            <a:ext cx="2642260" cy="1325563"/>
          </a:xfrm>
          <a:prstGeom prst="wedgeRoundRectCallout">
            <a:avLst>
              <a:gd name="adj1" fmla="val -60837"/>
              <a:gd name="adj2" fmla="val 18200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Установка режима работы </a:t>
            </a:r>
            <a:r>
              <a:rPr lang="en-US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TIC64</a:t>
            </a:r>
            <a:endParaRPr lang="ru-RU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E4C15D99-F7AD-5B1E-0CC9-C936BF0468DF}"/>
              </a:ext>
            </a:extLst>
          </p:cNvPr>
          <p:cNvSpPr/>
          <p:nvPr/>
        </p:nvSpPr>
        <p:spPr>
          <a:xfrm>
            <a:off x="8815459" y="5547561"/>
            <a:ext cx="1844627" cy="810490"/>
          </a:xfrm>
          <a:prstGeom prst="wedgeRoundRectCallout">
            <a:avLst>
              <a:gd name="adj1" fmla="val -79045"/>
              <a:gd name="adj2" fmla="val 30413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Запись настроек в </a:t>
            </a:r>
            <a:r>
              <a:rPr lang="en-US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TIC64</a:t>
            </a:r>
            <a:endParaRPr lang="ru-RU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61455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B91352E0-E394-1FA2-608E-3D4017F0B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72" y="1474775"/>
            <a:ext cx="9044056" cy="5053038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5D9F-802B-52CB-0FB9-41990A17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CONRTOL_RG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7037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5D9F-802B-52CB-0FB9-41990A17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TIC-Monitor</a:t>
            </a:r>
            <a:r>
              <a:rPr lang="ru-RU" dirty="0"/>
              <a:t> – окно установки порогов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FD674D7-C6F0-4D6C-8023-B66BAF1D0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323" y="1509713"/>
            <a:ext cx="8489354" cy="4983162"/>
          </a:xfr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E088D8A2-294B-55F9-6BF6-71B25C52149E}"/>
              </a:ext>
            </a:extLst>
          </p:cNvPr>
          <p:cNvSpPr/>
          <p:nvPr/>
        </p:nvSpPr>
        <p:spPr>
          <a:xfrm>
            <a:off x="81455" y="1285443"/>
            <a:ext cx="1688413" cy="810490"/>
          </a:xfrm>
          <a:prstGeom prst="wedgeRoundRectCallout">
            <a:avLst>
              <a:gd name="adj1" fmla="val 85178"/>
              <a:gd name="adj2" fmla="val 32483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Плоскость - </a:t>
            </a:r>
            <a:r>
              <a:rPr lang="en-US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8FF67957-DD47-1460-C879-B4C0C4A56344}"/>
              </a:ext>
            </a:extLst>
          </p:cNvPr>
          <p:cNvSpPr/>
          <p:nvPr/>
        </p:nvSpPr>
        <p:spPr>
          <a:xfrm>
            <a:off x="0" y="5279108"/>
            <a:ext cx="1992086" cy="1184563"/>
          </a:xfrm>
          <a:prstGeom prst="wedgeRoundRectCallout">
            <a:avLst>
              <a:gd name="adj1" fmla="val 61063"/>
              <a:gd name="adj2" fmla="val 32048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Порог дискриминации на канале</a:t>
            </a: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E4C15D99-F7AD-5B1E-0CC9-C936BF0468DF}"/>
              </a:ext>
            </a:extLst>
          </p:cNvPr>
          <p:cNvSpPr/>
          <p:nvPr/>
        </p:nvSpPr>
        <p:spPr>
          <a:xfrm>
            <a:off x="5173685" y="5906655"/>
            <a:ext cx="1844627" cy="810490"/>
          </a:xfrm>
          <a:prstGeom prst="wedgeRoundRectCallout">
            <a:avLst>
              <a:gd name="adj1" fmla="val 2361"/>
              <a:gd name="adj2" fmla="val -165211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Запись порогов в </a:t>
            </a:r>
            <a:r>
              <a:rPr lang="en-US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TIC64</a:t>
            </a:r>
            <a:endParaRPr lang="ru-RU" dirty="0">
              <a:ln w="0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57830A82-672C-1720-DC41-FEEF0D3C0E37}"/>
              </a:ext>
            </a:extLst>
          </p:cNvPr>
          <p:cNvSpPr/>
          <p:nvPr/>
        </p:nvSpPr>
        <p:spPr>
          <a:xfrm>
            <a:off x="10340675" y="1285443"/>
            <a:ext cx="1688413" cy="810490"/>
          </a:xfrm>
          <a:prstGeom prst="wedgeRoundRectCallout">
            <a:avLst>
              <a:gd name="adj1" fmla="val -88467"/>
              <a:gd name="adj2" fmla="val 34554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Плоскость - </a:t>
            </a:r>
            <a:r>
              <a:rPr lang="en-US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</a:t>
            </a:r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6A72EAD4-1A92-2254-6B48-37324EDBE61E}"/>
              </a:ext>
            </a:extLst>
          </p:cNvPr>
          <p:cNvSpPr/>
          <p:nvPr/>
        </p:nvSpPr>
        <p:spPr>
          <a:xfrm>
            <a:off x="4013226" y="1340067"/>
            <a:ext cx="4217720" cy="462756"/>
          </a:xfrm>
          <a:prstGeom prst="wedgeRoundRectCallout">
            <a:avLst>
              <a:gd name="adj1" fmla="val 1937"/>
              <a:gd name="adj2" fmla="val 87952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Установка порогов на все каналы</a:t>
            </a:r>
          </a:p>
        </p:txBody>
      </p:sp>
    </p:spTree>
    <p:extLst>
      <p:ext uri="{BB962C8B-B14F-4D97-AF65-F5344CB8AC3E}">
        <p14:creationId xmlns:p14="http://schemas.microsoft.com/office/powerpoint/2010/main" val="11297798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5D9F-802B-52CB-0FB9-41990A17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TIC-Monitor</a:t>
            </a:r>
            <a:r>
              <a:rPr lang="ru-RU" dirty="0"/>
              <a:t> – окно отображения данных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8AA80D7-3F58-821F-2693-F5CD1F009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407" y="1825625"/>
            <a:ext cx="7239186" cy="4351338"/>
          </a:xfrm>
        </p:spPr>
      </p:pic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E088D8A2-294B-55F9-6BF6-71B25C52149E}"/>
              </a:ext>
            </a:extLst>
          </p:cNvPr>
          <p:cNvSpPr/>
          <p:nvPr/>
        </p:nvSpPr>
        <p:spPr>
          <a:xfrm>
            <a:off x="171898" y="1769423"/>
            <a:ext cx="2186050" cy="1154876"/>
          </a:xfrm>
          <a:prstGeom prst="wedgeRoundRectCallout">
            <a:avLst>
              <a:gd name="adj1" fmla="val 98897"/>
              <a:gd name="adj2" fmla="val 61047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Пространственно-временной график</a:t>
            </a: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E73847CF-D199-41DF-46E6-973CAAF9743D}"/>
              </a:ext>
            </a:extLst>
          </p:cNvPr>
          <p:cNvSpPr/>
          <p:nvPr/>
        </p:nvSpPr>
        <p:spPr>
          <a:xfrm>
            <a:off x="469770" y="5022087"/>
            <a:ext cx="1888177" cy="1154876"/>
          </a:xfrm>
          <a:prstGeom prst="wedgeRoundRectCallout">
            <a:avLst>
              <a:gd name="adj1" fmla="val 62694"/>
              <a:gd name="adj2" fmla="val -22488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Временной профиль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DF280623-F640-DA3C-E8E4-758DC9539323}"/>
              </a:ext>
            </a:extLst>
          </p:cNvPr>
          <p:cNvSpPr/>
          <p:nvPr/>
        </p:nvSpPr>
        <p:spPr>
          <a:xfrm>
            <a:off x="9834053" y="1825625"/>
            <a:ext cx="2186049" cy="712375"/>
          </a:xfrm>
          <a:prstGeom prst="wedgeRoundRectCallout">
            <a:avLst>
              <a:gd name="adj1" fmla="val -69027"/>
              <a:gd name="adj2" fmla="val 112202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Пространственный</a:t>
            </a:r>
          </a:p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профиль</a:t>
            </a: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805E497A-D4AB-4A7E-C41C-559BF59E1218}"/>
              </a:ext>
            </a:extLst>
          </p:cNvPr>
          <p:cNvSpPr/>
          <p:nvPr/>
        </p:nvSpPr>
        <p:spPr>
          <a:xfrm>
            <a:off x="9834053" y="4001294"/>
            <a:ext cx="2186050" cy="906266"/>
          </a:xfrm>
          <a:prstGeom prst="wedgeRoundRectCallout">
            <a:avLst>
              <a:gd name="adj1" fmla="val -60027"/>
              <a:gd name="adj2" fmla="val 34730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Переключение отображаемого буфера</a:t>
            </a: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F254A736-8F34-0F4D-603B-9D42E8EA241E}"/>
              </a:ext>
            </a:extLst>
          </p:cNvPr>
          <p:cNvSpPr/>
          <p:nvPr/>
        </p:nvSpPr>
        <p:spPr>
          <a:xfrm>
            <a:off x="9834053" y="5089300"/>
            <a:ext cx="2162005" cy="1410031"/>
          </a:xfrm>
          <a:prstGeom prst="wedgeRoundRectCallout">
            <a:avLst>
              <a:gd name="adj1" fmla="val -77096"/>
              <a:gd name="adj2" fmla="val -49351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Отображение установленного времени набора данных</a:t>
            </a: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EA6C2ED8-60BB-CA2C-7FC0-220F171DC09D}"/>
              </a:ext>
            </a:extLst>
          </p:cNvPr>
          <p:cNvSpPr/>
          <p:nvPr/>
        </p:nvSpPr>
        <p:spPr>
          <a:xfrm>
            <a:off x="6000525" y="6172890"/>
            <a:ext cx="3158837" cy="588637"/>
          </a:xfrm>
          <a:prstGeom prst="wedgeRoundRectCallout">
            <a:avLst>
              <a:gd name="adj1" fmla="val 13426"/>
              <a:gd name="adj2" fmla="val -213368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Выбор диапазона каналов на временном профиле</a:t>
            </a:r>
          </a:p>
        </p:txBody>
      </p:sp>
    </p:spTree>
    <p:extLst>
      <p:ext uri="{BB962C8B-B14F-4D97-AF65-F5344CB8AC3E}">
        <p14:creationId xmlns:p14="http://schemas.microsoft.com/office/powerpoint/2010/main" val="2211577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5D9F-802B-52CB-0FB9-41990A17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TIC-Viewer</a:t>
            </a:r>
            <a:r>
              <a:rPr lang="ru-RU" dirty="0"/>
              <a:t> – окно настроек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E088D8A2-294B-55F9-6BF6-71B25C52149E}"/>
              </a:ext>
            </a:extLst>
          </p:cNvPr>
          <p:cNvSpPr/>
          <p:nvPr/>
        </p:nvSpPr>
        <p:spPr>
          <a:xfrm>
            <a:off x="171898" y="1769423"/>
            <a:ext cx="2186050" cy="1154876"/>
          </a:xfrm>
          <a:prstGeom prst="wedgeRoundRectCallout">
            <a:avLst>
              <a:gd name="adj1" fmla="val 98897"/>
              <a:gd name="adj2" fmla="val 61047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Режим работы</a:t>
            </a: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E73847CF-D199-41DF-46E6-973CAAF9743D}"/>
              </a:ext>
            </a:extLst>
          </p:cNvPr>
          <p:cNvSpPr/>
          <p:nvPr/>
        </p:nvSpPr>
        <p:spPr>
          <a:xfrm>
            <a:off x="195942" y="3624181"/>
            <a:ext cx="2162005" cy="1154876"/>
          </a:xfrm>
          <a:prstGeom prst="wedgeRoundRectCallout">
            <a:avLst>
              <a:gd name="adj1" fmla="val 91394"/>
              <a:gd name="adj2" fmla="val 5790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Запуск опроса БД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DF280623-F640-DA3C-E8E4-758DC9539323}"/>
              </a:ext>
            </a:extLst>
          </p:cNvPr>
          <p:cNvSpPr/>
          <p:nvPr/>
        </p:nvSpPr>
        <p:spPr>
          <a:xfrm>
            <a:off x="9505096" y="1650103"/>
            <a:ext cx="2186049" cy="712375"/>
          </a:xfrm>
          <a:prstGeom prst="wedgeRoundRectCallout">
            <a:avLst>
              <a:gd name="adj1" fmla="val -83219"/>
              <a:gd name="adj2" fmla="val 103033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Параметры подключения к БД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217DC34-1859-E7E8-AC2A-1ECC288E7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638" y="1653278"/>
            <a:ext cx="6126724" cy="4696032"/>
          </a:xfrm>
        </p:spPr>
      </p:pic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D258754D-F31E-2020-C98B-536DE9DDDDA2}"/>
              </a:ext>
            </a:extLst>
          </p:cNvPr>
          <p:cNvSpPr/>
          <p:nvPr/>
        </p:nvSpPr>
        <p:spPr>
          <a:xfrm>
            <a:off x="195942" y="5089300"/>
            <a:ext cx="2162005" cy="1154876"/>
          </a:xfrm>
          <a:prstGeom prst="wedgeRoundRectCallout">
            <a:avLst>
              <a:gd name="adj1" fmla="val 88373"/>
              <a:gd name="adj2" fmla="val -15418"/>
              <a:gd name="adj3" fmla="val 16667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Режим скользящего суммирования</a:t>
            </a:r>
          </a:p>
        </p:txBody>
      </p:sp>
    </p:spTree>
    <p:extLst>
      <p:ext uri="{BB962C8B-B14F-4D97-AF65-F5344CB8AC3E}">
        <p14:creationId xmlns:p14="http://schemas.microsoft.com/office/powerpoint/2010/main" val="37978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5D9F-802B-52CB-0FB9-41990A17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TIC-Viewer</a:t>
            </a:r>
            <a:r>
              <a:rPr lang="ru-RU" dirty="0"/>
              <a:t> – окно визуализации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6BC5090-3254-E19A-236A-18594A541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373" y="1509713"/>
            <a:ext cx="9367254" cy="4983162"/>
          </a:xfrm>
        </p:spPr>
      </p:pic>
    </p:spTree>
    <p:extLst>
      <p:ext uri="{BB962C8B-B14F-4D97-AF65-F5344CB8AC3E}">
        <p14:creationId xmlns:p14="http://schemas.microsoft.com/office/powerpoint/2010/main" val="2127839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6FF5F-8211-8C6F-FD0B-2A14F1C9B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Содержание доклада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578988-18C5-B453-AD31-DE007B871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Описание детекторной системы на основе МКП</a:t>
            </a:r>
          </a:p>
          <a:p>
            <a:r>
              <a:rPr lang="ru-RU" dirty="0"/>
              <a:t>Описание принципа работы </a:t>
            </a:r>
            <a:r>
              <a:rPr lang="en-US" dirty="0"/>
              <a:t>TIC</a:t>
            </a:r>
          </a:p>
          <a:p>
            <a:r>
              <a:rPr lang="ru-RU" dirty="0"/>
              <a:t>Описание интерфейса ПО</a:t>
            </a:r>
          </a:p>
          <a:p>
            <a:r>
              <a:rPr lang="ru-RU" dirty="0"/>
              <a:t>Планы развития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1724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5D9F-802B-52CB-0FB9-41990A17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TIC-Viewer</a:t>
            </a:r>
            <a:r>
              <a:rPr lang="ru-RU" dirty="0"/>
              <a:t> – Без суммирования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411B980-BFBD-D5B6-A148-40EC4434A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75" y="1391922"/>
            <a:ext cx="9975850" cy="5466078"/>
          </a:xfrm>
        </p:spPr>
      </p:pic>
    </p:spTree>
    <p:extLst>
      <p:ext uri="{BB962C8B-B14F-4D97-AF65-F5344CB8AC3E}">
        <p14:creationId xmlns:p14="http://schemas.microsoft.com/office/powerpoint/2010/main" val="1739942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5D9F-802B-52CB-0FB9-41990A17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TIC-Viewer</a:t>
            </a:r>
            <a:r>
              <a:rPr lang="ru-RU" dirty="0"/>
              <a:t> – Суммирование 10 циклов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1EC5BE9-7593-AEF2-53AE-E403D3D34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236" y="1393696"/>
            <a:ext cx="9973527" cy="5464304"/>
          </a:xfrm>
        </p:spPr>
      </p:pic>
    </p:spTree>
    <p:extLst>
      <p:ext uri="{BB962C8B-B14F-4D97-AF65-F5344CB8AC3E}">
        <p14:creationId xmlns:p14="http://schemas.microsoft.com/office/powerpoint/2010/main" val="726771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5D9F-802B-52CB-0FB9-41990A17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TICSummary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3541D7CD-07F5-DD69-5774-BF0DCED10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40" y="1318419"/>
            <a:ext cx="10129520" cy="5539581"/>
          </a:xfrm>
        </p:spPr>
      </p:pic>
    </p:spTree>
    <p:extLst>
      <p:ext uri="{BB962C8B-B14F-4D97-AF65-F5344CB8AC3E}">
        <p14:creationId xmlns:p14="http://schemas.microsoft.com/office/powerpoint/2010/main" val="862390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E5D9F-802B-52CB-0FB9-41990A173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TICSummary</a:t>
            </a:r>
            <a:endParaRPr lang="ru-RU" dirty="0"/>
          </a:p>
        </p:txBody>
      </p:sp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488A1173-D866-9DE7-1A28-14087BB25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007" y="1352048"/>
            <a:ext cx="10081986" cy="5505952"/>
          </a:xfrm>
        </p:spPr>
      </p:pic>
    </p:spTree>
    <p:extLst>
      <p:ext uri="{BB962C8B-B14F-4D97-AF65-F5344CB8AC3E}">
        <p14:creationId xmlns:p14="http://schemas.microsoft.com/office/powerpoint/2010/main" val="3819231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73204D-83B4-4B1B-713E-5B1F0146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Поправка данных на интенсивность ионизации и частоту оборота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3251917-1ED9-5950-0CC4-3E07B4A6A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12854" y="1690688"/>
            <a:ext cx="6566292" cy="4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827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344"/>
          </a:xfrm>
        </p:spPr>
        <p:txBody>
          <a:bodyPr/>
          <a:lstStyle/>
          <a:p>
            <a:pPr algn="ctr"/>
            <a:r>
              <a:rPr lang="ru-RU"/>
              <a:t>Бустер </a:t>
            </a:r>
            <a:r>
              <a:rPr lang="ru-RU" dirty="0"/>
              <a:t>01 22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440" y="1275361"/>
            <a:ext cx="13346879" cy="5992625"/>
          </a:xfrm>
        </p:spPr>
      </p:pic>
    </p:spTree>
    <p:extLst>
      <p:ext uri="{BB962C8B-B14F-4D97-AF65-F5344CB8AC3E}">
        <p14:creationId xmlns:p14="http://schemas.microsoft.com/office/powerpoint/2010/main" val="989581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4848C-D8BE-87FD-5488-12907DCA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Планы развития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7C4BAD-0FE9-7671-807B-E17FF54802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Поправка интенсивности на величину поля</a:t>
            </a:r>
            <a:r>
              <a:rPr lang="en-US" dirty="0"/>
              <a:t>, </a:t>
            </a:r>
            <a:r>
              <a:rPr lang="ru-RU" dirty="0"/>
              <a:t>скорость пучка и массу ускоряемых ионов</a:t>
            </a:r>
          </a:p>
          <a:p>
            <a:r>
              <a:rPr lang="ru-RU" dirty="0"/>
              <a:t>Прецизионный режим (20-30нс/сл., 8к слайсов)</a:t>
            </a:r>
          </a:p>
          <a:p>
            <a:r>
              <a:rPr lang="en-US" dirty="0"/>
              <a:t>FFT</a:t>
            </a:r>
          </a:p>
          <a:p>
            <a:r>
              <a:rPr lang="ru-RU" dirty="0"/>
              <a:t>Расширение прав доступа для управление </a:t>
            </a:r>
            <a:r>
              <a:rPr lang="en-US" dirty="0"/>
              <a:t>TIC’</a:t>
            </a:r>
            <a:r>
              <a:rPr lang="ru-RU" dirty="0"/>
              <a:t>ом с пульта ускорителя</a:t>
            </a:r>
          </a:p>
          <a:p>
            <a:r>
              <a:rPr lang="ru-RU" dirty="0"/>
              <a:t>Оптическая схема</a:t>
            </a:r>
          </a:p>
        </p:txBody>
      </p:sp>
    </p:spTree>
    <p:extLst>
      <p:ext uri="{BB962C8B-B14F-4D97-AF65-F5344CB8AC3E}">
        <p14:creationId xmlns:p14="http://schemas.microsoft.com/office/powerpoint/2010/main" val="3128142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Модуль </a:t>
            </a:r>
            <a:r>
              <a:rPr lang="en-US" dirty="0"/>
              <a:t>FFT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04" y="1825625"/>
            <a:ext cx="9191392" cy="4351338"/>
          </a:xfrm>
        </p:spPr>
      </p:pic>
    </p:spTree>
    <p:extLst>
      <p:ext uri="{BB962C8B-B14F-4D97-AF65-F5344CB8AC3E}">
        <p14:creationId xmlns:p14="http://schemas.microsoft.com/office/powerpoint/2010/main" val="33851236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4848C-D8BE-87FD-5488-12907DCA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Оптическая схема</a:t>
            </a: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EEEBAB78-7CD9-006A-13B0-3F702465B9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923" y="1509713"/>
            <a:ext cx="8624154" cy="4983162"/>
          </a:xfrm>
        </p:spPr>
      </p:pic>
    </p:spTree>
    <p:extLst>
      <p:ext uri="{BB962C8B-B14F-4D97-AF65-F5344CB8AC3E}">
        <p14:creationId xmlns:p14="http://schemas.microsoft.com/office/powerpoint/2010/main" val="2846315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4848C-D8BE-87FD-5488-12907DCAC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Оптическая схема</a:t>
            </a:r>
          </a:p>
        </p:txBody>
      </p:sp>
      <p:pic>
        <p:nvPicPr>
          <p:cNvPr id="6" name="Объект 3">
            <a:extLst>
              <a:ext uri="{FF2B5EF4-FFF2-40B4-BE49-F238E27FC236}">
                <a16:creationId xmlns:a16="http://schemas.microsoft.com/office/drawing/2014/main" id="{17195B54-3975-BA77-E921-004191885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143" y="1389770"/>
            <a:ext cx="8599714" cy="5223048"/>
          </a:xfrm>
        </p:spPr>
      </p:pic>
    </p:spTree>
    <p:extLst>
      <p:ext uri="{BB962C8B-B14F-4D97-AF65-F5344CB8AC3E}">
        <p14:creationId xmlns:p14="http://schemas.microsoft.com/office/powerpoint/2010/main" val="3938184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BD373-5572-CBBC-DE63-2A82A2CF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Расположение систем диагностики на ускорительном комплексе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FA7CAE3-A2DA-7F97-8715-FAFE52E416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143" y="1561610"/>
            <a:ext cx="7997715" cy="5128764"/>
          </a:xfrm>
          <a:prstGeom prst="rect">
            <a:avLst/>
          </a:prstGeom>
        </p:spPr>
      </p:pic>
      <p:sp>
        <p:nvSpPr>
          <p:cNvPr id="5" name="Прямоугольная выноска 9">
            <a:extLst>
              <a:ext uri="{FF2B5EF4-FFF2-40B4-BE49-F238E27FC236}">
                <a16:creationId xmlns:a16="http://schemas.microsoft.com/office/drawing/2014/main" id="{B737A893-B170-61F6-4802-9A7CF6ADC0EB}"/>
              </a:ext>
            </a:extLst>
          </p:cNvPr>
          <p:cNvSpPr/>
          <p:nvPr/>
        </p:nvSpPr>
        <p:spPr>
          <a:xfrm>
            <a:off x="5733260" y="3016585"/>
            <a:ext cx="1213805" cy="611327"/>
          </a:xfrm>
          <a:prstGeom prst="wedgeRectCallout">
            <a:avLst>
              <a:gd name="adj1" fmla="val 79202"/>
              <a:gd name="adj2" fmla="val -54279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Профилометр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основе МКП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(Бустер)</a:t>
            </a:r>
          </a:p>
        </p:txBody>
      </p:sp>
      <p:sp>
        <p:nvSpPr>
          <p:cNvPr id="6" name="Прямоугольная выноска 6">
            <a:extLst>
              <a:ext uri="{FF2B5EF4-FFF2-40B4-BE49-F238E27FC236}">
                <a16:creationId xmlns:a16="http://schemas.microsoft.com/office/drawing/2014/main" id="{8AC0813F-E07A-E590-5587-4A92DA25B8D7}"/>
              </a:ext>
            </a:extLst>
          </p:cNvPr>
          <p:cNvSpPr/>
          <p:nvPr/>
        </p:nvSpPr>
        <p:spPr>
          <a:xfrm>
            <a:off x="6442015" y="5296390"/>
            <a:ext cx="1212787" cy="670451"/>
          </a:xfrm>
          <a:prstGeom prst="wedgeRectCallout">
            <a:avLst>
              <a:gd name="adj1" fmla="val -110199"/>
              <a:gd name="adj2" fmla="val -80609"/>
            </a:avLst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Профилометр на основе МКП</a:t>
            </a:r>
          </a:p>
          <a:p>
            <a:pPr algn="ctr">
              <a:defRPr/>
            </a:pP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</a:t>
            </a:r>
            <a:r>
              <a:rPr lang="ru-RU" sz="12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Нуклотрон</a:t>
            </a:r>
            <a:r>
              <a:rPr lang="ru-RU" sz="1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06068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C4848C-D8BE-87FD-5488-12907DCAC1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7C4BAD-0FE9-7671-807B-E17FF54802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7116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8788F-D6D6-DAA3-4BA8-8D5913B95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Повторение возникших проблем, озвученных Павлом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832195-70D2-49F1-0F1D-A8B780B6DA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Деградация</a:t>
            </a:r>
          </a:p>
          <a:p>
            <a:r>
              <a:rPr lang="ru-RU" dirty="0"/>
              <a:t>Перегрузка</a:t>
            </a:r>
          </a:p>
        </p:txBody>
      </p:sp>
    </p:spTree>
    <p:extLst>
      <p:ext uri="{BB962C8B-B14F-4D97-AF65-F5344CB8AC3E}">
        <p14:creationId xmlns:p14="http://schemas.microsoft.com/office/powerpoint/2010/main" val="18573537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6F9FEE-474D-EF83-3B58-54D8D0F84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чем проявляется деградация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C17B1A-E508-F80B-0E05-DBC108AB4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Восстановление </a:t>
            </a:r>
            <a:r>
              <a:rPr lang="en-US" dirty="0"/>
              <a:t>CS</a:t>
            </a:r>
            <a:r>
              <a:rPr lang="en-US" sz="2000" dirty="0"/>
              <a:t>2</a:t>
            </a:r>
            <a:r>
              <a:rPr lang="en-US" dirty="0"/>
              <a:t>0 </a:t>
            </a:r>
            <a:r>
              <a:rPr lang="ru-RU" dirty="0"/>
              <a:t>до металлического </a:t>
            </a:r>
            <a:r>
              <a:rPr lang="en-US" dirty="0"/>
              <a:t>Cs</a:t>
            </a:r>
          </a:p>
          <a:p>
            <a:r>
              <a:rPr lang="ru-RU" dirty="0"/>
              <a:t>Образование пероксидов</a:t>
            </a:r>
          </a:p>
          <a:p>
            <a:r>
              <a:rPr lang="ru-RU" dirty="0"/>
              <a:t>Утоньшение проводящего слоя </a:t>
            </a:r>
            <a:r>
              <a:rPr lang="en-US" dirty="0"/>
              <a:t>Cr</a:t>
            </a:r>
            <a:r>
              <a:rPr lang="ru-RU" dirty="0"/>
              <a:t> МКП в связи с попаданием пучка на поверхность пластины</a:t>
            </a:r>
          </a:p>
          <a:p>
            <a:r>
              <a:rPr lang="ru-RU" dirty="0"/>
              <a:t>Высокая температура МКП</a:t>
            </a:r>
          </a:p>
        </p:txBody>
      </p:sp>
    </p:spTree>
    <p:extLst>
      <p:ext uri="{BB962C8B-B14F-4D97-AF65-F5344CB8AC3E}">
        <p14:creationId xmlns:p14="http://schemas.microsoft.com/office/powerpoint/2010/main" val="39273035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01BAA-019E-4017-FA18-2C63FCC06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Способы модернизации детектора для устранения эффекта деградации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5D566A-D039-5234-DE20-4980B0EA6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Вынесение детектора за пределы апертуры канала (исключает прямое попадание пучка)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5364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27C55-5EE5-4351-2F21-CC51782E2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чем проявляется перегрузка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C91E3-B174-2B02-9F80-8A27AE527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Ионизирующее излучение срывает электроны с конца канала (что приводит к малому коэффициенту умножения и следовательно низким амплитудам)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570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801BAA-019E-4017-FA18-2C63FCC06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Способы модернизации детектора для устранения эффекта перегрузки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5D566A-D039-5234-DE20-4980B0EA6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Уменьшение сопротивления МКП с 500МОм до 50МОм(приводит к уменьшению постоянной времени </a:t>
            </a:r>
            <a:r>
              <a:rPr lang="en-US" dirty="0"/>
              <a:t>tau=RC)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32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BD373-5572-CBBC-DE63-2A82A2CF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Расположение системы диагностики на </a:t>
            </a:r>
            <a:r>
              <a:rPr lang="ru-RU" dirty="0"/>
              <a:t>кольце Бустер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4BC7D8D1-0DDC-E1AD-2F88-E692705916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898" y="1825625"/>
            <a:ext cx="3260203" cy="435133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7CA2D007-7D4B-03B8-A170-C48A6836C6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7006"/>
            <a:ext cx="5807529" cy="4355647"/>
          </a:xfrm>
        </p:spPr>
      </p:pic>
    </p:spTree>
    <p:extLst>
      <p:ext uri="{BB962C8B-B14F-4D97-AF65-F5344CB8AC3E}">
        <p14:creationId xmlns:p14="http://schemas.microsoft.com/office/powerpoint/2010/main" val="2763284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4BD373-5572-CBBC-DE63-2A82A2CF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Расположение системы диагностики на </a:t>
            </a:r>
            <a:r>
              <a:rPr lang="ru-RU" dirty="0"/>
              <a:t>кольце </a:t>
            </a:r>
            <a:r>
              <a:rPr lang="ru-RU" dirty="0" err="1"/>
              <a:t>Нуклотрон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06B72445-1EC5-7D63-98F9-B6B243AE534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865" y="1825625"/>
            <a:ext cx="3264269" cy="4351338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371D2A82-94E5-D704-1901-C9369F1155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743403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E3D36-3026-7235-7642-53D0780C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Устройство детектора</a:t>
            </a:r>
          </a:p>
        </p:txBody>
      </p:sp>
      <p:pic>
        <p:nvPicPr>
          <p:cNvPr id="7" name="Рисунок 4">
            <a:extLst>
              <a:ext uri="{FF2B5EF4-FFF2-40B4-BE49-F238E27FC236}">
                <a16:creationId xmlns:a16="http://schemas.microsoft.com/office/drawing/2014/main" id="{8C5F188D-0274-EC26-7941-F0F10B8C2C6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7899"/>
            <a:ext cx="5181600" cy="418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F3FF074-02A2-A90D-C551-BE920DDFAB3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548017"/>
            <a:ext cx="5181600" cy="2906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380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E3D36-3026-7235-7642-53D0780C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Устройство детектора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716EF62-5698-637C-009E-1FB3B520D67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  <p:pic>
        <p:nvPicPr>
          <p:cNvPr id="12" name="Объект 3">
            <a:extLst>
              <a:ext uri="{FF2B5EF4-FFF2-40B4-BE49-F238E27FC236}">
                <a16:creationId xmlns:a16="http://schemas.microsoft.com/office/drawing/2014/main" id="{9530A7F7-4E8B-2A1C-64BA-B3D045A54E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63547"/>
            <a:ext cx="5181600" cy="3875494"/>
          </a:xfrm>
        </p:spPr>
      </p:pic>
    </p:spTree>
    <p:extLst>
      <p:ext uri="{BB962C8B-B14F-4D97-AF65-F5344CB8AC3E}">
        <p14:creationId xmlns:p14="http://schemas.microsoft.com/office/powerpoint/2010/main" val="4011569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E3D36-3026-7235-7642-53D0780C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Сигнал с МКП</a:t>
            </a:r>
          </a:p>
        </p:txBody>
      </p:sp>
      <p:pic>
        <p:nvPicPr>
          <p:cNvPr id="7" name="Объект 3">
            <a:extLst>
              <a:ext uri="{FF2B5EF4-FFF2-40B4-BE49-F238E27FC236}">
                <a16:creationId xmlns:a16="http://schemas.microsoft.com/office/drawing/2014/main" id="{58161D54-3000-2969-E343-4A38DCF3E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17" y="1891212"/>
            <a:ext cx="5125165" cy="4220164"/>
          </a:xfrm>
        </p:spPr>
      </p:pic>
    </p:spTree>
    <p:extLst>
      <p:ext uri="{BB962C8B-B14F-4D97-AF65-F5344CB8AC3E}">
        <p14:creationId xmlns:p14="http://schemas.microsoft.com/office/powerpoint/2010/main" val="3564966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82020-D107-DB75-A396-87EEC5575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Счетная аппаратура </a:t>
            </a:r>
            <a:r>
              <a:rPr lang="en-US" dirty="0"/>
              <a:t>TIC64</a:t>
            </a: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0DFA9C2-40E2-466D-9B6D-4D7F6E80D1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7211"/>
            <a:ext cx="5181600" cy="3888165"/>
          </a:xfrm>
          <a:prstGeom prst="rect">
            <a:avLst/>
          </a:prstGeom>
        </p:spPr>
      </p:pic>
      <p:sp>
        <p:nvSpPr>
          <p:cNvPr id="5" name="Объект 4">
            <a:extLst>
              <a:ext uri="{FF2B5EF4-FFF2-40B4-BE49-F238E27FC236}">
                <a16:creationId xmlns:a16="http://schemas.microsoft.com/office/drawing/2014/main" id="{522A2B7A-91EB-26A3-A036-7A176F6BD7F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Intel Cyclone V FPGA</a:t>
            </a:r>
          </a:p>
          <a:p>
            <a:r>
              <a:rPr lang="ru-RU" dirty="0"/>
              <a:t>Ширина дискриминации импульса – 1,2нс</a:t>
            </a:r>
          </a:p>
          <a:p>
            <a:r>
              <a:rPr lang="ru-RU" dirty="0"/>
              <a:t>Минимальная ширина </a:t>
            </a:r>
            <a:r>
              <a:rPr lang="en-US" dirty="0" err="1"/>
              <a:t>TimeSlice</a:t>
            </a:r>
            <a:r>
              <a:rPr lang="en-US" dirty="0"/>
              <a:t> – 80</a:t>
            </a:r>
            <a:r>
              <a:rPr lang="ru-RU" dirty="0" err="1"/>
              <a:t>нс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970061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3308</TotalTime>
  <Words>390</Words>
  <Application>Microsoft Office PowerPoint</Application>
  <PresentationFormat>Широкоэкранный</PresentationFormat>
  <Paragraphs>84</Paragraphs>
  <Slides>35</Slides>
  <Notes>0</Notes>
  <HiddenSlides>5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Детекторная система неразрушающего контроля циркулирующих пучков Бустера и Нуклотрона на основе МКП</vt:lpstr>
      <vt:lpstr>Содержание доклада</vt:lpstr>
      <vt:lpstr>Расположение систем диагностики на ускорительном комплексе</vt:lpstr>
      <vt:lpstr>Расположение системы диагностики на кольце Бустер</vt:lpstr>
      <vt:lpstr>Расположение системы диагностики на кольце Нуклотрон</vt:lpstr>
      <vt:lpstr>Устройство детектора</vt:lpstr>
      <vt:lpstr>Устройство детектора</vt:lpstr>
      <vt:lpstr>Сигнал с МКП</vt:lpstr>
      <vt:lpstr>Счетная аппаратура TIC64</vt:lpstr>
      <vt:lpstr>Временная структура цикла</vt:lpstr>
      <vt:lpstr>Формат данных TIC -&gt; PC</vt:lpstr>
      <vt:lpstr>Формат данных PC -&gt; TIC</vt:lpstr>
      <vt:lpstr>Структура детекторной системы </vt:lpstr>
      <vt:lpstr>TIC-Monitor – окно настроек</vt:lpstr>
      <vt:lpstr>CONRTOL_RG</vt:lpstr>
      <vt:lpstr>TIC-Monitor – окно установки порогов</vt:lpstr>
      <vt:lpstr>TIC-Monitor – окно отображения данных</vt:lpstr>
      <vt:lpstr>TIC-Viewer – окно настроек</vt:lpstr>
      <vt:lpstr>TIC-Viewer – окно визуализации</vt:lpstr>
      <vt:lpstr>TIC-Viewer – Без суммирования</vt:lpstr>
      <vt:lpstr>TIC-Viewer – Суммирование 10 циклов</vt:lpstr>
      <vt:lpstr>TICSummary</vt:lpstr>
      <vt:lpstr>TICSummary</vt:lpstr>
      <vt:lpstr>Поправка данных на интенсивность ионизации и частоту оборота</vt:lpstr>
      <vt:lpstr>Бустер 01 22</vt:lpstr>
      <vt:lpstr>Планы развития</vt:lpstr>
      <vt:lpstr>Модуль FFT</vt:lpstr>
      <vt:lpstr>Оптическая схема</vt:lpstr>
      <vt:lpstr>Оптическая схема</vt:lpstr>
      <vt:lpstr>Спасибо за внимание!</vt:lpstr>
      <vt:lpstr>Повторение возникших проблем, озвученных Павлом</vt:lpstr>
      <vt:lpstr>В чем проявляется деградация</vt:lpstr>
      <vt:lpstr>Способы модернизации детектора для устранения эффекта деградации</vt:lpstr>
      <vt:lpstr>В чем проявляется перегрузка</vt:lpstr>
      <vt:lpstr>Способы модернизации детектора для устранения эффекта перегрузки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Детекторная система неразрушающего контроля на основе МКП</dc:title>
  <dc:creator>SAB_LHC</dc:creator>
  <cp:lastModifiedBy>SAB_TUF</cp:lastModifiedBy>
  <cp:revision>33</cp:revision>
  <dcterms:created xsi:type="dcterms:W3CDTF">2023-03-21T10:18:09Z</dcterms:created>
  <dcterms:modified xsi:type="dcterms:W3CDTF">2023-04-01T15:05:56Z</dcterms:modified>
</cp:coreProperties>
</file>